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Layouts/slideLayout15.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7" r:id="rId1"/>
  </p:sldMasterIdLst>
  <p:notesMasterIdLst>
    <p:notesMasterId r:id="rId86"/>
  </p:notesMasterIdLst>
  <p:handoutMasterIdLst>
    <p:handoutMasterId r:id="rId87"/>
  </p:handoutMasterIdLst>
  <p:sldIdLst>
    <p:sldId id="316" r:id="rId2"/>
    <p:sldId id="317" r:id="rId3"/>
    <p:sldId id="320" r:id="rId4"/>
    <p:sldId id="352" r:id="rId5"/>
    <p:sldId id="332" r:id="rId6"/>
    <p:sldId id="333" r:id="rId7"/>
    <p:sldId id="334" r:id="rId8"/>
    <p:sldId id="336" r:id="rId9"/>
    <p:sldId id="353" r:id="rId10"/>
    <p:sldId id="346" r:id="rId11"/>
    <p:sldId id="347" r:id="rId12"/>
    <p:sldId id="337" r:id="rId13"/>
    <p:sldId id="338" r:id="rId14"/>
    <p:sldId id="339" r:id="rId15"/>
    <p:sldId id="322" r:id="rId16"/>
    <p:sldId id="321" r:id="rId17"/>
    <p:sldId id="354" r:id="rId18"/>
    <p:sldId id="323" r:id="rId19"/>
    <p:sldId id="324" r:id="rId20"/>
    <p:sldId id="325" r:id="rId21"/>
    <p:sldId id="326" r:id="rId22"/>
    <p:sldId id="327" r:id="rId23"/>
    <p:sldId id="329" r:id="rId24"/>
    <p:sldId id="330" r:id="rId25"/>
    <p:sldId id="341" r:id="rId26"/>
    <p:sldId id="342" r:id="rId27"/>
    <p:sldId id="343" r:id="rId28"/>
    <p:sldId id="344" r:id="rId29"/>
    <p:sldId id="348" r:id="rId30"/>
    <p:sldId id="345" r:id="rId31"/>
    <p:sldId id="349" r:id="rId32"/>
    <p:sldId id="350" r:id="rId33"/>
    <p:sldId id="355" r:id="rId34"/>
    <p:sldId id="356" r:id="rId35"/>
    <p:sldId id="357" r:id="rId36"/>
    <p:sldId id="358" r:id="rId37"/>
    <p:sldId id="359" r:id="rId38"/>
    <p:sldId id="360" r:id="rId39"/>
    <p:sldId id="318" r:id="rId40"/>
    <p:sldId id="289" r:id="rId41"/>
    <p:sldId id="258" r:id="rId42"/>
    <p:sldId id="259" r:id="rId43"/>
    <p:sldId id="267" r:id="rId44"/>
    <p:sldId id="268" r:id="rId45"/>
    <p:sldId id="260" r:id="rId46"/>
    <p:sldId id="261" r:id="rId47"/>
    <p:sldId id="275" r:id="rId48"/>
    <p:sldId id="292" r:id="rId49"/>
    <p:sldId id="291" r:id="rId50"/>
    <p:sldId id="293" r:id="rId51"/>
    <p:sldId id="294" r:id="rId52"/>
    <p:sldId id="269" r:id="rId53"/>
    <p:sldId id="295" r:id="rId54"/>
    <p:sldId id="296" r:id="rId55"/>
    <p:sldId id="297" r:id="rId56"/>
    <p:sldId id="298" r:id="rId57"/>
    <p:sldId id="299" r:id="rId58"/>
    <p:sldId id="300" r:id="rId59"/>
    <p:sldId id="301" r:id="rId60"/>
    <p:sldId id="302" r:id="rId61"/>
    <p:sldId id="303" r:id="rId62"/>
    <p:sldId id="305" r:id="rId63"/>
    <p:sldId id="304" r:id="rId64"/>
    <p:sldId id="306" r:id="rId65"/>
    <p:sldId id="307" r:id="rId66"/>
    <p:sldId id="308" r:id="rId67"/>
    <p:sldId id="309" r:id="rId68"/>
    <p:sldId id="310" r:id="rId69"/>
    <p:sldId id="270" r:id="rId70"/>
    <p:sldId id="271" r:id="rId71"/>
    <p:sldId id="273" r:id="rId72"/>
    <p:sldId id="262" r:id="rId73"/>
    <p:sldId id="264" r:id="rId74"/>
    <p:sldId id="263" r:id="rId75"/>
    <p:sldId id="265" r:id="rId76"/>
    <p:sldId id="278" r:id="rId77"/>
    <p:sldId id="314" r:id="rId78"/>
    <p:sldId id="311" r:id="rId79"/>
    <p:sldId id="361" r:id="rId80"/>
    <p:sldId id="362" r:id="rId81"/>
    <p:sldId id="363" r:id="rId82"/>
    <p:sldId id="364" r:id="rId83"/>
    <p:sldId id="365" r:id="rId84"/>
    <p:sldId id="366" r:id="rId85"/>
  </p:sldIdLst>
  <p:sldSz cx="9144000" cy="6858000" type="screen4x3"/>
  <p:notesSz cx="6856413" cy="9083675"/>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FFFF00"/>
    <a:srgbClr val="000099"/>
    <a:srgbClr val="3333CC"/>
    <a:srgbClr val="3333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68" autoAdjust="0"/>
    <p:restoredTop sz="94576" autoAdjust="0"/>
  </p:normalViewPr>
  <p:slideViewPr>
    <p:cSldViewPr>
      <p:cViewPr>
        <p:scale>
          <a:sx n="75" d="100"/>
          <a:sy n="75" d="100"/>
        </p:scale>
        <p:origin x="-18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16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4025"/>
          </a:xfrm>
          <a:prstGeom prst="rect">
            <a:avLst/>
          </a:prstGeom>
          <a:noFill/>
          <a:ln w="9525">
            <a:noFill/>
            <a:miter lim="800000"/>
            <a:headEnd/>
            <a:tailEnd/>
          </a:ln>
          <a:effectLst/>
        </p:spPr>
        <p:txBody>
          <a:bodyPr vert="horz" wrap="square" lIns="91083" tIns="45542" rIns="91083" bIns="45542" numCol="1" anchor="t" anchorCtr="0" compatLnSpc="1">
            <a:prstTxWarp prst="textNoShape">
              <a:avLst/>
            </a:prstTxWarp>
          </a:bodyPr>
          <a:lstStyle>
            <a:lvl1pPr defTabSz="911225" eaLnBrk="1" hangingPunct="1">
              <a:defRPr sz="1200">
                <a:latin typeface="Tahoma" pitchFamily="34" charset="0"/>
              </a:defRPr>
            </a:lvl1pPr>
          </a:lstStyle>
          <a:p>
            <a:endParaRPr lang="es-ES"/>
          </a:p>
        </p:txBody>
      </p:sp>
      <p:sp>
        <p:nvSpPr>
          <p:cNvPr id="100355" name="Rectangle 3"/>
          <p:cNvSpPr>
            <a:spLocks noGrp="1" noChangeArrowheads="1"/>
          </p:cNvSpPr>
          <p:nvPr>
            <p:ph type="dt" sz="quarter" idx="1"/>
          </p:nvPr>
        </p:nvSpPr>
        <p:spPr bwMode="auto">
          <a:xfrm>
            <a:off x="3884613" y="0"/>
            <a:ext cx="2971800" cy="454025"/>
          </a:xfrm>
          <a:prstGeom prst="rect">
            <a:avLst/>
          </a:prstGeom>
          <a:noFill/>
          <a:ln w="9525">
            <a:noFill/>
            <a:miter lim="800000"/>
            <a:headEnd/>
            <a:tailEnd/>
          </a:ln>
          <a:effectLst/>
        </p:spPr>
        <p:txBody>
          <a:bodyPr vert="horz" wrap="square" lIns="91083" tIns="45542" rIns="91083" bIns="45542" numCol="1" anchor="t" anchorCtr="0" compatLnSpc="1">
            <a:prstTxWarp prst="textNoShape">
              <a:avLst/>
            </a:prstTxWarp>
          </a:bodyPr>
          <a:lstStyle>
            <a:lvl1pPr algn="r" defTabSz="911225" eaLnBrk="1" hangingPunct="1">
              <a:defRPr sz="1200">
                <a:latin typeface="Tahoma" pitchFamily="34" charset="0"/>
              </a:defRPr>
            </a:lvl1pPr>
          </a:lstStyle>
          <a:p>
            <a:endParaRPr lang="es-ES"/>
          </a:p>
        </p:txBody>
      </p:sp>
      <p:sp>
        <p:nvSpPr>
          <p:cNvPr id="100356" name="Rectangle 4"/>
          <p:cNvSpPr>
            <a:spLocks noGrp="1" noChangeArrowheads="1"/>
          </p:cNvSpPr>
          <p:nvPr>
            <p:ph type="ftr" sz="quarter" idx="2"/>
          </p:nvPr>
        </p:nvSpPr>
        <p:spPr bwMode="auto">
          <a:xfrm>
            <a:off x="0" y="8629650"/>
            <a:ext cx="2971800" cy="454025"/>
          </a:xfrm>
          <a:prstGeom prst="rect">
            <a:avLst/>
          </a:prstGeom>
          <a:noFill/>
          <a:ln w="9525">
            <a:noFill/>
            <a:miter lim="800000"/>
            <a:headEnd/>
            <a:tailEnd/>
          </a:ln>
          <a:effectLst/>
        </p:spPr>
        <p:txBody>
          <a:bodyPr vert="horz" wrap="square" lIns="91083" tIns="45542" rIns="91083" bIns="45542" numCol="1" anchor="b" anchorCtr="0" compatLnSpc="1">
            <a:prstTxWarp prst="textNoShape">
              <a:avLst/>
            </a:prstTxWarp>
          </a:bodyPr>
          <a:lstStyle>
            <a:lvl1pPr defTabSz="911225" eaLnBrk="1" hangingPunct="1">
              <a:defRPr sz="1200">
                <a:latin typeface="Tahoma" pitchFamily="34" charset="0"/>
              </a:defRPr>
            </a:lvl1pPr>
          </a:lstStyle>
          <a:p>
            <a:endParaRPr lang="es-ES"/>
          </a:p>
        </p:txBody>
      </p:sp>
      <p:sp>
        <p:nvSpPr>
          <p:cNvPr id="100357" name="Rectangle 5"/>
          <p:cNvSpPr>
            <a:spLocks noGrp="1" noChangeArrowheads="1"/>
          </p:cNvSpPr>
          <p:nvPr>
            <p:ph type="sldNum" sz="quarter" idx="3"/>
          </p:nvPr>
        </p:nvSpPr>
        <p:spPr bwMode="auto">
          <a:xfrm>
            <a:off x="3884613" y="8629650"/>
            <a:ext cx="2971800" cy="454025"/>
          </a:xfrm>
          <a:prstGeom prst="rect">
            <a:avLst/>
          </a:prstGeom>
          <a:noFill/>
          <a:ln w="9525">
            <a:noFill/>
            <a:miter lim="800000"/>
            <a:headEnd/>
            <a:tailEnd/>
          </a:ln>
          <a:effectLst/>
        </p:spPr>
        <p:txBody>
          <a:bodyPr vert="horz" wrap="square" lIns="91083" tIns="45542" rIns="91083" bIns="45542" numCol="1" anchor="b" anchorCtr="0" compatLnSpc="1">
            <a:prstTxWarp prst="textNoShape">
              <a:avLst/>
            </a:prstTxWarp>
          </a:bodyPr>
          <a:lstStyle>
            <a:lvl1pPr algn="r" defTabSz="911225" eaLnBrk="1" hangingPunct="1">
              <a:defRPr sz="1200">
                <a:latin typeface="Tahoma" pitchFamily="34" charset="0"/>
              </a:defRPr>
            </a:lvl1pPr>
          </a:lstStyle>
          <a:p>
            <a:fld id="{8D8CD436-9515-4521-9A3D-6AB8BCB96A1B}" type="slidenum">
              <a:rPr lang="es-ES"/>
              <a:pPr/>
              <a:t>‹Nº›</a:t>
            </a:fld>
            <a:endParaRPr lang="es-E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9794" name="Rectangle 2"/>
          <p:cNvSpPr>
            <a:spLocks noGrp="1" noChangeArrowheads="1"/>
          </p:cNvSpPr>
          <p:nvPr>
            <p:ph type="hdr" sz="quarter"/>
          </p:nvPr>
        </p:nvSpPr>
        <p:spPr bwMode="auto">
          <a:xfrm>
            <a:off x="0" y="0"/>
            <a:ext cx="2971800" cy="4540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endParaRPr lang="es-EC"/>
          </a:p>
        </p:txBody>
      </p:sp>
      <p:sp>
        <p:nvSpPr>
          <p:cNvPr id="289795" name="Rectangle 3"/>
          <p:cNvSpPr>
            <a:spLocks noGrp="1" noChangeArrowheads="1"/>
          </p:cNvSpPr>
          <p:nvPr>
            <p:ph type="dt" idx="1"/>
          </p:nvPr>
        </p:nvSpPr>
        <p:spPr bwMode="auto">
          <a:xfrm>
            <a:off x="3883025" y="0"/>
            <a:ext cx="2971800" cy="4540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endParaRPr lang="es-EC"/>
          </a:p>
        </p:txBody>
      </p:sp>
      <p:sp>
        <p:nvSpPr>
          <p:cNvPr id="289796" name="Rectangle 4"/>
          <p:cNvSpPr>
            <a:spLocks noRot="1" noChangeArrowheads="1" noTextEdit="1"/>
          </p:cNvSpPr>
          <p:nvPr>
            <p:ph type="sldImg" idx="2"/>
          </p:nvPr>
        </p:nvSpPr>
        <p:spPr bwMode="auto">
          <a:xfrm>
            <a:off x="1157288" y="681038"/>
            <a:ext cx="4541837" cy="3406775"/>
          </a:xfrm>
          <a:prstGeom prst="rect">
            <a:avLst/>
          </a:prstGeom>
          <a:noFill/>
          <a:ln w="9525">
            <a:solidFill>
              <a:srgbClr val="000000"/>
            </a:solidFill>
            <a:miter lim="800000"/>
            <a:headEnd/>
            <a:tailEnd/>
          </a:ln>
          <a:effectLst/>
        </p:spPr>
      </p:sp>
      <p:sp>
        <p:nvSpPr>
          <p:cNvPr id="289797" name="Rectangle 5"/>
          <p:cNvSpPr>
            <a:spLocks noGrp="1" noChangeArrowheads="1"/>
          </p:cNvSpPr>
          <p:nvPr>
            <p:ph type="body" sz="quarter" idx="3"/>
          </p:nvPr>
        </p:nvSpPr>
        <p:spPr bwMode="auto">
          <a:xfrm>
            <a:off x="685800" y="4314825"/>
            <a:ext cx="5484813" cy="40878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C" smtClean="0"/>
              <a:t>Haga clic para modificar el estilo de texto del patrón</a:t>
            </a:r>
          </a:p>
          <a:p>
            <a:pPr lvl="1"/>
            <a:r>
              <a:rPr lang="es-EC" smtClean="0"/>
              <a:t>Segundo nivel</a:t>
            </a:r>
          </a:p>
          <a:p>
            <a:pPr lvl="2"/>
            <a:r>
              <a:rPr lang="es-EC" smtClean="0"/>
              <a:t>Tercer nivel</a:t>
            </a:r>
          </a:p>
          <a:p>
            <a:pPr lvl="3"/>
            <a:r>
              <a:rPr lang="es-EC" smtClean="0"/>
              <a:t>Cuarto nivel</a:t>
            </a:r>
          </a:p>
          <a:p>
            <a:pPr lvl="4"/>
            <a:r>
              <a:rPr lang="es-EC" smtClean="0"/>
              <a:t>Quinto nivel</a:t>
            </a:r>
          </a:p>
        </p:txBody>
      </p:sp>
      <p:sp>
        <p:nvSpPr>
          <p:cNvPr id="289798" name="Rectangle 6"/>
          <p:cNvSpPr>
            <a:spLocks noGrp="1" noChangeArrowheads="1"/>
          </p:cNvSpPr>
          <p:nvPr>
            <p:ph type="ftr" sz="quarter" idx="4"/>
          </p:nvPr>
        </p:nvSpPr>
        <p:spPr bwMode="auto">
          <a:xfrm>
            <a:off x="0" y="8628063"/>
            <a:ext cx="2971800" cy="4540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endParaRPr lang="es-EC"/>
          </a:p>
        </p:txBody>
      </p:sp>
      <p:sp>
        <p:nvSpPr>
          <p:cNvPr id="289799" name="Rectangle 7"/>
          <p:cNvSpPr>
            <a:spLocks noGrp="1" noChangeArrowheads="1"/>
          </p:cNvSpPr>
          <p:nvPr>
            <p:ph type="sldNum" sz="quarter" idx="5"/>
          </p:nvPr>
        </p:nvSpPr>
        <p:spPr bwMode="auto">
          <a:xfrm>
            <a:off x="3883025" y="8628063"/>
            <a:ext cx="2971800" cy="4540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1CAA1506-A268-41C2-A047-BB13CD9DCDAB}" type="slidenum">
              <a:rPr lang="es-EC"/>
              <a:pPr/>
              <a:t>‹Nº›</a:t>
            </a:fld>
            <a:endParaRPr lang="es-EC"/>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279554" name="Group 2"/>
          <p:cNvGrpSpPr>
            <a:grpSpLocks/>
          </p:cNvGrpSpPr>
          <p:nvPr/>
        </p:nvGrpSpPr>
        <p:grpSpPr bwMode="auto">
          <a:xfrm>
            <a:off x="0" y="2438400"/>
            <a:ext cx="9009063" cy="1052513"/>
            <a:chOff x="0" y="1536"/>
            <a:chExt cx="5675" cy="663"/>
          </a:xfrm>
        </p:grpSpPr>
        <p:grpSp>
          <p:nvGrpSpPr>
            <p:cNvPr id="279555" name="Group 3"/>
            <p:cNvGrpSpPr>
              <a:grpSpLocks/>
            </p:cNvGrpSpPr>
            <p:nvPr/>
          </p:nvGrpSpPr>
          <p:grpSpPr bwMode="auto">
            <a:xfrm>
              <a:off x="183" y="1604"/>
              <a:ext cx="448" cy="299"/>
              <a:chOff x="720" y="336"/>
              <a:chExt cx="624" cy="432"/>
            </a:xfrm>
          </p:grpSpPr>
          <p:sp>
            <p:nvSpPr>
              <p:cNvPr id="279556" name="Rectangle 4"/>
              <p:cNvSpPr>
                <a:spLocks noChangeArrowheads="1"/>
              </p:cNvSpPr>
              <p:nvPr/>
            </p:nvSpPr>
            <p:spPr bwMode="auto">
              <a:xfrm>
                <a:off x="720" y="336"/>
                <a:ext cx="384" cy="432"/>
              </a:xfrm>
              <a:prstGeom prst="rect">
                <a:avLst/>
              </a:prstGeom>
              <a:solidFill>
                <a:schemeClr val="folHlink"/>
              </a:solidFill>
              <a:ln w="9525">
                <a:noFill/>
                <a:miter lim="800000"/>
                <a:headEnd/>
                <a:tailEnd/>
              </a:ln>
              <a:effectLst/>
            </p:spPr>
            <p:txBody>
              <a:bodyPr wrap="none" anchor="ctr"/>
              <a:lstStyle/>
              <a:p>
                <a:endParaRPr lang="es-ES"/>
              </a:p>
            </p:txBody>
          </p:sp>
          <p:sp>
            <p:nvSpPr>
              <p:cNvPr id="279557"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endParaRPr lang="es-ES"/>
              </a:p>
            </p:txBody>
          </p:sp>
        </p:grpSp>
        <p:grpSp>
          <p:nvGrpSpPr>
            <p:cNvPr id="279558" name="Group 6"/>
            <p:cNvGrpSpPr>
              <a:grpSpLocks/>
            </p:cNvGrpSpPr>
            <p:nvPr/>
          </p:nvGrpSpPr>
          <p:grpSpPr bwMode="auto">
            <a:xfrm>
              <a:off x="261" y="1870"/>
              <a:ext cx="465" cy="299"/>
              <a:chOff x="912" y="2640"/>
              <a:chExt cx="672" cy="432"/>
            </a:xfrm>
          </p:grpSpPr>
          <p:sp>
            <p:nvSpPr>
              <p:cNvPr id="279559" name="Rectangle 7"/>
              <p:cNvSpPr>
                <a:spLocks noChangeArrowheads="1"/>
              </p:cNvSpPr>
              <p:nvPr/>
            </p:nvSpPr>
            <p:spPr bwMode="auto">
              <a:xfrm>
                <a:off x="912" y="2640"/>
                <a:ext cx="384" cy="432"/>
              </a:xfrm>
              <a:prstGeom prst="rect">
                <a:avLst/>
              </a:prstGeom>
              <a:solidFill>
                <a:schemeClr val="accent2"/>
              </a:solidFill>
              <a:ln w="9525">
                <a:noFill/>
                <a:miter lim="800000"/>
                <a:headEnd/>
                <a:tailEnd/>
              </a:ln>
              <a:effectLst/>
            </p:spPr>
            <p:txBody>
              <a:bodyPr wrap="none" anchor="ctr"/>
              <a:lstStyle/>
              <a:p>
                <a:endParaRPr lang="es-ES"/>
              </a:p>
            </p:txBody>
          </p:sp>
          <p:sp>
            <p:nvSpPr>
              <p:cNvPr id="279560"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endParaRPr lang="es-ES"/>
              </a:p>
            </p:txBody>
          </p:sp>
        </p:grpSp>
        <p:sp>
          <p:nvSpPr>
            <p:cNvPr id="279561"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endParaRPr lang="es-ES"/>
            </a:p>
          </p:txBody>
        </p:sp>
        <p:sp>
          <p:nvSpPr>
            <p:cNvPr id="279562" name="Rectangle 10"/>
            <p:cNvSpPr>
              <a:spLocks noChangeArrowheads="1"/>
            </p:cNvSpPr>
            <p:nvPr/>
          </p:nvSpPr>
          <p:spPr bwMode="auto">
            <a:xfrm>
              <a:off x="400" y="1536"/>
              <a:ext cx="20" cy="663"/>
            </a:xfrm>
            <a:prstGeom prst="rect">
              <a:avLst/>
            </a:prstGeom>
            <a:solidFill>
              <a:schemeClr val="bg2"/>
            </a:solidFill>
            <a:ln w="9525">
              <a:noFill/>
              <a:miter lim="800000"/>
              <a:headEnd/>
              <a:tailEnd/>
            </a:ln>
            <a:effectLst/>
          </p:spPr>
          <p:txBody>
            <a:bodyPr wrap="none" anchor="ctr"/>
            <a:lstStyle/>
            <a:p>
              <a:endParaRPr lang="es-ES"/>
            </a:p>
          </p:txBody>
        </p:sp>
        <p:sp>
          <p:nvSpPr>
            <p:cNvPr id="279563"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endParaRPr lang="es-ES"/>
            </a:p>
          </p:txBody>
        </p:sp>
      </p:grpSp>
      <p:sp>
        <p:nvSpPr>
          <p:cNvPr id="279564" name="Rectangle 12"/>
          <p:cNvSpPr>
            <a:spLocks noGrp="1" noChangeArrowheads="1"/>
          </p:cNvSpPr>
          <p:nvPr>
            <p:ph type="ctrTitle"/>
          </p:nvPr>
        </p:nvSpPr>
        <p:spPr>
          <a:xfrm>
            <a:off x="990600" y="1828800"/>
            <a:ext cx="7772400" cy="1143000"/>
          </a:xfrm>
        </p:spPr>
        <p:txBody>
          <a:bodyPr/>
          <a:lstStyle>
            <a:lvl1pPr>
              <a:defRPr/>
            </a:lvl1pPr>
          </a:lstStyle>
          <a:p>
            <a:r>
              <a:rPr lang="es-ES"/>
              <a:t>Haga clic para modificar el estilo de título del patrón</a:t>
            </a:r>
          </a:p>
        </p:txBody>
      </p:sp>
      <p:sp>
        <p:nvSpPr>
          <p:cNvPr id="279565"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s-ES"/>
              <a:t>Haga clic para modificar el estilo de subtítulo del patrón</a:t>
            </a:r>
          </a:p>
        </p:txBody>
      </p:sp>
      <p:sp>
        <p:nvSpPr>
          <p:cNvPr id="279566" name="Rectangle 14"/>
          <p:cNvSpPr>
            <a:spLocks noGrp="1" noChangeArrowheads="1"/>
          </p:cNvSpPr>
          <p:nvPr>
            <p:ph type="dt" sz="half" idx="2"/>
          </p:nvPr>
        </p:nvSpPr>
        <p:spPr>
          <a:xfrm>
            <a:off x="990600" y="6248400"/>
            <a:ext cx="1905000" cy="457200"/>
          </a:xfrm>
        </p:spPr>
        <p:txBody>
          <a:bodyPr/>
          <a:lstStyle>
            <a:lvl1pPr>
              <a:defRPr sz="1400">
                <a:solidFill>
                  <a:schemeClr val="bg2"/>
                </a:solidFill>
              </a:defRPr>
            </a:lvl1pPr>
          </a:lstStyle>
          <a:p>
            <a:endParaRPr lang="es-ES"/>
          </a:p>
        </p:txBody>
      </p:sp>
      <p:sp>
        <p:nvSpPr>
          <p:cNvPr id="279567" name="Rectangle 15"/>
          <p:cNvSpPr>
            <a:spLocks noGrp="1" noChangeArrowheads="1"/>
          </p:cNvSpPr>
          <p:nvPr>
            <p:ph type="ftr" sz="quarter" idx="3"/>
          </p:nvPr>
        </p:nvSpPr>
        <p:spPr>
          <a:xfrm>
            <a:off x="3429000" y="6248400"/>
            <a:ext cx="2895600" cy="457200"/>
          </a:xfrm>
        </p:spPr>
        <p:txBody>
          <a:bodyPr/>
          <a:lstStyle>
            <a:lvl1pPr>
              <a:defRPr sz="1400">
                <a:solidFill>
                  <a:schemeClr val="bg2"/>
                </a:solidFill>
              </a:defRPr>
            </a:lvl1pPr>
          </a:lstStyle>
          <a:p>
            <a:r>
              <a:rPr lang="es-ES"/>
              <a:t>Curso de Contaminación Ambiental</a:t>
            </a:r>
          </a:p>
        </p:txBody>
      </p:sp>
      <p:sp>
        <p:nvSpPr>
          <p:cNvPr id="279568" name="Rectangle 16"/>
          <p:cNvSpPr>
            <a:spLocks noGrp="1" noChangeArrowheads="1"/>
          </p:cNvSpPr>
          <p:nvPr>
            <p:ph type="sldNum" sz="quarter" idx="4"/>
          </p:nvPr>
        </p:nvSpPr>
        <p:spPr>
          <a:xfrm>
            <a:off x="6858000" y="6248400"/>
            <a:ext cx="1905000" cy="457200"/>
          </a:xfrm>
        </p:spPr>
        <p:txBody>
          <a:bodyPr/>
          <a:lstStyle>
            <a:lvl1pPr>
              <a:defRPr sz="1400">
                <a:solidFill>
                  <a:schemeClr val="bg2"/>
                </a:solidFill>
              </a:defRPr>
            </a:lvl1pPr>
          </a:lstStyle>
          <a:p>
            <a:fld id="{E9A13768-0158-4C6C-B449-48B0BF950AB3}" type="slidenum">
              <a:rPr lang="es-ES"/>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r>
              <a:rPr lang="es-ES"/>
              <a:t>Profesor: José V. Chang, Ing. M. Sc.</a:t>
            </a:r>
          </a:p>
        </p:txBody>
      </p:sp>
      <p:sp>
        <p:nvSpPr>
          <p:cNvPr id="5" name="4 Marcador de pie de página"/>
          <p:cNvSpPr>
            <a:spLocks noGrp="1"/>
          </p:cNvSpPr>
          <p:nvPr>
            <p:ph type="ftr" sz="quarter" idx="11"/>
          </p:nvPr>
        </p:nvSpPr>
        <p:spPr/>
        <p:txBody>
          <a:bodyPr/>
          <a:lstStyle>
            <a:lvl1pPr>
              <a:defRPr/>
            </a:lvl1pPr>
          </a:lstStyle>
          <a:p>
            <a:r>
              <a:rPr lang="es-ES"/>
              <a:t>Curso de Contaminación Ambiental</a:t>
            </a:r>
          </a:p>
        </p:txBody>
      </p:sp>
      <p:sp>
        <p:nvSpPr>
          <p:cNvPr id="6" name="5 Marcador de número de diapositiva"/>
          <p:cNvSpPr>
            <a:spLocks noGrp="1"/>
          </p:cNvSpPr>
          <p:nvPr>
            <p:ph type="sldNum" sz="quarter" idx="12"/>
          </p:nvPr>
        </p:nvSpPr>
        <p:spPr/>
        <p:txBody>
          <a:bodyPr/>
          <a:lstStyle>
            <a:lvl1pPr>
              <a:defRPr/>
            </a:lvl1pPr>
          </a:lstStyle>
          <a:p>
            <a:fld id="{D062245B-FCE1-4DD5-A204-7E92AD1B6E76}" type="slidenum">
              <a:rPr lang="es-ES"/>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7004050" y="617538"/>
            <a:ext cx="1951038" cy="551497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1150938" y="617538"/>
            <a:ext cx="5700712" cy="551497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r>
              <a:rPr lang="es-ES"/>
              <a:t>Profesor: José V. Chang, Ing. M. Sc.</a:t>
            </a:r>
          </a:p>
        </p:txBody>
      </p:sp>
      <p:sp>
        <p:nvSpPr>
          <p:cNvPr id="5" name="4 Marcador de pie de página"/>
          <p:cNvSpPr>
            <a:spLocks noGrp="1"/>
          </p:cNvSpPr>
          <p:nvPr>
            <p:ph type="ftr" sz="quarter" idx="11"/>
          </p:nvPr>
        </p:nvSpPr>
        <p:spPr/>
        <p:txBody>
          <a:bodyPr/>
          <a:lstStyle>
            <a:lvl1pPr>
              <a:defRPr/>
            </a:lvl1pPr>
          </a:lstStyle>
          <a:p>
            <a:r>
              <a:rPr lang="es-ES"/>
              <a:t>Curso de Contaminación Ambiental</a:t>
            </a:r>
          </a:p>
        </p:txBody>
      </p:sp>
      <p:sp>
        <p:nvSpPr>
          <p:cNvPr id="6" name="5 Marcador de número de diapositiva"/>
          <p:cNvSpPr>
            <a:spLocks noGrp="1"/>
          </p:cNvSpPr>
          <p:nvPr>
            <p:ph type="sldNum" sz="quarter" idx="12"/>
          </p:nvPr>
        </p:nvSpPr>
        <p:spPr/>
        <p:txBody>
          <a:bodyPr/>
          <a:lstStyle>
            <a:lvl1pPr>
              <a:defRPr/>
            </a:lvl1pPr>
          </a:lstStyle>
          <a:p>
            <a:fld id="{50EBC49E-1F7B-4CFC-A090-2376A9EE4CD8}" type="slidenum">
              <a:rPr lang="es-ES"/>
              <a:pPr/>
              <a:t>‹Nº›</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ítulo, tex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1150938" y="617538"/>
            <a:ext cx="7793037" cy="1143000"/>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1182688" y="2017713"/>
            <a:ext cx="38100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quarter" idx="2"/>
          </p:nvPr>
        </p:nvSpPr>
        <p:spPr>
          <a:xfrm>
            <a:off x="5145088" y="2017713"/>
            <a:ext cx="3810000" cy="1981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contenido"/>
          <p:cNvSpPr>
            <a:spLocks noGrp="1"/>
          </p:cNvSpPr>
          <p:nvPr>
            <p:ph sz="quarter" idx="3"/>
          </p:nvPr>
        </p:nvSpPr>
        <p:spPr>
          <a:xfrm>
            <a:off x="5145088" y="4151313"/>
            <a:ext cx="3810000" cy="1981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fecha"/>
          <p:cNvSpPr>
            <a:spLocks noGrp="1"/>
          </p:cNvSpPr>
          <p:nvPr>
            <p:ph type="dt" sz="half" idx="10"/>
          </p:nvPr>
        </p:nvSpPr>
        <p:spPr>
          <a:xfrm>
            <a:off x="395288" y="6324600"/>
            <a:ext cx="2424112" cy="457200"/>
          </a:xfrm>
        </p:spPr>
        <p:txBody>
          <a:bodyPr/>
          <a:lstStyle>
            <a:lvl1pPr>
              <a:defRPr/>
            </a:lvl1pPr>
          </a:lstStyle>
          <a:p>
            <a:r>
              <a:rPr lang="es-ES"/>
              <a:t>Profesor: José V. Chang, Ing. M. Sc.</a:t>
            </a:r>
          </a:p>
        </p:txBody>
      </p:sp>
      <p:sp>
        <p:nvSpPr>
          <p:cNvPr id="7" name="6 Marcador de pie de página"/>
          <p:cNvSpPr>
            <a:spLocks noGrp="1"/>
          </p:cNvSpPr>
          <p:nvPr>
            <p:ph type="ftr" sz="quarter" idx="11"/>
          </p:nvPr>
        </p:nvSpPr>
        <p:spPr>
          <a:xfrm>
            <a:off x="3352800" y="6324600"/>
            <a:ext cx="2895600" cy="457200"/>
          </a:xfrm>
        </p:spPr>
        <p:txBody>
          <a:bodyPr/>
          <a:lstStyle>
            <a:lvl1pPr>
              <a:defRPr/>
            </a:lvl1pPr>
          </a:lstStyle>
          <a:p>
            <a:r>
              <a:rPr lang="es-ES"/>
              <a:t>Curso de Contaminación Ambiental</a:t>
            </a:r>
          </a:p>
        </p:txBody>
      </p:sp>
      <p:sp>
        <p:nvSpPr>
          <p:cNvPr id="8" name="7 Marcador de número de diapositiva"/>
          <p:cNvSpPr>
            <a:spLocks noGrp="1"/>
          </p:cNvSpPr>
          <p:nvPr>
            <p:ph type="sldNum" sz="quarter" idx="12"/>
          </p:nvPr>
        </p:nvSpPr>
        <p:spPr>
          <a:xfrm>
            <a:off x="6781800" y="6324600"/>
            <a:ext cx="1905000" cy="457200"/>
          </a:xfrm>
        </p:spPr>
        <p:txBody>
          <a:bodyPr/>
          <a:lstStyle>
            <a:lvl1pPr>
              <a:defRPr/>
            </a:lvl1pPr>
          </a:lstStyle>
          <a:p>
            <a:fld id="{9F186A65-60FC-4B41-8C2B-3F7BFBFEF62E}" type="slidenum">
              <a:rPr lang="es-ES"/>
              <a:pPr/>
              <a:t>‹Nº›</a:t>
            </a:fld>
            <a:endParaRPr lang="es-E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1150938" y="617538"/>
            <a:ext cx="7793037" cy="1143000"/>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1182688" y="2017713"/>
            <a:ext cx="38100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5145088" y="2017713"/>
            <a:ext cx="38100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a:xfrm>
            <a:off x="395288" y="6324600"/>
            <a:ext cx="2424112" cy="457200"/>
          </a:xfrm>
        </p:spPr>
        <p:txBody>
          <a:bodyPr/>
          <a:lstStyle>
            <a:lvl1pPr>
              <a:defRPr/>
            </a:lvl1pPr>
          </a:lstStyle>
          <a:p>
            <a:r>
              <a:rPr lang="es-ES"/>
              <a:t>Profesor: José V. Chang, Ing. M. Sc.</a:t>
            </a:r>
          </a:p>
        </p:txBody>
      </p:sp>
      <p:sp>
        <p:nvSpPr>
          <p:cNvPr id="6" name="5 Marcador de pie de página"/>
          <p:cNvSpPr>
            <a:spLocks noGrp="1"/>
          </p:cNvSpPr>
          <p:nvPr>
            <p:ph type="ftr" sz="quarter" idx="11"/>
          </p:nvPr>
        </p:nvSpPr>
        <p:spPr>
          <a:xfrm>
            <a:off x="3352800" y="6324600"/>
            <a:ext cx="2895600" cy="457200"/>
          </a:xfrm>
        </p:spPr>
        <p:txBody>
          <a:bodyPr/>
          <a:lstStyle>
            <a:lvl1pPr>
              <a:defRPr/>
            </a:lvl1pPr>
          </a:lstStyle>
          <a:p>
            <a:r>
              <a:rPr lang="es-ES"/>
              <a:t>Curso de Contaminación Ambiental</a:t>
            </a:r>
          </a:p>
        </p:txBody>
      </p:sp>
      <p:sp>
        <p:nvSpPr>
          <p:cNvPr id="7" name="6 Marcador de número de diapositiva"/>
          <p:cNvSpPr>
            <a:spLocks noGrp="1"/>
          </p:cNvSpPr>
          <p:nvPr>
            <p:ph type="sldNum" sz="quarter" idx="12"/>
          </p:nvPr>
        </p:nvSpPr>
        <p:spPr>
          <a:xfrm>
            <a:off x="6781800" y="6324600"/>
            <a:ext cx="1905000" cy="457200"/>
          </a:xfrm>
        </p:spPr>
        <p:txBody>
          <a:bodyPr/>
          <a:lstStyle>
            <a:lvl1pPr>
              <a:defRPr/>
            </a:lvl1pPr>
          </a:lstStyle>
          <a:p>
            <a:fld id="{ABB11FC7-FB44-4C1D-9B79-9534D6A86279}" type="slidenum">
              <a:rPr lang="es-ES"/>
              <a:pPr/>
              <a:t>‹Nº›</a:t>
            </a:fld>
            <a:endParaRPr lang="es-E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OverObj" preserve="1">
  <p:cSld name="Título y texto encima de l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1150938" y="617538"/>
            <a:ext cx="7793037" cy="1143000"/>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1182688" y="2017713"/>
            <a:ext cx="7772400" cy="1981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1182688" y="4151313"/>
            <a:ext cx="7772400" cy="1981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a:xfrm>
            <a:off x="395288" y="6324600"/>
            <a:ext cx="2424112" cy="457200"/>
          </a:xfrm>
        </p:spPr>
        <p:txBody>
          <a:bodyPr/>
          <a:lstStyle>
            <a:lvl1pPr>
              <a:defRPr/>
            </a:lvl1pPr>
          </a:lstStyle>
          <a:p>
            <a:r>
              <a:rPr lang="es-ES"/>
              <a:t>Profesor: José V. Chang, Ing. M. Sc.</a:t>
            </a:r>
          </a:p>
        </p:txBody>
      </p:sp>
      <p:sp>
        <p:nvSpPr>
          <p:cNvPr id="6" name="5 Marcador de pie de página"/>
          <p:cNvSpPr>
            <a:spLocks noGrp="1"/>
          </p:cNvSpPr>
          <p:nvPr>
            <p:ph type="ftr" sz="quarter" idx="11"/>
          </p:nvPr>
        </p:nvSpPr>
        <p:spPr>
          <a:xfrm>
            <a:off x="3352800" y="6324600"/>
            <a:ext cx="2895600" cy="457200"/>
          </a:xfrm>
        </p:spPr>
        <p:txBody>
          <a:bodyPr/>
          <a:lstStyle>
            <a:lvl1pPr>
              <a:defRPr/>
            </a:lvl1pPr>
          </a:lstStyle>
          <a:p>
            <a:r>
              <a:rPr lang="es-ES"/>
              <a:t>Curso de Contaminación Ambiental</a:t>
            </a:r>
          </a:p>
        </p:txBody>
      </p:sp>
      <p:sp>
        <p:nvSpPr>
          <p:cNvPr id="7" name="6 Marcador de número de diapositiva"/>
          <p:cNvSpPr>
            <a:spLocks noGrp="1"/>
          </p:cNvSpPr>
          <p:nvPr>
            <p:ph type="sldNum" sz="quarter" idx="12"/>
          </p:nvPr>
        </p:nvSpPr>
        <p:spPr>
          <a:xfrm>
            <a:off x="6781800" y="6324600"/>
            <a:ext cx="1905000" cy="457200"/>
          </a:xfrm>
        </p:spPr>
        <p:txBody>
          <a:bodyPr/>
          <a:lstStyle>
            <a:lvl1pPr>
              <a:defRPr/>
            </a:lvl1pPr>
          </a:lstStyle>
          <a:p>
            <a:fld id="{E6831406-6E7D-40DA-992B-359E8F30D5CF}" type="slidenum">
              <a:rPr lang="es-ES"/>
              <a:pPr/>
              <a:t>‹Nº›</a:t>
            </a:fld>
            <a:endParaRPr lang="es-E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bl" preserve="1">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1150938" y="617538"/>
            <a:ext cx="7793037" cy="1143000"/>
          </a:xfrm>
        </p:spPr>
        <p:txBody>
          <a:bodyPr/>
          <a:lstStyle/>
          <a:p>
            <a:r>
              <a:rPr lang="es-ES" smtClean="0"/>
              <a:t>Haga clic para modificar el estilo de título del patrón</a:t>
            </a:r>
            <a:endParaRPr lang="es-ES"/>
          </a:p>
        </p:txBody>
      </p:sp>
      <p:sp>
        <p:nvSpPr>
          <p:cNvPr id="3" name="2 Marcador de tabla"/>
          <p:cNvSpPr>
            <a:spLocks noGrp="1"/>
          </p:cNvSpPr>
          <p:nvPr>
            <p:ph type="tbl" idx="1"/>
          </p:nvPr>
        </p:nvSpPr>
        <p:spPr>
          <a:xfrm>
            <a:off x="1182688" y="2017713"/>
            <a:ext cx="7772400" cy="4114800"/>
          </a:xfrm>
        </p:spPr>
        <p:txBody>
          <a:bodyPr/>
          <a:lstStyle/>
          <a:p>
            <a:endParaRPr lang="es-ES"/>
          </a:p>
        </p:txBody>
      </p:sp>
      <p:sp>
        <p:nvSpPr>
          <p:cNvPr id="4" name="3 Marcador de fecha"/>
          <p:cNvSpPr>
            <a:spLocks noGrp="1"/>
          </p:cNvSpPr>
          <p:nvPr>
            <p:ph type="dt" sz="half" idx="10"/>
          </p:nvPr>
        </p:nvSpPr>
        <p:spPr>
          <a:xfrm>
            <a:off x="395288" y="6324600"/>
            <a:ext cx="2424112" cy="457200"/>
          </a:xfrm>
        </p:spPr>
        <p:txBody>
          <a:bodyPr/>
          <a:lstStyle>
            <a:lvl1pPr>
              <a:defRPr/>
            </a:lvl1pPr>
          </a:lstStyle>
          <a:p>
            <a:r>
              <a:rPr lang="es-ES"/>
              <a:t>Profesor: José V. Chang, Ing. M. Sc.</a:t>
            </a:r>
          </a:p>
        </p:txBody>
      </p:sp>
      <p:sp>
        <p:nvSpPr>
          <p:cNvPr id="5" name="4 Marcador de pie de página"/>
          <p:cNvSpPr>
            <a:spLocks noGrp="1"/>
          </p:cNvSpPr>
          <p:nvPr>
            <p:ph type="ftr" sz="quarter" idx="11"/>
          </p:nvPr>
        </p:nvSpPr>
        <p:spPr>
          <a:xfrm>
            <a:off x="3352800" y="6324600"/>
            <a:ext cx="2895600" cy="457200"/>
          </a:xfrm>
        </p:spPr>
        <p:txBody>
          <a:bodyPr/>
          <a:lstStyle>
            <a:lvl1pPr>
              <a:defRPr/>
            </a:lvl1pPr>
          </a:lstStyle>
          <a:p>
            <a:r>
              <a:rPr lang="es-ES"/>
              <a:t>Curso de Contaminación Ambiental</a:t>
            </a:r>
          </a:p>
        </p:txBody>
      </p:sp>
      <p:sp>
        <p:nvSpPr>
          <p:cNvPr id="6" name="5 Marcador de número de diapositiva"/>
          <p:cNvSpPr>
            <a:spLocks noGrp="1"/>
          </p:cNvSpPr>
          <p:nvPr>
            <p:ph type="sldNum" sz="quarter" idx="12"/>
          </p:nvPr>
        </p:nvSpPr>
        <p:spPr>
          <a:xfrm>
            <a:off x="6781800" y="6324600"/>
            <a:ext cx="1905000" cy="457200"/>
          </a:xfrm>
        </p:spPr>
        <p:txBody>
          <a:bodyPr/>
          <a:lstStyle>
            <a:lvl1pPr>
              <a:defRPr/>
            </a:lvl1pPr>
          </a:lstStyle>
          <a:p>
            <a:fld id="{6D0F4C9A-EF48-466D-A3A2-9B02CED7F455}" type="slidenum">
              <a:rPr lang="es-ES"/>
              <a:pPr/>
              <a:t>‹Nº›</a:t>
            </a:fld>
            <a:endParaRPr lang="es-E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AndTx" preserve="1">
  <p:cSld name="Título, objetos y texto">
    <p:spTree>
      <p:nvGrpSpPr>
        <p:cNvPr id="1" name=""/>
        <p:cNvGrpSpPr/>
        <p:nvPr/>
      </p:nvGrpSpPr>
      <p:grpSpPr>
        <a:xfrm>
          <a:off x="0" y="0"/>
          <a:ext cx="0" cy="0"/>
          <a:chOff x="0" y="0"/>
          <a:chExt cx="0" cy="0"/>
        </a:xfrm>
      </p:grpSpPr>
      <p:sp>
        <p:nvSpPr>
          <p:cNvPr id="2" name="1 Título"/>
          <p:cNvSpPr>
            <a:spLocks noGrp="1"/>
          </p:cNvSpPr>
          <p:nvPr>
            <p:ph type="title"/>
          </p:nvPr>
        </p:nvSpPr>
        <p:spPr>
          <a:xfrm>
            <a:off x="1150938" y="617538"/>
            <a:ext cx="7793037" cy="1143000"/>
          </a:xfrm>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1182688" y="2017713"/>
            <a:ext cx="38100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5145088" y="2017713"/>
            <a:ext cx="38100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a:xfrm>
            <a:off x="395288" y="6324600"/>
            <a:ext cx="2424112" cy="457200"/>
          </a:xfrm>
        </p:spPr>
        <p:txBody>
          <a:bodyPr/>
          <a:lstStyle>
            <a:lvl1pPr>
              <a:defRPr/>
            </a:lvl1pPr>
          </a:lstStyle>
          <a:p>
            <a:r>
              <a:rPr lang="es-ES"/>
              <a:t>Profesor: José V. Chang, Ing. M. Sc.</a:t>
            </a:r>
          </a:p>
        </p:txBody>
      </p:sp>
      <p:sp>
        <p:nvSpPr>
          <p:cNvPr id="6" name="5 Marcador de pie de página"/>
          <p:cNvSpPr>
            <a:spLocks noGrp="1"/>
          </p:cNvSpPr>
          <p:nvPr>
            <p:ph type="ftr" sz="quarter" idx="11"/>
          </p:nvPr>
        </p:nvSpPr>
        <p:spPr>
          <a:xfrm>
            <a:off x="3352800" y="6324600"/>
            <a:ext cx="2895600" cy="457200"/>
          </a:xfrm>
        </p:spPr>
        <p:txBody>
          <a:bodyPr/>
          <a:lstStyle>
            <a:lvl1pPr>
              <a:defRPr/>
            </a:lvl1pPr>
          </a:lstStyle>
          <a:p>
            <a:r>
              <a:rPr lang="es-ES"/>
              <a:t>Curso de Contaminación Ambiental</a:t>
            </a:r>
          </a:p>
        </p:txBody>
      </p:sp>
      <p:sp>
        <p:nvSpPr>
          <p:cNvPr id="7" name="6 Marcador de número de diapositiva"/>
          <p:cNvSpPr>
            <a:spLocks noGrp="1"/>
          </p:cNvSpPr>
          <p:nvPr>
            <p:ph type="sldNum" sz="quarter" idx="12"/>
          </p:nvPr>
        </p:nvSpPr>
        <p:spPr>
          <a:xfrm>
            <a:off x="6781800" y="6324600"/>
            <a:ext cx="1905000" cy="457200"/>
          </a:xfrm>
        </p:spPr>
        <p:txBody>
          <a:bodyPr/>
          <a:lstStyle>
            <a:lvl1pPr>
              <a:defRPr/>
            </a:lvl1pPr>
          </a:lstStyle>
          <a:p>
            <a:fld id="{5B93334D-1B47-428A-B9E6-D4A30876AA99}" type="slidenum">
              <a:rPr lang="es-ES"/>
              <a:pPr/>
              <a:t>‹Nº›</a:t>
            </a:fld>
            <a:endParaRPr lang="es-E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OverTx" preserve="1">
  <p:cSld name="Título y objetos encima del texto">
    <p:spTree>
      <p:nvGrpSpPr>
        <p:cNvPr id="1" name=""/>
        <p:cNvGrpSpPr/>
        <p:nvPr/>
      </p:nvGrpSpPr>
      <p:grpSpPr>
        <a:xfrm>
          <a:off x="0" y="0"/>
          <a:ext cx="0" cy="0"/>
          <a:chOff x="0" y="0"/>
          <a:chExt cx="0" cy="0"/>
        </a:xfrm>
      </p:grpSpPr>
      <p:sp>
        <p:nvSpPr>
          <p:cNvPr id="2" name="1 Título"/>
          <p:cNvSpPr>
            <a:spLocks noGrp="1"/>
          </p:cNvSpPr>
          <p:nvPr>
            <p:ph type="title"/>
          </p:nvPr>
        </p:nvSpPr>
        <p:spPr>
          <a:xfrm>
            <a:off x="1150938" y="617538"/>
            <a:ext cx="7793037" cy="1143000"/>
          </a:xfrm>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1182688" y="2017713"/>
            <a:ext cx="7772400" cy="1981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1182688" y="4151313"/>
            <a:ext cx="7772400" cy="1981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a:xfrm>
            <a:off x="395288" y="6324600"/>
            <a:ext cx="2424112" cy="457200"/>
          </a:xfrm>
        </p:spPr>
        <p:txBody>
          <a:bodyPr/>
          <a:lstStyle>
            <a:lvl1pPr>
              <a:defRPr/>
            </a:lvl1pPr>
          </a:lstStyle>
          <a:p>
            <a:r>
              <a:rPr lang="es-ES"/>
              <a:t>Profesor: José V. Chang, Ing. M. Sc.</a:t>
            </a:r>
          </a:p>
        </p:txBody>
      </p:sp>
      <p:sp>
        <p:nvSpPr>
          <p:cNvPr id="6" name="5 Marcador de pie de página"/>
          <p:cNvSpPr>
            <a:spLocks noGrp="1"/>
          </p:cNvSpPr>
          <p:nvPr>
            <p:ph type="ftr" sz="quarter" idx="11"/>
          </p:nvPr>
        </p:nvSpPr>
        <p:spPr>
          <a:xfrm>
            <a:off x="3352800" y="6324600"/>
            <a:ext cx="2895600" cy="457200"/>
          </a:xfrm>
        </p:spPr>
        <p:txBody>
          <a:bodyPr/>
          <a:lstStyle>
            <a:lvl1pPr>
              <a:defRPr/>
            </a:lvl1pPr>
          </a:lstStyle>
          <a:p>
            <a:r>
              <a:rPr lang="es-ES"/>
              <a:t>Curso de Contaminación Ambiental</a:t>
            </a:r>
          </a:p>
        </p:txBody>
      </p:sp>
      <p:sp>
        <p:nvSpPr>
          <p:cNvPr id="7" name="6 Marcador de número de diapositiva"/>
          <p:cNvSpPr>
            <a:spLocks noGrp="1"/>
          </p:cNvSpPr>
          <p:nvPr>
            <p:ph type="sldNum" sz="quarter" idx="12"/>
          </p:nvPr>
        </p:nvSpPr>
        <p:spPr>
          <a:xfrm>
            <a:off x="6781800" y="6324600"/>
            <a:ext cx="1905000" cy="457200"/>
          </a:xfrm>
        </p:spPr>
        <p:txBody>
          <a:bodyPr/>
          <a:lstStyle>
            <a:lvl1pPr>
              <a:defRPr/>
            </a:lvl1pPr>
          </a:lstStyle>
          <a:p>
            <a:fld id="{416E0436-0BEA-4E37-8619-01D6BA515C2C}" type="slidenum">
              <a:rPr lang="es-ES"/>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r>
              <a:rPr lang="es-ES"/>
              <a:t>Profesor: José V. Chang, Ing. M. Sc.</a:t>
            </a:r>
          </a:p>
        </p:txBody>
      </p:sp>
      <p:sp>
        <p:nvSpPr>
          <p:cNvPr id="5" name="4 Marcador de pie de página"/>
          <p:cNvSpPr>
            <a:spLocks noGrp="1"/>
          </p:cNvSpPr>
          <p:nvPr>
            <p:ph type="ftr" sz="quarter" idx="11"/>
          </p:nvPr>
        </p:nvSpPr>
        <p:spPr/>
        <p:txBody>
          <a:bodyPr/>
          <a:lstStyle>
            <a:lvl1pPr>
              <a:defRPr/>
            </a:lvl1pPr>
          </a:lstStyle>
          <a:p>
            <a:r>
              <a:rPr lang="es-ES"/>
              <a:t>Curso de Contaminación Ambiental</a:t>
            </a:r>
          </a:p>
        </p:txBody>
      </p:sp>
      <p:sp>
        <p:nvSpPr>
          <p:cNvPr id="6" name="5 Marcador de número de diapositiva"/>
          <p:cNvSpPr>
            <a:spLocks noGrp="1"/>
          </p:cNvSpPr>
          <p:nvPr>
            <p:ph type="sldNum" sz="quarter" idx="12"/>
          </p:nvPr>
        </p:nvSpPr>
        <p:spPr/>
        <p:txBody>
          <a:bodyPr/>
          <a:lstStyle>
            <a:lvl1pPr>
              <a:defRPr/>
            </a:lvl1pPr>
          </a:lstStyle>
          <a:p>
            <a:fld id="{FBB1F8BA-6292-49A4-8226-BDEADB4B6D08}" type="slidenum">
              <a:rPr lang="es-ES"/>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r>
              <a:rPr lang="es-ES"/>
              <a:t>Profesor: José V. Chang, Ing. M. Sc.</a:t>
            </a:r>
          </a:p>
        </p:txBody>
      </p:sp>
      <p:sp>
        <p:nvSpPr>
          <p:cNvPr id="5" name="4 Marcador de pie de página"/>
          <p:cNvSpPr>
            <a:spLocks noGrp="1"/>
          </p:cNvSpPr>
          <p:nvPr>
            <p:ph type="ftr" sz="quarter" idx="11"/>
          </p:nvPr>
        </p:nvSpPr>
        <p:spPr/>
        <p:txBody>
          <a:bodyPr/>
          <a:lstStyle>
            <a:lvl1pPr>
              <a:defRPr/>
            </a:lvl1pPr>
          </a:lstStyle>
          <a:p>
            <a:r>
              <a:rPr lang="es-ES"/>
              <a:t>Curso de Contaminación Ambiental</a:t>
            </a:r>
          </a:p>
        </p:txBody>
      </p:sp>
      <p:sp>
        <p:nvSpPr>
          <p:cNvPr id="6" name="5 Marcador de número de diapositiva"/>
          <p:cNvSpPr>
            <a:spLocks noGrp="1"/>
          </p:cNvSpPr>
          <p:nvPr>
            <p:ph type="sldNum" sz="quarter" idx="12"/>
          </p:nvPr>
        </p:nvSpPr>
        <p:spPr/>
        <p:txBody>
          <a:bodyPr/>
          <a:lstStyle>
            <a:lvl1pPr>
              <a:defRPr/>
            </a:lvl1pPr>
          </a:lstStyle>
          <a:p>
            <a:fld id="{037988ED-0368-484F-9224-D8373BD9761E}" type="slidenum">
              <a:rPr lang="es-ES"/>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lvl1pPr>
              <a:defRPr/>
            </a:lvl1pPr>
          </a:lstStyle>
          <a:p>
            <a:r>
              <a:rPr lang="es-ES"/>
              <a:t>Profesor: José V. Chang, Ing. M. Sc.</a:t>
            </a:r>
          </a:p>
        </p:txBody>
      </p:sp>
      <p:sp>
        <p:nvSpPr>
          <p:cNvPr id="6" name="5 Marcador de pie de página"/>
          <p:cNvSpPr>
            <a:spLocks noGrp="1"/>
          </p:cNvSpPr>
          <p:nvPr>
            <p:ph type="ftr" sz="quarter" idx="11"/>
          </p:nvPr>
        </p:nvSpPr>
        <p:spPr/>
        <p:txBody>
          <a:bodyPr/>
          <a:lstStyle>
            <a:lvl1pPr>
              <a:defRPr/>
            </a:lvl1pPr>
          </a:lstStyle>
          <a:p>
            <a:r>
              <a:rPr lang="es-ES"/>
              <a:t>Curso de Contaminación Ambiental</a:t>
            </a:r>
          </a:p>
        </p:txBody>
      </p:sp>
      <p:sp>
        <p:nvSpPr>
          <p:cNvPr id="7" name="6 Marcador de número de diapositiva"/>
          <p:cNvSpPr>
            <a:spLocks noGrp="1"/>
          </p:cNvSpPr>
          <p:nvPr>
            <p:ph type="sldNum" sz="quarter" idx="12"/>
          </p:nvPr>
        </p:nvSpPr>
        <p:spPr/>
        <p:txBody>
          <a:bodyPr/>
          <a:lstStyle>
            <a:lvl1pPr>
              <a:defRPr/>
            </a:lvl1pPr>
          </a:lstStyle>
          <a:p>
            <a:fld id="{299C79F3-0609-458D-898C-EB9672A5B6B0}" type="slidenum">
              <a:rPr lang="es-ES"/>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lvl1pPr>
              <a:defRPr/>
            </a:lvl1pPr>
          </a:lstStyle>
          <a:p>
            <a:r>
              <a:rPr lang="es-ES"/>
              <a:t>Profesor: José V. Chang, Ing. M. Sc.</a:t>
            </a:r>
          </a:p>
        </p:txBody>
      </p:sp>
      <p:sp>
        <p:nvSpPr>
          <p:cNvPr id="8" name="7 Marcador de pie de página"/>
          <p:cNvSpPr>
            <a:spLocks noGrp="1"/>
          </p:cNvSpPr>
          <p:nvPr>
            <p:ph type="ftr" sz="quarter" idx="11"/>
          </p:nvPr>
        </p:nvSpPr>
        <p:spPr/>
        <p:txBody>
          <a:bodyPr/>
          <a:lstStyle>
            <a:lvl1pPr>
              <a:defRPr/>
            </a:lvl1pPr>
          </a:lstStyle>
          <a:p>
            <a:r>
              <a:rPr lang="es-ES"/>
              <a:t>Curso de Contaminación Ambiental</a:t>
            </a:r>
          </a:p>
        </p:txBody>
      </p:sp>
      <p:sp>
        <p:nvSpPr>
          <p:cNvPr id="9" name="8 Marcador de número de diapositiva"/>
          <p:cNvSpPr>
            <a:spLocks noGrp="1"/>
          </p:cNvSpPr>
          <p:nvPr>
            <p:ph type="sldNum" sz="quarter" idx="12"/>
          </p:nvPr>
        </p:nvSpPr>
        <p:spPr/>
        <p:txBody>
          <a:bodyPr/>
          <a:lstStyle>
            <a:lvl1pPr>
              <a:defRPr/>
            </a:lvl1pPr>
          </a:lstStyle>
          <a:p>
            <a:fld id="{C7A42684-3BA7-49ED-936D-703E6FC819DF}" type="slidenum">
              <a:rPr lang="es-ES"/>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lvl1pPr>
              <a:defRPr/>
            </a:lvl1pPr>
          </a:lstStyle>
          <a:p>
            <a:r>
              <a:rPr lang="es-ES"/>
              <a:t>Profesor: José V. Chang, Ing. M. Sc.</a:t>
            </a:r>
          </a:p>
        </p:txBody>
      </p:sp>
      <p:sp>
        <p:nvSpPr>
          <p:cNvPr id="4" name="3 Marcador de pie de página"/>
          <p:cNvSpPr>
            <a:spLocks noGrp="1"/>
          </p:cNvSpPr>
          <p:nvPr>
            <p:ph type="ftr" sz="quarter" idx="11"/>
          </p:nvPr>
        </p:nvSpPr>
        <p:spPr/>
        <p:txBody>
          <a:bodyPr/>
          <a:lstStyle>
            <a:lvl1pPr>
              <a:defRPr/>
            </a:lvl1pPr>
          </a:lstStyle>
          <a:p>
            <a:r>
              <a:rPr lang="es-ES"/>
              <a:t>Curso de Contaminación Ambiental</a:t>
            </a:r>
          </a:p>
        </p:txBody>
      </p:sp>
      <p:sp>
        <p:nvSpPr>
          <p:cNvPr id="5" name="4 Marcador de número de diapositiva"/>
          <p:cNvSpPr>
            <a:spLocks noGrp="1"/>
          </p:cNvSpPr>
          <p:nvPr>
            <p:ph type="sldNum" sz="quarter" idx="12"/>
          </p:nvPr>
        </p:nvSpPr>
        <p:spPr/>
        <p:txBody>
          <a:bodyPr/>
          <a:lstStyle>
            <a:lvl1pPr>
              <a:defRPr/>
            </a:lvl1pPr>
          </a:lstStyle>
          <a:p>
            <a:fld id="{3844C3E2-19B8-4E7B-B87C-2E5D30F2A601}" type="slidenum">
              <a:rPr lang="es-ES"/>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r>
              <a:rPr lang="es-ES"/>
              <a:t>Profesor: José V. Chang, Ing. M. Sc.</a:t>
            </a:r>
          </a:p>
        </p:txBody>
      </p:sp>
      <p:sp>
        <p:nvSpPr>
          <p:cNvPr id="3" name="2 Marcador de pie de página"/>
          <p:cNvSpPr>
            <a:spLocks noGrp="1"/>
          </p:cNvSpPr>
          <p:nvPr>
            <p:ph type="ftr" sz="quarter" idx="11"/>
          </p:nvPr>
        </p:nvSpPr>
        <p:spPr/>
        <p:txBody>
          <a:bodyPr/>
          <a:lstStyle>
            <a:lvl1pPr>
              <a:defRPr/>
            </a:lvl1pPr>
          </a:lstStyle>
          <a:p>
            <a:r>
              <a:rPr lang="es-ES"/>
              <a:t>Curso de Contaminación Ambiental</a:t>
            </a:r>
          </a:p>
        </p:txBody>
      </p:sp>
      <p:sp>
        <p:nvSpPr>
          <p:cNvPr id="4" name="3 Marcador de número de diapositiva"/>
          <p:cNvSpPr>
            <a:spLocks noGrp="1"/>
          </p:cNvSpPr>
          <p:nvPr>
            <p:ph type="sldNum" sz="quarter" idx="12"/>
          </p:nvPr>
        </p:nvSpPr>
        <p:spPr/>
        <p:txBody>
          <a:bodyPr/>
          <a:lstStyle>
            <a:lvl1pPr>
              <a:defRPr/>
            </a:lvl1pPr>
          </a:lstStyle>
          <a:p>
            <a:fld id="{8AEDBDE0-4076-4ED6-8F14-26DA3F6F8E1D}" type="slidenum">
              <a:rPr lang="es-ES"/>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r>
              <a:rPr lang="es-ES"/>
              <a:t>Profesor: José V. Chang, Ing. M. Sc.</a:t>
            </a:r>
          </a:p>
        </p:txBody>
      </p:sp>
      <p:sp>
        <p:nvSpPr>
          <p:cNvPr id="6" name="5 Marcador de pie de página"/>
          <p:cNvSpPr>
            <a:spLocks noGrp="1"/>
          </p:cNvSpPr>
          <p:nvPr>
            <p:ph type="ftr" sz="quarter" idx="11"/>
          </p:nvPr>
        </p:nvSpPr>
        <p:spPr/>
        <p:txBody>
          <a:bodyPr/>
          <a:lstStyle>
            <a:lvl1pPr>
              <a:defRPr/>
            </a:lvl1pPr>
          </a:lstStyle>
          <a:p>
            <a:r>
              <a:rPr lang="es-ES"/>
              <a:t>Curso de Contaminación Ambiental</a:t>
            </a:r>
          </a:p>
        </p:txBody>
      </p:sp>
      <p:sp>
        <p:nvSpPr>
          <p:cNvPr id="7" name="6 Marcador de número de diapositiva"/>
          <p:cNvSpPr>
            <a:spLocks noGrp="1"/>
          </p:cNvSpPr>
          <p:nvPr>
            <p:ph type="sldNum" sz="quarter" idx="12"/>
          </p:nvPr>
        </p:nvSpPr>
        <p:spPr/>
        <p:txBody>
          <a:bodyPr/>
          <a:lstStyle>
            <a:lvl1pPr>
              <a:defRPr/>
            </a:lvl1pPr>
          </a:lstStyle>
          <a:p>
            <a:fld id="{5ABFB9DD-A8C5-4805-B092-0F1F5853BF16}" type="slidenum">
              <a:rPr lang="es-ES"/>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r>
              <a:rPr lang="es-ES"/>
              <a:t>Profesor: José V. Chang, Ing. M. Sc.</a:t>
            </a:r>
          </a:p>
        </p:txBody>
      </p:sp>
      <p:sp>
        <p:nvSpPr>
          <p:cNvPr id="6" name="5 Marcador de pie de página"/>
          <p:cNvSpPr>
            <a:spLocks noGrp="1"/>
          </p:cNvSpPr>
          <p:nvPr>
            <p:ph type="ftr" sz="quarter" idx="11"/>
          </p:nvPr>
        </p:nvSpPr>
        <p:spPr/>
        <p:txBody>
          <a:bodyPr/>
          <a:lstStyle>
            <a:lvl1pPr>
              <a:defRPr/>
            </a:lvl1pPr>
          </a:lstStyle>
          <a:p>
            <a:r>
              <a:rPr lang="es-ES"/>
              <a:t>Curso de Contaminación Ambiental</a:t>
            </a:r>
          </a:p>
        </p:txBody>
      </p:sp>
      <p:sp>
        <p:nvSpPr>
          <p:cNvPr id="7" name="6 Marcador de número de diapositiva"/>
          <p:cNvSpPr>
            <a:spLocks noGrp="1"/>
          </p:cNvSpPr>
          <p:nvPr>
            <p:ph type="sldNum" sz="quarter" idx="12"/>
          </p:nvPr>
        </p:nvSpPr>
        <p:spPr/>
        <p:txBody>
          <a:bodyPr/>
          <a:lstStyle>
            <a:lvl1pPr>
              <a:defRPr/>
            </a:lvl1pPr>
          </a:lstStyle>
          <a:p>
            <a:fld id="{A3460F8C-551D-41A2-AF8A-C4EB0E8B486B}" type="slidenum">
              <a:rPr lang="es-ES"/>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8530" name="Rectangle 2"/>
          <p:cNvSpPr>
            <a:spLocks noChangeArrowheads="1"/>
          </p:cNvSpPr>
          <p:nvPr/>
        </p:nvSpPr>
        <p:spPr bwMode="ltGray">
          <a:xfrm>
            <a:off x="417513" y="1098550"/>
            <a:ext cx="438150" cy="474663"/>
          </a:xfrm>
          <a:prstGeom prst="rect">
            <a:avLst/>
          </a:prstGeom>
          <a:solidFill>
            <a:schemeClr val="accent2"/>
          </a:solidFill>
          <a:ln w="9525">
            <a:noFill/>
            <a:miter lim="800000"/>
            <a:headEnd/>
            <a:tailEnd/>
          </a:ln>
          <a:effectLst/>
        </p:spPr>
        <p:txBody>
          <a:bodyPr wrap="none" anchor="ctr"/>
          <a:lstStyle/>
          <a:p>
            <a:pPr algn="ctr" eaLnBrk="1" hangingPunct="1"/>
            <a:endParaRPr kumimoji="1" lang="es-ES" sz="2400">
              <a:latin typeface="Tahoma" pitchFamily="34" charset="0"/>
            </a:endParaRPr>
          </a:p>
        </p:txBody>
      </p:sp>
      <p:sp>
        <p:nvSpPr>
          <p:cNvPr id="278531"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eaLnBrk="1" hangingPunct="1"/>
            <a:endParaRPr kumimoji="1" lang="es-ES" sz="2400">
              <a:latin typeface="Tahoma" pitchFamily="34" charset="0"/>
            </a:endParaRPr>
          </a:p>
        </p:txBody>
      </p:sp>
      <p:sp>
        <p:nvSpPr>
          <p:cNvPr id="278532" name="Rectangle 4"/>
          <p:cNvSpPr>
            <a:spLocks noChangeArrowheads="1"/>
          </p:cNvSpPr>
          <p:nvPr/>
        </p:nvSpPr>
        <p:spPr bwMode="ltGray">
          <a:xfrm>
            <a:off x="541338" y="1520825"/>
            <a:ext cx="422275" cy="474663"/>
          </a:xfrm>
          <a:prstGeom prst="rect">
            <a:avLst/>
          </a:prstGeom>
          <a:solidFill>
            <a:schemeClr val="folHlink"/>
          </a:solidFill>
          <a:ln w="9525">
            <a:noFill/>
            <a:miter lim="800000"/>
            <a:headEnd/>
            <a:tailEnd/>
          </a:ln>
          <a:effectLst/>
        </p:spPr>
        <p:txBody>
          <a:bodyPr wrap="none" anchor="ctr"/>
          <a:lstStyle/>
          <a:p>
            <a:pPr algn="ctr" eaLnBrk="1" hangingPunct="1"/>
            <a:endParaRPr kumimoji="1" lang="es-ES" sz="2400">
              <a:latin typeface="Tahoma" pitchFamily="34" charset="0"/>
            </a:endParaRPr>
          </a:p>
        </p:txBody>
      </p:sp>
      <p:sp>
        <p:nvSpPr>
          <p:cNvPr id="278533"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eaLnBrk="1" hangingPunct="1"/>
            <a:endParaRPr kumimoji="1" lang="es-ES" sz="2400">
              <a:latin typeface="Tahoma" pitchFamily="34" charset="0"/>
            </a:endParaRPr>
          </a:p>
        </p:txBody>
      </p:sp>
      <p:sp>
        <p:nvSpPr>
          <p:cNvPr id="278534"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lgn="ctr" eaLnBrk="1" hangingPunct="1"/>
            <a:endParaRPr kumimoji="1" lang="es-ES" sz="2400">
              <a:latin typeface="Tahoma" pitchFamily="34" charset="0"/>
            </a:endParaRPr>
          </a:p>
        </p:txBody>
      </p:sp>
      <p:sp>
        <p:nvSpPr>
          <p:cNvPr id="278535" name="Rectangle 7"/>
          <p:cNvSpPr>
            <a:spLocks noChangeArrowheads="1"/>
          </p:cNvSpPr>
          <p:nvPr/>
        </p:nvSpPr>
        <p:spPr bwMode="gray">
          <a:xfrm>
            <a:off x="762000" y="990600"/>
            <a:ext cx="31750" cy="1052513"/>
          </a:xfrm>
          <a:prstGeom prst="rect">
            <a:avLst/>
          </a:prstGeom>
          <a:solidFill>
            <a:schemeClr val="bg2"/>
          </a:solidFill>
          <a:ln w="9525">
            <a:noFill/>
            <a:miter lim="800000"/>
            <a:headEnd/>
            <a:tailEnd/>
          </a:ln>
          <a:effectLst/>
        </p:spPr>
        <p:txBody>
          <a:bodyPr wrap="none" anchor="ctr"/>
          <a:lstStyle/>
          <a:p>
            <a:pPr algn="ctr" eaLnBrk="1" hangingPunct="1"/>
            <a:endParaRPr kumimoji="1" lang="es-ES" sz="2400">
              <a:latin typeface="Tahoma" pitchFamily="34" charset="0"/>
            </a:endParaRPr>
          </a:p>
        </p:txBody>
      </p:sp>
      <p:sp>
        <p:nvSpPr>
          <p:cNvPr id="278536"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eaLnBrk="1" hangingPunct="1"/>
            <a:endParaRPr kumimoji="1" lang="es-ES" sz="2400">
              <a:latin typeface="Tahoma" pitchFamily="34" charset="0"/>
            </a:endParaRPr>
          </a:p>
        </p:txBody>
      </p:sp>
      <p:sp>
        <p:nvSpPr>
          <p:cNvPr id="278537" name="Rectangle 9"/>
          <p:cNvSpPr>
            <a:spLocks noGrp="1" noChangeArrowheads="1"/>
          </p:cNvSpPr>
          <p:nvPr>
            <p:ph type="title"/>
          </p:nvPr>
        </p:nvSpPr>
        <p:spPr bwMode="auto">
          <a:xfrm>
            <a:off x="1150938" y="617538"/>
            <a:ext cx="7793037"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s-ES" smtClean="0"/>
              <a:t>Haga clic para modificar el estilo de título del patrón</a:t>
            </a:r>
          </a:p>
        </p:txBody>
      </p:sp>
      <p:sp>
        <p:nvSpPr>
          <p:cNvPr id="278538" name="Rectangle 10"/>
          <p:cNvSpPr>
            <a:spLocks noGrp="1" noChangeArrowheads="1"/>
          </p:cNvSpPr>
          <p:nvPr>
            <p:ph type="body" idx="1"/>
          </p:nvPr>
        </p:nvSpPr>
        <p:spPr bwMode="auto">
          <a:xfrm>
            <a:off x="1182688" y="2017713"/>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278539" name="Rectangle 11"/>
          <p:cNvSpPr>
            <a:spLocks noGrp="1" noChangeArrowheads="1"/>
          </p:cNvSpPr>
          <p:nvPr>
            <p:ph type="dt" sz="half" idx="2"/>
          </p:nvPr>
        </p:nvSpPr>
        <p:spPr bwMode="auto">
          <a:xfrm>
            <a:off x="395288" y="6324600"/>
            <a:ext cx="2424112"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000">
                <a:latin typeface="+mn-lt"/>
              </a:defRPr>
            </a:lvl1pPr>
          </a:lstStyle>
          <a:p>
            <a:r>
              <a:rPr lang="es-ES"/>
              <a:t>Profesor: José V. Chang, Ing. M. Sc.</a:t>
            </a:r>
          </a:p>
        </p:txBody>
      </p:sp>
      <p:sp>
        <p:nvSpPr>
          <p:cNvPr id="278540" name="Rectangle 12"/>
          <p:cNvSpPr>
            <a:spLocks noGrp="1" noChangeArrowheads="1"/>
          </p:cNvSpPr>
          <p:nvPr>
            <p:ph type="ftr" sz="quarter" idx="3"/>
          </p:nvPr>
        </p:nvSpPr>
        <p:spPr bwMode="auto">
          <a:xfrm>
            <a:off x="3352800" y="6324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000">
                <a:latin typeface="+mn-lt"/>
              </a:defRPr>
            </a:lvl1pPr>
          </a:lstStyle>
          <a:p>
            <a:r>
              <a:rPr lang="es-ES"/>
              <a:t>Curso de Contaminación Ambiental</a:t>
            </a:r>
          </a:p>
        </p:txBody>
      </p:sp>
      <p:sp>
        <p:nvSpPr>
          <p:cNvPr id="278541" name="Rectangle 13"/>
          <p:cNvSpPr>
            <a:spLocks noGrp="1" noChangeArrowheads="1"/>
          </p:cNvSpPr>
          <p:nvPr>
            <p:ph type="sldNum" sz="quarter" idx="4"/>
          </p:nvPr>
        </p:nvSpPr>
        <p:spPr bwMode="auto">
          <a:xfrm>
            <a:off x="6781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000">
                <a:latin typeface="+mn-lt"/>
              </a:defRPr>
            </a:lvl1pPr>
          </a:lstStyle>
          <a:p>
            <a:fld id="{5DFF652A-1BC8-4F2D-8E7F-3DA7F72391D8}" type="slidenum">
              <a:rPr lang="es-ES"/>
              <a:pPr/>
              <a:t>‹Nº›</a:t>
            </a:fld>
            <a:endParaRPr lang="es-ES"/>
          </a:p>
        </p:txBody>
      </p:sp>
    </p:spTree>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 id="2147483732" r:id="rId15"/>
    <p:sldLayoutId id="2147483733" r:id="rId16"/>
    <p:sldLayoutId id="2147483734" r:id="rId17"/>
  </p:sldLayoutIdLst>
  <p:hf hdr="0"/>
  <p:txStyles>
    <p:titleStyle>
      <a:lvl1pPr algn="l" rtl="0" fontAlgn="base">
        <a:spcBef>
          <a:spcPct val="0"/>
        </a:spcBef>
        <a:spcAft>
          <a:spcPct val="0"/>
        </a:spcAft>
        <a:defRPr sz="2800" b="1">
          <a:solidFill>
            <a:schemeClr val="tx1"/>
          </a:solidFill>
          <a:latin typeface="+mj-lt"/>
          <a:ea typeface="+mj-ea"/>
          <a:cs typeface="+mj-cs"/>
        </a:defRPr>
      </a:lvl1pPr>
      <a:lvl2pPr algn="l" rtl="0" fontAlgn="base">
        <a:spcBef>
          <a:spcPct val="0"/>
        </a:spcBef>
        <a:spcAft>
          <a:spcPct val="0"/>
        </a:spcAft>
        <a:defRPr sz="2800" b="1">
          <a:solidFill>
            <a:schemeClr val="tx1"/>
          </a:solidFill>
          <a:latin typeface="Tahoma" pitchFamily="34" charset="0"/>
        </a:defRPr>
      </a:lvl2pPr>
      <a:lvl3pPr algn="l" rtl="0" fontAlgn="base">
        <a:spcBef>
          <a:spcPct val="0"/>
        </a:spcBef>
        <a:spcAft>
          <a:spcPct val="0"/>
        </a:spcAft>
        <a:defRPr sz="2800" b="1">
          <a:solidFill>
            <a:schemeClr val="tx1"/>
          </a:solidFill>
          <a:latin typeface="Tahoma" pitchFamily="34" charset="0"/>
        </a:defRPr>
      </a:lvl3pPr>
      <a:lvl4pPr algn="l" rtl="0" fontAlgn="base">
        <a:spcBef>
          <a:spcPct val="0"/>
        </a:spcBef>
        <a:spcAft>
          <a:spcPct val="0"/>
        </a:spcAft>
        <a:defRPr sz="2800" b="1">
          <a:solidFill>
            <a:schemeClr val="tx1"/>
          </a:solidFill>
          <a:latin typeface="Tahoma" pitchFamily="34" charset="0"/>
        </a:defRPr>
      </a:lvl4pPr>
      <a:lvl5pPr algn="l" rtl="0" fontAlgn="base">
        <a:spcBef>
          <a:spcPct val="0"/>
        </a:spcBef>
        <a:spcAft>
          <a:spcPct val="0"/>
        </a:spcAft>
        <a:defRPr sz="2800" b="1">
          <a:solidFill>
            <a:schemeClr val="tx1"/>
          </a:solidFill>
          <a:latin typeface="Tahoma" pitchFamily="34" charset="0"/>
        </a:defRPr>
      </a:lvl5pPr>
      <a:lvl6pPr marL="457200" algn="l" rtl="0" fontAlgn="base">
        <a:spcBef>
          <a:spcPct val="0"/>
        </a:spcBef>
        <a:spcAft>
          <a:spcPct val="0"/>
        </a:spcAft>
        <a:defRPr sz="2800" b="1">
          <a:solidFill>
            <a:schemeClr val="tx1"/>
          </a:solidFill>
          <a:latin typeface="Tahoma" pitchFamily="34" charset="0"/>
        </a:defRPr>
      </a:lvl6pPr>
      <a:lvl7pPr marL="914400" algn="l" rtl="0" fontAlgn="base">
        <a:spcBef>
          <a:spcPct val="0"/>
        </a:spcBef>
        <a:spcAft>
          <a:spcPct val="0"/>
        </a:spcAft>
        <a:defRPr sz="2800" b="1">
          <a:solidFill>
            <a:schemeClr val="tx1"/>
          </a:solidFill>
          <a:latin typeface="Tahoma" pitchFamily="34" charset="0"/>
        </a:defRPr>
      </a:lvl7pPr>
      <a:lvl8pPr marL="1371600" algn="l" rtl="0" fontAlgn="base">
        <a:spcBef>
          <a:spcPct val="0"/>
        </a:spcBef>
        <a:spcAft>
          <a:spcPct val="0"/>
        </a:spcAft>
        <a:defRPr sz="2800" b="1">
          <a:solidFill>
            <a:schemeClr val="tx1"/>
          </a:solidFill>
          <a:latin typeface="Tahoma" pitchFamily="34" charset="0"/>
        </a:defRPr>
      </a:lvl8pPr>
      <a:lvl9pPr marL="1828800" algn="l" rtl="0" fontAlgn="base">
        <a:spcBef>
          <a:spcPct val="0"/>
        </a:spcBef>
        <a:spcAft>
          <a:spcPct val="0"/>
        </a:spcAft>
        <a:defRPr sz="2800" b="1">
          <a:solidFill>
            <a:schemeClr val="tx1"/>
          </a:solidFill>
          <a:latin typeface="Tahoma" pitchFamily="34" charset="0"/>
        </a:defRPr>
      </a:lvl9pPr>
    </p:titleStyle>
    <p:bodyStyle>
      <a:lvl1pPr marL="342900" indent="-342900" algn="l" rtl="0" fontAlgn="base">
        <a:spcBef>
          <a:spcPct val="20000"/>
        </a:spcBef>
        <a:spcAft>
          <a:spcPct val="0"/>
        </a:spcAft>
        <a:buClr>
          <a:schemeClr val="folHlink"/>
        </a:buClr>
        <a:buSzPct val="60000"/>
        <a:buFont typeface="Wingdings" pitchFamily="2" charset="2"/>
        <a:buChar char="n"/>
        <a:defRPr sz="2000">
          <a:solidFill>
            <a:schemeClr val="tx1"/>
          </a:solidFill>
          <a:latin typeface="+mn-lt"/>
          <a:ea typeface="+mn-ea"/>
          <a:cs typeface="+mn-cs"/>
        </a:defRPr>
      </a:lvl1pPr>
      <a:lvl2pPr marL="742950" indent="-285750" algn="l" rtl="0" fontAlgn="base">
        <a:spcBef>
          <a:spcPct val="20000"/>
        </a:spcBef>
        <a:spcAft>
          <a:spcPct val="0"/>
        </a:spcAft>
        <a:buClr>
          <a:schemeClr val="hlink"/>
        </a:buClr>
        <a:buSzPct val="55000"/>
        <a:buFont typeface="Wingdings" pitchFamily="2" charset="2"/>
        <a:buChar char="n"/>
        <a:defRPr sz="2000">
          <a:solidFill>
            <a:schemeClr val="tx1"/>
          </a:solidFill>
          <a:latin typeface="+mn-lt"/>
        </a:defRPr>
      </a:lvl2pPr>
      <a:lvl3pPr marL="1143000" indent="-228600" algn="l" rtl="0" fontAlgn="base">
        <a:spcBef>
          <a:spcPct val="20000"/>
        </a:spcBef>
        <a:spcAft>
          <a:spcPct val="0"/>
        </a:spcAft>
        <a:buClr>
          <a:schemeClr val="folHlink"/>
        </a:buClr>
        <a:buSzPct val="50000"/>
        <a:buFont typeface="Wingdings" pitchFamily="2" charset="2"/>
        <a:buChar char="n"/>
        <a:defRPr>
          <a:solidFill>
            <a:schemeClr val="tx1"/>
          </a:solidFill>
          <a:latin typeface="+mn-lt"/>
        </a:defRPr>
      </a:lvl3pPr>
      <a:lvl4pPr marL="1600200" indent="-228600" algn="l" rtl="0" fontAlgn="base">
        <a:spcBef>
          <a:spcPct val="20000"/>
        </a:spcBef>
        <a:spcAft>
          <a:spcPct val="0"/>
        </a:spcAft>
        <a:buClr>
          <a:schemeClr val="accent2"/>
        </a:buClr>
        <a:buSzPct val="55000"/>
        <a:buFont typeface="Wingdings" pitchFamily="2" charset="2"/>
        <a:buChar char="n"/>
        <a:defRPr sz="1600">
          <a:solidFill>
            <a:schemeClr val="tx1"/>
          </a:solidFill>
          <a:latin typeface="+mn-lt"/>
        </a:defRPr>
      </a:lvl4pPr>
      <a:lvl5pPr marL="2057400" indent="-228600" algn="l" rtl="0" fontAlgn="base">
        <a:spcBef>
          <a:spcPct val="20000"/>
        </a:spcBef>
        <a:spcAft>
          <a:spcPct val="0"/>
        </a:spcAft>
        <a:buClr>
          <a:schemeClr val="accent1"/>
        </a:buClr>
        <a:buSzPct val="50000"/>
        <a:buFont typeface="Wingdings" pitchFamily="2" charset="2"/>
        <a:buChar char="n"/>
        <a:defRPr sz="16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16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16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16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16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1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Rectangle 2"/>
          <p:cNvSpPr>
            <a:spLocks noGrp="1" noChangeArrowheads="1"/>
          </p:cNvSpPr>
          <p:nvPr>
            <p:ph type="ctrTitle"/>
          </p:nvPr>
        </p:nvSpPr>
        <p:spPr>
          <a:xfrm>
            <a:off x="827088" y="836613"/>
            <a:ext cx="7988300" cy="1584325"/>
          </a:xfrm>
        </p:spPr>
        <p:txBody>
          <a:bodyPr/>
          <a:lstStyle/>
          <a:p>
            <a:pPr algn="ctr"/>
            <a:r>
              <a:rPr lang="es-MX" sz="2400"/>
              <a:t>Escuela Superior Politécnica del Litoral</a:t>
            </a:r>
            <a:br>
              <a:rPr lang="es-MX" sz="2400"/>
            </a:br>
            <a:r>
              <a:rPr lang="es-MX" sz="2400"/>
              <a:t/>
            </a:r>
            <a:br>
              <a:rPr lang="es-MX" sz="2400"/>
            </a:br>
            <a:r>
              <a:rPr lang="es-MX" sz="2000"/>
              <a:t>Facultad de Ingeniería Marítima </a:t>
            </a:r>
            <a:br>
              <a:rPr lang="es-MX" sz="2000"/>
            </a:br>
            <a:r>
              <a:rPr lang="es-MX" sz="2000"/>
              <a:t>y Ciencias del Mar</a:t>
            </a:r>
            <a:endParaRPr lang="es-ES" sz="2000"/>
          </a:p>
        </p:txBody>
      </p:sp>
      <p:sp>
        <p:nvSpPr>
          <p:cNvPr id="388099" name="Rectangle 3"/>
          <p:cNvSpPr>
            <a:spLocks noGrp="1" noChangeArrowheads="1"/>
          </p:cNvSpPr>
          <p:nvPr>
            <p:ph type="subTitle" idx="1"/>
          </p:nvPr>
        </p:nvSpPr>
        <p:spPr>
          <a:xfrm>
            <a:off x="1371600" y="3357563"/>
            <a:ext cx="7016750" cy="3095625"/>
          </a:xfrm>
        </p:spPr>
        <p:txBody>
          <a:bodyPr/>
          <a:lstStyle/>
          <a:p>
            <a:pPr>
              <a:lnSpc>
                <a:spcPct val="90000"/>
              </a:lnSpc>
            </a:pPr>
            <a:r>
              <a:rPr lang="es-MX" sz="2800" b="1"/>
              <a:t>CURSO DE CONTAMINACION</a:t>
            </a:r>
          </a:p>
          <a:p>
            <a:pPr>
              <a:lnSpc>
                <a:spcPct val="90000"/>
              </a:lnSpc>
            </a:pPr>
            <a:r>
              <a:rPr lang="es-MX" sz="1400"/>
              <a:t>CODIGO DE MATERIA: FMAR-01818</a:t>
            </a:r>
          </a:p>
          <a:p>
            <a:pPr>
              <a:lnSpc>
                <a:spcPct val="90000"/>
              </a:lnSpc>
            </a:pPr>
            <a:r>
              <a:rPr lang="es-MX" sz="1600"/>
              <a:t>Versión.0</a:t>
            </a:r>
          </a:p>
          <a:p>
            <a:pPr>
              <a:lnSpc>
                <a:spcPct val="90000"/>
              </a:lnSpc>
            </a:pPr>
            <a:endParaRPr lang="es-MX" sz="1600" b="1"/>
          </a:p>
          <a:p>
            <a:pPr>
              <a:lnSpc>
                <a:spcPct val="90000"/>
              </a:lnSpc>
            </a:pPr>
            <a:r>
              <a:rPr lang="es-MX" sz="1600" b="1"/>
              <a:t>TERCERA PARTE</a:t>
            </a:r>
          </a:p>
          <a:p>
            <a:pPr>
              <a:lnSpc>
                <a:spcPct val="90000"/>
              </a:lnSpc>
            </a:pPr>
            <a:endParaRPr lang="es-MX" sz="1600"/>
          </a:p>
          <a:p>
            <a:pPr>
              <a:lnSpc>
                <a:spcPct val="90000"/>
              </a:lnSpc>
            </a:pPr>
            <a:endParaRPr lang="es-MX" sz="1800"/>
          </a:p>
          <a:p>
            <a:pPr>
              <a:lnSpc>
                <a:spcPct val="90000"/>
              </a:lnSpc>
            </a:pPr>
            <a:r>
              <a:rPr lang="es-MX" sz="1600"/>
              <a:t>Profesor: José V. Chang Gómez, Ing. M.Sc.</a:t>
            </a:r>
          </a:p>
          <a:p>
            <a:pPr>
              <a:lnSpc>
                <a:spcPct val="90000"/>
              </a:lnSpc>
            </a:pPr>
            <a:r>
              <a:rPr lang="es-MX" sz="1400"/>
              <a:t>E mail: jvchang</a:t>
            </a:r>
            <a:r>
              <a:rPr lang="en-US" sz="1400"/>
              <a:t>@espol.edu.ec</a:t>
            </a:r>
          </a:p>
          <a:p>
            <a:pPr>
              <a:lnSpc>
                <a:spcPct val="90000"/>
              </a:lnSpc>
            </a:pPr>
            <a:endParaRPr lang="es-MX" sz="1400"/>
          </a:p>
          <a:p>
            <a:pPr>
              <a:lnSpc>
                <a:spcPct val="90000"/>
              </a:lnSpc>
            </a:pPr>
            <a:r>
              <a:rPr lang="es-MX" sz="1400"/>
              <a:t>Guayaquil – Ecuador</a:t>
            </a:r>
          </a:p>
          <a:p>
            <a:pPr>
              <a:lnSpc>
                <a:spcPct val="90000"/>
              </a:lnSpc>
            </a:pPr>
            <a:endParaRPr lang="es-MX" sz="1400"/>
          </a:p>
          <a:p>
            <a:pPr>
              <a:lnSpc>
                <a:spcPct val="90000"/>
              </a:lnSpc>
            </a:pPr>
            <a:endParaRPr lang="es-MX" sz="1400"/>
          </a:p>
          <a:p>
            <a:pPr>
              <a:lnSpc>
                <a:spcPct val="90000"/>
              </a:lnSpc>
            </a:pPr>
            <a:endParaRPr lang="es-ES" sz="1600"/>
          </a:p>
        </p:txBody>
      </p:sp>
      <p:pic>
        <p:nvPicPr>
          <p:cNvPr id="388100" name="Picture 4" descr="logo_facultad"/>
          <p:cNvPicPr>
            <a:picLocks noChangeAspect="1" noChangeArrowheads="1"/>
          </p:cNvPicPr>
          <p:nvPr/>
        </p:nvPicPr>
        <p:blipFill>
          <a:blip r:embed="rId2"/>
          <a:srcRect/>
          <a:stretch>
            <a:fillRect/>
          </a:stretch>
        </p:blipFill>
        <p:spPr bwMode="auto">
          <a:xfrm>
            <a:off x="7585075" y="1412875"/>
            <a:ext cx="876300" cy="1079500"/>
          </a:xfrm>
          <a:prstGeom prst="rect">
            <a:avLst/>
          </a:prstGeom>
          <a:noFill/>
          <a:ln w="9525">
            <a:noFill/>
            <a:miter lim="800000"/>
            <a:headEnd/>
            <a:tailEnd/>
          </a:ln>
        </p:spPr>
      </p:pic>
      <p:pic>
        <p:nvPicPr>
          <p:cNvPr id="388101" name="Picture 5" descr="index_r36_c2"/>
          <p:cNvPicPr>
            <a:picLocks noChangeAspect="1" noChangeArrowheads="1"/>
          </p:cNvPicPr>
          <p:nvPr/>
        </p:nvPicPr>
        <p:blipFill>
          <a:blip r:embed="rId3"/>
          <a:srcRect/>
          <a:stretch>
            <a:fillRect/>
          </a:stretch>
        </p:blipFill>
        <p:spPr bwMode="auto">
          <a:xfrm>
            <a:off x="971550" y="1412875"/>
            <a:ext cx="1081088" cy="1036638"/>
          </a:xfrm>
          <a:prstGeom prst="rect">
            <a:avLst/>
          </a:prstGeom>
          <a:noFill/>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r>
              <a:rPr lang="es-ES"/>
              <a:t>Profesor: José V. Chang, Ing. M. Sc.</a:t>
            </a:r>
          </a:p>
        </p:txBody>
      </p:sp>
      <p:sp>
        <p:nvSpPr>
          <p:cNvPr id="5" name="4 Marcador de pie de página"/>
          <p:cNvSpPr>
            <a:spLocks noGrp="1"/>
          </p:cNvSpPr>
          <p:nvPr>
            <p:ph type="ftr" sz="quarter" idx="11"/>
          </p:nvPr>
        </p:nvSpPr>
        <p:spPr/>
        <p:txBody>
          <a:bodyPr/>
          <a:lstStyle/>
          <a:p>
            <a:r>
              <a:rPr lang="es-ES"/>
              <a:t>Curso de Contaminación Ambiental</a:t>
            </a:r>
          </a:p>
        </p:txBody>
      </p:sp>
      <p:sp>
        <p:nvSpPr>
          <p:cNvPr id="6" name="5 Marcador de número de diapositiva"/>
          <p:cNvSpPr>
            <a:spLocks noGrp="1"/>
          </p:cNvSpPr>
          <p:nvPr>
            <p:ph type="sldNum" sz="quarter" idx="12"/>
          </p:nvPr>
        </p:nvSpPr>
        <p:spPr/>
        <p:txBody>
          <a:bodyPr/>
          <a:lstStyle/>
          <a:p>
            <a:fld id="{5753FDE3-40D4-40E7-8B48-5F09A950F351}" type="slidenum">
              <a:rPr lang="es-ES"/>
              <a:pPr/>
              <a:t>10</a:t>
            </a:fld>
            <a:endParaRPr lang="es-ES"/>
          </a:p>
        </p:txBody>
      </p:sp>
      <p:sp>
        <p:nvSpPr>
          <p:cNvPr id="429058" name="Rectangle 2"/>
          <p:cNvSpPr>
            <a:spLocks noGrp="1" noChangeArrowheads="1"/>
          </p:cNvSpPr>
          <p:nvPr>
            <p:ph type="title"/>
          </p:nvPr>
        </p:nvSpPr>
        <p:spPr>
          <a:xfrm>
            <a:off x="1150938" y="617538"/>
            <a:ext cx="7793037" cy="939800"/>
          </a:xfrm>
        </p:spPr>
        <p:txBody>
          <a:bodyPr/>
          <a:lstStyle/>
          <a:p>
            <a:r>
              <a:rPr lang="es-EC"/>
              <a:t>Reciclaje natural del agua</a:t>
            </a:r>
          </a:p>
        </p:txBody>
      </p:sp>
      <p:sp>
        <p:nvSpPr>
          <p:cNvPr id="429059" name="Rectangle 3"/>
          <p:cNvSpPr>
            <a:spLocks noGrp="1" noChangeArrowheads="1"/>
          </p:cNvSpPr>
          <p:nvPr>
            <p:ph type="body" idx="1"/>
          </p:nvPr>
        </p:nvSpPr>
        <p:spPr>
          <a:xfrm>
            <a:off x="179388" y="1989138"/>
            <a:ext cx="8775700" cy="4535487"/>
          </a:xfrm>
        </p:spPr>
        <p:txBody>
          <a:bodyPr/>
          <a:lstStyle/>
          <a:p>
            <a:pPr>
              <a:spcBef>
                <a:spcPct val="40000"/>
              </a:spcBef>
              <a:buClr>
                <a:schemeClr val="tx1"/>
              </a:buClr>
              <a:buSzPct val="75000"/>
              <a:buFont typeface="Wingdings" pitchFamily="2" charset="2"/>
              <a:buChar char="Ø"/>
            </a:pPr>
            <a:r>
              <a:rPr lang="es-ES"/>
              <a:t>Se considera que el agua es un recurso renovable porque se recicla y se renueva continuamente mediante el ciclo hidrológico del agua.</a:t>
            </a:r>
          </a:p>
          <a:p>
            <a:pPr>
              <a:spcBef>
                <a:spcPct val="40000"/>
              </a:spcBef>
              <a:buClr>
                <a:schemeClr val="tx1"/>
              </a:buClr>
              <a:buSzPct val="75000"/>
              <a:buFont typeface="Wingdings" pitchFamily="2" charset="2"/>
              <a:buChar char="Ø"/>
            </a:pPr>
            <a:r>
              <a:rPr lang="es-ES"/>
              <a:t>El ser humano se preocupa por hacerla disponible y aprovechable con tratamientos para eliminar los contaminantes que se arrojan. Sin embargo existe desperdicio y contaminación de este vital recurso renovable.</a:t>
            </a:r>
            <a:endParaRPr lang="es-MX"/>
          </a:p>
          <a:p>
            <a:pPr>
              <a:spcBef>
                <a:spcPct val="40000"/>
              </a:spcBef>
              <a:buClr>
                <a:schemeClr val="tx1"/>
              </a:buClr>
              <a:buSzPct val="75000"/>
              <a:buFont typeface="Wingdings" pitchFamily="2" charset="2"/>
              <a:buChar char="Ø"/>
            </a:pPr>
            <a:r>
              <a:rPr lang="es-MX"/>
              <a:t>La Hidrología es el estudio de la circulación del agua en la naturaleza.</a:t>
            </a:r>
          </a:p>
          <a:p>
            <a:pPr>
              <a:spcBef>
                <a:spcPct val="40000"/>
              </a:spcBef>
              <a:buClr>
                <a:schemeClr val="tx1"/>
              </a:buClr>
              <a:buSzPct val="75000"/>
              <a:buFont typeface="Wingdings" pitchFamily="2" charset="2"/>
              <a:buChar char="Ø"/>
            </a:pPr>
            <a:r>
              <a:rPr lang="es-MX"/>
              <a:t>Abarca los aspectos físicos del llamado Ciclo Hidrológico, desde la evaporación de los mares por el movimiento de la humedad atmosférica, que controla:</a:t>
            </a:r>
          </a:p>
          <a:p>
            <a:pPr marL="1219200" lvl="2" indent="-304800">
              <a:lnSpc>
                <a:spcPct val="90000"/>
              </a:lnSpc>
              <a:spcBef>
                <a:spcPct val="50000"/>
              </a:spcBef>
              <a:buClr>
                <a:schemeClr val="tx1"/>
              </a:buClr>
              <a:buSzTx/>
              <a:buFont typeface="Wingdings" pitchFamily="2" charset="2"/>
              <a:buAutoNum type="arabicPeriod"/>
            </a:pPr>
            <a:r>
              <a:rPr lang="es-MX" sz="1600"/>
              <a:t>El tiempo,</a:t>
            </a:r>
          </a:p>
          <a:p>
            <a:pPr marL="1219200" lvl="2" indent="-304800">
              <a:lnSpc>
                <a:spcPct val="90000"/>
              </a:lnSpc>
              <a:spcBef>
                <a:spcPct val="40000"/>
              </a:spcBef>
              <a:buClr>
                <a:schemeClr val="tx1"/>
              </a:buClr>
              <a:buSzTx/>
              <a:buFont typeface="Wingdings" pitchFamily="2" charset="2"/>
              <a:buAutoNum type="arabicPeriod"/>
            </a:pPr>
            <a:r>
              <a:rPr lang="es-MX" sz="1600"/>
              <a:t>Las estadísticas de precipitación,</a:t>
            </a:r>
          </a:p>
          <a:p>
            <a:pPr marL="1219200" lvl="2" indent="-304800">
              <a:lnSpc>
                <a:spcPct val="90000"/>
              </a:lnSpc>
              <a:spcBef>
                <a:spcPct val="40000"/>
              </a:spcBef>
              <a:buClr>
                <a:schemeClr val="tx1"/>
              </a:buClr>
              <a:buSzTx/>
              <a:buFont typeface="Wingdings" pitchFamily="2" charset="2"/>
              <a:buAutoNum type="arabicPeriod"/>
            </a:pPr>
            <a:r>
              <a:rPr lang="es-MX" sz="1600"/>
              <a:t>Recolección y</a:t>
            </a:r>
            <a:r>
              <a:rPr lang="es-MX" sz="1400"/>
              <a:t> escurrimiento de agua de lluvia de los arroyos y ríos</a:t>
            </a:r>
            <a:endParaRPr lang="es-ES" sz="1400"/>
          </a:p>
          <a:p>
            <a:pPr>
              <a:lnSpc>
                <a:spcPct val="90000"/>
              </a:lnSpc>
              <a:buClr>
                <a:schemeClr val="tx1"/>
              </a:buClr>
              <a:buSzPct val="75000"/>
              <a:buFont typeface="Wingdings" pitchFamily="2" charset="2"/>
              <a:buChar char="Ø"/>
            </a:pPr>
            <a:endParaRPr lang="es-EC" sz="16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fecha"/>
          <p:cNvSpPr>
            <a:spLocks noGrp="1"/>
          </p:cNvSpPr>
          <p:nvPr>
            <p:ph type="dt" sz="half" idx="10"/>
          </p:nvPr>
        </p:nvSpPr>
        <p:spPr/>
        <p:txBody>
          <a:bodyPr/>
          <a:lstStyle/>
          <a:p>
            <a:r>
              <a:rPr lang="es-ES"/>
              <a:t>Profesor: José V. Chang, Ing. M. Sc.</a:t>
            </a:r>
          </a:p>
        </p:txBody>
      </p:sp>
      <p:sp>
        <p:nvSpPr>
          <p:cNvPr id="6" name="5 Marcador de pie de página"/>
          <p:cNvSpPr>
            <a:spLocks noGrp="1"/>
          </p:cNvSpPr>
          <p:nvPr>
            <p:ph type="ftr" sz="quarter" idx="11"/>
          </p:nvPr>
        </p:nvSpPr>
        <p:spPr/>
        <p:txBody>
          <a:bodyPr/>
          <a:lstStyle/>
          <a:p>
            <a:r>
              <a:rPr lang="es-ES"/>
              <a:t>Curso de Contaminación Ambiental</a:t>
            </a:r>
          </a:p>
        </p:txBody>
      </p:sp>
      <p:sp>
        <p:nvSpPr>
          <p:cNvPr id="7" name="6 Marcador de número de diapositiva"/>
          <p:cNvSpPr>
            <a:spLocks noGrp="1"/>
          </p:cNvSpPr>
          <p:nvPr>
            <p:ph type="sldNum" sz="quarter" idx="12"/>
          </p:nvPr>
        </p:nvSpPr>
        <p:spPr/>
        <p:txBody>
          <a:bodyPr/>
          <a:lstStyle/>
          <a:p>
            <a:fld id="{6858A8F4-4D03-4D90-AA44-7A5C10906A63}" type="slidenum">
              <a:rPr lang="es-ES"/>
              <a:pPr/>
              <a:t>11</a:t>
            </a:fld>
            <a:endParaRPr lang="es-ES"/>
          </a:p>
        </p:txBody>
      </p:sp>
      <p:sp>
        <p:nvSpPr>
          <p:cNvPr id="431112" name="Rectangle 8"/>
          <p:cNvSpPr>
            <a:spLocks noGrp="1" noChangeArrowheads="1"/>
          </p:cNvSpPr>
          <p:nvPr>
            <p:ph type="title"/>
          </p:nvPr>
        </p:nvSpPr>
        <p:spPr>
          <a:xfrm>
            <a:off x="1150938" y="333375"/>
            <a:ext cx="7793037" cy="1427163"/>
          </a:xfrm>
        </p:spPr>
        <p:txBody>
          <a:bodyPr/>
          <a:lstStyle/>
          <a:p>
            <a:r>
              <a:rPr lang="es-EC"/>
              <a:t>Permanencia de una molécula de </a:t>
            </a:r>
            <a:br>
              <a:rPr lang="es-EC"/>
            </a:br>
            <a:r>
              <a:rPr lang="es-EC"/>
              <a:t>		agua en el ciclo hidrológico</a:t>
            </a:r>
          </a:p>
        </p:txBody>
      </p:sp>
      <p:sp>
        <p:nvSpPr>
          <p:cNvPr id="431113" name="Rectangle 9"/>
          <p:cNvSpPr>
            <a:spLocks noGrp="1" noChangeArrowheads="1"/>
          </p:cNvSpPr>
          <p:nvPr>
            <p:ph type="body" sz="half" idx="1"/>
          </p:nvPr>
        </p:nvSpPr>
        <p:spPr>
          <a:xfrm>
            <a:off x="250825" y="2017713"/>
            <a:ext cx="8704263" cy="2132012"/>
          </a:xfrm>
        </p:spPr>
        <p:txBody>
          <a:bodyPr/>
          <a:lstStyle/>
          <a:p>
            <a:pPr>
              <a:spcBef>
                <a:spcPct val="40000"/>
              </a:spcBef>
              <a:buClr>
                <a:schemeClr val="tx1"/>
              </a:buClr>
              <a:buSzPct val="75000"/>
              <a:buFont typeface="Wingdings" pitchFamily="2" charset="2"/>
              <a:buChar char="Ø"/>
            </a:pPr>
            <a:r>
              <a:rPr lang="es-ES" sz="1800"/>
              <a:t>Los tiempos medios de permanencia van a tener una gran influencia en la persistencia de la contaminación en los ecosistemas acuáticos. </a:t>
            </a:r>
          </a:p>
          <a:p>
            <a:pPr>
              <a:spcBef>
                <a:spcPct val="40000"/>
              </a:spcBef>
              <a:buClr>
                <a:schemeClr val="tx1"/>
              </a:buClr>
              <a:buSzPct val="75000"/>
              <a:buFont typeface="Wingdings" pitchFamily="2" charset="2"/>
              <a:buChar char="Ø"/>
            </a:pPr>
            <a:r>
              <a:rPr lang="es-ES" sz="1800"/>
              <a:t>Si se contamina un río, al cabo de pocos días o semanas puede quedar limpio, por el propio arrastre de los contaminantes hacia el mar, en donde se diluirán en grandes cantidades de agua. Pero si se contamina un acuífero subterráneo el problema persistirá durante decenas o cientos de años. </a:t>
            </a:r>
            <a:endParaRPr lang="es-EC" sz="1800"/>
          </a:p>
        </p:txBody>
      </p:sp>
      <p:pic>
        <p:nvPicPr>
          <p:cNvPr id="431125" name="Picture 21"/>
          <p:cNvPicPr>
            <a:picLocks noChangeAspect="1" noChangeArrowheads="1"/>
          </p:cNvPicPr>
          <p:nvPr>
            <p:ph sz="half" idx="2"/>
          </p:nvPr>
        </p:nvPicPr>
        <p:blipFill>
          <a:blip r:embed="rId2"/>
          <a:srcRect/>
          <a:stretch>
            <a:fillRect/>
          </a:stretch>
        </p:blipFill>
        <p:spPr>
          <a:xfrm>
            <a:off x="684213" y="4087813"/>
            <a:ext cx="8208962" cy="2439987"/>
          </a:xfrm>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r>
              <a:rPr lang="es-ES"/>
              <a:t>Profesor: José V. Chang, Ing. M. Sc.</a:t>
            </a:r>
          </a:p>
        </p:txBody>
      </p:sp>
      <p:sp>
        <p:nvSpPr>
          <p:cNvPr id="5" name="4 Marcador de pie de página"/>
          <p:cNvSpPr>
            <a:spLocks noGrp="1"/>
          </p:cNvSpPr>
          <p:nvPr>
            <p:ph type="ftr" sz="quarter" idx="11"/>
          </p:nvPr>
        </p:nvSpPr>
        <p:spPr/>
        <p:txBody>
          <a:bodyPr/>
          <a:lstStyle/>
          <a:p>
            <a:r>
              <a:rPr lang="es-ES"/>
              <a:t>Curso de Contaminación Ambiental</a:t>
            </a:r>
          </a:p>
        </p:txBody>
      </p:sp>
      <p:sp>
        <p:nvSpPr>
          <p:cNvPr id="6" name="5 Marcador de número de diapositiva"/>
          <p:cNvSpPr>
            <a:spLocks noGrp="1"/>
          </p:cNvSpPr>
          <p:nvPr>
            <p:ph type="sldNum" sz="quarter" idx="12"/>
          </p:nvPr>
        </p:nvSpPr>
        <p:spPr/>
        <p:txBody>
          <a:bodyPr/>
          <a:lstStyle/>
          <a:p>
            <a:fld id="{8FA2A31E-E7CB-44D5-A15A-DC5A50AD73E3}" type="slidenum">
              <a:rPr lang="es-ES"/>
              <a:pPr/>
              <a:t>12</a:t>
            </a:fld>
            <a:endParaRPr lang="es-ES"/>
          </a:p>
        </p:txBody>
      </p:sp>
      <p:sp>
        <p:nvSpPr>
          <p:cNvPr id="416770" name="Rectangle 2"/>
          <p:cNvSpPr>
            <a:spLocks noGrp="1" noChangeArrowheads="1"/>
          </p:cNvSpPr>
          <p:nvPr>
            <p:ph type="title"/>
          </p:nvPr>
        </p:nvSpPr>
        <p:spPr>
          <a:xfrm>
            <a:off x="1331913" y="617538"/>
            <a:ext cx="7343775" cy="1143000"/>
          </a:xfrm>
        </p:spPr>
        <p:txBody>
          <a:bodyPr/>
          <a:lstStyle/>
          <a:p>
            <a:r>
              <a:rPr lang="es-EC"/>
              <a:t>El agua en el cuerpo humano</a:t>
            </a:r>
          </a:p>
        </p:txBody>
      </p:sp>
      <p:sp>
        <p:nvSpPr>
          <p:cNvPr id="416771" name="Rectangle 3"/>
          <p:cNvSpPr>
            <a:spLocks noGrp="1" noChangeArrowheads="1"/>
          </p:cNvSpPr>
          <p:nvPr>
            <p:ph type="body" idx="1"/>
          </p:nvPr>
        </p:nvSpPr>
        <p:spPr>
          <a:xfrm>
            <a:off x="395288" y="2060575"/>
            <a:ext cx="8353425" cy="4464050"/>
          </a:xfrm>
        </p:spPr>
        <p:txBody>
          <a:bodyPr/>
          <a:lstStyle/>
          <a:p>
            <a:pPr>
              <a:spcBef>
                <a:spcPct val="50000"/>
              </a:spcBef>
              <a:buClr>
                <a:schemeClr val="tx1"/>
              </a:buClr>
              <a:buSzPct val="75000"/>
              <a:buFont typeface="Wingdings" pitchFamily="2" charset="2"/>
              <a:buChar char="Ø"/>
            </a:pPr>
            <a:r>
              <a:rPr lang="es-ES"/>
              <a:t>La sangre está formada por una proporción de aproximadamente nueve partes de agua. </a:t>
            </a:r>
          </a:p>
          <a:p>
            <a:pPr lvl="1">
              <a:spcBef>
                <a:spcPct val="50000"/>
              </a:spcBef>
              <a:buClr>
                <a:schemeClr val="tx1"/>
              </a:buClr>
              <a:buSzPct val="75000"/>
              <a:buFont typeface="Wingdings" pitchFamily="2" charset="2"/>
              <a:buChar char="Ø"/>
            </a:pPr>
            <a:r>
              <a:rPr lang="es-ES"/>
              <a:t>Los músculos tienen, en promedio, un 75 % de agua, </a:t>
            </a:r>
          </a:p>
          <a:p>
            <a:pPr lvl="1">
              <a:spcBef>
                <a:spcPct val="50000"/>
              </a:spcBef>
              <a:buClr>
                <a:schemeClr val="tx1"/>
              </a:buClr>
              <a:buSzPct val="75000"/>
              <a:buFont typeface="Wingdings" pitchFamily="2" charset="2"/>
              <a:buChar char="Ø"/>
            </a:pPr>
            <a:r>
              <a:rPr lang="es-ES"/>
              <a:t>El hígado un 69 % de agua y </a:t>
            </a:r>
          </a:p>
          <a:p>
            <a:pPr lvl="1">
              <a:spcBef>
                <a:spcPct val="50000"/>
              </a:spcBef>
              <a:buClr>
                <a:schemeClr val="tx1"/>
              </a:buClr>
              <a:buSzPct val="75000"/>
              <a:buFont typeface="Wingdings" pitchFamily="2" charset="2"/>
              <a:buChar char="Ø"/>
            </a:pPr>
            <a:r>
              <a:rPr lang="es-ES"/>
              <a:t>Los riñones pueden llegar a tener hasta un 82 % de agua. </a:t>
            </a:r>
          </a:p>
          <a:p>
            <a:pPr lvl="1">
              <a:spcBef>
                <a:spcPct val="50000"/>
              </a:spcBef>
              <a:buClr>
                <a:schemeClr val="tx1"/>
              </a:buClr>
              <a:buSzPct val="75000"/>
              <a:buFont typeface="Wingdings" pitchFamily="2" charset="2"/>
              <a:buChar char="Ø"/>
            </a:pPr>
            <a:r>
              <a:rPr lang="es-ES"/>
              <a:t>Incluso en los huesos se llega a tener hasta un 22 % de agua.</a:t>
            </a:r>
          </a:p>
          <a:p>
            <a:pPr>
              <a:spcBef>
                <a:spcPct val="50000"/>
              </a:spcBef>
              <a:buClr>
                <a:schemeClr val="tx1"/>
              </a:buClr>
              <a:buSzPct val="75000"/>
              <a:buFont typeface="Wingdings" pitchFamily="2" charset="2"/>
              <a:buChar char="Ø"/>
            </a:pPr>
            <a:r>
              <a:rPr lang="es-ES"/>
              <a:t>En general, el cuerpo humano contiene en promedio un 71 % de agua, la cual se expele en forma de vapor como producto del proceso de respiración (combustión lenta), y también se evapora a través de la superficie de la piel de nuestro cuerpo, y toda esa agua se necesita reponer para seguir viviendo.</a:t>
            </a:r>
            <a:r>
              <a:rPr lang="es-EC"/>
              <a: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r>
              <a:rPr lang="es-ES"/>
              <a:t>Profesor: José V. Chang, Ing. M. Sc.</a:t>
            </a:r>
          </a:p>
        </p:txBody>
      </p:sp>
      <p:sp>
        <p:nvSpPr>
          <p:cNvPr id="5" name="4 Marcador de pie de página"/>
          <p:cNvSpPr>
            <a:spLocks noGrp="1"/>
          </p:cNvSpPr>
          <p:nvPr>
            <p:ph type="ftr" sz="quarter" idx="11"/>
          </p:nvPr>
        </p:nvSpPr>
        <p:spPr/>
        <p:txBody>
          <a:bodyPr/>
          <a:lstStyle/>
          <a:p>
            <a:r>
              <a:rPr lang="es-ES"/>
              <a:t>Curso de Contaminación Ambiental</a:t>
            </a:r>
          </a:p>
        </p:txBody>
      </p:sp>
      <p:sp>
        <p:nvSpPr>
          <p:cNvPr id="6" name="5 Marcador de número de diapositiva"/>
          <p:cNvSpPr>
            <a:spLocks noGrp="1"/>
          </p:cNvSpPr>
          <p:nvPr>
            <p:ph type="sldNum" sz="quarter" idx="12"/>
          </p:nvPr>
        </p:nvSpPr>
        <p:spPr/>
        <p:txBody>
          <a:bodyPr/>
          <a:lstStyle/>
          <a:p>
            <a:fld id="{BDB57AB3-25AC-4522-8FAB-BCEE8C65E2ED}" type="slidenum">
              <a:rPr lang="es-ES"/>
              <a:pPr/>
              <a:t>13</a:t>
            </a:fld>
            <a:endParaRPr lang="es-ES"/>
          </a:p>
        </p:txBody>
      </p:sp>
      <p:sp>
        <p:nvSpPr>
          <p:cNvPr id="417794" name="Rectangle 2"/>
          <p:cNvSpPr>
            <a:spLocks noGrp="1" noChangeArrowheads="1"/>
          </p:cNvSpPr>
          <p:nvPr>
            <p:ph type="title"/>
          </p:nvPr>
        </p:nvSpPr>
        <p:spPr>
          <a:xfrm>
            <a:off x="1150938" y="617538"/>
            <a:ext cx="7793037" cy="1082675"/>
          </a:xfrm>
        </p:spPr>
        <p:txBody>
          <a:bodyPr/>
          <a:lstStyle/>
          <a:p>
            <a:r>
              <a:rPr lang="es-EC"/>
              <a:t>Hechos y cifras globales</a:t>
            </a:r>
            <a:r>
              <a:rPr lang="es-EC" sz="1600" b="0">
                <a:latin typeface="Arial" charset="0"/>
              </a:rPr>
              <a:t>  </a:t>
            </a:r>
            <a:r>
              <a:rPr lang="es-EC" sz="1400">
                <a:latin typeface="Arial" charset="0"/>
              </a:rPr>
              <a:t>(1)</a:t>
            </a:r>
          </a:p>
        </p:txBody>
      </p:sp>
      <p:sp>
        <p:nvSpPr>
          <p:cNvPr id="417795" name="Rectangle 3"/>
          <p:cNvSpPr>
            <a:spLocks noGrp="1" noChangeArrowheads="1"/>
          </p:cNvSpPr>
          <p:nvPr>
            <p:ph type="body" idx="1"/>
          </p:nvPr>
        </p:nvSpPr>
        <p:spPr>
          <a:xfrm>
            <a:off x="0" y="1916113"/>
            <a:ext cx="9144000" cy="4608512"/>
          </a:xfrm>
        </p:spPr>
        <p:txBody>
          <a:bodyPr/>
          <a:lstStyle/>
          <a:p>
            <a:pPr>
              <a:spcBef>
                <a:spcPct val="30000"/>
              </a:spcBef>
              <a:buClr>
                <a:schemeClr val="tx1"/>
              </a:buClr>
              <a:buSzPct val="75000"/>
              <a:buFont typeface="Wingdings" pitchFamily="2" charset="2"/>
              <a:buChar char="Ø"/>
            </a:pPr>
            <a:r>
              <a:rPr lang="es-EC" sz="1800"/>
              <a:t>El suministro de agua no alcanza a cubrir la creciente demanda, la que aumenta a tasas no sostenibles.</a:t>
            </a:r>
          </a:p>
          <a:p>
            <a:pPr>
              <a:spcBef>
                <a:spcPct val="30000"/>
              </a:spcBef>
              <a:buClr>
                <a:schemeClr val="tx1"/>
              </a:buClr>
              <a:buSzPct val="75000"/>
              <a:buFont typeface="Wingdings" pitchFamily="2" charset="2"/>
              <a:buChar char="Ø"/>
            </a:pPr>
            <a:r>
              <a:rPr lang="es-EC" sz="1800"/>
              <a:t>Durante los próximos 20 años el promedio de suministro de agua a escala mundial, se pronostica que disminuya a 1/3 por persona.</a:t>
            </a:r>
          </a:p>
          <a:p>
            <a:pPr>
              <a:spcBef>
                <a:spcPct val="30000"/>
              </a:spcBef>
              <a:buClr>
                <a:schemeClr val="tx1"/>
              </a:buClr>
              <a:buSzPct val="75000"/>
              <a:buFont typeface="Wingdings" pitchFamily="2" charset="2"/>
              <a:buChar char="Ø"/>
            </a:pPr>
            <a:r>
              <a:rPr lang="es-EC" sz="1800"/>
              <a:t>Para el año 2050, al menos 2 billones en 48 países sufrirán de escasez de agua. Un litro de agua residual contamina alrededor de 8 litros de agua limpia. </a:t>
            </a:r>
          </a:p>
          <a:p>
            <a:pPr>
              <a:spcBef>
                <a:spcPct val="30000"/>
              </a:spcBef>
              <a:buClr>
                <a:schemeClr val="tx1"/>
              </a:buClr>
              <a:buSzPct val="75000"/>
              <a:buFont typeface="Wingdings" pitchFamily="2" charset="2"/>
              <a:buChar char="Ø"/>
            </a:pPr>
            <a:r>
              <a:rPr lang="es-EC" sz="1800"/>
              <a:t>Existe un estimado de 12,000 km³ de agua contaminada alrededor del mundo, el cual es mayor de la cantidad total de agua contenida en las 10 más grandes cuencas hidrográficas en un momento dado.</a:t>
            </a:r>
          </a:p>
          <a:p>
            <a:pPr>
              <a:spcBef>
                <a:spcPct val="30000"/>
              </a:spcBef>
              <a:buClr>
                <a:schemeClr val="tx1"/>
              </a:buClr>
              <a:buSzPct val="75000"/>
              <a:buFont typeface="Wingdings" pitchFamily="2" charset="2"/>
              <a:buChar char="Ø"/>
            </a:pPr>
            <a:r>
              <a:rPr lang="es-EC" sz="1800"/>
              <a:t>Si la contaminación crece con el ritmo del aumento de población, el mundo perderá alrededor de 18,000 km³ de agua dulce para el 2050, casi 9 veces lo que utilizan los países cada año para irrigación, que es la actividad que más consume el recurso.</a:t>
            </a:r>
          </a:p>
          <a:p>
            <a:pPr>
              <a:spcBef>
                <a:spcPct val="30000"/>
              </a:spcBef>
              <a:buClr>
                <a:schemeClr val="tx1"/>
              </a:buClr>
              <a:buSzPct val="75000"/>
              <a:buFont typeface="Wingdings" pitchFamily="2" charset="2"/>
              <a:buChar char="Ø"/>
            </a:pPr>
            <a:r>
              <a:rPr lang="es-EC" sz="1800"/>
              <a:t>Los ríos asiáticos son los más contaminados en el mundo, con casi 3 veces el total de bacterias contenidas en los residuos humanos. Dichos ríos tienen 20 veces más plomo que los de países industrializados</a:t>
            </a:r>
            <a:r>
              <a:rPr lang="es-EC"/>
              <a:t>.</a:t>
            </a:r>
          </a:p>
          <a:p>
            <a:pPr>
              <a:lnSpc>
                <a:spcPct val="80000"/>
              </a:lnSpc>
            </a:pPr>
            <a:endParaRPr lang="es-EC"/>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r>
              <a:rPr lang="es-ES"/>
              <a:t>Profesor: José V. Chang, Ing. M. Sc.</a:t>
            </a:r>
          </a:p>
        </p:txBody>
      </p:sp>
      <p:sp>
        <p:nvSpPr>
          <p:cNvPr id="5" name="4 Marcador de pie de página"/>
          <p:cNvSpPr>
            <a:spLocks noGrp="1"/>
          </p:cNvSpPr>
          <p:nvPr>
            <p:ph type="ftr" sz="quarter" idx="11"/>
          </p:nvPr>
        </p:nvSpPr>
        <p:spPr/>
        <p:txBody>
          <a:bodyPr/>
          <a:lstStyle/>
          <a:p>
            <a:r>
              <a:rPr lang="es-ES"/>
              <a:t>Curso de Contaminación Ambiental</a:t>
            </a:r>
          </a:p>
        </p:txBody>
      </p:sp>
      <p:sp>
        <p:nvSpPr>
          <p:cNvPr id="6" name="5 Marcador de número de diapositiva"/>
          <p:cNvSpPr>
            <a:spLocks noGrp="1"/>
          </p:cNvSpPr>
          <p:nvPr>
            <p:ph type="sldNum" sz="quarter" idx="12"/>
          </p:nvPr>
        </p:nvSpPr>
        <p:spPr/>
        <p:txBody>
          <a:bodyPr/>
          <a:lstStyle/>
          <a:p>
            <a:fld id="{8D135946-22F0-4005-ABE6-1C8F147E3F4B}" type="slidenum">
              <a:rPr lang="es-ES"/>
              <a:pPr/>
              <a:t>14</a:t>
            </a:fld>
            <a:endParaRPr lang="es-ES"/>
          </a:p>
        </p:txBody>
      </p:sp>
      <p:sp>
        <p:nvSpPr>
          <p:cNvPr id="418818" name="Rectangle 2"/>
          <p:cNvSpPr>
            <a:spLocks noGrp="1" noChangeArrowheads="1"/>
          </p:cNvSpPr>
          <p:nvPr>
            <p:ph type="title"/>
          </p:nvPr>
        </p:nvSpPr>
        <p:spPr>
          <a:xfrm>
            <a:off x="1150938" y="617538"/>
            <a:ext cx="7793037" cy="1011237"/>
          </a:xfrm>
        </p:spPr>
        <p:txBody>
          <a:bodyPr/>
          <a:lstStyle/>
          <a:p>
            <a:r>
              <a:rPr lang="es-EC"/>
              <a:t>Hechos y cifras globales</a:t>
            </a:r>
            <a:r>
              <a:rPr lang="es-EC" sz="1600" b="0">
                <a:latin typeface="Arial" charset="0"/>
              </a:rPr>
              <a:t>  </a:t>
            </a:r>
            <a:r>
              <a:rPr lang="es-EC" sz="1400"/>
              <a:t>(2)</a:t>
            </a:r>
          </a:p>
        </p:txBody>
      </p:sp>
      <p:sp>
        <p:nvSpPr>
          <p:cNvPr id="418819" name="Rectangle 3"/>
          <p:cNvSpPr>
            <a:spLocks noGrp="1" noChangeArrowheads="1"/>
          </p:cNvSpPr>
          <p:nvPr>
            <p:ph type="body" idx="1"/>
          </p:nvPr>
        </p:nvSpPr>
        <p:spPr>
          <a:xfrm>
            <a:off x="0" y="1989138"/>
            <a:ext cx="9144000" cy="4535487"/>
          </a:xfrm>
        </p:spPr>
        <p:txBody>
          <a:bodyPr/>
          <a:lstStyle/>
          <a:p>
            <a:pPr>
              <a:spcBef>
                <a:spcPct val="30000"/>
              </a:spcBef>
              <a:buClr>
                <a:schemeClr val="tx1"/>
              </a:buClr>
              <a:buSzPct val="75000"/>
              <a:buFont typeface="Wingdings" pitchFamily="2" charset="2"/>
              <a:buChar char="Ø"/>
            </a:pPr>
            <a:r>
              <a:rPr lang="es-EC" sz="1800"/>
              <a:t>El consumo de agua casi se ha duplicado en los últimos 50 años. Un niño nacido en países desarrollados consume entre 30 a 50 veces los recursos que uno que vive en aquellos en vías de desarrollo.</a:t>
            </a:r>
          </a:p>
          <a:p>
            <a:pPr>
              <a:spcBef>
                <a:spcPct val="30000"/>
              </a:spcBef>
              <a:buClr>
                <a:schemeClr val="tx1"/>
              </a:buClr>
              <a:buSzPct val="75000"/>
              <a:buFont typeface="Wingdings" pitchFamily="2" charset="2"/>
              <a:buChar char="Ø"/>
            </a:pPr>
            <a:r>
              <a:rPr lang="es-EC" sz="1800"/>
              <a:t>Actualmente la gente usa más del 50% del agua dulce disponible, y aumentará a casi el 75% para el año 2025.</a:t>
            </a:r>
          </a:p>
          <a:p>
            <a:pPr>
              <a:spcBef>
                <a:spcPct val="30000"/>
              </a:spcBef>
              <a:buClr>
                <a:schemeClr val="tx1"/>
              </a:buClr>
              <a:buSzPct val="75000"/>
              <a:buFont typeface="Wingdings" pitchFamily="2" charset="2"/>
              <a:buChar char="Ø"/>
            </a:pPr>
            <a:r>
              <a:rPr lang="es-EC" sz="1800"/>
              <a:t>Más de 1.5 billones de personas tiene dificultad de acceso a agua potable. Si la tendencia de consumo aumenta, 3.5 billones ( casi el 50% de la población proyectada) vivirá en cuencas hidrográficas estresadas en los próximos 20 años.</a:t>
            </a:r>
          </a:p>
          <a:p>
            <a:pPr>
              <a:spcBef>
                <a:spcPct val="30000"/>
              </a:spcBef>
              <a:buClr>
                <a:schemeClr val="tx1"/>
              </a:buClr>
              <a:buSzPct val="75000"/>
              <a:buFont typeface="Wingdings" pitchFamily="2" charset="2"/>
              <a:buChar char="Ø"/>
            </a:pPr>
            <a:r>
              <a:rPr lang="es-EC" sz="1800"/>
              <a:t>Los humanos se han apropiado de más del 50% del agua disponible de escorrentía, y aumentará al 70% en el 2025. </a:t>
            </a:r>
          </a:p>
          <a:p>
            <a:pPr>
              <a:spcBef>
                <a:spcPct val="30000"/>
              </a:spcBef>
              <a:buClr>
                <a:schemeClr val="tx1"/>
              </a:buClr>
              <a:buSzPct val="75000"/>
              <a:buFont typeface="Wingdings" pitchFamily="2" charset="2"/>
              <a:buChar char="Ø"/>
            </a:pPr>
            <a:r>
              <a:rPr lang="es-EC" sz="1800"/>
              <a:t>Los 3 mayores usuarios de agua en términos globales son:</a:t>
            </a:r>
          </a:p>
          <a:p>
            <a:pPr lvl="1">
              <a:spcBef>
                <a:spcPct val="30000"/>
              </a:spcBef>
              <a:buSzPct val="75000"/>
              <a:buFont typeface="Wingdings" pitchFamily="2" charset="2"/>
              <a:buChar char="q"/>
            </a:pPr>
            <a:r>
              <a:rPr lang="es-EC" sz="1800"/>
              <a:t>Agricultura: 		67 %;</a:t>
            </a:r>
          </a:p>
          <a:p>
            <a:pPr lvl="1">
              <a:spcBef>
                <a:spcPct val="30000"/>
              </a:spcBef>
              <a:buSzPct val="75000"/>
              <a:buFont typeface="Wingdings" pitchFamily="2" charset="2"/>
              <a:buChar char="q"/>
            </a:pPr>
            <a:r>
              <a:rPr lang="es-EC" sz="1800"/>
              <a:t>Industria	: 		19 %, y</a:t>
            </a:r>
          </a:p>
          <a:p>
            <a:pPr lvl="1">
              <a:spcBef>
                <a:spcPct val="30000"/>
              </a:spcBef>
              <a:buSzPct val="75000"/>
              <a:buFont typeface="Wingdings" pitchFamily="2" charset="2"/>
              <a:buChar char="q"/>
            </a:pPr>
            <a:r>
              <a:rPr lang="es-EC" sz="1800"/>
              <a:t>Municipal / Residencial: 	 9 %.</a:t>
            </a:r>
          </a:p>
          <a:p>
            <a:pPr>
              <a:lnSpc>
                <a:spcPct val="80000"/>
              </a:lnSpc>
              <a:buClr>
                <a:schemeClr val="tx1"/>
              </a:buClr>
              <a:buSzPct val="75000"/>
              <a:buFont typeface="Wingdings" pitchFamily="2" charset="2"/>
              <a:buChar char="Ø"/>
            </a:pPr>
            <a:endParaRPr lang="es-EC" sz="18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r>
              <a:rPr lang="es-ES"/>
              <a:t>Profesor: José V. Chang, Ing. M. Sc.</a:t>
            </a:r>
          </a:p>
        </p:txBody>
      </p:sp>
      <p:sp>
        <p:nvSpPr>
          <p:cNvPr id="5" name="4 Marcador de pie de página"/>
          <p:cNvSpPr>
            <a:spLocks noGrp="1"/>
          </p:cNvSpPr>
          <p:nvPr>
            <p:ph type="ftr" sz="quarter" idx="11"/>
          </p:nvPr>
        </p:nvSpPr>
        <p:spPr/>
        <p:txBody>
          <a:bodyPr/>
          <a:lstStyle/>
          <a:p>
            <a:r>
              <a:rPr lang="es-ES"/>
              <a:t>Curso de Contaminación Ambiental</a:t>
            </a:r>
          </a:p>
        </p:txBody>
      </p:sp>
      <p:sp>
        <p:nvSpPr>
          <p:cNvPr id="6" name="5 Marcador de número de diapositiva"/>
          <p:cNvSpPr>
            <a:spLocks noGrp="1"/>
          </p:cNvSpPr>
          <p:nvPr>
            <p:ph type="sldNum" sz="quarter" idx="12"/>
          </p:nvPr>
        </p:nvSpPr>
        <p:spPr/>
        <p:txBody>
          <a:bodyPr/>
          <a:lstStyle/>
          <a:p>
            <a:fld id="{3CBD4EA8-1C90-420F-A455-A48F8BAFB348}" type="slidenum">
              <a:rPr lang="es-ES"/>
              <a:pPr/>
              <a:t>15</a:t>
            </a:fld>
            <a:endParaRPr lang="es-ES"/>
          </a:p>
        </p:txBody>
      </p:sp>
      <p:sp>
        <p:nvSpPr>
          <p:cNvPr id="394242" name="Rectangle 2"/>
          <p:cNvSpPr>
            <a:spLocks noGrp="1" noChangeArrowheads="1"/>
          </p:cNvSpPr>
          <p:nvPr>
            <p:ph type="title"/>
          </p:nvPr>
        </p:nvSpPr>
        <p:spPr>
          <a:xfrm>
            <a:off x="1150938" y="617538"/>
            <a:ext cx="7793037" cy="1011237"/>
          </a:xfrm>
        </p:spPr>
        <p:txBody>
          <a:bodyPr/>
          <a:lstStyle/>
          <a:p>
            <a:r>
              <a:rPr lang="es-EC"/>
              <a:t>Requerimientos de agua potable</a:t>
            </a:r>
          </a:p>
        </p:txBody>
      </p:sp>
      <p:sp>
        <p:nvSpPr>
          <p:cNvPr id="394243" name="Rectangle 3"/>
          <p:cNvSpPr>
            <a:spLocks noGrp="1" noChangeArrowheads="1"/>
          </p:cNvSpPr>
          <p:nvPr>
            <p:ph type="body" idx="1"/>
          </p:nvPr>
        </p:nvSpPr>
        <p:spPr>
          <a:xfrm>
            <a:off x="250825" y="1916113"/>
            <a:ext cx="8704263" cy="4941887"/>
          </a:xfrm>
        </p:spPr>
        <p:txBody>
          <a:bodyPr/>
          <a:lstStyle/>
          <a:p>
            <a:pPr marL="381000" indent="-381000">
              <a:buFont typeface="Wingdings" pitchFamily="2" charset="2"/>
              <a:buNone/>
            </a:pPr>
            <a:r>
              <a:rPr lang="es-EC"/>
              <a:t>Los suministros públicos urbanos de agua normalmente proveen servicio a:</a:t>
            </a:r>
          </a:p>
          <a:p>
            <a:pPr marL="838200" lvl="1" indent="-381000">
              <a:buClr>
                <a:schemeClr val="tx1"/>
              </a:buClr>
              <a:buSzPct val="75000"/>
              <a:buFont typeface="Wingdings" pitchFamily="2" charset="2"/>
              <a:buChar char="Ø"/>
            </a:pPr>
            <a:r>
              <a:rPr lang="es-EC"/>
              <a:t>Viviendas domésticas,</a:t>
            </a:r>
          </a:p>
          <a:p>
            <a:pPr marL="838200" lvl="1" indent="-381000">
              <a:buClr>
                <a:schemeClr val="tx1"/>
              </a:buClr>
              <a:buSzPct val="75000"/>
              <a:buFont typeface="Wingdings" pitchFamily="2" charset="2"/>
              <a:buChar char="Ø"/>
            </a:pPr>
            <a:r>
              <a:rPr lang="es-EC"/>
              <a:t>Servicio Público (extinción de incendios, mantenimiento de infraestructuras, riego de espacios verdes),</a:t>
            </a:r>
          </a:p>
          <a:p>
            <a:pPr marL="838200" lvl="1" indent="-381000">
              <a:buClr>
                <a:schemeClr val="tx1"/>
              </a:buClr>
              <a:buSzPct val="75000"/>
              <a:buFont typeface="Wingdings" pitchFamily="2" charset="2"/>
              <a:buChar char="Ø"/>
            </a:pPr>
            <a:r>
              <a:rPr lang="es-EC"/>
              <a:t>Industrias,</a:t>
            </a:r>
          </a:p>
          <a:p>
            <a:pPr marL="838200" lvl="1" indent="-381000">
              <a:buClr>
                <a:schemeClr val="tx1"/>
              </a:buClr>
              <a:buSzPct val="75000"/>
              <a:buFont typeface="Wingdings" pitchFamily="2" charset="2"/>
              <a:buChar char="Ø"/>
            </a:pPr>
            <a:r>
              <a:rPr lang="es-EC"/>
              <a:t>Comercio.</a:t>
            </a:r>
          </a:p>
          <a:p>
            <a:pPr marL="381000" indent="-381000">
              <a:spcBef>
                <a:spcPct val="30000"/>
              </a:spcBef>
              <a:buClr>
                <a:schemeClr val="tx1"/>
              </a:buClr>
              <a:buSzPct val="75000"/>
              <a:buFont typeface="Wingdings" pitchFamily="2" charset="2"/>
              <a:buChar char="Ø"/>
            </a:pPr>
            <a:r>
              <a:rPr lang="es-EC"/>
              <a:t>El promedio europeo es del orden de 225 l/hab./d. En Alemania y Dinamarca el promedio es menor a 200 l/hab./d.</a:t>
            </a:r>
          </a:p>
          <a:p>
            <a:pPr marL="381000" indent="-381000">
              <a:spcBef>
                <a:spcPct val="30000"/>
              </a:spcBef>
              <a:buClr>
                <a:schemeClr val="tx1"/>
              </a:buClr>
              <a:buSzPct val="75000"/>
              <a:buFont typeface="Wingdings" pitchFamily="2" charset="2"/>
              <a:buChar char="Ø"/>
            </a:pPr>
            <a:r>
              <a:rPr lang="es-EC"/>
              <a:t>De evaluaciones preliminares realizadas a estudiantes de la FIMCM de la ESPOL (Calidad de Agua y Ecología, 2004), se estableció que el rango de utilización de agua potable es de 100 a 350 l/hab./d. </a:t>
            </a:r>
          </a:p>
          <a:p>
            <a:pPr marL="381000" indent="-381000">
              <a:spcBef>
                <a:spcPct val="30000"/>
              </a:spcBef>
              <a:buClr>
                <a:schemeClr val="tx1"/>
              </a:buClr>
              <a:buSzPct val="75000"/>
              <a:buFont typeface="Wingdings" pitchFamily="2" charset="2"/>
              <a:buChar char="Ø"/>
            </a:pPr>
            <a:r>
              <a:rPr lang="es-EC"/>
              <a:t>En la ciudad de Guayaquil el consumo promedio es de 6.000 litros mensuales, es decir 200 l/hab./d. </a:t>
            </a:r>
            <a:r>
              <a:rPr lang="es-EC" sz="1000"/>
              <a:t>(Interagua, 2005)</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r>
              <a:rPr lang="es-ES"/>
              <a:t>Profesor: José V. Chang, Ing. M. Sc.</a:t>
            </a:r>
          </a:p>
        </p:txBody>
      </p:sp>
      <p:sp>
        <p:nvSpPr>
          <p:cNvPr id="5" name="4 Marcador de pie de página"/>
          <p:cNvSpPr>
            <a:spLocks noGrp="1"/>
          </p:cNvSpPr>
          <p:nvPr>
            <p:ph type="ftr" sz="quarter" idx="11"/>
          </p:nvPr>
        </p:nvSpPr>
        <p:spPr/>
        <p:txBody>
          <a:bodyPr/>
          <a:lstStyle/>
          <a:p>
            <a:r>
              <a:rPr lang="es-ES"/>
              <a:t>Curso de Contaminación Ambiental</a:t>
            </a:r>
          </a:p>
        </p:txBody>
      </p:sp>
      <p:sp>
        <p:nvSpPr>
          <p:cNvPr id="6" name="5 Marcador de número de diapositiva"/>
          <p:cNvSpPr>
            <a:spLocks noGrp="1"/>
          </p:cNvSpPr>
          <p:nvPr>
            <p:ph type="sldNum" sz="quarter" idx="12"/>
          </p:nvPr>
        </p:nvSpPr>
        <p:spPr/>
        <p:txBody>
          <a:bodyPr/>
          <a:lstStyle/>
          <a:p>
            <a:fld id="{FCDFE650-7E46-4EBD-BFD3-039606410253}" type="slidenum">
              <a:rPr lang="es-ES"/>
              <a:pPr/>
              <a:t>16</a:t>
            </a:fld>
            <a:endParaRPr lang="es-ES"/>
          </a:p>
        </p:txBody>
      </p:sp>
      <p:sp>
        <p:nvSpPr>
          <p:cNvPr id="393218" name="Rectangle 2"/>
          <p:cNvSpPr>
            <a:spLocks noGrp="1" noChangeArrowheads="1"/>
          </p:cNvSpPr>
          <p:nvPr>
            <p:ph type="title"/>
          </p:nvPr>
        </p:nvSpPr>
        <p:spPr/>
        <p:txBody>
          <a:bodyPr/>
          <a:lstStyle/>
          <a:p>
            <a:r>
              <a:rPr lang="es-EC"/>
              <a:t>Factores que influyen </a:t>
            </a:r>
            <a:br>
              <a:rPr lang="es-EC"/>
            </a:br>
            <a:r>
              <a:rPr lang="es-EC"/>
              <a:t>		en el consumo vital promedio</a:t>
            </a:r>
          </a:p>
        </p:txBody>
      </p:sp>
      <p:sp>
        <p:nvSpPr>
          <p:cNvPr id="393219" name="Rectangle 3"/>
          <p:cNvSpPr>
            <a:spLocks noGrp="1" noChangeArrowheads="1"/>
          </p:cNvSpPr>
          <p:nvPr>
            <p:ph type="body" idx="1"/>
          </p:nvPr>
        </p:nvSpPr>
        <p:spPr>
          <a:xfrm>
            <a:off x="395288" y="2017713"/>
            <a:ext cx="8559800" cy="4506912"/>
          </a:xfrm>
        </p:spPr>
        <p:txBody>
          <a:bodyPr/>
          <a:lstStyle/>
          <a:p>
            <a:pPr>
              <a:spcBef>
                <a:spcPct val="50000"/>
              </a:spcBef>
              <a:buFont typeface="Wingdings" pitchFamily="2" charset="2"/>
              <a:buNone/>
            </a:pPr>
            <a:r>
              <a:rPr lang="es-EC"/>
              <a:t>El consumo vital promedio de agua potable es de aproximadamente 1-2  l/hab./día., sin considerar los líquidos que se ingieren a través de otros alimentos.  </a:t>
            </a:r>
          </a:p>
          <a:p>
            <a:pPr>
              <a:spcBef>
                <a:spcPct val="50000"/>
              </a:spcBef>
              <a:buFont typeface="Wingdings" pitchFamily="2" charset="2"/>
              <a:buNone/>
            </a:pPr>
            <a:r>
              <a:rPr lang="es-EC"/>
              <a:t>	Esta cifra varía dependiendo de:</a:t>
            </a:r>
            <a:endParaRPr lang="es-EC">
              <a:sym typeface="Symbol" pitchFamily="18" charset="2"/>
            </a:endParaRPr>
          </a:p>
          <a:p>
            <a:pPr lvl="2">
              <a:spcBef>
                <a:spcPct val="50000"/>
              </a:spcBef>
              <a:buClr>
                <a:schemeClr val="tx1"/>
              </a:buClr>
              <a:buSzPct val="75000"/>
              <a:buFont typeface="Wingdings" pitchFamily="2" charset="2"/>
              <a:buChar char="Ø"/>
            </a:pPr>
            <a:r>
              <a:rPr lang="es-EC" sz="2000"/>
              <a:t>Hábitos de consumo,   		</a:t>
            </a:r>
            <a:endParaRPr lang="es-EC" sz="2000">
              <a:sym typeface="Symbol" pitchFamily="18" charset="2"/>
            </a:endParaRPr>
          </a:p>
          <a:p>
            <a:pPr lvl="2">
              <a:lnSpc>
                <a:spcPct val="90000"/>
              </a:lnSpc>
              <a:spcBef>
                <a:spcPct val="30000"/>
              </a:spcBef>
              <a:buClr>
                <a:schemeClr val="tx1"/>
              </a:buClr>
              <a:buSzPct val="75000"/>
              <a:buFont typeface="Wingdings" pitchFamily="2" charset="2"/>
              <a:buChar char="Ø"/>
            </a:pPr>
            <a:r>
              <a:rPr lang="es-EC" sz="2000"/>
              <a:t>La época o estación del año, </a:t>
            </a:r>
            <a:endParaRPr lang="es-EC" sz="2000">
              <a:sym typeface="Symbol" pitchFamily="18" charset="2"/>
            </a:endParaRPr>
          </a:p>
          <a:p>
            <a:pPr lvl="2">
              <a:lnSpc>
                <a:spcPct val="90000"/>
              </a:lnSpc>
              <a:spcBef>
                <a:spcPct val="30000"/>
              </a:spcBef>
              <a:buClr>
                <a:schemeClr val="tx1"/>
              </a:buClr>
              <a:buSzPct val="75000"/>
              <a:buFont typeface="Wingdings" pitchFamily="2" charset="2"/>
              <a:buChar char="Ø"/>
            </a:pPr>
            <a:r>
              <a:rPr lang="es-EC" sz="2000"/>
              <a:t>Condición económica, 		</a:t>
            </a:r>
            <a:endParaRPr lang="es-EC" sz="2000">
              <a:sym typeface="Symbol" pitchFamily="18" charset="2"/>
            </a:endParaRPr>
          </a:p>
          <a:p>
            <a:pPr lvl="2">
              <a:lnSpc>
                <a:spcPct val="90000"/>
              </a:lnSpc>
              <a:spcBef>
                <a:spcPct val="30000"/>
              </a:spcBef>
              <a:buClr>
                <a:schemeClr val="tx1"/>
              </a:buClr>
              <a:buSzPct val="75000"/>
              <a:buFont typeface="Wingdings" pitchFamily="2" charset="2"/>
              <a:buChar char="Ø"/>
            </a:pPr>
            <a:r>
              <a:rPr lang="es-EC" sz="2000"/>
              <a:t>Situación geográfica, </a:t>
            </a:r>
            <a:endParaRPr lang="es-EC" sz="2000">
              <a:sym typeface="Symbol" pitchFamily="18" charset="2"/>
            </a:endParaRPr>
          </a:p>
          <a:p>
            <a:pPr lvl="2">
              <a:lnSpc>
                <a:spcPct val="90000"/>
              </a:lnSpc>
              <a:spcBef>
                <a:spcPct val="30000"/>
              </a:spcBef>
              <a:buClr>
                <a:schemeClr val="tx1"/>
              </a:buClr>
              <a:buSzPct val="75000"/>
              <a:buFont typeface="Wingdings" pitchFamily="2" charset="2"/>
              <a:buChar char="Ø"/>
            </a:pPr>
            <a:r>
              <a:rPr lang="es-EC" sz="2000"/>
              <a:t>Disponibilidad</a:t>
            </a:r>
            <a:r>
              <a:rPr lang="es-EC"/>
              <a:t> del recurso agua. </a:t>
            </a:r>
          </a:p>
          <a:p>
            <a:pPr>
              <a:spcBef>
                <a:spcPct val="50000"/>
              </a:spcBef>
              <a:buFont typeface="Wingdings" pitchFamily="2" charset="2"/>
              <a:buNone/>
            </a:pPr>
            <a:r>
              <a:rPr lang="es-EC"/>
              <a:t>A continuación se presenta un Cuadro con los requerimientos diarios aproximados de agua para el ser humano, en función de la edad y peso corporal de la persona.</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r>
              <a:rPr lang="es-ES"/>
              <a:t>Profesor: José V. Chang, Ing. M. Sc.</a:t>
            </a:r>
          </a:p>
        </p:txBody>
      </p:sp>
      <p:sp>
        <p:nvSpPr>
          <p:cNvPr id="5" name="4 Marcador de pie de página"/>
          <p:cNvSpPr>
            <a:spLocks noGrp="1"/>
          </p:cNvSpPr>
          <p:nvPr>
            <p:ph type="ftr" sz="quarter" idx="11"/>
          </p:nvPr>
        </p:nvSpPr>
        <p:spPr/>
        <p:txBody>
          <a:bodyPr/>
          <a:lstStyle/>
          <a:p>
            <a:r>
              <a:rPr lang="es-ES"/>
              <a:t>Curso de Contaminación Ambiental</a:t>
            </a:r>
          </a:p>
        </p:txBody>
      </p:sp>
      <p:sp>
        <p:nvSpPr>
          <p:cNvPr id="6" name="5 Marcador de número de diapositiva"/>
          <p:cNvSpPr>
            <a:spLocks noGrp="1"/>
          </p:cNvSpPr>
          <p:nvPr>
            <p:ph type="sldNum" sz="quarter" idx="12"/>
          </p:nvPr>
        </p:nvSpPr>
        <p:spPr/>
        <p:txBody>
          <a:bodyPr/>
          <a:lstStyle/>
          <a:p>
            <a:fld id="{68F7C268-D420-4CE8-BBF1-7493A695C0A0}" type="slidenum">
              <a:rPr lang="es-ES"/>
              <a:pPr/>
              <a:t>17</a:t>
            </a:fld>
            <a:endParaRPr lang="es-ES"/>
          </a:p>
        </p:txBody>
      </p:sp>
      <p:sp>
        <p:nvSpPr>
          <p:cNvPr id="452613" name="Rectangle 5"/>
          <p:cNvSpPr>
            <a:spLocks noGrp="1" noChangeArrowheads="1"/>
          </p:cNvSpPr>
          <p:nvPr>
            <p:ph type="title"/>
          </p:nvPr>
        </p:nvSpPr>
        <p:spPr>
          <a:xfrm>
            <a:off x="971550" y="0"/>
            <a:ext cx="7972425" cy="1125538"/>
          </a:xfrm>
        </p:spPr>
        <p:txBody>
          <a:bodyPr/>
          <a:lstStyle/>
          <a:p>
            <a:r>
              <a:rPr lang="es-EC"/>
              <a:t>Requerimientos diarios de agua potable: </a:t>
            </a:r>
            <a:br>
              <a:rPr lang="es-EC"/>
            </a:br>
            <a:r>
              <a:rPr lang="es-EC"/>
              <a:t>enfoque medico</a:t>
            </a:r>
            <a:br>
              <a:rPr lang="es-EC"/>
            </a:br>
            <a:r>
              <a:rPr lang="es-EC" sz="1000" b="0"/>
              <a:t>Ref. www.Botanical-online.com</a:t>
            </a:r>
          </a:p>
        </p:txBody>
      </p:sp>
      <p:pic>
        <p:nvPicPr>
          <p:cNvPr id="452612" name="Picture 4"/>
          <p:cNvPicPr>
            <a:picLocks noChangeAspect="1" noChangeArrowheads="1"/>
          </p:cNvPicPr>
          <p:nvPr>
            <p:ph idx="1"/>
          </p:nvPr>
        </p:nvPicPr>
        <p:blipFill>
          <a:blip r:embed="rId2"/>
          <a:srcRect/>
          <a:stretch>
            <a:fillRect/>
          </a:stretch>
        </p:blipFill>
        <p:spPr>
          <a:xfrm>
            <a:off x="250825" y="1125538"/>
            <a:ext cx="8642350" cy="5399087"/>
          </a:xfrm>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fecha"/>
          <p:cNvSpPr>
            <a:spLocks noGrp="1"/>
          </p:cNvSpPr>
          <p:nvPr>
            <p:ph type="dt" sz="half" idx="10"/>
          </p:nvPr>
        </p:nvSpPr>
        <p:spPr/>
        <p:txBody>
          <a:bodyPr/>
          <a:lstStyle/>
          <a:p>
            <a:r>
              <a:rPr lang="es-ES"/>
              <a:t>Profesor: José V. Chang, Ing. M. Sc.</a:t>
            </a:r>
          </a:p>
        </p:txBody>
      </p:sp>
      <p:sp>
        <p:nvSpPr>
          <p:cNvPr id="6" name="5 Marcador de pie de página"/>
          <p:cNvSpPr>
            <a:spLocks noGrp="1"/>
          </p:cNvSpPr>
          <p:nvPr>
            <p:ph type="ftr" sz="quarter" idx="11"/>
          </p:nvPr>
        </p:nvSpPr>
        <p:spPr/>
        <p:txBody>
          <a:bodyPr/>
          <a:lstStyle/>
          <a:p>
            <a:r>
              <a:rPr lang="es-ES"/>
              <a:t>Curso de Contaminación Ambiental</a:t>
            </a:r>
          </a:p>
        </p:txBody>
      </p:sp>
      <p:sp>
        <p:nvSpPr>
          <p:cNvPr id="7" name="6 Marcador de número de diapositiva"/>
          <p:cNvSpPr>
            <a:spLocks noGrp="1"/>
          </p:cNvSpPr>
          <p:nvPr>
            <p:ph type="sldNum" sz="quarter" idx="12"/>
          </p:nvPr>
        </p:nvSpPr>
        <p:spPr/>
        <p:txBody>
          <a:bodyPr/>
          <a:lstStyle/>
          <a:p>
            <a:fld id="{BE075733-079F-4421-9A24-F6010D735219}" type="slidenum">
              <a:rPr lang="es-ES"/>
              <a:pPr/>
              <a:t>18</a:t>
            </a:fld>
            <a:endParaRPr lang="es-ES"/>
          </a:p>
        </p:txBody>
      </p:sp>
      <p:sp>
        <p:nvSpPr>
          <p:cNvPr id="395266" name="Rectangle 2"/>
          <p:cNvSpPr>
            <a:spLocks noGrp="1" noChangeArrowheads="1"/>
          </p:cNvSpPr>
          <p:nvPr>
            <p:ph type="title"/>
          </p:nvPr>
        </p:nvSpPr>
        <p:spPr/>
        <p:txBody>
          <a:bodyPr/>
          <a:lstStyle/>
          <a:p>
            <a:r>
              <a:rPr lang="es-EC"/>
              <a:t>Agua potable para uso publico</a:t>
            </a:r>
          </a:p>
        </p:txBody>
      </p:sp>
      <p:sp>
        <p:nvSpPr>
          <p:cNvPr id="395270" name="Rectangle 6"/>
          <p:cNvSpPr>
            <a:spLocks noGrp="1" noChangeArrowheads="1"/>
          </p:cNvSpPr>
          <p:nvPr>
            <p:ph type="body" sz="half" idx="1"/>
          </p:nvPr>
        </p:nvSpPr>
        <p:spPr>
          <a:xfrm>
            <a:off x="395288" y="2133600"/>
            <a:ext cx="8559800" cy="935038"/>
          </a:xfrm>
        </p:spPr>
        <p:txBody>
          <a:bodyPr/>
          <a:lstStyle/>
          <a:p>
            <a:pPr>
              <a:lnSpc>
                <a:spcPct val="90000"/>
              </a:lnSpc>
              <a:buFont typeface="Wingdings" pitchFamily="2" charset="2"/>
              <a:buNone/>
            </a:pPr>
            <a:r>
              <a:rPr lang="es-EC"/>
              <a:t>Como referencia, en la tabla adjunta se presentan valores típicos de consumo de agua per cápita de acuerdo al uso en los Estados Unidos de América. 		</a:t>
            </a:r>
            <a:r>
              <a:rPr lang="es-EC" sz="1000"/>
              <a:t>Ref.: Ingeniería de Aguas Residuales, Metcalf &amp; Eddy, 1995, ISBN:84-481-1612-7</a:t>
            </a:r>
          </a:p>
        </p:txBody>
      </p:sp>
      <p:pic>
        <p:nvPicPr>
          <p:cNvPr id="395268" name="Picture 4"/>
          <p:cNvPicPr>
            <a:picLocks noChangeAspect="1" noChangeArrowheads="1"/>
          </p:cNvPicPr>
          <p:nvPr>
            <p:ph sz="half" idx="2"/>
          </p:nvPr>
        </p:nvPicPr>
        <p:blipFill>
          <a:blip r:embed="rId2"/>
          <a:srcRect/>
          <a:stretch>
            <a:fillRect/>
          </a:stretch>
        </p:blipFill>
        <p:spPr>
          <a:xfrm>
            <a:off x="468313" y="3357563"/>
            <a:ext cx="8207375" cy="3225800"/>
          </a:xfrm>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r>
              <a:rPr lang="es-ES"/>
              <a:t>Profesor: José V. Chang, Ing. M. Sc.</a:t>
            </a:r>
          </a:p>
        </p:txBody>
      </p:sp>
      <p:sp>
        <p:nvSpPr>
          <p:cNvPr id="5" name="4 Marcador de pie de página"/>
          <p:cNvSpPr>
            <a:spLocks noGrp="1"/>
          </p:cNvSpPr>
          <p:nvPr>
            <p:ph type="ftr" sz="quarter" idx="11"/>
          </p:nvPr>
        </p:nvSpPr>
        <p:spPr/>
        <p:txBody>
          <a:bodyPr/>
          <a:lstStyle/>
          <a:p>
            <a:r>
              <a:rPr lang="es-ES"/>
              <a:t>Curso de Contaminación Ambiental</a:t>
            </a:r>
          </a:p>
        </p:txBody>
      </p:sp>
      <p:sp>
        <p:nvSpPr>
          <p:cNvPr id="6" name="5 Marcador de número de diapositiva"/>
          <p:cNvSpPr>
            <a:spLocks noGrp="1"/>
          </p:cNvSpPr>
          <p:nvPr>
            <p:ph type="sldNum" sz="quarter" idx="12"/>
          </p:nvPr>
        </p:nvSpPr>
        <p:spPr/>
        <p:txBody>
          <a:bodyPr/>
          <a:lstStyle/>
          <a:p>
            <a:fld id="{5186BBF9-BB40-4A80-9A0A-80154383A639}" type="slidenum">
              <a:rPr lang="es-ES"/>
              <a:pPr/>
              <a:t>19</a:t>
            </a:fld>
            <a:endParaRPr lang="es-ES"/>
          </a:p>
        </p:txBody>
      </p:sp>
      <p:sp>
        <p:nvSpPr>
          <p:cNvPr id="398338" name="Rectangle 2"/>
          <p:cNvSpPr>
            <a:spLocks noGrp="1" noChangeArrowheads="1"/>
          </p:cNvSpPr>
          <p:nvPr>
            <p:ph type="title"/>
          </p:nvPr>
        </p:nvSpPr>
        <p:spPr>
          <a:xfrm>
            <a:off x="1150938" y="549275"/>
            <a:ext cx="7793037" cy="1150938"/>
          </a:xfrm>
        </p:spPr>
        <p:txBody>
          <a:bodyPr/>
          <a:lstStyle/>
          <a:p>
            <a:r>
              <a:rPr lang="es-EC"/>
              <a:t>Composición de caudales </a:t>
            </a:r>
            <a:br>
              <a:rPr lang="es-EC"/>
            </a:br>
            <a:r>
              <a:rPr lang="es-EC"/>
              <a:t>			de aguas residuales</a:t>
            </a:r>
          </a:p>
        </p:txBody>
      </p:sp>
      <p:sp>
        <p:nvSpPr>
          <p:cNvPr id="398339" name="Rectangle 3"/>
          <p:cNvSpPr>
            <a:spLocks noGrp="1" noChangeArrowheads="1"/>
          </p:cNvSpPr>
          <p:nvPr>
            <p:ph type="body" idx="1"/>
          </p:nvPr>
        </p:nvSpPr>
        <p:spPr>
          <a:xfrm>
            <a:off x="179388" y="1989138"/>
            <a:ext cx="8775700" cy="4608512"/>
          </a:xfrm>
        </p:spPr>
        <p:txBody>
          <a:bodyPr/>
          <a:lstStyle/>
          <a:p>
            <a:pPr>
              <a:spcBef>
                <a:spcPct val="50000"/>
              </a:spcBef>
              <a:buClr>
                <a:schemeClr val="tx1"/>
              </a:buClr>
              <a:buSzPct val="75000"/>
              <a:buFont typeface="Wingdings" pitchFamily="2" charset="2"/>
              <a:buChar char="Ø"/>
            </a:pPr>
            <a:r>
              <a:rPr lang="es-EC" sz="1800"/>
              <a:t>Del agua potable que se produce en las plantas municipales, entre el 80 y 90% regresa al sistema de alcantarillado sanitario y el resto se infiltra en el suelo, o se lo utiliza para riego de áreas verdes y mantenimiento del sistema contra-incendios de las ciudades.  </a:t>
            </a:r>
          </a:p>
          <a:p>
            <a:pPr>
              <a:spcBef>
                <a:spcPct val="50000"/>
              </a:spcBef>
              <a:buClr>
                <a:schemeClr val="tx1"/>
              </a:buClr>
              <a:buSzPct val="75000"/>
              <a:buFont typeface="Wingdings" pitchFamily="2" charset="2"/>
              <a:buChar char="Ø"/>
            </a:pPr>
            <a:r>
              <a:rPr lang="es-EC" sz="1800"/>
              <a:t>Este porcentaje expresado como una fracción de la unidad (0.80 -0.90) se denomina coeficiente de retorno, y es una de las variables utilizadas en el dimensionamiento hidráulico de una red del sistema de aguas residuales.</a:t>
            </a:r>
          </a:p>
          <a:p>
            <a:pPr>
              <a:spcBef>
                <a:spcPct val="50000"/>
              </a:spcBef>
              <a:buClr>
                <a:schemeClr val="tx1"/>
              </a:buClr>
              <a:buSzPct val="75000"/>
              <a:buFont typeface="Wingdings" pitchFamily="2" charset="2"/>
              <a:buChar char="Ø"/>
            </a:pPr>
            <a:r>
              <a:rPr lang="es-EC" sz="1800"/>
              <a:t>La composición de los caudales de aguas residuales de una comunidad depende del tipo de sistema de recogida que se emplee, y puede incluir los siguientes componentes:</a:t>
            </a:r>
          </a:p>
          <a:p>
            <a:pPr marL="800100" lvl="1" indent="-342900">
              <a:lnSpc>
                <a:spcPct val="80000"/>
              </a:lnSpc>
              <a:spcBef>
                <a:spcPct val="50000"/>
              </a:spcBef>
              <a:buClr>
                <a:schemeClr val="tx1"/>
              </a:buClr>
              <a:buSzTx/>
              <a:buFont typeface="Wingdings" pitchFamily="2" charset="2"/>
              <a:buAutoNum type="arabicPeriod"/>
            </a:pPr>
            <a:r>
              <a:rPr lang="es-EC" sz="1800"/>
              <a:t>Agua residual doméstica (o sanitaria)</a:t>
            </a:r>
          </a:p>
          <a:p>
            <a:pPr marL="800100" lvl="1" indent="-342900">
              <a:lnSpc>
                <a:spcPct val="80000"/>
              </a:lnSpc>
              <a:spcBef>
                <a:spcPct val="50000"/>
              </a:spcBef>
              <a:buClr>
                <a:schemeClr val="tx1"/>
              </a:buClr>
              <a:buSzTx/>
              <a:buFont typeface="Wingdings" pitchFamily="2" charset="2"/>
              <a:buAutoNum type="arabicPeriod"/>
            </a:pPr>
            <a:r>
              <a:rPr lang="es-EC" sz="1800"/>
              <a:t>Agua residual industrial</a:t>
            </a:r>
          </a:p>
          <a:p>
            <a:pPr marL="800100" lvl="1" indent="-342900">
              <a:lnSpc>
                <a:spcPct val="80000"/>
              </a:lnSpc>
              <a:spcBef>
                <a:spcPct val="50000"/>
              </a:spcBef>
              <a:buClr>
                <a:schemeClr val="tx1"/>
              </a:buClr>
              <a:buSzTx/>
              <a:buFont typeface="Wingdings" pitchFamily="2" charset="2"/>
              <a:buAutoNum type="arabicPeriod"/>
            </a:pPr>
            <a:r>
              <a:rPr lang="es-EC" sz="1800"/>
              <a:t>Infiltración y aportaciones incontroladas (I/I)</a:t>
            </a:r>
          </a:p>
          <a:p>
            <a:pPr marL="800100" lvl="1" indent="-342900">
              <a:lnSpc>
                <a:spcPct val="80000"/>
              </a:lnSpc>
              <a:spcBef>
                <a:spcPct val="50000"/>
              </a:spcBef>
              <a:buClr>
                <a:schemeClr val="tx1"/>
              </a:buClr>
              <a:buSzTx/>
              <a:buFont typeface="Wingdings" pitchFamily="2" charset="2"/>
              <a:buAutoNum type="arabicPeriod"/>
            </a:pPr>
            <a:r>
              <a:rPr lang="es-EC" sz="1800"/>
              <a:t>Aguas pluviales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fecha"/>
          <p:cNvSpPr>
            <a:spLocks noGrp="1"/>
          </p:cNvSpPr>
          <p:nvPr>
            <p:ph type="dt" sz="half" idx="10"/>
          </p:nvPr>
        </p:nvSpPr>
        <p:spPr/>
        <p:txBody>
          <a:bodyPr/>
          <a:lstStyle/>
          <a:p>
            <a:r>
              <a:rPr lang="es-ES"/>
              <a:t>Profesor: José V. Chang, Ing. M. Sc.</a:t>
            </a:r>
          </a:p>
        </p:txBody>
      </p:sp>
      <p:sp>
        <p:nvSpPr>
          <p:cNvPr id="7" name="6 Marcador de pie de página"/>
          <p:cNvSpPr>
            <a:spLocks noGrp="1"/>
          </p:cNvSpPr>
          <p:nvPr>
            <p:ph type="ftr" sz="quarter" idx="11"/>
          </p:nvPr>
        </p:nvSpPr>
        <p:spPr/>
        <p:txBody>
          <a:bodyPr/>
          <a:lstStyle/>
          <a:p>
            <a:r>
              <a:rPr lang="es-ES"/>
              <a:t>Curso de Contaminación Ambiental</a:t>
            </a:r>
          </a:p>
        </p:txBody>
      </p:sp>
      <p:sp>
        <p:nvSpPr>
          <p:cNvPr id="8" name="7 Marcador de número de diapositiva"/>
          <p:cNvSpPr>
            <a:spLocks noGrp="1"/>
          </p:cNvSpPr>
          <p:nvPr>
            <p:ph type="sldNum" sz="quarter" idx="12"/>
          </p:nvPr>
        </p:nvSpPr>
        <p:spPr/>
        <p:txBody>
          <a:bodyPr/>
          <a:lstStyle/>
          <a:p>
            <a:fld id="{B167A130-766B-4F19-BBB9-6649277FB1D1}" type="slidenum">
              <a:rPr lang="es-ES"/>
              <a:pPr/>
              <a:t>2</a:t>
            </a:fld>
            <a:endParaRPr lang="es-ES"/>
          </a:p>
        </p:txBody>
      </p:sp>
      <p:sp>
        <p:nvSpPr>
          <p:cNvPr id="389122" name="Rectangle 2"/>
          <p:cNvSpPr>
            <a:spLocks noGrp="1" noChangeArrowheads="1"/>
          </p:cNvSpPr>
          <p:nvPr>
            <p:ph type="title"/>
          </p:nvPr>
        </p:nvSpPr>
        <p:spPr>
          <a:xfrm>
            <a:off x="1150938" y="617538"/>
            <a:ext cx="7793037" cy="1082675"/>
          </a:xfrm>
        </p:spPr>
        <p:txBody>
          <a:bodyPr/>
          <a:lstStyle/>
          <a:p>
            <a:r>
              <a:rPr lang="es-EC"/>
              <a:t>Contaminación del agua</a:t>
            </a:r>
          </a:p>
        </p:txBody>
      </p:sp>
      <p:sp>
        <p:nvSpPr>
          <p:cNvPr id="389123" name="Rectangle 3"/>
          <p:cNvSpPr>
            <a:spLocks noGrp="1" noChangeArrowheads="1"/>
          </p:cNvSpPr>
          <p:nvPr>
            <p:ph type="body" sz="half" idx="1"/>
          </p:nvPr>
        </p:nvSpPr>
        <p:spPr>
          <a:xfrm>
            <a:off x="179388" y="1916113"/>
            <a:ext cx="5329237" cy="4752975"/>
          </a:xfrm>
        </p:spPr>
        <p:txBody>
          <a:bodyPr/>
          <a:lstStyle/>
          <a:p>
            <a:pPr marL="381000" indent="-381000">
              <a:spcBef>
                <a:spcPct val="50000"/>
              </a:spcBef>
              <a:buFont typeface="Wingdings" pitchFamily="2" charset="2"/>
              <a:buNone/>
            </a:pPr>
            <a:r>
              <a:rPr lang="es-ES_tradnl"/>
              <a:t>La contaminación del agua es la introducción de material químico, físico o biológico en un cuerpo de agua (ríos, lagos, océanos) que degrada la calidad del agua y afecta a los organismos vivos tanto que viven en ella, pudiendo causar daños irreparables en su hábitat, como también a los que la consumen. </a:t>
            </a:r>
          </a:p>
          <a:p>
            <a:pPr marL="381000" indent="-381000">
              <a:spcBef>
                <a:spcPct val="50000"/>
              </a:spcBef>
              <a:buFont typeface="Wingdings" pitchFamily="2" charset="2"/>
              <a:buNone/>
            </a:pPr>
            <a:r>
              <a:rPr lang="es-ES_tradnl"/>
              <a:t>Este proceso varía desde una descarga de sólidos suspendidos o disueltos hasta el vertido de contaminantes tóxicos persistentes como pesticidas, metales pesados, compuestos químicos no degradables y bioacumulativos. </a:t>
            </a:r>
            <a:endParaRPr lang="es-EC"/>
          </a:p>
        </p:txBody>
      </p:sp>
      <p:pic>
        <p:nvPicPr>
          <p:cNvPr id="389125" name="Picture 5"/>
          <p:cNvPicPr>
            <a:picLocks noChangeAspect="1" noChangeArrowheads="1"/>
          </p:cNvPicPr>
          <p:nvPr>
            <p:ph sz="quarter" idx="2"/>
          </p:nvPr>
        </p:nvPicPr>
        <p:blipFill>
          <a:blip r:embed="rId2"/>
          <a:srcRect/>
          <a:stretch>
            <a:fillRect/>
          </a:stretch>
        </p:blipFill>
        <p:spPr>
          <a:xfrm>
            <a:off x="5541963" y="1890713"/>
            <a:ext cx="3206750" cy="2108200"/>
          </a:xfrm>
          <a:noFill/>
          <a:ln/>
        </p:spPr>
      </p:pic>
      <p:pic>
        <p:nvPicPr>
          <p:cNvPr id="389126" name="Picture 6"/>
          <p:cNvPicPr>
            <a:picLocks noChangeAspect="1" noChangeArrowheads="1"/>
          </p:cNvPicPr>
          <p:nvPr>
            <p:ph sz="quarter" idx="3"/>
          </p:nvPr>
        </p:nvPicPr>
        <p:blipFill>
          <a:blip r:embed="rId3"/>
          <a:srcRect/>
          <a:stretch>
            <a:fillRect/>
          </a:stretch>
        </p:blipFill>
        <p:spPr>
          <a:xfrm>
            <a:off x="6299200" y="4151313"/>
            <a:ext cx="1854200" cy="2446337"/>
          </a:xfrm>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r>
              <a:rPr lang="es-ES"/>
              <a:t>Profesor: José V. Chang, Ing. M. Sc.</a:t>
            </a:r>
          </a:p>
        </p:txBody>
      </p:sp>
      <p:sp>
        <p:nvSpPr>
          <p:cNvPr id="5" name="4 Marcador de pie de página"/>
          <p:cNvSpPr>
            <a:spLocks noGrp="1"/>
          </p:cNvSpPr>
          <p:nvPr>
            <p:ph type="ftr" sz="quarter" idx="11"/>
          </p:nvPr>
        </p:nvSpPr>
        <p:spPr/>
        <p:txBody>
          <a:bodyPr/>
          <a:lstStyle/>
          <a:p>
            <a:r>
              <a:rPr lang="es-ES"/>
              <a:t>Curso de Contaminación Ambiental</a:t>
            </a:r>
          </a:p>
        </p:txBody>
      </p:sp>
      <p:sp>
        <p:nvSpPr>
          <p:cNvPr id="6" name="5 Marcador de número de diapositiva"/>
          <p:cNvSpPr>
            <a:spLocks noGrp="1"/>
          </p:cNvSpPr>
          <p:nvPr>
            <p:ph type="sldNum" sz="quarter" idx="12"/>
          </p:nvPr>
        </p:nvSpPr>
        <p:spPr/>
        <p:txBody>
          <a:bodyPr/>
          <a:lstStyle/>
          <a:p>
            <a:fld id="{584099DF-FA78-4012-8811-F1264D8B24D2}" type="slidenum">
              <a:rPr lang="es-ES"/>
              <a:pPr/>
              <a:t>20</a:t>
            </a:fld>
            <a:endParaRPr lang="es-ES"/>
          </a:p>
        </p:txBody>
      </p:sp>
      <p:sp>
        <p:nvSpPr>
          <p:cNvPr id="399365" name="Rectangle 5"/>
          <p:cNvSpPr>
            <a:spLocks noGrp="1" noChangeArrowheads="1"/>
          </p:cNvSpPr>
          <p:nvPr>
            <p:ph type="title"/>
          </p:nvPr>
        </p:nvSpPr>
        <p:spPr>
          <a:xfrm>
            <a:off x="1042988" y="260350"/>
            <a:ext cx="7900987" cy="1512888"/>
          </a:xfrm>
        </p:spPr>
        <p:txBody>
          <a:bodyPr/>
          <a:lstStyle/>
          <a:p>
            <a:pPr>
              <a:spcBef>
                <a:spcPct val="10000"/>
              </a:spcBef>
            </a:pPr>
            <a:r>
              <a:rPr lang="es-EC" sz="3200"/>
              <a:t>Distribución típica de los consumos 		interiores en residencias</a:t>
            </a:r>
            <a:r>
              <a:rPr lang="es-EC"/>
              <a:t> </a:t>
            </a:r>
            <a:br>
              <a:rPr lang="es-EC"/>
            </a:br>
            <a:r>
              <a:rPr lang="es-EC" sz="1200" b="0"/>
              <a:t>Ref.: Ingeniería de Aguas Residuales, Metcalf &amp; Eddy, 1995, ISBN:84-481-1612</a:t>
            </a:r>
            <a:r>
              <a:rPr lang="es-EC" sz="1600"/>
              <a:t>-</a:t>
            </a:r>
            <a:r>
              <a:rPr lang="es-EC" sz="1200" b="0"/>
              <a:t>7</a:t>
            </a:r>
          </a:p>
        </p:txBody>
      </p:sp>
      <p:pic>
        <p:nvPicPr>
          <p:cNvPr id="399368" name="Picture 8"/>
          <p:cNvPicPr>
            <a:picLocks noChangeAspect="1" noChangeArrowheads="1"/>
          </p:cNvPicPr>
          <p:nvPr>
            <p:ph idx="1"/>
          </p:nvPr>
        </p:nvPicPr>
        <p:blipFill>
          <a:blip r:embed="rId2"/>
          <a:srcRect/>
          <a:stretch>
            <a:fillRect/>
          </a:stretch>
        </p:blipFill>
        <p:spPr>
          <a:xfrm>
            <a:off x="900113" y="2205038"/>
            <a:ext cx="7343775" cy="4206875"/>
          </a:xfrm>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r>
              <a:rPr lang="es-ES"/>
              <a:t>Profesor: José V. Chang, Ing. M. Sc.</a:t>
            </a:r>
          </a:p>
        </p:txBody>
      </p:sp>
      <p:sp>
        <p:nvSpPr>
          <p:cNvPr id="5" name="4 Marcador de pie de página"/>
          <p:cNvSpPr>
            <a:spLocks noGrp="1"/>
          </p:cNvSpPr>
          <p:nvPr>
            <p:ph type="ftr" sz="quarter" idx="11"/>
          </p:nvPr>
        </p:nvSpPr>
        <p:spPr/>
        <p:txBody>
          <a:bodyPr/>
          <a:lstStyle/>
          <a:p>
            <a:r>
              <a:rPr lang="es-ES"/>
              <a:t>Curso de Contaminación Ambiental</a:t>
            </a:r>
          </a:p>
        </p:txBody>
      </p:sp>
      <p:sp>
        <p:nvSpPr>
          <p:cNvPr id="6" name="5 Marcador de número de diapositiva"/>
          <p:cNvSpPr>
            <a:spLocks noGrp="1"/>
          </p:cNvSpPr>
          <p:nvPr>
            <p:ph type="sldNum" sz="quarter" idx="12"/>
          </p:nvPr>
        </p:nvSpPr>
        <p:spPr/>
        <p:txBody>
          <a:bodyPr/>
          <a:lstStyle/>
          <a:p>
            <a:fld id="{95E76DB3-5A1A-4A17-A000-48082F49221A}" type="slidenum">
              <a:rPr lang="es-ES"/>
              <a:pPr/>
              <a:t>21</a:t>
            </a:fld>
            <a:endParaRPr lang="es-ES"/>
          </a:p>
        </p:txBody>
      </p:sp>
      <p:sp>
        <p:nvSpPr>
          <p:cNvPr id="401413" name="Rectangle 5"/>
          <p:cNvSpPr>
            <a:spLocks noGrp="1" noChangeArrowheads="1"/>
          </p:cNvSpPr>
          <p:nvPr>
            <p:ph type="title"/>
          </p:nvPr>
        </p:nvSpPr>
        <p:spPr>
          <a:xfrm>
            <a:off x="1116013" y="260350"/>
            <a:ext cx="7827962" cy="1584325"/>
          </a:xfrm>
        </p:spPr>
        <p:txBody>
          <a:bodyPr/>
          <a:lstStyle/>
          <a:p>
            <a:pPr>
              <a:spcBef>
                <a:spcPct val="20000"/>
              </a:spcBef>
            </a:pPr>
            <a:r>
              <a:rPr lang="es-EC"/>
              <a:t>Establecimientos comerciales:  				valores típicos de consumo </a:t>
            </a:r>
            <a:r>
              <a:rPr lang="es-EC" sz="1400"/>
              <a:t>(1)</a:t>
            </a:r>
            <a:br>
              <a:rPr lang="es-EC" sz="1400"/>
            </a:br>
            <a:r>
              <a:rPr lang="es-EC" sz="1400"/>
              <a:t/>
            </a:r>
            <a:br>
              <a:rPr lang="es-EC" sz="1400"/>
            </a:br>
            <a:r>
              <a:rPr lang="es-EC" sz="1000" b="0"/>
              <a:t>Ref.: Ingeniería de Aguas Residuales, Metcalf &amp; Eddy, 1995, ISBN:84-481-1612-7</a:t>
            </a:r>
            <a:r>
              <a:rPr lang="es-EC" sz="1200" b="0"/>
              <a:t/>
            </a:r>
            <a:br>
              <a:rPr lang="es-EC" sz="1200" b="0"/>
            </a:br>
            <a:endParaRPr lang="es-EC" sz="1200" b="0"/>
          </a:p>
        </p:txBody>
      </p:sp>
      <p:pic>
        <p:nvPicPr>
          <p:cNvPr id="401412" name="Picture 4"/>
          <p:cNvPicPr>
            <a:picLocks noChangeAspect="1" noChangeArrowheads="1"/>
          </p:cNvPicPr>
          <p:nvPr>
            <p:ph idx="1"/>
          </p:nvPr>
        </p:nvPicPr>
        <p:blipFill>
          <a:blip r:embed="rId2"/>
          <a:srcRect/>
          <a:stretch>
            <a:fillRect/>
          </a:stretch>
        </p:blipFill>
        <p:spPr>
          <a:xfrm>
            <a:off x="539750" y="1773238"/>
            <a:ext cx="8280400" cy="4824412"/>
          </a:xfrm>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r>
              <a:rPr lang="es-ES"/>
              <a:t>Profesor: José V. Chang, Ing. M. Sc.</a:t>
            </a:r>
          </a:p>
        </p:txBody>
      </p:sp>
      <p:sp>
        <p:nvSpPr>
          <p:cNvPr id="5" name="4 Marcador de pie de página"/>
          <p:cNvSpPr>
            <a:spLocks noGrp="1"/>
          </p:cNvSpPr>
          <p:nvPr>
            <p:ph type="ftr" sz="quarter" idx="11"/>
          </p:nvPr>
        </p:nvSpPr>
        <p:spPr/>
        <p:txBody>
          <a:bodyPr/>
          <a:lstStyle/>
          <a:p>
            <a:r>
              <a:rPr lang="es-ES"/>
              <a:t>Curso de Contaminación Ambiental</a:t>
            </a:r>
          </a:p>
        </p:txBody>
      </p:sp>
      <p:sp>
        <p:nvSpPr>
          <p:cNvPr id="6" name="5 Marcador de número de diapositiva"/>
          <p:cNvSpPr>
            <a:spLocks noGrp="1"/>
          </p:cNvSpPr>
          <p:nvPr>
            <p:ph type="sldNum" sz="quarter" idx="12"/>
          </p:nvPr>
        </p:nvSpPr>
        <p:spPr/>
        <p:txBody>
          <a:bodyPr/>
          <a:lstStyle/>
          <a:p>
            <a:fld id="{0D948A47-A8FE-47CB-9E71-9D7490D953DD}" type="slidenum">
              <a:rPr lang="es-ES"/>
              <a:pPr/>
              <a:t>22</a:t>
            </a:fld>
            <a:endParaRPr lang="es-ES"/>
          </a:p>
        </p:txBody>
      </p:sp>
      <p:sp>
        <p:nvSpPr>
          <p:cNvPr id="402437" name="Rectangle 5"/>
          <p:cNvSpPr>
            <a:spLocks noGrp="1" noChangeArrowheads="1"/>
          </p:cNvSpPr>
          <p:nvPr>
            <p:ph type="title"/>
          </p:nvPr>
        </p:nvSpPr>
        <p:spPr>
          <a:xfrm>
            <a:off x="1150938" y="188913"/>
            <a:ext cx="7793037" cy="1727200"/>
          </a:xfrm>
        </p:spPr>
        <p:txBody>
          <a:bodyPr/>
          <a:lstStyle/>
          <a:p>
            <a:r>
              <a:rPr lang="es-EC"/>
              <a:t>Establecimientos comerciales:  				valores típicos de consumo</a:t>
            </a:r>
            <a:r>
              <a:rPr lang="es-EC" sz="3200"/>
              <a:t> </a:t>
            </a:r>
            <a:r>
              <a:rPr lang="es-EC" sz="1600"/>
              <a:t>(2)</a:t>
            </a:r>
            <a:br>
              <a:rPr lang="es-EC" sz="1600"/>
            </a:br>
            <a:r>
              <a:rPr lang="es-EC" sz="1600"/>
              <a:t/>
            </a:r>
            <a:br>
              <a:rPr lang="es-EC" sz="1600"/>
            </a:br>
            <a:r>
              <a:rPr lang="es-EC" sz="1000" b="0"/>
              <a:t>Ref.: Ingeniería de Aguas Residuales, Metcalf &amp; Eddy, 1995, ISBN:84-481-1612-7</a:t>
            </a:r>
            <a:r>
              <a:rPr lang="es-EC" sz="1400" b="0"/>
              <a:t/>
            </a:r>
            <a:br>
              <a:rPr lang="es-EC" sz="1400" b="0"/>
            </a:br>
            <a:endParaRPr lang="es-EC" sz="1400" b="0"/>
          </a:p>
        </p:txBody>
      </p:sp>
      <p:pic>
        <p:nvPicPr>
          <p:cNvPr id="402440" name="Picture 8"/>
          <p:cNvPicPr>
            <a:picLocks noChangeAspect="1" noChangeArrowheads="1"/>
          </p:cNvPicPr>
          <p:nvPr>
            <p:ph idx="1"/>
          </p:nvPr>
        </p:nvPicPr>
        <p:blipFill>
          <a:blip r:embed="rId2"/>
          <a:srcRect/>
          <a:stretch>
            <a:fillRect/>
          </a:stretch>
        </p:blipFill>
        <p:spPr>
          <a:xfrm>
            <a:off x="468313" y="1844675"/>
            <a:ext cx="8280400" cy="4679950"/>
          </a:xfrm>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3 Marcador de fecha"/>
          <p:cNvSpPr>
            <a:spLocks noGrp="1"/>
          </p:cNvSpPr>
          <p:nvPr>
            <p:ph type="dt" sz="half" idx="10"/>
          </p:nvPr>
        </p:nvSpPr>
        <p:spPr/>
        <p:txBody>
          <a:bodyPr/>
          <a:lstStyle/>
          <a:p>
            <a:r>
              <a:rPr lang="es-ES"/>
              <a:t>Profesor: José V. Chang, Ing. M. Sc.</a:t>
            </a:r>
          </a:p>
        </p:txBody>
      </p:sp>
      <p:sp>
        <p:nvSpPr>
          <p:cNvPr id="46" name="4 Marcador de pie de página"/>
          <p:cNvSpPr>
            <a:spLocks noGrp="1"/>
          </p:cNvSpPr>
          <p:nvPr>
            <p:ph type="ftr" sz="quarter" idx="11"/>
          </p:nvPr>
        </p:nvSpPr>
        <p:spPr/>
        <p:txBody>
          <a:bodyPr/>
          <a:lstStyle/>
          <a:p>
            <a:r>
              <a:rPr lang="es-ES"/>
              <a:t>Curso de Contaminación Ambiental</a:t>
            </a:r>
          </a:p>
        </p:txBody>
      </p:sp>
      <p:sp>
        <p:nvSpPr>
          <p:cNvPr id="47" name="5 Marcador de número de diapositiva"/>
          <p:cNvSpPr>
            <a:spLocks noGrp="1"/>
          </p:cNvSpPr>
          <p:nvPr>
            <p:ph type="sldNum" sz="quarter" idx="12"/>
          </p:nvPr>
        </p:nvSpPr>
        <p:spPr/>
        <p:txBody>
          <a:bodyPr/>
          <a:lstStyle/>
          <a:p>
            <a:fld id="{D0217577-FFAB-48AC-B18D-A6A11E60C964}" type="slidenum">
              <a:rPr lang="es-ES"/>
              <a:pPr/>
              <a:t>23</a:t>
            </a:fld>
            <a:endParaRPr lang="es-ES"/>
          </a:p>
        </p:txBody>
      </p:sp>
      <p:sp>
        <p:nvSpPr>
          <p:cNvPr id="406532" name="Rectangle 4"/>
          <p:cNvSpPr>
            <a:spLocks noGrp="1" noChangeArrowheads="1"/>
          </p:cNvSpPr>
          <p:nvPr>
            <p:ph type="title"/>
          </p:nvPr>
        </p:nvSpPr>
        <p:spPr>
          <a:xfrm>
            <a:off x="1150938" y="549275"/>
            <a:ext cx="7793037" cy="1079500"/>
          </a:xfrm>
        </p:spPr>
        <p:txBody>
          <a:bodyPr/>
          <a:lstStyle/>
          <a:p>
            <a:pPr>
              <a:spcBef>
                <a:spcPct val="50000"/>
              </a:spcBef>
            </a:pPr>
            <a:r>
              <a:rPr lang="es-EC"/>
              <a:t>Ejemplos de consumo doméstico de agua</a:t>
            </a:r>
            <a:br>
              <a:rPr lang="es-EC"/>
            </a:br>
            <a:r>
              <a:rPr lang="es-EC" sz="1200"/>
              <a:t/>
            </a:r>
            <a:br>
              <a:rPr lang="es-EC" sz="1200"/>
            </a:br>
            <a:r>
              <a:rPr lang="es-EC" sz="1000" b="0"/>
              <a:t>Ref.: Ingeniería Ambiental, Fundamentos, entornos, tecnologías y sistemas de gestión, Gerard Kiely, 1999. ISBN:84-481-2149-X</a:t>
            </a:r>
          </a:p>
        </p:txBody>
      </p:sp>
      <p:graphicFrame>
        <p:nvGraphicFramePr>
          <p:cNvPr id="406575" name="Group 47"/>
          <p:cNvGraphicFramePr>
            <a:graphicFrameLocks noGrp="1"/>
          </p:cNvGraphicFramePr>
          <p:nvPr>
            <p:ph type="tbl" idx="1"/>
          </p:nvPr>
        </p:nvGraphicFramePr>
        <p:xfrm>
          <a:off x="539750" y="2017713"/>
          <a:ext cx="8415338" cy="4364037"/>
        </p:xfrm>
        <a:graphic>
          <a:graphicData uri="http://schemas.openxmlformats.org/drawingml/2006/table">
            <a:tbl>
              <a:tblPr/>
              <a:tblGrid>
                <a:gridCol w="2805113"/>
                <a:gridCol w="2805112"/>
                <a:gridCol w="2805113"/>
              </a:tblGrid>
              <a:tr h="484188">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s-EC" sz="1800" b="1" i="0" u="none" strike="noStrike" cap="none" normalizeH="0" baseline="0" smtClean="0">
                          <a:ln>
                            <a:noFill/>
                          </a:ln>
                          <a:solidFill>
                            <a:schemeClr val="tx1"/>
                          </a:solidFill>
                          <a:effectLst/>
                          <a:latin typeface="Tahoma" pitchFamily="34" charset="0"/>
                        </a:rPr>
                        <a:t>Categoría</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s-EC" sz="1800" b="1" i="0" u="none" strike="noStrike" cap="none" normalizeH="0" baseline="0" smtClean="0">
                          <a:ln>
                            <a:noFill/>
                          </a:ln>
                          <a:solidFill>
                            <a:schemeClr val="tx1"/>
                          </a:solidFill>
                          <a:effectLst/>
                          <a:latin typeface="Tahoma" pitchFamily="34" charset="0"/>
                        </a:rPr>
                        <a:t>Descripción</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s-EC" sz="1800" b="1" i="0" u="none" strike="noStrike" cap="none" normalizeH="0" baseline="0" smtClean="0">
                          <a:ln>
                            <a:noFill/>
                          </a:ln>
                          <a:solidFill>
                            <a:schemeClr val="tx1"/>
                          </a:solidFill>
                          <a:effectLst/>
                          <a:latin typeface="Tahoma" pitchFamily="34" charset="0"/>
                        </a:rPr>
                        <a:t>Consumo (litros)</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8577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s-EC" sz="1800" b="0" i="0" u="none" strike="noStrike" cap="none" normalizeH="0" baseline="0" smtClean="0">
                          <a:ln>
                            <a:noFill/>
                          </a:ln>
                          <a:solidFill>
                            <a:schemeClr val="tx1"/>
                          </a:solidFill>
                          <a:effectLst/>
                          <a:latin typeface="Tahoma" pitchFamily="34" charset="0"/>
                        </a:rPr>
                        <a:t>Doméstica</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s-EC" sz="1800" b="0" i="0" u="none" strike="noStrike" cap="none" normalizeH="0" baseline="0" smtClean="0">
                          <a:ln>
                            <a:noFill/>
                          </a:ln>
                          <a:solidFill>
                            <a:schemeClr val="tx1"/>
                          </a:solidFill>
                          <a:effectLst/>
                          <a:latin typeface="Tahoma" pitchFamily="34" charset="0"/>
                        </a:rPr>
                        <a:t>Baño</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s-EC" sz="1800" b="0" i="0" u="none" strike="noStrike" cap="none" normalizeH="0" baseline="0" smtClean="0">
                          <a:ln>
                            <a:noFill/>
                          </a:ln>
                          <a:solidFill>
                            <a:schemeClr val="tx1"/>
                          </a:solidFill>
                          <a:effectLst/>
                          <a:latin typeface="Tahoma" pitchFamily="34" charset="0"/>
                        </a:rPr>
                        <a:t>100 – 150</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8418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s-EC" sz="1800" b="0"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s-EC" sz="1800" b="0" i="0" u="none" strike="noStrike" cap="none" normalizeH="0" baseline="0" smtClean="0">
                          <a:ln>
                            <a:noFill/>
                          </a:ln>
                          <a:solidFill>
                            <a:schemeClr val="tx1"/>
                          </a:solidFill>
                          <a:effectLst/>
                          <a:latin typeface="Tahoma" pitchFamily="34" charset="0"/>
                        </a:rPr>
                        <a:t>Ducha por cada 5 min.</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s-EC" sz="1800" b="0" i="0" u="none" strike="noStrike" cap="none" normalizeH="0" baseline="0" smtClean="0">
                          <a:ln>
                            <a:noFill/>
                          </a:ln>
                          <a:solidFill>
                            <a:schemeClr val="tx1"/>
                          </a:solidFill>
                          <a:effectLst/>
                          <a:latin typeface="Tahoma" pitchFamily="34" charset="0"/>
                        </a:rPr>
                        <a:t>100</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8577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s-EC" sz="1800" b="0"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s-EC" sz="1800" b="0" i="0" u="none" strike="noStrike" cap="none" normalizeH="0" baseline="0" smtClean="0">
                          <a:ln>
                            <a:noFill/>
                          </a:ln>
                          <a:solidFill>
                            <a:schemeClr val="tx1"/>
                          </a:solidFill>
                          <a:effectLst/>
                          <a:latin typeface="Tahoma" pitchFamily="34" charset="0"/>
                        </a:rPr>
                        <a:t>Lavado de ropa</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s-EC" sz="1800" b="0" i="0" u="none" strike="noStrike" cap="none" normalizeH="0" baseline="0" smtClean="0">
                          <a:ln>
                            <a:noFill/>
                          </a:ln>
                          <a:solidFill>
                            <a:schemeClr val="tx1"/>
                          </a:solidFill>
                          <a:effectLst/>
                          <a:latin typeface="Tahoma" pitchFamily="34" charset="0"/>
                        </a:rPr>
                        <a:t>75 – 100</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8418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s-EC" sz="1800" b="0"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s-EC" sz="1800" b="0" i="0" u="none" strike="noStrike" cap="none" normalizeH="0" baseline="0" smtClean="0">
                          <a:ln>
                            <a:noFill/>
                          </a:ln>
                          <a:solidFill>
                            <a:schemeClr val="tx1"/>
                          </a:solidFill>
                          <a:effectLst/>
                          <a:latin typeface="Tahoma" pitchFamily="34" charset="0"/>
                        </a:rPr>
                        <a:t>Cocina</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s-EC" sz="1800" b="0" i="0" u="none" strike="noStrike" cap="none" normalizeH="0" baseline="0" smtClean="0">
                          <a:ln>
                            <a:noFill/>
                          </a:ln>
                          <a:solidFill>
                            <a:schemeClr val="tx1"/>
                          </a:solidFill>
                          <a:effectLst/>
                          <a:latin typeface="Tahoma" pitchFamily="34" charset="0"/>
                        </a:rPr>
                        <a:t>30</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8577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s-EC" sz="1800" b="0"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s-EC" sz="1800" b="0" i="0" u="none" strike="noStrike" cap="none" normalizeH="0" baseline="0" smtClean="0">
                          <a:ln>
                            <a:noFill/>
                          </a:ln>
                          <a:solidFill>
                            <a:schemeClr val="tx1"/>
                          </a:solidFill>
                          <a:effectLst/>
                          <a:latin typeface="Tahoma" pitchFamily="34" charset="0"/>
                        </a:rPr>
                        <a:t>Uso de cisterna</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s-EC" sz="1800" b="0" i="0" u="none" strike="noStrike" cap="none" normalizeH="0" baseline="0" smtClean="0">
                          <a:ln>
                            <a:noFill/>
                          </a:ln>
                          <a:solidFill>
                            <a:schemeClr val="tx1"/>
                          </a:solidFill>
                          <a:effectLst/>
                          <a:latin typeface="Tahoma" pitchFamily="34" charset="0"/>
                        </a:rPr>
                        <a:t>10 – 15</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8418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s-EC" sz="1800" b="0" i="0" u="none" strike="noStrike" cap="none" normalizeH="0" baseline="0" smtClean="0">
                          <a:ln>
                            <a:noFill/>
                          </a:ln>
                          <a:solidFill>
                            <a:schemeClr val="tx1"/>
                          </a:solidFill>
                          <a:effectLst/>
                          <a:latin typeface="Tahoma" pitchFamily="34" charset="0"/>
                        </a:rPr>
                        <a:t>Industria</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s-EC" sz="1800" b="0" i="0" u="none" strike="noStrike" cap="none" normalizeH="0" baseline="0" smtClean="0">
                          <a:ln>
                            <a:noFill/>
                          </a:ln>
                          <a:solidFill>
                            <a:schemeClr val="tx1"/>
                          </a:solidFill>
                          <a:effectLst/>
                          <a:latin typeface="Tahoma" pitchFamily="34" charset="0"/>
                        </a:rPr>
                        <a:t>Automóvil (USA)</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s-EC" sz="1800" b="0" i="0" u="none" strike="noStrike" cap="none" normalizeH="0" baseline="0" smtClean="0">
                          <a:ln>
                            <a:noFill/>
                          </a:ln>
                          <a:solidFill>
                            <a:schemeClr val="tx1"/>
                          </a:solidFill>
                          <a:effectLst/>
                          <a:latin typeface="Tahoma" pitchFamily="34" charset="0"/>
                        </a:rPr>
                        <a:t>400.000</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8577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s-EC" sz="1800" b="0"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s-EC" sz="1800" b="0" i="0" u="none" strike="noStrike" cap="none" normalizeH="0" baseline="0" smtClean="0">
                          <a:ln>
                            <a:noFill/>
                          </a:ln>
                          <a:solidFill>
                            <a:schemeClr val="tx1"/>
                          </a:solidFill>
                          <a:effectLst/>
                          <a:latin typeface="Tahoma" pitchFamily="34" charset="0"/>
                        </a:rPr>
                        <a:t>1 Kg. De acero</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s-EC" sz="1800" b="0" i="0" u="none" strike="noStrike" cap="none" normalizeH="0" baseline="0" smtClean="0">
                          <a:ln>
                            <a:noFill/>
                          </a:ln>
                          <a:solidFill>
                            <a:schemeClr val="tx1"/>
                          </a:solidFill>
                          <a:effectLst/>
                          <a:latin typeface="Tahoma" pitchFamily="34" charset="0"/>
                        </a:rPr>
                        <a:t>250</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8418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s-EC" sz="1800" b="0"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s-EC" sz="1800" b="0" i="0" u="none" strike="noStrike" cap="none" normalizeH="0" baseline="0" smtClean="0">
                          <a:ln>
                            <a:noFill/>
                          </a:ln>
                          <a:solidFill>
                            <a:schemeClr val="tx1"/>
                          </a:solidFill>
                          <a:effectLst/>
                          <a:latin typeface="Tahoma" pitchFamily="34" charset="0"/>
                        </a:rPr>
                        <a:t>Periódico</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s-EC" sz="1800" b="0" i="0" u="none" strike="noStrike" cap="none" normalizeH="0" baseline="0" smtClean="0">
                          <a:ln>
                            <a:noFill/>
                          </a:ln>
                          <a:solidFill>
                            <a:schemeClr val="tx1"/>
                          </a:solidFill>
                          <a:effectLst/>
                          <a:latin typeface="Tahoma" pitchFamily="34" charset="0"/>
                        </a:rPr>
                        <a:t>500 – 1.000</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5 Marcador de fecha"/>
          <p:cNvSpPr>
            <a:spLocks noGrp="1"/>
          </p:cNvSpPr>
          <p:nvPr>
            <p:ph type="dt" sz="half" idx="10"/>
          </p:nvPr>
        </p:nvSpPr>
        <p:spPr/>
        <p:txBody>
          <a:bodyPr/>
          <a:lstStyle/>
          <a:p>
            <a:r>
              <a:rPr lang="es-ES"/>
              <a:t>Profesor: José V. Chang, Ing. M. Sc.</a:t>
            </a:r>
          </a:p>
        </p:txBody>
      </p:sp>
      <p:sp>
        <p:nvSpPr>
          <p:cNvPr id="8" name="6 Marcador de pie de página"/>
          <p:cNvSpPr>
            <a:spLocks noGrp="1"/>
          </p:cNvSpPr>
          <p:nvPr>
            <p:ph type="ftr" sz="quarter" idx="11"/>
          </p:nvPr>
        </p:nvSpPr>
        <p:spPr/>
        <p:txBody>
          <a:bodyPr/>
          <a:lstStyle/>
          <a:p>
            <a:r>
              <a:rPr lang="es-ES"/>
              <a:t>Curso de Contaminación Ambiental</a:t>
            </a:r>
          </a:p>
        </p:txBody>
      </p:sp>
      <p:sp>
        <p:nvSpPr>
          <p:cNvPr id="9" name="7 Marcador de número de diapositiva"/>
          <p:cNvSpPr>
            <a:spLocks noGrp="1"/>
          </p:cNvSpPr>
          <p:nvPr>
            <p:ph type="sldNum" sz="quarter" idx="12"/>
          </p:nvPr>
        </p:nvSpPr>
        <p:spPr/>
        <p:txBody>
          <a:bodyPr/>
          <a:lstStyle/>
          <a:p>
            <a:fld id="{1F052818-2319-442C-9C8D-BA7D912698B3}" type="slidenum">
              <a:rPr lang="es-ES"/>
              <a:pPr/>
              <a:t>24</a:t>
            </a:fld>
            <a:endParaRPr lang="es-ES"/>
          </a:p>
        </p:txBody>
      </p:sp>
      <p:sp>
        <p:nvSpPr>
          <p:cNvPr id="408578" name="Rectangle 2"/>
          <p:cNvSpPr>
            <a:spLocks noGrp="1" noChangeArrowheads="1"/>
          </p:cNvSpPr>
          <p:nvPr>
            <p:ph type="title"/>
          </p:nvPr>
        </p:nvSpPr>
        <p:spPr/>
        <p:txBody>
          <a:bodyPr/>
          <a:lstStyle/>
          <a:p>
            <a:r>
              <a:rPr lang="es-EC"/>
              <a:t>Principales fuentes de 						contaminación del agua</a:t>
            </a:r>
          </a:p>
        </p:txBody>
      </p:sp>
      <p:sp>
        <p:nvSpPr>
          <p:cNvPr id="408579" name="Rectangle 3"/>
          <p:cNvSpPr>
            <a:spLocks noGrp="1" noChangeArrowheads="1"/>
          </p:cNvSpPr>
          <p:nvPr>
            <p:ph type="body" sz="half" idx="1"/>
          </p:nvPr>
        </p:nvSpPr>
        <p:spPr>
          <a:xfrm>
            <a:off x="468313" y="2133600"/>
            <a:ext cx="3382962" cy="3998913"/>
          </a:xfrm>
        </p:spPr>
        <p:txBody>
          <a:bodyPr/>
          <a:lstStyle/>
          <a:p>
            <a:pPr>
              <a:spcBef>
                <a:spcPct val="50000"/>
              </a:spcBef>
              <a:buClr>
                <a:schemeClr val="tx1"/>
              </a:buClr>
              <a:buSzPct val="75000"/>
              <a:buFont typeface="Wingdings" pitchFamily="2" charset="2"/>
              <a:buChar char="Ø"/>
            </a:pPr>
            <a:r>
              <a:rPr lang="es-ES_tradnl"/>
              <a:t>Explotaciones agrícolas y ganaderas.</a:t>
            </a:r>
          </a:p>
          <a:p>
            <a:pPr>
              <a:spcBef>
                <a:spcPct val="50000"/>
              </a:spcBef>
              <a:buClr>
                <a:schemeClr val="tx1"/>
              </a:buClr>
              <a:buSzPct val="75000"/>
              <a:buFont typeface="Wingdings" pitchFamily="2" charset="2"/>
              <a:buChar char="Ø"/>
            </a:pPr>
            <a:r>
              <a:rPr lang="es-ES_tradnl"/>
              <a:t>Zonas urbanas</a:t>
            </a:r>
          </a:p>
          <a:p>
            <a:pPr>
              <a:spcBef>
                <a:spcPct val="50000"/>
              </a:spcBef>
              <a:buClr>
                <a:schemeClr val="tx1"/>
              </a:buClr>
              <a:buSzPct val="75000"/>
              <a:buFont typeface="Wingdings" pitchFamily="2" charset="2"/>
              <a:buChar char="Ø"/>
            </a:pPr>
            <a:r>
              <a:rPr lang="es-ES_tradnl"/>
              <a:t>Zonas industriales</a:t>
            </a:r>
          </a:p>
          <a:p>
            <a:pPr>
              <a:buFont typeface="Wingdings" pitchFamily="2" charset="2"/>
              <a:buNone/>
            </a:pPr>
            <a:endParaRPr lang="es-EC" sz="1800"/>
          </a:p>
        </p:txBody>
      </p:sp>
      <p:pic>
        <p:nvPicPr>
          <p:cNvPr id="408582" name="Picture 6"/>
          <p:cNvPicPr>
            <a:picLocks noChangeAspect="1" noChangeArrowheads="1"/>
          </p:cNvPicPr>
          <p:nvPr>
            <p:ph sz="quarter" idx="3"/>
          </p:nvPr>
        </p:nvPicPr>
        <p:blipFill>
          <a:blip r:embed="rId2"/>
          <a:srcRect/>
          <a:stretch>
            <a:fillRect/>
          </a:stretch>
        </p:blipFill>
        <p:spPr>
          <a:xfrm>
            <a:off x="323850" y="4292600"/>
            <a:ext cx="4103688" cy="2254250"/>
          </a:xfrm>
          <a:noFill/>
          <a:ln/>
        </p:spPr>
      </p:pic>
      <p:pic>
        <p:nvPicPr>
          <p:cNvPr id="408584" name="Picture 8"/>
          <p:cNvPicPr>
            <a:picLocks noChangeAspect="1" noChangeArrowheads="1"/>
          </p:cNvPicPr>
          <p:nvPr/>
        </p:nvPicPr>
        <p:blipFill>
          <a:blip r:embed="rId3"/>
          <a:srcRect/>
          <a:stretch>
            <a:fillRect/>
          </a:stretch>
        </p:blipFill>
        <p:spPr bwMode="auto">
          <a:xfrm>
            <a:off x="4067175" y="4076700"/>
            <a:ext cx="3457575" cy="2190750"/>
          </a:xfrm>
          <a:prstGeom prst="rect">
            <a:avLst/>
          </a:prstGeom>
          <a:noFill/>
          <a:ln w="9525">
            <a:noFill/>
            <a:miter lim="800000"/>
            <a:headEnd/>
            <a:tailEnd/>
          </a:ln>
          <a:effectLst/>
        </p:spPr>
      </p:pic>
      <p:pic>
        <p:nvPicPr>
          <p:cNvPr id="408585" name="Picture 9"/>
          <p:cNvPicPr>
            <a:picLocks noChangeAspect="1" noChangeArrowheads="1"/>
          </p:cNvPicPr>
          <p:nvPr>
            <p:ph sz="quarter" idx="2"/>
          </p:nvPr>
        </p:nvPicPr>
        <p:blipFill>
          <a:blip r:embed="rId4"/>
          <a:srcRect/>
          <a:stretch>
            <a:fillRect/>
          </a:stretch>
        </p:blipFill>
        <p:spPr>
          <a:xfrm>
            <a:off x="5145088" y="2017713"/>
            <a:ext cx="3810000" cy="2132012"/>
          </a:xfr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r>
              <a:rPr lang="es-ES"/>
              <a:t>Profesor: José V. Chang, Ing. M. Sc.</a:t>
            </a:r>
          </a:p>
        </p:txBody>
      </p:sp>
      <p:sp>
        <p:nvSpPr>
          <p:cNvPr id="5" name="4 Marcador de pie de página"/>
          <p:cNvSpPr>
            <a:spLocks noGrp="1"/>
          </p:cNvSpPr>
          <p:nvPr>
            <p:ph type="ftr" sz="quarter" idx="11"/>
          </p:nvPr>
        </p:nvSpPr>
        <p:spPr/>
        <p:txBody>
          <a:bodyPr/>
          <a:lstStyle/>
          <a:p>
            <a:r>
              <a:rPr lang="es-ES"/>
              <a:t>Curso de Contaminación Ambiental</a:t>
            </a:r>
          </a:p>
        </p:txBody>
      </p:sp>
      <p:sp>
        <p:nvSpPr>
          <p:cNvPr id="6" name="5 Marcador de número de diapositiva"/>
          <p:cNvSpPr>
            <a:spLocks noGrp="1"/>
          </p:cNvSpPr>
          <p:nvPr>
            <p:ph type="sldNum" sz="quarter" idx="12"/>
          </p:nvPr>
        </p:nvSpPr>
        <p:spPr/>
        <p:txBody>
          <a:bodyPr/>
          <a:lstStyle/>
          <a:p>
            <a:fld id="{4B7623CB-E8B8-4449-8C6C-980EDBA147F1}" type="slidenum">
              <a:rPr lang="es-ES"/>
              <a:pPr/>
              <a:t>25</a:t>
            </a:fld>
            <a:endParaRPr lang="es-ES"/>
          </a:p>
        </p:txBody>
      </p:sp>
      <p:sp>
        <p:nvSpPr>
          <p:cNvPr id="422914" name="Rectangle 2"/>
          <p:cNvSpPr>
            <a:spLocks noGrp="1" noChangeArrowheads="1"/>
          </p:cNvSpPr>
          <p:nvPr>
            <p:ph type="title"/>
          </p:nvPr>
        </p:nvSpPr>
        <p:spPr/>
        <p:txBody>
          <a:bodyPr/>
          <a:lstStyle/>
          <a:p>
            <a:r>
              <a:rPr lang="es-EC"/>
              <a:t>Clasificación de principales 						contaminantes del agua</a:t>
            </a:r>
          </a:p>
        </p:txBody>
      </p:sp>
      <p:sp>
        <p:nvSpPr>
          <p:cNvPr id="422915" name="Rectangle 3"/>
          <p:cNvSpPr>
            <a:spLocks noGrp="1" noChangeArrowheads="1"/>
          </p:cNvSpPr>
          <p:nvPr>
            <p:ph type="body" idx="1"/>
          </p:nvPr>
        </p:nvSpPr>
        <p:spPr>
          <a:xfrm>
            <a:off x="395288" y="2060575"/>
            <a:ext cx="8559800" cy="4608513"/>
          </a:xfrm>
        </p:spPr>
        <p:txBody>
          <a:bodyPr/>
          <a:lstStyle/>
          <a:p>
            <a:pPr marL="381000" indent="-381000">
              <a:spcBef>
                <a:spcPct val="30000"/>
              </a:spcBef>
              <a:buClr>
                <a:schemeClr val="tx1"/>
              </a:buClr>
              <a:buSzTx/>
              <a:buFont typeface="Wingdings" pitchFamily="2" charset="2"/>
              <a:buNone/>
            </a:pPr>
            <a:r>
              <a:rPr lang="es-EC"/>
              <a:t>Aún cuando existen diversas formas de clasificar a los principales contaminantes del agua, a continuación se presenta una clasificación que es generalmente utilizada, a saber:</a:t>
            </a:r>
          </a:p>
          <a:p>
            <a:pPr marL="838200" lvl="1" indent="-381000">
              <a:spcBef>
                <a:spcPct val="50000"/>
              </a:spcBef>
              <a:buClr>
                <a:schemeClr val="tx1"/>
              </a:buClr>
              <a:buSzTx/>
              <a:buFont typeface="Wingdings" pitchFamily="2" charset="2"/>
              <a:buAutoNum type="arabicPeriod"/>
            </a:pPr>
            <a:r>
              <a:rPr lang="es-EC"/>
              <a:t>Residuos con Requerimientos de Oxígeno Disuelto</a:t>
            </a:r>
          </a:p>
          <a:p>
            <a:pPr marL="838200" lvl="1" indent="-381000">
              <a:buClr>
                <a:schemeClr val="tx1"/>
              </a:buClr>
              <a:buSzTx/>
              <a:buFont typeface="Wingdings" pitchFamily="2" charset="2"/>
              <a:buAutoNum type="arabicPeriod"/>
            </a:pPr>
            <a:r>
              <a:rPr lang="es-EC"/>
              <a:t>Agentes Patógenos</a:t>
            </a:r>
          </a:p>
          <a:p>
            <a:pPr marL="838200" lvl="1" indent="-381000">
              <a:buClr>
                <a:schemeClr val="tx1"/>
              </a:buClr>
              <a:buSzTx/>
              <a:buFont typeface="Wingdings" pitchFamily="2" charset="2"/>
              <a:buAutoNum type="arabicPeriod"/>
            </a:pPr>
            <a:r>
              <a:rPr lang="es-EC"/>
              <a:t>Nutrientes Vegetales</a:t>
            </a:r>
          </a:p>
          <a:p>
            <a:pPr marL="838200" lvl="1" indent="-381000">
              <a:buClr>
                <a:schemeClr val="tx1"/>
              </a:buClr>
              <a:buSzTx/>
              <a:buFont typeface="Wingdings" pitchFamily="2" charset="2"/>
              <a:buAutoNum type="arabicPeriod"/>
            </a:pPr>
            <a:r>
              <a:rPr lang="es-EC"/>
              <a:t>Sustancias Inorgánicas</a:t>
            </a:r>
          </a:p>
          <a:p>
            <a:pPr marL="838200" lvl="1" indent="-381000">
              <a:buClr>
                <a:schemeClr val="tx1"/>
              </a:buClr>
              <a:buSzTx/>
              <a:buFont typeface="Wingdings" pitchFamily="2" charset="2"/>
              <a:buAutoNum type="arabicPeriod"/>
            </a:pPr>
            <a:r>
              <a:rPr lang="es-EC"/>
              <a:t>Compuestos Orgánicos</a:t>
            </a:r>
          </a:p>
          <a:p>
            <a:pPr marL="838200" lvl="1" indent="-381000">
              <a:buClr>
                <a:schemeClr val="tx1"/>
              </a:buClr>
              <a:buSzTx/>
              <a:buFont typeface="Wingdings" pitchFamily="2" charset="2"/>
              <a:buAutoNum type="arabicPeriod"/>
            </a:pPr>
            <a:r>
              <a:rPr lang="es-EC"/>
              <a:t>Residuos Sólidos Inertes</a:t>
            </a:r>
          </a:p>
          <a:p>
            <a:pPr marL="838200" lvl="1" indent="-381000">
              <a:buClr>
                <a:schemeClr val="tx1"/>
              </a:buClr>
              <a:buSzTx/>
              <a:buFont typeface="Wingdings" pitchFamily="2" charset="2"/>
              <a:buAutoNum type="arabicPeriod"/>
            </a:pPr>
            <a:r>
              <a:rPr lang="es-EC"/>
              <a:t>Materiales Radioactivos</a:t>
            </a:r>
          </a:p>
          <a:p>
            <a:pPr marL="838200" lvl="1" indent="-381000">
              <a:buClr>
                <a:schemeClr val="tx1"/>
              </a:buClr>
              <a:buSzTx/>
              <a:buFont typeface="Wingdings" pitchFamily="2" charset="2"/>
              <a:buAutoNum type="arabicPeriod"/>
            </a:pPr>
            <a:r>
              <a:rPr lang="es-EC"/>
              <a:t>Procesos Físicos</a:t>
            </a:r>
          </a:p>
          <a:p>
            <a:pPr marL="381000" indent="-381000">
              <a:spcBef>
                <a:spcPct val="50000"/>
              </a:spcBef>
              <a:buClr>
                <a:schemeClr val="tx1"/>
              </a:buClr>
              <a:buSzTx/>
              <a:buFont typeface="Wingdings" pitchFamily="2" charset="2"/>
              <a:buNone/>
            </a:pPr>
            <a:r>
              <a:rPr lang="es-EC"/>
              <a:t>A continuación se describen los principales contaminantes del agua.</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r>
              <a:rPr lang="es-ES"/>
              <a:t>Profesor: José V. Chang, Ing. M. Sc.</a:t>
            </a:r>
          </a:p>
        </p:txBody>
      </p:sp>
      <p:sp>
        <p:nvSpPr>
          <p:cNvPr id="5" name="4 Marcador de pie de página"/>
          <p:cNvSpPr>
            <a:spLocks noGrp="1"/>
          </p:cNvSpPr>
          <p:nvPr>
            <p:ph type="ftr" sz="quarter" idx="11"/>
          </p:nvPr>
        </p:nvSpPr>
        <p:spPr/>
        <p:txBody>
          <a:bodyPr/>
          <a:lstStyle/>
          <a:p>
            <a:r>
              <a:rPr lang="es-ES"/>
              <a:t>Curso de Contaminación Ambiental</a:t>
            </a:r>
          </a:p>
        </p:txBody>
      </p:sp>
      <p:sp>
        <p:nvSpPr>
          <p:cNvPr id="6" name="5 Marcador de número de diapositiva"/>
          <p:cNvSpPr>
            <a:spLocks noGrp="1"/>
          </p:cNvSpPr>
          <p:nvPr>
            <p:ph type="sldNum" sz="quarter" idx="12"/>
          </p:nvPr>
        </p:nvSpPr>
        <p:spPr/>
        <p:txBody>
          <a:bodyPr/>
          <a:lstStyle/>
          <a:p>
            <a:fld id="{D020ED2D-4111-4ABE-986C-CE979164F461}" type="slidenum">
              <a:rPr lang="es-ES"/>
              <a:pPr/>
              <a:t>26</a:t>
            </a:fld>
            <a:endParaRPr lang="es-ES"/>
          </a:p>
        </p:txBody>
      </p:sp>
      <p:sp>
        <p:nvSpPr>
          <p:cNvPr id="423938" name="Rectangle 2"/>
          <p:cNvSpPr>
            <a:spLocks noGrp="1" noChangeArrowheads="1"/>
          </p:cNvSpPr>
          <p:nvPr>
            <p:ph type="title"/>
          </p:nvPr>
        </p:nvSpPr>
        <p:spPr>
          <a:xfrm>
            <a:off x="1150938" y="620713"/>
            <a:ext cx="7793037" cy="1079500"/>
          </a:xfrm>
        </p:spPr>
        <p:txBody>
          <a:bodyPr/>
          <a:lstStyle/>
          <a:p>
            <a:pPr marL="533400" indent="-533400">
              <a:buFontTx/>
              <a:buAutoNum type="arabicPeriod"/>
            </a:pPr>
            <a:r>
              <a:rPr lang="es-EC"/>
              <a:t>Residuos con </a:t>
            </a:r>
            <a:br>
              <a:rPr lang="es-EC"/>
            </a:br>
            <a:r>
              <a:rPr lang="es-EC"/>
              <a:t>		requerimiento de oxigeno</a:t>
            </a:r>
          </a:p>
        </p:txBody>
      </p:sp>
      <p:sp>
        <p:nvSpPr>
          <p:cNvPr id="423939" name="Rectangle 3"/>
          <p:cNvSpPr>
            <a:spLocks noGrp="1" noChangeArrowheads="1"/>
          </p:cNvSpPr>
          <p:nvPr>
            <p:ph type="body" idx="1"/>
          </p:nvPr>
        </p:nvSpPr>
        <p:spPr>
          <a:xfrm>
            <a:off x="250825" y="2060575"/>
            <a:ext cx="8704263" cy="4464050"/>
          </a:xfrm>
        </p:spPr>
        <p:txBody>
          <a:bodyPr/>
          <a:lstStyle/>
          <a:p>
            <a:pPr>
              <a:spcBef>
                <a:spcPct val="30000"/>
              </a:spcBef>
              <a:buFont typeface="Wingdings" pitchFamily="2" charset="2"/>
              <a:buNone/>
            </a:pPr>
            <a:r>
              <a:rPr lang="es-ES_tradnl" sz="1800"/>
              <a:t>El oxígeno disuelto en el agua es un parámetro fundamental a ser evaluado ya que indica la posibilidad de vida en el recurso agua. </a:t>
            </a:r>
          </a:p>
          <a:p>
            <a:pPr>
              <a:spcBef>
                <a:spcPct val="30000"/>
              </a:spcBef>
              <a:buFont typeface="Wingdings" pitchFamily="2" charset="2"/>
              <a:buNone/>
            </a:pPr>
            <a:r>
              <a:rPr lang="es-ES_tradnl" sz="1800"/>
              <a:t>La cantidad de oxígeno disuelto es función de la altura de la masa de agua, de la salinidad y de la temperatura. </a:t>
            </a:r>
          </a:p>
          <a:p>
            <a:pPr>
              <a:spcBef>
                <a:spcPct val="30000"/>
              </a:spcBef>
              <a:buFont typeface="Wingdings" pitchFamily="2" charset="2"/>
              <a:buNone/>
            </a:pPr>
            <a:r>
              <a:rPr lang="es-ES_tradnl" sz="1800"/>
              <a:t>Los residuos con requerimiento de oxigeno son sustancias orgánicas que sufren degradación bacteriana con consumo de oxigeno. Hay que tener en cuenta que en el agua también existen bacterias aerobias, por lo que si entran sustancias orgánicas estas bacterias actúan y disminuye por tanto la concentración de oxígeno. Pueden generar zonas de anoxia. </a:t>
            </a:r>
          </a:p>
          <a:p>
            <a:pPr>
              <a:spcBef>
                <a:spcPct val="30000"/>
              </a:spcBef>
              <a:buFont typeface="Wingdings" pitchFamily="2" charset="2"/>
              <a:buNone/>
            </a:pPr>
            <a:r>
              <a:rPr lang="es-ES_tradnl" sz="1800"/>
              <a:t>El efecto final de este contaminante va a depender de las características del vertido y de la cantidad de la masa de agua receptora (Caudal, volumen, dilución). </a:t>
            </a:r>
          </a:p>
          <a:p>
            <a:pPr>
              <a:spcBef>
                <a:spcPct val="30000"/>
              </a:spcBef>
              <a:buFont typeface="Wingdings" pitchFamily="2" charset="2"/>
              <a:buNone/>
            </a:pPr>
            <a:r>
              <a:rPr lang="es-ES_tradnl" sz="1800"/>
              <a:t>La disminución de la concentración de oxígeno tendrá efectos sobre la vida (stress, mortandad de peces) y sobre las características organolépticas, ya que al haber muerte hay la consiguiente putrefacción con color y olor indeseable. </a:t>
            </a:r>
            <a:endParaRPr lang="es-EC" sz="1800"/>
          </a:p>
          <a:p>
            <a:pPr>
              <a:lnSpc>
                <a:spcPct val="80000"/>
              </a:lnSpc>
            </a:pPr>
            <a:endParaRPr lang="es-EC" sz="18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r>
              <a:rPr lang="es-ES"/>
              <a:t>Profesor: José V. Chang, Ing. M. Sc.</a:t>
            </a:r>
          </a:p>
        </p:txBody>
      </p:sp>
      <p:sp>
        <p:nvSpPr>
          <p:cNvPr id="5" name="4 Marcador de pie de página"/>
          <p:cNvSpPr>
            <a:spLocks noGrp="1"/>
          </p:cNvSpPr>
          <p:nvPr>
            <p:ph type="ftr" sz="quarter" idx="11"/>
          </p:nvPr>
        </p:nvSpPr>
        <p:spPr/>
        <p:txBody>
          <a:bodyPr/>
          <a:lstStyle/>
          <a:p>
            <a:r>
              <a:rPr lang="es-ES"/>
              <a:t>Curso de Contaminación Ambiental</a:t>
            </a:r>
          </a:p>
        </p:txBody>
      </p:sp>
      <p:sp>
        <p:nvSpPr>
          <p:cNvPr id="6" name="5 Marcador de número de diapositiva"/>
          <p:cNvSpPr>
            <a:spLocks noGrp="1"/>
          </p:cNvSpPr>
          <p:nvPr>
            <p:ph type="sldNum" sz="quarter" idx="12"/>
          </p:nvPr>
        </p:nvSpPr>
        <p:spPr/>
        <p:txBody>
          <a:bodyPr/>
          <a:lstStyle/>
          <a:p>
            <a:fld id="{29E4582A-B64E-4864-8516-67E4C094078C}" type="slidenum">
              <a:rPr lang="es-ES"/>
              <a:pPr/>
              <a:t>27</a:t>
            </a:fld>
            <a:endParaRPr lang="es-ES"/>
          </a:p>
        </p:txBody>
      </p:sp>
      <p:sp>
        <p:nvSpPr>
          <p:cNvPr id="424962" name="Rectangle 2"/>
          <p:cNvSpPr>
            <a:spLocks noGrp="1" noChangeArrowheads="1"/>
          </p:cNvSpPr>
          <p:nvPr>
            <p:ph type="title"/>
          </p:nvPr>
        </p:nvSpPr>
        <p:spPr>
          <a:xfrm>
            <a:off x="1150938" y="617538"/>
            <a:ext cx="7793037" cy="1082675"/>
          </a:xfrm>
        </p:spPr>
        <p:txBody>
          <a:bodyPr/>
          <a:lstStyle/>
          <a:p>
            <a:r>
              <a:rPr lang="es-EC"/>
              <a:t>2.	Agentes patógenos</a:t>
            </a:r>
          </a:p>
        </p:txBody>
      </p:sp>
      <p:sp>
        <p:nvSpPr>
          <p:cNvPr id="424963" name="Rectangle 3"/>
          <p:cNvSpPr>
            <a:spLocks noGrp="1" noChangeArrowheads="1"/>
          </p:cNvSpPr>
          <p:nvPr>
            <p:ph type="body" idx="1"/>
          </p:nvPr>
        </p:nvSpPr>
        <p:spPr>
          <a:xfrm>
            <a:off x="0" y="1844675"/>
            <a:ext cx="9144000" cy="4824413"/>
          </a:xfrm>
        </p:spPr>
        <p:txBody>
          <a:bodyPr/>
          <a:lstStyle/>
          <a:p>
            <a:pPr marL="381000" indent="-381000">
              <a:spcBef>
                <a:spcPct val="30000"/>
              </a:spcBef>
              <a:buClr>
                <a:schemeClr val="tx1"/>
              </a:buClr>
              <a:buSzPct val="75000"/>
              <a:buFont typeface="Wingdings" pitchFamily="2" charset="2"/>
              <a:buChar char="Ø"/>
            </a:pPr>
            <a:r>
              <a:rPr lang="es-ES_tradnl"/>
              <a:t>Son microorganismos capaces de producir enfermedades, están asociados a vertidos fecales, sus fuentes principales son las explotaciones ganaderas, agrícolas y de zonas urbanas. </a:t>
            </a:r>
          </a:p>
          <a:p>
            <a:pPr marL="381000" indent="-381000">
              <a:spcBef>
                <a:spcPct val="30000"/>
              </a:spcBef>
              <a:buClr>
                <a:schemeClr val="tx1"/>
              </a:buClr>
              <a:buSzPct val="75000"/>
              <a:buFont typeface="Wingdings" pitchFamily="2" charset="2"/>
              <a:buChar char="Ø"/>
            </a:pPr>
            <a:r>
              <a:rPr lang="es-ES_tradnl"/>
              <a:t>Estos agentes patógenos entran al agua a través de microorganismos fecales que  se pueden clasificar en dos grupos:</a:t>
            </a:r>
          </a:p>
          <a:p>
            <a:pPr marL="1257300" lvl="2" indent="-342900">
              <a:spcBef>
                <a:spcPct val="30000"/>
              </a:spcBef>
              <a:buClr>
                <a:schemeClr val="tx1"/>
              </a:buClr>
              <a:buSzTx/>
              <a:buFont typeface="Wingdings" pitchFamily="2" charset="2"/>
              <a:buAutoNum type="alphaLcParenR"/>
            </a:pPr>
            <a:r>
              <a:rPr lang="es-ES_tradnl"/>
              <a:t>No patógenos o coliformes</a:t>
            </a:r>
          </a:p>
          <a:p>
            <a:pPr marL="1257300" lvl="2" indent="-342900">
              <a:spcBef>
                <a:spcPct val="30000"/>
              </a:spcBef>
              <a:buClr>
                <a:schemeClr val="tx1"/>
              </a:buClr>
              <a:buSzTx/>
              <a:buFont typeface="Wingdings" pitchFamily="2" charset="2"/>
              <a:buAutoNum type="alphaLcParenR"/>
            </a:pPr>
            <a:r>
              <a:rPr lang="es-ES_tradnl"/>
              <a:t>Patógenos, son los que provocan enfermedades</a:t>
            </a:r>
          </a:p>
          <a:p>
            <a:pPr marL="381000" indent="-381000">
              <a:spcBef>
                <a:spcPct val="30000"/>
              </a:spcBef>
              <a:buClr>
                <a:schemeClr val="tx1"/>
              </a:buClr>
              <a:buSzPct val="75000"/>
              <a:buFont typeface="Wingdings" pitchFamily="2" charset="2"/>
              <a:buChar char="Ø"/>
            </a:pPr>
            <a:r>
              <a:rPr lang="es-ES_tradnl"/>
              <a:t>El vertido de estos agentes patógenos tienen un efecto inmediato, al analizar una muestra de agua se puede determinar que si no hay coliformes es que no hubo vertido o no lo hubo próximo en el tiempo. </a:t>
            </a:r>
          </a:p>
          <a:p>
            <a:pPr marL="381000" indent="-381000">
              <a:spcBef>
                <a:spcPct val="30000"/>
              </a:spcBef>
              <a:buClr>
                <a:schemeClr val="tx1"/>
              </a:buClr>
              <a:buSzPct val="75000"/>
              <a:buFont typeface="Wingdings" pitchFamily="2" charset="2"/>
              <a:buChar char="Ø"/>
            </a:pPr>
            <a:r>
              <a:rPr lang="es-ES_tradnl"/>
              <a:t>También hay que considerar la existencia de los esporulados, que son más resistentes que los coliformes. Si no se detectan coliformes pero sí esporulados, esto indica que ha existido vertido pero no próximo en tiempo o espacio.</a:t>
            </a:r>
            <a:endParaRPr lang="es-EC"/>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r>
              <a:rPr lang="es-ES"/>
              <a:t>Profesor: José V. Chang, Ing. M. Sc.</a:t>
            </a:r>
          </a:p>
        </p:txBody>
      </p:sp>
      <p:sp>
        <p:nvSpPr>
          <p:cNvPr id="5" name="4 Marcador de pie de página"/>
          <p:cNvSpPr>
            <a:spLocks noGrp="1"/>
          </p:cNvSpPr>
          <p:nvPr>
            <p:ph type="ftr" sz="quarter" idx="11"/>
          </p:nvPr>
        </p:nvSpPr>
        <p:spPr/>
        <p:txBody>
          <a:bodyPr/>
          <a:lstStyle/>
          <a:p>
            <a:r>
              <a:rPr lang="es-ES"/>
              <a:t>Curso de Contaminación Ambiental</a:t>
            </a:r>
          </a:p>
        </p:txBody>
      </p:sp>
      <p:sp>
        <p:nvSpPr>
          <p:cNvPr id="6" name="5 Marcador de número de diapositiva"/>
          <p:cNvSpPr>
            <a:spLocks noGrp="1"/>
          </p:cNvSpPr>
          <p:nvPr>
            <p:ph type="sldNum" sz="quarter" idx="12"/>
          </p:nvPr>
        </p:nvSpPr>
        <p:spPr/>
        <p:txBody>
          <a:bodyPr/>
          <a:lstStyle/>
          <a:p>
            <a:fld id="{040FC35E-EC27-47B5-8B6E-3DDCE37C3F03}" type="slidenum">
              <a:rPr lang="es-ES"/>
              <a:pPr/>
              <a:t>28</a:t>
            </a:fld>
            <a:endParaRPr lang="es-ES"/>
          </a:p>
        </p:txBody>
      </p:sp>
      <p:sp>
        <p:nvSpPr>
          <p:cNvPr id="425986" name="Rectangle 2"/>
          <p:cNvSpPr>
            <a:spLocks noGrp="1" noChangeArrowheads="1"/>
          </p:cNvSpPr>
          <p:nvPr>
            <p:ph type="title"/>
          </p:nvPr>
        </p:nvSpPr>
        <p:spPr>
          <a:xfrm>
            <a:off x="1150938" y="617538"/>
            <a:ext cx="7793037" cy="1011237"/>
          </a:xfrm>
        </p:spPr>
        <p:txBody>
          <a:bodyPr/>
          <a:lstStyle/>
          <a:p>
            <a:r>
              <a:rPr lang="es-EC"/>
              <a:t>3. Nutrientes vegetales</a:t>
            </a:r>
          </a:p>
        </p:txBody>
      </p:sp>
      <p:sp>
        <p:nvSpPr>
          <p:cNvPr id="425987" name="Rectangle 3"/>
          <p:cNvSpPr>
            <a:spLocks noGrp="1" noChangeArrowheads="1"/>
          </p:cNvSpPr>
          <p:nvPr>
            <p:ph type="body" idx="1"/>
          </p:nvPr>
        </p:nvSpPr>
        <p:spPr>
          <a:xfrm>
            <a:off x="323850" y="2060575"/>
            <a:ext cx="8631238" cy="4608513"/>
          </a:xfrm>
        </p:spPr>
        <p:txBody>
          <a:bodyPr/>
          <a:lstStyle/>
          <a:p>
            <a:pPr>
              <a:spcBef>
                <a:spcPct val="40000"/>
              </a:spcBef>
              <a:buClr>
                <a:schemeClr val="tx1"/>
              </a:buClr>
              <a:buSzPct val="75000"/>
              <a:buFont typeface="Wingdings" pitchFamily="2" charset="2"/>
              <a:buChar char="Ø"/>
            </a:pPr>
            <a:r>
              <a:rPr lang="es-ES_tradnl"/>
              <a:t>Es la entrada en la masa de agua de sustancias que contienen elementos esenciales para la vida de los animales (C, N, P, K, S,...). </a:t>
            </a:r>
          </a:p>
          <a:p>
            <a:pPr>
              <a:spcBef>
                <a:spcPct val="40000"/>
              </a:spcBef>
              <a:buClr>
                <a:schemeClr val="tx1"/>
              </a:buClr>
              <a:buSzPct val="75000"/>
              <a:buFont typeface="Wingdings" pitchFamily="2" charset="2"/>
              <a:buChar char="Ø"/>
            </a:pPr>
            <a:r>
              <a:rPr lang="es-ES_tradnl"/>
              <a:t>Para efectos de contaminación se considerarán los que llevan N y P.</a:t>
            </a:r>
          </a:p>
          <a:p>
            <a:pPr>
              <a:spcBef>
                <a:spcPct val="40000"/>
              </a:spcBef>
              <a:buClr>
                <a:schemeClr val="tx1"/>
              </a:buClr>
              <a:buSzPct val="75000"/>
              <a:buFont typeface="Wingdings" pitchFamily="2" charset="2"/>
              <a:buChar char="Ø"/>
            </a:pPr>
            <a:r>
              <a:rPr lang="es-ES_tradnl"/>
              <a:t>La entrada de estos contaminantes es por arrastre desde los suelos y por deposición atmosférica. </a:t>
            </a:r>
          </a:p>
          <a:p>
            <a:pPr>
              <a:spcBef>
                <a:spcPct val="40000"/>
              </a:spcBef>
              <a:buClr>
                <a:schemeClr val="tx1"/>
              </a:buClr>
              <a:buSzPct val="75000"/>
              <a:buFont typeface="Wingdings" pitchFamily="2" charset="2"/>
              <a:buChar char="Ø"/>
            </a:pPr>
            <a:r>
              <a:rPr lang="es-ES_tradnl"/>
              <a:t>Los efectos son aumento de la vida vegetal, con el consiguiente crecimiento de la vida animal, por lo que el agua no puede soportar tanta vida; se aprecia una disminución de la concentración de oxigeno, lo que implica mortandad/putrefacción por lo que varían las características organolépticas del agua. </a:t>
            </a:r>
          </a:p>
          <a:p>
            <a:pPr>
              <a:spcBef>
                <a:spcPct val="40000"/>
              </a:spcBef>
              <a:buClr>
                <a:schemeClr val="tx1"/>
              </a:buClr>
              <a:buSzPct val="75000"/>
              <a:buFont typeface="Wingdings" pitchFamily="2" charset="2"/>
              <a:buChar char="Ø"/>
            </a:pPr>
            <a:r>
              <a:rPr lang="es-ES_tradnl"/>
              <a:t>Otro parámetro a controlar es la posible entrada de N, P en aguas potables, sobre todo la presencia de nitratos, ya que es cancerigeno.</a:t>
            </a:r>
            <a:endParaRPr lang="es-EC"/>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r>
              <a:rPr lang="es-ES"/>
              <a:t>Profesor: José V. Chang, Ing. M. Sc.</a:t>
            </a:r>
          </a:p>
        </p:txBody>
      </p:sp>
      <p:sp>
        <p:nvSpPr>
          <p:cNvPr id="5" name="4 Marcador de pie de página"/>
          <p:cNvSpPr>
            <a:spLocks noGrp="1"/>
          </p:cNvSpPr>
          <p:nvPr>
            <p:ph type="ftr" sz="quarter" idx="11"/>
          </p:nvPr>
        </p:nvSpPr>
        <p:spPr/>
        <p:txBody>
          <a:bodyPr/>
          <a:lstStyle/>
          <a:p>
            <a:r>
              <a:rPr lang="es-ES"/>
              <a:t>Curso de Contaminación Ambiental</a:t>
            </a:r>
          </a:p>
        </p:txBody>
      </p:sp>
      <p:sp>
        <p:nvSpPr>
          <p:cNvPr id="6" name="5 Marcador de número de diapositiva"/>
          <p:cNvSpPr>
            <a:spLocks noGrp="1"/>
          </p:cNvSpPr>
          <p:nvPr>
            <p:ph type="sldNum" sz="quarter" idx="12"/>
          </p:nvPr>
        </p:nvSpPr>
        <p:spPr/>
        <p:txBody>
          <a:bodyPr/>
          <a:lstStyle/>
          <a:p>
            <a:fld id="{5A7A60C9-8E5E-4771-A0C0-1647457E577B}" type="slidenum">
              <a:rPr lang="es-ES"/>
              <a:pPr/>
              <a:t>29</a:t>
            </a:fld>
            <a:endParaRPr lang="es-ES"/>
          </a:p>
        </p:txBody>
      </p:sp>
      <p:sp>
        <p:nvSpPr>
          <p:cNvPr id="435202" name="Rectangle 2"/>
          <p:cNvSpPr>
            <a:spLocks noGrp="1" noChangeArrowheads="1"/>
          </p:cNvSpPr>
          <p:nvPr>
            <p:ph type="title"/>
          </p:nvPr>
        </p:nvSpPr>
        <p:spPr>
          <a:xfrm>
            <a:off x="1150938" y="617538"/>
            <a:ext cx="7793037" cy="1082675"/>
          </a:xfrm>
        </p:spPr>
        <p:txBody>
          <a:bodyPr/>
          <a:lstStyle/>
          <a:p>
            <a:r>
              <a:rPr lang="es-EC"/>
              <a:t>4.	Sustancias inorgánicas</a:t>
            </a:r>
          </a:p>
        </p:txBody>
      </p:sp>
      <p:sp>
        <p:nvSpPr>
          <p:cNvPr id="435203" name="Rectangle 3"/>
          <p:cNvSpPr>
            <a:spLocks noGrp="1" noChangeArrowheads="1"/>
          </p:cNvSpPr>
          <p:nvPr>
            <p:ph type="body" idx="1"/>
          </p:nvPr>
        </p:nvSpPr>
        <p:spPr>
          <a:xfrm>
            <a:off x="179388" y="1844675"/>
            <a:ext cx="8785225" cy="5013325"/>
          </a:xfrm>
        </p:spPr>
        <p:txBody>
          <a:bodyPr/>
          <a:lstStyle/>
          <a:p>
            <a:pPr>
              <a:spcBef>
                <a:spcPct val="40000"/>
              </a:spcBef>
              <a:buFont typeface="Wingdings" pitchFamily="2" charset="2"/>
              <a:buNone/>
            </a:pPr>
            <a:r>
              <a:rPr lang="es-ES_tradnl" sz="1800"/>
              <a:t>		Provienen de minas e industrias, los principales contaminantes son:</a:t>
            </a:r>
          </a:p>
          <a:p>
            <a:pPr>
              <a:spcBef>
                <a:spcPct val="40000"/>
              </a:spcBef>
              <a:buClr>
                <a:schemeClr val="tx1"/>
              </a:buClr>
              <a:buSzTx/>
              <a:buFont typeface="Wingdings" pitchFamily="2" charset="2"/>
              <a:buAutoNum type="alphaLcParenR"/>
            </a:pPr>
            <a:r>
              <a:rPr lang="es-ES_tradnl" sz="1800"/>
              <a:t>Vertidos de ácidos minerales: se produce una disminución del pH, que afecta a la vida, con variación en los equilibrios del agua, por lo que se pueden dar procesos de solubilización de sustancias que anteriormente estaban sedimentadas y si éstas son tóxicas producen daño. Si se usa para agua de riego, las partículas sedimentables se redisuelven, empobreciendo el suelo. </a:t>
            </a:r>
          </a:p>
          <a:p>
            <a:pPr>
              <a:spcBef>
                <a:spcPct val="40000"/>
              </a:spcBef>
              <a:buClr>
                <a:schemeClr val="tx1"/>
              </a:buClr>
              <a:buSzTx/>
              <a:buFont typeface="Wingdings" pitchFamily="2" charset="2"/>
              <a:buAutoNum type="alphaLcParenR"/>
            </a:pPr>
            <a:r>
              <a:rPr lang="es-ES_tradnl" sz="1800"/>
              <a:t>Vertido salino: provoca aumento de la salinidad y mortandad, debido a que los seres vivos sufren un cambio en el equilibrio osmótico que no pueden soportar. Si esta agua es para riego, puede provocar que se creen depósitos de sal que afectan a la vida de las plantas.</a:t>
            </a:r>
          </a:p>
          <a:p>
            <a:pPr>
              <a:spcBef>
                <a:spcPct val="40000"/>
              </a:spcBef>
              <a:buClr>
                <a:schemeClr val="tx1"/>
              </a:buClr>
              <a:buSzTx/>
              <a:buFont typeface="Wingdings" pitchFamily="2" charset="2"/>
              <a:buAutoNum type="alphaLcParenR"/>
            </a:pPr>
            <a:r>
              <a:rPr lang="es-ES_tradnl" sz="1800"/>
              <a:t>Vertido de metales tóxicos: provocan los efectos más graves sobre la masa de agua. La característica principal de los metales pesados es su gran resistencia ya que no son degradables, por tanto acumulativos en el medio como en los seres vivos, por lo que da un proceso de amplificación biológica a través de la cadena trófica. Los efectos dependen de la concentración y del grado de exposición.</a:t>
            </a:r>
            <a:endParaRPr lang="es-EC" sz="18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fecha"/>
          <p:cNvSpPr>
            <a:spLocks noGrp="1"/>
          </p:cNvSpPr>
          <p:nvPr>
            <p:ph type="dt" sz="half" idx="10"/>
          </p:nvPr>
        </p:nvSpPr>
        <p:spPr/>
        <p:txBody>
          <a:bodyPr/>
          <a:lstStyle/>
          <a:p>
            <a:r>
              <a:rPr lang="es-ES"/>
              <a:t>Profesor: José V. Chang, Ing. M. Sc.</a:t>
            </a:r>
          </a:p>
        </p:txBody>
      </p:sp>
      <p:sp>
        <p:nvSpPr>
          <p:cNvPr id="6" name="5 Marcador de pie de página"/>
          <p:cNvSpPr>
            <a:spLocks noGrp="1"/>
          </p:cNvSpPr>
          <p:nvPr>
            <p:ph type="ftr" sz="quarter" idx="11"/>
          </p:nvPr>
        </p:nvSpPr>
        <p:spPr/>
        <p:txBody>
          <a:bodyPr/>
          <a:lstStyle/>
          <a:p>
            <a:r>
              <a:rPr lang="es-ES"/>
              <a:t>Curso de Contaminación Ambiental</a:t>
            </a:r>
          </a:p>
        </p:txBody>
      </p:sp>
      <p:sp>
        <p:nvSpPr>
          <p:cNvPr id="7" name="6 Marcador de número de diapositiva"/>
          <p:cNvSpPr>
            <a:spLocks noGrp="1"/>
          </p:cNvSpPr>
          <p:nvPr>
            <p:ph type="sldNum" sz="quarter" idx="12"/>
          </p:nvPr>
        </p:nvSpPr>
        <p:spPr/>
        <p:txBody>
          <a:bodyPr/>
          <a:lstStyle/>
          <a:p>
            <a:fld id="{C720BEC1-B338-4253-95D4-A6CC1603B57D}" type="slidenum">
              <a:rPr lang="es-ES"/>
              <a:pPr/>
              <a:t>3</a:t>
            </a:fld>
            <a:endParaRPr lang="es-ES"/>
          </a:p>
        </p:txBody>
      </p:sp>
      <p:sp>
        <p:nvSpPr>
          <p:cNvPr id="392194" name="Rectangle 2"/>
          <p:cNvSpPr>
            <a:spLocks noGrp="1" noChangeArrowheads="1"/>
          </p:cNvSpPr>
          <p:nvPr>
            <p:ph type="title"/>
          </p:nvPr>
        </p:nvSpPr>
        <p:spPr>
          <a:xfrm>
            <a:off x="1150938" y="617538"/>
            <a:ext cx="7793037" cy="1011237"/>
          </a:xfrm>
        </p:spPr>
        <p:txBody>
          <a:bodyPr/>
          <a:lstStyle/>
          <a:p>
            <a:r>
              <a:rPr lang="es-EC"/>
              <a:t>El agua en ambientes naturales </a:t>
            </a:r>
            <a:r>
              <a:rPr lang="es-EC" sz="1400"/>
              <a:t>(1)</a:t>
            </a:r>
          </a:p>
        </p:txBody>
      </p:sp>
      <p:sp>
        <p:nvSpPr>
          <p:cNvPr id="392195" name="Rectangle 3"/>
          <p:cNvSpPr>
            <a:spLocks noGrp="1" noChangeArrowheads="1"/>
          </p:cNvSpPr>
          <p:nvPr>
            <p:ph type="body" sz="half" idx="1"/>
          </p:nvPr>
        </p:nvSpPr>
        <p:spPr>
          <a:xfrm>
            <a:off x="323850" y="2060575"/>
            <a:ext cx="5616575" cy="4464050"/>
          </a:xfrm>
        </p:spPr>
        <p:txBody>
          <a:bodyPr/>
          <a:lstStyle/>
          <a:p>
            <a:pPr>
              <a:spcBef>
                <a:spcPct val="40000"/>
              </a:spcBef>
              <a:buFont typeface="Wingdings" pitchFamily="2" charset="2"/>
              <a:buNone/>
            </a:pPr>
            <a:r>
              <a:rPr lang="es-EC"/>
              <a:t>Las aguas naturales generalmente no tienen calidad satisfactoria para el consumo humano o industrial, por lo que deben ser tratadas.  </a:t>
            </a:r>
          </a:p>
          <a:p>
            <a:pPr>
              <a:spcBef>
                <a:spcPct val="30000"/>
              </a:spcBef>
              <a:buFont typeface="Wingdings" pitchFamily="2" charset="2"/>
              <a:buNone/>
            </a:pPr>
            <a:r>
              <a:rPr lang="es-EC"/>
              <a:t>El agua dulce cruda se extrae de los ríos, lagos u origen subterráneo y se trata hasta los estándares aceptables para el consumo humano o las necesidades industriales. </a:t>
            </a:r>
          </a:p>
          <a:p>
            <a:pPr>
              <a:spcBef>
                <a:spcPct val="30000"/>
              </a:spcBef>
              <a:buFont typeface="Wingdings" pitchFamily="2" charset="2"/>
              <a:buNone/>
            </a:pPr>
            <a:r>
              <a:rPr lang="es-EC"/>
              <a:t>En el continente europeo se utiliza ampliamente el agua subterránea. </a:t>
            </a:r>
          </a:p>
          <a:p>
            <a:pPr>
              <a:spcBef>
                <a:spcPct val="30000"/>
              </a:spcBef>
              <a:buFont typeface="Wingdings" pitchFamily="2" charset="2"/>
              <a:buNone/>
            </a:pPr>
            <a:r>
              <a:rPr lang="es-EC"/>
              <a:t>En Ecuador se explotan tanto aguas superficiales como subterráneas, especialmente en zonas rurales. </a:t>
            </a:r>
          </a:p>
        </p:txBody>
      </p:sp>
      <p:pic>
        <p:nvPicPr>
          <p:cNvPr id="392196" name="Picture 4"/>
          <p:cNvPicPr>
            <a:picLocks noChangeAspect="1" noChangeArrowheads="1"/>
          </p:cNvPicPr>
          <p:nvPr>
            <p:ph sz="half" idx="2"/>
          </p:nvPr>
        </p:nvPicPr>
        <p:blipFill>
          <a:blip r:embed="rId2"/>
          <a:srcRect/>
          <a:stretch>
            <a:fillRect/>
          </a:stretch>
        </p:blipFill>
        <p:spPr>
          <a:xfrm>
            <a:off x="6011863" y="3141663"/>
            <a:ext cx="2930525" cy="2401887"/>
          </a:xfrm>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r>
              <a:rPr lang="es-ES"/>
              <a:t>Profesor: José V. Chang, Ing. M. Sc.</a:t>
            </a:r>
          </a:p>
        </p:txBody>
      </p:sp>
      <p:sp>
        <p:nvSpPr>
          <p:cNvPr id="5" name="4 Marcador de pie de página"/>
          <p:cNvSpPr>
            <a:spLocks noGrp="1"/>
          </p:cNvSpPr>
          <p:nvPr>
            <p:ph type="ftr" sz="quarter" idx="11"/>
          </p:nvPr>
        </p:nvSpPr>
        <p:spPr/>
        <p:txBody>
          <a:bodyPr/>
          <a:lstStyle/>
          <a:p>
            <a:r>
              <a:rPr lang="es-ES"/>
              <a:t>Curso de Contaminación Ambiental</a:t>
            </a:r>
          </a:p>
        </p:txBody>
      </p:sp>
      <p:sp>
        <p:nvSpPr>
          <p:cNvPr id="6" name="5 Marcador de número de diapositiva"/>
          <p:cNvSpPr>
            <a:spLocks noGrp="1"/>
          </p:cNvSpPr>
          <p:nvPr>
            <p:ph type="sldNum" sz="quarter" idx="12"/>
          </p:nvPr>
        </p:nvSpPr>
        <p:spPr/>
        <p:txBody>
          <a:bodyPr/>
          <a:lstStyle/>
          <a:p>
            <a:fld id="{D6A0F027-AA08-452F-93C9-F4EE9C52DE0C}" type="slidenum">
              <a:rPr lang="es-ES"/>
              <a:pPr/>
              <a:t>30</a:t>
            </a:fld>
            <a:endParaRPr lang="es-ES"/>
          </a:p>
        </p:txBody>
      </p:sp>
      <p:sp>
        <p:nvSpPr>
          <p:cNvPr id="427010" name="Rectangle 2"/>
          <p:cNvSpPr>
            <a:spLocks noGrp="1" noChangeArrowheads="1"/>
          </p:cNvSpPr>
          <p:nvPr>
            <p:ph type="title"/>
          </p:nvPr>
        </p:nvSpPr>
        <p:spPr>
          <a:xfrm>
            <a:off x="1150938" y="617538"/>
            <a:ext cx="7793037" cy="1011237"/>
          </a:xfrm>
        </p:spPr>
        <p:txBody>
          <a:bodyPr/>
          <a:lstStyle/>
          <a:p>
            <a:r>
              <a:rPr lang="es-EC"/>
              <a:t>5.	Compuestos orgánicos </a:t>
            </a:r>
            <a:r>
              <a:rPr lang="es-EC" sz="1400"/>
              <a:t>(a)</a:t>
            </a:r>
          </a:p>
        </p:txBody>
      </p:sp>
      <p:sp>
        <p:nvSpPr>
          <p:cNvPr id="427011" name="Rectangle 3"/>
          <p:cNvSpPr>
            <a:spLocks noGrp="1" noChangeArrowheads="1"/>
          </p:cNvSpPr>
          <p:nvPr>
            <p:ph type="body" idx="1"/>
          </p:nvPr>
        </p:nvSpPr>
        <p:spPr>
          <a:xfrm>
            <a:off x="323850" y="2060575"/>
            <a:ext cx="8631238" cy="4392613"/>
          </a:xfrm>
        </p:spPr>
        <p:txBody>
          <a:bodyPr/>
          <a:lstStyle/>
          <a:p>
            <a:pPr>
              <a:spcBef>
                <a:spcPct val="30000"/>
              </a:spcBef>
              <a:buFont typeface="Wingdings" pitchFamily="2" charset="2"/>
              <a:buNone/>
            </a:pPr>
            <a:r>
              <a:rPr lang="es-ES_tradnl" sz="1800"/>
              <a:t>Las principales fuentes contaminantes son las aguas industriales, agrícolas y urbanas que contienen:</a:t>
            </a:r>
          </a:p>
          <a:p>
            <a:pPr>
              <a:spcBef>
                <a:spcPct val="30000"/>
              </a:spcBef>
              <a:buFont typeface="Wingdings" pitchFamily="2" charset="2"/>
              <a:buNone/>
            </a:pPr>
            <a:r>
              <a:rPr lang="es-ES_tradnl" sz="1800" b="1"/>
              <a:t>a)</a:t>
            </a:r>
            <a:r>
              <a:rPr lang="es-ES_tradnl" sz="1800"/>
              <a:t>	</a:t>
            </a:r>
            <a:r>
              <a:rPr lang="es-ES_tradnl" b="1"/>
              <a:t>Detergentes,</a:t>
            </a:r>
            <a:r>
              <a:rPr lang="es-ES_tradnl" sz="1800"/>
              <a:t> como los denominados surfactantes que tienen muy difícil degradación. Al entrar en una masa de agua varía la tensión superficial del agua y conlleva una serie de efectos asociados:</a:t>
            </a:r>
          </a:p>
          <a:p>
            <a:pPr lvl="1">
              <a:spcBef>
                <a:spcPct val="30000"/>
              </a:spcBef>
              <a:buClr>
                <a:schemeClr val="tx1"/>
              </a:buClr>
              <a:buSzPct val="75000"/>
              <a:buFont typeface="Wingdings" pitchFamily="2" charset="2"/>
              <a:buChar char="Ø"/>
            </a:pPr>
            <a:r>
              <a:rPr lang="es-ES_tradnl" sz="1800"/>
              <a:t>Solubilidad de determinadas sustancias contaminantes.</a:t>
            </a:r>
          </a:p>
          <a:p>
            <a:pPr lvl="1">
              <a:spcBef>
                <a:spcPct val="30000"/>
              </a:spcBef>
              <a:buClr>
                <a:schemeClr val="tx1"/>
              </a:buClr>
              <a:buSzPct val="75000"/>
              <a:buFont typeface="Wingdings" pitchFamily="2" charset="2"/>
              <a:buChar char="Ø"/>
            </a:pPr>
            <a:r>
              <a:rPr lang="es-ES_tradnl" sz="1800"/>
              <a:t>Se impiden procesos naturales de depuración debido a que las bacterias se ven recubiertas de tenso activos y no pueden atacar la materia orgánica.</a:t>
            </a:r>
          </a:p>
          <a:p>
            <a:pPr lvl="1">
              <a:spcBef>
                <a:spcPct val="30000"/>
              </a:spcBef>
              <a:buClr>
                <a:schemeClr val="tx1"/>
              </a:buClr>
              <a:buSzPct val="75000"/>
              <a:buFont typeface="Wingdings" pitchFamily="2" charset="2"/>
              <a:buChar char="Ø"/>
            </a:pPr>
            <a:r>
              <a:rPr lang="es-ES_tradnl" sz="1800"/>
              <a:t>Dificultad en las plantas depuradoras por lo anterior.</a:t>
            </a:r>
          </a:p>
          <a:p>
            <a:pPr lvl="1">
              <a:spcBef>
                <a:spcPct val="30000"/>
              </a:spcBef>
              <a:buClr>
                <a:schemeClr val="tx1"/>
              </a:buClr>
              <a:buSzPct val="75000"/>
              <a:buFont typeface="Wingdings" pitchFamily="2" charset="2"/>
              <a:buChar char="Ø"/>
            </a:pPr>
            <a:r>
              <a:rPr lang="es-ES_tradnl" sz="1800"/>
              <a:t>Forman espumas que dificultan la depuración y reoxigenación natural de las masas de agua.</a:t>
            </a:r>
          </a:p>
          <a:p>
            <a:pPr lvl="1">
              <a:spcBef>
                <a:spcPct val="30000"/>
              </a:spcBef>
              <a:buClr>
                <a:schemeClr val="tx1"/>
              </a:buClr>
              <a:buSzPct val="75000"/>
              <a:buFont typeface="Wingdings" pitchFamily="2" charset="2"/>
              <a:buChar char="Ø"/>
            </a:pPr>
            <a:r>
              <a:rPr lang="es-ES_tradnl" sz="1800"/>
              <a:t>El efecto más importante es la mortandad porque son tóxicos para los seres   vivos.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r>
              <a:rPr lang="es-ES"/>
              <a:t>Profesor: José V. Chang, Ing. M. Sc.</a:t>
            </a:r>
          </a:p>
        </p:txBody>
      </p:sp>
      <p:sp>
        <p:nvSpPr>
          <p:cNvPr id="5" name="4 Marcador de pie de página"/>
          <p:cNvSpPr>
            <a:spLocks noGrp="1"/>
          </p:cNvSpPr>
          <p:nvPr>
            <p:ph type="ftr" sz="quarter" idx="11"/>
          </p:nvPr>
        </p:nvSpPr>
        <p:spPr/>
        <p:txBody>
          <a:bodyPr/>
          <a:lstStyle/>
          <a:p>
            <a:r>
              <a:rPr lang="es-ES"/>
              <a:t>Curso de Contaminación Ambiental</a:t>
            </a:r>
          </a:p>
        </p:txBody>
      </p:sp>
      <p:sp>
        <p:nvSpPr>
          <p:cNvPr id="6" name="5 Marcador de número de diapositiva"/>
          <p:cNvSpPr>
            <a:spLocks noGrp="1"/>
          </p:cNvSpPr>
          <p:nvPr>
            <p:ph type="sldNum" sz="quarter" idx="12"/>
          </p:nvPr>
        </p:nvSpPr>
        <p:spPr/>
        <p:txBody>
          <a:bodyPr/>
          <a:lstStyle/>
          <a:p>
            <a:fld id="{ED3A678D-21EE-4ED6-93F7-7033F9F22FCF}" type="slidenum">
              <a:rPr lang="es-ES"/>
              <a:pPr/>
              <a:t>31</a:t>
            </a:fld>
            <a:endParaRPr lang="es-ES"/>
          </a:p>
        </p:txBody>
      </p:sp>
      <p:sp>
        <p:nvSpPr>
          <p:cNvPr id="436226" name="Rectangle 2"/>
          <p:cNvSpPr>
            <a:spLocks noGrp="1" noChangeArrowheads="1"/>
          </p:cNvSpPr>
          <p:nvPr>
            <p:ph type="title"/>
          </p:nvPr>
        </p:nvSpPr>
        <p:spPr>
          <a:xfrm>
            <a:off x="1150938" y="617538"/>
            <a:ext cx="7793037" cy="1082675"/>
          </a:xfrm>
        </p:spPr>
        <p:txBody>
          <a:bodyPr/>
          <a:lstStyle/>
          <a:p>
            <a:r>
              <a:rPr lang="es-EC"/>
              <a:t>5.	Compuestos orgánicos </a:t>
            </a:r>
            <a:r>
              <a:rPr lang="es-EC" sz="1400"/>
              <a:t>(b)</a:t>
            </a:r>
          </a:p>
        </p:txBody>
      </p:sp>
      <p:sp>
        <p:nvSpPr>
          <p:cNvPr id="436227" name="Rectangle 3"/>
          <p:cNvSpPr>
            <a:spLocks noGrp="1" noChangeArrowheads="1"/>
          </p:cNvSpPr>
          <p:nvPr>
            <p:ph type="body" idx="1"/>
          </p:nvPr>
        </p:nvSpPr>
        <p:spPr>
          <a:xfrm>
            <a:off x="250825" y="2133600"/>
            <a:ext cx="8704263" cy="4319588"/>
          </a:xfrm>
        </p:spPr>
        <p:txBody>
          <a:bodyPr/>
          <a:lstStyle/>
          <a:p>
            <a:pPr>
              <a:spcBef>
                <a:spcPct val="30000"/>
              </a:spcBef>
              <a:buFont typeface="Wingdings" pitchFamily="2" charset="2"/>
              <a:buNone/>
            </a:pPr>
            <a:r>
              <a:rPr lang="es-ES_tradnl" sz="1800" b="1"/>
              <a:t>b)</a:t>
            </a:r>
            <a:r>
              <a:rPr lang="es-ES_tradnl" sz="1800"/>
              <a:t>	</a:t>
            </a:r>
            <a:r>
              <a:rPr lang="es-ES_tradnl" b="1"/>
              <a:t>Pesticidas</a:t>
            </a:r>
            <a:r>
              <a:rPr lang="es-ES_tradnl" sz="1800"/>
              <a:t>, son aquellas sustancias que se usa para el control de plagas, es un grupo muy amplio y se pueden clasificar en función de su grupo químico:</a:t>
            </a:r>
          </a:p>
          <a:p>
            <a:pPr lvl="1">
              <a:spcBef>
                <a:spcPct val="30000"/>
              </a:spcBef>
              <a:buClr>
                <a:schemeClr val="tx1"/>
              </a:buClr>
              <a:buSzPct val="75000"/>
              <a:buFont typeface="Wingdings" pitchFamily="2" charset="2"/>
              <a:buChar char="Ø"/>
            </a:pPr>
            <a:r>
              <a:rPr lang="es-ES_tradnl" sz="1800"/>
              <a:t>Órgano clorados, utilizados para los insecticidas, son muy tóxicos y actualmente está prohibido su uso.</a:t>
            </a:r>
          </a:p>
          <a:p>
            <a:pPr lvl="1">
              <a:spcBef>
                <a:spcPct val="30000"/>
              </a:spcBef>
              <a:buClr>
                <a:schemeClr val="tx1"/>
              </a:buClr>
              <a:buSzPct val="75000"/>
              <a:buFont typeface="Wingdings" pitchFamily="2" charset="2"/>
              <a:buChar char="Ø"/>
            </a:pPr>
            <a:r>
              <a:rPr lang="es-ES_tradnl" sz="1800"/>
              <a:t>Órgano fosforados, se usan para sustituir a los órgano clorados pero son también muy tóxicos.</a:t>
            </a:r>
          </a:p>
          <a:p>
            <a:pPr lvl="1">
              <a:spcBef>
                <a:spcPct val="30000"/>
              </a:spcBef>
              <a:buClr>
                <a:schemeClr val="tx1"/>
              </a:buClr>
              <a:buSzPct val="75000"/>
              <a:buFont typeface="Wingdings" pitchFamily="2" charset="2"/>
              <a:buChar char="Ø"/>
            </a:pPr>
            <a:r>
              <a:rPr lang="es-ES_tradnl" sz="1800"/>
              <a:t>Carbamatos, se usan para insecticidas, herbicidas, fungicidas, son los menos tóxicos.</a:t>
            </a:r>
          </a:p>
          <a:p>
            <a:pPr lvl="1">
              <a:spcBef>
                <a:spcPct val="30000"/>
              </a:spcBef>
              <a:buClr>
                <a:schemeClr val="tx1"/>
              </a:buClr>
              <a:buSzPct val="75000"/>
              <a:buFont typeface="Wingdings" pitchFamily="2" charset="2"/>
              <a:buChar char="Ø"/>
            </a:pPr>
            <a:r>
              <a:rPr lang="es-ES_tradnl" sz="1800"/>
              <a:t>Clorofenoxiacidos, se usan como herbicidas, son tóxicos, pero sus productos de descomposición son mucho más tóxicos.</a:t>
            </a:r>
          </a:p>
          <a:p>
            <a:pPr>
              <a:spcBef>
                <a:spcPct val="35000"/>
              </a:spcBef>
              <a:buClr>
                <a:schemeClr val="tx1"/>
              </a:buClr>
              <a:buSzPct val="75000"/>
              <a:buFont typeface="Wingdings" pitchFamily="2" charset="2"/>
              <a:buNone/>
            </a:pPr>
            <a:r>
              <a:rPr lang="es-ES_tradnl" sz="1800"/>
              <a:t>Un pesticida puede entrar en una masa de agua por: </a:t>
            </a:r>
          </a:p>
          <a:p>
            <a:pPr>
              <a:spcBef>
                <a:spcPct val="35000"/>
              </a:spcBef>
              <a:buClr>
                <a:schemeClr val="tx1"/>
              </a:buClr>
              <a:buSzPct val="75000"/>
              <a:buFont typeface="Wingdings" pitchFamily="2" charset="2"/>
              <a:buNone/>
            </a:pPr>
            <a:r>
              <a:rPr lang="es-ES_tradnl" sz="1800"/>
              <a:t>1) Aplicación directa. 2) Arrastre por el viento. 3) Escorrentía de las tierras agrícolas. 4) Arrastre por precipitaciones. 5) Accidental.</a:t>
            </a:r>
          </a:p>
          <a:p>
            <a:pPr lvl="1">
              <a:lnSpc>
                <a:spcPct val="80000"/>
              </a:lnSpc>
              <a:buFont typeface="Wingdings" pitchFamily="2" charset="2"/>
              <a:buNone/>
            </a:pPr>
            <a:r>
              <a:rPr lang="es-EC" sz="1800"/>
              <a:t> </a:t>
            </a:r>
          </a:p>
          <a:p>
            <a:pPr>
              <a:lnSpc>
                <a:spcPct val="80000"/>
              </a:lnSpc>
            </a:pPr>
            <a:endParaRPr lang="es-EC" sz="18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r>
              <a:rPr lang="es-ES"/>
              <a:t>Profesor: José V. Chang, Ing. M. Sc.</a:t>
            </a:r>
          </a:p>
        </p:txBody>
      </p:sp>
      <p:sp>
        <p:nvSpPr>
          <p:cNvPr id="5" name="4 Marcador de pie de página"/>
          <p:cNvSpPr>
            <a:spLocks noGrp="1"/>
          </p:cNvSpPr>
          <p:nvPr>
            <p:ph type="ftr" sz="quarter" idx="11"/>
          </p:nvPr>
        </p:nvSpPr>
        <p:spPr/>
        <p:txBody>
          <a:bodyPr/>
          <a:lstStyle/>
          <a:p>
            <a:r>
              <a:rPr lang="es-ES"/>
              <a:t>Curso de Contaminación Ambiental</a:t>
            </a:r>
          </a:p>
        </p:txBody>
      </p:sp>
      <p:sp>
        <p:nvSpPr>
          <p:cNvPr id="6" name="5 Marcador de número de diapositiva"/>
          <p:cNvSpPr>
            <a:spLocks noGrp="1"/>
          </p:cNvSpPr>
          <p:nvPr>
            <p:ph type="sldNum" sz="quarter" idx="12"/>
          </p:nvPr>
        </p:nvSpPr>
        <p:spPr/>
        <p:txBody>
          <a:bodyPr/>
          <a:lstStyle/>
          <a:p>
            <a:fld id="{30928222-560F-428D-AE96-F25B2E978E2C}" type="slidenum">
              <a:rPr lang="es-ES"/>
              <a:pPr/>
              <a:t>32</a:t>
            </a:fld>
            <a:endParaRPr lang="es-ES"/>
          </a:p>
        </p:txBody>
      </p:sp>
      <p:sp>
        <p:nvSpPr>
          <p:cNvPr id="437250" name="Rectangle 2"/>
          <p:cNvSpPr>
            <a:spLocks noGrp="1" noChangeArrowheads="1"/>
          </p:cNvSpPr>
          <p:nvPr>
            <p:ph type="title"/>
          </p:nvPr>
        </p:nvSpPr>
        <p:spPr>
          <a:xfrm>
            <a:off x="1150938" y="617538"/>
            <a:ext cx="7793037" cy="1082675"/>
          </a:xfrm>
        </p:spPr>
        <p:txBody>
          <a:bodyPr/>
          <a:lstStyle/>
          <a:p>
            <a:r>
              <a:rPr lang="es-EC"/>
              <a:t>5.	Compuestos orgánicos </a:t>
            </a:r>
            <a:r>
              <a:rPr lang="es-EC" sz="1400"/>
              <a:t>(c)</a:t>
            </a:r>
          </a:p>
        </p:txBody>
      </p:sp>
      <p:sp>
        <p:nvSpPr>
          <p:cNvPr id="437251" name="Rectangle 3"/>
          <p:cNvSpPr>
            <a:spLocks noGrp="1" noChangeArrowheads="1"/>
          </p:cNvSpPr>
          <p:nvPr>
            <p:ph type="body" idx="1"/>
          </p:nvPr>
        </p:nvSpPr>
        <p:spPr>
          <a:xfrm>
            <a:off x="179388" y="1916113"/>
            <a:ext cx="8785225" cy="4608512"/>
          </a:xfrm>
        </p:spPr>
        <p:txBody>
          <a:bodyPr/>
          <a:lstStyle/>
          <a:p>
            <a:pPr>
              <a:spcBef>
                <a:spcPct val="30000"/>
              </a:spcBef>
              <a:buFont typeface="Wingdings" pitchFamily="2" charset="2"/>
              <a:buNone/>
            </a:pPr>
            <a:r>
              <a:rPr lang="es-ES_tradnl" b="1"/>
              <a:t>c)	Petróleo y derivados:</a:t>
            </a:r>
            <a:r>
              <a:rPr lang="es-ES_tradnl" sz="1600"/>
              <a:t> son sustancias contaminantes, las principales fuentes son:</a:t>
            </a:r>
          </a:p>
          <a:p>
            <a:pPr>
              <a:spcBef>
                <a:spcPct val="30000"/>
              </a:spcBef>
              <a:buFont typeface="Wingdings" pitchFamily="2" charset="2"/>
              <a:buNone/>
            </a:pPr>
            <a:r>
              <a:rPr lang="es-ES_tradnl" sz="1600"/>
              <a:t>Proceso de lavado y lastrado de petroleros, Motores, Refinerías costeras, Extracción de petróleo en el mar, Accidentes.</a:t>
            </a:r>
          </a:p>
          <a:p>
            <a:pPr>
              <a:spcBef>
                <a:spcPct val="30000"/>
              </a:spcBef>
              <a:buFont typeface="Wingdings" pitchFamily="2" charset="2"/>
              <a:buNone/>
            </a:pPr>
            <a:r>
              <a:rPr lang="es-ES_tradnl" sz="1600"/>
              <a:t>Cuando hay un vertido de petróleo en agua los principales procesos que sufre una mancha son:</a:t>
            </a:r>
          </a:p>
          <a:p>
            <a:pPr lvl="1">
              <a:spcBef>
                <a:spcPct val="30000"/>
              </a:spcBef>
              <a:buClr>
                <a:schemeClr val="tx1"/>
              </a:buClr>
              <a:buSzPct val="75000"/>
              <a:buFont typeface="Wingdings" pitchFamily="2" charset="2"/>
              <a:buChar char="q"/>
            </a:pPr>
            <a:r>
              <a:rPr lang="es-ES_tradnl" sz="1600"/>
              <a:t>Oxidación de la materia orgánica tanto por efecto de la luz como por agentes bacterianos</a:t>
            </a:r>
          </a:p>
          <a:p>
            <a:pPr lvl="1">
              <a:spcBef>
                <a:spcPct val="30000"/>
              </a:spcBef>
              <a:buClr>
                <a:schemeClr val="tx1"/>
              </a:buClr>
              <a:buSzPct val="75000"/>
              <a:buFont typeface="Wingdings" pitchFamily="2" charset="2"/>
              <a:buChar char="q"/>
            </a:pPr>
            <a:r>
              <a:rPr lang="es-ES_tradnl" sz="1600"/>
              <a:t>Una parte se elimina por absorción de ciertos animales</a:t>
            </a:r>
          </a:p>
          <a:p>
            <a:pPr lvl="1">
              <a:spcBef>
                <a:spcPct val="30000"/>
              </a:spcBef>
              <a:buClr>
                <a:schemeClr val="tx1"/>
              </a:buClr>
              <a:buSzPct val="75000"/>
              <a:buFont typeface="Wingdings" pitchFamily="2" charset="2"/>
              <a:buChar char="q"/>
            </a:pPr>
            <a:r>
              <a:rPr lang="es-ES_tradnl" sz="1600"/>
              <a:t>Otra parte se evapora</a:t>
            </a:r>
          </a:p>
          <a:p>
            <a:pPr lvl="1">
              <a:spcBef>
                <a:spcPct val="30000"/>
              </a:spcBef>
              <a:buClr>
                <a:schemeClr val="tx1"/>
              </a:buClr>
              <a:buSzPct val="75000"/>
              <a:buFont typeface="Wingdings" pitchFamily="2" charset="2"/>
              <a:buChar char="q"/>
            </a:pPr>
            <a:r>
              <a:rPr lang="es-ES_tradnl" sz="1600"/>
              <a:t>Queda siempre una parte que pasa al sedimento.</a:t>
            </a:r>
          </a:p>
          <a:p>
            <a:pPr>
              <a:spcBef>
                <a:spcPct val="30000"/>
              </a:spcBef>
              <a:buFont typeface="Wingdings" pitchFamily="2" charset="2"/>
              <a:buNone/>
            </a:pPr>
            <a:r>
              <a:rPr lang="es-ES_tradnl" sz="1600"/>
              <a:t>Los efectos que va a producir el petróleo:</a:t>
            </a:r>
          </a:p>
          <a:p>
            <a:pPr lvl="1">
              <a:spcBef>
                <a:spcPct val="30000"/>
              </a:spcBef>
              <a:buSzPct val="75000"/>
              <a:buFont typeface="Wingdings" pitchFamily="2" charset="2"/>
              <a:buChar char="q"/>
            </a:pPr>
            <a:r>
              <a:rPr lang="es-ES_tradnl" sz="1600"/>
              <a:t>Menor penetración de la luz, lo que incide directamente sobre la vida vegetal, hay menor cantidad de plancton, afectándose así los animales que se alimentan de él.</a:t>
            </a:r>
          </a:p>
          <a:p>
            <a:pPr lvl="1">
              <a:spcBef>
                <a:spcPct val="30000"/>
              </a:spcBef>
              <a:buSzPct val="75000"/>
              <a:buFont typeface="Wingdings" pitchFamily="2" charset="2"/>
              <a:buChar char="q"/>
            </a:pPr>
            <a:r>
              <a:rPr lang="es-ES_tradnl" sz="1600"/>
              <a:t>Disminuye la concentración de oxígeno en agua</a:t>
            </a:r>
          </a:p>
          <a:p>
            <a:pPr lvl="1">
              <a:spcBef>
                <a:spcPct val="30000"/>
              </a:spcBef>
              <a:buSzPct val="75000"/>
              <a:buFont typeface="Wingdings" pitchFamily="2" charset="2"/>
              <a:buChar char="q"/>
            </a:pPr>
            <a:r>
              <a:rPr lang="es-ES_tradnl" sz="1600"/>
              <a:t>Mortandad por contacto directo</a:t>
            </a:r>
          </a:p>
          <a:p>
            <a:pPr lvl="1">
              <a:spcBef>
                <a:spcPct val="30000"/>
              </a:spcBef>
              <a:buSzPct val="75000"/>
              <a:buFont typeface="Wingdings" pitchFamily="2" charset="2"/>
              <a:buChar char="q"/>
            </a:pPr>
            <a:r>
              <a:rPr lang="es-ES_tradnl" sz="1600"/>
              <a:t>Hay toxicidad a largo plazo afectando las especies de esos ecosistemas.</a:t>
            </a:r>
            <a:endParaRPr lang="es-EC" sz="16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r>
              <a:rPr lang="es-ES"/>
              <a:t>Profesor: José V. Chang, Ing. M. Sc.</a:t>
            </a:r>
          </a:p>
        </p:txBody>
      </p:sp>
      <p:sp>
        <p:nvSpPr>
          <p:cNvPr id="5" name="4 Marcador de pie de página"/>
          <p:cNvSpPr>
            <a:spLocks noGrp="1"/>
          </p:cNvSpPr>
          <p:nvPr>
            <p:ph type="ftr" sz="quarter" idx="11"/>
          </p:nvPr>
        </p:nvSpPr>
        <p:spPr/>
        <p:txBody>
          <a:bodyPr/>
          <a:lstStyle/>
          <a:p>
            <a:r>
              <a:rPr lang="es-ES"/>
              <a:t>Curso de Contaminación Ambiental</a:t>
            </a:r>
          </a:p>
        </p:txBody>
      </p:sp>
      <p:sp>
        <p:nvSpPr>
          <p:cNvPr id="6" name="5 Marcador de número de diapositiva"/>
          <p:cNvSpPr>
            <a:spLocks noGrp="1"/>
          </p:cNvSpPr>
          <p:nvPr>
            <p:ph type="sldNum" sz="quarter" idx="12"/>
          </p:nvPr>
        </p:nvSpPr>
        <p:spPr/>
        <p:txBody>
          <a:bodyPr/>
          <a:lstStyle/>
          <a:p>
            <a:fld id="{35C2F419-5C9E-44B2-A316-C4930DFEFDD3}" type="slidenum">
              <a:rPr lang="es-ES"/>
              <a:pPr/>
              <a:t>33</a:t>
            </a:fld>
            <a:endParaRPr lang="es-ES"/>
          </a:p>
        </p:txBody>
      </p:sp>
      <p:sp>
        <p:nvSpPr>
          <p:cNvPr id="454658" name="Rectangle 2"/>
          <p:cNvSpPr>
            <a:spLocks noGrp="1" noChangeArrowheads="1"/>
          </p:cNvSpPr>
          <p:nvPr>
            <p:ph type="title"/>
          </p:nvPr>
        </p:nvSpPr>
        <p:spPr/>
        <p:txBody>
          <a:bodyPr/>
          <a:lstStyle/>
          <a:p>
            <a:r>
              <a:rPr lang="es-EC"/>
              <a:t>6.	Residuos sólidos inertes</a:t>
            </a:r>
          </a:p>
        </p:txBody>
      </p:sp>
      <p:sp>
        <p:nvSpPr>
          <p:cNvPr id="454659" name="Rectangle 3"/>
          <p:cNvSpPr>
            <a:spLocks noGrp="1" noChangeArrowheads="1"/>
          </p:cNvSpPr>
          <p:nvPr>
            <p:ph type="body" idx="1"/>
          </p:nvPr>
        </p:nvSpPr>
        <p:spPr>
          <a:xfrm>
            <a:off x="250825" y="2017713"/>
            <a:ext cx="8497888" cy="4840287"/>
          </a:xfrm>
        </p:spPr>
        <p:txBody>
          <a:bodyPr/>
          <a:lstStyle/>
          <a:p>
            <a:pPr>
              <a:spcBef>
                <a:spcPct val="50000"/>
              </a:spcBef>
              <a:buFont typeface="Wingdings" pitchFamily="2" charset="2"/>
              <a:buNone/>
            </a:pPr>
            <a:r>
              <a:rPr lang="es-EC" sz="1800"/>
              <a:t>Estos residuos están constituidos por</a:t>
            </a:r>
            <a:r>
              <a:rPr lang="es-EC" sz="1800" b="1"/>
              <a:t> Sedimentos y materiales suspendidos</a:t>
            </a:r>
            <a:r>
              <a:rPr lang="es-EC" sz="1800"/>
              <a:t>. Muchas partículas arrancadas del suelo y arrastradas a las aguas, junto con otros materiales en suspensión, son, en términos de masa total, la mayor fuente de contaminación del agua. </a:t>
            </a:r>
          </a:p>
          <a:p>
            <a:pPr>
              <a:spcBef>
                <a:spcPct val="50000"/>
              </a:spcBef>
              <a:buFont typeface="Wingdings" pitchFamily="2" charset="2"/>
              <a:buNone/>
            </a:pPr>
            <a:r>
              <a:rPr lang="es-ES_tradnl" sz="1800"/>
              <a:t>La principal fuente es el arrastre de arena en las masas de agua, por vía natural o por vía antropogénica.  Los principales efectos son: </a:t>
            </a:r>
          </a:p>
          <a:p>
            <a:pPr>
              <a:spcBef>
                <a:spcPct val="50000"/>
              </a:spcBef>
              <a:buClr>
                <a:schemeClr val="tx1"/>
              </a:buClr>
              <a:buSzPct val="75000"/>
              <a:buFont typeface="Wingdings" pitchFamily="2" charset="2"/>
              <a:buChar char="Ø"/>
            </a:pPr>
            <a:r>
              <a:rPr lang="es-EC" sz="1800"/>
              <a:t>Mayor Turbidez que dificulta la vida de algunos organismos. Los sedimentos que se van acumulando destruyen sitios de alimentación o desove de los peces, rellenan pantanos y obstruyen canales, ríos y puertos.</a:t>
            </a:r>
            <a:r>
              <a:rPr lang="es-ES_tradnl" sz="1800"/>
              <a:t> Una mayor turbidez, provoca menor cantidad de luz, afectando el proceso de fotosíntesis.</a:t>
            </a:r>
          </a:p>
          <a:p>
            <a:pPr>
              <a:spcBef>
                <a:spcPct val="50000"/>
              </a:spcBef>
              <a:buClr>
                <a:schemeClr val="tx1"/>
              </a:buClr>
              <a:buSzPct val="75000"/>
              <a:buFont typeface="Wingdings" pitchFamily="2" charset="2"/>
              <a:buChar char="Ø"/>
            </a:pPr>
            <a:r>
              <a:rPr lang="es-ES_tradnl" sz="1800"/>
              <a:t>A menor entrada de la luz, habrá dificultad para realizar la degradación natural.</a:t>
            </a:r>
          </a:p>
          <a:p>
            <a:pPr>
              <a:spcBef>
                <a:spcPct val="50000"/>
              </a:spcBef>
              <a:buClr>
                <a:schemeClr val="tx1"/>
              </a:buClr>
              <a:buSzPct val="75000"/>
              <a:buFont typeface="Wingdings" pitchFamily="2" charset="2"/>
              <a:buChar char="Ø"/>
            </a:pPr>
            <a:r>
              <a:rPr lang="es-ES_tradnl" sz="1800"/>
              <a:t>Menor posibilidad de la vida, debido a que el arrastre puede tapar los huevos de peces y anfibios.</a:t>
            </a:r>
            <a:endParaRPr lang="es-EC" sz="18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r>
              <a:rPr lang="es-ES"/>
              <a:t>Profesor: José V. Chang, Ing. M. Sc.</a:t>
            </a:r>
          </a:p>
        </p:txBody>
      </p:sp>
      <p:sp>
        <p:nvSpPr>
          <p:cNvPr id="5" name="4 Marcador de pie de página"/>
          <p:cNvSpPr>
            <a:spLocks noGrp="1"/>
          </p:cNvSpPr>
          <p:nvPr>
            <p:ph type="ftr" sz="quarter" idx="11"/>
          </p:nvPr>
        </p:nvSpPr>
        <p:spPr/>
        <p:txBody>
          <a:bodyPr/>
          <a:lstStyle/>
          <a:p>
            <a:r>
              <a:rPr lang="es-ES"/>
              <a:t>Curso de Contaminación Ambiental</a:t>
            </a:r>
          </a:p>
        </p:txBody>
      </p:sp>
      <p:sp>
        <p:nvSpPr>
          <p:cNvPr id="6" name="5 Marcador de número de diapositiva"/>
          <p:cNvSpPr>
            <a:spLocks noGrp="1"/>
          </p:cNvSpPr>
          <p:nvPr>
            <p:ph type="sldNum" sz="quarter" idx="12"/>
          </p:nvPr>
        </p:nvSpPr>
        <p:spPr/>
        <p:txBody>
          <a:bodyPr/>
          <a:lstStyle/>
          <a:p>
            <a:fld id="{AA036C6C-2AAF-45F5-A21C-F3882FEE8101}" type="slidenum">
              <a:rPr lang="es-ES"/>
              <a:pPr/>
              <a:t>34</a:t>
            </a:fld>
            <a:endParaRPr lang="es-ES"/>
          </a:p>
        </p:txBody>
      </p:sp>
      <p:sp>
        <p:nvSpPr>
          <p:cNvPr id="455682" name="Rectangle 2"/>
          <p:cNvSpPr>
            <a:spLocks noGrp="1" noChangeArrowheads="1"/>
          </p:cNvSpPr>
          <p:nvPr>
            <p:ph type="title"/>
          </p:nvPr>
        </p:nvSpPr>
        <p:spPr/>
        <p:txBody>
          <a:bodyPr/>
          <a:lstStyle/>
          <a:p>
            <a:r>
              <a:rPr lang="es-EC"/>
              <a:t>7.	Materiales radioactivos</a:t>
            </a:r>
          </a:p>
        </p:txBody>
      </p:sp>
      <p:sp>
        <p:nvSpPr>
          <p:cNvPr id="455683" name="Rectangle 3"/>
          <p:cNvSpPr>
            <a:spLocks noGrp="1" noChangeArrowheads="1"/>
          </p:cNvSpPr>
          <p:nvPr>
            <p:ph type="body" idx="1"/>
          </p:nvPr>
        </p:nvSpPr>
        <p:spPr>
          <a:xfrm>
            <a:off x="395288" y="2133600"/>
            <a:ext cx="8424862" cy="4319588"/>
          </a:xfrm>
        </p:spPr>
        <p:txBody>
          <a:bodyPr/>
          <a:lstStyle/>
          <a:p>
            <a:pPr>
              <a:spcBef>
                <a:spcPct val="50000"/>
              </a:spcBef>
              <a:buClr>
                <a:schemeClr val="tx1"/>
              </a:buClr>
              <a:buSzPct val="75000"/>
              <a:buFont typeface="Wingdings" pitchFamily="2" charset="2"/>
              <a:buNone/>
            </a:pPr>
            <a:r>
              <a:rPr lang="es-ES_tradnl" b="1"/>
              <a:t>Los materiales radiactivos</a:t>
            </a:r>
            <a:r>
              <a:rPr lang="es-ES_tradnl"/>
              <a:t>, están asociados a fuentes mineras, centrales nucleares y sus correspondientes pruebas. </a:t>
            </a:r>
          </a:p>
          <a:p>
            <a:pPr>
              <a:spcBef>
                <a:spcPct val="50000"/>
              </a:spcBef>
              <a:buClr>
                <a:schemeClr val="tx1"/>
              </a:buClr>
              <a:buSzPct val="75000"/>
              <a:buFont typeface="Wingdings" pitchFamily="2" charset="2"/>
              <a:buNone/>
            </a:pPr>
            <a:r>
              <a:rPr lang="es-ES_tradnl"/>
              <a:t>Estos contaminantes son los más tóxicos y los que tienen una vida media más grande. </a:t>
            </a:r>
          </a:p>
          <a:p>
            <a:pPr>
              <a:spcBef>
                <a:spcPct val="50000"/>
              </a:spcBef>
              <a:buClr>
                <a:schemeClr val="tx1"/>
              </a:buClr>
              <a:buSzPct val="75000"/>
              <a:buFont typeface="Wingdings" pitchFamily="2" charset="2"/>
              <a:buNone/>
            </a:pPr>
            <a:r>
              <a:rPr lang="es-ES_tradnl"/>
              <a:t>Los efectos son:</a:t>
            </a:r>
          </a:p>
          <a:p>
            <a:pPr lvl="1">
              <a:spcBef>
                <a:spcPct val="50000"/>
              </a:spcBef>
              <a:buClr>
                <a:schemeClr val="tx1"/>
              </a:buClr>
              <a:buSzPct val="75000"/>
              <a:buFont typeface="Wingdings" pitchFamily="2" charset="2"/>
              <a:buChar char="Ø"/>
            </a:pPr>
            <a:r>
              <a:rPr lang="es-ES_tradnl"/>
              <a:t>Genéticos, alteran el ADN produciendo mutaciones</a:t>
            </a:r>
          </a:p>
          <a:p>
            <a:pPr lvl="1">
              <a:spcBef>
                <a:spcPct val="40000"/>
              </a:spcBef>
              <a:buClr>
                <a:schemeClr val="tx1"/>
              </a:buClr>
              <a:buSzPct val="75000"/>
              <a:buFont typeface="Wingdings" pitchFamily="2" charset="2"/>
              <a:buChar char="Ø"/>
            </a:pPr>
            <a:r>
              <a:rPr lang="es-ES_tradnl"/>
              <a:t>Somáticos, producen canceres de muchos tipos</a:t>
            </a:r>
          </a:p>
          <a:p>
            <a:pPr>
              <a:spcBef>
                <a:spcPct val="50000"/>
              </a:spcBef>
              <a:buClr>
                <a:schemeClr val="tx1"/>
              </a:buClr>
              <a:buSzPct val="75000"/>
              <a:buFont typeface="Wingdings" pitchFamily="2" charset="2"/>
              <a:buNone/>
            </a:pPr>
            <a:r>
              <a:rPr lang="es-EC"/>
              <a:t>Isótopos radiactivos solubles pueden estar presentes en el agua y, a veces, se pueden ir acumulando a los largo de las cadenas tróficas, alcanzando concentraciones considerablemente más altas en algunos tejidos vivos que las que tenían en el agua.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r>
              <a:rPr lang="es-ES"/>
              <a:t>Profesor: José V. Chang, Ing. M. Sc.</a:t>
            </a:r>
          </a:p>
        </p:txBody>
      </p:sp>
      <p:sp>
        <p:nvSpPr>
          <p:cNvPr id="5" name="4 Marcador de pie de página"/>
          <p:cNvSpPr>
            <a:spLocks noGrp="1"/>
          </p:cNvSpPr>
          <p:nvPr>
            <p:ph type="ftr" sz="quarter" idx="11"/>
          </p:nvPr>
        </p:nvSpPr>
        <p:spPr/>
        <p:txBody>
          <a:bodyPr/>
          <a:lstStyle/>
          <a:p>
            <a:r>
              <a:rPr lang="es-ES"/>
              <a:t>Curso de Contaminación Ambiental</a:t>
            </a:r>
          </a:p>
        </p:txBody>
      </p:sp>
      <p:sp>
        <p:nvSpPr>
          <p:cNvPr id="6" name="5 Marcador de número de diapositiva"/>
          <p:cNvSpPr>
            <a:spLocks noGrp="1"/>
          </p:cNvSpPr>
          <p:nvPr>
            <p:ph type="sldNum" sz="quarter" idx="12"/>
          </p:nvPr>
        </p:nvSpPr>
        <p:spPr/>
        <p:txBody>
          <a:bodyPr/>
          <a:lstStyle/>
          <a:p>
            <a:fld id="{DA27DA07-F499-4534-8103-F5CDBBFD0F4C}" type="slidenum">
              <a:rPr lang="es-ES"/>
              <a:pPr/>
              <a:t>35</a:t>
            </a:fld>
            <a:endParaRPr lang="es-ES"/>
          </a:p>
        </p:txBody>
      </p:sp>
      <p:sp>
        <p:nvSpPr>
          <p:cNvPr id="456706" name="Rectangle 2"/>
          <p:cNvSpPr>
            <a:spLocks noGrp="1" noChangeArrowheads="1"/>
          </p:cNvSpPr>
          <p:nvPr>
            <p:ph type="title"/>
          </p:nvPr>
        </p:nvSpPr>
        <p:spPr/>
        <p:txBody>
          <a:bodyPr/>
          <a:lstStyle/>
          <a:p>
            <a:r>
              <a:rPr lang="es-EC"/>
              <a:t>8. Procesos físicos: </a:t>
            </a:r>
            <a:br>
              <a:rPr lang="es-EC"/>
            </a:br>
            <a:r>
              <a:rPr lang="es-EC"/>
              <a:t>			contaminación térmica</a:t>
            </a:r>
          </a:p>
        </p:txBody>
      </p:sp>
      <p:sp>
        <p:nvSpPr>
          <p:cNvPr id="456707" name="Rectangle 3"/>
          <p:cNvSpPr>
            <a:spLocks noGrp="1" noChangeArrowheads="1"/>
          </p:cNvSpPr>
          <p:nvPr>
            <p:ph type="body" idx="1"/>
          </p:nvPr>
        </p:nvSpPr>
        <p:spPr>
          <a:xfrm>
            <a:off x="323850" y="1989138"/>
            <a:ext cx="8631238" cy="4608512"/>
          </a:xfrm>
        </p:spPr>
        <p:txBody>
          <a:bodyPr/>
          <a:lstStyle/>
          <a:p>
            <a:pPr>
              <a:spcBef>
                <a:spcPct val="40000"/>
              </a:spcBef>
              <a:buFont typeface="Wingdings" pitchFamily="2" charset="2"/>
              <a:buNone/>
            </a:pPr>
            <a:r>
              <a:rPr lang="es-ES_tradnl" sz="1800"/>
              <a:t>Aún cuando hay varios procesos físicos que contaminan el agua, principalmente se va a considerar la elevación de la temperatura.</a:t>
            </a:r>
          </a:p>
          <a:p>
            <a:pPr>
              <a:spcBef>
                <a:spcPct val="40000"/>
              </a:spcBef>
              <a:buFont typeface="Wingdings" pitchFamily="2" charset="2"/>
              <a:buNone/>
            </a:pPr>
            <a:r>
              <a:rPr lang="es-ES_tradnl" sz="1800"/>
              <a:t>Las fuentes claves van a ser industrias, zonas urbanas; se va a producir la entrada de vertidos a una temperatura mayor que la temperatura de la masa de agua.</a:t>
            </a:r>
          </a:p>
          <a:p>
            <a:pPr>
              <a:spcBef>
                <a:spcPct val="40000"/>
              </a:spcBef>
              <a:buFont typeface="Wingdings" pitchFamily="2" charset="2"/>
              <a:buNone/>
            </a:pPr>
            <a:r>
              <a:rPr lang="es-ES_tradnl" sz="1800"/>
              <a:t>La importancia de los efectos va a estar en función de cuanto se eleva la temperatura en función de la masa de agua, por lo que a mayor diferencia efectos más graves:</a:t>
            </a:r>
          </a:p>
          <a:p>
            <a:pPr>
              <a:spcBef>
                <a:spcPct val="40000"/>
              </a:spcBef>
              <a:buClr>
                <a:srgbClr val="FF3300"/>
              </a:buClr>
              <a:buSzPct val="75000"/>
              <a:buFont typeface="Wingdings" pitchFamily="2" charset="2"/>
              <a:buChar char="q"/>
            </a:pPr>
            <a:r>
              <a:rPr lang="es-ES_tradnl" sz="1800"/>
              <a:t>Al elevarse la temperatura, se produce la mortandad de peces y vida vegetal.</a:t>
            </a:r>
          </a:p>
          <a:p>
            <a:pPr>
              <a:spcBef>
                <a:spcPct val="40000"/>
              </a:spcBef>
              <a:buClr>
                <a:srgbClr val="FF3300"/>
              </a:buClr>
              <a:buSzPct val="75000"/>
              <a:buFont typeface="Wingdings" pitchFamily="2" charset="2"/>
              <a:buChar char="q"/>
            </a:pPr>
            <a:r>
              <a:rPr lang="es-ES_tradnl" sz="1800"/>
              <a:t>La vida se ve alterada ya que se pueden dar confusiones en los seres vivos, por ejemplo, los peces al ver que se eleva la temperatura del agua pueden poner los huevos pero como no es la época acabarán muriendo, es decir, se da una alteración en los ciclos vitales.</a:t>
            </a:r>
          </a:p>
          <a:p>
            <a:pPr>
              <a:spcBef>
                <a:spcPct val="40000"/>
              </a:spcBef>
              <a:buClr>
                <a:srgbClr val="FF3300"/>
              </a:buClr>
              <a:buSzPct val="75000"/>
              <a:buFont typeface="Wingdings" pitchFamily="2" charset="2"/>
              <a:buChar char="q"/>
            </a:pPr>
            <a:r>
              <a:rPr lang="es-ES_tradnl" sz="1800"/>
              <a:t>Al aumentar la temperatura  hay una degradación más rápida y por tanto una disminución de la concentración de oxigeno del agua.</a:t>
            </a:r>
            <a:endParaRPr lang="es-EC" sz="180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r>
              <a:rPr lang="es-ES"/>
              <a:t>Profesor: José V. Chang, Ing. M. Sc.</a:t>
            </a:r>
          </a:p>
        </p:txBody>
      </p:sp>
      <p:sp>
        <p:nvSpPr>
          <p:cNvPr id="5" name="4 Marcador de pie de página"/>
          <p:cNvSpPr>
            <a:spLocks noGrp="1"/>
          </p:cNvSpPr>
          <p:nvPr>
            <p:ph type="ftr" sz="quarter" idx="11"/>
          </p:nvPr>
        </p:nvSpPr>
        <p:spPr/>
        <p:txBody>
          <a:bodyPr/>
          <a:lstStyle/>
          <a:p>
            <a:r>
              <a:rPr lang="es-ES"/>
              <a:t>Curso de Contaminación Ambiental</a:t>
            </a:r>
          </a:p>
        </p:txBody>
      </p:sp>
      <p:sp>
        <p:nvSpPr>
          <p:cNvPr id="6" name="5 Marcador de número de diapositiva"/>
          <p:cNvSpPr>
            <a:spLocks noGrp="1"/>
          </p:cNvSpPr>
          <p:nvPr>
            <p:ph type="sldNum" sz="quarter" idx="12"/>
          </p:nvPr>
        </p:nvSpPr>
        <p:spPr/>
        <p:txBody>
          <a:bodyPr/>
          <a:lstStyle/>
          <a:p>
            <a:fld id="{1F2A9624-B39B-4564-A003-B4E086363340}" type="slidenum">
              <a:rPr lang="es-ES"/>
              <a:pPr/>
              <a:t>36</a:t>
            </a:fld>
            <a:endParaRPr lang="es-ES"/>
          </a:p>
        </p:txBody>
      </p:sp>
      <p:sp>
        <p:nvSpPr>
          <p:cNvPr id="457730" name="Rectangle 2"/>
          <p:cNvSpPr>
            <a:spLocks noGrp="1" noChangeArrowheads="1"/>
          </p:cNvSpPr>
          <p:nvPr>
            <p:ph type="title"/>
          </p:nvPr>
        </p:nvSpPr>
        <p:spPr>
          <a:xfrm>
            <a:off x="1150938" y="549275"/>
            <a:ext cx="7793037" cy="1150938"/>
          </a:xfrm>
        </p:spPr>
        <p:txBody>
          <a:bodyPr/>
          <a:lstStyle/>
          <a:p>
            <a:r>
              <a:rPr lang="es-EC"/>
              <a:t>Estimación de consumo de agua </a:t>
            </a:r>
            <a:br>
              <a:rPr lang="es-EC"/>
            </a:br>
            <a:r>
              <a:rPr lang="es-EC"/>
              <a:t>	a partir de datos de abastecimiento</a:t>
            </a:r>
          </a:p>
        </p:txBody>
      </p:sp>
      <p:sp>
        <p:nvSpPr>
          <p:cNvPr id="457731" name="Rectangle 3"/>
          <p:cNvSpPr>
            <a:spLocks noGrp="1" noChangeArrowheads="1"/>
          </p:cNvSpPr>
          <p:nvPr>
            <p:ph type="body" idx="1"/>
          </p:nvPr>
        </p:nvSpPr>
        <p:spPr>
          <a:xfrm>
            <a:off x="179388" y="1844675"/>
            <a:ext cx="8775700" cy="5256213"/>
          </a:xfrm>
        </p:spPr>
        <p:txBody>
          <a:bodyPr/>
          <a:lstStyle/>
          <a:p>
            <a:pPr>
              <a:spcBef>
                <a:spcPct val="40000"/>
              </a:spcBef>
              <a:buClr>
                <a:schemeClr val="tx1"/>
              </a:buClr>
              <a:buSzPct val="75000"/>
              <a:buFont typeface="Wingdings" pitchFamily="2" charset="2"/>
              <a:buNone/>
            </a:pPr>
            <a:r>
              <a:rPr lang="es-EC"/>
              <a:t>Las empresas operadoras de los sistemas de abastecimiento de agua potable de una ciudad disponen de datos de la cantidad de agua producida que ingresa a la red de distribución, así como del agua realmente utilizada.</a:t>
            </a:r>
          </a:p>
          <a:p>
            <a:pPr>
              <a:spcBef>
                <a:spcPct val="25000"/>
              </a:spcBef>
              <a:buClr>
                <a:schemeClr val="tx1"/>
              </a:buClr>
              <a:buSzPct val="75000"/>
              <a:buFont typeface="Wingdings" pitchFamily="2" charset="2"/>
              <a:buChar char="Ø"/>
            </a:pPr>
            <a:r>
              <a:rPr lang="es-EC"/>
              <a:t>Es común que se </a:t>
            </a:r>
            <a:r>
              <a:rPr lang="es-EC" b="1">
                <a:solidFill>
                  <a:srgbClr val="FF3300"/>
                </a:solidFill>
              </a:rPr>
              <a:t>consuma</a:t>
            </a:r>
            <a:r>
              <a:rPr lang="es-EC"/>
              <a:t> menos agua que la </a:t>
            </a:r>
            <a:r>
              <a:rPr lang="es-EC" b="1">
                <a:solidFill>
                  <a:srgbClr val="FF3300"/>
                </a:solidFill>
              </a:rPr>
              <a:t>suministrada</a:t>
            </a:r>
            <a:r>
              <a:rPr lang="es-EC"/>
              <a:t> a la red.</a:t>
            </a:r>
          </a:p>
          <a:p>
            <a:pPr>
              <a:spcBef>
                <a:spcPct val="25000"/>
              </a:spcBef>
              <a:buClr>
                <a:schemeClr val="tx1"/>
              </a:buClr>
              <a:buSzPct val="75000"/>
              <a:buFont typeface="Wingdings" pitchFamily="2" charset="2"/>
              <a:buChar char="Ø"/>
            </a:pPr>
            <a:r>
              <a:rPr lang="es-EC"/>
              <a:t>La diferencia entre estas 2 cifras representa la cantidad de pérdidas de agua en la red o no contabilizada en las redes de distribución.</a:t>
            </a:r>
          </a:p>
          <a:p>
            <a:pPr>
              <a:spcBef>
                <a:spcPct val="25000"/>
              </a:spcBef>
              <a:buClr>
                <a:schemeClr val="tx1"/>
              </a:buClr>
              <a:buSzPct val="75000"/>
              <a:buFont typeface="Wingdings" pitchFamily="2" charset="2"/>
              <a:buChar char="Ø"/>
            </a:pPr>
            <a:r>
              <a:rPr lang="es-EC"/>
              <a:t>Para calcular los caudales de aguas residuales es necesario conocer los datos de agua consumida. </a:t>
            </a:r>
          </a:p>
          <a:p>
            <a:pPr>
              <a:spcBef>
                <a:spcPct val="25000"/>
              </a:spcBef>
              <a:buClr>
                <a:schemeClr val="tx1"/>
              </a:buClr>
              <a:buSzPct val="75000"/>
              <a:buFont typeface="Wingdings" pitchFamily="2" charset="2"/>
              <a:buChar char="Ø"/>
            </a:pPr>
            <a:r>
              <a:rPr lang="es-EC"/>
              <a:t>No se debe incluir como agua consumida la que corresponde a los consumos no autorizados y las fugas, por cuanto esta agua no se recoge en la red de alcantarillado sanitario.</a:t>
            </a:r>
          </a:p>
          <a:p>
            <a:pPr>
              <a:spcBef>
                <a:spcPct val="25000"/>
              </a:spcBef>
              <a:buClr>
                <a:schemeClr val="tx1"/>
              </a:buClr>
              <a:buSzPct val="75000"/>
              <a:buFont typeface="Wingdings" pitchFamily="2" charset="2"/>
              <a:buChar char="Ø"/>
            </a:pPr>
            <a:r>
              <a:rPr lang="es-EC"/>
              <a:t>A partir de datos municipales, en el ejercicio siguiente se determina el consumo, pérdidas y fugas en una red de distribución.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r>
              <a:rPr lang="es-ES"/>
              <a:t>Profesor: José V. Chang, Ing. M. Sc.</a:t>
            </a:r>
          </a:p>
        </p:txBody>
      </p:sp>
      <p:sp>
        <p:nvSpPr>
          <p:cNvPr id="5" name="4 Marcador de pie de página"/>
          <p:cNvSpPr>
            <a:spLocks noGrp="1"/>
          </p:cNvSpPr>
          <p:nvPr>
            <p:ph type="ftr" sz="quarter" idx="11"/>
          </p:nvPr>
        </p:nvSpPr>
        <p:spPr/>
        <p:txBody>
          <a:bodyPr/>
          <a:lstStyle/>
          <a:p>
            <a:r>
              <a:rPr lang="es-ES"/>
              <a:t>Curso de Contaminación Ambiental</a:t>
            </a:r>
          </a:p>
        </p:txBody>
      </p:sp>
      <p:sp>
        <p:nvSpPr>
          <p:cNvPr id="6" name="5 Marcador de número de diapositiva"/>
          <p:cNvSpPr>
            <a:spLocks noGrp="1"/>
          </p:cNvSpPr>
          <p:nvPr>
            <p:ph type="sldNum" sz="quarter" idx="12"/>
          </p:nvPr>
        </p:nvSpPr>
        <p:spPr/>
        <p:txBody>
          <a:bodyPr/>
          <a:lstStyle/>
          <a:p>
            <a:fld id="{5F55316D-67A3-4A12-9BB2-169610050AC6}" type="slidenum">
              <a:rPr lang="es-ES"/>
              <a:pPr/>
              <a:t>37</a:t>
            </a:fld>
            <a:endParaRPr lang="es-ES"/>
          </a:p>
        </p:txBody>
      </p:sp>
      <p:sp>
        <p:nvSpPr>
          <p:cNvPr id="463874" name="Rectangle 2"/>
          <p:cNvSpPr>
            <a:spLocks noGrp="1" noChangeArrowheads="1"/>
          </p:cNvSpPr>
          <p:nvPr>
            <p:ph type="title"/>
          </p:nvPr>
        </p:nvSpPr>
        <p:spPr>
          <a:xfrm>
            <a:off x="1150938" y="617538"/>
            <a:ext cx="7793037" cy="1011237"/>
          </a:xfrm>
        </p:spPr>
        <p:txBody>
          <a:bodyPr/>
          <a:lstStyle/>
          <a:p>
            <a:r>
              <a:rPr lang="es-EC"/>
              <a:t>Características del agua potable </a:t>
            </a:r>
            <a:r>
              <a:rPr lang="es-EC" sz="1400"/>
              <a:t>(1)</a:t>
            </a:r>
            <a:br>
              <a:rPr lang="es-EC" sz="1400"/>
            </a:br>
            <a:endParaRPr lang="es-EC" sz="1000" b="0"/>
          </a:p>
        </p:txBody>
      </p:sp>
      <p:sp>
        <p:nvSpPr>
          <p:cNvPr id="463875" name="Rectangle 3"/>
          <p:cNvSpPr>
            <a:spLocks noGrp="1" noChangeArrowheads="1"/>
          </p:cNvSpPr>
          <p:nvPr>
            <p:ph type="body" idx="1"/>
          </p:nvPr>
        </p:nvSpPr>
        <p:spPr>
          <a:xfrm>
            <a:off x="250825" y="2060575"/>
            <a:ext cx="8704263" cy="4464050"/>
          </a:xfrm>
        </p:spPr>
        <p:txBody>
          <a:bodyPr/>
          <a:lstStyle/>
          <a:p>
            <a:pPr>
              <a:spcBef>
                <a:spcPct val="30000"/>
              </a:spcBef>
              <a:buClr>
                <a:schemeClr val="tx1"/>
              </a:buClr>
              <a:buSzPct val="75000"/>
              <a:buFont typeface="Wingdings" pitchFamily="2" charset="2"/>
              <a:buChar char="Ø"/>
            </a:pPr>
            <a:r>
              <a:rPr lang="es-ES_tradnl"/>
              <a:t>El agua potable no debe tener sabor ni olor extraños. Desde luego, conviene que el agua contenga cierta cantidad de sal, pues, en caso contrario, resulta insípida. </a:t>
            </a:r>
          </a:p>
          <a:p>
            <a:pPr>
              <a:spcBef>
                <a:spcPct val="30000"/>
              </a:spcBef>
              <a:buClr>
                <a:schemeClr val="tx1"/>
              </a:buClr>
              <a:buSzPct val="75000"/>
              <a:buFont typeface="Wingdings" pitchFamily="2" charset="2"/>
              <a:buChar char="Ø"/>
            </a:pPr>
            <a:r>
              <a:rPr lang="es-ES_tradnl"/>
              <a:t>Los límites aceptables de la temperatura del agua es de 5 a l5 °C, el agua demasiado fría puede ser perjudicial a la salud y demasiado caliente no resulta refrescante.  </a:t>
            </a:r>
          </a:p>
          <a:p>
            <a:pPr>
              <a:spcBef>
                <a:spcPct val="30000"/>
              </a:spcBef>
              <a:buClr>
                <a:schemeClr val="tx1"/>
              </a:buClr>
              <a:buSzPct val="75000"/>
              <a:buFont typeface="Wingdings" pitchFamily="2" charset="2"/>
              <a:buNone/>
            </a:pPr>
            <a:r>
              <a:rPr lang="es-EC" b="1"/>
              <a:t>Condiciones bacteriológicas del agua:</a:t>
            </a:r>
            <a:r>
              <a:rPr lang="es-EC"/>
              <a:t>  El agua potable de buena calidad presenta el límite admisible de 100 bacterias/cm3 de agua.</a:t>
            </a:r>
            <a:r>
              <a:rPr lang="es-ES_tradnl"/>
              <a:t>  </a:t>
            </a:r>
          </a:p>
          <a:p>
            <a:pPr>
              <a:spcBef>
                <a:spcPct val="30000"/>
              </a:spcBef>
              <a:buClr>
                <a:schemeClr val="tx1"/>
              </a:buClr>
              <a:buSzPct val="75000"/>
              <a:buFont typeface="Wingdings" pitchFamily="2" charset="2"/>
              <a:buChar char="Ø"/>
            </a:pPr>
            <a:r>
              <a:rPr lang="es-EC"/>
              <a:t>Desde el punto de vista bacteriológico, el agua potable debe tener menos de 200 colonias bacterianas de mesofílicos aeróbicos/ml de muestra, un máximo de dos organismos coliformes totales en 100 ml</a:t>
            </a:r>
            <a:r>
              <a:rPr lang="es-EC" b="1"/>
              <a:t> </a:t>
            </a:r>
            <a:r>
              <a:rPr lang="es-EC"/>
              <a:t>de y no contener organismos coliformes fecales en 100 ml</a:t>
            </a:r>
            <a:r>
              <a:rPr lang="es-EC" b="1"/>
              <a:t> </a:t>
            </a:r>
            <a:r>
              <a:rPr lang="es-EC"/>
              <a:t>de muestra.</a:t>
            </a:r>
            <a:r>
              <a:rPr lang="es-ES_tradnl"/>
              <a:t> </a:t>
            </a:r>
            <a:endParaRPr lang="es-EC"/>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r>
              <a:rPr lang="es-ES"/>
              <a:t>Profesor: José V. Chang, Ing. M. Sc.</a:t>
            </a:r>
          </a:p>
        </p:txBody>
      </p:sp>
      <p:sp>
        <p:nvSpPr>
          <p:cNvPr id="5" name="4 Marcador de pie de página"/>
          <p:cNvSpPr>
            <a:spLocks noGrp="1"/>
          </p:cNvSpPr>
          <p:nvPr>
            <p:ph type="ftr" sz="quarter" idx="11"/>
          </p:nvPr>
        </p:nvSpPr>
        <p:spPr/>
        <p:txBody>
          <a:bodyPr/>
          <a:lstStyle/>
          <a:p>
            <a:r>
              <a:rPr lang="es-ES"/>
              <a:t>Curso de Contaminación Ambiental</a:t>
            </a:r>
          </a:p>
        </p:txBody>
      </p:sp>
      <p:sp>
        <p:nvSpPr>
          <p:cNvPr id="6" name="5 Marcador de número de diapositiva"/>
          <p:cNvSpPr>
            <a:spLocks noGrp="1"/>
          </p:cNvSpPr>
          <p:nvPr>
            <p:ph type="sldNum" sz="quarter" idx="12"/>
          </p:nvPr>
        </p:nvSpPr>
        <p:spPr/>
        <p:txBody>
          <a:bodyPr/>
          <a:lstStyle/>
          <a:p>
            <a:fld id="{59368C67-6E41-4134-A017-0B6BB693BF57}" type="slidenum">
              <a:rPr lang="es-ES"/>
              <a:pPr/>
              <a:t>38</a:t>
            </a:fld>
            <a:endParaRPr lang="es-ES"/>
          </a:p>
        </p:txBody>
      </p:sp>
      <p:sp>
        <p:nvSpPr>
          <p:cNvPr id="464898" name="Rectangle 2"/>
          <p:cNvSpPr>
            <a:spLocks noGrp="1" noChangeArrowheads="1"/>
          </p:cNvSpPr>
          <p:nvPr>
            <p:ph type="title"/>
          </p:nvPr>
        </p:nvSpPr>
        <p:spPr/>
        <p:txBody>
          <a:bodyPr/>
          <a:lstStyle/>
          <a:p>
            <a:r>
              <a:rPr lang="es-EC"/>
              <a:t>Potabilización del agua</a:t>
            </a:r>
          </a:p>
        </p:txBody>
      </p:sp>
      <p:sp>
        <p:nvSpPr>
          <p:cNvPr id="464899" name="Rectangle 3"/>
          <p:cNvSpPr>
            <a:spLocks noGrp="1" noChangeArrowheads="1"/>
          </p:cNvSpPr>
          <p:nvPr>
            <p:ph type="body" idx="1"/>
          </p:nvPr>
        </p:nvSpPr>
        <p:spPr>
          <a:xfrm>
            <a:off x="179388" y="2017713"/>
            <a:ext cx="8775700" cy="4579937"/>
          </a:xfrm>
        </p:spPr>
        <p:txBody>
          <a:bodyPr/>
          <a:lstStyle/>
          <a:p>
            <a:pPr>
              <a:spcBef>
                <a:spcPct val="30000"/>
              </a:spcBef>
              <a:buClr>
                <a:schemeClr val="tx1"/>
              </a:buClr>
              <a:buSzPct val="75000"/>
              <a:buFont typeface="Wingdings" pitchFamily="2" charset="2"/>
              <a:buNone/>
            </a:pPr>
            <a:r>
              <a:rPr lang="es-ES_tradnl"/>
              <a:t>Es una serie de procesos para hacer apta el agua para bebida, comprende: </a:t>
            </a:r>
          </a:p>
          <a:p>
            <a:pPr lvl="1">
              <a:spcBef>
                <a:spcPct val="50000"/>
              </a:spcBef>
              <a:buClr>
                <a:schemeClr val="tx1"/>
              </a:buClr>
              <a:buSzPct val="75000"/>
              <a:buFont typeface="Wingdings" pitchFamily="2" charset="2"/>
              <a:buChar char="Ø"/>
            </a:pPr>
            <a:r>
              <a:rPr lang="es-ES_tradnl"/>
              <a:t>Coagulación, </a:t>
            </a:r>
          </a:p>
          <a:p>
            <a:pPr lvl="1">
              <a:spcBef>
                <a:spcPct val="30000"/>
              </a:spcBef>
              <a:buClr>
                <a:schemeClr val="tx1"/>
              </a:buClr>
              <a:buSzPct val="75000"/>
              <a:buFont typeface="Wingdings" pitchFamily="2" charset="2"/>
              <a:buChar char="Ø"/>
            </a:pPr>
            <a:r>
              <a:rPr lang="es-ES_tradnl"/>
              <a:t>Ablandamiento, </a:t>
            </a:r>
          </a:p>
          <a:p>
            <a:pPr lvl="1">
              <a:spcBef>
                <a:spcPct val="30000"/>
              </a:spcBef>
              <a:buClr>
                <a:schemeClr val="tx1"/>
              </a:buClr>
              <a:buSzPct val="75000"/>
              <a:buFont typeface="Wingdings" pitchFamily="2" charset="2"/>
              <a:buChar char="Ø"/>
            </a:pPr>
            <a:r>
              <a:rPr lang="es-ES_tradnl"/>
              <a:t>Eliminación de hierro y manganeso, </a:t>
            </a:r>
          </a:p>
          <a:p>
            <a:pPr lvl="1">
              <a:spcBef>
                <a:spcPct val="30000"/>
              </a:spcBef>
              <a:buClr>
                <a:schemeClr val="tx1"/>
              </a:buClr>
              <a:buSzPct val="75000"/>
              <a:buFont typeface="Wingdings" pitchFamily="2" charset="2"/>
              <a:buChar char="Ø"/>
            </a:pPr>
            <a:r>
              <a:rPr lang="es-ES_tradnl"/>
              <a:t>Eliminación de olor y sabor, </a:t>
            </a:r>
          </a:p>
          <a:p>
            <a:pPr lvl="1">
              <a:spcBef>
                <a:spcPct val="30000"/>
              </a:spcBef>
              <a:buClr>
                <a:schemeClr val="tx1"/>
              </a:buClr>
              <a:buSzPct val="75000"/>
              <a:buFont typeface="Wingdings" pitchFamily="2" charset="2"/>
              <a:buChar char="Ø"/>
            </a:pPr>
            <a:r>
              <a:rPr lang="es-ES_tradnl"/>
              <a:t>Sedimentación, </a:t>
            </a:r>
          </a:p>
          <a:p>
            <a:pPr lvl="1">
              <a:spcBef>
                <a:spcPct val="30000"/>
              </a:spcBef>
              <a:buClr>
                <a:schemeClr val="tx1"/>
              </a:buClr>
              <a:buSzPct val="75000"/>
              <a:buFont typeface="Wingdings" pitchFamily="2" charset="2"/>
              <a:buChar char="Ø"/>
            </a:pPr>
            <a:r>
              <a:rPr lang="es-ES_tradnl"/>
              <a:t>Filtración, </a:t>
            </a:r>
          </a:p>
          <a:p>
            <a:pPr lvl="1">
              <a:spcBef>
                <a:spcPct val="30000"/>
              </a:spcBef>
              <a:buClr>
                <a:schemeClr val="tx1"/>
              </a:buClr>
              <a:buSzPct val="75000"/>
              <a:buFont typeface="Wingdings" pitchFamily="2" charset="2"/>
              <a:buChar char="Ø"/>
            </a:pPr>
            <a:r>
              <a:rPr lang="es-ES_tradnl"/>
              <a:t>Control de corrosión, </a:t>
            </a:r>
          </a:p>
          <a:p>
            <a:pPr lvl="1">
              <a:spcBef>
                <a:spcPct val="30000"/>
              </a:spcBef>
              <a:buClr>
                <a:schemeClr val="tx1"/>
              </a:buClr>
              <a:buSzPct val="75000"/>
              <a:buFont typeface="Wingdings" pitchFamily="2" charset="2"/>
              <a:buChar char="Ø"/>
            </a:pPr>
            <a:r>
              <a:rPr lang="es-ES_tradnl"/>
              <a:t>Evaporación y </a:t>
            </a:r>
          </a:p>
          <a:p>
            <a:pPr lvl="1">
              <a:spcBef>
                <a:spcPct val="30000"/>
              </a:spcBef>
              <a:buClr>
                <a:schemeClr val="tx1"/>
              </a:buClr>
              <a:buSzPct val="75000"/>
              <a:buFont typeface="Wingdings" pitchFamily="2" charset="2"/>
              <a:buChar char="Ø"/>
            </a:pPr>
            <a:r>
              <a:rPr lang="es-ES_tradnl"/>
              <a:t>Desinfección.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r>
              <a:rPr lang="es-ES"/>
              <a:t>Profesor: José V. Chang, Ing. M. Sc.</a:t>
            </a:r>
          </a:p>
        </p:txBody>
      </p:sp>
      <p:sp>
        <p:nvSpPr>
          <p:cNvPr id="5" name="4 Marcador de pie de página"/>
          <p:cNvSpPr>
            <a:spLocks noGrp="1"/>
          </p:cNvSpPr>
          <p:nvPr>
            <p:ph type="ftr" sz="quarter" idx="11"/>
          </p:nvPr>
        </p:nvSpPr>
        <p:spPr/>
        <p:txBody>
          <a:bodyPr/>
          <a:lstStyle/>
          <a:p>
            <a:r>
              <a:rPr lang="es-ES"/>
              <a:t>Curso de Contaminación Ambiental</a:t>
            </a:r>
          </a:p>
        </p:txBody>
      </p:sp>
      <p:sp>
        <p:nvSpPr>
          <p:cNvPr id="6" name="5 Marcador de número de diapositiva"/>
          <p:cNvSpPr>
            <a:spLocks noGrp="1"/>
          </p:cNvSpPr>
          <p:nvPr>
            <p:ph type="sldNum" sz="quarter" idx="12"/>
          </p:nvPr>
        </p:nvSpPr>
        <p:spPr/>
        <p:txBody>
          <a:bodyPr/>
          <a:lstStyle/>
          <a:p>
            <a:fld id="{47313AFD-A60B-49D9-95B5-504C24E3B3C5}" type="slidenum">
              <a:rPr lang="es-ES"/>
              <a:pPr/>
              <a:t>39</a:t>
            </a:fld>
            <a:endParaRPr lang="es-ES"/>
          </a:p>
        </p:txBody>
      </p:sp>
      <p:sp>
        <p:nvSpPr>
          <p:cNvPr id="390146" name="Rectangle 2"/>
          <p:cNvSpPr>
            <a:spLocks noGrp="1" noChangeArrowheads="1"/>
          </p:cNvSpPr>
          <p:nvPr>
            <p:ph type="title"/>
          </p:nvPr>
        </p:nvSpPr>
        <p:spPr/>
        <p:txBody>
          <a:bodyPr/>
          <a:lstStyle/>
          <a:p>
            <a:r>
              <a:rPr lang="es-MX"/>
              <a:t>Riesgo, Salud y Desechos Peligrosos </a:t>
            </a:r>
            <a:r>
              <a:rPr lang="es-MX" sz="1400"/>
              <a:t>(1)</a:t>
            </a:r>
            <a:endParaRPr lang="es-EC" sz="1400"/>
          </a:p>
        </p:txBody>
      </p:sp>
      <p:sp>
        <p:nvSpPr>
          <p:cNvPr id="390147" name="Rectangle 3"/>
          <p:cNvSpPr>
            <a:spLocks noGrp="1" noChangeArrowheads="1"/>
          </p:cNvSpPr>
          <p:nvPr>
            <p:ph type="body" idx="1"/>
          </p:nvPr>
        </p:nvSpPr>
        <p:spPr>
          <a:xfrm>
            <a:off x="250825" y="1989138"/>
            <a:ext cx="8704263" cy="4679950"/>
          </a:xfrm>
        </p:spPr>
        <p:txBody>
          <a:bodyPr/>
          <a:lstStyle/>
          <a:p>
            <a:pPr>
              <a:spcBef>
                <a:spcPct val="50000"/>
              </a:spcBef>
              <a:buFont typeface="Wingdings" pitchFamily="2" charset="2"/>
              <a:buNone/>
            </a:pPr>
            <a:r>
              <a:rPr lang="es-MX"/>
              <a:t>Los humanos rara vez están expuestos a una sola sustancia. Las sustancias comerciales contienen impurezas, se usan en combinación y las alternativas de estilos de vida (por ejemplo, fumar, beber) pueden aumentar la exposición a mezclas de sustancias. </a:t>
            </a:r>
          </a:p>
          <a:p>
            <a:pPr>
              <a:spcBef>
                <a:spcPct val="50000"/>
              </a:spcBef>
              <a:buFont typeface="Wingdings" pitchFamily="2" charset="2"/>
              <a:buNone/>
            </a:pPr>
            <a:r>
              <a:rPr lang="es-MX"/>
              <a:t>Cuando los humanos están expuestos a dos o más sustancias, pueden ocurrir muchos resultados. Los compuestos pueden también actuar independientemente; es decir, la exposición a sustancias adicionales no tiene un efecto observable sobre las propiedades tóxicas de una sustancia en particular.</a:t>
            </a:r>
          </a:p>
          <a:p>
            <a:pPr>
              <a:spcBef>
                <a:spcPct val="50000"/>
              </a:spcBef>
              <a:buFont typeface="Wingdings" pitchFamily="2" charset="2"/>
              <a:buNone/>
            </a:pPr>
            <a:r>
              <a:rPr lang="es-MX" sz="2400" b="1"/>
              <a:t>Riesgo</a:t>
            </a:r>
            <a:r>
              <a:rPr lang="es-MX" sz="2400"/>
              <a:t> </a:t>
            </a:r>
            <a:r>
              <a:rPr lang="es-MX"/>
              <a:t>es la posibilidad de sufrir daño, enfermedad o muerte debido a un peligro o bajo circunstancias específicas. Puede expresarse en términos cuantitativos de probabilidad. En muchos casos el riesgo sólo puede describirse cualitativamente como alto, bajo o insignificante.</a:t>
            </a:r>
          </a:p>
          <a:p>
            <a:pPr>
              <a:spcBef>
                <a:spcPct val="50000"/>
              </a:spcBef>
            </a:pPr>
            <a:endParaRPr lang="es-EC"/>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fecha"/>
          <p:cNvSpPr>
            <a:spLocks noGrp="1"/>
          </p:cNvSpPr>
          <p:nvPr>
            <p:ph type="dt" sz="half" idx="10"/>
          </p:nvPr>
        </p:nvSpPr>
        <p:spPr/>
        <p:txBody>
          <a:bodyPr/>
          <a:lstStyle/>
          <a:p>
            <a:r>
              <a:rPr lang="es-ES"/>
              <a:t>Profesor: José V. Chang, Ing. M. Sc.</a:t>
            </a:r>
          </a:p>
        </p:txBody>
      </p:sp>
      <p:sp>
        <p:nvSpPr>
          <p:cNvPr id="6" name="5 Marcador de pie de página"/>
          <p:cNvSpPr>
            <a:spLocks noGrp="1"/>
          </p:cNvSpPr>
          <p:nvPr>
            <p:ph type="ftr" sz="quarter" idx="11"/>
          </p:nvPr>
        </p:nvSpPr>
        <p:spPr/>
        <p:txBody>
          <a:bodyPr/>
          <a:lstStyle/>
          <a:p>
            <a:r>
              <a:rPr lang="es-ES"/>
              <a:t>Curso de Contaminación Ambiental</a:t>
            </a:r>
          </a:p>
        </p:txBody>
      </p:sp>
      <p:sp>
        <p:nvSpPr>
          <p:cNvPr id="7" name="6 Marcador de número de diapositiva"/>
          <p:cNvSpPr>
            <a:spLocks noGrp="1"/>
          </p:cNvSpPr>
          <p:nvPr>
            <p:ph type="sldNum" sz="quarter" idx="12"/>
          </p:nvPr>
        </p:nvSpPr>
        <p:spPr/>
        <p:txBody>
          <a:bodyPr/>
          <a:lstStyle/>
          <a:p>
            <a:fld id="{C1C137BF-2FEE-45ED-B5FB-F56870E1BDDA}" type="slidenum">
              <a:rPr lang="es-ES"/>
              <a:pPr/>
              <a:t>4</a:t>
            </a:fld>
            <a:endParaRPr lang="es-ES"/>
          </a:p>
        </p:txBody>
      </p:sp>
      <p:sp>
        <p:nvSpPr>
          <p:cNvPr id="446466" name="Rectangle 2"/>
          <p:cNvSpPr>
            <a:spLocks noGrp="1" noChangeArrowheads="1"/>
          </p:cNvSpPr>
          <p:nvPr>
            <p:ph type="title"/>
          </p:nvPr>
        </p:nvSpPr>
        <p:spPr/>
        <p:txBody>
          <a:bodyPr/>
          <a:lstStyle/>
          <a:p>
            <a:r>
              <a:rPr lang="es-EC"/>
              <a:t>El agua en ambientes naturales </a:t>
            </a:r>
            <a:r>
              <a:rPr lang="es-EC" sz="1400"/>
              <a:t>(2)</a:t>
            </a:r>
            <a:endParaRPr lang="es-ES" sz="1400"/>
          </a:p>
        </p:txBody>
      </p:sp>
      <p:sp>
        <p:nvSpPr>
          <p:cNvPr id="446467" name="Rectangle 3"/>
          <p:cNvSpPr>
            <a:spLocks noGrp="1" noChangeArrowheads="1"/>
          </p:cNvSpPr>
          <p:nvPr>
            <p:ph type="body" sz="half" idx="1"/>
          </p:nvPr>
        </p:nvSpPr>
        <p:spPr>
          <a:xfrm>
            <a:off x="395288" y="2017713"/>
            <a:ext cx="8559800" cy="1981200"/>
          </a:xfrm>
        </p:spPr>
        <p:txBody>
          <a:bodyPr/>
          <a:lstStyle/>
          <a:p>
            <a:pPr>
              <a:spcBef>
                <a:spcPct val="30000"/>
              </a:spcBef>
              <a:buFont typeface="Wingdings" pitchFamily="2" charset="2"/>
              <a:buNone/>
            </a:pPr>
            <a:r>
              <a:rPr lang="es-EC" sz="1800"/>
              <a:t>Algunas fuentes de aguas subterráneas, ríos o lagos de montaña pueden ser relativamente puras y necesitar poco tratamiento. En contraste, cuando se utiliza este recurso en zonas aguas abajo de zonas urbanas, industriales o agrícolas, puede ser necesario un tratamiento intensivo.</a:t>
            </a:r>
          </a:p>
          <a:p>
            <a:pPr>
              <a:spcBef>
                <a:spcPct val="30000"/>
              </a:spcBef>
              <a:buFont typeface="Wingdings" pitchFamily="2" charset="2"/>
              <a:buNone/>
            </a:pPr>
            <a:r>
              <a:rPr lang="es-EC" sz="1800"/>
              <a:t>En la práctica, los suministros de agua se someten a alguna forma de tratamiento, cuyo grado depende de la calidad del suministro del agua natural. </a:t>
            </a:r>
          </a:p>
          <a:p>
            <a:endParaRPr lang="es-ES" sz="1800"/>
          </a:p>
        </p:txBody>
      </p:sp>
      <p:pic>
        <p:nvPicPr>
          <p:cNvPr id="446468" name="Picture 4" descr="wcinfiltration soil zone"/>
          <p:cNvPicPr>
            <a:picLocks noChangeAspect="1" noChangeArrowheads="1"/>
          </p:cNvPicPr>
          <p:nvPr>
            <p:ph sz="half" idx="2"/>
          </p:nvPr>
        </p:nvPicPr>
        <p:blipFill>
          <a:blip r:embed="rId2"/>
          <a:srcRect/>
          <a:stretch>
            <a:fillRect/>
          </a:stretch>
        </p:blipFill>
        <p:spPr>
          <a:xfrm>
            <a:off x="1476375" y="3860800"/>
            <a:ext cx="5759450" cy="2663825"/>
          </a:xfrm>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r>
              <a:rPr lang="es-ES"/>
              <a:t>Profesor: José V. Chang, Ing. M. Sc.</a:t>
            </a:r>
          </a:p>
        </p:txBody>
      </p:sp>
      <p:sp>
        <p:nvSpPr>
          <p:cNvPr id="5" name="4 Marcador de pie de página"/>
          <p:cNvSpPr>
            <a:spLocks noGrp="1"/>
          </p:cNvSpPr>
          <p:nvPr>
            <p:ph type="ftr" sz="quarter" idx="11"/>
          </p:nvPr>
        </p:nvSpPr>
        <p:spPr/>
        <p:txBody>
          <a:bodyPr/>
          <a:lstStyle/>
          <a:p>
            <a:r>
              <a:rPr lang="es-ES"/>
              <a:t>Curso de Contaminación Ambiental</a:t>
            </a:r>
          </a:p>
        </p:txBody>
      </p:sp>
      <p:sp>
        <p:nvSpPr>
          <p:cNvPr id="6" name="5 Marcador de número de diapositiva"/>
          <p:cNvSpPr>
            <a:spLocks noGrp="1"/>
          </p:cNvSpPr>
          <p:nvPr>
            <p:ph type="sldNum" sz="quarter" idx="12"/>
          </p:nvPr>
        </p:nvSpPr>
        <p:spPr/>
        <p:txBody>
          <a:bodyPr/>
          <a:lstStyle/>
          <a:p>
            <a:fld id="{B07A2ACE-A956-4F94-8E67-6C39B66AEC33}" type="slidenum">
              <a:rPr lang="es-ES"/>
              <a:pPr/>
              <a:t>40</a:t>
            </a:fld>
            <a:endParaRPr lang="es-ES"/>
          </a:p>
        </p:txBody>
      </p:sp>
      <p:sp>
        <p:nvSpPr>
          <p:cNvPr id="206850" name="Rectangle 2"/>
          <p:cNvSpPr>
            <a:spLocks noGrp="1" noChangeArrowheads="1"/>
          </p:cNvSpPr>
          <p:nvPr>
            <p:ph type="title"/>
          </p:nvPr>
        </p:nvSpPr>
        <p:spPr>
          <a:xfrm>
            <a:off x="971550" y="836613"/>
            <a:ext cx="7972425" cy="792162"/>
          </a:xfrm>
        </p:spPr>
        <p:txBody>
          <a:bodyPr/>
          <a:lstStyle/>
          <a:p>
            <a:r>
              <a:rPr lang="es-MX"/>
              <a:t>Riesgo, Salud y Desechos Peligrosos </a:t>
            </a:r>
            <a:r>
              <a:rPr lang="es-MX" sz="1600"/>
              <a:t>(2)</a:t>
            </a:r>
            <a:endParaRPr lang="es-ES" sz="1600"/>
          </a:p>
        </p:txBody>
      </p:sp>
      <p:sp>
        <p:nvSpPr>
          <p:cNvPr id="206851" name="Rectangle 3"/>
          <p:cNvSpPr>
            <a:spLocks noGrp="1" noChangeArrowheads="1"/>
          </p:cNvSpPr>
          <p:nvPr>
            <p:ph type="body" idx="1"/>
          </p:nvPr>
        </p:nvSpPr>
        <p:spPr>
          <a:xfrm>
            <a:off x="250825" y="2205038"/>
            <a:ext cx="8704263" cy="4248150"/>
          </a:xfrm>
        </p:spPr>
        <p:txBody>
          <a:bodyPr/>
          <a:lstStyle/>
          <a:p>
            <a:pPr>
              <a:spcBef>
                <a:spcPct val="40000"/>
              </a:spcBef>
              <a:buFont typeface="Wingdings" pitchFamily="2" charset="2"/>
              <a:buNone/>
            </a:pPr>
            <a:r>
              <a:rPr lang="es-MX" sz="1800" b="1"/>
              <a:t>Peligro</a:t>
            </a:r>
            <a:r>
              <a:rPr lang="es-MX" sz="1800"/>
              <a:t> es una sustancia o acción que puede causar daño, enfermedad, pérdida económica o daño ambiental.</a:t>
            </a:r>
          </a:p>
          <a:p>
            <a:pPr>
              <a:spcBef>
                <a:spcPct val="40000"/>
              </a:spcBef>
              <a:buFont typeface="Wingdings" pitchFamily="2" charset="2"/>
              <a:buNone/>
            </a:pPr>
            <a:endParaRPr lang="es-MX" sz="1800"/>
          </a:p>
          <a:p>
            <a:pPr>
              <a:spcBef>
                <a:spcPct val="40000"/>
              </a:spcBef>
              <a:buClr>
                <a:schemeClr val="tx1"/>
              </a:buClr>
              <a:buSzPct val="75000"/>
              <a:buFont typeface="Wingdings" pitchFamily="2" charset="2"/>
              <a:buChar char="Ø"/>
            </a:pPr>
            <a:r>
              <a:rPr lang="es-MX" sz="1900" b="1"/>
              <a:t>Peligros físicos:</a:t>
            </a:r>
            <a:r>
              <a:rPr lang="es-MX" sz="1900"/>
              <a:t> Radiaciones ionizantes, ruido, incendios, inundaciones, sequías, tornados, huracanes, derrumbes, sismos y erupciones de volcanes.</a:t>
            </a:r>
          </a:p>
          <a:p>
            <a:pPr>
              <a:spcBef>
                <a:spcPct val="40000"/>
              </a:spcBef>
              <a:buClr>
                <a:schemeClr val="tx1"/>
              </a:buClr>
              <a:buSzPct val="75000"/>
              <a:buFont typeface="Wingdings" pitchFamily="2" charset="2"/>
              <a:buChar char="Ø"/>
            </a:pPr>
            <a:r>
              <a:rPr lang="es-MX" sz="1900" b="1"/>
              <a:t>Peligros químicos:</a:t>
            </a:r>
            <a:r>
              <a:rPr lang="es-MX" sz="1900"/>
              <a:t> Sustancias químicas nocivas en el aire, el agua, y en los alimentos.</a:t>
            </a:r>
          </a:p>
          <a:p>
            <a:pPr>
              <a:spcBef>
                <a:spcPct val="40000"/>
              </a:spcBef>
              <a:buClr>
                <a:schemeClr val="tx1"/>
              </a:buClr>
              <a:buSzPct val="75000"/>
              <a:buFont typeface="Wingdings" pitchFamily="2" charset="2"/>
              <a:buChar char="Ø"/>
            </a:pPr>
            <a:r>
              <a:rPr lang="es-MX" sz="1900" b="1"/>
              <a:t>Peligros biológicos:</a:t>
            </a:r>
            <a:r>
              <a:rPr lang="es-MX" sz="1900"/>
              <a:t>  Bacterias y virus que causan enfermedades, polen y parásitos.</a:t>
            </a:r>
          </a:p>
          <a:p>
            <a:pPr>
              <a:spcBef>
                <a:spcPct val="40000"/>
              </a:spcBef>
              <a:buClr>
                <a:schemeClr val="tx1"/>
              </a:buClr>
              <a:buSzPct val="75000"/>
              <a:buFont typeface="Wingdings" pitchFamily="2" charset="2"/>
              <a:buChar char="Ø"/>
            </a:pPr>
            <a:r>
              <a:rPr lang="es-MX" sz="1900" b="1"/>
              <a:t>Peligros bio sociales:</a:t>
            </a:r>
            <a:r>
              <a:rPr lang="es-MX" sz="1900"/>
              <a:t>  Condiciones de vida y de trabajo, fumar, dieta, uso de drogas, manejar autos, asaltos, relación sexual insegura y pobreza.</a:t>
            </a:r>
            <a:endParaRPr lang="es-ES" sz="1900"/>
          </a:p>
          <a:p>
            <a:endParaRPr lang="es-ES" sz="180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3 Marcador de fecha"/>
          <p:cNvSpPr>
            <a:spLocks noGrp="1"/>
          </p:cNvSpPr>
          <p:nvPr>
            <p:ph type="dt" sz="half" idx="10"/>
          </p:nvPr>
        </p:nvSpPr>
        <p:spPr/>
        <p:txBody>
          <a:bodyPr/>
          <a:lstStyle/>
          <a:p>
            <a:r>
              <a:rPr lang="es-ES"/>
              <a:t>Profesor: José V. Chang, Ing. M. Sc.</a:t>
            </a:r>
          </a:p>
        </p:txBody>
      </p:sp>
      <p:sp>
        <p:nvSpPr>
          <p:cNvPr id="43" name="4 Marcador de pie de página"/>
          <p:cNvSpPr>
            <a:spLocks noGrp="1"/>
          </p:cNvSpPr>
          <p:nvPr>
            <p:ph type="ftr" sz="quarter" idx="11"/>
          </p:nvPr>
        </p:nvSpPr>
        <p:spPr/>
        <p:txBody>
          <a:bodyPr/>
          <a:lstStyle/>
          <a:p>
            <a:r>
              <a:rPr lang="es-ES"/>
              <a:t>Curso de Contaminación Ambiental</a:t>
            </a:r>
          </a:p>
        </p:txBody>
      </p:sp>
      <p:sp>
        <p:nvSpPr>
          <p:cNvPr id="44" name="5 Marcador de número de diapositiva"/>
          <p:cNvSpPr>
            <a:spLocks noGrp="1"/>
          </p:cNvSpPr>
          <p:nvPr>
            <p:ph type="sldNum" sz="quarter" idx="12"/>
          </p:nvPr>
        </p:nvSpPr>
        <p:spPr/>
        <p:txBody>
          <a:bodyPr/>
          <a:lstStyle/>
          <a:p>
            <a:fld id="{E745C2F4-1F87-45C6-8449-E27D8136DD11}" type="slidenum">
              <a:rPr lang="es-ES"/>
              <a:pPr/>
              <a:t>41</a:t>
            </a:fld>
            <a:endParaRPr lang="es-ES"/>
          </a:p>
        </p:txBody>
      </p:sp>
      <p:sp>
        <p:nvSpPr>
          <p:cNvPr id="97282" name="Rectangle 2"/>
          <p:cNvSpPr>
            <a:spLocks noGrp="1" noChangeArrowheads="1"/>
          </p:cNvSpPr>
          <p:nvPr>
            <p:ph type="title"/>
          </p:nvPr>
        </p:nvSpPr>
        <p:spPr>
          <a:xfrm>
            <a:off x="1150938" y="692150"/>
            <a:ext cx="7793037" cy="1068388"/>
          </a:xfrm>
        </p:spPr>
        <p:txBody>
          <a:bodyPr/>
          <a:lstStyle/>
          <a:p>
            <a:r>
              <a:rPr lang="es-MX"/>
              <a:t>PELIGROS FÍSICOS</a:t>
            </a:r>
            <a:br>
              <a:rPr lang="es-MX"/>
            </a:br>
            <a:r>
              <a:rPr lang="es-MX"/>
              <a:t>		Contaminación por Ruido</a:t>
            </a:r>
            <a:endParaRPr lang="es-ES"/>
          </a:p>
        </p:txBody>
      </p:sp>
      <p:sp>
        <p:nvSpPr>
          <p:cNvPr id="97283" name="Rectangle 3"/>
          <p:cNvSpPr>
            <a:spLocks noGrp="1" noChangeArrowheads="1"/>
          </p:cNvSpPr>
          <p:nvPr>
            <p:ph type="body" idx="1"/>
          </p:nvPr>
        </p:nvSpPr>
        <p:spPr>
          <a:xfrm>
            <a:off x="1371600" y="1828800"/>
            <a:ext cx="7772400" cy="268288"/>
          </a:xfrm>
        </p:spPr>
        <p:txBody>
          <a:bodyPr/>
          <a:lstStyle/>
          <a:p>
            <a:pPr>
              <a:lnSpc>
                <a:spcPct val="90000"/>
              </a:lnSpc>
            </a:pPr>
            <a:r>
              <a:rPr lang="es-MX" sz="1600"/>
              <a:t>Efectos de Sonidos comunes</a:t>
            </a:r>
          </a:p>
          <a:p>
            <a:pPr>
              <a:lnSpc>
                <a:spcPct val="90000"/>
              </a:lnSpc>
              <a:buFont typeface="Wingdings" pitchFamily="2" charset="2"/>
              <a:buNone/>
            </a:pPr>
            <a:endParaRPr lang="es-ES" sz="1400"/>
          </a:p>
        </p:txBody>
      </p:sp>
      <p:graphicFrame>
        <p:nvGraphicFramePr>
          <p:cNvPr id="97463" name="Group 183"/>
          <p:cNvGraphicFramePr>
            <a:graphicFrameLocks noGrp="1"/>
          </p:cNvGraphicFramePr>
          <p:nvPr/>
        </p:nvGraphicFramePr>
        <p:xfrm>
          <a:off x="381000" y="2209800"/>
          <a:ext cx="8458200" cy="4314825"/>
        </p:xfrm>
        <a:graphic>
          <a:graphicData uri="http://schemas.openxmlformats.org/drawingml/2006/table">
            <a:tbl>
              <a:tblPr/>
              <a:tblGrid>
                <a:gridCol w="3733800"/>
                <a:gridCol w="1747838"/>
                <a:gridCol w="2976562"/>
              </a:tblGrid>
              <a:tr h="676275">
                <a:tc>
                  <a:txBody>
                    <a:bodyPr/>
                    <a:lstStyle/>
                    <a:p>
                      <a:pPr marL="0" marR="0" lvl="0" indent="0" algn="ctr" defTabSz="914400" rtl="0" eaLnBrk="1" fontAlgn="base" latinLnBrk="0" hangingPunct="1">
                        <a:lnSpc>
                          <a:spcPct val="75000"/>
                        </a:lnSpc>
                        <a:spcBef>
                          <a:spcPct val="30000"/>
                        </a:spcBef>
                        <a:spcAft>
                          <a:spcPct val="0"/>
                        </a:spcAft>
                        <a:buClr>
                          <a:schemeClr val="folHlink"/>
                        </a:buClr>
                        <a:buSzPct val="60000"/>
                        <a:buFont typeface="Wingdings" pitchFamily="2" charset="2"/>
                        <a:buNone/>
                        <a:tabLst/>
                      </a:pPr>
                      <a:r>
                        <a:rPr kumimoji="0" lang="es-MX" sz="1600" b="0" i="0" u="none" strike="noStrike" cap="none" normalizeH="0" baseline="0" smtClean="0">
                          <a:ln>
                            <a:noFill/>
                          </a:ln>
                          <a:solidFill>
                            <a:schemeClr val="tx1"/>
                          </a:solidFill>
                          <a:effectLst/>
                          <a:latin typeface="Tahoma" pitchFamily="34" charset="0"/>
                        </a:rPr>
                        <a:t>Actividad</a:t>
                      </a:r>
                      <a:endParaRPr kumimoji="0" lang="es-ES" sz="1600" b="0"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75000"/>
                        </a:lnSpc>
                        <a:spcBef>
                          <a:spcPct val="30000"/>
                        </a:spcBef>
                        <a:spcAft>
                          <a:spcPct val="0"/>
                        </a:spcAft>
                        <a:buClr>
                          <a:schemeClr val="folHlink"/>
                        </a:buClr>
                        <a:buSzPct val="60000"/>
                        <a:buFont typeface="Wingdings" pitchFamily="2" charset="2"/>
                        <a:buNone/>
                        <a:tabLst/>
                      </a:pPr>
                      <a:r>
                        <a:rPr kumimoji="0" lang="es-MX" sz="1600" b="0" i="0" u="none" strike="noStrike" cap="none" normalizeH="0" baseline="0" smtClean="0">
                          <a:ln>
                            <a:noFill/>
                          </a:ln>
                          <a:solidFill>
                            <a:schemeClr val="tx1"/>
                          </a:solidFill>
                          <a:effectLst/>
                          <a:latin typeface="Tahoma" pitchFamily="34" charset="0"/>
                        </a:rPr>
                        <a:t>Presión Sonido dBA</a:t>
                      </a:r>
                      <a:endParaRPr kumimoji="0" lang="es-ES" sz="16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75000"/>
                        </a:lnSpc>
                        <a:spcBef>
                          <a:spcPct val="30000"/>
                        </a:spcBef>
                        <a:spcAft>
                          <a:spcPct val="0"/>
                        </a:spcAft>
                        <a:buClr>
                          <a:schemeClr val="folHlink"/>
                        </a:buClr>
                        <a:buSzPct val="60000"/>
                        <a:buFont typeface="Wingdings" pitchFamily="2" charset="2"/>
                        <a:buNone/>
                        <a:tabLst/>
                      </a:pPr>
                      <a:r>
                        <a:rPr kumimoji="0" lang="es-MX" sz="1600" b="0" i="0" u="none" strike="noStrike" cap="none" normalizeH="0" baseline="0" smtClean="0">
                          <a:ln>
                            <a:noFill/>
                          </a:ln>
                          <a:solidFill>
                            <a:schemeClr val="tx1"/>
                          </a:solidFill>
                          <a:effectLst/>
                          <a:latin typeface="Tahoma" pitchFamily="34" charset="0"/>
                        </a:rPr>
                        <a:t>Efectos</a:t>
                      </a:r>
                      <a:endParaRPr kumimoji="0" lang="es-ES" sz="16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19100">
                <a:tc>
                  <a:txBody>
                    <a:bodyPr/>
                    <a:lstStyle/>
                    <a:p>
                      <a:pPr marL="0" marR="0" lvl="0" indent="0" algn="l" defTabSz="914400" rtl="0" eaLnBrk="1" fontAlgn="base" latinLnBrk="0" hangingPunct="1">
                        <a:lnSpc>
                          <a:spcPct val="75000"/>
                        </a:lnSpc>
                        <a:spcBef>
                          <a:spcPct val="30000"/>
                        </a:spcBef>
                        <a:spcAft>
                          <a:spcPct val="0"/>
                        </a:spcAft>
                        <a:buClr>
                          <a:schemeClr val="folHlink"/>
                        </a:buClr>
                        <a:buSzPct val="60000"/>
                        <a:buFont typeface="Wingdings" pitchFamily="2" charset="2"/>
                        <a:buNone/>
                        <a:tabLst/>
                      </a:pPr>
                      <a:r>
                        <a:rPr kumimoji="0" lang="es-MX" sz="1600" b="0" i="0" u="none" strike="noStrike" cap="none" normalizeH="0" baseline="0" smtClean="0">
                          <a:ln>
                            <a:noFill/>
                          </a:ln>
                          <a:solidFill>
                            <a:schemeClr val="tx1"/>
                          </a:solidFill>
                          <a:effectLst/>
                          <a:latin typeface="Tahoma" pitchFamily="34" charset="0"/>
                        </a:rPr>
                        <a:t>Despegue avión jet (25m)</a:t>
                      </a:r>
                      <a:endParaRPr kumimoji="0" lang="es-ES" sz="1600" b="0"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75000"/>
                        </a:lnSpc>
                        <a:spcBef>
                          <a:spcPct val="30000"/>
                        </a:spcBef>
                        <a:spcAft>
                          <a:spcPct val="0"/>
                        </a:spcAft>
                        <a:buClr>
                          <a:schemeClr val="folHlink"/>
                        </a:buClr>
                        <a:buSzPct val="60000"/>
                        <a:buFont typeface="Wingdings" pitchFamily="2" charset="2"/>
                        <a:buNone/>
                        <a:tabLst/>
                      </a:pPr>
                      <a:r>
                        <a:rPr kumimoji="0" lang="es-MX" sz="1600" b="0" i="0" u="none" strike="noStrike" cap="none" normalizeH="0" baseline="0" smtClean="0">
                          <a:ln>
                            <a:noFill/>
                          </a:ln>
                          <a:solidFill>
                            <a:schemeClr val="tx1"/>
                          </a:solidFill>
                          <a:effectLst/>
                          <a:latin typeface="Tahoma" pitchFamily="34" charset="0"/>
                        </a:rPr>
                        <a:t>150</a:t>
                      </a:r>
                      <a:endParaRPr kumimoji="0" lang="es-ES" sz="16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75000"/>
                        </a:lnSpc>
                        <a:spcBef>
                          <a:spcPct val="30000"/>
                        </a:spcBef>
                        <a:spcAft>
                          <a:spcPct val="0"/>
                        </a:spcAft>
                        <a:buClr>
                          <a:schemeClr val="folHlink"/>
                        </a:buClr>
                        <a:buSzPct val="60000"/>
                        <a:buFont typeface="Wingdings" pitchFamily="2" charset="2"/>
                        <a:buNone/>
                        <a:tabLst/>
                      </a:pPr>
                      <a:r>
                        <a:rPr kumimoji="0" lang="es-MX" sz="1600" b="0" i="0" u="none" strike="noStrike" cap="none" normalizeH="0" baseline="0" smtClean="0">
                          <a:ln>
                            <a:noFill/>
                          </a:ln>
                          <a:solidFill>
                            <a:schemeClr val="tx1"/>
                          </a:solidFill>
                          <a:effectLst/>
                          <a:latin typeface="Tahoma" pitchFamily="34" charset="0"/>
                        </a:rPr>
                        <a:t>Ruptura del tímpano</a:t>
                      </a:r>
                      <a:endParaRPr kumimoji="0" lang="es-ES" sz="16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20688">
                <a:tc>
                  <a:txBody>
                    <a:bodyPr/>
                    <a:lstStyle/>
                    <a:p>
                      <a:pPr marL="0" marR="0" lvl="0" indent="0" algn="l" defTabSz="914400" rtl="0" eaLnBrk="1" fontAlgn="base" latinLnBrk="0" hangingPunct="1">
                        <a:lnSpc>
                          <a:spcPct val="75000"/>
                        </a:lnSpc>
                        <a:spcBef>
                          <a:spcPct val="30000"/>
                        </a:spcBef>
                        <a:spcAft>
                          <a:spcPct val="0"/>
                        </a:spcAft>
                        <a:buClr>
                          <a:schemeClr val="folHlink"/>
                        </a:buClr>
                        <a:buSzPct val="60000"/>
                        <a:buFont typeface="Wingdings" pitchFamily="2" charset="2"/>
                        <a:buNone/>
                        <a:tabLst/>
                      </a:pPr>
                      <a:r>
                        <a:rPr kumimoji="0" lang="es-MX" sz="1600" b="0" i="0" u="none" strike="noStrike" cap="none" normalizeH="0" baseline="0" smtClean="0">
                          <a:ln>
                            <a:noFill/>
                          </a:ln>
                          <a:solidFill>
                            <a:schemeClr val="tx1"/>
                          </a:solidFill>
                          <a:effectLst/>
                          <a:latin typeface="Tahoma" pitchFamily="34" charset="0"/>
                        </a:rPr>
                        <a:t>Rayos, música rock viva </a:t>
                      </a:r>
                      <a:endParaRPr kumimoji="0" lang="es-ES" sz="1600" b="0"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75000"/>
                        </a:lnSpc>
                        <a:spcBef>
                          <a:spcPct val="30000"/>
                        </a:spcBef>
                        <a:spcAft>
                          <a:spcPct val="0"/>
                        </a:spcAft>
                        <a:buClr>
                          <a:schemeClr val="folHlink"/>
                        </a:buClr>
                        <a:buSzPct val="60000"/>
                        <a:buFont typeface="Wingdings" pitchFamily="2" charset="2"/>
                        <a:buNone/>
                        <a:tabLst/>
                      </a:pPr>
                      <a:r>
                        <a:rPr kumimoji="0" lang="es-MX" sz="1600" b="0" i="0" u="none" strike="noStrike" cap="none" normalizeH="0" baseline="0" smtClean="0">
                          <a:ln>
                            <a:noFill/>
                          </a:ln>
                          <a:solidFill>
                            <a:schemeClr val="tx1"/>
                          </a:solidFill>
                          <a:effectLst/>
                          <a:latin typeface="Tahoma" pitchFamily="34" charset="0"/>
                        </a:rPr>
                        <a:t>120</a:t>
                      </a:r>
                      <a:endParaRPr kumimoji="0" lang="es-ES" sz="16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75000"/>
                        </a:lnSpc>
                        <a:spcBef>
                          <a:spcPct val="30000"/>
                        </a:spcBef>
                        <a:spcAft>
                          <a:spcPct val="0"/>
                        </a:spcAft>
                        <a:buClr>
                          <a:schemeClr val="folHlink"/>
                        </a:buClr>
                        <a:buSzPct val="60000"/>
                        <a:buFont typeface="Wingdings" pitchFamily="2" charset="2"/>
                        <a:buNone/>
                        <a:tabLst/>
                      </a:pPr>
                      <a:r>
                        <a:rPr kumimoji="0" lang="es-MX" sz="1600" b="0" i="0" u="none" strike="noStrike" cap="none" normalizeH="0" baseline="0" smtClean="0">
                          <a:ln>
                            <a:noFill/>
                          </a:ln>
                          <a:solidFill>
                            <a:schemeClr val="tx1"/>
                          </a:solidFill>
                          <a:effectLst/>
                          <a:latin typeface="Tahoma" pitchFamily="34" charset="0"/>
                        </a:rPr>
                        <a:t>Umbral de dolor</a:t>
                      </a:r>
                      <a:endParaRPr kumimoji="0" lang="es-ES" sz="16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676275">
                <a:tc>
                  <a:txBody>
                    <a:bodyPr/>
                    <a:lstStyle/>
                    <a:p>
                      <a:pPr marL="0" marR="0" lvl="0" indent="0" algn="l" defTabSz="914400" rtl="0" eaLnBrk="1" fontAlgn="base" latinLnBrk="0" hangingPunct="1">
                        <a:lnSpc>
                          <a:spcPct val="75000"/>
                        </a:lnSpc>
                        <a:spcBef>
                          <a:spcPct val="30000"/>
                        </a:spcBef>
                        <a:spcAft>
                          <a:spcPct val="0"/>
                        </a:spcAft>
                        <a:buClr>
                          <a:schemeClr val="folHlink"/>
                        </a:buClr>
                        <a:buSzPct val="60000"/>
                        <a:buFont typeface="Wingdings" pitchFamily="2" charset="2"/>
                        <a:buNone/>
                        <a:tabLst/>
                      </a:pPr>
                      <a:r>
                        <a:rPr kumimoji="0" lang="es-MX" sz="1600" b="0" i="0" u="none" strike="noStrike" cap="none" normalizeH="0" baseline="0" smtClean="0">
                          <a:ln>
                            <a:noFill/>
                          </a:ln>
                          <a:solidFill>
                            <a:schemeClr val="tx1"/>
                          </a:solidFill>
                          <a:effectLst/>
                          <a:latin typeface="Tahoma" pitchFamily="34" charset="0"/>
                        </a:rPr>
                        <a:t>Calle urbana bulliciosa, camión con motor diesel</a:t>
                      </a:r>
                      <a:endParaRPr kumimoji="0" lang="es-ES" sz="1600" b="0"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75000"/>
                        </a:lnSpc>
                        <a:spcBef>
                          <a:spcPct val="30000"/>
                        </a:spcBef>
                        <a:spcAft>
                          <a:spcPct val="0"/>
                        </a:spcAft>
                        <a:buClr>
                          <a:schemeClr val="folHlink"/>
                        </a:buClr>
                        <a:buSzPct val="60000"/>
                        <a:buFont typeface="Wingdings" pitchFamily="2" charset="2"/>
                        <a:buNone/>
                        <a:tabLst/>
                      </a:pPr>
                      <a:r>
                        <a:rPr kumimoji="0" lang="es-MX" sz="1600" b="0" i="0" u="none" strike="noStrike" cap="none" normalizeH="0" baseline="0" smtClean="0">
                          <a:ln>
                            <a:noFill/>
                          </a:ln>
                          <a:solidFill>
                            <a:schemeClr val="tx1"/>
                          </a:solidFill>
                          <a:effectLst/>
                          <a:latin typeface="Tahoma" pitchFamily="34" charset="0"/>
                        </a:rPr>
                        <a:t>90</a:t>
                      </a:r>
                      <a:endParaRPr kumimoji="0" lang="es-ES" sz="16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75000"/>
                        </a:lnSpc>
                        <a:spcBef>
                          <a:spcPct val="30000"/>
                        </a:spcBef>
                        <a:spcAft>
                          <a:spcPct val="0"/>
                        </a:spcAft>
                        <a:buClr>
                          <a:schemeClr val="folHlink"/>
                        </a:buClr>
                        <a:buSzPct val="60000"/>
                        <a:buFont typeface="Wingdings" pitchFamily="2" charset="2"/>
                        <a:buNone/>
                        <a:tabLst/>
                      </a:pPr>
                      <a:r>
                        <a:rPr kumimoji="0" lang="es-MX" sz="1600" b="0" i="0" u="none" strike="noStrike" cap="none" normalizeH="0" baseline="0" smtClean="0">
                          <a:ln>
                            <a:noFill/>
                          </a:ln>
                          <a:solidFill>
                            <a:schemeClr val="tx1"/>
                          </a:solidFill>
                          <a:effectLst/>
                          <a:latin typeface="Tahoma" pitchFamily="34" charset="0"/>
                        </a:rPr>
                        <a:t>Daño a la audición (8 h)</a:t>
                      </a:r>
                      <a:endParaRPr kumimoji="0" lang="es-ES" sz="16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566738">
                <a:tc>
                  <a:txBody>
                    <a:bodyPr/>
                    <a:lstStyle/>
                    <a:p>
                      <a:pPr marL="0" marR="0" lvl="0" indent="0" algn="l" defTabSz="914400" rtl="0" eaLnBrk="1" fontAlgn="base" latinLnBrk="0" hangingPunct="1">
                        <a:lnSpc>
                          <a:spcPct val="75000"/>
                        </a:lnSpc>
                        <a:spcBef>
                          <a:spcPct val="30000"/>
                        </a:spcBef>
                        <a:spcAft>
                          <a:spcPct val="0"/>
                        </a:spcAft>
                        <a:buClr>
                          <a:schemeClr val="folHlink"/>
                        </a:buClr>
                        <a:buSzPct val="60000"/>
                        <a:buFont typeface="Wingdings" pitchFamily="2" charset="2"/>
                        <a:buNone/>
                        <a:tabLst/>
                      </a:pPr>
                      <a:r>
                        <a:rPr kumimoji="0" lang="es-MX" sz="1600" b="0" i="0" u="none" strike="noStrike" cap="none" normalizeH="0" baseline="0" smtClean="0">
                          <a:ln>
                            <a:noFill/>
                          </a:ln>
                          <a:solidFill>
                            <a:schemeClr val="tx1"/>
                          </a:solidFill>
                          <a:effectLst/>
                          <a:latin typeface="Tahoma" pitchFamily="34" charset="0"/>
                        </a:rPr>
                        <a:t>Lavadora de ropa, tren a 15 m, licuadora, fábrica promedio</a:t>
                      </a:r>
                      <a:endParaRPr kumimoji="0" lang="es-ES" sz="1600" b="0"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75000"/>
                        </a:lnSpc>
                        <a:spcBef>
                          <a:spcPct val="30000"/>
                        </a:spcBef>
                        <a:spcAft>
                          <a:spcPct val="0"/>
                        </a:spcAft>
                        <a:buClr>
                          <a:schemeClr val="folHlink"/>
                        </a:buClr>
                        <a:buSzPct val="60000"/>
                        <a:buFont typeface="Wingdings" pitchFamily="2" charset="2"/>
                        <a:buNone/>
                        <a:tabLst/>
                      </a:pPr>
                      <a:r>
                        <a:rPr kumimoji="0" lang="es-MX" sz="1600" b="0" i="0" u="none" strike="noStrike" cap="none" normalizeH="0" baseline="0" smtClean="0">
                          <a:ln>
                            <a:noFill/>
                          </a:ln>
                          <a:solidFill>
                            <a:schemeClr val="tx1"/>
                          </a:solidFill>
                          <a:effectLst/>
                          <a:latin typeface="Tahoma" pitchFamily="34" charset="0"/>
                        </a:rPr>
                        <a:t>80</a:t>
                      </a:r>
                      <a:endParaRPr kumimoji="0" lang="es-ES" sz="16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75000"/>
                        </a:lnSpc>
                        <a:spcBef>
                          <a:spcPct val="30000"/>
                        </a:spcBef>
                        <a:spcAft>
                          <a:spcPct val="0"/>
                        </a:spcAft>
                        <a:buClr>
                          <a:schemeClr val="folHlink"/>
                        </a:buClr>
                        <a:buSzPct val="60000"/>
                        <a:buFont typeface="Wingdings" pitchFamily="2" charset="2"/>
                        <a:buNone/>
                        <a:tabLst/>
                      </a:pPr>
                      <a:r>
                        <a:rPr kumimoji="0" lang="es-MX" sz="1600" b="0" i="0" u="none" strike="noStrike" cap="none" normalizeH="0" baseline="0" smtClean="0">
                          <a:ln>
                            <a:noFill/>
                          </a:ln>
                          <a:solidFill>
                            <a:schemeClr val="tx1"/>
                          </a:solidFill>
                          <a:effectLst/>
                          <a:latin typeface="Tahoma" pitchFamily="34" charset="0"/>
                        </a:rPr>
                        <a:t>Posible daño a la audición</a:t>
                      </a:r>
                      <a:endParaRPr kumimoji="0" lang="es-ES" sz="16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20688">
                <a:tc>
                  <a:txBody>
                    <a:bodyPr/>
                    <a:lstStyle/>
                    <a:p>
                      <a:pPr marL="0" marR="0" lvl="0" indent="0" algn="l" defTabSz="914400" rtl="0" eaLnBrk="1" fontAlgn="base" latinLnBrk="0" hangingPunct="1">
                        <a:lnSpc>
                          <a:spcPct val="75000"/>
                        </a:lnSpc>
                        <a:spcBef>
                          <a:spcPct val="30000"/>
                        </a:spcBef>
                        <a:spcAft>
                          <a:spcPct val="0"/>
                        </a:spcAft>
                        <a:buClr>
                          <a:schemeClr val="folHlink"/>
                        </a:buClr>
                        <a:buSzPct val="60000"/>
                        <a:buFont typeface="Wingdings" pitchFamily="2" charset="2"/>
                        <a:buNone/>
                        <a:tabLst/>
                      </a:pPr>
                      <a:r>
                        <a:rPr kumimoji="0" lang="es-MX" sz="1600" b="0" i="0" u="none" strike="noStrike" cap="none" normalizeH="0" baseline="0" smtClean="0">
                          <a:ln>
                            <a:noFill/>
                          </a:ln>
                          <a:solidFill>
                            <a:schemeClr val="tx1"/>
                          </a:solidFill>
                          <a:effectLst/>
                          <a:latin typeface="Tahoma" pitchFamily="34" charset="0"/>
                        </a:rPr>
                        <a:t>Aspiradora, fiesta, audio del TV</a:t>
                      </a:r>
                      <a:endParaRPr kumimoji="0" lang="es-ES" sz="1600" b="0"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75000"/>
                        </a:lnSpc>
                        <a:spcBef>
                          <a:spcPct val="30000"/>
                        </a:spcBef>
                        <a:spcAft>
                          <a:spcPct val="0"/>
                        </a:spcAft>
                        <a:buClr>
                          <a:schemeClr val="folHlink"/>
                        </a:buClr>
                        <a:buSzPct val="60000"/>
                        <a:buFont typeface="Wingdings" pitchFamily="2" charset="2"/>
                        <a:buNone/>
                        <a:tabLst/>
                      </a:pPr>
                      <a:r>
                        <a:rPr kumimoji="0" lang="es-MX" sz="1600" b="0" i="0" u="none" strike="noStrike" cap="none" normalizeH="0" baseline="0" smtClean="0">
                          <a:ln>
                            <a:noFill/>
                          </a:ln>
                          <a:solidFill>
                            <a:schemeClr val="tx1"/>
                          </a:solidFill>
                          <a:effectLst/>
                          <a:latin typeface="Tahoma" pitchFamily="34" charset="0"/>
                        </a:rPr>
                        <a:t>70</a:t>
                      </a:r>
                      <a:endParaRPr kumimoji="0" lang="es-ES" sz="16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75000"/>
                        </a:lnSpc>
                        <a:spcBef>
                          <a:spcPct val="30000"/>
                        </a:spcBef>
                        <a:spcAft>
                          <a:spcPct val="0"/>
                        </a:spcAft>
                        <a:buClr>
                          <a:schemeClr val="folHlink"/>
                        </a:buClr>
                        <a:buSzPct val="60000"/>
                        <a:buFont typeface="Wingdings" pitchFamily="2" charset="2"/>
                        <a:buNone/>
                        <a:tabLst/>
                      </a:pPr>
                      <a:r>
                        <a:rPr kumimoji="0" lang="es-MX" sz="1600" b="0" i="0" u="none" strike="noStrike" cap="none" normalizeH="0" baseline="0" smtClean="0">
                          <a:ln>
                            <a:noFill/>
                          </a:ln>
                          <a:solidFill>
                            <a:schemeClr val="tx1"/>
                          </a:solidFill>
                          <a:effectLst/>
                          <a:latin typeface="Tahoma" pitchFamily="34" charset="0"/>
                        </a:rPr>
                        <a:t>Molesto</a:t>
                      </a:r>
                      <a:endParaRPr kumimoji="0" lang="es-ES" sz="16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566738">
                <a:tc>
                  <a:txBody>
                    <a:bodyPr/>
                    <a:lstStyle/>
                    <a:p>
                      <a:pPr marL="0" marR="0" lvl="0" indent="0" algn="l" defTabSz="914400" rtl="0" eaLnBrk="1" fontAlgn="base" latinLnBrk="0" hangingPunct="1">
                        <a:lnSpc>
                          <a:spcPct val="75000"/>
                        </a:lnSpc>
                        <a:spcBef>
                          <a:spcPct val="30000"/>
                        </a:spcBef>
                        <a:spcAft>
                          <a:spcPct val="0"/>
                        </a:spcAft>
                        <a:buClr>
                          <a:schemeClr val="folHlink"/>
                        </a:buClr>
                        <a:buSzPct val="60000"/>
                        <a:buFont typeface="Wingdings" pitchFamily="2" charset="2"/>
                        <a:buNone/>
                        <a:tabLst/>
                      </a:pPr>
                      <a:r>
                        <a:rPr kumimoji="0" lang="es-MX" sz="1600" b="0" i="0" u="none" strike="noStrike" cap="none" normalizeH="0" baseline="0" smtClean="0">
                          <a:ln>
                            <a:noFill/>
                          </a:ln>
                          <a:solidFill>
                            <a:schemeClr val="tx1"/>
                          </a:solidFill>
                          <a:effectLst/>
                          <a:latin typeface="Tahoma" pitchFamily="34" charset="0"/>
                        </a:rPr>
                        <a:t>Conversación en restaurante, oficina promedio, música fondo</a:t>
                      </a:r>
                      <a:endParaRPr kumimoji="0" lang="es-ES" sz="1600" b="0"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75000"/>
                        </a:lnSpc>
                        <a:spcBef>
                          <a:spcPct val="30000"/>
                        </a:spcBef>
                        <a:spcAft>
                          <a:spcPct val="0"/>
                        </a:spcAft>
                        <a:buClr>
                          <a:schemeClr val="folHlink"/>
                        </a:buClr>
                        <a:buSzPct val="60000"/>
                        <a:buFont typeface="Wingdings" pitchFamily="2" charset="2"/>
                        <a:buNone/>
                        <a:tabLst/>
                      </a:pPr>
                      <a:r>
                        <a:rPr kumimoji="0" lang="es-MX" sz="1600" b="0" i="0" u="none" strike="noStrike" cap="none" normalizeH="0" baseline="0" smtClean="0">
                          <a:ln>
                            <a:noFill/>
                          </a:ln>
                          <a:solidFill>
                            <a:schemeClr val="tx1"/>
                          </a:solidFill>
                          <a:effectLst/>
                          <a:latin typeface="Tahoma" pitchFamily="34" charset="0"/>
                        </a:rPr>
                        <a:t>60</a:t>
                      </a:r>
                      <a:endParaRPr kumimoji="0" lang="es-ES" sz="16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75000"/>
                        </a:lnSpc>
                        <a:spcBef>
                          <a:spcPct val="30000"/>
                        </a:spcBef>
                        <a:spcAft>
                          <a:spcPct val="0"/>
                        </a:spcAft>
                        <a:buClr>
                          <a:schemeClr val="folHlink"/>
                        </a:buClr>
                        <a:buSzPct val="60000"/>
                        <a:buFont typeface="Wingdings" pitchFamily="2" charset="2"/>
                        <a:buNone/>
                        <a:tabLst/>
                      </a:pPr>
                      <a:r>
                        <a:rPr kumimoji="0" lang="es-MX" sz="1600" b="0" i="0" u="none" strike="noStrike" cap="none" normalizeH="0" baseline="0" smtClean="0">
                          <a:ln>
                            <a:noFill/>
                          </a:ln>
                          <a:solidFill>
                            <a:schemeClr val="tx1"/>
                          </a:solidFill>
                          <a:effectLst/>
                          <a:latin typeface="Tahoma" pitchFamily="34" charset="0"/>
                        </a:rPr>
                        <a:t>Turbador</a:t>
                      </a:r>
                      <a:endParaRPr kumimoji="0" lang="es-ES" sz="16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568325">
                <a:tc>
                  <a:txBody>
                    <a:bodyPr/>
                    <a:lstStyle/>
                    <a:p>
                      <a:pPr marL="0" marR="0" lvl="0" indent="0" algn="l" defTabSz="914400" rtl="0" eaLnBrk="1" fontAlgn="base" latinLnBrk="0" hangingPunct="1">
                        <a:lnSpc>
                          <a:spcPct val="75000"/>
                        </a:lnSpc>
                        <a:spcBef>
                          <a:spcPct val="30000"/>
                        </a:spcBef>
                        <a:spcAft>
                          <a:spcPct val="0"/>
                        </a:spcAft>
                        <a:buClr>
                          <a:schemeClr val="folHlink"/>
                        </a:buClr>
                        <a:buSzPct val="60000"/>
                        <a:buFont typeface="Wingdings" pitchFamily="2" charset="2"/>
                        <a:buNone/>
                        <a:tabLst/>
                      </a:pPr>
                      <a:r>
                        <a:rPr kumimoji="0" lang="es-MX" sz="1600" b="0" i="0" u="none" strike="noStrike" cap="none" normalizeH="0" baseline="0" smtClean="0">
                          <a:ln>
                            <a:noFill/>
                          </a:ln>
                          <a:solidFill>
                            <a:schemeClr val="tx1"/>
                          </a:solidFill>
                          <a:effectLst/>
                          <a:latin typeface="Tahoma" pitchFamily="34" charset="0"/>
                        </a:rPr>
                        <a:t>Zona tranquila, conversación en sala</a:t>
                      </a:r>
                      <a:endParaRPr kumimoji="0" lang="es-ES" sz="1600" b="0"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75000"/>
                        </a:lnSpc>
                        <a:spcBef>
                          <a:spcPct val="30000"/>
                        </a:spcBef>
                        <a:spcAft>
                          <a:spcPct val="0"/>
                        </a:spcAft>
                        <a:buClr>
                          <a:schemeClr val="folHlink"/>
                        </a:buClr>
                        <a:buSzPct val="60000"/>
                        <a:buFont typeface="Wingdings" pitchFamily="2" charset="2"/>
                        <a:buNone/>
                        <a:tabLst/>
                      </a:pPr>
                      <a:r>
                        <a:rPr kumimoji="0" lang="es-MX" sz="1600" b="0" i="0" u="none" strike="noStrike" cap="none" normalizeH="0" baseline="0" smtClean="0">
                          <a:ln>
                            <a:noFill/>
                          </a:ln>
                          <a:solidFill>
                            <a:schemeClr val="tx1"/>
                          </a:solidFill>
                          <a:effectLst/>
                          <a:latin typeface="Tahoma" pitchFamily="34" charset="0"/>
                        </a:rPr>
                        <a:t>50</a:t>
                      </a:r>
                      <a:endParaRPr kumimoji="0" lang="es-ES" sz="16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75000"/>
                        </a:lnSpc>
                        <a:spcBef>
                          <a:spcPct val="30000"/>
                        </a:spcBef>
                        <a:spcAft>
                          <a:spcPct val="0"/>
                        </a:spcAft>
                        <a:buClr>
                          <a:schemeClr val="folHlink"/>
                        </a:buClr>
                        <a:buSzPct val="60000"/>
                        <a:buFont typeface="Wingdings" pitchFamily="2" charset="2"/>
                        <a:buNone/>
                        <a:tabLst/>
                      </a:pPr>
                      <a:r>
                        <a:rPr kumimoji="0" lang="es-MX" sz="1600" b="0" i="0" u="none" strike="noStrike" cap="none" normalizeH="0" baseline="0" smtClean="0">
                          <a:ln>
                            <a:noFill/>
                          </a:ln>
                          <a:solidFill>
                            <a:schemeClr val="tx1"/>
                          </a:solidFill>
                          <a:effectLst/>
                          <a:latin typeface="Tahoma" pitchFamily="34" charset="0"/>
                        </a:rPr>
                        <a:t>Tranquilo</a:t>
                      </a:r>
                      <a:endParaRPr kumimoji="0" lang="es-ES" sz="16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fecha"/>
          <p:cNvSpPr>
            <a:spLocks noGrp="1"/>
          </p:cNvSpPr>
          <p:nvPr>
            <p:ph type="dt" sz="half" idx="10"/>
          </p:nvPr>
        </p:nvSpPr>
        <p:spPr/>
        <p:txBody>
          <a:bodyPr/>
          <a:lstStyle/>
          <a:p>
            <a:r>
              <a:rPr lang="es-ES"/>
              <a:t>Profesor: José V. Chang, Ing. M. Sc.</a:t>
            </a:r>
          </a:p>
        </p:txBody>
      </p:sp>
      <p:sp>
        <p:nvSpPr>
          <p:cNvPr id="6" name="5 Marcador de pie de página"/>
          <p:cNvSpPr>
            <a:spLocks noGrp="1"/>
          </p:cNvSpPr>
          <p:nvPr>
            <p:ph type="ftr" sz="quarter" idx="11"/>
          </p:nvPr>
        </p:nvSpPr>
        <p:spPr/>
        <p:txBody>
          <a:bodyPr/>
          <a:lstStyle/>
          <a:p>
            <a:r>
              <a:rPr lang="es-ES"/>
              <a:t>Curso de Contaminación Ambiental</a:t>
            </a:r>
          </a:p>
        </p:txBody>
      </p:sp>
      <p:sp>
        <p:nvSpPr>
          <p:cNvPr id="7" name="6 Marcador de número de diapositiva"/>
          <p:cNvSpPr>
            <a:spLocks noGrp="1"/>
          </p:cNvSpPr>
          <p:nvPr>
            <p:ph type="sldNum" sz="quarter" idx="12"/>
          </p:nvPr>
        </p:nvSpPr>
        <p:spPr/>
        <p:txBody>
          <a:bodyPr/>
          <a:lstStyle/>
          <a:p>
            <a:fld id="{5A5EB521-C2D6-4E6F-938B-5FF61F3DCAFC}" type="slidenum">
              <a:rPr lang="es-ES"/>
              <a:pPr/>
              <a:t>42</a:t>
            </a:fld>
            <a:endParaRPr lang="es-ES"/>
          </a:p>
        </p:txBody>
      </p:sp>
      <p:sp>
        <p:nvSpPr>
          <p:cNvPr id="98306" name="Rectangle 2"/>
          <p:cNvSpPr>
            <a:spLocks noGrp="1" noChangeArrowheads="1"/>
          </p:cNvSpPr>
          <p:nvPr>
            <p:ph type="title"/>
          </p:nvPr>
        </p:nvSpPr>
        <p:spPr>
          <a:xfrm>
            <a:off x="1150938" y="617538"/>
            <a:ext cx="7688262" cy="982662"/>
          </a:xfrm>
        </p:spPr>
        <p:txBody>
          <a:bodyPr/>
          <a:lstStyle/>
          <a:p>
            <a:r>
              <a:rPr lang="es-MX" sz="1600" b="0">
                <a:latin typeface="Arial" charset="0"/>
              </a:rPr>
              <a:t/>
            </a:r>
            <a:br>
              <a:rPr lang="es-MX" sz="1600" b="0">
                <a:latin typeface="Arial" charset="0"/>
              </a:rPr>
            </a:br>
            <a:r>
              <a:rPr lang="es-MX" sz="1600" b="0">
                <a:latin typeface="Arial" charset="0"/>
              </a:rPr>
              <a:t/>
            </a:r>
            <a:br>
              <a:rPr lang="es-MX" sz="1600" b="0">
                <a:latin typeface="Arial" charset="0"/>
              </a:rPr>
            </a:br>
            <a:r>
              <a:rPr lang="es-MX"/>
              <a:t>RIESGOS DE SALUD  	</a:t>
            </a:r>
            <a:br>
              <a:rPr lang="es-MX"/>
            </a:br>
            <a:r>
              <a:rPr lang="es-MX"/>
              <a:t>			Uso de agua insegura</a:t>
            </a:r>
            <a:endParaRPr lang="es-ES"/>
          </a:p>
        </p:txBody>
      </p:sp>
      <p:pic>
        <p:nvPicPr>
          <p:cNvPr id="98308" name="Picture 4"/>
          <p:cNvPicPr>
            <a:picLocks noChangeAspect="1" noChangeArrowheads="1"/>
          </p:cNvPicPr>
          <p:nvPr>
            <p:ph type="body" sz="half" idx="1"/>
          </p:nvPr>
        </p:nvPicPr>
        <p:blipFill>
          <a:blip r:embed="rId2"/>
          <a:srcRect/>
          <a:stretch>
            <a:fillRect/>
          </a:stretch>
        </p:blipFill>
        <p:spPr>
          <a:xfrm>
            <a:off x="323850" y="2205038"/>
            <a:ext cx="3743325" cy="4032250"/>
          </a:xfrm>
          <a:noFill/>
          <a:ln/>
        </p:spPr>
      </p:pic>
      <p:sp>
        <p:nvSpPr>
          <p:cNvPr id="98309" name="Rectangle 5"/>
          <p:cNvSpPr>
            <a:spLocks noGrp="1" noChangeArrowheads="1"/>
          </p:cNvSpPr>
          <p:nvPr>
            <p:ph type="body" sz="half" idx="2"/>
          </p:nvPr>
        </p:nvSpPr>
        <p:spPr>
          <a:xfrm>
            <a:off x="4140200" y="1916113"/>
            <a:ext cx="4824413" cy="4321175"/>
          </a:xfrm>
        </p:spPr>
        <p:txBody>
          <a:bodyPr/>
          <a:lstStyle/>
          <a:p>
            <a:pPr>
              <a:lnSpc>
                <a:spcPct val="90000"/>
              </a:lnSpc>
              <a:buFont typeface="Wingdings" pitchFamily="2" charset="2"/>
              <a:buNone/>
            </a:pPr>
            <a:r>
              <a:rPr lang="es-MX" sz="2000">
                <a:latin typeface="Arial" charset="0"/>
                <a:cs typeface="Arial" charset="0"/>
              </a:rPr>
              <a:t>Actualmente</a:t>
            </a:r>
            <a:r>
              <a:rPr lang="es-ES" sz="2000">
                <a:latin typeface="Arial" charset="0"/>
                <a:cs typeface="Arial" charset="0"/>
              </a:rPr>
              <a:t> 31 países, habitados</a:t>
            </a:r>
            <a:r>
              <a:rPr lang="es-MX" sz="2000">
                <a:latin typeface="Arial" charset="0"/>
                <a:cs typeface="Arial" charset="0"/>
              </a:rPr>
              <a:t> con</a:t>
            </a:r>
            <a:r>
              <a:rPr lang="es-ES" sz="2000">
                <a:latin typeface="Arial" charset="0"/>
                <a:cs typeface="Arial" charset="0"/>
              </a:rPr>
              <a:t> menos del 8% de la población mundial, se ven frente a déficit crónicos de agua dulce. </a:t>
            </a:r>
            <a:endParaRPr lang="es-MX" sz="2000">
              <a:latin typeface="Arial" charset="0"/>
              <a:cs typeface="Arial" charset="0"/>
            </a:endParaRPr>
          </a:p>
          <a:p>
            <a:pPr>
              <a:lnSpc>
                <a:spcPct val="90000"/>
              </a:lnSpc>
              <a:spcBef>
                <a:spcPct val="40000"/>
              </a:spcBef>
              <a:spcAft>
                <a:spcPct val="40000"/>
              </a:spcAft>
              <a:buFont typeface="Wingdings" pitchFamily="2" charset="2"/>
              <a:buNone/>
            </a:pPr>
            <a:r>
              <a:rPr lang="es-MX" sz="2000">
                <a:latin typeface="Arial" charset="0"/>
                <a:cs typeface="Arial" charset="0"/>
              </a:rPr>
              <a:t>P</a:t>
            </a:r>
            <a:r>
              <a:rPr lang="es-ES" sz="2000">
                <a:latin typeface="Arial" charset="0"/>
                <a:cs typeface="Arial" charset="0"/>
              </a:rPr>
              <a:t>ara el año 2025 se prevé que 48 países enfrentarán estos déficit, que afectarán a más de 2.800 millones de habitantes 35% de la población mundial proyectada.</a:t>
            </a:r>
            <a:endParaRPr lang="es-MX" sz="2000">
              <a:latin typeface="Arial" charset="0"/>
              <a:cs typeface="Arial" charset="0"/>
            </a:endParaRPr>
          </a:p>
          <a:p>
            <a:pPr>
              <a:lnSpc>
                <a:spcPct val="90000"/>
              </a:lnSpc>
              <a:buFont typeface="Wingdings" pitchFamily="2" charset="2"/>
              <a:buNone/>
            </a:pPr>
            <a:r>
              <a:rPr lang="es-ES" sz="2000">
                <a:latin typeface="Arial" charset="0"/>
                <a:cs typeface="Arial" charset="0"/>
              </a:rPr>
              <a:t>Entre los países que probablemente se verán afectados por la escasez de agua en los próximos 25 años están Etiopía, India, Kenya, Nigeria y Perú. </a:t>
            </a:r>
            <a:endParaRPr lang="es-ES" sz="2000">
              <a:latin typeface="Arial" charset="0"/>
              <a:ea typeface="Arial Unicode MS" pitchFamily="34" charset="-128"/>
              <a:cs typeface="Arial Unicode MS" pitchFamily="34" charset="-128"/>
            </a:endParaRPr>
          </a:p>
          <a:p>
            <a:pPr>
              <a:lnSpc>
                <a:spcPct val="90000"/>
              </a:lnSpc>
            </a:pPr>
            <a:endParaRPr lang="es-EC" sz="2000">
              <a:latin typeface="Arial" charset="0"/>
            </a:endParaRP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r>
              <a:rPr lang="es-ES"/>
              <a:t>Profesor: José V. Chang, Ing. M. Sc.</a:t>
            </a:r>
          </a:p>
        </p:txBody>
      </p:sp>
      <p:sp>
        <p:nvSpPr>
          <p:cNvPr id="5" name="4 Marcador de pie de página"/>
          <p:cNvSpPr>
            <a:spLocks noGrp="1"/>
          </p:cNvSpPr>
          <p:nvPr>
            <p:ph type="ftr" sz="quarter" idx="11"/>
          </p:nvPr>
        </p:nvSpPr>
        <p:spPr/>
        <p:txBody>
          <a:bodyPr/>
          <a:lstStyle/>
          <a:p>
            <a:r>
              <a:rPr lang="es-ES"/>
              <a:t>Curso de Contaminación Ambiental</a:t>
            </a:r>
          </a:p>
        </p:txBody>
      </p:sp>
      <p:sp>
        <p:nvSpPr>
          <p:cNvPr id="6" name="5 Marcador de número de diapositiva"/>
          <p:cNvSpPr>
            <a:spLocks noGrp="1"/>
          </p:cNvSpPr>
          <p:nvPr>
            <p:ph type="sldNum" sz="quarter" idx="12"/>
          </p:nvPr>
        </p:nvSpPr>
        <p:spPr/>
        <p:txBody>
          <a:bodyPr/>
          <a:lstStyle/>
          <a:p>
            <a:fld id="{508BC7FB-4FE4-40E6-A4A1-15D5EB8E3FDB}" type="slidenum">
              <a:rPr lang="es-ES"/>
              <a:pPr/>
              <a:t>43</a:t>
            </a:fld>
            <a:endParaRPr lang="es-ES"/>
          </a:p>
        </p:txBody>
      </p:sp>
      <p:sp>
        <p:nvSpPr>
          <p:cNvPr id="171010" name="Rectangle 1026"/>
          <p:cNvSpPr>
            <a:spLocks noGrp="1" noChangeArrowheads="1"/>
          </p:cNvSpPr>
          <p:nvPr>
            <p:ph type="title"/>
          </p:nvPr>
        </p:nvSpPr>
        <p:spPr>
          <a:xfrm>
            <a:off x="1150938" y="836613"/>
            <a:ext cx="7793037" cy="923925"/>
          </a:xfrm>
        </p:spPr>
        <p:txBody>
          <a:bodyPr/>
          <a:lstStyle/>
          <a:p>
            <a:r>
              <a:rPr lang="es-EC"/>
              <a:t>RIESGO DE SALUD</a:t>
            </a:r>
            <a:br>
              <a:rPr lang="es-EC"/>
            </a:br>
            <a:r>
              <a:rPr lang="es-EC"/>
              <a:t>				Enfermedad:  Malaria</a:t>
            </a:r>
            <a:r>
              <a:rPr lang="es-EC" sz="1600" b="0">
                <a:latin typeface="Arial" charset="0"/>
              </a:rPr>
              <a:t> </a:t>
            </a:r>
          </a:p>
        </p:txBody>
      </p:sp>
      <p:sp>
        <p:nvSpPr>
          <p:cNvPr id="171011" name="Rectangle 1027"/>
          <p:cNvSpPr>
            <a:spLocks noGrp="1" noChangeArrowheads="1"/>
          </p:cNvSpPr>
          <p:nvPr>
            <p:ph type="body" idx="1"/>
          </p:nvPr>
        </p:nvSpPr>
        <p:spPr>
          <a:xfrm>
            <a:off x="539750" y="1844675"/>
            <a:ext cx="8415338" cy="4679950"/>
          </a:xfrm>
        </p:spPr>
        <p:txBody>
          <a:bodyPr/>
          <a:lstStyle/>
          <a:p>
            <a:r>
              <a:rPr lang="es-ES" sz="2400">
                <a:latin typeface="Arial" charset="0"/>
              </a:rPr>
              <a:t>Malaria o Paludismo es una de las causas mayores de morbilidad y mortalidad a nivel mundial, con más de 500 millones de casos al año, de los cuales 1millón son mortales.</a:t>
            </a:r>
            <a:r>
              <a:rPr lang="es-EC" sz="2400">
                <a:latin typeface="Arial" charset="0"/>
              </a:rPr>
              <a:t> </a:t>
            </a:r>
          </a:p>
          <a:p>
            <a:pPr>
              <a:spcBef>
                <a:spcPct val="50000"/>
              </a:spcBef>
              <a:spcAft>
                <a:spcPct val="50000"/>
              </a:spcAft>
            </a:pPr>
            <a:r>
              <a:rPr lang="es-ES" sz="2400">
                <a:latin typeface="Arial" charset="0"/>
              </a:rPr>
              <a:t>En el ser humano la transmisión se produce por la picadura de la hembra del mosquito </a:t>
            </a:r>
            <a:r>
              <a:rPr lang="es-ES" sz="2400" i="1">
                <a:solidFill>
                  <a:schemeClr val="hlink"/>
                </a:solidFill>
                <a:latin typeface="Arial" charset="0"/>
              </a:rPr>
              <a:t>Anopheles.</a:t>
            </a:r>
          </a:p>
          <a:p>
            <a:pPr>
              <a:spcBef>
                <a:spcPct val="50000"/>
              </a:spcBef>
              <a:spcAft>
                <a:spcPct val="50000"/>
              </a:spcAft>
            </a:pPr>
            <a:r>
              <a:rPr lang="es-ES" sz="2400">
                <a:latin typeface="Arial" charset="0"/>
              </a:rPr>
              <a:t>Hay 4 especies del género </a:t>
            </a:r>
            <a:r>
              <a:rPr lang="es-ES" sz="2400" i="1">
                <a:solidFill>
                  <a:schemeClr val="hlink"/>
                </a:solidFill>
                <a:latin typeface="Arial" charset="0"/>
              </a:rPr>
              <a:t>plasmodium</a:t>
            </a:r>
            <a:r>
              <a:rPr lang="es-ES" sz="2400">
                <a:latin typeface="Arial" charset="0"/>
              </a:rPr>
              <a:t> (el parásito causante del paludismo) que transmiten la enfermedad al ser humano: P. Vivax, P. Ovale, P. Malariae y P. Falciporum (el más mortífero)</a:t>
            </a:r>
            <a:r>
              <a:rPr lang="es-EC" sz="2400">
                <a:latin typeface="Arial" charset="0"/>
              </a:rPr>
              <a:t>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r>
              <a:rPr lang="es-ES"/>
              <a:t>Profesor: José V. Chang, Ing. M. Sc.</a:t>
            </a:r>
          </a:p>
        </p:txBody>
      </p:sp>
      <p:sp>
        <p:nvSpPr>
          <p:cNvPr id="5" name="4 Marcador de pie de página"/>
          <p:cNvSpPr>
            <a:spLocks noGrp="1"/>
          </p:cNvSpPr>
          <p:nvPr>
            <p:ph type="ftr" sz="quarter" idx="11"/>
          </p:nvPr>
        </p:nvSpPr>
        <p:spPr/>
        <p:txBody>
          <a:bodyPr/>
          <a:lstStyle/>
          <a:p>
            <a:r>
              <a:rPr lang="es-ES"/>
              <a:t>Curso de Contaminación Ambiental</a:t>
            </a:r>
          </a:p>
        </p:txBody>
      </p:sp>
      <p:sp>
        <p:nvSpPr>
          <p:cNvPr id="6" name="5 Marcador de número de diapositiva"/>
          <p:cNvSpPr>
            <a:spLocks noGrp="1"/>
          </p:cNvSpPr>
          <p:nvPr>
            <p:ph type="sldNum" sz="quarter" idx="12"/>
          </p:nvPr>
        </p:nvSpPr>
        <p:spPr/>
        <p:txBody>
          <a:bodyPr/>
          <a:lstStyle/>
          <a:p>
            <a:fld id="{BEDC605B-7D03-4154-9ABA-8EE3F725810C}" type="slidenum">
              <a:rPr lang="es-ES"/>
              <a:pPr/>
              <a:t>44</a:t>
            </a:fld>
            <a:endParaRPr lang="es-ES"/>
          </a:p>
        </p:txBody>
      </p:sp>
      <p:sp>
        <p:nvSpPr>
          <p:cNvPr id="172034" name="Rectangle 2"/>
          <p:cNvSpPr>
            <a:spLocks noGrp="1" noChangeArrowheads="1"/>
          </p:cNvSpPr>
          <p:nvPr>
            <p:ph type="title"/>
          </p:nvPr>
        </p:nvSpPr>
        <p:spPr>
          <a:xfrm>
            <a:off x="1150938" y="908050"/>
            <a:ext cx="7793037" cy="852488"/>
          </a:xfrm>
        </p:spPr>
        <p:txBody>
          <a:bodyPr/>
          <a:lstStyle/>
          <a:p>
            <a:r>
              <a:rPr lang="es-EC"/>
              <a:t>RIESGO DE LA MALARIA</a:t>
            </a:r>
          </a:p>
        </p:txBody>
      </p:sp>
      <p:sp>
        <p:nvSpPr>
          <p:cNvPr id="172035" name="Rectangle 3"/>
          <p:cNvSpPr>
            <a:spLocks noGrp="1" noChangeArrowheads="1"/>
          </p:cNvSpPr>
          <p:nvPr>
            <p:ph type="body" idx="1"/>
          </p:nvPr>
        </p:nvSpPr>
        <p:spPr>
          <a:xfrm>
            <a:off x="468313" y="1916113"/>
            <a:ext cx="8486775" cy="4752975"/>
          </a:xfrm>
        </p:spPr>
        <p:txBody>
          <a:bodyPr/>
          <a:lstStyle/>
          <a:p>
            <a:pPr>
              <a:spcBef>
                <a:spcPct val="50000"/>
              </a:spcBef>
              <a:spcAft>
                <a:spcPct val="10000"/>
              </a:spcAft>
            </a:pPr>
            <a:r>
              <a:rPr lang="es-ES">
                <a:latin typeface="Arial" charset="0"/>
              </a:rPr>
              <a:t>Para visitantes a zonas tropicales, el riesgo de infección varía en función de la duración del viaje, época del año (lluvias, temperatura…), inmunidad de la población, distribución de lugares donde se crían los mosquitos y prevalencia de las distintas especies. </a:t>
            </a:r>
          </a:p>
          <a:p>
            <a:pPr>
              <a:spcBef>
                <a:spcPct val="50000"/>
              </a:spcBef>
              <a:spcAft>
                <a:spcPct val="10000"/>
              </a:spcAft>
            </a:pPr>
            <a:r>
              <a:rPr lang="es-ES">
                <a:latin typeface="Arial" charset="0"/>
              </a:rPr>
              <a:t>El riesgo disminuye a partir de los 1.500 metros de altura, pero si se dan condiciones climáticas adecuadas se puede producir a 3.000 m.</a:t>
            </a:r>
          </a:p>
          <a:p>
            <a:pPr>
              <a:spcBef>
                <a:spcPct val="50000"/>
              </a:spcBef>
              <a:spcAft>
                <a:spcPct val="10000"/>
              </a:spcAft>
            </a:pPr>
            <a:r>
              <a:rPr lang="es-ES">
                <a:latin typeface="Arial" charset="0"/>
              </a:rPr>
              <a:t>Los primeros síntomas en general son los siguientes:</a:t>
            </a:r>
          </a:p>
          <a:p>
            <a:pPr lvl="1">
              <a:lnSpc>
                <a:spcPct val="80000"/>
              </a:lnSpc>
              <a:spcBef>
                <a:spcPct val="50000"/>
              </a:spcBef>
            </a:pPr>
            <a:r>
              <a:rPr lang="es-ES" sz="1800">
                <a:latin typeface="Arial" charset="0"/>
              </a:rPr>
              <a:t>Malestar general</a:t>
            </a:r>
            <a:endParaRPr lang="es-EC" sz="1800">
              <a:latin typeface="Arial" charset="0"/>
            </a:endParaRPr>
          </a:p>
          <a:p>
            <a:pPr lvl="1">
              <a:lnSpc>
                <a:spcPct val="80000"/>
              </a:lnSpc>
            </a:pPr>
            <a:r>
              <a:rPr lang="es-ES" sz="1800">
                <a:latin typeface="Arial" charset="0"/>
              </a:rPr>
              <a:t>Cefalea</a:t>
            </a:r>
          </a:p>
          <a:p>
            <a:pPr lvl="1">
              <a:lnSpc>
                <a:spcPct val="80000"/>
              </a:lnSpc>
            </a:pPr>
            <a:r>
              <a:rPr lang="es-ES" sz="1800">
                <a:latin typeface="Arial" charset="0"/>
              </a:rPr>
              <a:t>Cansancio intenso (astenia)</a:t>
            </a:r>
          </a:p>
          <a:p>
            <a:pPr lvl="1">
              <a:lnSpc>
                <a:spcPct val="80000"/>
              </a:lnSpc>
            </a:pPr>
            <a:r>
              <a:rPr lang="es-ES" sz="1800">
                <a:latin typeface="Arial" charset="0"/>
              </a:rPr>
              <a:t>Molestias abdominales</a:t>
            </a:r>
          </a:p>
          <a:p>
            <a:pPr lvl="1">
              <a:lnSpc>
                <a:spcPct val="80000"/>
              </a:lnSpc>
            </a:pPr>
            <a:r>
              <a:rPr lang="es-ES" sz="1800">
                <a:latin typeface="Arial" charset="0"/>
              </a:rPr>
              <a:t>Dolores musculares (mialgias)</a:t>
            </a:r>
            <a:endParaRPr lang="es-EC" sz="1800">
              <a:latin typeface="Arial" charset="0"/>
            </a:endParaRPr>
          </a:p>
          <a:p>
            <a:pPr lvl="1">
              <a:lnSpc>
                <a:spcPct val="80000"/>
              </a:lnSpc>
            </a:pPr>
            <a:r>
              <a:rPr lang="es-ES" sz="1800">
                <a:latin typeface="Arial" charset="0"/>
              </a:rPr>
              <a:t>Fiebre y escalofríos</a:t>
            </a:r>
            <a:r>
              <a:rPr lang="es-EC" sz="1800">
                <a:latin typeface="Arial" charset="0"/>
              </a:rPr>
              <a:t>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r>
              <a:rPr lang="es-ES"/>
              <a:t>Profesor: José V. Chang, Ing. M. Sc.</a:t>
            </a:r>
          </a:p>
        </p:txBody>
      </p:sp>
      <p:sp>
        <p:nvSpPr>
          <p:cNvPr id="5" name="4 Marcador de pie de página"/>
          <p:cNvSpPr>
            <a:spLocks noGrp="1"/>
          </p:cNvSpPr>
          <p:nvPr>
            <p:ph type="ftr" sz="quarter" idx="11"/>
          </p:nvPr>
        </p:nvSpPr>
        <p:spPr/>
        <p:txBody>
          <a:bodyPr/>
          <a:lstStyle/>
          <a:p>
            <a:r>
              <a:rPr lang="es-ES"/>
              <a:t>Curso de Contaminación Ambiental</a:t>
            </a:r>
          </a:p>
        </p:txBody>
      </p:sp>
      <p:sp>
        <p:nvSpPr>
          <p:cNvPr id="6" name="5 Marcador de número de diapositiva"/>
          <p:cNvSpPr>
            <a:spLocks noGrp="1"/>
          </p:cNvSpPr>
          <p:nvPr>
            <p:ph type="sldNum" sz="quarter" idx="12"/>
          </p:nvPr>
        </p:nvSpPr>
        <p:spPr/>
        <p:txBody>
          <a:bodyPr/>
          <a:lstStyle/>
          <a:p>
            <a:fld id="{9BA4FB07-972E-43D2-910B-C59374004973}" type="slidenum">
              <a:rPr lang="es-ES"/>
              <a:pPr/>
              <a:t>45</a:t>
            </a:fld>
            <a:endParaRPr lang="es-ES"/>
          </a:p>
        </p:txBody>
      </p:sp>
      <p:sp>
        <p:nvSpPr>
          <p:cNvPr id="101378" name="Rectangle 2"/>
          <p:cNvSpPr>
            <a:spLocks noGrp="1" noChangeArrowheads="1"/>
          </p:cNvSpPr>
          <p:nvPr>
            <p:ph type="title"/>
          </p:nvPr>
        </p:nvSpPr>
        <p:spPr>
          <a:xfrm>
            <a:off x="1150938" y="617538"/>
            <a:ext cx="7793037" cy="755650"/>
          </a:xfrm>
        </p:spPr>
        <p:txBody>
          <a:bodyPr/>
          <a:lstStyle/>
          <a:p>
            <a:r>
              <a:rPr lang="es-MX"/>
              <a:t>CICLO DE VIDA DE LA MALARIA</a:t>
            </a:r>
            <a:endParaRPr lang="es-ES"/>
          </a:p>
        </p:txBody>
      </p:sp>
      <p:pic>
        <p:nvPicPr>
          <p:cNvPr id="101380" name="Picture 4"/>
          <p:cNvPicPr>
            <a:picLocks noChangeAspect="1" noChangeArrowheads="1"/>
          </p:cNvPicPr>
          <p:nvPr>
            <p:ph type="body" idx="1"/>
          </p:nvPr>
        </p:nvPicPr>
        <p:blipFill>
          <a:blip r:embed="rId2"/>
          <a:srcRect/>
          <a:stretch>
            <a:fillRect/>
          </a:stretch>
        </p:blipFill>
        <p:spPr>
          <a:xfrm>
            <a:off x="1981200" y="1600200"/>
            <a:ext cx="5562600" cy="4953000"/>
          </a:xfrm>
          <a:noFill/>
          <a:ln/>
        </p:spPr>
      </p:pic>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r>
              <a:rPr lang="es-ES"/>
              <a:t>Profesor: José V. Chang, Ing. M. Sc.</a:t>
            </a:r>
          </a:p>
        </p:txBody>
      </p:sp>
      <p:sp>
        <p:nvSpPr>
          <p:cNvPr id="5" name="4 Marcador de pie de página"/>
          <p:cNvSpPr>
            <a:spLocks noGrp="1"/>
          </p:cNvSpPr>
          <p:nvPr>
            <p:ph type="ftr" sz="quarter" idx="11"/>
          </p:nvPr>
        </p:nvSpPr>
        <p:spPr/>
        <p:txBody>
          <a:bodyPr/>
          <a:lstStyle/>
          <a:p>
            <a:r>
              <a:rPr lang="es-ES"/>
              <a:t>Curso de Contaminación Ambiental</a:t>
            </a:r>
          </a:p>
        </p:txBody>
      </p:sp>
      <p:sp>
        <p:nvSpPr>
          <p:cNvPr id="6" name="5 Marcador de número de diapositiva"/>
          <p:cNvSpPr>
            <a:spLocks noGrp="1"/>
          </p:cNvSpPr>
          <p:nvPr>
            <p:ph type="sldNum" sz="quarter" idx="12"/>
          </p:nvPr>
        </p:nvSpPr>
        <p:spPr/>
        <p:txBody>
          <a:bodyPr/>
          <a:lstStyle/>
          <a:p>
            <a:fld id="{E4CDCE05-033E-4818-A1C6-F7278061B8E3}" type="slidenum">
              <a:rPr lang="es-ES"/>
              <a:pPr/>
              <a:t>46</a:t>
            </a:fld>
            <a:endParaRPr lang="es-ES"/>
          </a:p>
        </p:txBody>
      </p:sp>
      <p:sp>
        <p:nvSpPr>
          <p:cNvPr id="102402" name="Rectangle 2"/>
          <p:cNvSpPr>
            <a:spLocks noGrp="1" noChangeArrowheads="1"/>
          </p:cNvSpPr>
          <p:nvPr>
            <p:ph type="title"/>
          </p:nvPr>
        </p:nvSpPr>
        <p:spPr>
          <a:xfrm>
            <a:off x="914400" y="617538"/>
            <a:ext cx="8029575" cy="830262"/>
          </a:xfrm>
        </p:spPr>
        <p:txBody>
          <a:bodyPr/>
          <a:lstStyle/>
          <a:p>
            <a:r>
              <a:rPr lang="es-MX"/>
              <a:t>PAISES AFECTADOS POR MALARIA</a:t>
            </a:r>
            <a:r>
              <a:rPr lang="es-MX" b="0">
                <a:latin typeface="Verdana" pitchFamily="34" charset="0"/>
              </a:rPr>
              <a:t> 	</a:t>
            </a:r>
            <a:r>
              <a:rPr lang="es-MX" sz="1600" b="0">
                <a:latin typeface="Arial" charset="0"/>
              </a:rPr>
              <a:t>				Riesgo en aprox. 40%, OMS</a:t>
            </a:r>
            <a:endParaRPr lang="es-ES" sz="1600" b="0">
              <a:latin typeface="Arial" charset="0"/>
            </a:endParaRPr>
          </a:p>
        </p:txBody>
      </p:sp>
      <p:pic>
        <p:nvPicPr>
          <p:cNvPr id="102404" name="Picture 4"/>
          <p:cNvPicPr>
            <a:picLocks noChangeAspect="1" noChangeArrowheads="1"/>
          </p:cNvPicPr>
          <p:nvPr>
            <p:ph type="body" idx="1"/>
          </p:nvPr>
        </p:nvPicPr>
        <p:blipFill>
          <a:blip r:embed="rId2"/>
          <a:srcRect/>
          <a:stretch>
            <a:fillRect/>
          </a:stretch>
        </p:blipFill>
        <p:spPr>
          <a:xfrm>
            <a:off x="762000" y="1524000"/>
            <a:ext cx="7924800" cy="5105400"/>
          </a:xfrm>
          <a:noFill/>
          <a:ln/>
        </p:spPr>
      </p:pic>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r>
              <a:rPr lang="es-ES"/>
              <a:t>Profesor: José V. Chang, Ing. M. Sc.</a:t>
            </a:r>
          </a:p>
        </p:txBody>
      </p:sp>
      <p:sp>
        <p:nvSpPr>
          <p:cNvPr id="5" name="4 Marcador de pie de página"/>
          <p:cNvSpPr>
            <a:spLocks noGrp="1"/>
          </p:cNvSpPr>
          <p:nvPr>
            <p:ph type="ftr" sz="quarter" idx="11"/>
          </p:nvPr>
        </p:nvSpPr>
        <p:spPr/>
        <p:txBody>
          <a:bodyPr/>
          <a:lstStyle/>
          <a:p>
            <a:r>
              <a:rPr lang="es-ES"/>
              <a:t>Curso de Contaminación Ambiental</a:t>
            </a:r>
          </a:p>
        </p:txBody>
      </p:sp>
      <p:sp>
        <p:nvSpPr>
          <p:cNvPr id="6" name="5 Marcador de número de diapositiva"/>
          <p:cNvSpPr>
            <a:spLocks noGrp="1"/>
          </p:cNvSpPr>
          <p:nvPr>
            <p:ph type="sldNum" sz="quarter" idx="12"/>
          </p:nvPr>
        </p:nvSpPr>
        <p:spPr/>
        <p:txBody>
          <a:bodyPr/>
          <a:lstStyle/>
          <a:p>
            <a:fld id="{100145CA-995A-4CEA-AA73-DFE323CEDACF}" type="slidenum">
              <a:rPr lang="es-ES"/>
              <a:pPr/>
              <a:t>47</a:t>
            </a:fld>
            <a:endParaRPr lang="es-ES"/>
          </a:p>
        </p:txBody>
      </p:sp>
      <p:sp>
        <p:nvSpPr>
          <p:cNvPr id="182274" name="Rectangle 1026"/>
          <p:cNvSpPr>
            <a:spLocks noGrp="1" noChangeArrowheads="1"/>
          </p:cNvSpPr>
          <p:nvPr>
            <p:ph type="title"/>
          </p:nvPr>
        </p:nvSpPr>
        <p:spPr/>
        <p:txBody>
          <a:bodyPr/>
          <a:lstStyle/>
          <a:p>
            <a:pPr>
              <a:tabLst>
                <a:tab pos="4660900" algn="l"/>
              </a:tabLst>
            </a:pPr>
            <a:r>
              <a:rPr lang="es-MX"/>
              <a:t>DEFINICION DE EVALUACION DE RIESGO</a:t>
            </a:r>
            <a:endParaRPr lang="es-ES"/>
          </a:p>
        </p:txBody>
      </p:sp>
      <p:sp>
        <p:nvSpPr>
          <p:cNvPr id="182275" name="Rectangle 1027"/>
          <p:cNvSpPr>
            <a:spLocks noGrp="1" noChangeArrowheads="1"/>
          </p:cNvSpPr>
          <p:nvPr>
            <p:ph type="body" idx="1"/>
          </p:nvPr>
        </p:nvSpPr>
        <p:spPr>
          <a:xfrm>
            <a:off x="539750" y="1989138"/>
            <a:ext cx="8375650" cy="4868862"/>
          </a:xfrm>
        </p:spPr>
        <p:txBody>
          <a:bodyPr/>
          <a:lstStyle/>
          <a:p>
            <a:pPr>
              <a:lnSpc>
                <a:spcPct val="120000"/>
              </a:lnSpc>
              <a:buFont typeface="Wingdings" pitchFamily="2" charset="2"/>
              <a:buNone/>
            </a:pPr>
            <a:r>
              <a:rPr lang="es-MX" sz="2400"/>
              <a:t>La evaluación del riesgo es la actividad científica para valorar:</a:t>
            </a:r>
          </a:p>
          <a:p>
            <a:pPr>
              <a:lnSpc>
                <a:spcPct val="120000"/>
              </a:lnSpc>
            </a:pPr>
            <a:r>
              <a:rPr lang="es-MX" sz="2400"/>
              <a:t>a) </a:t>
            </a:r>
            <a:r>
              <a:rPr lang="es-ES" sz="2400"/>
              <a:t>las</a:t>
            </a:r>
            <a:r>
              <a:rPr lang="es-MX" sz="2400"/>
              <a:t> </a:t>
            </a:r>
            <a:r>
              <a:rPr lang="es-ES" sz="2400"/>
              <a:t>propiedades tóxicas de una sustancia y,</a:t>
            </a:r>
          </a:p>
          <a:p>
            <a:pPr>
              <a:lnSpc>
                <a:spcPct val="120000"/>
              </a:lnSpc>
            </a:pPr>
            <a:r>
              <a:rPr lang="es-ES" sz="2400"/>
              <a:t>b) las condiciones de exposición</a:t>
            </a:r>
            <a:r>
              <a:rPr lang="es-MX" sz="2400"/>
              <a:t> </a:t>
            </a:r>
            <a:r>
              <a:rPr lang="es-ES" sz="2400"/>
              <a:t>humana a dicha sustancia. </a:t>
            </a:r>
          </a:p>
          <a:p>
            <a:pPr>
              <a:lnSpc>
                <a:spcPct val="120000"/>
              </a:lnSpc>
              <a:buFont typeface="Wingdings" pitchFamily="2" charset="2"/>
              <a:buNone/>
            </a:pPr>
            <a:r>
              <a:rPr lang="es-ES" sz="2400"/>
              <a:t>Tanto para cerciorarse de la posibilidad de que</a:t>
            </a:r>
            <a:r>
              <a:rPr lang="es-MX" sz="2400"/>
              <a:t> </a:t>
            </a:r>
            <a:r>
              <a:rPr lang="es-ES" sz="2400"/>
              <a:t>los expuestos tengan efectos adversos como para caracterizar la</a:t>
            </a:r>
            <a:r>
              <a:rPr lang="es-MX" sz="2400"/>
              <a:t> </a:t>
            </a:r>
            <a:r>
              <a:rPr lang="es-ES" sz="2400"/>
              <a:t>naturaleza de los efectos que puedan experimentar.</a:t>
            </a:r>
          </a:p>
          <a:p>
            <a:pPr>
              <a:buFont typeface="Wingdings" pitchFamily="2" charset="2"/>
              <a:buNone/>
            </a:pPr>
            <a:r>
              <a:rPr lang="es-MX" sz="900">
                <a:latin typeface="Arial" charset="0"/>
              </a:rPr>
              <a:t>Fuente: Academia Nacional de Ciencias de los Estados Unidos</a:t>
            </a:r>
            <a:endParaRPr lang="es-ES" sz="900">
              <a:latin typeface="Arial" charset="0"/>
            </a:endParaRPr>
          </a:p>
          <a:p>
            <a:endParaRPr lang="es-E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r>
              <a:rPr lang="es-ES"/>
              <a:t>Profesor: José V. Chang, Ing. M. Sc.</a:t>
            </a:r>
          </a:p>
        </p:txBody>
      </p:sp>
      <p:sp>
        <p:nvSpPr>
          <p:cNvPr id="5" name="4 Marcador de pie de página"/>
          <p:cNvSpPr>
            <a:spLocks noGrp="1"/>
          </p:cNvSpPr>
          <p:nvPr>
            <p:ph type="ftr" sz="quarter" idx="11"/>
          </p:nvPr>
        </p:nvSpPr>
        <p:spPr/>
        <p:txBody>
          <a:bodyPr/>
          <a:lstStyle/>
          <a:p>
            <a:r>
              <a:rPr lang="es-ES"/>
              <a:t>Curso de Contaminación Ambiental</a:t>
            </a:r>
          </a:p>
        </p:txBody>
      </p:sp>
      <p:sp>
        <p:nvSpPr>
          <p:cNvPr id="6" name="5 Marcador de número de diapositiva"/>
          <p:cNvSpPr>
            <a:spLocks noGrp="1"/>
          </p:cNvSpPr>
          <p:nvPr>
            <p:ph type="sldNum" sz="quarter" idx="12"/>
          </p:nvPr>
        </p:nvSpPr>
        <p:spPr/>
        <p:txBody>
          <a:bodyPr/>
          <a:lstStyle/>
          <a:p>
            <a:fld id="{89873515-57C6-48B7-B4A8-2ED532EE73C5}" type="slidenum">
              <a:rPr lang="es-ES"/>
              <a:pPr/>
              <a:t>48</a:t>
            </a:fld>
            <a:endParaRPr lang="es-ES"/>
          </a:p>
        </p:txBody>
      </p:sp>
      <p:sp>
        <p:nvSpPr>
          <p:cNvPr id="209922" name="Rectangle 2"/>
          <p:cNvSpPr>
            <a:spLocks noGrp="1" noChangeArrowheads="1"/>
          </p:cNvSpPr>
          <p:nvPr>
            <p:ph type="title"/>
          </p:nvPr>
        </p:nvSpPr>
        <p:spPr/>
        <p:txBody>
          <a:bodyPr/>
          <a:lstStyle/>
          <a:p>
            <a:r>
              <a:rPr lang="es-EC"/>
              <a:t>Métodos de evaluación de Riesgos</a:t>
            </a:r>
            <a:endParaRPr lang="es-ES"/>
          </a:p>
        </p:txBody>
      </p:sp>
      <p:sp>
        <p:nvSpPr>
          <p:cNvPr id="209923" name="Rectangle 3"/>
          <p:cNvSpPr>
            <a:spLocks noGrp="1" noChangeArrowheads="1"/>
          </p:cNvSpPr>
          <p:nvPr>
            <p:ph type="body" idx="1"/>
          </p:nvPr>
        </p:nvSpPr>
        <p:spPr>
          <a:xfrm>
            <a:off x="323850" y="2017713"/>
            <a:ext cx="8631238" cy="4579937"/>
          </a:xfrm>
        </p:spPr>
        <p:txBody>
          <a:bodyPr/>
          <a:lstStyle/>
          <a:p>
            <a:pPr>
              <a:spcBef>
                <a:spcPct val="50000"/>
              </a:spcBef>
              <a:buFont typeface="Wingdings" pitchFamily="2" charset="2"/>
              <a:buNone/>
            </a:pPr>
            <a:r>
              <a:rPr lang="es-ES" sz="2400"/>
              <a:t>Los métodos de evaluación de riesgos que actualmente tienen amplia difusión son los desarrollados en los Estados Unidos por la Agencia de Protección Ambiental (EPA) y por la Agencia para Sustancias Tóxicas y Registro de Enfermedades (ATSDR). </a:t>
            </a:r>
          </a:p>
          <a:p>
            <a:pPr>
              <a:spcBef>
                <a:spcPct val="50000"/>
              </a:spcBef>
              <a:buFont typeface="Wingdings" pitchFamily="2" charset="2"/>
              <a:buNone/>
            </a:pPr>
            <a:r>
              <a:rPr lang="es-ES" sz="2400"/>
              <a:t>La primera desarrolla un método rigurosamente científico para evaluar el riesgo que puedan representar las sustancias en particular. La segunda desarrolló un método para evaluar una situación particular de riesgo causado por un lugar o sitio preciso que está contaminado con generalmente varias sustancias potencialmente tóxicas.</a:t>
            </a:r>
          </a:p>
          <a:p>
            <a:pPr>
              <a:lnSpc>
                <a:spcPct val="90000"/>
              </a:lnSpc>
            </a:pPr>
            <a:endParaRPr lang="es-ES" sz="2400"/>
          </a:p>
          <a:p>
            <a:pPr>
              <a:lnSpc>
                <a:spcPct val="90000"/>
              </a:lnSpc>
            </a:pPr>
            <a:endParaRPr lang="es-E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r>
              <a:rPr lang="es-ES"/>
              <a:t>Profesor: José V. Chang, Ing. M. Sc.</a:t>
            </a:r>
          </a:p>
        </p:txBody>
      </p:sp>
      <p:sp>
        <p:nvSpPr>
          <p:cNvPr id="5" name="4 Marcador de pie de página"/>
          <p:cNvSpPr>
            <a:spLocks noGrp="1"/>
          </p:cNvSpPr>
          <p:nvPr>
            <p:ph type="ftr" sz="quarter" idx="11"/>
          </p:nvPr>
        </p:nvSpPr>
        <p:spPr/>
        <p:txBody>
          <a:bodyPr/>
          <a:lstStyle/>
          <a:p>
            <a:r>
              <a:rPr lang="es-ES"/>
              <a:t>Curso de Contaminación Ambiental</a:t>
            </a:r>
          </a:p>
        </p:txBody>
      </p:sp>
      <p:sp>
        <p:nvSpPr>
          <p:cNvPr id="6" name="5 Marcador de número de diapositiva"/>
          <p:cNvSpPr>
            <a:spLocks noGrp="1"/>
          </p:cNvSpPr>
          <p:nvPr>
            <p:ph type="sldNum" sz="quarter" idx="12"/>
          </p:nvPr>
        </p:nvSpPr>
        <p:spPr/>
        <p:txBody>
          <a:bodyPr/>
          <a:lstStyle/>
          <a:p>
            <a:fld id="{B41B3E90-ABCC-4D7D-B740-C0530172550D}" type="slidenum">
              <a:rPr lang="es-ES"/>
              <a:pPr/>
              <a:t>49</a:t>
            </a:fld>
            <a:endParaRPr lang="es-ES"/>
          </a:p>
        </p:txBody>
      </p:sp>
      <p:sp>
        <p:nvSpPr>
          <p:cNvPr id="208898" name="Rectangle 2"/>
          <p:cNvSpPr>
            <a:spLocks noGrp="1" noChangeArrowheads="1"/>
          </p:cNvSpPr>
          <p:nvPr>
            <p:ph type="title"/>
          </p:nvPr>
        </p:nvSpPr>
        <p:spPr/>
        <p:txBody>
          <a:bodyPr/>
          <a:lstStyle/>
          <a:p>
            <a:r>
              <a:rPr lang="es-EC"/>
              <a:t>Componentes de la evaluación del riesgo según el método de la EPA</a:t>
            </a:r>
            <a:endParaRPr lang="es-ES"/>
          </a:p>
        </p:txBody>
      </p:sp>
      <p:sp>
        <p:nvSpPr>
          <p:cNvPr id="208899" name="Rectangle 3"/>
          <p:cNvSpPr>
            <a:spLocks noGrp="1" noChangeArrowheads="1"/>
          </p:cNvSpPr>
          <p:nvPr>
            <p:ph type="body" idx="1"/>
          </p:nvPr>
        </p:nvSpPr>
        <p:spPr>
          <a:xfrm>
            <a:off x="468313" y="2205038"/>
            <a:ext cx="8135937" cy="3927475"/>
          </a:xfrm>
        </p:spPr>
        <p:txBody>
          <a:bodyPr/>
          <a:lstStyle/>
          <a:p>
            <a:pPr>
              <a:spcBef>
                <a:spcPct val="50000"/>
              </a:spcBef>
              <a:buFont typeface="Wingdings" pitchFamily="2" charset="2"/>
              <a:buNone/>
            </a:pPr>
            <a:r>
              <a:rPr lang="es-ES" sz="2400"/>
              <a:t>En esta metodología las principales disciplinas científicas que participan son la </a:t>
            </a:r>
            <a:r>
              <a:rPr lang="es-ES" sz="2400">
                <a:solidFill>
                  <a:srgbClr val="FF3300"/>
                </a:solidFill>
              </a:rPr>
              <a:t>toxicología</a:t>
            </a:r>
            <a:r>
              <a:rPr lang="es-ES" sz="2400"/>
              <a:t> y la </a:t>
            </a:r>
            <a:r>
              <a:rPr lang="es-ES" sz="2400">
                <a:solidFill>
                  <a:srgbClr val="FF3300"/>
                </a:solidFill>
              </a:rPr>
              <a:t>epidemiología</a:t>
            </a:r>
            <a:r>
              <a:rPr lang="es-ES" sz="2400"/>
              <a:t>, cuyos resultados tienen también proyecciones de importancia hacia el área del manejo de riesgos </a:t>
            </a:r>
            <a:r>
              <a:rPr lang="es-ES"/>
              <a:t>(Figura 1).</a:t>
            </a:r>
          </a:p>
          <a:p>
            <a:pPr>
              <a:spcBef>
                <a:spcPct val="50000"/>
              </a:spcBef>
              <a:buFont typeface="Wingdings" pitchFamily="2" charset="2"/>
              <a:buNone/>
            </a:pPr>
            <a:r>
              <a:rPr lang="es-ES" sz="2400"/>
              <a:t>El cuadro 2 muestra las principales características de esta metodología.</a:t>
            </a:r>
          </a:p>
          <a:p>
            <a:pPr>
              <a:spcBef>
                <a:spcPct val="50000"/>
              </a:spcBef>
              <a:buFont typeface="Wingdings" pitchFamily="2" charset="2"/>
              <a:buNone/>
            </a:pPr>
            <a:endParaRPr lang="es-ES" sz="2400"/>
          </a:p>
          <a:p>
            <a:endParaRPr lang="es-ES" sz="24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fecha"/>
          <p:cNvSpPr>
            <a:spLocks noGrp="1"/>
          </p:cNvSpPr>
          <p:nvPr>
            <p:ph type="dt" sz="half" idx="10"/>
          </p:nvPr>
        </p:nvSpPr>
        <p:spPr/>
        <p:txBody>
          <a:bodyPr/>
          <a:lstStyle/>
          <a:p>
            <a:r>
              <a:rPr lang="es-ES"/>
              <a:t>Profesor: José V. Chang, Ing. M. Sc.</a:t>
            </a:r>
          </a:p>
        </p:txBody>
      </p:sp>
      <p:sp>
        <p:nvSpPr>
          <p:cNvPr id="6" name="5 Marcador de pie de página"/>
          <p:cNvSpPr>
            <a:spLocks noGrp="1"/>
          </p:cNvSpPr>
          <p:nvPr>
            <p:ph type="ftr" sz="quarter" idx="11"/>
          </p:nvPr>
        </p:nvSpPr>
        <p:spPr/>
        <p:txBody>
          <a:bodyPr/>
          <a:lstStyle/>
          <a:p>
            <a:r>
              <a:rPr lang="es-ES"/>
              <a:t>Curso de Contaminación Ambiental</a:t>
            </a:r>
          </a:p>
        </p:txBody>
      </p:sp>
      <p:sp>
        <p:nvSpPr>
          <p:cNvPr id="7" name="6 Marcador de número de diapositiva"/>
          <p:cNvSpPr>
            <a:spLocks noGrp="1"/>
          </p:cNvSpPr>
          <p:nvPr>
            <p:ph type="sldNum" sz="quarter" idx="12"/>
          </p:nvPr>
        </p:nvSpPr>
        <p:spPr/>
        <p:txBody>
          <a:bodyPr/>
          <a:lstStyle/>
          <a:p>
            <a:fld id="{299766E5-925A-49C2-A437-B133ED8AEADA}" type="slidenum">
              <a:rPr lang="es-ES"/>
              <a:pPr/>
              <a:t>5</a:t>
            </a:fld>
            <a:endParaRPr lang="es-ES"/>
          </a:p>
        </p:txBody>
      </p:sp>
      <p:sp>
        <p:nvSpPr>
          <p:cNvPr id="411650" name="Rectangle 2"/>
          <p:cNvSpPr>
            <a:spLocks noGrp="1" noChangeArrowheads="1"/>
          </p:cNvSpPr>
          <p:nvPr>
            <p:ph type="title"/>
          </p:nvPr>
        </p:nvSpPr>
        <p:spPr>
          <a:xfrm>
            <a:off x="1116013" y="476250"/>
            <a:ext cx="7793037" cy="1152525"/>
          </a:xfrm>
        </p:spPr>
        <p:txBody>
          <a:bodyPr/>
          <a:lstStyle/>
          <a:p>
            <a:r>
              <a:rPr lang="es-EC"/>
              <a:t>Ejemplo de contaminación de agua</a:t>
            </a:r>
            <a:br>
              <a:rPr lang="es-EC"/>
            </a:br>
            <a:r>
              <a:rPr lang="es-EC"/>
              <a:t>		envenenamiento por mercurio</a:t>
            </a:r>
          </a:p>
        </p:txBody>
      </p:sp>
      <p:sp>
        <p:nvSpPr>
          <p:cNvPr id="411651" name="Rectangle 3"/>
          <p:cNvSpPr>
            <a:spLocks noGrp="1" noChangeArrowheads="1"/>
          </p:cNvSpPr>
          <p:nvPr>
            <p:ph type="body" sz="half" idx="1"/>
          </p:nvPr>
        </p:nvSpPr>
        <p:spPr>
          <a:xfrm>
            <a:off x="395288" y="2276475"/>
            <a:ext cx="5616575" cy="4176713"/>
          </a:xfrm>
        </p:spPr>
        <p:txBody>
          <a:bodyPr/>
          <a:lstStyle/>
          <a:p>
            <a:pPr>
              <a:lnSpc>
                <a:spcPct val="90000"/>
              </a:lnSpc>
              <a:buClr>
                <a:schemeClr val="tx1"/>
              </a:buClr>
              <a:buSzPct val="75000"/>
              <a:buFont typeface="Wingdings" pitchFamily="2" charset="2"/>
              <a:buChar char="Ø"/>
            </a:pPr>
            <a:r>
              <a:rPr lang="es-ES_tradnl">
                <a:latin typeface="Arial" charset="0"/>
              </a:rPr>
              <a:t>Uno de los daños más significativos a la salud humana como resultado de la contaminación del agua ocurrió cuando las personas de la Bahía de Minimata, en Japón, fueron expuestas a especies marinas contaminadas por mercurio pescadas cerca a la costa.  </a:t>
            </a:r>
          </a:p>
          <a:p>
            <a:pPr>
              <a:spcBef>
                <a:spcPct val="50000"/>
              </a:spcBef>
              <a:buClr>
                <a:schemeClr val="tx1"/>
              </a:buClr>
              <a:buSzPct val="75000"/>
              <a:buFont typeface="Wingdings" pitchFamily="2" charset="2"/>
              <a:buChar char="Ø"/>
            </a:pPr>
            <a:r>
              <a:rPr lang="es-ES_tradnl">
                <a:latin typeface="Arial" charset="0"/>
              </a:rPr>
              <a:t>El mercurio había sido descargado en el agua por una industria local. </a:t>
            </a:r>
          </a:p>
          <a:p>
            <a:pPr>
              <a:spcBef>
                <a:spcPct val="50000"/>
              </a:spcBef>
              <a:buClr>
                <a:schemeClr val="tx1"/>
              </a:buClr>
              <a:buSzPct val="75000"/>
              <a:buFont typeface="Wingdings" pitchFamily="2" charset="2"/>
              <a:buChar char="Ø"/>
            </a:pPr>
            <a:r>
              <a:rPr lang="es-ES_tradnl">
                <a:latin typeface="Arial" charset="0"/>
              </a:rPr>
              <a:t>La contaminación no fue detectada sino hasta que un alarmante número de niños nació con anormalidades físicas.</a:t>
            </a:r>
            <a:endParaRPr lang="es-EC">
              <a:latin typeface="Arial" charset="0"/>
            </a:endParaRPr>
          </a:p>
        </p:txBody>
      </p:sp>
      <p:pic>
        <p:nvPicPr>
          <p:cNvPr id="411652" name="Picture 4"/>
          <p:cNvPicPr>
            <a:picLocks noChangeAspect="1" noChangeArrowheads="1"/>
          </p:cNvPicPr>
          <p:nvPr>
            <p:ph sz="half" idx="2"/>
          </p:nvPr>
        </p:nvPicPr>
        <p:blipFill>
          <a:blip r:embed="rId2"/>
          <a:srcRect/>
          <a:stretch>
            <a:fillRect/>
          </a:stretch>
        </p:blipFill>
        <p:spPr>
          <a:xfrm>
            <a:off x="6084888" y="2205038"/>
            <a:ext cx="2768600" cy="3487737"/>
          </a:xfrm>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r>
              <a:rPr lang="es-ES"/>
              <a:t>Profesor: José V. Chang, Ing. M. Sc.</a:t>
            </a:r>
          </a:p>
        </p:txBody>
      </p:sp>
      <p:sp>
        <p:nvSpPr>
          <p:cNvPr id="5" name="4 Marcador de pie de página"/>
          <p:cNvSpPr>
            <a:spLocks noGrp="1"/>
          </p:cNvSpPr>
          <p:nvPr>
            <p:ph type="ftr" sz="quarter" idx="11"/>
          </p:nvPr>
        </p:nvSpPr>
        <p:spPr/>
        <p:txBody>
          <a:bodyPr/>
          <a:lstStyle/>
          <a:p>
            <a:r>
              <a:rPr lang="es-ES"/>
              <a:t>Curso de Contaminación Ambiental</a:t>
            </a:r>
          </a:p>
        </p:txBody>
      </p:sp>
      <p:sp>
        <p:nvSpPr>
          <p:cNvPr id="6" name="5 Marcador de número de diapositiva"/>
          <p:cNvSpPr>
            <a:spLocks noGrp="1"/>
          </p:cNvSpPr>
          <p:nvPr>
            <p:ph type="sldNum" sz="quarter" idx="12"/>
          </p:nvPr>
        </p:nvSpPr>
        <p:spPr/>
        <p:txBody>
          <a:bodyPr/>
          <a:lstStyle/>
          <a:p>
            <a:fld id="{AC33E0D6-FB57-4B8D-8AC8-152F4CEA64A3}" type="slidenum">
              <a:rPr lang="es-ES"/>
              <a:pPr/>
              <a:t>50</a:t>
            </a:fld>
            <a:endParaRPr lang="es-ES"/>
          </a:p>
        </p:txBody>
      </p:sp>
      <p:sp>
        <p:nvSpPr>
          <p:cNvPr id="210946" name="Rectangle 2"/>
          <p:cNvSpPr>
            <a:spLocks noGrp="1" noChangeArrowheads="1"/>
          </p:cNvSpPr>
          <p:nvPr>
            <p:ph type="title"/>
          </p:nvPr>
        </p:nvSpPr>
        <p:spPr/>
        <p:txBody>
          <a:bodyPr/>
          <a:lstStyle/>
          <a:p>
            <a:r>
              <a:rPr lang="es-EC" sz="2400"/>
              <a:t>Elementos científicos en la</a:t>
            </a:r>
            <a:br>
              <a:rPr lang="es-EC" sz="2400"/>
            </a:br>
            <a:r>
              <a:rPr lang="es-EC" sz="2400"/>
              <a:t>	evaluación de riesgos.   Figura 1</a:t>
            </a:r>
            <a:endParaRPr lang="es-ES" sz="2400"/>
          </a:p>
        </p:txBody>
      </p:sp>
      <p:pic>
        <p:nvPicPr>
          <p:cNvPr id="210948" name="Picture 4"/>
          <p:cNvPicPr>
            <a:picLocks noChangeAspect="1" noChangeArrowheads="1"/>
          </p:cNvPicPr>
          <p:nvPr>
            <p:ph type="body" idx="1"/>
          </p:nvPr>
        </p:nvPicPr>
        <p:blipFill>
          <a:blip r:embed="rId2"/>
          <a:srcRect/>
          <a:stretch>
            <a:fillRect/>
          </a:stretch>
        </p:blipFill>
        <p:spPr>
          <a:xfrm>
            <a:off x="755650" y="1844675"/>
            <a:ext cx="7920038" cy="4752975"/>
          </a:xfrm>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r>
              <a:rPr lang="es-ES"/>
              <a:t>Profesor: José V. Chang, Ing. M. Sc.</a:t>
            </a:r>
          </a:p>
        </p:txBody>
      </p:sp>
      <p:sp>
        <p:nvSpPr>
          <p:cNvPr id="5" name="4 Marcador de pie de página"/>
          <p:cNvSpPr>
            <a:spLocks noGrp="1"/>
          </p:cNvSpPr>
          <p:nvPr>
            <p:ph type="ftr" sz="quarter" idx="11"/>
          </p:nvPr>
        </p:nvSpPr>
        <p:spPr/>
        <p:txBody>
          <a:bodyPr/>
          <a:lstStyle/>
          <a:p>
            <a:r>
              <a:rPr lang="es-ES"/>
              <a:t>Curso de Contaminación Ambiental</a:t>
            </a:r>
          </a:p>
        </p:txBody>
      </p:sp>
      <p:sp>
        <p:nvSpPr>
          <p:cNvPr id="6" name="5 Marcador de número de diapositiva"/>
          <p:cNvSpPr>
            <a:spLocks noGrp="1"/>
          </p:cNvSpPr>
          <p:nvPr>
            <p:ph type="sldNum" sz="quarter" idx="12"/>
          </p:nvPr>
        </p:nvSpPr>
        <p:spPr/>
        <p:txBody>
          <a:bodyPr/>
          <a:lstStyle/>
          <a:p>
            <a:fld id="{11106682-4994-41FD-8107-14C1DF5A0390}" type="slidenum">
              <a:rPr lang="es-ES"/>
              <a:pPr/>
              <a:t>51</a:t>
            </a:fld>
            <a:endParaRPr lang="es-ES"/>
          </a:p>
        </p:txBody>
      </p:sp>
      <p:sp>
        <p:nvSpPr>
          <p:cNvPr id="211970" name="Rectangle 2"/>
          <p:cNvSpPr>
            <a:spLocks noGrp="1" noChangeArrowheads="1"/>
          </p:cNvSpPr>
          <p:nvPr>
            <p:ph type="title"/>
          </p:nvPr>
        </p:nvSpPr>
        <p:spPr/>
        <p:txBody>
          <a:bodyPr/>
          <a:lstStyle/>
          <a:p>
            <a:r>
              <a:rPr lang="es-EC"/>
              <a:t>Evaluación del riesgo de EPA.  Cuadro 2</a:t>
            </a:r>
            <a:endParaRPr lang="es-ES"/>
          </a:p>
        </p:txBody>
      </p:sp>
      <p:sp>
        <p:nvSpPr>
          <p:cNvPr id="211971" name="Rectangle 3"/>
          <p:cNvSpPr>
            <a:spLocks noGrp="1" noChangeArrowheads="1"/>
          </p:cNvSpPr>
          <p:nvPr>
            <p:ph type="body" idx="1"/>
          </p:nvPr>
        </p:nvSpPr>
        <p:spPr>
          <a:xfrm>
            <a:off x="250825" y="2017713"/>
            <a:ext cx="8497888" cy="4506912"/>
          </a:xfrm>
        </p:spPr>
        <p:txBody>
          <a:bodyPr/>
          <a:lstStyle/>
          <a:p>
            <a:pPr>
              <a:lnSpc>
                <a:spcPct val="80000"/>
              </a:lnSpc>
              <a:buClr>
                <a:schemeClr val="hlink"/>
              </a:buClr>
              <a:buSzTx/>
              <a:buFont typeface="Wingdings" pitchFamily="2" charset="2"/>
              <a:buChar char="q"/>
            </a:pPr>
            <a:r>
              <a:rPr lang="es-ES" sz="1800"/>
              <a:t>Completa y detallada</a:t>
            </a:r>
          </a:p>
          <a:p>
            <a:pPr>
              <a:lnSpc>
                <a:spcPct val="80000"/>
              </a:lnSpc>
              <a:buClr>
                <a:schemeClr val="hlink"/>
              </a:buClr>
              <a:buSzTx/>
              <a:buFont typeface="Wingdings" pitchFamily="2" charset="2"/>
              <a:buChar char="q"/>
            </a:pPr>
            <a:r>
              <a:rPr lang="es-ES" sz="1800"/>
              <a:t>Intensiva</a:t>
            </a:r>
          </a:p>
          <a:p>
            <a:pPr>
              <a:lnSpc>
                <a:spcPct val="80000"/>
              </a:lnSpc>
              <a:buClr>
                <a:schemeClr val="hlink"/>
              </a:buClr>
              <a:buSzTx/>
              <a:buFont typeface="Wingdings" pitchFamily="2" charset="2"/>
              <a:buChar char="q"/>
            </a:pPr>
            <a:r>
              <a:rPr lang="es-ES" sz="1800"/>
              <a:t>Académica</a:t>
            </a:r>
          </a:p>
          <a:p>
            <a:pPr>
              <a:lnSpc>
                <a:spcPct val="80000"/>
              </a:lnSpc>
              <a:buClr>
                <a:schemeClr val="hlink"/>
              </a:buClr>
              <a:buSzTx/>
              <a:buFont typeface="Wingdings" pitchFamily="2" charset="2"/>
              <a:buChar char="q"/>
            </a:pPr>
            <a:r>
              <a:rPr lang="es-ES" sz="1800"/>
              <a:t>Costosa</a:t>
            </a:r>
          </a:p>
          <a:p>
            <a:pPr>
              <a:lnSpc>
                <a:spcPct val="80000"/>
              </a:lnSpc>
              <a:buClr>
                <a:schemeClr val="hlink"/>
              </a:buClr>
              <a:buSzTx/>
              <a:buFont typeface="Wingdings" pitchFamily="2" charset="2"/>
              <a:buChar char="q"/>
            </a:pPr>
            <a:r>
              <a:rPr lang="es-ES" sz="1800"/>
              <a:t>Orientada al compuesto</a:t>
            </a:r>
          </a:p>
          <a:p>
            <a:pPr>
              <a:lnSpc>
                <a:spcPct val="80000"/>
              </a:lnSpc>
              <a:buClr>
                <a:schemeClr val="hlink"/>
              </a:buClr>
              <a:buSzTx/>
              <a:buFont typeface="Wingdings" pitchFamily="2" charset="2"/>
              <a:buChar char="q"/>
            </a:pPr>
            <a:r>
              <a:rPr lang="es-ES" sz="1800"/>
              <a:t>Cuantitativa</a:t>
            </a:r>
          </a:p>
          <a:p>
            <a:pPr>
              <a:lnSpc>
                <a:spcPct val="80000"/>
              </a:lnSpc>
              <a:buClr>
                <a:schemeClr val="hlink"/>
              </a:buClr>
              <a:buSzTx/>
              <a:buFont typeface="Wingdings" pitchFamily="2" charset="2"/>
              <a:buChar char="q"/>
            </a:pPr>
            <a:r>
              <a:rPr lang="es-ES" sz="1800"/>
              <a:t>Hace cálculos numéricos del riesgo</a:t>
            </a:r>
          </a:p>
          <a:p>
            <a:pPr>
              <a:lnSpc>
                <a:spcPct val="80000"/>
              </a:lnSpc>
              <a:buClr>
                <a:schemeClr val="hlink"/>
              </a:buClr>
              <a:buSzTx/>
              <a:buFont typeface="Wingdings" pitchFamily="2" charset="2"/>
              <a:buChar char="q"/>
            </a:pPr>
            <a:r>
              <a:rPr lang="es-ES" sz="1800"/>
              <a:t>Usa modelos estadísticos y biológicos</a:t>
            </a:r>
          </a:p>
          <a:p>
            <a:pPr>
              <a:lnSpc>
                <a:spcPct val="80000"/>
              </a:lnSpc>
              <a:buClr>
                <a:schemeClr val="hlink"/>
              </a:buClr>
              <a:buSzTx/>
              <a:buFont typeface="Wingdings" pitchFamily="2" charset="2"/>
              <a:buChar char="q"/>
            </a:pPr>
            <a:r>
              <a:rPr lang="es-ES" sz="1800"/>
              <a:t>Se basa en datos toxicológicos y epidemiológicos</a:t>
            </a:r>
          </a:p>
          <a:p>
            <a:pPr>
              <a:lnSpc>
                <a:spcPct val="80000"/>
              </a:lnSpc>
              <a:buClr>
                <a:schemeClr val="hlink"/>
              </a:buClr>
              <a:buSzTx/>
              <a:buFont typeface="Wingdings" pitchFamily="2" charset="2"/>
              <a:buChar char="q"/>
            </a:pPr>
            <a:r>
              <a:rPr lang="es-ES" sz="1800"/>
              <a:t>Centrada primariamente en trabajar sobre el ambiente (dejando los aspectos de salud para otras agencias)</a:t>
            </a:r>
          </a:p>
          <a:p>
            <a:pPr>
              <a:lnSpc>
                <a:spcPct val="80000"/>
              </a:lnSpc>
              <a:buClr>
                <a:schemeClr val="hlink"/>
              </a:buClr>
              <a:buSzTx/>
              <a:buFont typeface="Wingdings" pitchFamily="2" charset="2"/>
              <a:buChar char="q"/>
            </a:pPr>
            <a:r>
              <a:rPr lang="es-ES" sz="1800"/>
              <a:t>Se orienta para fines de controlar riesgos y efectos adversos exagerados o no razonables</a:t>
            </a:r>
          </a:p>
          <a:p>
            <a:pPr>
              <a:lnSpc>
                <a:spcPct val="80000"/>
              </a:lnSpc>
              <a:buClr>
                <a:schemeClr val="hlink"/>
              </a:buClr>
              <a:buSzTx/>
              <a:buFont typeface="Wingdings" pitchFamily="2" charset="2"/>
              <a:buChar char="q"/>
            </a:pPr>
            <a:r>
              <a:rPr lang="es-ES" sz="1800"/>
              <a:t>Apunta a satisfacer exigencias normativas y estatutarias (como consecuencia de un cuerpo legal previamente desarrollado)</a:t>
            </a:r>
          </a:p>
          <a:p>
            <a:pPr>
              <a:lnSpc>
                <a:spcPct val="80000"/>
              </a:lnSpc>
            </a:pPr>
            <a:endParaRPr lang="es-ES" sz="180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r>
              <a:rPr lang="es-ES"/>
              <a:t>Profesor: José V. Chang, Ing. M. Sc.</a:t>
            </a:r>
          </a:p>
        </p:txBody>
      </p:sp>
      <p:sp>
        <p:nvSpPr>
          <p:cNvPr id="5" name="4 Marcador de pie de página"/>
          <p:cNvSpPr>
            <a:spLocks noGrp="1"/>
          </p:cNvSpPr>
          <p:nvPr>
            <p:ph type="ftr" sz="quarter" idx="11"/>
          </p:nvPr>
        </p:nvSpPr>
        <p:spPr/>
        <p:txBody>
          <a:bodyPr/>
          <a:lstStyle/>
          <a:p>
            <a:r>
              <a:rPr lang="es-ES"/>
              <a:t>Curso de Contaminación Ambiental</a:t>
            </a:r>
          </a:p>
        </p:txBody>
      </p:sp>
      <p:sp>
        <p:nvSpPr>
          <p:cNvPr id="6" name="5 Marcador de número de diapositiva"/>
          <p:cNvSpPr>
            <a:spLocks noGrp="1"/>
          </p:cNvSpPr>
          <p:nvPr>
            <p:ph type="sldNum" sz="quarter" idx="12"/>
          </p:nvPr>
        </p:nvSpPr>
        <p:spPr/>
        <p:txBody>
          <a:bodyPr/>
          <a:lstStyle/>
          <a:p>
            <a:fld id="{345F62EE-5150-4981-AD9C-6D4AA8E2F323}" type="slidenum">
              <a:rPr lang="es-ES"/>
              <a:pPr/>
              <a:t>52</a:t>
            </a:fld>
            <a:endParaRPr lang="es-ES"/>
          </a:p>
        </p:txBody>
      </p:sp>
      <p:sp>
        <p:nvSpPr>
          <p:cNvPr id="174082" name="Rectangle 2"/>
          <p:cNvSpPr>
            <a:spLocks noGrp="1" noChangeArrowheads="1"/>
          </p:cNvSpPr>
          <p:nvPr>
            <p:ph type="title"/>
          </p:nvPr>
        </p:nvSpPr>
        <p:spPr/>
        <p:txBody>
          <a:bodyPr/>
          <a:lstStyle/>
          <a:p>
            <a:r>
              <a:rPr lang="es-EC"/>
              <a:t>Evaluación del riesgo ambiental</a:t>
            </a:r>
          </a:p>
        </p:txBody>
      </p:sp>
      <p:sp>
        <p:nvSpPr>
          <p:cNvPr id="174083" name="Rectangle 3"/>
          <p:cNvSpPr>
            <a:spLocks noGrp="1" noChangeArrowheads="1"/>
          </p:cNvSpPr>
          <p:nvPr>
            <p:ph type="body" idx="1"/>
          </p:nvPr>
        </p:nvSpPr>
        <p:spPr>
          <a:xfrm>
            <a:off x="611188" y="1989138"/>
            <a:ext cx="8343900" cy="4868862"/>
          </a:xfrm>
        </p:spPr>
        <p:txBody>
          <a:bodyPr/>
          <a:lstStyle/>
          <a:p>
            <a:pPr>
              <a:spcBef>
                <a:spcPct val="40000"/>
              </a:spcBef>
              <a:buFont typeface="Wingdings" pitchFamily="2" charset="2"/>
              <a:buNone/>
            </a:pPr>
            <a:r>
              <a:rPr lang="es-ES" sz="1800">
                <a:latin typeface="Arial" charset="0"/>
              </a:rPr>
              <a:t>	</a:t>
            </a:r>
            <a:r>
              <a:rPr lang="es-ES">
                <a:latin typeface="Arial" charset="0"/>
              </a:rPr>
              <a:t>La metodología general de evaluación de riesgo ambiental tiene cuatro elementos principales (NRC, 1994):</a:t>
            </a:r>
          </a:p>
          <a:p>
            <a:pPr>
              <a:spcBef>
                <a:spcPct val="40000"/>
              </a:spcBef>
              <a:buFont typeface="Wingdings" pitchFamily="2" charset="2"/>
              <a:buNone/>
            </a:pPr>
            <a:r>
              <a:rPr lang="es-ES">
                <a:latin typeface="Arial" charset="0"/>
              </a:rPr>
              <a:t>1. 	</a:t>
            </a:r>
            <a:r>
              <a:rPr lang="es-ES" b="1">
                <a:solidFill>
                  <a:schemeClr val="hlink"/>
                </a:solidFill>
                <a:latin typeface="Arial" charset="0"/>
              </a:rPr>
              <a:t>Identificación del peligro</a:t>
            </a:r>
            <a:r>
              <a:rPr lang="es-ES">
                <a:latin typeface="Arial" charset="0"/>
              </a:rPr>
              <a:t>, para determinar, si un compuesto químico está ligado a un efecto a la salud en particular.</a:t>
            </a:r>
          </a:p>
          <a:p>
            <a:pPr>
              <a:spcBef>
                <a:spcPct val="40000"/>
              </a:spcBef>
              <a:buFont typeface="Wingdings" pitchFamily="2" charset="2"/>
              <a:buNone/>
            </a:pPr>
            <a:r>
              <a:rPr lang="es-ES">
                <a:latin typeface="Arial" charset="0"/>
              </a:rPr>
              <a:t>2. 	</a:t>
            </a:r>
            <a:r>
              <a:rPr lang="es-ES" b="1">
                <a:solidFill>
                  <a:schemeClr val="hlink"/>
                </a:solidFill>
                <a:latin typeface="Arial" charset="0"/>
              </a:rPr>
              <a:t>Evaluación de la exposición</a:t>
            </a:r>
            <a:r>
              <a:rPr lang="es-ES">
                <a:latin typeface="Arial" charset="0"/>
              </a:rPr>
              <a:t>, que es el análisis del contacto entre la fuente de riesgo y el objetivo a ser evaluado.</a:t>
            </a:r>
          </a:p>
          <a:p>
            <a:pPr>
              <a:spcBef>
                <a:spcPct val="40000"/>
              </a:spcBef>
              <a:buFont typeface="Wingdings" pitchFamily="2" charset="2"/>
              <a:buNone/>
            </a:pPr>
            <a:r>
              <a:rPr lang="es-ES" b="1">
                <a:latin typeface="Arial" charset="0"/>
              </a:rPr>
              <a:t>3.	</a:t>
            </a:r>
            <a:r>
              <a:rPr lang="es-ES" b="1">
                <a:solidFill>
                  <a:schemeClr val="hlink"/>
                </a:solidFill>
                <a:latin typeface="Arial" charset="0"/>
              </a:rPr>
              <a:t>Evaluación dosis - respuesta</a:t>
            </a:r>
            <a:r>
              <a:rPr lang="es-ES">
                <a:latin typeface="Arial" charset="0"/>
              </a:rPr>
              <a:t>, establece la relación entre el grado de exposición y la probabilidad de ocurrencia de efectos a la salud, </a:t>
            </a:r>
            <a:r>
              <a:rPr lang="es-ES"/>
              <a:t>para varias de las formas de toxicidad que muestra una determinada sustancia.</a:t>
            </a:r>
            <a:r>
              <a:rPr lang="es-EC"/>
              <a:t> </a:t>
            </a:r>
            <a:endParaRPr lang="es-ES">
              <a:latin typeface="Arial" charset="0"/>
            </a:endParaRPr>
          </a:p>
          <a:p>
            <a:pPr>
              <a:spcBef>
                <a:spcPct val="40000"/>
              </a:spcBef>
              <a:buFont typeface="Wingdings" pitchFamily="2" charset="2"/>
              <a:buNone/>
            </a:pPr>
            <a:r>
              <a:rPr lang="es-ES">
                <a:latin typeface="Arial" charset="0"/>
              </a:rPr>
              <a:t>4. 	</a:t>
            </a:r>
            <a:r>
              <a:rPr lang="es-ES" b="1">
                <a:solidFill>
                  <a:schemeClr val="hlink"/>
                </a:solidFill>
                <a:latin typeface="Arial" charset="0"/>
              </a:rPr>
              <a:t>Caracterización del riesgo</a:t>
            </a:r>
            <a:r>
              <a:rPr lang="es-ES">
                <a:latin typeface="Arial" charset="0"/>
              </a:rPr>
              <a:t>, que es la descripción de la naturaleza y la magnitud del riesgo, surgida de la información anterior.</a:t>
            </a:r>
            <a:br>
              <a:rPr lang="es-ES">
                <a:latin typeface="Arial" charset="0"/>
              </a:rPr>
            </a:br>
            <a:endParaRPr lang="es-EC">
              <a:latin typeface="Arial"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r>
              <a:rPr lang="es-ES"/>
              <a:t>Profesor: José V. Chang, Ing. M. Sc.</a:t>
            </a:r>
          </a:p>
        </p:txBody>
      </p:sp>
      <p:sp>
        <p:nvSpPr>
          <p:cNvPr id="5" name="4 Marcador de pie de página"/>
          <p:cNvSpPr>
            <a:spLocks noGrp="1"/>
          </p:cNvSpPr>
          <p:nvPr>
            <p:ph type="ftr" sz="quarter" idx="11"/>
          </p:nvPr>
        </p:nvSpPr>
        <p:spPr/>
        <p:txBody>
          <a:bodyPr/>
          <a:lstStyle/>
          <a:p>
            <a:r>
              <a:rPr lang="es-ES"/>
              <a:t>Curso de Contaminación Ambiental</a:t>
            </a:r>
          </a:p>
        </p:txBody>
      </p:sp>
      <p:sp>
        <p:nvSpPr>
          <p:cNvPr id="6" name="5 Marcador de número de diapositiva"/>
          <p:cNvSpPr>
            <a:spLocks noGrp="1"/>
          </p:cNvSpPr>
          <p:nvPr>
            <p:ph type="sldNum" sz="quarter" idx="12"/>
          </p:nvPr>
        </p:nvSpPr>
        <p:spPr/>
        <p:txBody>
          <a:bodyPr/>
          <a:lstStyle/>
          <a:p>
            <a:fld id="{616D0B9B-F512-432A-A840-A12456B76FA7}" type="slidenum">
              <a:rPr lang="es-ES"/>
              <a:pPr/>
              <a:t>53</a:t>
            </a:fld>
            <a:endParaRPr lang="es-ES"/>
          </a:p>
        </p:txBody>
      </p:sp>
      <p:sp>
        <p:nvSpPr>
          <p:cNvPr id="212994" name="Rectangle 2"/>
          <p:cNvSpPr>
            <a:spLocks noGrp="1" noChangeArrowheads="1"/>
          </p:cNvSpPr>
          <p:nvPr>
            <p:ph type="title"/>
          </p:nvPr>
        </p:nvSpPr>
        <p:spPr/>
        <p:txBody>
          <a:bodyPr/>
          <a:lstStyle/>
          <a:p>
            <a:r>
              <a:rPr lang="es-EC"/>
              <a:t>Proceso de evaluación del riesgo: </a:t>
            </a:r>
            <a:br>
              <a:rPr lang="es-EC"/>
            </a:br>
            <a:r>
              <a:rPr lang="es-EC"/>
              <a:t>		</a:t>
            </a:r>
            <a:r>
              <a:rPr lang="es-EC" b="0"/>
              <a:t>1.  Identificación del peligro</a:t>
            </a:r>
            <a:endParaRPr lang="es-ES" b="0"/>
          </a:p>
        </p:txBody>
      </p:sp>
      <p:sp>
        <p:nvSpPr>
          <p:cNvPr id="212995" name="Rectangle 3"/>
          <p:cNvSpPr>
            <a:spLocks noGrp="1" noChangeArrowheads="1"/>
          </p:cNvSpPr>
          <p:nvPr>
            <p:ph type="body" idx="1"/>
          </p:nvPr>
        </p:nvSpPr>
        <p:spPr>
          <a:xfrm>
            <a:off x="179388" y="1844675"/>
            <a:ext cx="8775700" cy="4824413"/>
          </a:xfrm>
        </p:spPr>
        <p:txBody>
          <a:bodyPr/>
          <a:lstStyle/>
          <a:p>
            <a:pPr>
              <a:spcBef>
                <a:spcPct val="50000"/>
              </a:spcBef>
              <a:spcAft>
                <a:spcPct val="20000"/>
              </a:spcAft>
              <a:buFont typeface="Wingdings" pitchFamily="2" charset="2"/>
              <a:buNone/>
            </a:pPr>
            <a:r>
              <a:rPr lang="es-ES"/>
              <a:t>Incluye la recolección y la evaluación de datos preferentemente de orden toxicológico, sobre los tipos de daños que en los organismos vivos pueda producir una sustancia. </a:t>
            </a:r>
          </a:p>
          <a:p>
            <a:pPr>
              <a:spcBef>
                <a:spcPct val="50000"/>
              </a:spcBef>
              <a:buFont typeface="Wingdings" pitchFamily="2" charset="2"/>
              <a:buNone/>
            </a:pPr>
            <a:r>
              <a:rPr lang="es-ES"/>
              <a:t>También puede incluir la caracterización del comportamiento de una sustancia dentro del cuerpo humano y las interacciones que tiene con órganos, células o incluso parte de éstas. </a:t>
            </a:r>
          </a:p>
          <a:p>
            <a:pPr>
              <a:spcBef>
                <a:spcPct val="50000"/>
              </a:spcBef>
              <a:buFont typeface="Wingdings" pitchFamily="2" charset="2"/>
              <a:buNone/>
            </a:pPr>
            <a:r>
              <a:rPr lang="es-ES"/>
              <a:t>La información de este tipo puede ser valiosa para contestar la interrogante esencial de que si las formas de toxicidad que se sabe que una sustancia produce en grupos experimentales, también pudieran producirse en humanos. </a:t>
            </a:r>
          </a:p>
          <a:p>
            <a:pPr>
              <a:spcBef>
                <a:spcPct val="50000"/>
              </a:spcBef>
              <a:buFont typeface="Wingdings" pitchFamily="2" charset="2"/>
              <a:buNone/>
            </a:pPr>
            <a:r>
              <a:rPr lang="es-ES"/>
              <a:t>La identificación del peligro no es sinónimo de evaluación de riesgo; solo se determina si es científicamente correcto inferir que los efectos tóxicos observados en una especie ocurrirán en otras.</a:t>
            </a:r>
          </a:p>
          <a:p>
            <a:pPr>
              <a:lnSpc>
                <a:spcPct val="80000"/>
              </a:lnSpc>
            </a:pPr>
            <a:endParaRPr lang="es-E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r>
              <a:rPr lang="es-ES"/>
              <a:t>Profesor: José V. Chang, Ing. M. Sc.</a:t>
            </a:r>
          </a:p>
        </p:txBody>
      </p:sp>
      <p:sp>
        <p:nvSpPr>
          <p:cNvPr id="5" name="4 Marcador de pie de página"/>
          <p:cNvSpPr>
            <a:spLocks noGrp="1"/>
          </p:cNvSpPr>
          <p:nvPr>
            <p:ph type="ftr" sz="quarter" idx="11"/>
          </p:nvPr>
        </p:nvSpPr>
        <p:spPr/>
        <p:txBody>
          <a:bodyPr/>
          <a:lstStyle/>
          <a:p>
            <a:r>
              <a:rPr lang="es-ES"/>
              <a:t>Curso de Contaminación Ambiental</a:t>
            </a:r>
          </a:p>
        </p:txBody>
      </p:sp>
      <p:sp>
        <p:nvSpPr>
          <p:cNvPr id="6" name="5 Marcador de número de diapositiva"/>
          <p:cNvSpPr>
            <a:spLocks noGrp="1"/>
          </p:cNvSpPr>
          <p:nvPr>
            <p:ph type="sldNum" sz="quarter" idx="12"/>
          </p:nvPr>
        </p:nvSpPr>
        <p:spPr/>
        <p:txBody>
          <a:bodyPr/>
          <a:lstStyle/>
          <a:p>
            <a:fld id="{FEAB2210-C592-44DA-86B8-F5D133DA4313}" type="slidenum">
              <a:rPr lang="es-ES"/>
              <a:pPr/>
              <a:t>54</a:t>
            </a:fld>
            <a:endParaRPr lang="es-ES"/>
          </a:p>
        </p:txBody>
      </p:sp>
      <p:sp>
        <p:nvSpPr>
          <p:cNvPr id="214018" name="Rectangle 2"/>
          <p:cNvSpPr>
            <a:spLocks noGrp="1" noChangeArrowheads="1"/>
          </p:cNvSpPr>
          <p:nvPr>
            <p:ph type="title"/>
          </p:nvPr>
        </p:nvSpPr>
        <p:spPr/>
        <p:txBody>
          <a:bodyPr/>
          <a:lstStyle/>
          <a:p>
            <a:r>
              <a:rPr lang="es-EC"/>
              <a:t>Proceso de evaluación del riesgo: </a:t>
            </a:r>
            <a:br>
              <a:rPr lang="es-EC"/>
            </a:br>
            <a:r>
              <a:rPr lang="es-EC"/>
              <a:t>	</a:t>
            </a:r>
            <a:r>
              <a:rPr lang="es-EC" b="0"/>
              <a:t>2.  Evaluación de dosis - respuesta</a:t>
            </a:r>
            <a:endParaRPr lang="es-ES" b="0"/>
          </a:p>
        </p:txBody>
      </p:sp>
      <p:sp>
        <p:nvSpPr>
          <p:cNvPr id="214019" name="Rectangle 3"/>
          <p:cNvSpPr>
            <a:spLocks noGrp="1" noChangeArrowheads="1"/>
          </p:cNvSpPr>
          <p:nvPr>
            <p:ph type="body" idx="1"/>
          </p:nvPr>
        </p:nvSpPr>
        <p:spPr>
          <a:xfrm>
            <a:off x="179388" y="2060575"/>
            <a:ext cx="8775700" cy="4608513"/>
          </a:xfrm>
        </p:spPr>
        <p:txBody>
          <a:bodyPr/>
          <a:lstStyle/>
          <a:p>
            <a:pPr>
              <a:lnSpc>
                <a:spcPct val="90000"/>
              </a:lnSpc>
              <a:spcBef>
                <a:spcPct val="40000"/>
              </a:spcBef>
              <a:buFont typeface="Wingdings" pitchFamily="2" charset="2"/>
              <a:buNone/>
            </a:pPr>
            <a:r>
              <a:rPr lang="es-ES" sz="1800"/>
              <a:t>Describe la relación cuantitativa entre la magnitud de la exposición a una sustancia (dosis) y el grado, frecuencia o intensidad del daño tóxico o enfermedad. </a:t>
            </a:r>
          </a:p>
          <a:p>
            <a:pPr>
              <a:lnSpc>
                <a:spcPct val="90000"/>
              </a:lnSpc>
              <a:spcBef>
                <a:spcPct val="40000"/>
              </a:spcBef>
              <a:buFont typeface="Wingdings" pitchFamily="2" charset="2"/>
              <a:buNone/>
            </a:pPr>
            <a:r>
              <a:rPr lang="es-ES" sz="1800"/>
              <a:t>Esta relación se expresa bajo la forma de una curva dosis-respuesta (Figura 2). Los datos provienen de estudios de preferencia en animales y, menos frecuentemente, de estudios en poblaciones humanas expuestas. </a:t>
            </a:r>
          </a:p>
          <a:p>
            <a:pPr>
              <a:lnSpc>
                <a:spcPct val="90000"/>
              </a:lnSpc>
              <a:spcBef>
                <a:spcPct val="40000"/>
              </a:spcBef>
              <a:buFont typeface="Wingdings" pitchFamily="2" charset="2"/>
              <a:buNone/>
            </a:pPr>
            <a:r>
              <a:rPr lang="es-ES" sz="1800"/>
              <a:t>Puede haber tantas curvas diferentes de dosis-respuesta para una sustancia como diferentes efectos tóxicos adversos cause bajo condiciones distintas de exposición. </a:t>
            </a:r>
          </a:p>
          <a:p>
            <a:pPr>
              <a:lnSpc>
                <a:spcPct val="90000"/>
              </a:lnSpc>
              <a:spcBef>
                <a:spcPct val="40000"/>
              </a:spcBef>
              <a:buFont typeface="Wingdings" pitchFamily="2" charset="2"/>
              <a:buNone/>
            </a:pPr>
            <a:r>
              <a:rPr lang="es-ES" sz="1800"/>
              <a:t>Los riesgos de una sustancia no pueden verificarse con algún grado de confianza a menos que se cuantifiquen las relaciones de dosis-respuesta, incluso si se sabe que la sustancia es "tóxica".</a:t>
            </a:r>
          </a:p>
          <a:p>
            <a:pPr>
              <a:lnSpc>
                <a:spcPct val="90000"/>
              </a:lnSpc>
              <a:spcBef>
                <a:spcPct val="40000"/>
              </a:spcBef>
              <a:buFont typeface="Wingdings" pitchFamily="2" charset="2"/>
              <a:buNone/>
            </a:pPr>
            <a:r>
              <a:rPr lang="es-ES" sz="1800"/>
              <a:t>La curva dosis-respuesta sirve de base para establecer un nivel seguro de exposición humana que se denomina dosis de referencia (DRf) o ingreso diario admisible (IDA) (Figura 3).</a:t>
            </a:r>
          </a:p>
          <a:p>
            <a:pPr>
              <a:lnSpc>
                <a:spcPct val="90000"/>
              </a:lnSpc>
            </a:pPr>
            <a:endParaRPr lang="es-ES" sz="180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r>
              <a:rPr lang="es-ES"/>
              <a:t>Profesor: José V. Chang, Ing. M. Sc.</a:t>
            </a:r>
          </a:p>
        </p:txBody>
      </p:sp>
      <p:sp>
        <p:nvSpPr>
          <p:cNvPr id="5" name="4 Marcador de pie de página"/>
          <p:cNvSpPr>
            <a:spLocks noGrp="1"/>
          </p:cNvSpPr>
          <p:nvPr>
            <p:ph type="ftr" sz="quarter" idx="11"/>
          </p:nvPr>
        </p:nvSpPr>
        <p:spPr/>
        <p:txBody>
          <a:bodyPr/>
          <a:lstStyle/>
          <a:p>
            <a:r>
              <a:rPr lang="es-ES"/>
              <a:t>Curso de Contaminación Ambiental</a:t>
            </a:r>
          </a:p>
        </p:txBody>
      </p:sp>
      <p:sp>
        <p:nvSpPr>
          <p:cNvPr id="6" name="5 Marcador de número de diapositiva"/>
          <p:cNvSpPr>
            <a:spLocks noGrp="1"/>
          </p:cNvSpPr>
          <p:nvPr>
            <p:ph type="sldNum" sz="quarter" idx="12"/>
          </p:nvPr>
        </p:nvSpPr>
        <p:spPr/>
        <p:txBody>
          <a:bodyPr/>
          <a:lstStyle/>
          <a:p>
            <a:fld id="{53BD89E9-FB70-41C5-9EF6-7807FD007D23}" type="slidenum">
              <a:rPr lang="es-ES"/>
              <a:pPr/>
              <a:t>55</a:t>
            </a:fld>
            <a:endParaRPr lang="es-ES"/>
          </a:p>
        </p:txBody>
      </p:sp>
      <p:sp>
        <p:nvSpPr>
          <p:cNvPr id="215042" name="Rectangle 2"/>
          <p:cNvSpPr>
            <a:spLocks noGrp="1" noChangeArrowheads="1"/>
          </p:cNvSpPr>
          <p:nvPr>
            <p:ph type="title"/>
          </p:nvPr>
        </p:nvSpPr>
        <p:spPr>
          <a:xfrm>
            <a:off x="1042988" y="188913"/>
            <a:ext cx="7742237" cy="1511300"/>
          </a:xfrm>
        </p:spPr>
        <p:txBody>
          <a:bodyPr/>
          <a:lstStyle/>
          <a:p>
            <a:pPr>
              <a:lnSpc>
                <a:spcPct val="80000"/>
              </a:lnSpc>
              <a:spcBef>
                <a:spcPct val="15000"/>
              </a:spcBef>
            </a:pPr>
            <a:r>
              <a:rPr lang="es-ES"/>
              <a:t>Relación dosis- respuesta. </a:t>
            </a:r>
            <a:r>
              <a:rPr lang="es-MX"/>
              <a:t>Figura 2 .</a:t>
            </a:r>
            <a:br>
              <a:rPr lang="es-MX"/>
            </a:br>
            <a:r>
              <a:rPr lang="es-MX" sz="2000"/>
              <a:t>			</a:t>
            </a:r>
            <a:r>
              <a:rPr lang="es-MX" sz="1400"/>
              <a:t>(A) a</a:t>
            </a:r>
            <a:r>
              <a:rPr lang="es-ES" sz="1400"/>
              <a:t>gente no carc</a:t>
            </a:r>
            <a:r>
              <a:rPr lang="es-MX" sz="1400"/>
              <a:t>i</a:t>
            </a:r>
            <a:r>
              <a:rPr lang="es-ES" sz="1400"/>
              <a:t>nogénico</a:t>
            </a:r>
            <a:r>
              <a:rPr lang="es-MX" sz="1400"/>
              <a:t> </a:t>
            </a:r>
            <a:br>
              <a:rPr lang="es-MX" sz="1400"/>
            </a:br>
            <a:r>
              <a:rPr lang="es-ES" sz="1400"/>
              <a:t> 			(B) sustancia carcinogénica</a:t>
            </a:r>
            <a:br>
              <a:rPr lang="es-ES" sz="1400"/>
            </a:br>
            <a:endParaRPr lang="es-ES" sz="1400"/>
          </a:p>
        </p:txBody>
      </p:sp>
      <p:pic>
        <p:nvPicPr>
          <p:cNvPr id="215044" name="Picture 4"/>
          <p:cNvPicPr>
            <a:picLocks noChangeAspect="1" noChangeArrowheads="1"/>
          </p:cNvPicPr>
          <p:nvPr>
            <p:ph type="body" idx="1"/>
          </p:nvPr>
        </p:nvPicPr>
        <p:blipFill>
          <a:blip r:embed="rId2"/>
          <a:srcRect/>
          <a:stretch>
            <a:fillRect/>
          </a:stretch>
        </p:blipFill>
        <p:spPr>
          <a:xfrm>
            <a:off x="684213" y="1844675"/>
            <a:ext cx="8208962" cy="5013325"/>
          </a:xfrm>
          <a:no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r>
              <a:rPr lang="es-ES"/>
              <a:t>Profesor: José V. Chang, Ing. M. Sc.</a:t>
            </a:r>
          </a:p>
        </p:txBody>
      </p:sp>
      <p:sp>
        <p:nvSpPr>
          <p:cNvPr id="5" name="4 Marcador de pie de página"/>
          <p:cNvSpPr>
            <a:spLocks noGrp="1"/>
          </p:cNvSpPr>
          <p:nvPr>
            <p:ph type="ftr" sz="quarter" idx="11"/>
          </p:nvPr>
        </p:nvSpPr>
        <p:spPr/>
        <p:txBody>
          <a:bodyPr/>
          <a:lstStyle/>
          <a:p>
            <a:r>
              <a:rPr lang="es-ES"/>
              <a:t>Curso de Contaminación Ambiental</a:t>
            </a:r>
          </a:p>
        </p:txBody>
      </p:sp>
      <p:sp>
        <p:nvSpPr>
          <p:cNvPr id="6" name="5 Marcador de número de diapositiva"/>
          <p:cNvSpPr>
            <a:spLocks noGrp="1"/>
          </p:cNvSpPr>
          <p:nvPr>
            <p:ph type="sldNum" sz="quarter" idx="12"/>
          </p:nvPr>
        </p:nvSpPr>
        <p:spPr/>
        <p:txBody>
          <a:bodyPr/>
          <a:lstStyle/>
          <a:p>
            <a:fld id="{CB3C276D-1F97-4F95-B345-A8A776FDCF6E}" type="slidenum">
              <a:rPr lang="es-ES"/>
              <a:pPr/>
              <a:t>56</a:t>
            </a:fld>
            <a:endParaRPr lang="es-ES"/>
          </a:p>
        </p:txBody>
      </p:sp>
      <p:sp>
        <p:nvSpPr>
          <p:cNvPr id="216066" name="Rectangle 2"/>
          <p:cNvSpPr>
            <a:spLocks noGrp="1" noChangeArrowheads="1"/>
          </p:cNvSpPr>
          <p:nvPr>
            <p:ph type="title"/>
          </p:nvPr>
        </p:nvSpPr>
        <p:spPr/>
        <p:txBody>
          <a:bodyPr/>
          <a:lstStyle/>
          <a:p>
            <a:r>
              <a:rPr lang="es-MX"/>
              <a:t>Dosis de referencia (Drf). Figura 3</a:t>
            </a:r>
            <a:endParaRPr lang="es-ES"/>
          </a:p>
        </p:txBody>
      </p:sp>
      <p:pic>
        <p:nvPicPr>
          <p:cNvPr id="216068" name="Picture 4"/>
          <p:cNvPicPr>
            <a:picLocks noChangeAspect="1" noChangeArrowheads="1"/>
          </p:cNvPicPr>
          <p:nvPr>
            <p:ph type="body" idx="1"/>
          </p:nvPr>
        </p:nvPicPr>
        <p:blipFill>
          <a:blip r:embed="rId2"/>
          <a:srcRect/>
          <a:stretch>
            <a:fillRect/>
          </a:stretch>
        </p:blipFill>
        <p:spPr>
          <a:xfrm>
            <a:off x="755650" y="1844675"/>
            <a:ext cx="7993063" cy="4824413"/>
          </a:xfrm>
          <a:noFill/>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r>
              <a:rPr lang="es-ES"/>
              <a:t>Profesor: José V. Chang, Ing. M. Sc.</a:t>
            </a:r>
          </a:p>
        </p:txBody>
      </p:sp>
      <p:sp>
        <p:nvSpPr>
          <p:cNvPr id="5" name="4 Marcador de pie de página"/>
          <p:cNvSpPr>
            <a:spLocks noGrp="1"/>
          </p:cNvSpPr>
          <p:nvPr>
            <p:ph type="ftr" sz="quarter" idx="11"/>
          </p:nvPr>
        </p:nvSpPr>
        <p:spPr/>
        <p:txBody>
          <a:bodyPr/>
          <a:lstStyle/>
          <a:p>
            <a:r>
              <a:rPr lang="es-ES"/>
              <a:t>Curso de Contaminación Ambiental</a:t>
            </a:r>
          </a:p>
        </p:txBody>
      </p:sp>
      <p:sp>
        <p:nvSpPr>
          <p:cNvPr id="6" name="5 Marcador de número de diapositiva"/>
          <p:cNvSpPr>
            <a:spLocks noGrp="1"/>
          </p:cNvSpPr>
          <p:nvPr>
            <p:ph type="sldNum" sz="quarter" idx="12"/>
          </p:nvPr>
        </p:nvSpPr>
        <p:spPr/>
        <p:txBody>
          <a:bodyPr/>
          <a:lstStyle/>
          <a:p>
            <a:fld id="{E2E3C1EC-1999-4942-8DA5-3B69D50FFB71}" type="slidenum">
              <a:rPr lang="es-ES"/>
              <a:pPr/>
              <a:t>57</a:t>
            </a:fld>
            <a:endParaRPr lang="es-ES"/>
          </a:p>
        </p:txBody>
      </p:sp>
      <p:sp>
        <p:nvSpPr>
          <p:cNvPr id="217090" name="Rectangle 2"/>
          <p:cNvSpPr>
            <a:spLocks noGrp="1" noChangeArrowheads="1"/>
          </p:cNvSpPr>
          <p:nvPr>
            <p:ph type="title"/>
          </p:nvPr>
        </p:nvSpPr>
        <p:spPr>
          <a:xfrm>
            <a:off x="827088" y="908050"/>
            <a:ext cx="8116887" cy="863600"/>
          </a:xfrm>
        </p:spPr>
        <p:txBody>
          <a:bodyPr/>
          <a:lstStyle/>
          <a:p>
            <a:r>
              <a:rPr lang="es-EC" sz="1600"/>
              <a:t/>
            </a:r>
            <a:br>
              <a:rPr lang="es-EC" sz="1600"/>
            </a:br>
            <a:r>
              <a:rPr lang="es-EC" sz="1600"/>
              <a:t/>
            </a:r>
            <a:br>
              <a:rPr lang="es-EC" sz="1600"/>
            </a:br>
            <a:r>
              <a:rPr lang="es-EC"/>
              <a:t>Proceso de evaluación del riesgo: </a:t>
            </a:r>
            <a:br>
              <a:rPr lang="es-EC"/>
            </a:br>
            <a:r>
              <a:rPr lang="es-EC"/>
              <a:t>	</a:t>
            </a:r>
            <a:r>
              <a:rPr lang="es-ES" b="0"/>
              <a:t>3. Evaluación de exposición en humanos</a:t>
            </a:r>
          </a:p>
        </p:txBody>
      </p:sp>
      <p:sp>
        <p:nvSpPr>
          <p:cNvPr id="217091" name="Rectangle 3"/>
          <p:cNvSpPr>
            <a:spLocks noGrp="1" noChangeArrowheads="1"/>
          </p:cNvSpPr>
          <p:nvPr>
            <p:ph type="body" idx="1"/>
          </p:nvPr>
        </p:nvSpPr>
        <p:spPr>
          <a:xfrm>
            <a:off x="395288" y="1916113"/>
            <a:ext cx="8559800" cy="4608512"/>
          </a:xfrm>
        </p:spPr>
        <p:txBody>
          <a:bodyPr/>
          <a:lstStyle/>
          <a:p>
            <a:pPr marL="381000" indent="-381000">
              <a:lnSpc>
                <a:spcPct val="80000"/>
              </a:lnSpc>
              <a:spcBef>
                <a:spcPct val="40000"/>
              </a:spcBef>
              <a:buFont typeface="Wingdings" pitchFamily="2" charset="2"/>
              <a:buNone/>
            </a:pPr>
            <a:r>
              <a:rPr lang="es-ES"/>
              <a:t>Incluye </a:t>
            </a:r>
          </a:p>
          <a:p>
            <a:pPr marL="381000" indent="-381000">
              <a:lnSpc>
                <a:spcPct val="80000"/>
              </a:lnSpc>
              <a:spcBef>
                <a:spcPct val="40000"/>
              </a:spcBef>
              <a:buClr>
                <a:schemeClr val="hlink"/>
              </a:buClr>
              <a:buSzTx/>
              <a:buFont typeface="Wingdings" pitchFamily="2" charset="2"/>
              <a:buAutoNum type="alphaLcParenR"/>
            </a:pPr>
            <a:r>
              <a:rPr lang="es-ES"/>
              <a:t>descripción de naturaleza y tamaño de la población expuesta a una sustancia, </a:t>
            </a:r>
          </a:p>
          <a:p>
            <a:pPr marL="381000" indent="-381000">
              <a:lnSpc>
                <a:spcPct val="80000"/>
              </a:lnSpc>
              <a:buClr>
                <a:schemeClr val="hlink"/>
              </a:buClr>
              <a:buSzTx/>
              <a:buFont typeface="Wingdings" pitchFamily="2" charset="2"/>
              <a:buAutoNum type="alphaLcParenR"/>
            </a:pPr>
            <a:r>
              <a:rPr lang="es-ES"/>
              <a:t>magnitud y duración de su exposición, </a:t>
            </a:r>
          </a:p>
          <a:p>
            <a:pPr marL="381000" indent="-381000">
              <a:lnSpc>
                <a:spcPct val="80000"/>
              </a:lnSpc>
              <a:buClr>
                <a:schemeClr val="hlink"/>
              </a:buClr>
              <a:buSzTx/>
              <a:buFont typeface="Wingdings" pitchFamily="2" charset="2"/>
              <a:buAutoNum type="alphaLcParenR"/>
            </a:pPr>
            <a:r>
              <a:rPr lang="es-ES"/>
              <a:t>así como las condiciones habituales en que se produce la exposición. </a:t>
            </a:r>
          </a:p>
          <a:p>
            <a:pPr marL="381000" indent="-381000">
              <a:spcBef>
                <a:spcPct val="40000"/>
              </a:spcBef>
              <a:buFont typeface="Wingdings" pitchFamily="2" charset="2"/>
              <a:buNone/>
            </a:pPr>
            <a:r>
              <a:rPr lang="es-ES"/>
              <a:t>La evaluación podría considerar exposiciones pasadas o presentes, o anticipar exposiciones en el futuro. Uno de los objetivos de esta fase del proceso es determinar cuantitativamente la dosis promedio diaria que la población está regularmente recibiendo de la sustancia bajo estudio. </a:t>
            </a:r>
          </a:p>
          <a:p>
            <a:pPr marL="381000" indent="-381000">
              <a:spcBef>
                <a:spcPct val="40000"/>
              </a:spcBef>
              <a:buFont typeface="Wingdings" pitchFamily="2" charset="2"/>
              <a:buNone/>
            </a:pPr>
            <a:r>
              <a:rPr lang="es-ES"/>
              <a:t>Los pasos a seguir en este proceso de evaluación de exposición, se muestran en Cuadro 3. La fórmula para calcular la dosis de exposición y algunos parámetros usados en ella, se muestran en Cuadro 4.</a:t>
            </a:r>
          </a:p>
          <a:p>
            <a:pPr marL="381000" indent="-381000"/>
            <a:endParaRPr lang="es-E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r>
              <a:rPr lang="es-ES"/>
              <a:t>Profesor: José V. Chang, Ing. M. Sc.</a:t>
            </a:r>
          </a:p>
        </p:txBody>
      </p:sp>
      <p:sp>
        <p:nvSpPr>
          <p:cNvPr id="5" name="4 Marcador de pie de página"/>
          <p:cNvSpPr>
            <a:spLocks noGrp="1"/>
          </p:cNvSpPr>
          <p:nvPr>
            <p:ph type="ftr" sz="quarter" idx="11"/>
          </p:nvPr>
        </p:nvSpPr>
        <p:spPr/>
        <p:txBody>
          <a:bodyPr/>
          <a:lstStyle/>
          <a:p>
            <a:r>
              <a:rPr lang="es-ES"/>
              <a:t>Curso de Contaminación Ambiental</a:t>
            </a:r>
          </a:p>
        </p:txBody>
      </p:sp>
      <p:sp>
        <p:nvSpPr>
          <p:cNvPr id="6" name="5 Marcador de número de diapositiva"/>
          <p:cNvSpPr>
            <a:spLocks noGrp="1"/>
          </p:cNvSpPr>
          <p:nvPr>
            <p:ph type="sldNum" sz="quarter" idx="12"/>
          </p:nvPr>
        </p:nvSpPr>
        <p:spPr/>
        <p:txBody>
          <a:bodyPr/>
          <a:lstStyle/>
          <a:p>
            <a:fld id="{C222892B-E3A4-41DD-B8BB-9B84286329F3}" type="slidenum">
              <a:rPr lang="es-ES"/>
              <a:pPr/>
              <a:t>58</a:t>
            </a:fld>
            <a:endParaRPr lang="es-ES"/>
          </a:p>
        </p:txBody>
      </p:sp>
      <p:sp>
        <p:nvSpPr>
          <p:cNvPr id="218114" name="Rectangle 2"/>
          <p:cNvSpPr>
            <a:spLocks noGrp="1" noChangeArrowheads="1"/>
          </p:cNvSpPr>
          <p:nvPr>
            <p:ph type="title"/>
          </p:nvPr>
        </p:nvSpPr>
        <p:spPr/>
        <p:txBody>
          <a:bodyPr/>
          <a:lstStyle/>
          <a:p>
            <a:r>
              <a:rPr lang="es-EC"/>
              <a:t>Cálculo de la exposición. Cuadro 3</a:t>
            </a:r>
            <a:endParaRPr lang="es-ES"/>
          </a:p>
        </p:txBody>
      </p:sp>
      <p:sp>
        <p:nvSpPr>
          <p:cNvPr id="218115" name="Rectangle 3"/>
          <p:cNvSpPr>
            <a:spLocks noGrp="1" noChangeArrowheads="1"/>
          </p:cNvSpPr>
          <p:nvPr>
            <p:ph type="body" idx="1"/>
          </p:nvPr>
        </p:nvSpPr>
        <p:spPr>
          <a:xfrm>
            <a:off x="539750" y="2060575"/>
            <a:ext cx="8415338" cy="4392613"/>
          </a:xfrm>
        </p:spPr>
        <p:txBody>
          <a:bodyPr/>
          <a:lstStyle/>
          <a:p>
            <a:pPr marL="381000" indent="-381000">
              <a:lnSpc>
                <a:spcPct val="90000"/>
              </a:lnSpc>
              <a:buClr>
                <a:srgbClr val="FF3300"/>
              </a:buClr>
              <a:buSzTx/>
              <a:buFont typeface="Wingdings" pitchFamily="2" charset="2"/>
              <a:buAutoNum type="arabicPeriod"/>
            </a:pPr>
            <a:r>
              <a:rPr lang="es-ES"/>
              <a:t>Medición de concentraciones ambientales de la sustancia</a:t>
            </a:r>
          </a:p>
          <a:p>
            <a:pPr marL="381000" indent="-381000">
              <a:lnSpc>
                <a:spcPct val="90000"/>
              </a:lnSpc>
              <a:buClr>
                <a:srgbClr val="FF3300"/>
              </a:buClr>
              <a:buSzTx/>
              <a:buFont typeface="Wingdings" pitchFamily="2" charset="2"/>
              <a:buAutoNum type="arabicPeriod"/>
            </a:pPr>
            <a:r>
              <a:rPr lang="es-ES"/>
              <a:t>Identificación de la ruta ambiental de exposición</a:t>
            </a:r>
          </a:p>
          <a:p>
            <a:pPr marL="381000" indent="-381000">
              <a:lnSpc>
                <a:spcPct val="90000"/>
              </a:lnSpc>
              <a:buClr>
                <a:srgbClr val="FF3300"/>
              </a:buClr>
              <a:buSzTx/>
              <a:buFont typeface="Wingdings" pitchFamily="2" charset="2"/>
              <a:buAutoNum type="arabicPeriod"/>
            </a:pPr>
            <a:r>
              <a:rPr lang="es-ES"/>
              <a:t>Establecer duración y frecuencia del contacto humano con el medio (agua, aire, suelo) contaminado</a:t>
            </a:r>
          </a:p>
          <a:p>
            <a:pPr marL="381000" indent="-381000">
              <a:lnSpc>
                <a:spcPct val="90000"/>
              </a:lnSpc>
              <a:buClr>
                <a:srgbClr val="FF3300"/>
              </a:buClr>
              <a:buSzTx/>
              <a:buFont typeface="Wingdings" pitchFamily="2" charset="2"/>
              <a:buAutoNum type="arabicPeriod"/>
            </a:pPr>
            <a:r>
              <a:rPr lang="es-ES"/>
              <a:t>Conocer la tasa de absorción para cada vía de exposición</a:t>
            </a:r>
          </a:p>
          <a:p>
            <a:pPr marL="381000" indent="-381000">
              <a:lnSpc>
                <a:spcPct val="90000"/>
              </a:lnSpc>
              <a:buClr>
                <a:srgbClr val="FF3300"/>
              </a:buClr>
              <a:buSzTx/>
              <a:buFont typeface="Wingdings" pitchFamily="2" charset="2"/>
              <a:buAutoNum type="arabicPeriod"/>
            </a:pPr>
            <a:r>
              <a:rPr lang="es-ES"/>
              <a:t>Identificar por cuales vías de exposición está ocurriendo el ingreso de la sustancia</a:t>
            </a:r>
          </a:p>
          <a:p>
            <a:pPr marL="381000" indent="-381000">
              <a:lnSpc>
                <a:spcPct val="90000"/>
              </a:lnSpc>
              <a:buClr>
                <a:srgbClr val="FF3300"/>
              </a:buClr>
              <a:buSzTx/>
              <a:buFont typeface="Wingdings" pitchFamily="2" charset="2"/>
              <a:buAutoNum type="arabicPeriod"/>
            </a:pPr>
            <a:r>
              <a:rPr lang="es-ES"/>
              <a:t>Asumir los valores estándares para estimar el contacto y el ingreso del medio contaminado al organismo (2 L agua/día, 23 m3</a:t>
            </a:r>
            <a:r>
              <a:rPr lang="es-ES" b="1"/>
              <a:t> </a:t>
            </a:r>
            <a:r>
              <a:rPr lang="es-ES"/>
              <a:t>aire/día, etc.)</a:t>
            </a:r>
          </a:p>
          <a:p>
            <a:pPr marL="381000" indent="-381000">
              <a:lnSpc>
                <a:spcPct val="90000"/>
              </a:lnSpc>
              <a:buClr>
                <a:srgbClr val="FF3300"/>
              </a:buClr>
              <a:buSzTx/>
              <a:buFont typeface="Wingdings" pitchFamily="2" charset="2"/>
              <a:buAutoNum type="arabicPeriod"/>
            </a:pPr>
            <a:r>
              <a:rPr lang="es-ES"/>
              <a:t>Aplicar las ecuaciones para estimar la dosis diaria</a:t>
            </a:r>
          </a:p>
          <a:p>
            <a:pPr marL="381000" indent="-381000">
              <a:lnSpc>
                <a:spcPct val="90000"/>
              </a:lnSpc>
            </a:pPr>
            <a:endParaRPr lang="es-ES"/>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4 Marcador de fecha"/>
          <p:cNvSpPr>
            <a:spLocks noGrp="1"/>
          </p:cNvSpPr>
          <p:nvPr>
            <p:ph type="dt" sz="half" idx="10"/>
          </p:nvPr>
        </p:nvSpPr>
        <p:spPr/>
        <p:txBody>
          <a:bodyPr/>
          <a:lstStyle/>
          <a:p>
            <a:r>
              <a:rPr lang="es-ES"/>
              <a:t>Profesor: José V. Chang, Ing. M. Sc.</a:t>
            </a:r>
          </a:p>
        </p:txBody>
      </p:sp>
      <p:sp>
        <p:nvSpPr>
          <p:cNvPr id="7" name="5 Marcador de pie de página"/>
          <p:cNvSpPr>
            <a:spLocks noGrp="1"/>
          </p:cNvSpPr>
          <p:nvPr>
            <p:ph type="ftr" sz="quarter" idx="11"/>
          </p:nvPr>
        </p:nvSpPr>
        <p:spPr/>
        <p:txBody>
          <a:bodyPr/>
          <a:lstStyle/>
          <a:p>
            <a:r>
              <a:rPr lang="es-ES"/>
              <a:t>Curso de Contaminación Ambiental</a:t>
            </a:r>
          </a:p>
        </p:txBody>
      </p:sp>
      <p:sp>
        <p:nvSpPr>
          <p:cNvPr id="8" name="6 Marcador de número de diapositiva"/>
          <p:cNvSpPr>
            <a:spLocks noGrp="1"/>
          </p:cNvSpPr>
          <p:nvPr>
            <p:ph type="sldNum" sz="quarter" idx="12"/>
          </p:nvPr>
        </p:nvSpPr>
        <p:spPr/>
        <p:txBody>
          <a:bodyPr/>
          <a:lstStyle/>
          <a:p>
            <a:fld id="{86E859B8-D591-45CC-9A8C-9022236FB9F9}" type="slidenum">
              <a:rPr lang="es-ES"/>
              <a:pPr/>
              <a:t>59</a:t>
            </a:fld>
            <a:endParaRPr lang="es-ES"/>
          </a:p>
        </p:txBody>
      </p:sp>
      <p:sp>
        <p:nvSpPr>
          <p:cNvPr id="219138" name="Rectangle 2"/>
          <p:cNvSpPr>
            <a:spLocks noGrp="1" noChangeArrowheads="1"/>
          </p:cNvSpPr>
          <p:nvPr>
            <p:ph type="title"/>
          </p:nvPr>
        </p:nvSpPr>
        <p:spPr/>
        <p:txBody>
          <a:bodyPr/>
          <a:lstStyle/>
          <a:p>
            <a:r>
              <a:rPr lang="es-EC"/>
              <a:t>Fórmulas para cálculo de Dosis de exposición. Cuadro 4</a:t>
            </a:r>
            <a:endParaRPr lang="es-ES"/>
          </a:p>
        </p:txBody>
      </p:sp>
      <p:pic>
        <p:nvPicPr>
          <p:cNvPr id="219139" name="Picture 3"/>
          <p:cNvPicPr>
            <a:picLocks noChangeAspect="1" noChangeArrowheads="1"/>
          </p:cNvPicPr>
          <p:nvPr>
            <p:ph type="body" sz="half" idx="2"/>
          </p:nvPr>
        </p:nvPicPr>
        <p:blipFill>
          <a:blip r:embed="rId2"/>
          <a:srcRect/>
          <a:stretch>
            <a:fillRect/>
          </a:stretch>
        </p:blipFill>
        <p:spPr>
          <a:xfrm>
            <a:off x="395288" y="2060575"/>
            <a:ext cx="4025900" cy="1201738"/>
          </a:xfrm>
        </p:spPr>
      </p:pic>
      <p:sp>
        <p:nvSpPr>
          <p:cNvPr id="219140" name="Rectangle 4"/>
          <p:cNvSpPr>
            <a:spLocks noGrp="1" noChangeArrowheads="1"/>
          </p:cNvSpPr>
          <p:nvPr>
            <p:ph type="body" sz="half" idx="4294967295"/>
          </p:nvPr>
        </p:nvSpPr>
        <p:spPr>
          <a:xfrm>
            <a:off x="4572000" y="1844675"/>
            <a:ext cx="4392613" cy="5013325"/>
          </a:xfrm>
        </p:spPr>
        <p:txBody>
          <a:bodyPr/>
          <a:lstStyle/>
          <a:p>
            <a:pPr>
              <a:lnSpc>
                <a:spcPct val="80000"/>
              </a:lnSpc>
              <a:spcBef>
                <a:spcPct val="30000"/>
              </a:spcBef>
              <a:buFont typeface="Wingdings" pitchFamily="2" charset="2"/>
              <a:buNone/>
            </a:pPr>
            <a:r>
              <a:rPr lang="es-ES" sz="1800"/>
              <a:t>C = concentración del contaminante en el medio (mg/m3, mg/L, mg/kg, etc).</a:t>
            </a:r>
          </a:p>
          <a:p>
            <a:pPr>
              <a:lnSpc>
                <a:spcPct val="80000"/>
              </a:lnSpc>
              <a:spcBef>
                <a:spcPct val="30000"/>
              </a:spcBef>
              <a:buFont typeface="Wingdings" pitchFamily="2" charset="2"/>
              <a:buNone/>
            </a:pPr>
            <a:r>
              <a:rPr lang="es-ES" sz="1800"/>
              <a:t>TI = tasa de ingreso al organismo del medio contaminado (m3 aire/día, litros de agua/día, gramos de alimento/día, gramos de tierra/día.</a:t>
            </a:r>
          </a:p>
          <a:p>
            <a:pPr>
              <a:lnSpc>
                <a:spcPct val="80000"/>
              </a:lnSpc>
              <a:spcBef>
                <a:spcPct val="30000"/>
              </a:spcBef>
              <a:buFont typeface="Wingdings" pitchFamily="2" charset="2"/>
              <a:buNone/>
            </a:pPr>
            <a:r>
              <a:rPr lang="es-ES" sz="1800"/>
              <a:t>TA = tasa de absorción, expresada en % (0,20; 0,50; etc.)</a:t>
            </a:r>
          </a:p>
          <a:p>
            <a:pPr>
              <a:lnSpc>
                <a:spcPct val="80000"/>
              </a:lnSpc>
              <a:spcBef>
                <a:spcPct val="30000"/>
              </a:spcBef>
              <a:buFont typeface="Wingdings" pitchFamily="2" charset="2"/>
              <a:buNone/>
            </a:pPr>
            <a:r>
              <a:rPr lang="es-ES" sz="1800"/>
              <a:t>DE = duración de la exposición, en horas en caso que el cálculo sea para un día; también puede ser en días, meses, años, etc.</a:t>
            </a:r>
          </a:p>
          <a:p>
            <a:pPr>
              <a:lnSpc>
                <a:spcPct val="80000"/>
              </a:lnSpc>
              <a:spcBef>
                <a:spcPct val="30000"/>
              </a:spcBef>
              <a:buFont typeface="Wingdings" pitchFamily="2" charset="2"/>
              <a:buNone/>
            </a:pPr>
            <a:r>
              <a:rPr lang="es-ES" sz="1800"/>
              <a:t>PC = peso corporal, en kilos.</a:t>
            </a:r>
          </a:p>
          <a:p>
            <a:pPr>
              <a:lnSpc>
                <a:spcPct val="80000"/>
              </a:lnSpc>
              <a:spcBef>
                <a:spcPct val="30000"/>
              </a:spcBef>
              <a:buFont typeface="Wingdings" pitchFamily="2" charset="2"/>
              <a:buNone/>
            </a:pPr>
            <a:r>
              <a:rPr lang="es-ES" sz="1800"/>
              <a:t>DF = número de días en que realmente ocurrió exposición.</a:t>
            </a:r>
          </a:p>
          <a:p>
            <a:pPr>
              <a:lnSpc>
                <a:spcPct val="80000"/>
              </a:lnSpc>
              <a:spcBef>
                <a:spcPct val="30000"/>
              </a:spcBef>
              <a:buFont typeface="Wingdings" pitchFamily="2" charset="2"/>
              <a:buNone/>
            </a:pPr>
            <a:r>
              <a:rPr lang="es-ES" sz="1800"/>
              <a:t>PT = ponderación temporal, habitualmente el total de días del período en el cual ocurrieron las exposiciones intermitentes.</a:t>
            </a:r>
          </a:p>
          <a:p>
            <a:pPr>
              <a:lnSpc>
                <a:spcPct val="80000"/>
              </a:lnSpc>
            </a:pPr>
            <a:endParaRPr lang="es-ES" sz="1800"/>
          </a:p>
          <a:p>
            <a:pPr>
              <a:lnSpc>
                <a:spcPct val="80000"/>
              </a:lnSpc>
            </a:pPr>
            <a:endParaRPr lang="es-ES" sz="1800"/>
          </a:p>
        </p:txBody>
      </p:sp>
      <p:pic>
        <p:nvPicPr>
          <p:cNvPr id="219141" name="Picture 5"/>
          <p:cNvPicPr>
            <a:picLocks noChangeAspect="1" noChangeArrowheads="1"/>
          </p:cNvPicPr>
          <p:nvPr>
            <p:ph sz="half" idx="1"/>
          </p:nvPr>
        </p:nvPicPr>
        <p:blipFill>
          <a:blip r:embed="rId3"/>
          <a:srcRect/>
          <a:stretch>
            <a:fillRect/>
          </a:stretch>
        </p:blipFill>
        <p:spPr>
          <a:xfrm>
            <a:off x="395288" y="4149725"/>
            <a:ext cx="3810000" cy="1150938"/>
          </a:xfrm>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5 Marcador de fecha"/>
          <p:cNvSpPr>
            <a:spLocks noGrp="1"/>
          </p:cNvSpPr>
          <p:nvPr>
            <p:ph type="dt" sz="half" idx="10"/>
          </p:nvPr>
        </p:nvSpPr>
        <p:spPr/>
        <p:txBody>
          <a:bodyPr/>
          <a:lstStyle/>
          <a:p>
            <a:r>
              <a:rPr lang="es-ES"/>
              <a:t>Profesor: José V. Chang, Ing. M. Sc.</a:t>
            </a:r>
          </a:p>
        </p:txBody>
      </p:sp>
      <p:sp>
        <p:nvSpPr>
          <p:cNvPr id="8" name="6 Marcador de pie de página"/>
          <p:cNvSpPr>
            <a:spLocks noGrp="1"/>
          </p:cNvSpPr>
          <p:nvPr>
            <p:ph type="ftr" sz="quarter" idx="11"/>
          </p:nvPr>
        </p:nvSpPr>
        <p:spPr/>
        <p:txBody>
          <a:bodyPr/>
          <a:lstStyle/>
          <a:p>
            <a:r>
              <a:rPr lang="es-ES"/>
              <a:t>Curso de Contaminación Ambiental</a:t>
            </a:r>
          </a:p>
        </p:txBody>
      </p:sp>
      <p:sp>
        <p:nvSpPr>
          <p:cNvPr id="9" name="7 Marcador de número de diapositiva"/>
          <p:cNvSpPr>
            <a:spLocks noGrp="1"/>
          </p:cNvSpPr>
          <p:nvPr>
            <p:ph type="sldNum" sz="quarter" idx="12"/>
          </p:nvPr>
        </p:nvSpPr>
        <p:spPr/>
        <p:txBody>
          <a:bodyPr/>
          <a:lstStyle/>
          <a:p>
            <a:fld id="{B34AB550-94A5-4118-9524-B003FF66166A}" type="slidenum">
              <a:rPr lang="es-ES"/>
              <a:pPr/>
              <a:t>6</a:t>
            </a:fld>
            <a:endParaRPr lang="es-ES"/>
          </a:p>
        </p:txBody>
      </p:sp>
      <p:sp>
        <p:nvSpPr>
          <p:cNvPr id="412674" name="Rectangle 2"/>
          <p:cNvSpPr>
            <a:spLocks noGrp="1" noChangeArrowheads="1"/>
          </p:cNvSpPr>
          <p:nvPr>
            <p:ph type="title"/>
          </p:nvPr>
        </p:nvSpPr>
        <p:spPr>
          <a:xfrm>
            <a:off x="1150938" y="476250"/>
            <a:ext cx="7793037" cy="1081088"/>
          </a:xfrm>
        </p:spPr>
        <p:txBody>
          <a:bodyPr/>
          <a:lstStyle/>
          <a:p>
            <a:r>
              <a:rPr lang="es-EC"/>
              <a:t>Mapa de distribución del agua  </a:t>
            </a:r>
            <a:br>
              <a:rPr lang="es-EC"/>
            </a:br>
            <a:r>
              <a:rPr lang="es-EC"/>
              <a:t>				a escala mundial</a:t>
            </a:r>
          </a:p>
        </p:txBody>
      </p:sp>
      <p:sp>
        <p:nvSpPr>
          <p:cNvPr id="412675" name="Rectangle 3"/>
          <p:cNvSpPr>
            <a:spLocks noGrp="1" noChangeArrowheads="1"/>
          </p:cNvSpPr>
          <p:nvPr>
            <p:ph type="body" sz="half" idx="1"/>
          </p:nvPr>
        </p:nvSpPr>
        <p:spPr/>
        <p:txBody>
          <a:bodyPr/>
          <a:lstStyle/>
          <a:p>
            <a:pPr>
              <a:buFont typeface="Wingdings" pitchFamily="2" charset="2"/>
              <a:buNone/>
            </a:pPr>
            <a:r>
              <a:rPr lang="es-EC" sz="1200">
                <a:latin typeface="Arial" charset="0"/>
              </a:rPr>
              <a:t>-</a:t>
            </a:r>
          </a:p>
        </p:txBody>
      </p:sp>
      <p:pic>
        <p:nvPicPr>
          <p:cNvPr id="412678" name="Picture 6"/>
          <p:cNvPicPr>
            <a:picLocks noChangeAspect="1" noChangeArrowheads="1"/>
          </p:cNvPicPr>
          <p:nvPr>
            <p:ph sz="quarter" idx="2"/>
          </p:nvPr>
        </p:nvPicPr>
        <p:blipFill>
          <a:blip r:embed="rId2"/>
          <a:srcRect/>
          <a:stretch>
            <a:fillRect/>
          </a:stretch>
        </p:blipFill>
        <p:spPr>
          <a:xfrm>
            <a:off x="323850" y="1700213"/>
            <a:ext cx="8496300" cy="3241675"/>
          </a:xfrm>
          <a:noFill/>
          <a:ln/>
        </p:spPr>
      </p:pic>
      <p:sp>
        <p:nvSpPr>
          <p:cNvPr id="412676" name="Rectangle 4"/>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s-ES"/>
          </a:p>
        </p:txBody>
      </p:sp>
      <p:pic>
        <p:nvPicPr>
          <p:cNvPr id="412681" name="Picture 9"/>
          <p:cNvPicPr>
            <a:picLocks noChangeAspect="1" noChangeArrowheads="1"/>
          </p:cNvPicPr>
          <p:nvPr>
            <p:ph sz="quarter" idx="3"/>
          </p:nvPr>
        </p:nvPicPr>
        <p:blipFill>
          <a:blip r:embed="rId3"/>
          <a:srcRect/>
          <a:stretch>
            <a:fillRect/>
          </a:stretch>
        </p:blipFill>
        <p:spPr>
          <a:xfrm>
            <a:off x="611188" y="5013325"/>
            <a:ext cx="7993062" cy="1655763"/>
          </a:xfrm>
          <a:noFill/>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r>
              <a:rPr lang="es-ES"/>
              <a:t>Profesor: José V. Chang, Ing. M. Sc.</a:t>
            </a:r>
          </a:p>
        </p:txBody>
      </p:sp>
      <p:sp>
        <p:nvSpPr>
          <p:cNvPr id="5" name="4 Marcador de pie de página"/>
          <p:cNvSpPr>
            <a:spLocks noGrp="1"/>
          </p:cNvSpPr>
          <p:nvPr>
            <p:ph type="ftr" sz="quarter" idx="11"/>
          </p:nvPr>
        </p:nvSpPr>
        <p:spPr/>
        <p:txBody>
          <a:bodyPr/>
          <a:lstStyle/>
          <a:p>
            <a:r>
              <a:rPr lang="es-ES"/>
              <a:t>Curso de Contaminación Ambiental</a:t>
            </a:r>
          </a:p>
        </p:txBody>
      </p:sp>
      <p:sp>
        <p:nvSpPr>
          <p:cNvPr id="6" name="5 Marcador de número de diapositiva"/>
          <p:cNvSpPr>
            <a:spLocks noGrp="1"/>
          </p:cNvSpPr>
          <p:nvPr>
            <p:ph type="sldNum" sz="quarter" idx="12"/>
          </p:nvPr>
        </p:nvSpPr>
        <p:spPr/>
        <p:txBody>
          <a:bodyPr/>
          <a:lstStyle/>
          <a:p>
            <a:fld id="{BD514447-5457-44E8-B313-3285798EA6A1}" type="slidenum">
              <a:rPr lang="es-ES"/>
              <a:pPr/>
              <a:t>60</a:t>
            </a:fld>
            <a:endParaRPr lang="es-ES"/>
          </a:p>
        </p:txBody>
      </p:sp>
      <p:sp>
        <p:nvSpPr>
          <p:cNvPr id="223234" name="Rectangle 2"/>
          <p:cNvSpPr>
            <a:spLocks noGrp="1" noChangeArrowheads="1"/>
          </p:cNvSpPr>
          <p:nvPr>
            <p:ph type="title"/>
          </p:nvPr>
        </p:nvSpPr>
        <p:spPr/>
        <p:txBody>
          <a:bodyPr/>
          <a:lstStyle/>
          <a:p>
            <a:r>
              <a:rPr lang="es-EC" sz="1600"/>
              <a:t>Sigue ….. </a:t>
            </a:r>
            <a:r>
              <a:rPr lang="es-EC"/>
              <a:t>Valores propuestos para los</a:t>
            </a:r>
            <a:br>
              <a:rPr lang="es-EC"/>
            </a:br>
            <a:r>
              <a:rPr lang="es-EC"/>
              <a:t>parámetros de la fórmula. Cuadro 4</a:t>
            </a:r>
            <a:endParaRPr lang="es-ES"/>
          </a:p>
        </p:txBody>
      </p:sp>
      <p:pic>
        <p:nvPicPr>
          <p:cNvPr id="223236" name="Picture 4"/>
          <p:cNvPicPr>
            <a:picLocks noChangeAspect="1" noChangeArrowheads="1"/>
          </p:cNvPicPr>
          <p:nvPr>
            <p:ph type="body" idx="1"/>
          </p:nvPr>
        </p:nvPicPr>
        <p:blipFill>
          <a:blip r:embed="rId2"/>
          <a:srcRect/>
          <a:stretch>
            <a:fillRect/>
          </a:stretch>
        </p:blipFill>
        <p:spPr>
          <a:xfrm>
            <a:off x="395288" y="1989138"/>
            <a:ext cx="8559800" cy="4679950"/>
          </a:xfrm>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r>
              <a:rPr lang="es-ES"/>
              <a:t>Profesor: José V. Chang, Ing. M. Sc.</a:t>
            </a:r>
          </a:p>
        </p:txBody>
      </p:sp>
      <p:sp>
        <p:nvSpPr>
          <p:cNvPr id="5" name="4 Marcador de pie de página"/>
          <p:cNvSpPr>
            <a:spLocks noGrp="1"/>
          </p:cNvSpPr>
          <p:nvPr>
            <p:ph type="ftr" sz="quarter" idx="11"/>
          </p:nvPr>
        </p:nvSpPr>
        <p:spPr/>
        <p:txBody>
          <a:bodyPr/>
          <a:lstStyle/>
          <a:p>
            <a:r>
              <a:rPr lang="es-ES"/>
              <a:t>Curso de Contaminación Ambiental</a:t>
            </a:r>
          </a:p>
        </p:txBody>
      </p:sp>
      <p:sp>
        <p:nvSpPr>
          <p:cNvPr id="6" name="5 Marcador de número de diapositiva"/>
          <p:cNvSpPr>
            <a:spLocks noGrp="1"/>
          </p:cNvSpPr>
          <p:nvPr>
            <p:ph type="sldNum" sz="quarter" idx="12"/>
          </p:nvPr>
        </p:nvSpPr>
        <p:spPr/>
        <p:txBody>
          <a:bodyPr/>
          <a:lstStyle/>
          <a:p>
            <a:fld id="{FBA08DC7-8E30-49A7-8F58-1481C197EE20}" type="slidenum">
              <a:rPr lang="es-ES"/>
              <a:pPr/>
              <a:t>61</a:t>
            </a:fld>
            <a:endParaRPr lang="es-ES"/>
          </a:p>
        </p:txBody>
      </p:sp>
      <p:sp>
        <p:nvSpPr>
          <p:cNvPr id="224258" name="Rectangle 2"/>
          <p:cNvSpPr>
            <a:spLocks noGrp="1" noChangeArrowheads="1"/>
          </p:cNvSpPr>
          <p:nvPr>
            <p:ph type="title"/>
          </p:nvPr>
        </p:nvSpPr>
        <p:spPr/>
        <p:txBody>
          <a:bodyPr/>
          <a:lstStyle/>
          <a:p>
            <a:r>
              <a:rPr lang="es-EC"/>
              <a:t>Proceso de evaluación del riesgo:</a:t>
            </a:r>
            <a:br>
              <a:rPr lang="es-EC"/>
            </a:br>
            <a:r>
              <a:rPr lang="es-EC"/>
              <a:t>			</a:t>
            </a:r>
            <a:r>
              <a:rPr lang="es-EC" b="0"/>
              <a:t>4. Caracterización del riesgo</a:t>
            </a:r>
            <a:endParaRPr lang="es-ES" b="0"/>
          </a:p>
        </p:txBody>
      </p:sp>
      <p:sp>
        <p:nvSpPr>
          <p:cNvPr id="224259" name="Rectangle 3"/>
          <p:cNvSpPr>
            <a:spLocks noGrp="1" noChangeArrowheads="1"/>
          </p:cNvSpPr>
          <p:nvPr>
            <p:ph type="body" idx="1"/>
          </p:nvPr>
        </p:nvSpPr>
        <p:spPr>
          <a:xfrm>
            <a:off x="468313" y="2017713"/>
            <a:ext cx="8486775" cy="4506912"/>
          </a:xfrm>
        </p:spPr>
        <p:txBody>
          <a:bodyPr/>
          <a:lstStyle/>
          <a:p>
            <a:pPr>
              <a:spcBef>
                <a:spcPct val="50000"/>
              </a:spcBef>
              <a:buFont typeface="Wingdings" pitchFamily="2" charset="2"/>
              <a:buNone/>
            </a:pPr>
            <a:r>
              <a:rPr lang="es-ES"/>
              <a:t>Incluye la integración y análisis de datos de los primeros 3 componentes, para determinar la posibilidad de que los humanos experimenten cualquiera de las diversas formas de toxicidad asociadas con la sustancia. </a:t>
            </a:r>
          </a:p>
          <a:p>
            <a:pPr>
              <a:spcBef>
                <a:spcPct val="50000"/>
              </a:spcBef>
              <a:buFont typeface="Wingdings" pitchFamily="2" charset="2"/>
              <a:buNone/>
            </a:pPr>
            <a:r>
              <a:rPr lang="es-ES"/>
              <a:t>Para sustancias no carcinogénicas, la dosis calculada al evaluar la exposición se confronta con los valores de dosis de referencia o de ingreso diario admisible ya establecidos para la sustancia en particular y se concluye si el valor de dicha dosis está por debajo de la DRf o IDA (seguridad) o por encima (peligro). </a:t>
            </a:r>
          </a:p>
          <a:p>
            <a:pPr>
              <a:spcBef>
                <a:spcPct val="50000"/>
              </a:spcBef>
              <a:buFont typeface="Wingdings" pitchFamily="2" charset="2"/>
              <a:buNone/>
            </a:pPr>
            <a:r>
              <a:rPr lang="es-ES"/>
              <a:t>Los indicadores de riesgo que de aquí se derivan se denominan “índice de peligro” y “margen de exposición” (Cuadro 5). </a:t>
            </a:r>
          </a:p>
          <a:p>
            <a:pPr>
              <a:lnSpc>
                <a:spcPct val="80000"/>
              </a:lnSpc>
            </a:pPr>
            <a:endParaRPr lang="es-ES"/>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4 Marcador de fecha"/>
          <p:cNvSpPr>
            <a:spLocks noGrp="1"/>
          </p:cNvSpPr>
          <p:nvPr>
            <p:ph type="dt" sz="half" idx="10"/>
          </p:nvPr>
        </p:nvSpPr>
        <p:spPr/>
        <p:txBody>
          <a:bodyPr/>
          <a:lstStyle/>
          <a:p>
            <a:r>
              <a:rPr lang="es-ES"/>
              <a:t>Profesor: José V. Chang, Ing. M. Sc.</a:t>
            </a:r>
          </a:p>
        </p:txBody>
      </p:sp>
      <p:sp>
        <p:nvSpPr>
          <p:cNvPr id="9" name="5 Marcador de pie de página"/>
          <p:cNvSpPr>
            <a:spLocks noGrp="1"/>
          </p:cNvSpPr>
          <p:nvPr>
            <p:ph type="ftr" sz="quarter" idx="11"/>
          </p:nvPr>
        </p:nvSpPr>
        <p:spPr/>
        <p:txBody>
          <a:bodyPr/>
          <a:lstStyle/>
          <a:p>
            <a:r>
              <a:rPr lang="es-ES"/>
              <a:t>Curso de Contaminación Ambiental</a:t>
            </a:r>
          </a:p>
        </p:txBody>
      </p:sp>
      <p:sp>
        <p:nvSpPr>
          <p:cNvPr id="10" name="6 Marcador de número de diapositiva"/>
          <p:cNvSpPr>
            <a:spLocks noGrp="1"/>
          </p:cNvSpPr>
          <p:nvPr>
            <p:ph type="sldNum" sz="quarter" idx="12"/>
          </p:nvPr>
        </p:nvSpPr>
        <p:spPr/>
        <p:txBody>
          <a:bodyPr/>
          <a:lstStyle/>
          <a:p>
            <a:fld id="{AA71C12D-3821-42B2-867F-580043EDAF17}" type="slidenum">
              <a:rPr lang="es-ES"/>
              <a:pPr/>
              <a:t>62</a:t>
            </a:fld>
            <a:endParaRPr lang="es-ES"/>
          </a:p>
        </p:txBody>
      </p:sp>
      <p:sp>
        <p:nvSpPr>
          <p:cNvPr id="226310" name="Rectangle 6"/>
          <p:cNvSpPr>
            <a:spLocks noGrp="1" noChangeArrowheads="1"/>
          </p:cNvSpPr>
          <p:nvPr>
            <p:ph type="title"/>
          </p:nvPr>
        </p:nvSpPr>
        <p:spPr/>
        <p:txBody>
          <a:bodyPr/>
          <a:lstStyle/>
          <a:p>
            <a:r>
              <a:rPr lang="es-ES" b="0"/>
              <a:t>Caracterización del riesgo.  Cuadro 5</a:t>
            </a:r>
            <a:r>
              <a:rPr lang="es-ES"/>
              <a:t/>
            </a:r>
            <a:br>
              <a:rPr lang="es-ES"/>
            </a:br>
            <a:endParaRPr lang="es-ES"/>
          </a:p>
        </p:txBody>
      </p:sp>
      <p:sp>
        <p:nvSpPr>
          <p:cNvPr id="226307" name="Rectangle 3"/>
          <p:cNvSpPr>
            <a:spLocks noGrp="1" noChangeArrowheads="1"/>
          </p:cNvSpPr>
          <p:nvPr>
            <p:ph type="body" sz="half" idx="1"/>
          </p:nvPr>
        </p:nvSpPr>
        <p:spPr>
          <a:xfrm>
            <a:off x="323850" y="1989138"/>
            <a:ext cx="8631238" cy="1295400"/>
          </a:xfrm>
        </p:spPr>
        <p:txBody>
          <a:bodyPr/>
          <a:lstStyle/>
          <a:p>
            <a:pPr>
              <a:lnSpc>
                <a:spcPct val="90000"/>
              </a:lnSpc>
              <a:buFont typeface="Wingdings" pitchFamily="2" charset="2"/>
              <a:buNone/>
            </a:pPr>
            <a:r>
              <a:rPr lang="es-ES" sz="1800" b="1"/>
              <a:t>PROPÓSITO: </a:t>
            </a:r>
            <a:r>
              <a:rPr lang="es-ES" sz="1800"/>
              <a:t>Caracterizar cualitativamente y/o cuantitativamente el exceso del riesgo en humanos por exposición a sustancias tóxicas.</a:t>
            </a:r>
          </a:p>
          <a:p>
            <a:pPr>
              <a:lnSpc>
                <a:spcPct val="90000"/>
              </a:lnSpc>
              <a:buFont typeface="Wingdings" pitchFamily="2" charset="2"/>
              <a:buNone/>
            </a:pPr>
            <a:r>
              <a:rPr lang="es-ES" sz="1800" b="1"/>
              <a:t>PARA NO-CARCINÓGENOS</a:t>
            </a:r>
          </a:p>
          <a:p>
            <a:pPr>
              <a:lnSpc>
                <a:spcPct val="90000"/>
              </a:lnSpc>
              <a:buFont typeface="Wingdings" pitchFamily="2" charset="2"/>
              <a:buNone/>
            </a:pPr>
            <a:r>
              <a:rPr lang="es-ES" sz="1800" b="1"/>
              <a:t>1. Comparar la exposición actual con IDA o DRf (índice de peligro):</a:t>
            </a:r>
          </a:p>
          <a:p>
            <a:pPr>
              <a:lnSpc>
                <a:spcPct val="90000"/>
              </a:lnSpc>
              <a:buFont typeface="Wingdings" pitchFamily="2" charset="2"/>
              <a:buNone/>
            </a:pPr>
            <a:endParaRPr lang="es-ES" sz="1800" b="1"/>
          </a:p>
        </p:txBody>
      </p:sp>
      <p:pic>
        <p:nvPicPr>
          <p:cNvPr id="226312" name="Picture 8"/>
          <p:cNvPicPr>
            <a:picLocks noGrp="1" noChangeAspect="1" noChangeArrowheads="1"/>
          </p:cNvPicPr>
          <p:nvPr>
            <p:ph sz="half" idx="2"/>
          </p:nvPr>
        </p:nvPicPr>
        <p:blipFill>
          <a:blip r:embed="rId2"/>
          <a:srcRect/>
          <a:stretch>
            <a:fillRect/>
          </a:stretch>
        </p:blipFill>
        <p:spPr>
          <a:xfrm>
            <a:off x="2124075" y="3357563"/>
            <a:ext cx="4103688" cy="719137"/>
          </a:xfrm>
          <a:ln/>
        </p:spPr>
      </p:pic>
      <p:sp>
        <p:nvSpPr>
          <p:cNvPr id="226314" name="Rectangle 10"/>
          <p:cNvSpPr>
            <a:spLocks noChangeArrowheads="1"/>
          </p:cNvSpPr>
          <p:nvPr/>
        </p:nvSpPr>
        <p:spPr bwMode="auto">
          <a:xfrm>
            <a:off x="611188" y="4365625"/>
            <a:ext cx="7921625" cy="366713"/>
          </a:xfrm>
          <a:prstGeom prst="rect">
            <a:avLst/>
          </a:prstGeom>
          <a:noFill/>
          <a:ln w="9525">
            <a:noFill/>
            <a:miter lim="800000"/>
            <a:headEnd/>
            <a:tailEnd/>
          </a:ln>
          <a:effectLst/>
        </p:spPr>
        <p:txBody>
          <a:bodyPr>
            <a:spAutoFit/>
          </a:bodyPr>
          <a:lstStyle/>
          <a:p>
            <a:r>
              <a:rPr lang="es-ES" b="1">
                <a:latin typeface="Tahoma" pitchFamily="34" charset="0"/>
              </a:rPr>
              <a:t>2. Estimar el margen de exposición (ME):</a:t>
            </a:r>
          </a:p>
        </p:txBody>
      </p:sp>
      <p:pic>
        <p:nvPicPr>
          <p:cNvPr id="226315" name="Picture 11"/>
          <p:cNvPicPr>
            <a:picLocks noChangeAspect="1" noChangeArrowheads="1"/>
          </p:cNvPicPr>
          <p:nvPr>
            <p:ph sz="quarter" idx="4294967295"/>
          </p:nvPr>
        </p:nvPicPr>
        <p:blipFill>
          <a:blip r:embed="rId3"/>
          <a:srcRect/>
          <a:stretch>
            <a:fillRect/>
          </a:stretch>
        </p:blipFill>
        <p:spPr>
          <a:xfrm>
            <a:off x="5580063" y="4149725"/>
            <a:ext cx="3384550" cy="792163"/>
          </a:xfrm>
          <a:noFill/>
          <a:ln/>
        </p:spPr>
      </p:pic>
      <p:sp>
        <p:nvSpPr>
          <p:cNvPr id="226318" name="Rectangle 14"/>
          <p:cNvSpPr>
            <a:spLocks noChangeArrowheads="1"/>
          </p:cNvSpPr>
          <p:nvPr/>
        </p:nvSpPr>
        <p:spPr bwMode="auto">
          <a:xfrm>
            <a:off x="323850" y="4797425"/>
            <a:ext cx="8496300" cy="1739900"/>
          </a:xfrm>
          <a:prstGeom prst="rect">
            <a:avLst/>
          </a:prstGeom>
          <a:noFill/>
          <a:ln w="9525">
            <a:noFill/>
            <a:miter lim="800000"/>
            <a:headEnd/>
            <a:tailEnd/>
          </a:ln>
          <a:effectLst/>
        </p:spPr>
        <p:txBody>
          <a:bodyPr>
            <a:spAutoFit/>
          </a:bodyPr>
          <a:lstStyle/>
          <a:p>
            <a:r>
              <a:rPr lang="es-ES" b="1"/>
              <a:t>PARA CARCINÓGENOS</a:t>
            </a:r>
          </a:p>
          <a:p>
            <a:r>
              <a:rPr lang="es-ES">
                <a:latin typeface="Tahoma" pitchFamily="34" charset="0"/>
              </a:rPr>
              <a:t>1. Conocer la “ unidad de riesgo” y la “ unidad de dosis” para la sustancia.</a:t>
            </a:r>
          </a:p>
          <a:p>
            <a:r>
              <a:rPr lang="es-ES">
                <a:latin typeface="Tahoma" pitchFamily="34" charset="0"/>
              </a:rPr>
              <a:t>2. Estimar el exceso de riesgo individual de por vida: Unidad de dosis x  exposición actual (dosis medida)</a:t>
            </a:r>
          </a:p>
          <a:p>
            <a:r>
              <a:rPr lang="es-ES">
                <a:latin typeface="Tahoma" pitchFamily="34" charset="0"/>
              </a:rPr>
              <a:t> Unidad de riesgo x concentración actual de la sustancia en el ambiente</a:t>
            </a:r>
          </a:p>
          <a:p>
            <a:r>
              <a:rPr lang="es-ES">
                <a:latin typeface="Tahoma" pitchFamily="34" charset="0"/>
              </a:rPr>
              <a:t>3. Estimar el riesgo poblacional de cáncer: Riesgo individual x población expuesta</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r>
              <a:rPr lang="es-ES"/>
              <a:t>Profesor: José V. Chang, Ing. M. Sc.</a:t>
            </a:r>
          </a:p>
        </p:txBody>
      </p:sp>
      <p:sp>
        <p:nvSpPr>
          <p:cNvPr id="5" name="4 Marcador de pie de página"/>
          <p:cNvSpPr>
            <a:spLocks noGrp="1"/>
          </p:cNvSpPr>
          <p:nvPr>
            <p:ph type="ftr" sz="quarter" idx="11"/>
          </p:nvPr>
        </p:nvSpPr>
        <p:spPr/>
        <p:txBody>
          <a:bodyPr/>
          <a:lstStyle/>
          <a:p>
            <a:r>
              <a:rPr lang="es-ES"/>
              <a:t>Curso de Contaminación Ambiental</a:t>
            </a:r>
          </a:p>
        </p:txBody>
      </p:sp>
      <p:sp>
        <p:nvSpPr>
          <p:cNvPr id="6" name="5 Marcador de número de diapositiva"/>
          <p:cNvSpPr>
            <a:spLocks noGrp="1"/>
          </p:cNvSpPr>
          <p:nvPr>
            <p:ph type="sldNum" sz="quarter" idx="12"/>
          </p:nvPr>
        </p:nvSpPr>
        <p:spPr/>
        <p:txBody>
          <a:bodyPr/>
          <a:lstStyle/>
          <a:p>
            <a:fld id="{AF0A3B51-9A2A-4C98-BEE1-C4B2423D6A4A}" type="slidenum">
              <a:rPr lang="es-ES"/>
              <a:pPr/>
              <a:t>63</a:t>
            </a:fld>
            <a:endParaRPr lang="es-ES"/>
          </a:p>
        </p:txBody>
      </p:sp>
      <p:sp>
        <p:nvSpPr>
          <p:cNvPr id="225282" name="Rectangle 2"/>
          <p:cNvSpPr>
            <a:spLocks noGrp="1" noChangeArrowheads="1"/>
          </p:cNvSpPr>
          <p:nvPr>
            <p:ph type="title"/>
          </p:nvPr>
        </p:nvSpPr>
        <p:spPr/>
        <p:txBody>
          <a:bodyPr/>
          <a:lstStyle/>
          <a:p>
            <a:r>
              <a:rPr lang="es-EC" sz="1200"/>
              <a:t>Sigue … </a:t>
            </a:r>
            <a:r>
              <a:rPr lang="es-EC"/>
              <a:t>Proceso de evaluación del riesgo:</a:t>
            </a:r>
            <a:br>
              <a:rPr lang="es-EC"/>
            </a:br>
            <a:r>
              <a:rPr lang="es-EC"/>
              <a:t>			</a:t>
            </a:r>
            <a:r>
              <a:rPr lang="es-EC" b="0"/>
              <a:t>4. Caracterización del riesgo</a:t>
            </a:r>
            <a:endParaRPr lang="es-ES" b="0"/>
          </a:p>
        </p:txBody>
      </p:sp>
      <p:sp>
        <p:nvSpPr>
          <p:cNvPr id="225283" name="Rectangle 3"/>
          <p:cNvSpPr>
            <a:spLocks noGrp="1" noChangeArrowheads="1"/>
          </p:cNvSpPr>
          <p:nvPr>
            <p:ph type="body" idx="1"/>
          </p:nvPr>
        </p:nvSpPr>
        <p:spPr>
          <a:xfrm>
            <a:off x="395288" y="2017713"/>
            <a:ext cx="8559800" cy="4579937"/>
          </a:xfrm>
        </p:spPr>
        <p:txBody>
          <a:bodyPr/>
          <a:lstStyle/>
          <a:p>
            <a:pPr>
              <a:spcBef>
                <a:spcPct val="50000"/>
              </a:spcBef>
              <a:buFont typeface="Wingdings" pitchFamily="2" charset="2"/>
              <a:buNone/>
            </a:pPr>
            <a:r>
              <a:rPr lang="es-ES"/>
              <a:t>Para las sustancias carcinogénicas se calcula primero el riesgo individual haciendo uso de los valores de “unidad de dosis” o de “unidad de riesgo”, que son característicos para cada sustancia carcinogénica.</a:t>
            </a:r>
          </a:p>
          <a:p>
            <a:pPr>
              <a:spcBef>
                <a:spcPct val="50000"/>
              </a:spcBef>
              <a:buFont typeface="Wingdings" pitchFamily="2" charset="2"/>
              <a:buNone/>
            </a:pPr>
            <a:r>
              <a:rPr lang="es-ES"/>
              <a:t>El valor obtenido por alguna de estas dos opciones se multiplica por la población total expuesta para obtener así la incidencia de cáncer en exceso que se espera que ocurra como consecuencia de la exposición a la sustancia en particular (Cuadro 5 y 6).</a:t>
            </a:r>
          </a:p>
          <a:p>
            <a:pPr>
              <a:spcBef>
                <a:spcPct val="50000"/>
              </a:spcBef>
              <a:buFont typeface="Wingdings" pitchFamily="2" charset="2"/>
              <a:buNone/>
            </a:pPr>
            <a:r>
              <a:rPr lang="es-ES"/>
              <a:t>Las principales preguntas que se hacen en cada uno de estos  componentes o fases, se muestran en el Cuadro 7. </a:t>
            </a:r>
          </a:p>
          <a:p>
            <a:pPr>
              <a:spcBef>
                <a:spcPct val="50000"/>
              </a:spcBef>
              <a:buFont typeface="Wingdings" pitchFamily="2" charset="2"/>
              <a:buNone/>
            </a:pPr>
            <a:r>
              <a:rPr lang="es-ES"/>
              <a:t>Igualmente la Figura 4 muestra la secuencia de estas fases y su relación con las acciones en el momento del manejo del riesgo.</a:t>
            </a:r>
          </a:p>
          <a:p>
            <a:pPr>
              <a:lnSpc>
                <a:spcPct val="80000"/>
              </a:lnSpc>
            </a:pPr>
            <a:endParaRPr lang="es-ES"/>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r>
              <a:rPr lang="es-ES"/>
              <a:t>Profesor: José V. Chang, Ing. M. Sc.</a:t>
            </a:r>
          </a:p>
        </p:txBody>
      </p:sp>
      <p:sp>
        <p:nvSpPr>
          <p:cNvPr id="5" name="4 Marcador de pie de página"/>
          <p:cNvSpPr>
            <a:spLocks noGrp="1"/>
          </p:cNvSpPr>
          <p:nvPr>
            <p:ph type="ftr" sz="quarter" idx="11"/>
          </p:nvPr>
        </p:nvSpPr>
        <p:spPr/>
        <p:txBody>
          <a:bodyPr/>
          <a:lstStyle/>
          <a:p>
            <a:r>
              <a:rPr lang="es-ES"/>
              <a:t>Curso de Contaminación Ambiental</a:t>
            </a:r>
          </a:p>
        </p:txBody>
      </p:sp>
      <p:sp>
        <p:nvSpPr>
          <p:cNvPr id="6" name="5 Marcador de número de diapositiva"/>
          <p:cNvSpPr>
            <a:spLocks noGrp="1"/>
          </p:cNvSpPr>
          <p:nvPr>
            <p:ph type="sldNum" sz="quarter" idx="12"/>
          </p:nvPr>
        </p:nvSpPr>
        <p:spPr/>
        <p:txBody>
          <a:bodyPr/>
          <a:lstStyle/>
          <a:p>
            <a:fld id="{32EE68AD-B556-4276-8855-4F4111752D86}" type="slidenum">
              <a:rPr lang="es-ES"/>
              <a:pPr/>
              <a:t>64</a:t>
            </a:fld>
            <a:endParaRPr lang="es-ES"/>
          </a:p>
        </p:txBody>
      </p:sp>
      <p:sp>
        <p:nvSpPr>
          <p:cNvPr id="231426" name="Rectangle 2"/>
          <p:cNvSpPr>
            <a:spLocks noGrp="1" noChangeArrowheads="1"/>
          </p:cNvSpPr>
          <p:nvPr>
            <p:ph type="title"/>
          </p:nvPr>
        </p:nvSpPr>
        <p:spPr/>
        <p:txBody>
          <a:bodyPr/>
          <a:lstStyle/>
          <a:p>
            <a:r>
              <a:rPr lang="es-EC"/>
              <a:t>Calculo del riesgo de cáncer. Cuadro 6</a:t>
            </a:r>
            <a:endParaRPr lang="es-ES"/>
          </a:p>
        </p:txBody>
      </p:sp>
      <p:pic>
        <p:nvPicPr>
          <p:cNvPr id="231427" name="Picture 3"/>
          <p:cNvPicPr>
            <a:picLocks noChangeAspect="1" noChangeArrowheads="1"/>
          </p:cNvPicPr>
          <p:nvPr>
            <p:ph type="body" idx="1"/>
          </p:nvPr>
        </p:nvPicPr>
        <p:blipFill>
          <a:blip r:embed="rId2"/>
          <a:srcRect/>
          <a:stretch>
            <a:fillRect/>
          </a:stretch>
        </p:blipFill>
        <p:spPr>
          <a:xfrm>
            <a:off x="179388" y="1844675"/>
            <a:ext cx="8775700" cy="4752975"/>
          </a:xfrm>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r>
              <a:rPr lang="es-ES"/>
              <a:t>Profesor: José V. Chang, Ing. M. Sc.</a:t>
            </a:r>
          </a:p>
        </p:txBody>
      </p:sp>
      <p:sp>
        <p:nvSpPr>
          <p:cNvPr id="5" name="4 Marcador de pie de página"/>
          <p:cNvSpPr>
            <a:spLocks noGrp="1"/>
          </p:cNvSpPr>
          <p:nvPr>
            <p:ph type="ftr" sz="quarter" idx="11"/>
          </p:nvPr>
        </p:nvSpPr>
        <p:spPr/>
        <p:txBody>
          <a:bodyPr/>
          <a:lstStyle/>
          <a:p>
            <a:r>
              <a:rPr lang="es-ES"/>
              <a:t>Curso de Contaminación Ambiental</a:t>
            </a:r>
          </a:p>
        </p:txBody>
      </p:sp>
      <p:sp>
        <p:nvSpPr>
          <p:cNvPr id="6" name="5 Marcador de número de diapositiva"/>
          <p:cNvSpPr>
            <a:spLocks noGrp="1"/>
          </p:cNvSpPr>
          <p:nvPr>
            <p:ph type="sldNum" sz="quarter" idx="12"/>
          </p:nvPr>
        </p:nvSpPr>
        <p:spPr/>
        <p:txBody>
          <a:bodyPr/>
          <a:lstStyle/>
          <a:p>
            <a:fld id="{AAFA0B46-0F4F-4226-BF93-102D96774CF9}" type="slidenum">
              <a:rPr lang="es-ES"/>
              <a:pPr/>
              <a:t>65</a:t>
            </a:fld>
            <a:endParaRPr lang="es-ES"/>
          </a:p>
        </p:txBody>
      </p:sp>
      <p:sp>
        <p:nvSpPr>
          <p:cNvPr id="232450" name="Rectangle 2"/>
          <p:cNvSpPr>
            <a:spLocks noGrp="1" noChangeArrowheads="1"/>
          </p:cNvSpPr>
          <p:nvPr>
            <p:ph type="title"/>
          </p:nvPr>
        </p:nvSpPr>
        <p:spPr/>
        <p:txBody>
          <a:bodyPr/>
          <a:lstStyle/>
          <a:p>
            <a:r>
              <a:rPr lang="es-EC"/>
              <a:t>Etapas de la evaluación del riesgo. </a:t>
            </a:r>
            <a:br>
              <a:rPr lang="es-EC"/>
            </a:br>
            <a:r>
              <a:rPr lang="es-EC"/>
              <a:t>Cuadro 7</a:t>
            </a:r>
            <a:endParaRPr lang="es-ES"/>
          </a:p>
        </p:txBody>
      </p:sp>
      <p:pic>
        <p:nvPicPr>
          <p:cNvPr id="232452" name="Picture 4"/>
          <p:cNvPicPr>
            <a:picLocks noChangeAspect="1" noChangeArrowheads="1"/>
          </p:cNvPicPr>
          <p:nvPr>
            <p:ph type="body" idx="1"/>
          </p:nvPr>
        </p:nvPicPr>
        <p:blipFill>
          <a:blip r:embed="rId2"/>
          <a:srcRect/>
          <a:stretch>
            <a:fillRect/>
          </a:stretch>
        </p:blipFill>
        <p:spPr>
          <a:xfrm>
            <a:off x="468313" y="1916113"/>
            <a:ext cx="8486775" cy="4608512"/>
          </a:xfrm>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r>
              <a:rPr lang="es-ES"/>
              <a:t>Profesor: José V. Chang, Ing. M. Sc.</a:t>
            </a:r>
          </a:p>
        </p:txBody>
      </p:sp>
      <p:sp>
        <p:nvSpPr>
          <p:cNvPr id="5" name="4 Marcador de pie de página"/>
          <p:cNvSpPr>
            <a:spLocks noGrp="1"/>
          </p:cNvSpPr>
          <p:nvPr>
            <p:ph type="ftr" sz="quarter" idx="11"/>
          </p:nvPr>
        </p:nvSpPr>
        <p:spPr/>
        <p:txBody>
          <a:bodyPr/>
          <a:lstStyle/>
          <a:p>
            <a:r>
              <a:rPr lang="es-ES"/>
              <a:t>Curso de Contaminación Ambiental</a:t>
            </a:r>
          </a:p>
        </p:txBody>
      </p:sp>
      <p:sp>
        <p:nvSpPr>
          <p:cNvPr id="6" name="5 Marcador de número de diapositiva"/>
          <p:cNvSpPr>
            <a:spLocks noGrp="1"/>
          </p:cNvSpPr>
          <p:nvPr>
            <p:ph type="sldNum" sz="quarter" idx="12"/>
          </p:nvPr>
        </p:nvSpPr>
        <p:spPr/>
        <p:txBody>
          <a:bodyPr/>
          <a:lstStyle/>
          <a:p>
            <a:fld id="{9BAB3C48-136E-4C05-A9A4-1D1CE2224980}" type="slidenum">
              <a:rPr lang="es-ES"/>
              <a:pPr/>
              <a:t>66</a:t>
            </a:fld>
            <a:endParaRPr lang="es-ES"/>
          </a:p>
        </p:txBody>
      </p:sp>
      <p:sp>
        <p:nvSpPr>
          <p:cNvPr id="233474" name="Rectangle 2"/>
          <p:cNvSpPr>
            <a:spLocks noGrp="1" noChangeArrowheads="1"/>
          </p:cNvSpPr>
          <p:nvPr>
            <p:ph type="title"/>
          </p:nvPr>
        </p:nvSpPr>
        <p:spPr>
          <a:xfrm>
            <a:off x="1150938" y="765175"/>
            <a:ext cx="7793037" cy="863600"/>
          </a:xfrm>
        </p:spPr>
        <p:txBody>
          <a:bodyPr/>
          <a:lstStyle/>
          <a:p>
            <a:r>
              <a:rPr lang="es-ES"/>
              <a:t>Componentes de la evaluación del riesgo según el método ATSDR</a:t>
            </a:r>
          </a:p>
        </p:txBody>
      </p:sp>
      <p:sp>
        <p:nvSpPr>
          <p:cNvPr id="233475" name="Rectangle 3"/>
          <p:cNvSpPr>
            <a:spLocks noGrp="1" noChangeArrowheads="1"/>
          </p:cNvSpPr>
          <p:nvPr>
            <p:ph type="body" idx="1"/>
          </p:nvPr>
        </p:nvSpPr>
        <p:spPr>
          <a:xfrm>
            <a:off x="827088" y="2017713"/>
            <a:ext cx="8128000" cy="4435475"/>
          </a:xfrm>
        </p:spPr>
        <p:txBody>
          <a:bodyPr/>
          <a:lstStyle/>
          <a:p>
            <a:pPr>
              <a:lnSpc>
                <a:spcPct val="90000"/>
              </a:lnSpc>
              <a:spcBef>
                <a:spcPct val="50000"/>
              </a:spcBef>
              <a:buFont typeface="Wingdings" pitchFamily="2" charset="2"/>
              <a:buNone/>
            </a:pPr>
            <a:r>
              <a:rPr lang="es-ES" sz="2400"/>
              <a:t>El Cuadro 8 muestra las principales características de esta metodología.</a:t>
            </a:r>
          </a:p>
          <a:p>
            <a:pPr>
              <a:lnSpc>
                <a:spcPct val="90000"/>
              </a:lnSpc>
              <a:spcBef>
                <a:spcPct val="50000"/>
              </a:spcBef>
              <a:buFont typeface="Wingdings" pitchFamily="2" charset="2"/>
              <a:buNone/>
            </a:pPr>
            <a:r>
              <a:rPr lang="es-ES" sz="2400"/>
              <a:t>El Cuadro 9 resume las acciones en los cinco pasos que conforman el método.</a:t>
            </a:r>
          </a:p>
          <a:p>
            <a:pPr>
              <a:lnSpc>
                <a:spcPct val="90000"/>
              </a:lnSpc>
              <a:spcBef>
                <a:spcPct val="50000"/>
              </a:spcBef>
              <a:buFont typeface="Wingdings" pitchFamily="2" charset="2"/>
              <a:buNone/>
            </a:pPr>
            <a:r>
              <a:rPr lang="es-ES" sz="2400"/>
              <a:t>El conocer los fundamentos científicos y metodológicos de cómo evaluar los riesgos para la salud por exposición a agentes químicos, tiene utilidad cuando se tiene evidencias de que un brote puede estar causado por uno o varios agentes tóxicos ambientales, especialmente si la situación presenta una evolución prolongada</a:t>
            </a:r>
            <a:r>
              <a:rPr lang="es-ES"/>
              <a:t>.</a:t>
            </a:r>
          </a:p>
          <a:p>
            <a:pPr>
              <a:lnSpc>
                <a:spcPct val="90000"/>
              </a:lnSpc>
              <a:spcBef>
                <a:spcPct val="50000"/>
              </a:spcBef>
            </a:pPr>
            <a:endParaRPr lang="es-ES"/>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r>
              <a:rPr lang="es-ES"/>
              <a:t>Profesor: José V. Chang, Ing. M. Sc.</a:t>
            </a:r>
          </a:p>
        </p:txBody>
      </p:sp>
      <p:sp>
        <p:nvSpPr>
          <p:cNvPr id="5" name="4 Marcador de pie de página"/>
          <p:cNvSpPr>
            <a:spLocks noGrp="1"/>
          </p:cNvSpPr>
          <p:nvPr>
            <p:ph type="ftr" sz="quarter" idx="11"/>
          </p:nvPr>
        </p:nvSpPr>
        <p:spPr/>
        <p:txBody>
          <a:bodyPr/>
          <a:lstStyle/>
          <a:p>
            <a:r>
              <a:rPr lang="es-ES"/>
              <a:t>Curso de Contaminación Ambiental</a:t>
            </a:r>
          </a:p>
        </p:txBody>
      </p:sp>
      <p:sp>
        <p:nvSpPr>
          <p:cNvPr id="6" name="5 Marcador de número de diapositiva"/>
          <p:cNvSpPr>
            <a:spLocks noGrp="1"/>
          </p:cNvSpPr>
          <p:nvPr>
            <p:ph type="sldNum" sz="quarter" idx="12"/>
          </p:nvPr>
        </p:nvSpPr>
        <p:spPr/>
        <p:txBody>
          <a:bodyPr/>
          <a:lstStyle/>
          <a:p>
            <a:fld id="{1D6F559D-802B-4657-B27F-658915A8CE9E}" type="slidenum">
              <a:rPr lang="es-ES"/>
              <a:pPr/>
              <a:t>67</a:t>
            </a:fld>
            <a:endParaRPr lang="es-ES"/>
          </a:p>
        </p:txBody>
      </p:sp>
      <p:sp>
        <p:nvSpPr>
          <p:cNvPr id="234498" name="Rectangle 2"/>
          <p:cNvSpPr>
            <a:spLocks noGrp="1" noChangeArrowheads="1"/>
          </p:cNvSpPr>
          <p:nvPr>
            <p:ph type="title"/>
          </p:nvPr>
        </p:nvSpPr>
        <p:spPr>
          <a:xfrm>
            <a:off x="1042988" y="617538"/>
            <a:ext cx="8101012" cy="1143000"/>
          </a:xfrm>
        </p:spPr>
        <p:txBody>
          <a:bodyPr/>
          <a:lstStyle/>
          <a:p>
            <a:r>
              <a:rPr lang="es-ES"/>
              <a:t>Evaluación de riesgos de ATSDR. </a:t>
            </a:r>
            <a:r>
              <a:rPr lang="es-EC"/>
              <a:t>Cuadro 8.</a:t>
            </a:r>
            <a:r>
              <a:rPr lang="es-ES"/>
              <a:t> </a:t>
            </a:r>
          </a:p>
        </p:txBody>
      </p:sp>
      <p:sp>
        <p:nvSpPr>
          <p:cNvPr id="234499" name="Rectangle 3"/>
          <p:cNvSpPr>
            <a:spLocks noGrp="1" noChangeArrowheads="1"/>
          </p:cNvSpPr>
          <p:nvPr>
            <p:ph type="body" idx="1"/>
          </p:nvPr>
        </p:nvSpPr>
        <p:spPr>
          <a:xfrm>
            <a:off x="395288" y="2017713"/>
            <a:ext cx="8559800" cy="4651375"/>
          </a:xfrm>
        </p:spPr>
        <p:txBody>
          <a:bodyPr/>
          <a:lstStyle/>
          <a:p>
            <a:pPr>
              <a:lnSpc>
                <a:spcPct val="80000"/>
              </a:lnSpc>
              <a:spcBef>
                <a:spcPct val="30000"/>
              </a:spcBef>
            </a:pPr>
            <a:r>
              <a:rPr lang="es-ES" sz="1400"/>
              <a:t>Habitualmente aborda un grupo de sustancias diversas</a:t>
            </a:r>
          </a:p>
          <a:p>
            <a:pPr>
              <a:lnSpc>
                <a:spcPct val="80000"/>
              </a:lnSpc>
              <a:spcBef>
                <a:spcPct val="30000"/>
              </a:spcBef>
            </a:pPr>
            <a:r>
              <a:rPr lang="es-ES" sz="1400"/>
              <a:t>Preferentemente cualitativa</a:t>
            </a:r>
          </a:p>
          <a:p>
            <a:pPr>
              <a:lnSpc>
                <a:spcPct val="80000"/>
              </a:lnSpc>
              <a:spcBef>
                <a:spcPct val="30000"/>
              </a:spcBef>
            </a:pPr>
            <a:r>
              <a:rPr lang="es-ES" sz="1400"/>
              <a:t>Las perspectivas son sopesadas para emitir juicio sobre riesgo para la salud</a:t>
            </a:r>
          </a:p>
          <a:p>
            <a:pPr>
              <a:lnSpc>
                <a:spcPct val="80000"/>
              </a:lnSpc>
              <a:spcBef>
                <a:spcPct val="30000"/>
              </a:spcBef>
            </a:pPr>
            <a:r>
              <a:rPr lang="es-ES" sz="1400"/>
              <a:t>Relativamente menos costosa</a:t>
            </a:r>
          </a:p>
          <a:p>
            <a:pPr>
              <a:lnSpc>
                <a:spcPct val="80000"/>
              </a:lnSpc>
              <a:spcBef>
                <a:spcPct val="30000"/>
              </a:spcBef>
            </a:pPr>
            <a:r>
              <a:rPr lang="es-ES" sz="1400"/>
              <a:t>Hace uso de criterios y normas establecidas por EPA y otras agencias</a:t>
            </a:r>
          </a:p>
          <a:p>
            <a:pPr>
              <a:lnSpc>
                <a:spcPct val="80000"/>
              </a:lnSpc>
              <a:spcBef>
                <a:spcPct val="30000"/>
              </a:spcBef>
            </a:pPr>
            <a:r>
              <a:rPr lang="es-ES" sz="1400"/>
              <a:t>Tarea = evaluar el impacto actual o futuro en salud por presencia de sustancias peligrosas en un lugar dado</a:t>
            </a:r>
          </a:p>
          <a:p>
            <a:pPr>
              <a:lnSpc>
                <a:spcPct val="80000"/>
              </a:lnSpc>
              <a:spcBef>
                <a:spcPct val="30000"/>
              </a:spcBef>
            </a:pPr>
            <a:r>
              <a:rPr lang="es-ES" sz="1400"/>
              <a:t>Orientado a un enfoque de salud pública</a:t>
            </a:r>
          </a:p>
          <a:p>
            <a:pPr>
              <a:lnSpc>
                <a:spcPct val="80000"/>
              </a:lnSpc>
              <a:spcBef>
                <a:spcPct val="30000"/>
              </a:spcBef>
            </a:pPr>
            <a:r>
              <a:rPr lang="es-ES" sz="1400"/>
              <a:t>Detecta si son necesarios estudios de salud adicionales</a:t>
            </a:r>
          </a:p>
          <a:p>
            <a:pPr>
              <a:lnSpc>
                <a:spcPct val="80000"/>
              </a:lnSpc>
              <a:spcBef>
                <a:spcPct val="30000"/>
              </a:spcBef>
            </a:pPr>
            <a:r>
              <a:rPr lang="es-ES" sz="1400"/>
              <a:t>Metodología para aplicar a lugares específicos y precisos (resultados no extrapolables)</a:t>
            </a:r>
          </a:p>
          <a:p>
            <a:pPr>
              <a:lnSpc>
                <a:spcPct val="80000"/>
              </a:lnSpc>
              <a:spcBef>
                <a:spcPct val="30000"/>
              </a:spcBef>
            </a:pPr>
            <a:r>
              <a:rPr lang="es-ES" sz="1400"/>
              <a:t>Descansa en recopilación exhaustiva de datos (antecedentes y muestras) relativos al lugar específico.</a:t>
            </a:r>
          </a:p>
          <a:p>
            <a:pPr>
              <a:lnSpc>
                <a:spcPct val="80000"/>
              </a:lnSpc>
              <a:spcBef>
                <a:spcPct val="30000"/>
              </a:spcBef>
            </a:pPr>
            <a:r>
              <a:rPr lang="es-ES" sz="1400"/>
              <a:t> Es exigente en cuanto a muestreo, control de calidad y certificación de calidad.</a:t>
            </a:r>
          </a:p>
          <a:p>
            <a:pPr>
              <a:lnSpc>
                <a:spcPct val="80000"/>
              </a:lnSpc>
              <a:spcBef>
                <a:spcPct val="30000"/>
              </a:spcBef>
            </a:pPr>
            <a:r>
              <a:rPr lang="es-ES" sz="1400"/>
              <a:t>Depende importantemente del criterio profesional y técnico del evaluador.</a:t>
            </a:r>
          </a:p>
          <a:p>
            <a:pPr>
              <a:lnSpc>
                <a:spcPct val="80000"/>
              </a:lnSpc>
              <a:spcBef>
                <a:spcPct val="30000"/>
              </a:spcBef>
            </a:pPr>
            <a:r>
              <a:rPr lang="es-ES" sz="1400"/>
              <a:t>Tipo de recomendaciones:</a:t>
            </a:r>
          </a:p>
          <a:p>
            <a:pPr lvl="1">
              <a:lnSpc>
                <a:spcPct val="80000"/>
              </a:lnSpc>
              <a:spcBef>
                <a:spcPct val="30000"/>
              </a:spcBef>
            </a:pPr>
            <a:r>
              <a:rPr lang="es-ES" sz="1400"/>
              <a:t> Medidas correctivas sobre el lugar (informe de factibilidad)</a:t>
            </a:r>
          </a:p>
          <a:p>
            <a:pPr lvl="1">
              <a:lnSpc>
                <a:spcPct val="80000"/>
              </a:lnSpc>
              <a:spcBef>
                <a:spcPct val="30000"/>
              </a:spcBef>
            </a:pPr>
            <a:r>
              <a:rPr lang="es-ES" sz="1400"/>
              <a:t> Estudios epidemiológicos complementarios</a:t>
            </a:r>
          </a:p>
          <a:p>
            <a:pPr lvl="1">
              <a:lnSpc>
                <a:spcPct val="80000"/>
              </a:lnSpc>
              <a:spcBef>
                <a:spcPct val="30000"/>
              </a:spcBef>
            </a:pPr>
            <a:r>
              <a:rPr lang="es-ES" sz="1400"/>
              <a:t> Programa de vigilancia epidemiológica</a:t>
            </a:r>
          </a:p>
          <a:p>
            <a:pPr lvl="1">
              <a:lnSpc>
                <a:spcPct val="80000"/>
              </a:lnSpc>
              <a:spcBef>
                <a:spcPct val="30000"/>
              </a:spcBef>
            </a:pPr>
            <a:r>
              <a:rPr lang="es-ES" sz="1400"/>
              <a:t> Registro de enfermedades</a:t>
            </a:r>
          </a:p>
          <a:p>
            <a:pPr lvl="1">
              <a:lnSpc>
                <a:spcPct val="80000"/>
              </a:lnSpc>
              <a:spcBef>
                <a:spcPct val="30000"/>
              </a:spcBef>
            </a:pPr>
            <a:r>
              <a:rPr lang="es-ES" sz="1400"/>
              <a:t> Metodología susceptible de ser extrapolada a otras realidades socioeconómicas.</a:t>
            </a:r>
          </a:p>
          <a:p>
            <a:pPr>
              <a:lnSpc>
                <a:spcPct val="80000"/>
              </a:lnSpc>
              <a:spcBef>
                <a:spcPct val="30000"/>
              </a:spcBef>
              <a:buFont typeface="Wingdings" pitchFamily="2" charset="2"/>
              <a:buNone/>
            </a:pPr>
            <a:r>
              <a:rPr lang="es-ES" sz="800"/>
              <a:t>					Fuente: G. Corey. Material didáctico. ECO/OPS, Metepec, México</a:t>
            </a:r>
          </a:p>
          <a:p>
            <a:pPr>
              <a:lnSpc>
                <a:spcPct val="80000"/>
              </a:lnSpc>
              <a:buFont typeface="Wingdings" pitchFamily="2" charset="2"/>
              <a:buNone/>
            </a:pPr>
            <a:endParaRPr lang="es-ES" sz="80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r>
              <a:rPr lang="es-ES"/>
              <a:t>Profesor: José V. Chang, Ing. M. Sc.</a:t>
            </a:r>
          </a:p>
        </p:txBody>
      </p:sp>
      <p:sp>
        <p:nvSpPr>
          <p:cNvPr id="5" name="4 Marcador de pie de página"/>
          <p:cNvSpPr>
            <a:spLocks noGrp="1"/>
          </p:cNvSpPr>
          <p:nvPr>
            <p:ph type="ftr" sz="quarter" idx="11"/>
          </p:nvPr>
        </p:nvSpPr>
        <p:spPr/>
        <p:txBody>
          <a:bodyPr/>
          <a:lstStyle/>
          <a:p>
            <a:r>
              <a:rPr lang="es-ES"/>
              <a:t>Curso de Contaminación Ambiental</a:t>
            </a:r>
          </a:p>
        </p:txBody>
      </p:sp>
      <p:sp>
        <p:nvSpPr>
          <p:cNvPr id="6" name="5 Marcador de número de diapositiva"/>
          <p:cNvSpPr>
            <a:spLocks noGrp="1"/>
          </p:cNvSpPr>
          <p:nvPr>
            <p:ph type="sldNum" sz="quarter" idx="12"/>
          </p:nvPr>
        </p:nvSpPr>
        <p:spPr/>
        <p:txBody>
          <a:bodyPr/>
          <a:lstStyle/>
          <a:p>
            <a:fld id="{D4163921-50AB-4FD6-B4B8-7CCC4BB07EA6}" type="slidenum">
              <a:rPr lang="es-ES"/>
              <a:pPr/>
              <a:t>68</a:t>
            </a:fld>
            <a:endParaRPr lang="es-ES"/>
          </a:p>
        </p:txBody>
      </p:sp>
      <p:sp>
        <p:nvSpPr>
          <p:cNvPr id="236546" name="Rectangle 2"/>
          <p:cNvSpPr>
            <a:spLocks noGrp="1" noChangeArrowheads="1"/>
          </p:cNvSpPr>
          <p:nvPr>
            <p:ph type="title"/>
          </p:nvPr>
        </p:nvSpPr>
        <p:spPr/>
        <p:txBody>
          <a:bodyPr/>
          <a:lstStyle/>
          <a:p>
            <a:r>
              <a:rPr lang="es-EC"/>
              <a:t>Método ATSDR. Cuadro 9</a:t>
            </a:r>
            <a:endParaRPr lang="es-ES"/>
          </a:p>
        </p:txBody>
      </p:sp>
      <p:pic>
        <p:nvPicPr>
          <p:cNvPr id="236547" name="Picture 3"/>
          <p:cNvPicPr>
            <a:picLocks noChangeAspect="1" noChangeArrowheads="1"/>
          </p:cNvPicPr>
          <p:nvPr>
            <p:ph type="body" idx="1"/>
          </p:nvPr>
        </p:nvPicPr>
        <p:blipFill>
          <a:blip r:embed="rId2"/>
          <a:srcRect/>
          <a:stretch>
            <a:fillRect/>
          </a:stretch>
        </p:blipFill>
        <p:spPr>
          <a:xfrm>
            <a:off x="539750" y="1773238"/>
            <a:ext cx="8415338" cy="5084762"/>
          </a:xfrm>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r>
              <a:rPr lang="es-ES"/>
              <a:t>Profesor: José V. Chang, Ing. M. Sc.</a:t>
            </a:r>
          </a:p>
        </p:txBody>
      </p:sp>
      <p:sp>
        <p:nvSpPr>
          <p:cNvPr id="5" name="4 Marcador de pie de página"/>
          <p:cNvSpPr>
            <a:spLocks noGrp="1"/>
          </p:cNvSpPr>
          <p:nvPr>
            <p:ph type="ftr" sz="quarter" idx="11"/>
          </p:nvPr>
        </p:nvSpPr>
        <p:spPr/>
        <p:txBody>
          <a:bodyPr/>
          <a:lstStyle/>
          <a:p>
            <a:r>
              <a:rPr lang="es-ES"/>
              <a:t>Curso de Contaminación Ambiental</a:t>
            </a:r>
          </a:p>
        </p:txBody>
      </p:sp>
      <p:sp>
        <p:nvSpPr>
          <p:cNvPr id="6" name="5 Marcador de número de diapositiva"/>
          <p:cNvSpPr>
            <a:spLocks noGrp="1"/>
          </p:cNvSpPr>
          <p:nvPr>
            <p:ph type="sldNum" sz="quarter" idx="12"/>
          </p:nvPr>
        </p:nvSpPr>
        <p:spPr/>
        <p:txBody>
          <a:bodyPr/>
          <a:lstStyle/>
          <a:p>
            <a:fld id="{CA231201-0D77-4D37-A652-AE7599FF868C}" type="slidenum">
              <a:rPr lang="es-ES"/>
              <a:pPr/>
              <a:t>69</a:t>
            </a:fld>
            <a:endParaRPr lang="es-ES"/>
          </a:p>
        </p:txBody>
      </p:sp>
      <p:sp>
        <p:nvSpPr>
          <p:cNvPr id="175106" name="Rectangle 1026"/>
          <p:cNvSpPr>
            <a:spLocks noGrp="1" noChangeArrowheads="1"/>
          </p:cNvSpPr>
          <p:nvPr>
            <p:ph type="title"/>
          </p:nvPr>
        </p:nvSpPr>
        <p:spPr>
          <a:xfrm>
            <a:off x="971550" y="617538"/>
            <a:ext cx="7972425" cy="1143000"/>
          </a:xfrm>
        </p:spPr>
        <p:txBody>
          <a:bodyPr/>
          <a:lstStyle/>
          <a:p>
            <a:r>
              <a:rPr lang="es-EC" b="0">
                <a:latin typeface="Arial" charset="0"/>
              </a:rPr>
              <a:t>PRINCIPALES TIPOS DE EVALUACION </a:t>
            </a:r>
            <a:br>
              <a:rPr lang="es-EC" b="0">
                <a:latin typeface="Arial" charset="0"/>
              </a:rPr>
            </a:br>
            <a:r>
              <a:rPr lang="es-EC" b="0">
                <a:latin typeface="Arial" charset="0"/>
              </a:rPr>
              <a:t>			DE RIESGOS Y SU ENFOQUE</a:t>
            </a:r>
          </a:p>
        </p:txBody>
      </p:sp>
      <p:sp>
        <p:nvSpPr>
          <p:cNvPr id="175107" name="Rectangle 1027"/>
          <p:cNvSpPr>
            <a:spLocks noGrp="1" noChangeArrowheads="1"/>
          </p:cNvSpPr>
          <p:nvPr>
            <p:ph type="body" idx="1"/>
          </p:nvPr>
        </p:nvSpPr>
        <p:spPr>
          <a:xfrm>
            <a:off x="611188" y="1989138"/>
            <a:ext cx="8343900" cy="4608512"/>
          </a:xfrm>
        </p:spPr>
        <p:txBody>
          <a:bodyPr/>
          <a:lstStyle/>
          <a:p>
            <a:pPr>
              <a:spcBef>
                <a:spcPct val="40000"/>
              </a:spcBef>
              <a:buFont typeface="Wingdings" pitchFamily="2" charset="2"/>
              <a:buNone/>
            </a:pPr>
            <a:r>
              <a:rPr lang="es-VE">
                <a:solidFill>
                  <a:schemeClr val="hlink"/>
                </a:solidFill>
                <a:latin typeface="Arial" charset="0"/>
              </a:rPr>
              <a:t>Riesgos de Seguridad</a:t>
            </a:r>
            <a:r>
              <a:rPr lang="es-VE">
                <a:latin typeface="Arial" charset="0"/>
              </a:rPr>
              <a:t>: Baja probabilidad de alto grado de exposición, graves consecuencias, efectos agudos e inmediatos (enfoque en la salud humana)</a:t>
            </a:r>
          </a:p>
          <a:p>
            <a:pPr>
              <a:spcBef>
                <a:spcPct val="40000"/>
              </a:spcBef>
              <a:buFont typeface="Wingdings" pitchFamily="2" charset="2"/>
              <a:buNone/>
            </a:pPr>
            <a:r>
              <a:rPr lang="es-EC">
                <a:solidFill>
                  <a:schemeClr val="hlink"/>
                </a:solidFill>
                <a:latin typeface="Arial" charset="0"/>
              </a:rPr>
              <a:t>Riesgos de Salud:  </a:t>
            </a:r>
            <a:r>
              <a:rPr lang="es-EC">
                <a:latin typeface="Arial" charset="0"/>
              </a:rPr>
              <a:t>Elevada probabilidad exposición de bajo nivel, bajas consecuencias, continuas, crónicas, efectos demorados.</a:t>
            </a:r>
          </a:p>
          <a:p>
            <a:pPr>
              <a:spcBef>
                <a:spcPct val="40000"/>
              </a:spcBef>
              <a:buFont typeface="Wingdings" pitchFamily="2" charset="2"/>
              <a:buNone/>
            </a:pPr>
            <a:r>
              <a:rPr lang="es-EC">
                <a:solidFill>
                  <a:schemeClr val="hlink"/>
                </a:solidFill>
                <a:latin typeface="Arial" charset="0"/>
              </a:rPr>
              <a:t>Riesgos ambientales</a:t>
            </a:r>
            <a:r>
              <a:rPr lang="es-EC">
                <a:latin typeface="Arial" charset="0"/>
              </a:rPr>
              <a:t>: Cambios sutiles, interacciones complejas, incertidumbre en causa-efecto.  El enfoque está basado en impactos al hábitat y ecosistemas.</a:t>
            </a:r>
          </a:p>
          <a:p>
            <a:pPr>
              <a:spcBef>
                <a:spcPct val="40000"/>
              </a:spcBef>
              <a:buFont typeface="Wingdings" pitchFamily="2" charset="2"/>
              <a:buNone/>
            </a:pPr>
            <a:r>
              <a:rPr lang="es-EC">
                <a:solidFill>
                  <a:schemeClr val="hlink"/>
                </a:solidFill>
                <a:latin typeface="Arial" charset="0"/>
              </a:rPr>
              <a:t>Riesgos de bienestar público:</a:t>
            </a:r>
            <a:r>
              <a:rPr lang="es-EC">
                <a:latin typeface="Arial" charset="0"/>
              </a:rPr>
              <a:t> Percepciones de la comunidad, preocupaciones por el valor de la propiedad. El impacto negativo en las percepciones del público es inmediato.</a:t>
            </a:r>
          </a:p>
          <a:p>
            <a:pPr>
              <a:spcBef>
                <a:spcPct val="40000"/>
              </a:spcBef>
              <a:buFont typeface="Wingdings" pitchFamily="2" charset="2"/>
              <a:buNone/>
            </a:pPr>
            <a:r>
              <a:rPr lang="es-EC">
                <a:solidFill>
                  <a:schemeClr val="hlink"/>
                </a:solidFill>
                <a:latin typeface="Arial" charset="0"/>
              </a:rPr>
              <a:t>Riesgos financieros:</a:t>
            </a:r>
            <a:r>
              <a:rPr lang="es-EC">
                <a:latin typeface="Arial" charset="0"/>
              </a:rPr>
              <a:t> Viabilidad del negocio, responsabilidad</a:t>
            </a:r>
            <a:r>
              <a:rPr lang="es-EC" sz="1800">
                <a:latin typeface="Arial" charset="0"/>
              </a:rPr>
              <a:t>, utilidades en inversiones ambientales, de salud y seguridad.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r>
              <a:rPr lang="es-ES"/>
              <a:t>Profesor: José V. Chang, Ing. M. Sc.</a:t>
            </a:r>
          </a:p>
        </p:txBody>
      </p:sp>
      <p:sp>
        <p:nvSpPr>
          <p:cNvPr id="5" name="4 Marcador de pie de página"/>
          <p:cNvSpPr>
            <a:spLocks noGrp="1"/>
          </p:cNvSpPr>
          <p:nvPr>
            <p:ph type="ftr" sz="quarter" idx="11"/>
          </p:nvPr>
        </p:nvSpPr>
        <p:spPr/>
        <p:txBody>
          <a:bodyPr/>
          <a:lstStyle/>
          <a:p>
            <a:r>
              <a:rPr lang="es-ES"/>
              <a:t>Curso de Contaminación Ambiental</a:t>
            </a:r>
          </a:p>
        </p:txBody>
      </p:sp>
      <p:sp>
        <p:nvSpPr>
          <p:cNvPr id="6" name="5 Marcador de número de diapositiva"/>
          <p:cNvSpPr>
            <a:spLocks noGrp="1"/>
          </p:cNvSpPr>
          <p:nvPr>
            <p:ph type="sldNum" sz="quarter" idx="12"/>
          </p:nvPr>
        </p:nvSpPr>
        <p:spPr/>
        <p:txBody>
          <a:bodyPr/>
          <a:lstStyle/>
          <a:p>
            <a:fld id="{A4014029-2AEF-4257-9399-52687A2F87CD}" type="slidenum">
              <a:rPr lang="es-ES"/>
              <a:pPr/>
              <a:t>7</a:t>
            </a:fld>
            <a:endParaRPr lang="es-ES"/>
          </a:p>
        </p:txBody>
      </p:sp>
      <p:sp>
        <p:nvSpPr>
          <p:cNvPr id="413698" name="Rectangle 2"/>
          <p:cNvSpPr>
            <a:spLocks noGrp="1" noChangeArrowheads="1"/>
          </p:cNvSpPr>
          <p:nvPr>
            <p:ph type="title"/>
          </p:nvPr>
        </p:nvSpPr>
        <p:spPr/>
        <p:txBody>
          <a:bodyPr/>
          <a:lstStyle/>
          <a:p>
            <a:r>
              <a:rPr lang="es-EC"/>
              <a:t>Distribución del agua  	</a:t>
            </a:r>
          </a:p>
        </p:txBody>
      </p:sp>
      <p:sp>
        <p:nvSpPr>
          <p:cNvPr id="413699" name="Rectangle 3"/>
          <p:cNvSpPr>
            <a:spLocks noGrp="1" noChangeArrowheads="1"/>
          </p:cNvSpPr>
          <p:nvPr>
            <p:ph type="body" idx="1"/>
          </p:nvPr>
        </p:nvSpPr>
        <p:spPr>
          <a:xfrm>
            <a:off x="395288" y="1989138"/>
            <a:ext cx="8559800" cy="4679950"/>
          </a:xfrm>
        </p:spPr>
        <p:txBody>
          <a:bodyPr/>
          <a:lstStyle/>
          <a:p>
            <a:pPr>
              <a:lnSpc>
                <a:spcPct val="95000"/>
              </a:lnSpc>
              <a:spcBef>
                <a:spcPct val="45000"/>
              </a:spcBef>
              <a:buClr>
                <a:schemeClr val="tx1"/>
              </a:buClr>
              <a:buSzPct val="75000"/>
              <a:buFont typeface="Wingdings" pitchFamily="2" charset="2"/>
              <a:buChar char="Ø"/>
            </a:pPr>
            <a:r>
              <a:rPr lang="es-ES"/>
              <a:t>El agua cubre cerca del 71 % de la superficie del planeta Tierra, la mayor parte es salobre y una parte muy pequeña es agua dulce. </a:t>
            </a:r>
          </a:p>
          <a:p>
            <a:pPr>
              <a:lnSpc>
                <a:spcPct val="95000"/>
              </a:lnSpc>
              <a:spcBef>
                <a:spcPct val="45000"/>
              </a:spcBef>
              <a:buClr>
                <a:schemeClr val="tx1"/>
              </a:buClr>
              <a:buSzPct val="75000"/>
              <a:buFont typeface="Wingdings" pitchFamily="2" charset="2"/>
              <a:buChar char="Ø"/>
            </a:pPr>
            <a:r>
              <a:rPr lang="es-ES"/>
              <a:t>Contribuye a mantener el clima en la Tierra, disuelve a una gran cantidad de sustancias, que pueden llegar a ser contaminantes, y es esencial para las formas de vida conocidas. </a:t>
            </a:r>
          </a:p>
          <a:p>
            <a:pPr>
              <a:lnSpc>
                <a:spcPct val="95000"/>
              </a:lnSpc>
              <a:spcBef>
                <a:spcPct val="45000"/>
              </a:spcBef>
              <a:buClr>
                <a:schemeClr val="tx1"/>
              </a:buClr>
              <a:buSzPct val="75000"/>
              <a:buFont typeface="Wingdings" pitchFamily="2" charset="2"/>
              <a:buChar char="Ø"/>
            </a:pPr>
            <a:r>
              <a:rPr lang="es-ES"/>
              <a:t>El agua disponible se encuentra principalmente formando parte de los océanos (97%).   Del total sólo el 3 % (36 millones de km3 ) es agua dulce, y de ésta cerca del 75% forma el hielo de los casquetes polares. </a:t>
            </a:r>
          </a:p>
          <a:p>
            <a:pPr>
              <a:lnSpc>
                <a:spcPct val="95000"/>
              </a:lnSpc>
              <a:spcBef>
                <a:spcPct val="45000"/>
              </a:spcBef>
              <a:buClr>
                <a:schemeClr val="tx1"/>
              </a:buClr>
              <a:buSzPct val="75000"/>
              <a:buFont typeface="Wingdings" pitchFamily="2" charset="2"/>
              <a:buChar char="Ø"/>
            </a:pPr>
            <a:r>
              <a:rPr lang="es-ES"/>
              <a:t>De las aguas que fluyen en los continentes, cerca del 0.63 % (8 millones de km3 ) se encuentran en lagos, ríos y lagunas, y el 0.2 % flota en la atmósfera. </a:t>
            </a:r>
          </a:p>
          <a:p>
            <a:pPr>
              <a:lnSpc>
                <a:spcPct val="95000"/>
              </a:lnSpc>
              <a:spcBef>
                <a:spcPct val="45000"/>
              </a:spcBef>
              <a:buClr>
                <a:schemeClr val="tx1"/>
              </a:buClr>
              <a:buSzPct val="75000"/>
              <a:buFont typeface="Wingdings" pitchFamily="2" charset="2"/>
              <a:buChar char="Ø"/>
            </a:pPr>
            <a:r>
              <a:rPr lang="es-ES"/>
              <a:t>Se considera que el agua es un recurso renovable porque se recicla y se renueva continuamente mediante el ciclo hidrológico del agua.</a:t>
            </a:r>
            <a:r>
              <a:rPr lang="es-EC"/>
              <a:t> </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r>
              <a:rPr lang="es-ES"/>
              <a:t>Profesor: José V. Chang, Ing. M. Sc.</a:t>
            </a:r>
          </a:p>
        </p:txBody>
      </p:sp>
      <p:sp>
        <p:nvSpPr>
          <p:cNvPr id="5" name="4 Marcador de pie de página"/>
          <p:cNvSpPr>
            <a:spLocks noGrp="1"/>
          </p:cNvSpPr>
          <p:nvPr>
            <p:ph type="ftr" sz="quarter" idx="11"/>
          </p:nvPr>
        </p:nvSpPr>
        <p:spPr/>
        <p:txBody>
          <a:bodyPr/>
          <a:lstStyle/>
          <a:p>
            <a:r>
              <a:rPr lang="es-ES"/>
              <a:t>Curso de Contaminación Ambiental</a:t>
            </a:r>
          </a:p>
        </p:txBody>
      </p:sp>
      <p:sp>
        <p:nvSpPr>
          <p:cNvPr id="6" name="5 Marcador de número de diapositiva"/>
          <p:cNvSpPr>
            <a:spLocks noGrp="1"/>
          </p:cNvSpPr>
          <p:nvPr>
            <p:ph type="sldNum" sz="quarter" idx="12"/>
          </p:nvPr>
        </p:nvSpPr>
        <p:spPr/>
        <p:txBody>
          <a:bodyPr/>
          <a:lstStyle/>
          <a:p>
            <a:fld id="{C89254EA-1CFA-4C2F-9376-A8B619D6564C}" type="slidenum">
              <a:rPr lang="es-ES"/>
              <a:pPr/>
              <a:t>70</a:t>
            </a:fld>
            <a:endParaRPr lang="es-ES"/>
          </a:p>
        </p:txBody>
      </p:sp>
      <p:sp>
        <p:nvSpPr>
          <p:cNvPr id="176130" name="Rectangle 2"/>
          <p:cNvSpPr>
            <a:spLocks noGrp="1" noChangeArrowheads="1"/>
          </p:cNvSpPr>
          <p:nvPr>
            <p:ph type="title"/>
          </p:nvPr>
        </p:nvSpPr>
        <p:spPr/>
        <p:txBody>
          <a:bodyPr/>
          <a:lstStyle/>
          <a:p>
            <a:r>
              <a:rPr lang="es-EC">
                <a:latin typeface="Arial" charset="0"/>
              </a:rPr>
              <a:t>CALCULO DE RIESGO						CONCENTRACIÓN / TOXICIDAD</a:t>
            </a:r>
          </a:p>
        </p:txBody>
      </p:sp>
      <p:sp>
        <p:nvSpPr>
          <p:cNvPr id="176131" name="Rectangle 3"/>
          <p:cNvSpPr>
            <a:spLocks noGrp="1" noChangeArrowheads="1"/>
          </p:cNvSpPr>
          <p:nvPr>
            <p:ph type="body" idx="1"/>
          </p:nvPr>
        </p:nvSpPr>
        <p:spPr>
          <a:xfrm>
            <a:off x="684213" y="2017713"/>
            <a:ext cx="8270875" cy="4114800"/>
          </a:xfrm>
        </p:spPr>
        <p:txBody>
          <a:bodyPr/>
          <a:lstStyle/>
          <a:p>
            <a:pPr>
              <a:lnSpc>
                <a:spcPct val="90000"/>
              </a:lnSpc>
              <a:buFont typeface="Wingdings" pitchFamily="2" charset="2"/>
              <a:buNone/>
            </a:pPr>
            <a:r>
              <a:rPr lang="es-EC">
                <a:latin typeface="Arial" charset="0"/>
              </a:rPr>
              <a:t>El propósito de este procedimiento es identificar los químicos por cada medio (agua, suelo, aire) que con mayor probabilidad contribuyen a los riesgos para la salud.</a:t>
            </a:r>
          </a:p>
          <a:p>
            <a:pPr>
              <a:lnSpc>
                <a:spcPct val="90000"/>
              </a:lnSpc>
              <a:buFont typeface="Wingdings" pitchFamily="2" charset="2"/>
              <a:buNone/>
            </a:pPr>
            <a:endParaRPr lang="es-EC">
              <a:latin typeface="Arial" charset="0"/>
            </a:endParaRPr>
          </a:p>
          <a:p>
            <a:pPr>
              <a:lnSpc>
                <a:spcPct val="90000"/>
              </a:lnSpc>
              <a:buFont typeface="Wingdings" pitchFamily="2" charset="2"/>
              <a:buNone/>
            </a:pPr>
            <a:r>
              <a:rPr lang="es-EC">
                <a:latin typeface="Arial" charset="0"/>
              </a:rPr>
              <a:t>El factor de riesgo R puede ser calculado mediante la fórmula:</a:t>
            </a:r>
          </a:p>
          <a:p>
            <a:pPr>
              <a:lnSpc>
                <a:spcPct val="90000"/>
              </a:lnSpc>
              <a:buFont typeface="Wingdings" pitchFamily="2" charset="2"/>
              <a:buNone/>
            </a:pPr>
            <a:r>
              <a:rPr lang="es-EC">
                <a:latin typeface="Arial" charset="0"/>
              </a:rPr>
              <a:t>				</a:t>
            </a:r>
            <a:r>
              <a:rPr lang="es-EC">
                <a:solidFill>
                  <a:schemeClr val="hlink"/>
                </a:solidFill>
                <a:latin typeface="Arial" charset="0"/>
              </a:rPr>
              <a:t>R = </a:t>
            </a:r>
            <a:r>
              <a:rPr lang="el-GR">
                <a:solidFill>
                  <a:schemeClr val="hlink"/>
                </a:solidFill>
                <a:latin typeface="Arial" charset="0"/>
                <a:cs typeface="Arial" charset="0"/>
              </a:rPr>
              <a:t>Σ</a:t>
            </a:r>
            <a:r>
              <a:rPr lang="es-EC">
                <a:solidFill>
                  <a:schemeClr val="hlink"/>
                </a:solidFill>
                <a:latin typeface="Arial" charset="0"/>
                <a:cs typeface="Arial" charset="0"/>
              </a:rPr>
              <a:t> (Ci) (Ti)</a:t>
            </a:r>
          </a:p>
          <a:p>
            <a:pPr>
              <a:lnSpc>
                <a:spcPct val="90000"/>
              </a:lnSpc>
              <a:buFont typeface="Wingdings" pitchFamily="2" charset="2"/>
              <a:buNone/>
            </a:pPr>
            <a:r>
              <a:rPr lang="es-EC">
                <a:latin typeface="Arial" charset="0"/>
                <a:cs typeface="Arial" charset="0"/>
              </a:rPr>
              <a:t>Donde</a:t>
            </a:r>
          </a:p>
          <a:p>
            <a:pPr>
              <a:lnSpc>
                <a:spcPct val="90000"/>
              </a:lnSpc>
              <a:buFont typeface="Wingdings" pitchFamily="2" charset="2"/>
              <a:buNone/>
            </a:pPr>
            <a:endParaRPr lang="es-EC">
              <a:latin typeface="Arial" charset="0"/>
              <a:cs typeface="Arial" charset="0"/>
            </a:endParaRPr>
          </a:p>
          <a:p>
            <a:pPr>
              <a:lnSpc>
                <a:spcPct val="90000"/>
              </a:lnSpc>
              <a:buFont typeface="Wingdings" pitchFamily="2" charset="2"/>
              <a:buNone/>
            </a:pPr>
            <a:r>
              <a:rPr lang="es-EC">
                <a:latin typeface="Arial" charset="0"/>
                <a:cs typeface="Arial" charset="0"/>
              </a:rPr>
              <a:t>	R = factor de riesgo para el medio (agua, suelo, aire)</a:t>
            </a:r>
          </a:p>
          <a:p>
            <a:pPr>
              <a:lnSpc>
                <a:spcPct val="90000"/>
              </a:lnSpc>
              <a:buFont typeface="Wingdings" pitchFamily="2" charset="2"/>
              <a:buNone/>
            </a:pPr>
            <a:r>
              <a:rPr lang="es-EC">
                <a:latin typeface="Arial" charset="0"/>
                <a:cs typeface="Arial" charset="0"/>
              </a:rPr>
              <a:t>	C = concentración máxima del químico específico en el medio, 	o el 95% del límite del valor de confianza superior</a:t>
            </a:r>
          </a:p>
          <a:p>
            <a:pPr>
              <a:lnSpc>
                <a:spcPct val="90000"/>
              </a:lnSpc>
              <a:buFont typeface="Wingdings" pitchFamily="2" charset="2"/>
              <a:buNone/>
            </a:pPr>
            <a:r>
              <a:rPr lang="es-EC">
                <a:latin typeface="Arial" charset="0"/>
                <a:cs typeface="Arial" charset="0"/>
              </a:rPr>
              <a:t>	T = valor de toxicidad para el químico, factor de la pendiente para carcinógenos, o 1/R</a:t>
            </a:r>
            <a:r>
              <a:rPr lang="es-EC" baseline="-25000">
                <a:latin typeface="Arial" charset="0"/>
                <a:cs typeface="Arial" charset="0"/>
              </a:rPr>
              <a:t>f</a:t>
            </a:r>
            <a:r>
              <a:rPr lang="es-EC">
                <a:latin typeface="Arial" charset="0"/>
                <a:cs typeface="Arial" charset="0"/>
              </a:rPr>
              <a:t>D para no carcinógenos.</a:t>
            </a:r>
          </a:p>
          <a:p>
            <a:pPr>
              <a:lnSpc>
                <a:spcPct val="90000"/>
              </a:lnSpc>
              <a:buFont typeface="Wingdings" pitchFamily="2" charset="2"/>
              <a:buNone/>
            </a:pPr>
            <a:endParaRPr lang="es-EC">
              <a:solidFill>
                <a:schemeClr val="hlink"/>
              </a:solidFill>
              <a:latin typeface="Arial" charset="0"/>
              <a:cs typeface="Arial" charset="0"/>
            </a:endParaRPr>
          </a:p>
          <a:p>
            <a:pPr>
              <a:lnSpc>
                <a:spcPct val="90000"/>
              </a:lnSpc>
              <a:buFont typeface="Wingdings" pitchFamily="2" charset="2"/>
              <a:buNone/>
            </a:pPr>
            <a:endParaRPr lang="el-GR" sz="1400">
              <a:solidFill>
                <a:schemeClr val="hlink"/>
              </a:solidFill>
              <a:latin typeface="Arial" charset="0"/>
              <a:cs typeface="Arial" charset="0"/>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r>
              <a:rPr lang="es-ES"/>
              <a:t>Profesor: José V. Chang, Ing. M. Sc.</a:t>
            </a:r>
          </a:p>
        </p:txBody>
      </p:sp>
      <p:sp>
        <p:nvSpPr>
          <p:cNvPr id="5" name="4 Marcador de pie de página"/>
          <p:cNvSpPr>
            <a:spLocks noGrp="1"/>
          </p:cNvSpPr>
          <p:nvPr>
            <p:ph type="ftr" sz="quarter" idx="11"/>
          </p:nvPr>
        </p:nvSpPr>
        <p:spPr/>
        <p:txBody>
          <a:bodyPr/>
          <a:lstStyle/>
          <a:p>
            <a:r>
              <a:rPr lang="es-ES"/>
              <a:t>Curso de Contaminación Ambiental</a:t>
            </a:r>
          </a:p>
        </p:txBody>
      </p:sp>
      <p:sp>
        <p:nvSpPr>
          <p:cNvPr id="6" name="5 Marcador de número de diapositiva"/>
          <p:cNvSpPr>
            <a:spLocks noGrp="1"/>
          </p:cNvSpPr>
          <p:nvPr>
            <p:ph type="sldNum" sz="quarter" idx="12"/>
          </p:nvPr>
        </p:nvSpPr>
        <p:spPr/>
        <p:txBody>
          <a:bodyPr/>
          <a:lstStyle/>
          <a:p>
            <a:fld id="{080C91B4-36E0-4B8B-BB0D-1DF66E5EED69}" type="slidenum">
              <a:rPr lang="es-ES"/>
              <a:pPr/>
              <a:t>71</a:t>
            </a:fld>
            <a:endParaRPr lang="es-ES"/>
          </a:p>
        </p:txBody>
      </p:sp>
      <p:sp>
        <p:nvSpPr>
          <p:cNvPr id="178178" name="Rectangle 2"/>
          <p:cNvSpPr>
            <a:spLocks noGrp="1" noChangeArrowheads="1"/>
          </p:cNvSpPr>
          <p:nvPr>
            <p:ph type="title"/>
          </p:nvPr>
        </p:nvSpPr>
        <p:spPr>
          <a:xfrm>
            <a:off x="1150938" y="908050"/>
            <a:ext cx="7793037" cy="852488"/>
          </a:xfrm>
        </p:spPr>
        <p:txBody>
          <a:bodyPr/>
          <a:lstStyle/>
          <a:p>
            <a:r>
              <a:rPr lang="es-EC">
                <a:latin typeface="Arial" charset="0"/>
              </a:rPr>
              <a:t>Ejemplo de Dosis - Efecto </a:t>
            </a:r>
          </a:p>
        </p:txBody>
      </p:sp>
      <p:sp>
        <p:nvSpPr>
          <p:cNvPr id="178179" name="Rectangle 3"/>
          <p:cNvSpPr>
            <a:spLocks noGrp="1" noChangeArrowheads="1"/>
          </p:cNvSpPr>
          <p:nvPr>
            <p:ph type="body" idx="1"/>
          </p:nvPr>
        </p:nvSpPr>
        <p:spPr>
          <a:xfrm>
            <a:off x="395288" y="2017713"/>
            <a:ext cx="8559800" cy="4435475"/>
          </a:xfrm>
        </p:spPr>
        <p:txBody>
          <a:bodyPr/>
          <a:lstStyle/>
          <a:p>
            <a:pPr>
              <a:lnSpc>
                <a:spcPct val="90000"/>
              </a:lnSpc>
              <a:buFont typeface="Wingdings" pitchFamily="2" charset="2"/>
              <a:buNone/>
            </a:pPr>
            <a:r>
              <a:rPr lang="es-EC" sz="1800">
                <a:latin typeface="Arial" charset="0"/>
              </a:rPr>
              <a:t>Es segura o insegura la aspirina?</a:t>
            </a:r>
          </a:p>
          <a:p>
            <a:pPr>
              <a:lnSpc>
                <a:spcPct val="90000"/>
              </a:lnSpc>
              <a:buFont typeface="Wingdings" pitchFamily="2" charset="2"/>
              <a:buNone/>
            </a:pPr>
            <a:r>
              <a:rPr lang="es-EC" sz="1800">
                <a:latin typeface="Arial" charset="0"/>
              </a:rPr>
              <a:t> 						Espectro de efectos.</a:t>
            </a:r>
          </a:p>
          <a:p>
            <a:pPr>
              <a:lnSpc>
                <a:spcPct val="90000"/>
              </a:lnSpc>
              <a:buFont typeface="Wingdings" pitchFamily="2" charset="2"/>
              <a:buNone/>
            </a:pPr>
            <a:r>
              <a:rPr lang="es-EC" sz="1800">
                <a:solidFill>
                  <a:schemeClr val="hlink"/>
                </a:solidFill>
                <a:latin typeface="Arial" charset="0"/>
              </a:rPr>
              <a:t>¿Umbral?</a:t>
            </a:r>
            <a:r>
              <a:rPr lang="es-EC" sz="1800">
                <a:latin typeface="Arial" charset="0"/>
              </a:rPr>
              <a:t>		Niños menores de 12 años, factor posible en el 				síndrome de Reye</a:t>
            </a:r>
          </a:p>
          <a:p>
            <a:pPr>
              <a:lnSpc>
                <a:spcPct val="90000"/>
              </a:lnSpc>
              <a:buFont typeface="Wingdings" pitchFamily="2" charset="2"/>
              <a:buNone/>
            </a:pPr>
            <a:r>
              <a:rPr lang="es-EC" sz="1800">
                <a:solidFill>
                  <a:schemeClr val="hlink"/>
                </a:solidFill>
                <a:latin typeface="Arial" charset="0"/>
              </a:rPr>
              <a:t>165 a 325 mg/d		</a:t>
            </a:r>
            <a:r>
              <a:rPr lang="es-EC" sz="1800">
                <a:latin typeface="Arial" charset="0"/>
              </a:rPr>
              <a:t>Mantenimiento preventivo: contra la coagulación </a:t>
            </a:r>
          </a:p>
          <a:p>
            <a:pPr>
              <a:lnSpc>
                <a:spcPct val="80000"/>
              </a:lnSpc>
              <a:buFont typeface="Wingdings" pitchFamily="2" charset="2"/>
              <a:buNone/>
            </a:pPr>
            <a:r>
              <a:rPr lang="es-EC" sz="1800">
                <a:latin typeface="Arial" charset="0"/>
              </a:rPr>
              <a:t>(1/2 a 1 tableta)		sanguínea, ataques cardíacos y anticoagulante.</a:t>
            </a:r>
            <a:r>
              <a:rPr lang="es-EC">
                <a:latin typeface="Arial" charset="0"/>
              </a:rPr>
              <a:t>	</a:t>
            </a:r>
          </a:p>
          <a:p>
            <a:pPr>
              <a:lnSpc>
                <a:spcPct val="80000"/>
              </a:lnSpc>
              <a:buFont typeface="Wingdings" pitchFamily="2" charset="2"/>
              <a:buNone/>
            </a:pPr>
            <a:r>
              <a:rPr lang="es-EC" sz="1800">
                <a:solidFill>
                  <a:schemeClr val="hlink"/>
                </a:solidFill>
                <a:latin typeface="Arial" charset="0"/>
              </a:rPr>
              <a:t>650 mg ( 2 tabletas)	</a:t>
            </a:r>
            <a:r>
              <a:rPr lang="es-EC" sz="1800">
                <a:latin typeface="Arial" charset="0"/>
              </a:rPr>
              <a:t>Terapéutico- dosis usual para adulto para el dolor </a:t>
            </a:r>
            <a:endParaRPr lang="es-EC" sz="1800">
              <a:solidFill>
                <a:schemeClr val="hlink"/>
              </a:solidFill>
              <a:latin typeface="Arial" charset="0"/>
            </a:endParaRPr>
          </a:p>
          <a:p>
            <a:pPr>
              <a:lnSpc>
                <a:spcPct val="90000"/>
              </a:lnSpc>
              <a:buFont typeface="Wingdings" pitchFamily="2" charset="2"/>
              <a:buNone/>
            </a:pPr>
            <a:r>
              <a:rPr lang="es-EC" sz="1800">
                <a:latin typeface="Arial" charset="0"/>
              </a:rPr>
              <a:t>(2 a 4 veces/d)		de cabeza, y el dolor (analgésico), fiebre y 				antinflamatorio.</a:t>
            </a:r>
          </a:p>
          <a:p>
            <a:pPr>
              <a:lnSpc>
                <a:spcPct val="90000"/>
              </a:lnSpc>
              <a:buFont typeface="Wingdings" pitchFamily="2" charset="2"/>
              <a:buNone/>
            </a:pPr>
            <a:r>
              <a:rPr lang="es-EC" sz="1800">
                <a:solidFill>
                  <a:schemeClr val="hlink"/>
                </a:solidFill>
                <a:latin typeface="Arial" charset="0"/>
              </a:rPr>
              <a:t>10,000 a 20,000 mg</a:t>
            </a:r>
            <a:r>
              <a:rPr lang="es-EC" sz="1800">
                <a:latin typeface="Arial" charset="0"/>
              </a:rPr>
              <a:t>	Tóxico – úlceras pépticas, sangrado, zumbido de 			oídos, daños al hígado y riñones.</a:t>
            </a:r>
          </a:p>
          <a:p>
            <a:pPr>
              <a:lnSpc>
                <a:spcPct val="90000"/>
              </a:lnSpc>
              <a:buFont typeface="Wingdings" pitchFamily="2" charset="2"/>
              <a:buNone/>
            </a:pPr>
            <a:r>
              <a:rPr lang="es-EC" sz="1800">
                <a:solidFill>
                  <a:schemeClr val="hlink"/>
                </a:solidFill>
                <a:latin typeface="Arial" charset="0"/>
              </a:rPr>
              <a:t>20,000 a 40,000 mg</a:t>
            </a:r>
            <a:r>
              <a:rPr lang="es-EC" sz="1800">
                <a:latin typeface="Arial" charset="0"/>
              </a:rPr>
              <a:t>	Dosis fatal (si es ingerida en un periodo corto)</a:t>
            </a:r>
          </a:p>
          <a:p>
            <a:pPr>
              <a:lnSpc>
                <a:spcPct val="90000"/>
              </a:lnSpc>
              <a:buFont typeface="Wingdings" pitchFamily="2" charset="2"/>
              <a:buNone/>
            </a:pPr>
            <a:r>
              <a:rPr lang="es-EC" sz="1800">
                <a:latin typeface="Arial" charset="0"/>
              </a:rPr>
              <a:t>( 1 frasco de 100 tabletas)</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r>
              <a:rPr lang="es-ES"/>
              <a:t>Profesor: José V. Chang, Ing. M. Sc.</a:t>
            </a:r>
          </a:p>
        </p:txBody>
      </p:sp>
      <p:sp>
        <p:nvSpPr>
          <p:cNvPr id="5" name="4 Marcador de pie de página"/>
          <p:cNvSpPr>
            <a:spLocks noGrp="1"/>
          </p:cNvSpPr>
          <p:nvPr>
            <p:ph type="ftr" sz="quarter" idx="11"/>
          </p:nvPr>
        </p:nvSpPr>
        <p:spPr/>
        <p:txBody>
          <a:bodyPr/>
          <a:lstStyle/>
          <a:p>
            <a:r>
              <a:rPr lang="es-ES"/>
              <a:t>Curso de Contaminación Ambiental</a:t>
            </a:r>
          </a:p>
        </p:txBody>
      </p:sp>
      <p:sp>
        <p:nvSpPr>
          <p:cNvPr id="6" name="5 Marcador de número de diapositiva"/>
          <p:cNvSpPr>
            <a:spLocks noGrp="1"/>
          </p:cNvSpPr>
          <p:nvPr>
            <p:ph type="sldNum" sz="quarter" idx="12"/>
          </p:nvPr>
        </p:nvSpPr>
        <p:spPr/>
        <p:txBody>
          <a:bodyPr/>
          <a:lstStyle/>
          <a:p>
            <a:fld id="{94B4CBE4-88B4-4D79-866A-22463657EA3B}" type="slidenum">
              <a:rPr lang="es-ES"/>
              <a:pPr/>
              <a:t>72</a:t>
            </a:fld>
            <a:endParaRPr lang="es-ES"/>
          </a:p>
        </p:txBody>
      </p:sp>
      <p:sp>
        <p:nvSpPr>
          <p:cNvPr id="103426" name="Rectangle 2"/>
          <p:cNvSpPr>
            <a:spLocks noGrp="1" noChangeArrowheads="1"/>
          </p:cNvSpPr>
          <p:nvPr>
            <p:ph type="title"/>
          </p:nvPr>
        </p:nvSpPr>
        <p:spPr>
          <a:xfrm>
            <a:off x="1150938" y="617538"/>
            <a:ext cx="7793037" cy="831850"/>
          </a:xfrm>
        </p:spPr>
        <p:txBody>
          <a:bodyPr/>
          <a:lstStyle/>
          <a:p>
            <a:r>
              <a:rPr lang="es-ES">
                <a:solidFill>
                  <a:srgbClr val="333399"/>
                </a:solidFill>
                <a:latin typeface="Arial" charset="0"/>
                <a:cs typeface="Arial" charset="0"/>
              </a:rPr>
              <a:t>Selección de contaminantes críticos</a:t>
            </a:r>
          </a:p>
        </p:txBody>
      </p:sp>
      <p:sp>
        <p:nvSpPr>
          <p:cNvPr id="103427" name="Rectangle 3"/>
          <p:cNvSpPr>
            <a:spLocks noGrp="1" noChangeArrowheads="1"/>
          </p:cNvSpPr>
          <p:nvPr>
            <p:ph type="body" idx="1"/>
          </p:nvPr>
        </p:nvSpPr>
        <p:spPr>
          <a:xfrm>
            <a:off x="381000" y="1828800"/>
            <a:ext cx="8534400" cy="4768850"/>
          </a:xfrm>
        </p:spPr>
        <p:txBody>
          <a:bodyPr/>
          <a:lstStyle/>
          <a:p>
            <a:pPr>
              <a:lnSpc>
                <a:spcPct val="80000"/>
              </a:lnSpc>
            </a:pPr>
            <a:endParaRPr lang="es-ES" sz="1200">
              <a:latin typeface="Arial Unicode MS" pitchFamily="34" charset="-128"/>
              <a:ea typeface="Arial Unicode MS" pitchFamily="34" charset="-128"/>
              <a:cs typeface="Arial Unicode MS" pitchFamily="34" charset="-128"/>
            </a:endParaRPr>
          </a:p>
          <a:p>
            <a:pPr>
              <a:spcBef>
                <a:spcPct val="40000"/>
              </a:spcBef>
            </a:pPr>
            <a:r>
              <a:rPr lang="es-ES">
                <a:latin typeface="Arial" charset="0"/>
                <a:cs typeface="Arial" charset="0"/>
              </a:rPr>
              <a:t>La importancia de los niveles de los contaminantes encontrados se p</a:t>
            </a:r>
            <a:r>
              <a:rPr lang="es-MX">
                <a:latin typeface="Arial" charset="0"/>
                <a:cs typeface="Arial" charset="0"/>
              </a:rPr>
              <a:t>uede</a:t>
            </a:r>
            <a:r>
              <a:rPr lang="es-ES">
                <a:latin typeface="Arial" charset="0"/>
                <a:cs typeface="Arial" charset="0"/>
              </a:rPr>
              <a:t> determinar comparando su concentración contra valores de referencia. El evaluador podría emplear valores nacionales, como las normas que rigen en el país o utilizar referencias internacionales, como las de la O</a:t>
            </a:r>
            <a:r>
              <a:rPr lang="es-MX">
                <a:latin typeface="Arial" charset="0"/>
                <a:cs typeface="Arial" charset="0"/>
              </a:rPr>
              <a:t>MS</a:t>
            </a:r>
            <a:r>
              <a:rPr lang="es-ES">
                <a:latin typeface="Arial" charset="0"/>
                <a:cs typeface="Arial" charset="0"/>
              </a:rPr>
              <a:t>, Comunidad Económica Europea, </a:t>
            </a:r>
            <a:r>
              <a:rPr lang="es-MX">
                <a:latin typeface="Arial" charset="0"/>
                <a:cs typeface="Arial" charset="0"/>
              </a:rPr>
              <a:t>EPA</a:t>
            </a:r>
            <a:r>
              <a:rPr lang="es-ES">
                <a:latin typeface="Arial" charset="0"/>
                <a:cs typeface="Arial" charset="0"/>
              </a:rPr>
              <a:t>. </a:t>
            </a:r>
            <a:endParaRPr lang="es-MX">
              <a:latin typeface="Arial" charset="0"/>
              <a:cs typeface="Arial" charset="0"/>
            </a:endParaRPr>
          </a:p>
          <a:p>
            <a:pPr>
              <a:spcBef>
                <a:spcPct val="70000"/>
              </a:spcBef>
            </a:pPr>
            <a:r>
              <a:rPr lang="es-MX">
                <a:latin typeface="Arial" charset="0"/>
                <a:cs typeface="Arial" charset="0"/>
              </a:rPr>
              <a:t>P</a:t>
            </a:r>
            <a:r>
              <a:rPr lang="es-ES">
                <a:latin typeface="Arial" charset="0"/>
                <a:cs typeface="Arial" charset="0"/>
              </a:rPr>
              <a:t>ara estimar la importancia de los contaminantes, se comparará su concentración contra un valor de referencia denominado Guía de Evaluación para Medios Ambientales (EMEG por sus siglas en inglés). </a:t>
            </a:r>
            <a:endParaRPr lang="es-MX">
              <a:latin typeface="Arial" charset="0"/>
              <a:cs typeface="Arial" charset="0"/>
            </a:endParaRPr>
          </a:p>
          <a:p>
            <a:pPr>
              <a:spcBef>
                <a:spcPct val="70000"/>
              </a:spcBef>
            </a:pPr>
            <a:r>
              <a:rPr lang="es-ES">
                <a:latin typeface="Arial" charset="0"/>
                <a:cs typeface="Arial" charset="0"/>
              </a:rPr>
              <a:t>Estos valores EMEG han sido propuestos por la ATSDR</a:t>
            </a:r>
            <a:r>
              <a:rPr lang="es-MX">
                <a:latin typeface="Arial" charset="0"/>
                <a:cs typeface="Arial" charset="0"/>
              </a:rPr>
              <a:t> (Agencia para Sustancias Tóxicas y Registro de Enfermedades)</a:t>
            </a:r>
            <a:r>
              <a:rPr lang="es-ES">
                <a:latin typeface="Arial" charset="0"/>
                <a:cs typeface="Arial" charset="0"/>
              </a:rPr>
              <a:t>.</a:t>
            </a:r>
            <a:r>
              <a:rPr lang="es-ES"/>
              <a:t> </a:t>
            </a:r>
          </a:p>
        </p:txBody>
      </p:sp>
    </p:spTree>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r>
              <a:rPr lang="es-ES"/>
              <a:t>Profesor: José V. Chang, Ing. M. Sc.</a:t>
            </a:r>
          </a:p>
        </p:txBody>
      </p:sp>
      <p:sp>
        <p:nvSpPr>
          <p:cNvPr id="5" name="4 Marcador de pie de página"/>
          <p:cNvSpPr>
            <a:spLocks noGrp="1"/>
          </p:cNvSpPr>
          <p:nvPr>
            <p:ph type="ftr" sz="quarter" idx="11"/>
          </p:nvPr>
        </p:nvSpPr>
        <p:spPr/>
        <p:txBody>
          <a:bodyPr/>
          <a:lstStyle/>
          <a:p>
            <a:r>
              <a:rPr lang="es-ES"/>
              <a:t>Curso de Contaminación Ambiental</a:t>
            </a:r>
          </a:p>
        </p:txBody>
      </p:sp>
      <p:sp>
        <p:nvSpPr>
          <p:cNvPr id="6" name="5 Marcador de número de diapositiva"/>
          <p:cNvSpPr>
            <a:spLocks noGrp="1"/>
          </p:cNvSpPr>
          <p:nvPr>
            <p:ph type="sldNum" sz="quarter" idx="12"/>
          </p:nvPr>
        </p:nvSpPr>
        <p:spPr/>
        <p:txBody>
          <a:bodyPr/>
          <a:lstStyle/>
          <a:p>
            <a:fld id="{0E0F69D2-89B7-49C0-B9A4-15B455802A55}" type="slidenum">
              <a:rPr lang="es-ES"/>
              <a:pPr/>
              <a:t>73</a:t>
            </a:fld>
            <a:endParaRPr lang="es-ES"/>
          </a:p>
        </p:txBody>
      </p:sp>
      <p:sp>
        <p:nvSpPr>
          <p:cNvPr id="106498" name="Rectangle 2"/>
          <p:cNvSpPr>
            <a:spLocks noGrp="1" noChangeArrowheads="1"/>
          </p:cNvSpPr>
          <p:nvPr>
            <p:ph type="title"/>
          </p:nvPr>
        </p:nvSpPr>
        <p:spPr>
          <a:xfrm>
            <a:off x="1150938" y="1066800"/>
            <a:ext cx="7793037" cy="2209800"/>
          </a:xfrm>
        </p:spPr>
        <p:txBody>
          <a:bodyPr/>
          <a:lstStyle/>
          <a:p>
            <a:r>
              <a:rPr lang="es-MX" b="0">
                <a:latin typeface="Arial" charset="0"/>
              </a:rPr>
              <a:t>Selección de Contaminantes críticos</a:t>
            </a:r>
            <a:r>
              <a:rPr lang="es-MX" sz="1600">
                <a:latin typeface="Arial" charset="0"/>
              </a:rPr>
              <a:t> </a:t>
            </a:r>
            <a:r>
              <a:rPr lang="es-MX" sz="1200">
                <a:latin typeface="Arial" charset="0"/>
              </a:rPr>
              <a:t>(continuación)</a:t>
            </a:r>
            <a:r>
              <a:rPr lang="es-MX" sz="1600">
                <a:latin typeface="Arial" charset="0"/>
              </a:rPr>
              <a:t/>
            </a:r>
            <a:br>
              <a:rPr lang="es-MX" sz="1600">
                <a:latin typeface="Arial" charset="0"/>
              </a:rPr>
            </a:br>
            <a:r>
              <a:rPr lang="es-MX" sz="1600">
                <a:latin typeface="Arial" charset="0"/>
              </a:rPr>
              <a:t/>
            </a:r>
            <a:br>
              <a:rPr lang="es-MX" sz="1600">
                <a:latin typeface="Arial" charset="0"/>
              </a:rPr>
            </a:br>
            <a:r>
              <a:rPr lang="es-MX" sz="1600">
                <a:latin typeface="Arial" charset="0"/>
              </a:rPr>
              <a:t/>
            </a:r>
            <a:br>
              <a:rPr lang="es-MX" sz="1600">
                <a:latin typeface="Arial" charset="0"/>
              </a:rPr>
            </a:br>
            <a:r>
              <a:rPr lang="es-MX" sz="1600">
                <a:latin typeface="Arial" charset="0"/>
              </a:rPr>
              <a:t>Fórmula EMEG</a:t>
            </a:r>
            <a:br>
              <a:rPr lang="es-MX" sz="1600">
                <a:latin typeface="Arial" charset="0"/>
              </a:rPr>
            </a:br>
            <a:r>
              <a:rPr lang="es-MX" sz="1600">
                <a:latin typeface="Arial" charset="0"/>
              </a:rPr>
              <a:t> (Guía de Evaluación para medios ambientales)</a:t>
            </a:r>
            <a:endParaRPr lang="es-ES" sz="1600">
              <a:latin typeface="Arial" charset="0"/>
            </a:endParaRPr>
          </a:p>
        </p:txBody>
      </p:sp>
      <p:pic>
        <p:nvPicPr>
          <p:cNvPr id="106502" name="Picture 6"/>
          <p:cNvPicPr>
            <a:picLocks noChangeAspect="1" noChangeArrowheads="1"/>
          </p:cNvPicPr>
          <p:nvPr>
            <p:ph type="body" idx="1"/>
          </p:nvPr>
        </p:nvPicPr>
        <p:blipFill>
          <a:blip r:embed="rId2"/>
          <a:srcRect/>
          <a:stretch>
            <a:fillRect/>
          </a:stretch>
        </p:blipFill>
        <p:spPr>
          <a:xfrm>
            <a:off x="1676400" y="3962400"/>
            <a:ext cx="6248400" cy="1066800"/>
          </a:xfrm>
          <a:noFill/>
          <a:ln/>
        </p:spPr>
      </p:pic>
    </p:spTree>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r>
              <a:rPr lang="es-ES"/>
              <a:t>Profesor: José V. Chang, Ing. M. Sc.</a:t>
            </a:r>
          </a:p>
        </p:txBody>
      </p:sp>
      <p:sp>
        <p:nvSpPr>
          <p:cNvPr id="5" name="4 Marcador de pie de página"/>
          <p:cNvSpPr>
            <a:spLocks noGrp="1"/>
          </p:cNvSpPr>
          <p:nvPr>
            <p:ph type="ftr" sz="quarter" idx="11"/>
          </p:nvPr>
        </p:nvSpPr>
        <p:spPr/>
        <p:txBody>
          <a:bodyPr/>
          <a:lstStyle/>
          <a:p>
            <a:r>
              <a:rPr lang="es-ES"/>
              <a:t>Curso de Contaminación Ambiental</a:t>
            </a:r>
          </a:p>
        </p:txBody>
      </p:sp>
      <p:sp>
        <p:nvSpPr>
          <p:cNvPr id="6" name="5 Marcador de número de diapositiva"/>
          <p:cNvSpPr>
            <a:spLocks noGrp="1"/>
          </p:cNvSpPr>
          <p:nvPr>
            <p:ph type="sldNum" sz="quarter" idx="12"/>
          </p:nvPr>
        </p:nvSpPr>
        <p:spPr/>
        <p:txBody>
          <a:bodyPr/>
          <a:lstStyle/>
          <a:p>
            <a:fld id="{D76986DF-ACE2-4111-8AA0-56ED1B4AA9DB}" type="slidenum">
              <a:rPr lang="es-ES"/>
              <a:pPr/>
              <a:t>74</a:t>
            </a:fld>
            <a:endParaRPr lang="es-ES"/>
          </a:p>
        </p:txBody>
      </p:sp>
      <p:sp>
        <p:nvSpPr>
          <p:cNvPr id="105474" name="Rectangle 2"/>
          <p:cNvSpPr>
            <a:spLocks noGrp="1" noChangeArrowheads="1"/>
          </p:cNvSpPr>
          <p:nvPr>
            <p:ph type="title"/>
          </p:nvPr>
        </p:nvSpPr>
        <p:spPr>
          <a:xfrm>
            <a:off x="1150938" y="763588"/>
            <a:ext cx="7793037" cy="685800"/>
          </a:xfrm>
        </p:spPr>
        <p:txBody>
          <a:bodyPr/>
          <a:lstStyle/>
          <a:p>
            <a:r>
              <a:rPr lang="es-MX">
                <a:latin typeface="Arial" charset="0"/>
              </a:rPr>
              <a:t>Simbología de Fórmula EMEG</a:t>
            </a:r>
            <a:endParaRPr lang="es-ES">
              <a:latin typeface="Arial" charset="0"/>
            </a:endParaRPr>
          </a:p>
        </p:txBody>
      </p:sp>
      <p:sp>
        <p:nvSpPr>
          <p:cNvPr id="105475" name="Rectangle 3"/>
          <p:cNvSpPr>
            <a:spLocks noGrp="1" noChangeArrowheads="1"/>
          </p:cNvSpPr>
          <p:nvPr>
            <p:ph type="body" idx="1"/>
          </p:nvPr>
        </p:nvSpPr>
        <p:spPr>
          <a:xfrm>
            <a:off x="533400" y="1981200"/>
            <a:ext cx="8421688" cy="4419600"/>
          </a:xfrm>
        </p:spPr>
        <p:txBody>
          <a:bodyPr/>
          <a:lstStyle/>
          <a:p>
            <a:pPr>
              <a:lnSpc>
                <a:spcPct val="80000"/>
              </a:lnSpc>
            </a:pPr>
            <a:r>
              <a:rPr lang="es-ES">
                <a:latin typeface="Arial" charset="0"/>
                <a:cs typeface="Arial" charset="0"/>
              </a:rPr>
              <a:t>MRL o RfD =</a:t>
            </a:r>
            <a:r>
              <a:rPr lang="es-MX">
                <a:latin typeface="Arial" charset="0"/>
                <a:cs typeface="Arial" charset="0"/>
              </a:rPr>
              <a:t> Mínimo Nivel de Referencia o Dosis de Referencia</a:t>
            </a:r>
            <a:endParaRPr lang="es-ES">
              <a:latin typeface="Arial Unicode MS" pitchFamily="34" charset="-128"/>
              <a:ea typeface="Arial Unicode MS" pitchFamily="34" charset="-128"/>
              <a:cs typeface="Arial Unicode MS" pitchFamily="34" charset="-128"/>
            </a:endParaRPr>
          </a:p>
          <a:p>
            <a:r>
              <a:rPr lang="es-ES">
                <a:latin typeface="Arial" charset="0"/>
                <a:cs typeface="Arial" charset="0"/>
              </a:rPr>
              <a:t>La información sobre la RfD de cada sustancia se puede obtener del banco de datos IRIS del sistema TOXNET</a:t>
            </a:r>
            <a:r>
              <a:rPr lang="es-MX">
                <a:latin typeface="Arial" charset="0"/>
                <a:cs typeface="Arial" charset="0"/>
              </a:rPr>
              <a:t> (EPA)</a:t>
            </a:r>
            <a:r>
              <a:rPr lang="es-ES">
                <a:latin typeface="Arial" charset="0"/>
                <a:cs typeface="Arial" charset="0"/>
              </a:rPr>
              <a:t>; el MRL puede obtenerse de la bibliografía publicada por ATSDR.</a:t>
            </a:r>
            <a:endParaRPr lang="es-ES">
              <a:latin typeface="Arial Unicode MS" pitchFamily="34" charset="-128"/>
              <a:ea typeface="Arial Unicode MS" pitchFamily="34" charset="-128"/>
              <a:cs typeface="Arial Unicode MS" pitchFamily="34" charset="-128"/>
            </a:endParaRPr>
          </a:p>
          <a:p>
            <a:pPr>
              <a:spcBef>
                <a:spcPct val="60000"/>
              </a:spcBef>
              <a:spcAft>
                <a:spcPct val="60000"/>
              </a:spcAft>
            </a:pPr>
            <a:r>
              <a:rPr lang="es-ES">
                <a:latin typeface="Arial" charset="0"/>
                <a:cs typeface="Arial" charset="0"/>
              </a:rPr>
              <a:t>PC =</a:t>
            </a:r>
            <a:r>
              <a:rPr lang="es-MX">
                <a:latin typeface="Arial" charset="0"/>
                <a:cs typeface="Arial" charset="0"/>
              </a:rPr>
              <a:t> </a:t>
            </a:r>
            <a:r>
              <a:rPr lang="es-ES">
                <a:latin typeface="Arial" charset="0"/>
                <a:cs typeface="Arial" charset="0"/>
              </a:rPr>
              <a:t>Peso corporal = 10 kg/infante, 14 kg/niño (3-6 años) o 70 kg/adulto.</a:t>
            </a:r>
            <a:endParaRPr lang="es-ES">
              <a:latin typeface="Arial Unicode MS" pitchFamily="34" charset="-128"/>
              <a:ea typeface="Arial Unicode MS" pitchFamily="34" charset="-128"/>
              <a:cs typeface="Arial Unicode MS" pitchFamily="34" charset="-128"/>
            </a:endParaRPr>
          </a:p>
          <a:p>
            <a:r>
              <a:rPr lang="es-ES">
                <a:latin typeface="Arial" charset="0"/>
                <a:cs typeface="Arial" charset="0"/>
              </a:rPr>
              <a:t>TI =</a:t>
            </a:r>
            <a:r>
              <a:rPr lang="es-MX">
                <a:latin typeface="Arial" charset="0"/>
                <a:cs typeface="Arial" charset="0"/>
              </a:rPr>
              <a:t> Tasa de ingestión o ingreso al organismo del medio contaminado</a:t>
            </a:r>
            <a:endParaRPr lang="es-ES">
              <a:latin typeface="Arial Unicode MS" pitchFamily="34" charset="-128"/>
              <a:ea typeface="Arial Unicode MS" pitchFamily="34" charset="-128"/>
              <a:cs typeface="Arial Unicode MS" pitchFamily="34" charset="-128"/>
            </a:endParaRPr>
          </a:p>
          <a:p>
            <a:r>
              <a:rPr lang="es-ES">
                <a:latin typeface="Arial" charset="0"/>
                <a:cs typeface="Arial" charset="0"/>
              </a:rPr>
              <a:t>Tasa de ingestión diaria de agua</a:t>
            </a:r>
            <a:r>
              <a:rPr lang="es-ES" b="1" baseline="30000">
                <a:latin typeface="Arial" charset="0"/>
                <a:cs typeface="Arial" charset="0"/>
              </a:rPr>
              <a:t> </a:t>
            </a:r>
            <a:r>
              <a:rPr lang="es-ES">
                <a:latin typeface="Arial" charset="0"/>
                <a:cs typeface="Arial" charset="0"/>
              </a:rPr>
              <a:t>= 1 litro/niño y 2 litros/adulto.</a:t>
            </a:r>
            <a:br>
              <a:rPr lang="es-ES">
                <a:latin typeface="Arial" charset="0"/>
                <a:cs typeface="Arial" charset="0"/>
              </a:rPr>
            </a:br>
            <a:r>
              <a:rPr lang="es-ES">
                <a:latin typeface="Arial" charset="0"/>
                <a:cs typeface="Arial" charset="0"/>
              </a:rPr>
              <a:t>Tasa de ingestión diaria de suelo = 350 mg/niño y 50 mg/adulto.</a:t>
            </a:r>
            <a:br>
              <a:rPr lang="es-ES">
                <a:latin typeface="Arial" charset="0"/>
                <a:cs typeface="Arial" charset="0"/>
              </a:rPr>
            </a:br>
            <a:r>
              <a:rPr lang="es-ES">
                <a:latin typeface="Arial" charset="0"/>
                <a:cs typeface="Arial" charset="0"/>
              </a:rPr>
              <a:t>Tasa de ingestión diaria de polvo = 35 mg/niño y 5 mg/adulto. </a:t>
            </a:r>
            <a:br>
              <a:rPr lang="es-ES">
                <a:latin typeface="Arial" charset="0"/>
                <a:cs typeface="Arial" charset="0"/>
              </a:rPr>
            </a:br>
            <a:endParaRPr lang="es-ES"/>
          </a:p>
        </p:txBody>
      </p:sp>
    </p:spTree>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r>
              <a:rPr lang="es-ES"/>
              <a:t>Profesor: José V. Chang, Ing. M. Sc.</a:t>
            </a:r>
          </a:p>
        </p:txBody>
      </p:sp>
      <p:sp>
        <p:nvSpPr>
          <p:cNvPr id="5" name="4 Marcador de pie de página"/>
          <p:cNvSpPr>
            <a:spLocks noGrp="1"/>
          </p:cNvSpPr>
          <p:nvPr>
            <p:ph type="ftr" sz="quarter" idx="11"/>
          </p:nvPr>
        </p:nvSpPr>
        <p:spPr/>
        <p:txBody>
          <a:bodyPr/>
          <a:lstStyle/>
          <a:p>
            <a:r>
              <a:rPr lang="es-ES"/>
              <a:t>Curso de Contaminación Ambiental</a:t>
            </a:r>
          </a:p>
        </p:txBody>
      </p:sp>
      <p:sp>
        <p:nvSpPr>
          <p:cNvPr id="6" name="5 Marcador de número de diapositiva"/>
          <p:cNvSpPr>
            <a:spLocks noGrp="1"/>
          </p:cNvSpPr>
          <p:nvPr>
            <p:ph type="sldNum" sz="quarter" idx="12"/>
          </p:nvPr>
        </p:nvSpPr>
        <p:spPr/>
        <p:txBody>
          <a:bodyPr/>
          <a:lstStyle/>
          <a:p>
            <a:fld id="{7EB88127-B81F-4684-87DC-B08F5C67B5BC}" type="slidenum">
              <a:rPr lang="es-ES"/>
              <a:pPr/>
              <a:t>75</a:t>
            </a:fld>
            <a:endParaRPr lang="es-ES"/>
          </a:p>
        </p:txBody>
      </p:sp>
      <p:sp>
        <p:nvSpPr>
          <p:cNvPr id="107522" name="Rectangle 2"/>
          <p:cNvSpPr>
            <a:spLocks noGrp="1" noChangeArrowheads="1"/>
          </p:cNvSpPr>
          <p:nvPr>
            <p:ph type="title"/>
          </p:nvPr>
        </p:nvSpPr>
        <p:spPr/>
        <p:txBody>
          <a:bodyPr/>
          <a:lstStyle/>
          <a:p>
            <a:r>
              <a:rPr lang="es-MX">
                <a:latin typeface="Arial" charset="0"/>
              </a:rPr>
              <a:t>Análisis Dosis Respuesta</a:t>
            </a:r>
            <a:endParaRPr lang="es-ES">
              <a:latin typeface="Arial" charset="0"/>
            </a:endParaRPr>
          </a:p>
        </p:txBody>
      </p:sp>
      <p:sp>
        <p:nvSpPr>
          <p:cNvPr id="107523" name="Rectangle 3"/>
          <p:cNvSpPr>
            <a:spLocks noGrp="1" noChangeArrowheads="1"/>
          </p:cNvSpPr>
          <p:nvPr>
            <p:ph type="body" idx="1"/>
          </p:nvPr>
        </p:nvSpPr>
        <p:spPr>
          <a:xfrm>
            <a:off x="179388" y="1989138"/>
            <a:ext cx="8583612" cy="4487862"/>
          </a:xfrm>
        </p:spPr>
        <p:txBody>
          <a:bodyPr/>
          <a:lstStyle/>
          <a:p>
            <a:pPr>
              <a:lnSpc>
                <a:spcPct val="90000"/>
              </a:lnSpc>
              <a:spcBef>
                <a:spcPct val="40000"/>
              </a:spcBef>
            </a:pPr>
            <a:r>
              <a:rPr lang="es-ES">
                <a:latin typeface="Arial" charset="0"/>
              </a:rPr>
              <a:t>Describe la relación cuantitativa entre la magnitud de la exposición a una sustancia (dosis) y el grado, frecuencia o intensidad del daño</a:t>
            </a:r>
            <a:r>
              <a:rPr lang="es-MX">
                <a:latin typeface="Arial" charset="0"/>
              </a:rPr>
              <a:t> </a:t>
            </a:r>
            <a:r>
              <a:rPr lang="es-ES">
                <a:latin typeface="Arial" charset="0"/>
              </a:rPr>
              <a:t>tóxico o enfermedad. </a:t>
            </a:r>
            <a:endParaRPr lang="es-MX">
              <a:latin typeface="Arial" charset="0"/>
            </a:endParaRPr>
          </a:p>
          <a:p>
            <a:pPr>
              <a:lnSpc>
                <a:spcPct val="90000"/>
              </a:lnSpc>
              <a:spcBef>
                <a:spcPct val="40000"/>
              </a:spcBef>
            </a:pPr>
            <a:r>
              <a:rPr lang="es-ES">
                <a:latin typeface="Arial" charset="0"/>
              </a:rPr>
              <a:t>Esta relación se expresa bajo la forma de una curva dosis-respuesta. </a:t>
            </a:r>
            <a:endParaRPr lang="es-MX">
              <a:latin typeface="Arial" charset="0"/>
            </a:endParaRPr>
          </a:p>
          <a:p>
            <a:pPr>
              <a:lnSpc>
                <a:spcPct val="90000"/>
              </a:lnSpc>
              <a:spcBef>
                <a:spcPct val="40000"/>
              </a:spcBef>
            </a:pPr>
            <a:r>
              <a:rPr lang="es-ES">
                <a:latin typeface="Arial" charset="0"/>
              </a:rPr>
              <a:t>Los datos provienen de estudios de</a:t>
            </a:r>
            <a:r>
              <a:rPr lang="es-MX">
                <a:latin typeface="Arial" charset="0"/>
              </a:rPr>
              <a:t> </a:t>
            </a:r>
            <a:r>
              <a:rPr lang="es-ES">
                <a:latin typeface="Arial" charset="0"/>
              </a:rPr>
              <a:t>preferencia en animales y, menos frecuentemente, de estudios en poblaciones humanas expuestas. </a:t>
            </a:r>
            <a:endParaRPr lang="es-MX">
              <a:latin typeface="Arial" charset="0"/>
            </a:endParaRPr>
          </a:p>
          <a:p>
            <a:pPr>
              <a:lnSpc>
                <a:spcPct val="90000"/>
              </a:lnSpc>
              <a:spcBef>
                <a:spcPct val="40000"/>
              </a:spcBef>
            </a:pPr>
            <a:r>
              <a:rPr lang="es-ES">
                <a:latin typeface="Arial" charset="0"/>
              </a:rPr>
              <a:t>Puede haber tantas curvas diferentes</a:t>
            </a:r>
            <a:r>
              <a:rPr lang="es-MX">
                <a:latin typeface="Arial" charset="0"/>
              </a:rPr>
              <a:t> </a:t>
            </a:r>
            <a:r>
              <a:rPr lang="es-ES">
                <a:latin typeface="Arial" charset="0"/>
              </a:rPr>
              <a:t>de dosis-respuesta para una sustancia como diferentes efectos tóxicos adversos cause bajo condiciones distintas de exposición. </a:t>
            </a:r>
            <a:endParaRPr lang="es-MX">
              <a:latin typeface="Arial" charset="0"/>
            </a:endParaRPr>
          </a:p>
          <a:p>
            <a:pPr>
              <a:lnSpc>
                <a:spcPct val="90000"/>
              </a:lnSpc>
              <a:spcBef>
                <a:spcPct val="40000"/>
              </a:spcBef>
            </a:pPr>
            <a:r>
              <a:rPr lang="es-ES">
                <a:latin typeface="Arial" charset="0"/>
              </a:rPr>
              <a:t>Los</a:t>
            </a:r>
            <a:r>
              <a:rPr lang="es-MX">
                <a:latin typeface="Arial" charset="0"/>
              </a:rPr>
              <a:t> </a:t>
            </a:r>
            <a:r>
              <a:rPr lang="es-ES">
                <a:latin typeface="Arial" charset="0"/>
              </a:rPr>
              <a:t>riesgos de una sustancia no pueden verificarse con algún grado de confianza a menos que se cuantifiquen las relaciones de dosis</a:t>
            </a:r>
            <a:r>
              <a:rPr lang="es-MX">
                <a:latin typeface="Arial" charset="0"/>
              </a:rPr>
              <a:t>-</a:t>
            </a:r>
            <a:r>
              <a:rPr lang="es-ES">
                <a:latin typeface="Arial" charset="0"/>
              </a:rPr>
              <a:t>respuesta,</a:t>
            </a:r>
            <a:r>
              <a:rPr lang="es-MX">
                <a:latin typeface="Arial" charset="0"/>
              </a:rPr>
              <a:t> </a:t>
            </a:r>
            <a:r>
              <a:rPr lang="es-ES">
                <a:latin typeface="Arial" charset="0"/>
              </a:rPr>
              <a:t>incluso si se sabe que la sustancia es "tóxica".</a:t>
            </a:r>
          </a:p>
          <a:p>
            <a:pPr>
              <a:lnSpc>
                <a:spcPct val="90000"/>
              </a:lnSpc>
              <a:spcBef>
                <a:spcPct val="40000"/>
              </a:spcBef>
            </a:pPr>
            <a:endParaRPr lang="es-ES"/>
          </a:p>
        </p:txBody>
      </p:sp>
    </p:spTree>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r>
              <a:rPr lang="es-ES"/>
              <a:t>Profesor: José V. Chang, Ing. M. Sc.</a:t>
            </a:r>
          </a:p>
        </p:txBody>
      </p:sp>
      <p:sp>
        <p:nvSpPr>
          <p:cNvPr id="5" name="4 Marcador de pie de página"/>
          <p:cNvSpPr>
            <a:spLocks noGrp="1"/>
          </p:cNvSpPr>
          <p:nvPr>
            <p:ph type="ftr" sz="quarter" idx="11"/>
          </p:nvPr>
        </p:nvSpPr>
        <p:spPr/>
        <p:txBody>
          <a:bodyPr/>
          <a:lstStyle/>
          <a:p>
            <a:r>
              <a:rPr lang="es-ES"/>
              <a:t>Curso de Contaminación Ambiental</a:t>
            </a:r>
          </a:p>
        </p:txBody>
      </p:sp>
      <p:sp>
        <p:nvSpPr>
          <p:cNvPr id="6" name="5 Marcador de número de diapositiva"/>
          <p:cNvSpPr>
            <a:spLocks noGrp="1"/>
          </p:cNvSpPr>
          <p:nvPr>
            <p:ph type="sldNum" sz="quarter" idx="12"/>
          </p:nvPr>
        </p:nvSpPr>
        <p:spPr/>
        <p:txBody>
          <a:bodyPr/>
          <a:lstStyle/>
          <a:p>
            <a:fld id="{1E5F7AF9-09C7-4572-B841-71F9DE131E18}" type="slidenum">
              <a:rPr lang="es-ES"/>
              <a:pPr/>
              <a:t>76</a:t>
            </a:fld>
            <a:endParaRPr lang="es-ES"/>
          </a:p>
        </p:txBody>
      </p:sp>
      <p:sp>
        <p:nvSpPr>
          <p:cNvPr id="186370" name="Rectangle 2"/>
          <p:cNvSpPr>
            <a:spLocks noGrp="1" noChangeArrowheads="1"/>
          </p:cNvSpPr>
          <p:nvPr>
            <p:ph type="title"/>
          </p:nvPr>
        </p:nvSpPr>
        <p:spPr/>
        <p:txBody>
          <a:bodyPr/>
          <a:lstStyle/>
          <a:p>
            <a:r>
              <a:rPr lang="es-MX" sz="2000"/>
              <a:t>EJEMPLOS DE CALCULO</a:t>
            </a:r>
            <a:endParaRPr lang="es-ES" sz="2000"/>
          </a:p>
        </p:txBody>
      </p:sp>
      <p:sp>
        <p:nvSpPr>
          <p:cNvPr id="186371" name="Rectangle 3"/>
          <p:cNvSpPr>
            <a:spLocks noGrp="1" noChangeArrowheads="1"/>
          </p:cNvSpPr>
          <p:nvPr>
            <p:ph type="body" idx="1"/>
          </p:nvPr>
        </p:nvSpPr>
        <p:spPr>
          <a:xfrm>
            <a:off x="755650" y="2209800"/>
            <a:ext cx="8199438" cy="3922713"/>
          </a:xfrm>
        </p:spPr>
        <p:txBody>
          <a:bodyPr/>
          <a:lstStyle/>
          <a:p>
            <a:pPr>
              <a:buFont typeface="Wingdings" pitchFamily="2" charset="2"/>
              <a:buNone/>
            </a:pPr>
            <a:r>
              <a:rPr lang="es-MX">
                <a:latin typeface="Arial" charset="0"/>
              </a:rPr>
              <a:t>Casos de estudio documentados por OMS con auspicio de GTZ:</a:t>
            </a:r>
          </a:p>
          <a:p>
            <a:pPr>
              <a:spcBef>
                <a:spcPct val="40000"/>
              </a:spcBef>
              <a:buFont typeface="Wingdings" pitchFamily="2" charset="2"/>
              <a:buNone/>
            </a:pPr>
            <a:r>
              <a:rPr lang="es-MX">
                <a:latin typeface="Arial" charset="0"/>
              </a:rPr>
              <a:t>Revisar ejemplos de cálculo de aplicación de:</a:t>
            </a:r>
          </a:p>
          <a:p>
            <a:pPr lvl="1">
              <a:spcBef>
                <a:spcPct val="40000"/>
              </a:spcBef>
            </a:pPr>
            <a:r>
              <a:rPr lang="es-MX">
                <a:latin typeface="Arial" charset="0"/>
              </a:rPr>
              <a:t>EMEG (agua, suelo, aire, polvo), y</a:t>
            </a:r>
          </a:p>
          <a:p>
            <a:pPr lvl="1"/>
            <a:r>
              <a:rPr lang="es-MX">
                <a:latin typeface="Arial" charset="0"/>
              </a:rPr>
              <a:t>Concentración de Dosis de Exposición</a:t>
            </a:r>
          </a:p>
          <a:p>
            <a:pPr lvl="1">
              <a:spcBef>
                <a:spcPct val="50000"/>
              </a:spcBef>
              <a:buFont typeface="Wingdings" pitchFamily="2" charset="2"/>
              <a:buNone/>
            </a:pPr>
            <a:r>
              <a:rPr lang="es-MX" b="1">
                <a:solidFill>
                  <a:srgbClr val="FF3300"/>
                </a:solidFill>
                <a:latin typeface="Arial Narrow" pitchFamily="34" charset="0"/>
                <a:cs typeface="Times New Roman" pitchFamily="18" charset="0"/>
              </a:rPr>
              <a:t>Fuente: </a:t>
            </a:r>
            <a:r>
              <a:rPr lang="es-MX" b="1" i="1">
                <a:solidFill>
                  <a:srgbClr val="FF3300"/>
                </a:solidFill>
                <a:latin typeface="Arial Narrow" pitchFamily="34" charset="0"/>
                <a:cs typeface="Times New Roman" pitchFamily="18" charset="0"/>
              </a:rPr>
              <a:t>“</a:t>
            </a:r>
            <a:r>
              <a:rPr lang="es-ES" b="1" i="1">
                <a:solidFill>
                  <a:srgbClr val="FF3300"/>
                </a:solidFill>
                <a:latin typeface="Arial Narrow" pitchFamily="34" charset="0"/>
                <a:cs typeface="Times New Roman" pitchFamily="18" charset="0"/>
              </a:rPr>
              <a:t>EVALUACIÓN DE RIESGOS PARA LA SALUD EN LA POBLACIÓN EXPUESTA A METALES EN BOLIVIA</a:t>
            </a:r>
            <a:r>
              <a:rPr lang="es-MX" b="1" i="1">
                <a:latin typeface="Arial Narrow" pitchFamily="34" charset="0"/>
                <a:cs typeface="Times New Roman" pitchFamily="18" charset="0"/>
              </a:rPr>
              <a:t>”</a:t>
            </a:r>
            <a:r>
              <a:rPr lang="es-ES" b="1" i="1">
                <a:latin typeface="Arial" charset="0"/>
              </a:rPr>
              <a:t> </a:t>
            </a:r>
            <a:endParaRPr lang="es-MX" b="1" i="1">
              <a:latin typeface="Arial" charset="0"/>
            </a:endParaRPr>
          </a:p>
          <a:p>
            <a:pPr lvl="1">
              <a:buFont typeface="Wingdings" pitchFamily="2" charset="2"/>
              <a:buNone/>
            </a:pPr>
            <a:r>
              <a:rPr lang="es-MX">
                <a:latin typeface="Arial" charset="0"/>
              </a:rPr>
              <a:t>(documento entregado a los estudiantes para copias)</a:t>
            </a:r>
          </a:p>
          <a:p>
            <a:pPr lvl="1">
              <a:buFont typeface="Wingdings" pitchFamily="2" charset="2"/>
              <a:buNone/>
            </a:pPr>
            <a:endParaRPr lang="es-ES">
              <a:latin typeface="Arial" charset="0"/>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r>
              <a:rPr lang="es-ES"/>
              <a:t>Profesor: José V. Chang, Ing. M. Sc.</a:t>
            </a:r>
          </a:p>
        </p:txBody>
      </p:sp>
      <p:sp>
        <p:nvSpPr>
          <p:cNvPr id="5" name="4 Marcador de pie de página"/>
          <p:cNvSpPr>
            <a:spLocks noGrp="1"/>
          </p:cNvSpPr>
          <p:nvPr>
            <p:ph type="ftr" sz="quarter" idx="11"/>
          </p:nvPr>
        </p:nvSpPr>
        <p:spPr/>
        <p:txBody>
          <a:bodyPr/>
          <a:lstStyle/>
          <a:p>
            <a:r>
              <a:rPr lang="es-ES"/>
              <a:t>Curso de Contaminación Ambiental</a:t>
            </a:r>
          </a:p>
        </p:txBody>
      </p:sp>
      <p:sp>
        <p:nvSpPr>
          <p:cNvPr id="6" name="5 Marcador de número de diapositiva"/>
          <p:cNvSpPr>
            <a:spLocks noGrp="1"/>
          </p:cNvSpPr>
          <p:nvPr>
            <p:ph type="sldNum" sz="quarter" idx="12"/>
          </p:nvPr>
        </p:nvSpPr>
        <p:spPr/>
        <p:txBody>
          <a:bodyPr/>
          <a:lstStyle/>
          <a:p>
            <a:fld id="{3EB2E451-081F-4707-99CC-C4D0038044ED}" type="slidenum">
              <a:rPr lang="es-ES"/>
              <a:pPr/>
              <a:t>77</a:t>
            </a:fld>
            <a:endParaRPr lang="es-ES"/>
          </a:p>
        </p:txBody>
      </p:sp>
      <p:sp>
        <p:nvSpPr>
          <p:cNvPr id="241676" name="Rectangle 12"/>
          <p:cNvSpPr>
            <a:spLocks noGrp="1" noChangeArrowheads="1"/>
          </p:cNvSpPr>
          <p:nvPr>
            <p:ph type="title"/>
          </p:nvPr>
        </p:nvSpPr>
        <p:spPr/>
        <p:txBody>
          <a:bodyPr/>
          <a:lstStyle/>
          <a:p>
            <a:r>
              <a:rPr lang="es-EC" sz="1800"/>
              <a:t>Balances de Materia</a:t>
            </a:r>
            <a:endParaRPr lang="es-ES" sz="1800"/>
          </a:p>
        </p:txBody>
      </p:sp>
      <p:sp>
        <p:nvSpPr>
          <p:cNvPr id="241670" name="Rectangle 6"/>
          <p:cNvSpPr>
            <a:spLocks noGrp="1" noChangeArrowheads="1"/>
          </p:cNvSpPr>
          <p:nvPr>
            <p:ph type="body" idx="1"/>
          </p:nvPr>
        </p:nvSpPr>
        <p:spPr>
          <a:xfrm>
            <a:off x="179388" y="1773238"/>
            <a:ext cx="8775700" cy="4895850"/>
          </a:xfrm>
        </p:spPr>
        <p:txBody>
          <a:bodyPr/>
          <a:lstStyle/>
          <a:p>
            <a:pPr>
              <a:spcBef>
                <a:spcPct val="50000"/>
              </a:spcBef>
              <a:buFont typeface="Wingdings" pitchFamily="2" charset="2"/>
              <a:buNone/>
            </a:pPr>
            <a:r>
              <a:rPr lang="es-ES_tradnl" sz="1800"/>
              <a:t>El concepto general de la ley de conservación de la materia se ilustra con 3 ecuaciones aplicables a un sistema aislado y cerrado.</a:t>
            </a:r>
          </a:p>
          <a:p>
            <a:pPr>
              <a:spcBef>
                <a:spcPct val="50000"/>
              </a:spcBef>
            </a:pPr>
            <a:r>
              <a:rPr lang="es-ES_tradnl" sz="1800"/>
              <a:t>En primer término 	ENTRADA = SALIDA</a:t>
            </a:r>
          </a:p>
          <a:p>
            <a:pPr>
              <a:spcBef>
                <a:spcPct val="50000"/>
              </a:spcBef>
            </a:pPr>
            <a:r>
              <a:rPr lang="es-ES_tradnl" sz="1800"/>
              <a:t>Si el material se acumula dentro del sistema, entonces			ACUMULACIÓN = ENTRADA – SALIDA</a:t>
            </a:r>
          </a:p>
          <a:p>
            <a:pPr>
              <a:spcBef>
                <a:spcPct val="50000"/>
              </a:spcBef>
            </a:pPr>
            <a:r>
              <a:rPr lang="es-ES_tradnl" sz="1800"/>
              <a:t>Además, si se produce o se consume material dentro del sistema, el caso más general puede describirse como</a:t>
            </a:r>
          </a:p>
          <a:p>
            <a:pPr>
              <a:spcBef>
                <a:spcPct val="50000"/>
              </a:spcBef>
              <a:buFont typeface="Wingdings" pitchFamily="2" charset="2"/>
              <a:buNone/>
            </a:pPr>
            <a:r>
              <a:rPr lang="es-ES_tradnl" sz="1800"/>
              <a:t>Velocidad de acumulación = </a:t>
            </a:r>
          </a:p>
          <a:p>
            <a:pPr>
              <a:spcBef>
                <a:spcPct val="50000"/>
              </a:spcBef>
              <a:buFont typeface="Wingdings" pitchFamily="2" charset="2"/>
              <a:buNone/>
            </a:pPr>
            <a:r>
              <a:rPr lang="es-ES_tradnl" sz="1800"/>
              <a:t>[velocidad de (entrada – salida + producción – consumo]</a:t>
            </a:r>
          </a:p>
          <a:p>
            <a:pPr>
              <a:spcBef>
                <a:spcPct val="50000"/>
              </a:spcBef>
              <a:buFont typeface="Wingdings" pitchFamily="2" charset="2"/>
              <a:buNone/>
            </a:pPr>
            <a:r>
              <a:rPr lang="es-ES_tradnl" sz="1800"/>
              <a:t>En donde el término (</a:t>
            </a:r>
            <a:r>
              <a:rPr lang="es-ES_tradnl" sz="1800" i="1"/>
              <a:t>velocidad de) hace referencia a los cambios con respecto al tiempo, por lo que son llamados gastos, o velocidades de producción o consumo.</a:t>
            </a:r>
          </a:p>
          <a:p>
            <a:pPr>
              <a:lnSpc>
                <a:spcPct val="80000"/>
              </a:lnSpc>
              <a:spcBef>
                <a:spcPct val="40000"/>
              </a:spcBef>
              <a:buFont typeface="Wingdings" pitchFamily="2" charset="2"/>
              <a:buNone/>
            </a:pPr>
            <a:endParaRPr lang="es-ES_tradnl" sz="1800"/>
          </a:p>
          <a:p>
            <a:pPr>
              <a:lnSpc>
                <a:spcPct val="80000"/>
              </a:lnSpc>
            </a:pPr>
            <a:endParaRPr lang="es-ES" sz="180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r>
              <a:rPr lang="es-ES"/>
              <a:t>Profesor: José V. Chang, Ing. M. Sc.</a:t>
            </a:r>
          </a:p>
        </p:txBody>
      </p:sp>
      <p:sp>
        <p:nvSpPr>
          <p:cNvPr id="5" name="4 Marcador de pie de página"/>
          <p:cNvSpPr>
            <a:spLocks noGrp="1"/>
          </p:cNvSpPr>
          <p:nvPr>
            <p:ph type="ftr" sz="quarter" idx="11"/>
          </p:nvPr>
        </p:nvSpPr>
        <p:spPr/>
        <p:txBody>
          <a:bodyPr/>
          <a:lstStyle/>
          <a:p>
            <a:r>
              <a:rPr lang="es-ES"/>
              <a:t>Curso de Contaminación Ambiental</a:t>
            </a:r>
          </a:p>
        </p:txBody>
      </p:sp>
      <p:sp>
        <p:nvSpPr>
          <p:cNvPr id="6" name="5 Marcador de número de diapositiva"/>
          <p:cNvSpPr>
            <a:spLocks noGrp="1"/>
          </p:cNvSpPr>
          <p:nvPr>
            <p:ph type="sldNum" sz="quarter" idx="12"/>
          </p:nvPr>
        </p:nvSpPr>
        <p:spPr/>
        <p:txBody>
          <a:bodyPr/>
          <a:lstStyle/>
          <a:p>
            <a:fld id="{FAE71A2B-CC9D-443C-B8C4-A8113F173ABB}" type="slidenum">
              <a:rPr lang="es-ES"/>
              <a:pPr/>
              <a:t>78</a:t>
            </a:fld>
            <a:endParaRPr lang="es-ES"/>
          </a:p>
        </p:txBody>
      </p:sp>
      <p:sp>
        <p:nvSpPr>
          <p:cNvPr id="237570" name="Rectangle 2"/>
          <p:cNvSpPr>
            <a:spLocks noGrp="1" noChangeArrowheads="1"/>
          </p:cNvSpPr>
          <p:nvPr>
            <p:ph type="title"/>
          </p:nvPr>
        </p:nvSpPr>
        <p:spPr/>
        <p:txBody>
          <a:bodyPr/>
          <a:lstStyle/>
          <a:p>
            <a:endParaRPr lang="es-ES"/>
          </a:p>
        </p:txBody>
      </p:sp>
      <p:pic>
        <p:nvPicPr>
          <p:cNvPr id="237571" name="Picture 3"/>
          <p:cNvPicPr>
            <a:picLocks noChangeAspect="1" noChangeArrowheads="1"/>
          </p:cNvPicPr>
          <p:nvPr>
            <p:ph type="body" idx="1"/>
          </p:nvPr>
        </p:nvPicPr>
        <p:blipFill>
          <a:blip r:embed="rId2"/>
          <a:srcRect/>
          <a:stretch>
            <a:fillRect/>
          </a:stretch>
        </p:blipFill>
        <p:spPr>
          <a:xfrm>
            <a:off x="0" y="0"/>
            <a:ext cx="8964613" cy="6858000"/>
          </a:xfrm>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r>
              <a:rPr lang="es-ES"/>
              <a:t>Profesor: José V. Chang, Ing. M. Sc.</a:t>
            </a:r>
          </a:p>
        </p:txBody>
      </p:sp>
      <p:sp>
        <p:nvSpPr>
          <p:cNvPr id="5" name="4 Marcador de pie de página"/>
          <p:cNvSpPr>
            <a:spLocks noGrp="1"/>
          </p:cNvSpPr>
          <p:nvPr>
            <p:ph type="ftr" sz="quarter" idx="11"/>
          </p:nvPr>
        </p:nvSpPr>
        <p:spPr/>
        <p:txBody>
          <a:bodyPr/>
          <a:lstStyle/>
          <a:p>
            <a:r>
              <a:rPr lang="es-ES"/>
              <a:t>Curso de Contaminación Ambiental</a:t>
            </a:r>
          </a:p>
        </p:txBody>
      </p:sp>
      <p:sp>
        <p:nvSpPr>
          <p:cNvPr id="6" name="5 Marcador de número de diapositiva"/>
          <p:cNvSpPr>
            <a:spLocks noGrp="1"/>
          </p:cNvSpPr>
          <p:nvPr>
            <p:ph type="sldNum" sz="quarter" idx="12"/>
          </p:nvPr>
        </p:nvSpPr>
        <p:spPr/>
        <p:txBody>
          <a:bodyPr/>
          <a:lstStyle/>
          <a:p>
            <a:fld id="{EEB2030B-7564-454C-B180-3FEA2A346A83}" type="slidenum">
              <a:rPr lang="es-ES"/>
              <a:pPr/>
              <a:t>79</a:t>
            </a:fld>
            <a:endParaRPr lang="es-ES"/>
          </a:p>
        </p:txBody>
      </p:sp>
      <p:sp>
        <p:nvSpPr>
          <p:cNvPr id="465922" name="Rectangle 2"/>
          <p:cNvSpPr>
            <a:spLocks noGrp="1" noChangeArrowheads="1"/>
          </p:cNvSpPr>
          <p:nvPr>
            <p:ph type="title"/>
          </p:nvPr>
        </p:nvSpPr>
        <p:spPr>
          <a:xfrm>
            <a:off x="1150938" y="333375"/>
            <a:ext cx="7793037" cy="1295400"/>
          </a:xfrm>
        </p:spPr>
        <p:txBody>
          <a:bodyPr/>
          <a:lstStyle/>
          <a:p>
            <a:pPr>
              <a:spcBef>
                <a:spcPct val="20000"/>
              </a:spcBef>
            </a:pPr>
            <a:r>
              <a:rPr lang="es-EC" sz="2400"/>
              <a:t>Ejercicio 1. </a:t>
            </a:r>
            <a:br>
              <a:rPr lang="es-EC" sz="2400"/>
            </a:br>
            <a:r>
              <a:rPr lang="es-EC" sz="2400"/>
              <a:t>	Cálculo de concentración de contaminantes</a:t>
            </a:r>
          </a:p>
        </p:txBody>
      </p:sp>
      <p:sp>
        <p:nvSpPr>
          <p:cNvPr id="465923" name="Rectangle 3"/>
          <p:cNvSpPr>
            <a:spLocks noGrp="1" noChangeArrowheads="1"/>
          </p:cNvSpPr>
          <p:nvPr>
            <p:ph type="body" idx="1"/>
          </p:nvPr>
        </p:nvSpPr>
        <p:spPr>
          <a:xfrm>
            <a:off x="250825" y="2133600"/>
            <a:ext cx="8642350" cy="4391025"/>
          </a:xfrm>
        </p:spPr>
        <p:txBody>
          <a:bodyPr/>
          <a:lstStyle/>
          <a:p>
            <a:pPr>
              <a:buFont typeface="Wingdings" pitchFamily="2" charset="2"/>
              <a:buNone/>
            </a:pPr>
            <a:r>
              <a:rPr lang="es-MX" b="1">
                <a:solidFill>
                  <a:srgbClr val="3333CC"/>
                </a:solidFill>
                <a:latin typeface="Book Antiqua" pitchFamily="18" charset="0"/>
                <a:ea typeface="Times New Roman" pitchFamily="18" charset="0"/>
                <a:cs typeface="Arial" charset="0"/>
              </a:rPr>
              <a:t>Un flujo de agua residual entra a un río de la manera que aparece en el gráfico. La concentración de sodio C</a:t>
            </a:r>
            <a:r>
              <a:rPr lang="es-MX" b="1" baseline="-30000">
                <a:solidFill>
                  <a:srgbClr val="3333CC"/>
                </a:solidFill>
                <a:latin typeface="Book Antiqua" pitchFamily="18" charset="0"/>
                <a:ea typeface="Times New Roman" pitchFamily="18" charset="0"/>
                <a:cs typeface="Arial" charset="0"/>
              </a:rPr>
              <a:t>S, A</a:t>
            </a:r>
            <a:r>
              <a:rPr lang="es-MX" b="1">
                <a:solidFill>
                  <a:srgbClr val="3333CC"/>
                </a:solidFill>
                <a:latin typeface="Book Antiqua" pitchFamily="18" charset="0"/>
                <a:ea typeface="Times New Roman" pitchFamily="18" charset="0"/>
                <a:cs typeface="Arial" charset="0"/>
              </a:rPr>
              <a:t> en el cuerpo hídrico en el punto A, es de 9 mg/l, y el caudal Q</a:t>
            </a:r>
            <a:r>
              <a:rPr lang="es-MX" b="1" baseline="-30000">
                <a:solidFill>
                  <a:srgbClr val="3333CC"/>
                </a:solidFill>
                <a:latin typeface="Book Antiqua" pitchFamily="18" charset="0"/>
                <a:ea typeface="Times New Roman" pitchFamily="18" charset="0"/>
                <a:cs typeface="Arial" charset="0"/>
              </a:rPr>
              <a:t>A</a:t>
            </a:r>
            <a:r>
              <a:rPr lang="es-MX" b="1">
                <a:solidFill>
                  <a:srgbClr val="3333CC"/>
                </a:solidFill>
                <a:latin typeface="Book Antiqua" pitchFamily="18" charset="0"/>
                <a:ea typeface="Times New Roman" pitchFamily="18" charset="0"/>
                <a:cs typeface="Arial" charset="0"/>
              </a:rPr>
              <a:t> = 25 m</a:t>
            </a:r>
            <a:r>
              <a:rPr lang="es-MX" b="1" baseline="30000">
                <a:solidFill>
                  <a:srgbClr val="3333CC"/>
                </a:solidFill>
                <a:latin typeface="Book Antiqua" pitchFamily="18" charset="0"/>
                <a:ea typeface="Times New Roman" pitchFamily="18" charset="0"/>
                <a:cs typeface="Arial" charset="0"/>
              </a:rPr>
              <a:t>3</a:t>
            </a:r>
            <a:r>
              <a:rPr lang="es-MX" b="1">
                <a:solidFill>
                  <a:srgbClr val="3333CC"/>
                </a:solidFill>
                <a:latin typeface="Book Antiqua" pitchFamily="18" charset="0"/>
                <a:ea typeface="Times New Roman" pitchFamily="18" charset="0"/>
                <a:cs typeface="Arial" charset="0"/>
              </a:rPr>
              <a:t>/s de agua en el río.  </a:t>
            </a:r>
          </a:p>
          <a:p>
            <a:pPr>
              <a:buFont typeface="Wingdings" pitchFamily="2" charset="2"/>
              <a:buNone/>
            </a:pPr>
            <a:r>
              <a:rPr lang="es-MX" b="1">
                <a:solidFill>
                  <a:srgbClr val="3333CC"/>
                </a:solidFill>
                <a:latin typeface="Book Antiqua" pitchFamily="18" charset="0"/>
                <a:ea typeface="Times New Roman" pitchFamily="18" charset="0"/>
                <a:cs typeface="Arial" charset="0"/>
              </a:rPr>
              <a:t>La concentración del sodio C</a:t>
            </a:r>
            <a:r>
              <a:rPr lang="es-MX" b="1" baseline="-30000">
                <a:solidFill>
                  <a:srgbClr val="3333CC"/>
                </a:solidFill>
                <a:latin typeface="Book Antiqua" pitchFamily="18" charset="0"/>
                <a:ea typeface="Times New Roman" pitchFamily="18" charset="0"/>
                <a:cs typeface="Arial" charset="0"/>
              </a:rPr>
              <a:t>S, W</a:t>
            </a:r>
            <a:r>
              <a:rPr lang="es-MX" b="1">
                <a:solidFill>
                  <a:srgbClr val="3333CC"/>
                </a:solidFill>
                <a:latin typeface="Book Antiqua" pitchFamily="18" charset="0"/>
                <a:ea typeface="Times New Roman" pitchFamily="18" charset="0"/>
                <a:cs typeface="Arial" charset="0"/>
              </a:rPr>
              <a:t> en el agua residual es de 300 mg/l, y el caudal Q</a:t>
            </a:r>
            <a:r>
              <a:rPr lang="es-MX" b="1" baseline="-30000">
                <a:solidFill>
                  <a:srgbClr val="3333CC"/>
                </a:solidFill>
                <a:latin typeface="Book Antiqua" pitchFamily="18" charset="0"/>
                <a:ea typeface="Times New Roman" pitchFamily="18" charset="0"/>
                <a:cs typeface="Arial" charset="0"/>
              </a:rPr>
              <a:t>W</a:t>
            </a:r>
            <a:r>
              <a:rPr lang="es-MX" b="1">
                <a:solidFill>
                  <a:srgbClr val="3333CC"/>
                </a:solidFill>
                <a:latin typeface="Book Antiqua" pitchFamily="18" charset="0"/>
                <a:ea typeface="Times New Roman" pitchFamily="18" charset="0"/>
                <a:cs typeface="Arial" charset="0"/>
              </a:rPr>
              <a:t> = 10 m</a:t>
            </a:r>
            <a:r>
              <a:rPr lang="es-MX" b="1" baseline="30000">
                <a:solidFill>
                  <a:srgbClr val="3333CC"/>
                </a:solidFill>
                <a:latin typeface="Book Antiqua" pitchFamily="18" charset="0"/>
                <a:ea typeface="Times New Roman" pitchFamily="18" charset="0"/>
                <a:cs typeface="Arial" charset="0"/>
              </a:rPr>
              <a:t>3</a:t>
            </a:r>
            <a:r>
              <a:rPr lang="es-MX" b="1">
                <a:solidFill>
                  <a:srgbClr val="3333CC"/>
                </a:solidFill>
                <a:latin typeface="Book Antiqua" pitchFamily="18" charset="0"/>
                <a:ea typeface="Times New Roman" pitchFamily="18" charset="0"/>
                <a:cs typeface="Arial" charset="0"/>
              </a:rPr>
              <a:t>/s.</a:t>
            </a:r>
            <a:r>
              <a:rPr lang="es-MX" b="1">
                <a:solidFill>
                  <a:srgbClr val="3333CC"/>
                </a:solidFill>
                <a:ea typeface="Times New Roman" pitchFamily="18" charset="0"/>
                <a:cs typeface="Arial" charset="0"/>
              </a:rPr>
              <a:t> </a:t>
            </a:r>
          </a:p>
          <a:p>
            <a:pPr>
              <a:buClr>
                <a:srgbClr val="FF3300"/>
              </a:buClr>
              <a:buSzPct val="75000"/>
              <a:buFont typeface="Wingdings" pitchFamily="2" charset="2"/>
              <a:buChar char="q"/>
            </a:pPr>
            <a:r>
              <a:rPr lang="es-MX">
                <a:latin typeface="Book Antiqua" pitchFamily="18" charset="0"/>
                <a:ea typeface="Times New Roman" pitchFamily="18" charset="0"/>
                <a:cs typeface="Arial" charset="0"/>
              </a:rPr>
              <a:t>Determine la concentración del sodio en el punto B, asumiendo que ocurre una mezcla completa.</a:t>
            </a:r>
          </a:p>
          <a:p>
            <a:pPr>
              <a:spcBef>
                <a:spcPct val="35000"/>
              </a:spcBef>
              <a:buClr>
                <a:srgbClr val="FF3300"/>
              </a:buClr>
              <a:buSzPct val="75000"/>
              <a:buFont typeface="Wingdings" pitchFamily="2" charset="2"/>
              <a:buChar char="q"/>
            </a:pPr>
            <a:r>
              <a:rPr lang="es-MX">
                <a:latin typeface="Book Antiqua" pitchFamily="18" charset="0"/>
                <a:ea typeface="Times New Roman" pitchFamily="18" charset="0"/>
                <a:cs typeface="Arial" charset="0"/>
              </a:rPr>
              <a:t>Si el Límite máximo permisible para aguas de consumo humano y uso doméstico que únicamente requieran desinfección, es de 200 mg/l, indique si en el punto B se cumple o no con esta reglamentación (TULAS, 2002), y </a:t>
            </a:r>
          </a:p>
          <a:p>
            <a:pPr>
              <a:spcBef>
                <a:spcPct val="35000"/>
              </a:spcBef>
              <a:buClr>
                <a:srgbClr val="FF3300"/>
              </a:buClr>
              <a:buSzPct val="75000"/>
              <a:buFont typeface="Wingdings" pitchFamily="2" charset="2"/>
              <a:buChar char="q"/>
            </a:pPr>
            <a:r>
              <a:rPr lang="es-MX">
                <a:latin typeface="Book Antiqua" pitchFamily="18" charset="0"/>
                <a:ea typeface="Times New Roman" pitchFamily="18" charset="0"/>
                <a:cs typeface="Arial" charset="0"/>
              </a:rPr>
              <a:t>¿Qué pasará si en época de estiaje disminuye el caudal del río al 10%?</a:t>
            </a:r>
            <a:endParaRPr lang="es-EC">
              <a:latin typeface="Book Antiqua" pitchFamily="18" charset="0"/>
              <a:ea typeface="Times New Roman" pitchFamily="18" charset="0"/>
              <a:cs typeface="Arial"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r>
              <a:rPr lang="es-ES"/>
              <a:t>Profesor: José V. Chang, Ing. M. Sc.</a:t>
            </a:r>
          </a:p>
        </p:txBody>
      </p:sp>
      <p:sp>
        <p:nvSpPr>
          <p:cNvPr id="5" name="4 Marcador de pie de página"/>
          <p:cNvSpPr>
            <a:spLocks noGrp="1"/>
          </p:cNvSpPr>
          <p:nvPr>
            <p:ph type="ftr" sz="quarter" idx="11"/>
          </p:nvPr>
        </p:nvSpPr>
        <p:spPr/>
        <p:txBody>
          <a:bodyPr/>
          <a:lstStyle/>
          <a:p>
            <a:r>
              <a:rPr lang="es-ES"/>
              <a:t>Curso de Contaminación Ambiental</a:t>
            </a:r>
          </a:p>
        </p:txBody>
      </p:sp>
      <p:sp>
        <p:nvSpPr>
          <p:cNvPr id="6" name="5 Marcador de número de diapositiva"/>
          <p:cNvSpPr>
            <a:spLocks noGrp="1"/>
          </p:cNvSpPr>
          <p:nvPr>
            <p:ph type="sldNum" sz="quarter" idx="12"/>
          </p:nvPr>
        </p:nvSpPr>
        <p:spPr/>
        <p:txBody>
          <a:bodyPr/>
          <a:lstStyle/>
          <a:p>
            <a:fld id="{B25342B5-2699-4617-9FD8-127CAA577A22}" type="slidenum">
              <a:rPr lang="es-ES"/>
              <a:pPr/>
              <a:t>8</a:t>
            </a:fld>
            <a:endParaRPr lang="es-ES"/>
          </a:p>
        </p:txBody>
      </p:sp>
      <p:sp>
        <p:nvSpPr>
          <p:cNvPr id="415746" name="Rectangle 2"/>
          <p:cNvSpPr>
            <a:spLocks noGrp="1" noChangeArrowheads="1"/>
          </p:cNvSpPr>
          <p:nvPr>
            <p:ph type="title"/>
          </p:nvPr>
        </p:nvSpPr>
        <p:spPr/>
        <p:txBody>
          <a:bodyPr/>
          <a:lstStyle/>
          <a:p>
            <a:r>
              <a:rPr lang="es-EC"/>
              <a:t>Ciclo hidrológico del agua</a:t>
            </a:r>
          </a:p>
        </p:txBody>
      </p:sp>
      <p:sp>
        <p:nvSpPr>
          <p:cNvPr id="415747" name="Rectangle 3"/>
          <p:cNvSpPr>
            <a:spLocks noGrp="1" noChangeArrowheads="1"/>
          </p:cNvSpPr>
          <p:nvPr>
            <p:ph type="body" idx="1"/>
          </p:nvPr>
        </p:nvSpPr>
        <p:spPr>
          <a:xfrm>
            <a:off x="250825" y="2017713"/>
            <a:ext cx="8713788" cy="4506912"/>
          </a:xfrm>
        </p:spPr>
        <p:txBody>
          <a:bodyPr/>
          <a:lstStyle/>
          <a:p>
            <a:pPr>
              <a:spcBef>
                <a:spcPct val="50000"/>
              </a:spcBef>
              <a:buFont typeface="Wingdings" pitchFamily="2" charset="2"/>
              <a:buNone/>
            </a:pPr>
            <a:r>
              <a:rPr lang="es-EC" sz="1800"/>
              <a:t>El ciclo del agua describe la presencia y el movimiento del agua en la Tierra y sobre ella. Esta agua siempre está en movimiento y constantemente cambia de estado, desde líquido, a vapor, a hielo, y viceversa. </a:t>
            </a:r>
          </a:p>
          <a:p>
            <a:pPr>
              <a:spcBef>
                <a:spcPct val="50000"/>
              </a:spcBef>
              <a:buFont typeface="Wingdings" pitchFamily="2" charset="2"/>
              <a:buNone/>
            </a:pPr>
            <a:r>
              <a:rPr lang="es-EC" sz="1800"/>
              <a:t>El ciclo del agua ha estado ocurriendo por billones de años, y la vida sobre la Tierra depende de él; sino sería un sitio inhóspito si el ciclo del agua no tuviese lugar. </a:t>
            </a:r>
            <a:endParaRPr lang="es-ES" sz="1800"/>
          </a:p>
          <a:p>
            <a:pPr>
              <a:spcBef>
                <a:spcPct val="50000"/>
              </a:spcBef>
              <a:buFont typeface="Wingdings" pitchFamily="2" charset="2"/>
              <a:buNone/>
            </a:pPr>
            <a:r>
              <a:rPr lang="es-ES" sz="1800"/>
              <a:t>Al año se evaporan aproximadamente 500 000 km3 de agua, lo que da un valor medio de 980 l/m2 o mm., sin embargo su distribución es irregular, especialmente en los continentes. </a:t>
            </a:r>
          </a:p>
          <a:p>
            <a:pPr>
              <a:spcBef>
                <a:spcPct val="50000"/>
              </a:spcBef>
              <a:buFont typeface="Wingdings" pitchFamily="2" charset="2"/>
              <a:buNone/>
            </a:pPr>
            <a:r>
              <a:rPr lang="es-ES" sz="1800"/>
              <a:t>Como en la atmósfera permanecen constantemente sólo 12 000 km3, quiere decir que la misma cantidad de 500 000 km3 que se ha evaporado vuelve a caer en forma de precipitaciones a lo largo del año. </a:t>
            </a:r>
          </a:p>
          <a:p>
            <a:pPr>
              <a:spcBef>
                <a:spcPct val="50000"/>
              </a:spcBef>
              <a:buFont typeface="Wingdings" pitchFamily="2" charset="2"/>
              <a:buNone/>
            </a:pPr>
            <a:r>
              <a:rPr lang="es-ES" sz="1800"/>
              <a:t>En zonas desérticas llueve menos de 200 mm. (Península de Santa Elena - Salinas: 250-300 mm.) y en algunas zonas de montaña llueve 6000 mm. o más (Puerto Quito - Oriente ecuatoriano). </a:t>
            </a:r>
            <a:endParaRPr lang="es-EC" sz="180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fecha"/>
          <p:cNvSpPr>
            <a:spLocks noGrp="1"/>
          </p:cNvSpPr>
          <p:nvPr>
            <p:ph type="dt" sz="half" idx="10"/>
          </p:nvPr>
        </p:nvSpPr>
        <p:spPr/>
        <p:txBody>
          <a:bodyPr/>
          <a:lstStyle/>
          <a:p>
            <a:r>
              <a:rPr lang="es-ES"/>
              <a:t>Profesor: José V. Chang, Ing. M. Sc.</a:t>
            </a:r>
          </a:p>
        </p:txBody>
      </p:sp>
      <p:sp>
        <p:nvSpPr>
          <p:cNvPr id="6" name="5 Marcador de pie de página"/>
          <p:cNvSpPr>
            <a:spLocks noGrp="1"/>
          </p:cNvSpPr>
          <p:nvPr>
            <p:ph type="ftr" sz="quarter" idx="11"/>
          </p:nvPr>
        </p:nvSpPr>
        <p:spPr/>
        <p:txBody>
          <a:bodyPr/>
          <a:lstStyle/>
          <a:p>
            <a:r>
              <a:rPr lang="es-ES"/>
              <a:t>Curso de Contaminación Ambiental</a:t>
            </a:r>
          </a:p>
        </p:txBody>
      </p:sp>
      <p:sp>
        <p:nvSpPr>
          <p:cNvPr id="7" name="6 Marcador de número de diapositiva"/>
          <p:cNvSpPr>
            <a:spLocks noGrp="1"/>
          </p:cNvSpPr>
          <p:nvPr>
            <p:ph type="sldNum" sz="quarter" idx="12"/>
          </p:nvPr>
        </p:nvSpPr>
        <p:spPr/>
        <p:txBody>
          <a:bodyPr/>
          <a:lstStyle/>
          <a:p>
            <a:fld id="{90011B86-C159-4253-8C14-EF2C584285DB}" type="slidenum">
              <a:rPr lang="es-ES"/>
              <a:pPr/>
              <a:t>80</a:t>
            </a:fld>
            <a:endParaRPr lang="es-ES"/>
          </a:p>
        </p:txBody>
      </p:sp>
      <p:sp>
        <p:nvSpPr>
          <p:cNvPr id="466957" name="Rectangle 13"/>
          <p:cNvSpPr>
            <a:spLocks noGrp="1" noChangeArrowheads="1"/>
          </p:cNvSpPr>
          <p:nvPr>
            <p:ph type="title"/>
          </p:nvPr>
        </p:nvSpPr>
        <p:spPr>
          <a:xfrm>
            <a:off x="1150938" y="617538"/>
            <a:ext cx="7793037" cy="723900"/>
          </a:xfrm>
        </p:spPr>
        <p:txBody>
          <a:bodyPr/>
          <a:lstStyle/>
          <a:p>
            <a:r>
              <a:rPr lang="es-EC"/>
              <a:t>Solución de ejercicio 1, parte a)</a:t>
            </a:r>
          </a:p>
        </p:txBody>
      </p:sp>
      <p:pic>
        <p:nvPicPr>
          <p:cNvPr id="466948" name="Picture 4"/>
          <p:cNvPicPr>
            <a:picLocks noChangeAspect="1" noChangeArrowheads="1"/>
          </p:cNvPicPr>
          <p:nvPr>
            <p:ph sz="half" idx="1"/>
          </p:nvPr>
        </p:nvPicPr>
        <p:blipFill>
          <a:blip r:embed="rId2"/>
          <a:srcRect/>
          <a:stretch>
            <a:fillRect/>
          </a:stretch>
        </p:blipFill>
        <p:spPr>
          <a:xfrm>
            <a:off x="1979613" y="1268413"/>
            <a:ext cx="6624637" cy="2232025"/>
          </a:xfrm>
          <a:noFill/>
          <a:ln/>
        </p:spPr>
      </p:pic>
      <p:sp>
        <p:nvSpPr>
          <p:cNvPr id="466958" name="Rectangle 14"/>
          <p:cNvSpPr>
            <a:spLocks noGrp="1" noChangeArrowheads="1"/>
          </p:cNvSpPr>
          <p:nvPr>
            <p:ph type="body" sz="half" idx="2"/>
          </p:nvPr>
        </p:nvSpPr>
        <p:spPr>
          <a:xfrm>
            <a:off x="323850" y="2852738"/>
            <a:ext cx="8631238" cy="3744912"/>
          </a:xfrm>
        </p:spPr>
        <p:txBody>
          <a:bodyPr/>
          <a:lstStyle/>
          <a:p>
            <a:pPr>
              <a:lnSpc>
                <a:spcPct val="90000"/>
              </a:lnSpc>
              <a:spcBef>
                <a:spcPct val="30000"/>
              </a:spcBef>
              <a:buFont typeface="Wingdings" pitchFamily="2" charset="2"/>
              <a:buNone/>
            </a:pPr>
            <a:r>
              <a:rPr lang="es-EC" sz="1800" b="1">
                <a:solidFill>
                  <a:srgbClr val="000000"/>
                </a:solidFill>
                <a:latin typeface="Book Antiqua" pitchFamily="18" charset="0"/>
                <a:ea typeface="Times New Roman" pitchFamily="18" charset="0"/>
                <a:cs typeface="Tahoma" pitchFamily="34" charset="0"/>
              </a:rPr>
              <a:t>Solución:</a:t>
            </a:r>
          </a:p>
          <a:p>
            <a:pPr>
              <a:lnSpc>
                <a:spcPct val="90000"/>
              </a:lnSpc>
              <a:spcBef>
                <a:spcPct val="30000"/>
              </a:spcBef>
              <a:buFont typeface="Wingdings" pitchFamily="2" charset="2"/>
              <a:buNone/>
            </a:pPr>
            <a:r>
              <a:rPr lang="es-EC" sz="1800" b="1">
                <a:solidFill>
                  <a:srgbClr val="000000"/>
                </a:solidFill>
                <a:latin typeface="Book Antiqua" pitchFamily="18" charset="0"/>
                <a:ea typeface="Times New Roman" pitchFamily="18" charset="0"/>
                <a:cs typeface="Tahoma" pitchFamily="34" charset="0"/>
              </a:rPr>
              <a:t>Parte a):</a:t>
            </a:r>
            <a:endParaRPr lang="es-EC" sz="1800">
              <a:solidFill>
                <a:srgbClr val="000000"/>
              </a:solidFill>
              <a:latin typeface="Book Antiqua" pitchFamily="18" charset="0"/>
              <a:ea typeface="Times New Roman" pitchFamily="18" charset="0"/>
              <a:cs typeface="Tahoma" pitchFamily="34" charset="0"/>
            </a:endParaRPr>
          </a:p>
          <a:p>
            <a:pPr>
              <a:lnSpc>
                <a:spcPct val="90000"/>
              </a:lnSpc>
              <a:spcBef>
                <a:spcPct val="30000"/>
              </a:spcBef>
              <a:buFont typeface="Wingdings" pitchFamily="2" charset="2"/>
              <a:buNone/>
            </a:pPr>
            <a:r>
              <a:rPr lang="es-EC" sz="1800">
                <a:solidFill>
                  <a:srgbClr val="000000"/>
                </a:solidFill>
                <a:latin typeface="Book Antiqua" pitchFamily="18" charset="0"/>
                <a:ea typeface="Times New Roman" pitchFamily="18" charset="0"/>
                <a:cs typeface="Tahoma" pitchFamily="34" charset="0"/>
              </a:rPr>
              <a:t>C </a:t>
            </a:r>
            <a:r>
              <a:rPr lang="es-EC" sz="1800" baseline="-30000">
                <a:solidFill>
                  <a:srgbClr val="000000"/>
                </a:solidFill>
                <a:latin typeface="Book Antiqua" pitchFamily="18" charset="0"/>
                <a:ea typeface="Times New Roman" pitchFamily="18" charset="0"/>
                <a:cs typeface="Tahoma" pitchFamily="34" charset="0"/>
              </a:rPr>
              <a:t>S B</a:t>
            </a:r>
            <a:r>
              <a:rPr lang="es-EC" sz="1800">
                <a:solidFill>
                  <a:srgbClr val="000000"/>
                </a:solidFill>
                <a:latin typeface="Book Antiqua" pitchFamily="18" charset="0"/>
                <a:ea typeface="Times New Roman" pitchFamily="18" charset="0"/>
                <a:cs typeface="Tahoma" pitchFamily="34" charset="0"/>
              </a:rPr>
              <a:t> x Q </a:t>
            </a:r>
            <a:r>
              <a:rPr lang="es-EC" sz="1800" baseline="-30000">
                <a:solidFill>
                  <a:srgbClr val="000000"/>
                </a:solidFill>
                <a:latin typeface="Book Antiqua" pitchFamily="18" charset="0"/>
                <a:ea typeface="Times New Roman" pitchFamily="18" charset="0"/>
                <a:cs typeface="Tahoma" pitchFamily="34" charset="0"/>
              </a:rPr>
              <a:t>S B</a:t>
            </a:r>
            <a:r>
              <a:rPr lang="es-EC" sz="1800">
                <a:solidFill>
                  <a:srgbClr val="000000"/>
                </a:solidFill>
                <a:latin typeface="Book Antiqua" pitchFamily="18" charset="0"/>
                <a:ea typeface="Times New Roman" pitchFamily="18" charset="0"/>
                <a:cs typeface="Tahoma" pitchFamily="34" charset="0"/>
              </a:rPr>
              <a:t> = C </a:t>
            </a:r>
            <a:r>
              <a:rPr lang="es-EC" sz="1800" baseline="-30000">
                <a:solidFill>
                  <a:srgbClr val="000000"/>
                </a:solidFill>
                <a:latin typeface="Book Antiqua" pitchFamily="18" charset="0"/>
                <a:ea typeface="Times New Roman" pitchFamily="18" charset="0"/>
                <a:cs typeface="Tahoma" pitchFamily="34" charset="0"/>
              </a:rPr>
              <a:t>S, A  </a:t>
            </a:r>
            <a:r>
              <a:rPr lang="es-EC" sz="1800">
                <a:solidFill>
                  <a:srgbClr val="000000"/>
                </a:solidFill>
                <a:latin typeface="Book Antiqua" pitchFamily="18" charset="0"/>
                <a:ea typeface="Times New Roman" pitchFamily="18" charset="0"/>
                <a:cs typeface="Tahoma" pitchFamily="34" charset="0"/>
              </a:rPr>
              <a:t>x  Q</a:t>
            </a:r>
            <a:r>
              <a:rPr lang="es-EC" sz="1800" baseline="-30000">
                <a:solidFill>
                  <a:srgbClr val="000000"/>
                </a:solidFill>
                <a:latin typeface="Book Antiqua" pitchFamily="18" charset="0"/>
                <a:ea typeface="Times New Roman" pitchFamily="18" charset="0"/>
                <a:cs typeface="Tahoma" pitchFamily="34" charset="0"/>
              </a:rPr>
              <a:t>A</a:t>
            </a:r>
            <a:r>
              <a:rPr lang="es-EC" sz="1800">
                <a:solidFill>
                  <a:srgbClr val="000000"/>
                </a:solidFill>
                <a:latin typeface="Book Antiqua" pitchFamily="18" charset="0"/>
                <a:ea typeface="Times New Roman" pitchFamily="18" charset="0"/>
                <a:cs typeface="Tahoma" pitchFamily="34" charset="0"/>
              </a:rPr>
              <a:t> + C </a:t>
            </a:r>
            <a:r>
              <a:rPr lang="es-EC" sz="1800" baseline="-30000">
                <a:solidFill>
                  <a:srgbClr val="000000"/>
                </a:solidFill>
                <a:latin typeface="Book Antiqua" pitchFamily="18" charset="0"/>
                <a:ea typeface="Times New Roman" pitchFamily="18" charset="0"/>
                <a:cs typeface="Tahoma" pitchFamily="34" charset="0"/>
              </a:rPr>
              <a:t>S, W</a:t>
            </a:r>
            <a:r>
              <a:rPr lang="es-EC" sz="1800">
                <a:solidFill>
                  <a:srgbClr val="000000"/>
                </a:solidFill>
                <a:latin typeface="Book Antiqua" pitchFamily="18" charset="0"/>
                <a:ea typeface="Times New Roman" pitchFamily="18" charset="0"/>
                <a:cs typeface="Tahoma" pitchFamily="34" charset="0"/>
              </a:rPr>
              <a:t> x Q </a:t>
            </a:r>
            <a:r>
              <a:rPr lang="es-EC" sz="1800" baseline="-30000">
                <a:solidFill>
                  <a:srgbClr val="000000"/>
                </a:solidFill>
                <a:latin typeface="Book Antiqua" pitchFamily="18" charset="0"/>
                <a:ea typeface="Times New Roman" pitchFamily="18" charset="0"/>
                <a:cs typeface="Tahoma" pitchFamily="34" charset="0"/>
              </a:rPr>
              <a:t>W</a:t>
            </a:r>
            <a:r>
              <a:rPr lang="es-EC" sz="1800">
                <a:solidFill>
                  <a:srgbClr val="000000"/>
                </a:solidFill>
                <a:latin typeface="Book Antiqua" pitchFamily="18" charset="0"/>
                <a:ea typeface="Times New Roman" pitchFamily="18" charset="0"/>
                <a:cs typeface="Tahoma" pitchFamily="34" charset="0"/>
              </a:rPr>
              <a:t> </a:t>
            </a:r>
            <a:r>
              <a:rPr lang="es-EC" sz="1800" baseline="-30000">
                <a:solidFill>
                  <a:srgbClr val="000000"/>
                </a:solidFill>
                <a:latin typeface="Book Antiqua" pitchFamily="18" charset="0"/>
                <a:ea typeface="Times New Roman" pitchFamily="18" charset="0"/>
                <a:cs typeface="Tahoma" pitchFamily="34" charset="0"/>
              </a:rPr>
              <a:t>      </a:t>
            </a:r>
            <a:r>
              <a:rPr lang="es-EC" sz="1800">
                <a:solidFill>
                  <a:srgbClr val="000000"/>
                </a:solidFill>
                <a:latin typeface="Book Antiqua" pitchFamily="18" charset="0"/>
                <a:ea typeface="Times New Roman" pitchFamily="18" charset="0"/>
                <a:cs typeface="Tahoma" pitchFamily="34" charset="0"/>
              </a:rPr>
              <a:t>…… (1)</a:t>
            </a:r>
          </a:p>
          <a:p>
            <a:pPr>
              <a:lnSpc>
                <a:spcPct val="90000"/>
              </a:lnSpc>
              <a:spcBef>
                <a:spcPct val="30000"/>
              </a:spcBef>
              <a:buFont typeface="Wingdings" pitchFamily="2" charset="2"/>
              <a:buNone/>
            </a:pPr>
            <a:r>
              <a:rPr lang="es-EC" sz="1800">
                <a:solidFill>
                  <a:srgbClr val="000000"/>
                </a:solidFill>
                <a:latin typeface="Book Antiqua" pitchFamily="18" charset="0"/>
                <a:ea typeface="Times New Roman" pitchFamily="18" charset="0"/>
                <a:cs typeface="Tahoma" pitchFamily="34" charset="0"/>
              </a:rPr>
              <a:t>Cálculo del Caudal en Punto B: </a:t>
            </a:r>
          </a:p>
          <a:p>
            <a:pPr>
              <a:lnSpc>
                <a:spcPct val="90000"/>
              </a:lnSpc>
              <a:spcBef>
                <a:spcPct val="30000"/>
              </a:spcBef>
              <a:buFont typeface="Wingdings" pitchFamily="2" charset="2"/>
              <a:buNone/>
            </a:pPr>
            <a:r>
              <a:rPr lang="es-EC" sz="1800">
                <a:solidFill>
                  <a:srgbClr val="000000"/>
                </a:solidFill>
                <a:latin typeface="Book Antiqua" pitchFamily="18" charset="0"/>
                <a:ea typeface="Times New Roman" pitchFamily="18" charset="0"/>
                <a:cs typeface="Tahoma" pitchFamily="34" charset="0"/>
              </a:rPr>
              <a:t>C </a:t>
            </a:r>
            <a:r>
              <a:rPr lang="es-EC" sz="1800" baseline="-30000">
                <a:solidFill>
                  <a:srgbClr val="000000"/>
                </a:solidFill>
                <a:latin typeface="Book Antiqua" pitchFamily="18" charset="0"/>
                <a:ea typeface="Times New Roman" pitchFamily="18" charset="0"/>
                <a:cs typeface="Tahoma" pitchFamily="34" charset="0"/>
              </a:rPr>
              <a:t>S B</a:t>
            </a:r>
            <a:r>
              <a:rPr lang="es-EC" sz="1800">
                <a:solidFill>
                  <a:srgbClr val="000000"/>
                </a:solidFill>
                <a:latin typeface="Book Antiqua" pitchFamily="18" charset="0"/>
                <a:ea typeface="Times New Roman" pitchFamily="18" charset="0"/>
                <a:cs typeface="Tahoma" pitchFamily="34" charset="0"/>
              </a:rPr>
              <a:t> = Q </a:t>
            </a:r>
            <a:r>
              <a:rPr lang="es-EC" sz="1800" baseline="-30000">
                <a:solidFill>
                  <a:srgbClr val="000000"/>
                </a:solidFill>
                <a:latin typeface="Book Antiqua" pitchFamily="18" charset="0"/>
                <a:ea typeface="Times New Roman" pitchFamily="18" charset="0"/>
                <a:cs typeface="Tahoma" pitchFamily="34" charset="0"/>
              </a:rPr>
              <a:t>A</a:t>
            </a:r>
            <a:r>
              <a:rPr lang="es-EC" sz="1800">
                <a:solidFill>
                  <a:srgbClr val="000000"/>
                </a:solidFill>
                <a:latin typeface="Book Antiqua" pitchFamily="18" charset="0"/>
                <a:ea typeface="Times New Roman" pitchFamily="18" charset="0"/>
                <a:cs typeface="Tahoma" pitchFamily="34" charset="0"/>
              </a:rPr>
              <a:t> + Q </a:t>
            </a:r>
            <a:r>
              <a:rPr lang="es-EC" sz="1800" baseline="-30000">
                <a:solidFill>
                  <a:srgbClr val="000000"/>
                </a:solidFill>
                <a:latin typeface="Book Antiqua" pitchFamily="18" charset="0"/>
                <a:ea typeface="Times New Roman" pitchFamily="18" charset="0"/>
                <a:cs typeface="Tahoma" pitchFamily="34" charset="0"/>
              </a:rPr>
              <a:t>W</a:t>
            </a:r>
            <a:r>
              <a:rPr lang="es-EC" sz="1800">
                <a:solidFill>
                  <a:srgbClr val="000000"/>
                </a:solidFill>
                <a:latin typeface="Book Antiqua" pitchFamily="18" charset="0"/>
                <a:ea typeface="Times New Roman" pitchFamily="18" charset="0"/>
                <a:cs typeface="Tahoma" pitchFamily="34" charset="0"/>
              </a:rPr>
              <a:t> = (25 + 10) m/s = 35 m/s</a:t>
            </a:r>
            <a:endParaRPr lang="es-EC" sz="1800" b="1">
              <a:solidFill>
                <a:srgbClr val="000000"/>
              </a:solidFill>
              <a:latin typeface="Book Antiqua" pitchFamily="18" charset="0"/>
              <a:ea typeface="Times New Roman" pitchFamily="18" charset="0"/>
              <a:cs typeface="Tahoma" pitchFamily="34" charset="0"/>
            </a:endParaRPr>
          </a:p>
          <a:p>
            <a:pPr>
              <a:lnSpc>
                <a:spcPct val="90000"/>
              </a:lnSpc>
              <a:spcBef>
                <a:spcPct val="30000"/>
              </a:spcBef>
              <a:buFont typeface="Wingdings" pitchFamily="2" charset="2"/>
              <a:buNone/>
            </a:pPr>
            <a:r>
              <a:rPr lang="es-EC" sz="1800" b="1">
                <a:solidFill>
                  <a:srgbClr val="000000"/>
                </a:solidFill>
                <a:latin typeface="Book Antiqua" pitchFamily="18" charset="0"/>
                <a:ea typeface="Times New Roman" pitchFamily="18" charset="0"/>
                <a:cs typeface="Tahoma" pitchFamily="34" charset="0"/>
              </a:rPr>
              <a:t>Reemplazando en ecuación (1):</a:t>
            </a:r>
            <a:endParaRPr lang="es-EC" sz="1800">
              <a:solidFill>
                <a:srgbClr val="000000"/>
              </a:solidFill>
              <a:latin typeface="Book Antiqua" pitchFamily="18" charset="0"/>
              <a:ea typeface="Times New Roman" pitchFamily="18" charset="0"/>
              <a:cs typeface="Tahoma" pitchFamily="34" charset="0"/>
            </a:endParaRPr>
          </a:p>
          <a:p>
            <a:pPr>
              <a:lnSpc>
                <a:spcPct val="90000"/>
              </a:lnSpc>
              <a:spcBef>
                <a:spcPct val="30000"/>
              </a:spcBef>
              <a:buFont typeface="Wingdings" pitchFamily="2" charset="2"/>
              <a:buNone/>
            </a:pPr>
            <a:r>
              <a:rPr lang="es-EC" sz="1800">
                <a:solidFill>
                  <a:srgbClr val="000000"/>
                </a:solidFill>
                <a:latin typeface="Book Antiqua" pitchFamily="18" charset="0"/>
                <a:ea typeface="Times New Roman" pitchFamily="18" charset="0"/>
                <a:cs typeface="Tahoma" pitchFamily="34" charset="0"/>
              </a:rPr>
              <a:t>C </a:t>
            </a:r>
            <a:r>
              <a:rPr lang="es-EC" sz="1800" baseline="-30000">
                <a:solidFill>
                  <a:srgbClr val="000000"/>
                </a:solidFill>
                <a:latin typeface="Book Antiqua" pitchFamily="18" charset="0"/>
                <a:ea typeface="Times New Roman" pitchFamily="18" charset="0"/>
                <a:cs typeface="Tahoma" pitchFamily="34" charset="0"/>
              </a:rPr>
              <a:t>S B</a:t>
            </a:r>
            <a:r>
              <a:rPr lang="es-EC" sz="1800">
                <a:solidFill>
                  <a:srgbClr val="000000"/>
                </a:solidFill>
                <a:latin typeface="Book Antiqua" pitchFamily="18" charset="0"/>
                <a:ea typeface="Times New Roman" pitchFamily="18" charset="0"/>
                <a:cs typeface="Tahoma" pitchFamily="34" charset="0"/>
              </a:rPr>
              <a:t> x 35 m/s = 9 mg/l x 25 m/s + (300 mg/l x 10 m/s)  </a:t>
            </a:r>
          </a:p>
          <a:p>
            <a:pPr>
              <a:lnSpc>
                <a:spcPct val="90000"/>
              </a:lnSpc>
              <a:spcBef>
                <a:spcPct val="30000"/>
              </a:spcBef>
              <a:buFont typeface="Wingdings" pitchFamily="2" charset="2"/>
              <a:buNone/>
            </a:pPr>
            <a:r>
              <a:rPr lang="es-EC" sz="1800">
                <a:solidFill>
                  <a:srgbClr val="000000"/>
                </a:solidFill>
                <a:latin typeface="Book Antiqua" pitchFamily="18" charset="0"/>
                <a:ea typeface="Times New Roman" pitchFamily="18" charset="0"/>
                <a:cs typeface="Tahoma" pitchFamily="34" charset="0"/>
              </a:rPr>
              <a:t>Despejando la concentración de sodio C </a:t>
            </a:r>
            <a:r>
              <a:rPr lang="es-EC" sz="1800" baseline="-30000">
                <a:solidFill>
                  <a:srgbClr val="000000"/>
                </a:solidFill>
                <a:latin typeface="Book Antiqua" pitchFamily="18" charset="0"/>
                <a:ea typeface="Times New Roman" pitchFamily="18" charset="0"/>
                <a:cs typeface="Tahoma" pitchFamily="34" charset="0"/>
              </a:rPr>
              <a:t>S B</a:t>
            </a:r>
            <a:r>
              <a:rPr lang="es-EC" sz="1800">
                <a:solidFill>
                  <a:srgbClr val="000000"/>
                </a:solidFill>
                <a:latin typeface="Book Antiqua" pitchFamily="18" charset="0"/>
                <a:ea typeface="Times New Roman" pitchFamily="18" charset="0"/>
                <a:cs typeface="Tahoma" pitchFamily="34" charset="0"/>
              </a:rPr>
              <a:t>:</a:t>
            </a:r>
          </a:p>
          <a:p>
            <a:pPr>
              <a:lnSpc>
                <a:spcPct val="90000"/>
              </a:lnSpc>
              <a:spcBef>
                <a:spcPct val="30000"/>
              </a:spcBef>
              <a:buFont typeface="Wingdings" pitchFamily="2" charset="2"/>
              <a:buNone/>
            </a:pPr>
            <a:r>
              <a:rPr lang="es-EC" sz="1800">
                <a:solidFill>
                  <a:srgbClr val="000000"/>
                </a:solidFill>
                <a:latin typeface="Book Antiqua" pitchFamily="18" charset="0"/>
                <a:ea typeface="Times New Roman" pitchFamily="18" charset="0"/>
                <a:cs typeface="Tahoma" pitchFamily="34" charset="0"/>
              </a:rPr>
              <a:t>C </a:t>
            </a:r>
            <a:r>
              <a:rPr lang="es-EC" sz="1800" baseline="-30000">
                <a:solidFill>
                  <a:srgbClr val="000000"/>
                </a:solidFill>
                <a:latin typeface="Book Antiqua" pitchFamily="18" charset="0"/>
                <a:ea typeface="Times New Roman" pitchFamily="18" charset="0"/>
                <a:cs typeface="Tahoma" pitchFamily="34" charset="0"/>
              </a:rPr>
              <a:t>S B</a:t>
            </a:r>
            <a:r>
              <a:rPr lang="es-EC" sz="1800">
                <a:solidFill>
                  <a:srgbClr val="000000"/>
                </a:solidFill>
                <a:latin typeface="Book Antiqua" pitchFamily="18" charset="0"/>
                <a:ea typeface="Times New Roman" pitchFamily="18" charset="0"/>
                <a:cs typeface="Tahoma" pitchFamily="34" charset="0"/>
              </a:rPr>
              <a:t> = [(9 mg/l x 25 m/s) + (300 mg/l x 10 m/s)] / 35 m/s = 92.14 mg/l</a:t>
            </a:r>
          </a:p>
          <a:p>
            <a:pPr>
              <a:lnSpc>
                <a:spcPct val="90000"/>
              </a:lnSpc>
              <a:spcBef>
                <a:spcPct val="30000"/>
              </a:spcBef>
              <a:buFont typeface="Wingdings" pitchFamily="2" charset="2"/>
              <a:buNone/>
            </a:pPr>
            <a:r>
              <a:rPr lang="es-EC" sz="1800">
                <a:solidFill>
                  <a:srgbClr val="000000"/>
                </a:solidFill>
                <a:latin typeface="Book Antiqua" pitchFamily="18" charset="0"/>
                <a:ea typeface="Times New Roman" pitchFamily="18" charset="0"/>
                <a:cs typeface="Tahoma" pitchFamily="34" charset="0"/>
              </a:rPr>
              <a:t>Cálculo de concentración de sodio en el punto B: </a:t>
            </a:r>
            <a:endParaRPr lang="es-EC" sz="1800" b="1">
              <a:solidFill>
                <a:srgbClr val="000000"/>
              </a:solidFill>
              <a:latin typeface="Book Antiqua" pitchFamily="18" charset="0"/>
              <a:ea typeface="Times New Roman" pitchFamily="18" charset="0"/>
              <a:cs typeface="Tahoma" pitchFamily="34" charset="0"/>
            </a:endParaRPr>
          </a:p>
          <a:p>
            <a:pPr>
              <a:lnSpc>
                <a:spcPct val="90000"/>
              </a:lnSpc>
              <a:spcBef>
                <a:spcPct val="30000"/>
              </a:spcBef>
              <a:buFont typeface="Wingdings" pitchFamily="2" charset="2"/>
              <a:buNone/>
            </a:pPr>
            <a:r>
              <a:rPr lang="es-EC" sz="1800" b="1">
                <a:solidFill>
                  <a:srgbClr val="000000"/>
                </a:solidFill>
                <a:latin typeface="Book Antiqua" pitchFamily="18" charset="0"/>
                <a:ea typeface="Times New Roman" pitchFamily="18" charset="0"/>
                <a:cs typeface="Tahoma" pitchFamily="34" charset="0"/>
              </a:rPr>
              <a:t>C </a:t>
            </a:r>
            <a:r>
              <a:rPr lang="es-EC" sz="1800" b="1" baseline="-30000">
                <a:solidFill>
                  <a:srgbClr val="000000"/>
                </a:solidFill>
                <a:latin typeface="Book Antiqua" pitchFamily="18" charset="0"/>
                <a:ea typeface="Times New Roman" pitchFamily="18" charset="0"/>
                <a:cs typeface="Tahoma" pitchFamily="34" charset="0"/>
              </a:rPr>
              <a:t>S B</a:t>
            </a:r>
            <a:r>
              <a:rPr lang="es-EC" sz="1800" b="1">
                <a:solidFill>
                  <a:srgbClr val="000000"/>
                </a:solidFill>
                <a:latin typeface="Book Antiqua" pitchFamily="18" charset="0"/>
                <a:ea typeface="Times New Roman" pitchFamily="18" charset="0"/>
                <a:cs typeface="Tahoma" pitchFamily="34" charset="0"/>
              </a:rPr>
              <a:t> = 92.14 mg/l,</a:t>
            </a:r>
            <a:r>
              <a:rPr lang="es-EC" sz="1800">
                <a:solidFill>
                  <a:srgbClr val="000000"/>
                </a:solidFill>
                <a:latin typeface="Book Antiqua" pitchFamily="18" charset="0"/>
                <a:ea typeface="Times New Roman" pitchFamily="18" charset="0"/>
                <a:cs typeface="Tahoma" pitchFamily="34" charset="0"/>
              </a:rPr>
              <a:t>  </a:t>
            </a:r>
            <a:r>
              <a:rPr lang="es-EC" sz="1800" b="1">
                <a:solidFill>
                  <a:srgbClr val="000000"/>
                </a:solidFill>
                <a:latin typeface="Book Antiqua" pitchFamily="18" charset="0"/>
                <a:ea typeface="Times New Roman" pitchFamily="18" charset="0"/>
                <a:cs typeface="Tahoma" pitchFamily="34" charset="0"/>
              </a:rPr>
              <a:t>Respuesta de parte a)</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r>
              <a:rPr lang="es-ES"/>
              <a:t>Profesor: José V. Chang, Ing. M. Sc.</a:t>
            </a:r>
          </a:p>
        </p:txBody>
      </p:sp>
      <p:sp>
        <p:nvSpPr>
          <p:cNvPr id="5" name="4 Marcador de pie de página"/>
          <p:cNvSpPr>
            <a:spLocks noGrp="1"/>
          </p:cNvSpPr>
          <p:nvPr>
            <p:ph type="ftr" sz="quarter" idx="11"/>
          </p:nvPr>
        </p:nvSpPr>
        <p:spPr/>
        <p:txBody>
          <a:bodyPr/>
          <a:lstStyle/>
          <a:p>
            <a:r>
              <a:rPr lang="es-ES"/>
              <a:t>Curso de Contaminación Ambiental</a:t>
            </a:r>
          </a:p>
        </p:txBody>
      </p:sp>
      <p:sp>
        <p:nvSpPr>
          <p:cNvPr id="6" name="5 Marcador de número de diapositiva"/>
          <p:cNvSpPr>
            <a:spLocks noGrp="1"/>
          </p:cNvSpPr>
          <p:nvPr>
            <p:ph type="sldNum" sz="quarter" idx="12"/>
          </p:nvPr>
        </p:nvSpPr>
        <p:spPr/>
        <p:txBody>
          <a:bodyPr/>
          <a:lstStyle/>
          <a:p>
            <a:fld id="{425E9876-5C2E-49DF-915A-5424230F93D4}" type="slidenum">
              <a:rPr lang="es-ES"/>
              <a:pPr/>
              <a:t>81</a:t>
            </a:fld>
            <a:endParaRPr lang="es-ES"/>
          </a:p>
        </p:txBody>
      </p:sp>
      <p:sp>
        <p:nvSpPr>
          <p:cNvPr id="473090" name="Rectangle 2"/>
          <p:cNvSpPr>
            <a:spLocks noGrp="1" noChangeArrowheads="1"/>
          </p:cNvSpPr>
          <p:nvPr>
            <p:ph type="title"/>
          </p:nvPr>
        </p:nvSpPr>
        <p:spPr>
          <a:xfrm>
            <a:off x="1150938" y="617538"/>
            <a:ext cx="7793037" cy="1011237"/>
          </a:xfrm>
        </p:spPr>
        <p:txBody>
          <a:bodyPr/>
          <a:lstStyle/>
          <a:p>
            <a:r>
              <a:rPr lang="es-EC"/>
              <a:t>Solución de ejercicio 1, partes b) y c):</a:t>
            </a:r>
          </a:p>
        </p:txBody>
      </p:sp>
      <p:sp>
        <p:nvSpPr>
          <p:cNvPr id="473091" name="Rectangle 3"/>
          <p:cNvSpPr>
            <a:spLocks noGrp="1" noChangeArrowheads="1"/>
          </p:cNvSpPr>
          <p:nvPr>
            <p:ph type="body" idx="1"/>
          </p:nvPr>
        </p:nvSpPr>
        <p:spPr>
          <a:xfrm>
            <a:off x="179388" y="1916113"/>
            <a:ext cx="8785225" cy="4216400"/>
          </a:xfrm>
        </p:spPr>
        <p:txBody>
          <a:bodyPr/>
          <a:lstStyle/>
          <a:p>
            <a:pPr>
              <a:spcBef>
                <a:spcPct val="25000"/>
              </a:spcBef>
              <a:buFont typeface="Wingdings" pitchFamily="2" charset="2"/>
              <a:buNone/>
            </a:pPr>
            <a:r>
              <a:rPr lang="es-EC" b="1">
                <a:solidFill>
                  <a:srgbClr val="000000"/>
                </a:solidFill>
                <a:latin typeface="Book Antiqua" pitchFamily="18" charset="0"/>
                <a:ea typeface="Times New Roman" pitchFamily="18" charset="0"/>
                <a:cs typeface="Tahoma" pitchFamily="34" charset="0"/>
              </a:rPr>
              <a:t>Respuesta de Parte b): Considerando que C </a:t>
            </a:r>
            <a:r>
              <a:rPr lang="es-EC" b="1" baseline="-30000">
                <a:solidFill>
                  <a:srgbClr val="000000"/>
                </a:solidFill>
                <a:latin typeface="Book Antiqua" pitchFamily="18" charset="0"/>
                <a:ea typeface="Times New Roman" pitchFamily="18" charset="0"/>
                <a:cs typeface="Tahoma" pitchFamily="34" charset="0"/>
              </a:rPr>
              <a:t>S B</a:t>
            </a:r>
            <a:r>
              <a:rPr lang="es-EC" b="1">
                <a:solidFill>
                  <a:srgbClr val="000000"/>
                </a:solidFill>
                <a:latin typeface="Book Antiqua" pitchFamily="18" charset="0"/>
                <a:ea typeface="Times New Roman" pitchFamily="18" charset="0"/>
                <a:cs typeface="Tahoma" pitchFamily="34" charset="0"/>
              </a:rPr>
              <a:t> = 92.14 mg/l &lt; 200 mg/l, se cumple</a:t>
            </a:r>
          </a:p>
          <a:p>
            <a:pPr>
              <a:spcBef>
                <a:spcPct val="25000"/>
              </a:spcBef>
              <a:buFont typeface="Wingdings" pitchFamily="2" charset="2"/>
              <a:buNone/>
            </a:pPr>
            <a:r>
              <a:rPr lang="es-EC" b="1">
                <a:solidFill>
                  <a:srgbClr val="000000"/>
                </a:solidFill>
                <a:latin typeface="Book Antiqua" pitchFamily="18" charset="0"/>
                <a:ea typeface="Times New Roman" pitchFamily="18" charset="0"/>
                <a:cs typeface="Tahoma" pitchFamily="34" charset="0"/>
              </a:rPr>
              <a:t>Parte c), en época de estiaje con Q</a:t>
            </a:r>
            <a:r>
              <a:rPr lang="es-EC" b="1" baseline="-30000">
                <a:solidFill>
                  <a:srgbClr val="000000"/>
                </a:solidFill>
                <a:latin typeface="Book Antiqua" pitchFamily="18" charset="0"/>
                <a:ea typeface="Times New Roman" pitchFamily="18" charset="0"/>
                <a:cs typeface="Tahoma" pitchFamily="34" charset="0"/>
              </a:rPr>
              <a:t>A</a:t>
            </a:r>
            <a:r>
              <a:rPr lang="es-EC" b="1">
                <a:solidFill>
                  <a:srgbClr val="000000"/>
                </a:solidFill>
                <a:latin typeface="Book Antiqua" pitchFamily="18" charset="0"/>
                <a:ea typeface="Times New Roman" pitchFamily="18" charset="0"/>
                <a:cs typeface="Tahoma" pitchFamily="34" charset="0"/>
              </a:rPr>
              <a:t> al 10%:</a:t>
            </a:r>
            <a:endParaRPr lang="es-EC">
              <a:solidFill>
                <a:srgbClr val="000000"/>
              </a:solidFill>
              <a:latin typeface="Book Antiqua" pitchFamily="18" charset="0"/>
              <a:ea typeface="Times New Roman" pitchFamily="18" charset="0"/>
              <a:cs typeface="Tahoma" pitchFamily="34" charset="0"/>
            </a:endParaRPr>
          </a:p>
          <a:p>
            <a:pPr>
              <a:spcBef>
                <a:spcPct val="25000"/>
              </a:spcBef>
              <a:buFont typeface="Wingdings" pitchFamily="2" charset="2"/>
              <a:buNone/>
            </a:pPr>
            <a:r>
              <a:rPr lang="es-EC">
                <a:solidFill>
                  <a:srgbClr val="000000"/>
                </a:solidFill>
                <a:latin typeface="Book Antiqua" pitchFamily="18" charset="0"/>
                <a:ea typeface="Times New Roman" pitchFamily="18" charset="0"/>
                <a:cs typeface="Tahoma" pitchFamily="34" charset="0"/>
              </a:rPr>
              <a:t>C </a:t>
            </a:r>
            <a:r>
              <a:rPr lang="es-EC" baseline="-30000">
                <a:solidFill>
                  <a:srgbClr val="000000"/>
                </a:solidFill>
                <a:latin typeface="Book Antiqua" pitchFamily="18" charset="0"/>
                <a:ea typeface="Times New Roman" pitchFamily="18" charset="0"/>
                <a:cs typeface="Tahoma" pitchFamily="34" charset="0"/>
              </a:rPr>
              <a:t>S B</a:t>
            </a:r>
            <a:r>
              <a:rPr lang="es-EC">
                <a:solidFill>
                  <a:srgbClr val="000000"/>
                </a:solidFill>
                <a:latin typeface="Book Antiqua" pitchFamily="18" charset="0"/>
                <a:ea typeface="Times New Roman" pitchFamily="18" charset="0"/>
                <a:cs typeface="Tahoma" pitchFamily="34" charset="0"/>
              </a:rPr>
              <a:t> x Q </a:t>
            </a:r>
            <a:r>
              <a:rPr lang="es-EC" baseline="-30000">
                <a:solidFill>
                  <a:srgbClr val="000000"/>
                </a:solidFill>
                <a:latin typeface="Book Antiqua" pitchFamily="18" charset="0"/>
                <a:ea typeface="Times New Roman" pitchFamily="18" charset="0"/>
                <a:cs typeface="Tahoma" pitchFamily="34" charset="0"/>
              </a:rPr>
              <a:t>S B</a:t>
            </a:r>
            <a:r>
              <a:rPr lang="es-EC">
                <a:solidFill>
                  <a:srgbClr val="000000"/>
                </a:solidFill>
                <a:latin typeface="Book Antiqua" pitchFamily="18" charset="0"/>
                <a:ea typeface="Times New Roman" pitchFamily="18" charset="0"/>
                <a:cs typeface="Tahoma" pitchFamily="34" charset="0"/>
              </a:rPr>
              <a:t> = C </a:t>
            </a:r>
            <a:r>
              <a:rPr lang="es-EC" baseline="-30000">
                <a:solidFill>
                  <a:srgbClr val="000000"/>
                </a:solidFill>
                <a:latin typeface="Book Antiqua" pitchFamily="18" charset="0"/>
                <a:ea typeface="Times New Roman" pitchFamily="18" charset="0"/>
                <a:cs typeface="Tahoma" pitchFamily="34" charset="0"/>
              </a:rPr>
              <a:t>S, A  </a:t>
            </a:r>
            <a:r>
              <a:rPr lang="es-EC">
                <a:solidFill>
                  <a:srgbClr val="000000"/>
                </a:solidFill>
                <a:latin typeface="Book Antiqua" pitchFamily="18" charset="0"/>
                <a:ea typeface="Times New Roman" pitchFamily="18" charset="0"/>
                <a:cs typeface="Tahoma" pitchFamily="34" charset="0"/>
              </a:rPr>
              <a:t>x  10 % Q</a:t>
            </a:r>
            <a:r>
              <a:rPr lang="es-EC" baseline="-30000">
                <a:solidFill>
                  <a:srgbClr val="000000"/>
                </a:solidFill>
                <a:latin typeface="Book Antiqua" pitchFamily="18" charset="0"/>
                <a:ea typeface="Times New Roman" pitchFamily="18" charset="0"/>
                <a:cs typeface="Tahoma" pitchFamily="34" charset="0"/>
              </a:rPr>
              <a:t>A</a:t>
            </a:r>
            <a:r>
              <a:rPr lang="es-EC">
                <a:solidFill>
                  <a:srgbClr val="000000"/>
                </a:solidFill>
                <a:latin typeface="Book Antiqua" pitchFamily="18" charset="0"/>
                <a:ea typeface="Times New Roman" pitchFamily="18" charset="0"/>
                <a:cs typeface="Tahoma" pitchFamily="34" charset="0"/>
              </a:rPr>
              <a:t> + C </a:t>
            </a:r>
            <a:r>
              <a:rPr lang="es-EC" baseline="-30000">
                <a:solidFill>
                  <a:srgbClr val="000000"/>
                </a:solidFill>
                <a:latin typeface="Book Antiqua" pitchFamily="18" charset="0"/>
                <a:ea typeface="Times New Roman" pitchFamily="18" charset="0"/>
                <a:cs typeface="Tahoma" pitchFamily="34" charset="0"/>
              </a:rPr>
              <a:t>S, W</a:t>
            </a:r>
            <a:r>
              <a:rPr lang="es-EC">
                <a:solidFill>
                  <a:srgbClr val="000000"/>
                </a:solidFill>
                <a:latin typeface="Book Antiqua" pitchFamily="18" charset="0"/>
                <a:ea typeface="Times New Roman" pitchFamily="18" charset="0"/>
                <a:cs typeface="Tahoma" pitchFamily="34" charset="0"/>
              </a:rPr>
              <a:t> x Q </a:t>
            </a:r>
            <a:r>
              <a:rPr lang="es-EC" baseline="-30000">
                <a:solidFill>
                  <a:srgbClr val="000000"/>
                </a:solidFill>
                <a:latin typeface="Book Antiqua" pitchFamily="18" charset="0"/>
                <a:ea typeface="Times New Roman" pitchFamily="18" charset="0"/>
                <a:cs typeface="Tahoma" pitchFamily="34" charset="0"/>
              </a:rPr>
              <a:t>W</a:t>
            </a:r>
            <a:r>
              <a:rPr lang="es-EC">
                <a:solidFill>
                  <a:srgbClr val="000000"/>
                </a:solidFill>
                <a:latin typeface="Book Antiqua" pitchFamily="18" charset="0"/>
                <a:ea typeface="Times New Roman" pitchFamily="18" charset="0"/>
                <a:cs typeface="Tahoma" pitchFamily="34" charset="0"/>
              </a:rPr>
              <a:t> </a:t>
            </a:r>
            <a:r>
              <a:rPr lang="es-EC" baseline="-30000">
                <a:solidFill>
                  <a:srgbClr val="000000"/>
                </a:solidFill>
                <a:latin typeface="Book Antiqua" pitchFamily="18" charset="0"/>
                <a:ea typeface="Times New Roman" pitchFamily="18" charset="0"/>
                <a:cs typeface="Tahoma" pitchFamily="34" charset="0"/>
              </a:rPr>
              <a:t>      </a:t>
            </a:r>
            <a:r>
              <a:rPr lang="es-EC">
                <a:solidFill>
                  <a:srgbClr val="000000"/>
                </a:solidFill>
                <a:latin typeface="Book Antiqua" pitchFamily="18" charset="0"/>
                <a:ea typeface="Times New Roman" pitchFamily="18" charset="0"/>
                <a:cs typeface="Tahoma" pitchFamily="34" charset="0"/>
              </a:rPr>
              <a:t>…… (2)</a:t>
            </a:r>
          </a:p>
          <a:p>
            <a:pPr>
              <a:spcBef>
                <a:spcPct val="25000"/>
              </a:spcBef>
              <a:buFont typeface="Wingdings" pitchFamily="2" charset="2"/>
              <a:buNone/>
            </a:pPr>
            <a:r>
              <a:rPr lang="es-EC">
                <a:solidFill>
                  <a:srgbClr val="000000"/>
                </a:solidFill>
                <a:latin typeface="Book Antiqua" pitchFamily="18" charset="0"/>
                <a:ea typeface="Times New Roman" pitchFamily="18" charset="0"/>
                <a:cs typeface="Tahoma" pitchFamily="34" charset="0"/>
              </a:rPr>
              <a:t>Cálculo del Caudal en Punto B en época seca (falta de lluvias): </a:t>
            </a:r>
          </a:p>
          <a:p>
            <a:pPr>
              <a:spcBef>
                <a:spcPct val="25000"/>
              </a:spcBef>
              <a:buFont typeface="Wingdings" pitchFamily="2" charset="2"/>
              <a:buNone/>
            </a:pPr>
            <a:r>
              <a:rPr lang="es-EC">
                <a:solidFill>
                  <a:srgbClr val="000000"/>
                </a:solidFill>
                <a:latin typeface="Book Antiqua" pitchFamily="18" charset="0"/>
                <a:ea typeface="Times New Roman" pitchFamily="18" charset="0"/>
                <a:cs typeface="Tahoma" pitchFamily="34" charset="0"/>
              </a:rPr>
              <a:t>C </a:t>
            </a:r>
            <a:r>
              <a:rPr lang="es-EC" baseline="-30000">
                <a:solidFill>
                  <a:srgbClr val="000000"/>
                </a:solidFill>
                <a:latin typeface="Book Antiqua" pitchFamily="18" charset="0"/>
                <a:ea typeface="Times New Roman" pitchFamily="18" charset="0"/>
                <a:cs typeface="Tahoma" pitchFamily="34" charset="0"/>
              </a:rPr>
              <a:t>S B</a:t>
            </a:r>
            <a:r>
              <a:rPr lang="es-EC">
                <a:solidFill>
                  <a:srgbClr val="000000"/>
                </a:solidFill>
                <a:latin typeface="Book Antiqua" pitchFamily="18" charset="0"/>
                <a:ea typeface="Times New Roman" pitchFamily="18" charset="0"/>
                <a:cs typeface="Tahoma" pitchFamily="34" charset="0"/>
              </a:rPr>
              <a:t> = Q </a:t>
            </a:r>
            <a:r>
              <a:rPr lang="es-EC" baseline="-30000">
                <a:solidFill>
                  <a:srgbClr val="000000"/>
                </a:solidFill>
                <a:latin typeface="Book Antiqua" pitchFamily="18" charset="0"/>
                <a:ea typeface="Times New Roman" pitchFamily="18" charset="0"/>
                <a:cs typeface="Tahoma" pitchFamily="34" charset="0"/>
              </a:rPr>
              <a:t>A</a:t>
            </a:r>
            <a:r>
              <a:rPr lang="es-EC">
                <a:solidFill>
                  <a:srgbClr val="000000"/>
                </a:solidFill>
                <a:latin typeface="Book Antiqua" pitchFamily="18" charset="0"/>
                <a:ea typeface="Times New Roman" pitchFamily="18" charset="0"/>
                <a:cs typeface="Tahoma" pitchFamily="34" charset="0"/>
              </a:rPr>
              <a:t> + Q </a:t>
            </a:r>
            <a:r>
              <a:rPr lang="es-EC" baseline="-30000">
                <a:solidFill>
                  <a:srgbClr val="000000"/>
                </a:solidFill>
                <a:latin typeface="Book Antiqua" pitchFamily="18" charset="0"/>
                <a:ea typeface="Times New Roman" pitchFamily="18" charset="0"/>
                <a:cs typeface="Tahoma" pitchFamily="34" charset="0"/>
              </a:rPr>
              <a:t>W</a:t>
            </a:r>
            <a:r>
              <a:rPr lang="es-EC">
                <a:solidFill>
                  <a:srgbClr val="000000"/>
                </a:solidFill>
                <a:latin typeface="Book Antiqua" pitchFamily="18" charset="0"/>
                <a:ea typeface="Times New Roman" pitchFamily="18" charset="0"/>
                <a:cs typeface="Tahoma" pitchFamily="34" charset="0"/>
              </a:rPr>
              <a:t> = (2,5 + 10) m/s = 12,5 m/s</a:t>
            </a:r>
            <a:endParaRPr lang="es-EC" b="1">
              <a:solidFill>
                <a:srgbClr val="000000"/>
              </a:solidFill>
              <a:latin typeface="Book Antiqua" pitchFamily="18" charset="0"/>
              <a:ea typeface="Times New Roman" pitchFamily="18" charset="0"/>
              <a:cs typeface="Tahoma" pitchFamily="34" charset="0"/>
            </a:endParaRPr>
          </a:p>
          <a:p>
            <a:pPr>
              <a:spcBef>
                <a:spcPct val="25000"/>
              </a:spcBef>
              <a:buFont typeface="Wingdings" pitchFamily="2" charset="2"/>
              <a:buNone/>
            </a:pPr>
            <a:r>
              <a:rPr lang="es-EC" b="1">
                <a:solidFill>
                  <a:srgbClr val="000000"/>
                </a:solidFill>
                <a:latin typeface="Book Antiqua" pitchFamily="18" charset="0"/>
                <a:ea typeface="Times New Roman" pitchFamily="18" charset="0"/>
                <a:cs typeface="Tahoma" pitchFamily="34" charset="0"/>
              </a:rPr>
              <a:t>Reemplazando en ecuación (2):</a:t>
            </a:r>
            <a:endParaRPr lang="es-EC">
              <a:solidFill>
                <a:srgbClr val="000000"/>
              </a:solidFill>
              <a:latin typeface="Book Antiqua" pitchFamily="18" charset="0"/>
              <a:ea typeface="Times New Roman" pitchFamily="18" charset="0"/>
              <a:cs typeface="Tahoma" pitchFamily="34" charset="0"/>
            </a:endParaRPr>
          </a:p>
          <a:p>
            <a:pPr>
              <a:spcBef>
                <a:spcPct val="25000"/>
              </a:spcBef>
              <a:buFont typeface="Wingdings" pitchFamily="2" charset="2"/>
              <a:buNone/>
            </a:pPr>
            <a:r>
              <a:rPr lang="es-EC">
                <a:solidFill>
                  <a:srgbClr val="000000"/>
                </a:solidFill>
                <a:latin typeface="Book Antiqua" pitchFamily="18" charset="0"/>
                <a:ea typeface="Times New Roman" pitchFamily="18" charset="0"/>
                <a:cs typeface="Tahoma" pitchFamily="34" charset="0"/>
              </a:rPr>
              <a:t>C </a:t>
            </a:r>
            <a:r>
              <a:rPr lang="es-EC" baseline="-30000">
                <a:solidFill>
                  <a:srgbClr val="000000"/>
                </a:solidFill>
                <a:latin typeface="Book Antiqua" pitchFamily="18" charset="0"/>
                <a:ea typeface="Times New Roman" pitchFamily="18" charset="0"/>
                <a:cs typeface="Tahoma" pitchFamily="34" charset="0"/>
              </a:rPr>
              <a:t>S B</a:t>
            </a:r>
            <a:r>
              <a:rPr lang="es-EC">
                <a:solidFill>
                  <a:srgbClr val="000000"/>
                </a:solidFill>
                <a:latin typeface="Book Antiqua" pitchFamily="18" charset="0"/>
                <a:ea typeface="Times New Roman" pitchFamily="18" charset="0"/>
                <a:cs typeface="Tahoma" pitchFamily="34" charset="0"/>
              </a:rPr>
              <a:t> x 28 m/s = 9 mg/l x 2,5 m/s + (300 mg/l x 10 m/s)  </a:t>
            </a:r>
          </a:p>
          <a:p>
            <a:pPr>
              <a:spcBef>
                <a:spcPct val="25000"/>
              </a:spcBef>
              <a:buFont typeface="Wingdings" pitchFamily="2" charset="2"/>
              <a:buNone/>
            </a:pPr>
            <a:r>
              <a:rPr lang="es-EC">
                <a:solidFill>
                  <a:srgbClr val="000000"/>
                </a:solidFill>
                <a:latin typeface="Book Antiqua" pitchFamily="18" charset="0"/>
                <a:ea typeface="Times New Roman" pitchFamily="18" charset="0"/>
                <a:cs typeface="Tahoma" pitchFamily="34" charset="0"/>
              </a:rPr>
              <a:t>Despejando la concentración de sodio C </a:t>
            </a:r>
            <a:r>
              <a:rPr lang="es-EC" baseline="-30000">
                <a:solidFill>
                  <a:srgbClr val="000000"/>
                </a:solidFill>
                <a:latin typeface="Book Antiqua" pitchFamily="18" charset="0"/>
                <a:ea typeface="Times New Roman" pitchFamily="18" charset="0"/>
                <a:cs typeface="Tahoma" pitchFamily="34" charset="0"/>
              </a:rPr>
              <a:t>S B</a:t>
            </a:r>
            <a:r>
              <a:rPr lang="es-EC">
                <a:solidFill>
                  <a:srgbClr val="000000"/>
                </a:solidFill>
                <a:latin typeface="Book Antiqua" pitchFamily="18" charset="0"/>
                <a:ea typeface="Times New Roman" pitchFamily="18" charset="0"/>
                <a:cs typeface="Tahoma" pitchFamily="34" charset="0"/>
              </a:rPr>
              <a:t>:</a:t>
            </a:r>
          </a:p>
          <a:p>
            <a:pPr>
              <a:spcBef>
                <a:spcPct val="25000"/>
              </a:spcBef>
              <a:buFont typeface="Wingdings" pitchFamily="2" charset="2"/>
              <a:buNone/>
            </a:pPr>
            <a:r>
              <a:rPr lang="es-EC">
                <a:solidFill>
                  <a:srgbClr val="000000"/>
                </a:solidFill>
                <a:latin typeface="Book Antiqua" pitchFamily="18" charset="0"/>
                <a:ea typeface="Times New Roman" pitchFamily="18" charset="0"/>
                <a:cs typeface="Tahoma" pitchFamily="34" charset="0"/>
              </a:rPr>
              <a:t>C </a:t>
            </a:r>
            <a:r>
              <a:rPr lang="es-EC" baseline="-30000">
                <a:solidFill>
                  <a:srgbClr val="000000"/>
                </a:solidFill>
                <a:latin typeface="Book Antiqua" pitchFamily="18" charset="0"/>
                <a:ea typeface="Times New Roman" pitchFamily="18" charset="0"/>
                <a:cs typeface="Tahoma" pitchFamily="34" charset="0"/>
              </a:rPr>
              <a:t>S B</a:t>
            </a:r>
            <a:r>
              <a:rPr lang="es-EC">
                <a:solidFill>
                  <a:srgbClr val="000000"/>
                </a:solidFill>
                <a:latin typeface="Book Antiqua" pitchFamily="18" charset="0"/>
                <a:ea typeface="Times New Roman" pitchFamily="18" charset="0"/>
                <a:cs typeface="Tahoma" pitchFamily="34" charset="0"/>
              </a:rPr>
              <a:t> = [(9 mg/l x 2,5 m/s) + (300 mg/l x 10 m/s)] / 12,5 m/s = 241.80 mg/l</a:t>
            </a:r>
          </a:p>
          <a:p>
            <a:pPr>
              <a:spcBef>
                <a:spcPct val="25000"/>
              </a:spcBef>
              <a:buFont typeface="Wingdings" pitchFamily="2" charset="2"/>
              <a:buNone/>
            </a:pPr>
            <a:r>
              <a:rPr lang="es-EC">
                <a:solidFill>
                  <a:srgbClr val="000000"/>
                </a:solidFill>
                <a:latin typeface="Book Antiqua" pitchFamily="18" charset="0"/>
                <a:ea typeface="Times New Roman" pitchFamily="18" charset="0"/>
                <a:cs typeface="Tahoma" pitchFamily="34" charset="0"/>
              </a:rPr>
              <a:t>Respuesta de Parte c): 241,80 mg/l &gt; 200 mg/l, no cumple.</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r>
              <a:rPr lang="es-ES"/>
              <a:t>Profesor: José V. Chang, Ing. M. Sc.</a:t>
            </a:r>
          </a:p>
        </p:txBody>
      </p:sp>
      <p:sp>
        <p:nvSpPr>
          <p:cNvPr id="5" name="4 Marcador de pie de página"/>
          <p:cNvSpPr>
            <a:spLocks noGrp="1"/>
          </p:cNvSpPr>
          <p:nvPr>
            <p:ph type="ftr" sz="quarter" idx="11"/>
          </p:nvPr>
        </p:nvSpPr>
        <p:spPr/>
        <p:txBody>
          <a:bodyPr/>
          <a:lstStyle/>
          <a:p>
            <a:r>
              <a:rPr lang="es-ES"/>
              <a:t>Curso de Contaminación Ambiental</a:t>
            </a:r>
          </a:p>
        </p:txBody>
      </p:sp>
      <p:sp>
        <p:nvSpPr>
          <p:cNvPr id="6" name="5 Marcador de número de diapositiva"/>
          <p:cNvSpPr>
            <a:spLocks noGrp="1"/>
          </p:cNvSpPr>
          <p:nvPr>
            <p:ph type="sldNum" sz="quarter" idx="12"/>
          </p:nvPr>
        </p:nvSpPr>
        <p:spPr/>
        <p:txBody>
          <a:bodyPr/>
          <a:lstStyle/>
          <a:p>
            <a:fld id="{15446A09-A002-4A88-8310-455787886CAE}" type="slidenum">
              <a:rPr lang="es-ES"/>
              <a:pPr/>
              <a:t>82</a:t>
            </a:fld>
            <a:endParaRPr lang="es-ES"/>
          </a:p>
        </p:txBody>
      </p:sp>
      <p:sp>
        <p:nvSpPr>
          <p:cNvPr id="474114" name="Rectangle 2"/>
          <p:cNvSpPr>
            <a:spLocks noGrp="1" noChangeArrowheads="1"/>
          </p:cNvSpPr>
          <p:nvPr>
            <p:ph type="title"/>
          </p:nvPr>
        </p:nvSpPr>
        <p:spPr/>
        <p:txBody>
          <a:bodyPr/>
          <a:lstStyle/>
          <a:p>
            <a:r>
              <a:rPr lang="es-EC"/>
              <a:t>Ejercicio 2 . Balance de masas</a:t>
            </a:r>
          </a:p>
        </p:txBody>
      </p:sp>
      <p:sp>
        <p:nvSpPr>
          <p:cNvPr id="474115" name="Rectangle 3"/>
          <p:cNvSpPr>
            <a:spLocks noGrp="1" noChangeArrowheads="1"/>
          </p:cNvSpPr>
          <p:nvPr>
            <p:ph type="body" idx="1"/>
          </p:nvPr>
        </p:nvSpPr>
        <p:spPr>
          <a:xfrm>
            <a:off x="250825" y="2060575"/>
            <a:ext cx="8713788" cy="4071938"/>
          </a:xfrm>
        </p:spPr>
        <p:txBody>
          <a:bodyPr/>
          <a:lstStyle/>
          <a:p>
            <a:pPr>
              <a:lnSpc>
                <a:spcPct val="80000"/>
              </a:lnSpc>
              <a:buFont typeface="Wingdings" pitchFamily="2" charset="2"/>
              <a:buNone/>
            </a:pPr>
            <a:r>
              <a:rPr lang="es-EC" sz="1800" b="1">
                <a:solidFill>
                  <a:srgbClr val="FF3300"/>
                </a:solidFill>
                <a:latin typeface="Book Antiqua" pitchFamily="18" charset="0"/>
              </a:rPr>
              <a:t>Asuma que usted esta llenando su bañera pero olvido tapar el drenaje. Si el volumen de llenado de la bañera es de 0.35m3, y el agua esta ingresando a 1,32 litros/ minuto, y al mismo tiempo se está drenando a 0,32 litros/minuto.</a:t>
            </a:r>
          </a:p>
          <a:p>
            <a:pPr>
              <a:lnSpc>
                <a:spcPct val="80000"/>
              </a:lnSpc>
              <a:buFont typeface="Wingdings" pitchFamily="2" charset="2"/>
              <a:buNone/>
            </a:pPr>
            <a:r>
              <a:rPr lang="es-EC" sz="1800" b="1">
                <a:solidFill>
                  <a:srgbClr val="FF3300"/>
                </a:solidFill>
                <a:latin typeface="Book Antiqua" pitchFamily="18" charset="0"/>
              </a:rPr>
              <a:t>a) ¿En cuanto tiempo se llenará la bañera? </a:t>
            </a:r>
          </a:p>
          <a:p>
            <a:pPr>
              <a:lnSpc>
                <a:spcPct val="80000"/>
              </a:lnSpc>
              <a:buFont typeface="Wingdings" pitchFamily="2" charset="2"/>
              <a:buNone/>
            </a:pPr>
            <a:r>
              <a:rPr lang="es-EC" sz="1800" b="1">
                <a:solidFill>
                  <a:srgbClr val="FF3300"/>
                </a:solidFill>
                <a:latin typeface="Book Antiqua" pitchFamily="18" charset="0"/>
              </a:rPr>
              <a:t>b) ¿Cuanta agua será desperdiciada? Asuma la densidad del agua 1000kg/m3</a:t>
            </a:r>
            <a:r>
              <a:rPr lang="es-EC" sz="1800" b="1">
                <a:solidFill>
                  <a:srgbClr val="FF3300"/>
                </a:solidFill>
              </a:rPr>
              <a:t>.</a:t>
            </a:r>
          </a:p>
          <a:p>
            <a:pPr>
              <a:lnSpc>
                <a:spcPct val="80000"/>
              </a:lnSpc>
              <a:buFont typeface="Wingdings" pitchFamily="2" charset="2"/>
              <a:buNone/>
            </a:pPr>
            <a:r>
              <a:rPr lang="es-EC" sz="1600">
                <a:solidFill>
                  <a:srgbClr val="000000"/>
                </a:solidFill>
                <a:latin typeface="Book Antiqua" pitchFamily="18" charset="0"/>
                <a:cs typeface="Times New Roman" pitchFamily="18" charset="0"/>
              </a:rPr>
              <a:t>DATOS:					</a:t>
            </a:r>
          </a:p>
          <a:p>
            <a:pPr>
              <a:lnSpc>
                <a:spcPct val="80000"/>
              </a:lnSpc>
              <a:buFont typeface="Wingdings" pitchFamily="2" charset="2"/>
              <a:buNone/>
            </a:pPr>
            <a:r>
              <a:rPr lang="es-EC" sz="1600">
                <a:solidFill>
                  <a:srgbClr val="000000"/>
                </a:solidFill>
                <a:latin typeface="Book Antiqua" pitchFamily="18" charset="0"/>
                <a:cs typeface="Times New Roman" pitchFamily="18" charset="0"/>
              </a:rPr>
              <a:t>Q entrada = 1.32 litros/minuto, Q salida = 0.32 litros/minuto, Vol. Bañera = 0.35	m3</a:t>
            </a:r>
          </a:p>
          <a:p>
            <a:pPr>
              <a:lnSpc>
                <a:spcPct val="80000"/>
              </a:lnSpc>
              <a:buFont typeface="Wingdings" pitchFamily="2" charset="2"/>
              <a:buNone/>
            </a:pPr>
            <a:r>
              <a:rPr lang="es-EC" sz="1600" b="1">
                <a:solidFill>
                  <a:srgbClr val="000000"/>
                </a:solidFill>
                <a:latin typeface="Book Antiqua" pitchFamily="18" charset="0"/>
                <a:cs typeface="Times New Roman" pitchFamily="18" charset="0"/>
              </a:rPr>
              <a:t>Solución</a:t>
            </a:r>
            <a:r>
              <a:rPr lang="es-EC" sz="1600">
                <a:solidFill>
                  <a:srgbClr val="000000"/>
                </a:solidFill>
                <a:latin typeface="Book Antiqua" pitchFamily="18" charset="0"/>
                <a:cs typeface="Times New Roman" pitchFamily="18" charset="0"/>
              </a:rPr>
              <a:t>			</a:t>
            </a:r>
            <a:endParaRPr lang="es-EC" sz="1600" b="1">
              <a:solidFill>
                <a:srgbClr val="000000"/>
              </a:solidFill>
              <a:latin typeface="Book Antiqua" pitchFamily="18" charset="0"/>
              <a:cs typeface="Times New Roman" pitchFamily="18" charset="0"/>
            </a:endParaRPr>
          </a:p>
          <a:p>
            <a:pPr>
              <a:lnSpc>
                <a:spcPct val="80000"/>
              </a:lnSpc>
              <a:buFont typeface="Wingdings" pitchFamily="2" charset="2"/>
              <a:buNone/>
            </a:pPr>
            <a:r>
              <a:rPr lang="es-EC" sz="1600" b="1">
                <a:solidFill>
                  <a:srgbClr val="000000"/>
                </a:solidFill>
                <a:latin typeface="Book Antiqua" pitchFamily="18" charset="0"/>
                <a:cs typeface="Times New Roman" pitchFamily="18" charset="0"/>
              </a:rPr>
              <a:t>a) ¿En cuanto tiempo t se llenará la bañera?</a:t>
            </a:r>
            <a:endParaRPr lang="es-EC" sz="1600">
              <a:solidFill>
                <a:srgbClr val="000000"/>
              </a:solidFill>
              <a:latin typeface="Book Antiqua" pitchFamily="18" charset="0"/>
              <a:cs typeface="Times New Roman" pitchFamily="18" charset="0"/>
            </a:endParaRPr>
          </a:p>
          <a:p>
            <a:pPr>
              <a:lnSpc>
                <a:spcPct val="80000"/>
              </a:lnSpc>
              <a:buFont typeface="Wingdings" pitchFamily="2" charset="2"/>
              <a:buNone/>
            </a:pPr>
            <a:r>
              <a:rPr lang="es-EC" sz="1600">
                <a:solidFill>
                  <a:srgbClr val="000000"/>
                </a:solidFill>
                <a:latin typeface="Book Antiqua" pitchFamily="18" charset="0"/>
                <a:cs typeface="Times New Roman" pitchFamily="18" charset="0"/>
              </a:rPr>
              <a:t>							</a:t>
            </a:r>
          </a:p>
          <a:p>
            <a:pPr>
              <a:lnSpc>
                <a:spcPct val="80000"/>
              </a:lnSpc>
              <a:buFont typeface="Wingdings" pitchFamily="2" charset="2"/>
              <a:buNone/>
            </a:pPr>
            <a:r>
              <a:rPr lang="es-EC" sz="1600">
                <a:solidFill>
                  <a:srgbClr val="000000"/>
                </a:solidFill>
                <a:latin typeface="Book Antiqua" pitchFamily="18" charset="0"/>
                <a:cs typeface="Times New Roman" pitchFamily="18" charset="0"/>
              </a:rPr>
              <a:t>Q</a:t>
            </a:r>
            <a:r>
              <a:rPr lang="es-EC" sz="1600" baseline="-30000">
                <a:solidFill>
                  <a:srgbClr val="000000"/>
                </a:solidFill>
                <a:latin typeface="Book Antiqua" pitchFamily="18" charset="0"/>
                <a:cs typeface="Times New Roman" pitchFamily="18" charset="0"/>
              </a:rPr>
              <a:t> t</a:t>
            </a:r>
            <a:r>
              <a:rPr lang="es-EC" sz="1600">
                <a:solidFill>
                  <a:srgbClr val="000000"/>
                </a:solidFill>
                <a:latin typeface="Book Antiqua" pitchFamily="18" charset="0"/>
                <a:cs typeface="Times New Roman" pitchFamily="18" charset="0"/>
              </a:rPr>
              <a:t> = Q entrada – Q salida = 1,32 -0,32 = 1,0 litro/minuto		</a:t>
            </a:r>
          </a:p>
          <a:p>
            <a:pPr>
              <a:lnSpc>
                <a:spcPct val="80000"/>
              </a:lnSpc>
              <a:buFont typeface="Wingdings" pitchFamily="2" charset="2"/>
              <a:buNone/>
            </a:pPr>
            <a:r>
              <a:rPr lang="es-EC" sz="1600">
                <a:solidFill>
                  <a:srgbClr val="000000"/>
                </a:solidFill>
                <a:latin typeface="Book Antiqua" pitchFamily="18" charset="0"/>
                <a:cs typeface="Times New Roman" pitchFamily="18" charset="0"/>
              </a:rPr>
              <a:t>Q</a:t>
            </a:r>
            <a:r>
              <a:rPr lang="es-EC" sz="1600" baseline="-30000">
                <a:solidFill>
                  <a:srgbClr val="000000"/>
                </a:solidFill>
                <a:latin typeface="Book Antiqua" pitchFamily="18" charset="0"/>
                <a:cs typeface="Times New Roman" pitchFamily="18" charset="0"/>
              </a:rPr>
              <a:t> t</a:t>
            </a:r>
            <a:r>
              <a:rPr lang="es-EC" sz="1600">
                <a:solidFill>
                  <a:srgbClr val="000000"/>
                </a:solidFill>
                <a:latin typeface="Book Antiqua" pitchFamily="18" charset="0"/>
                <a:cs typeface="Times New Roman" pitchFamily="18" charset="0"/>
              </a:rPr>
              <a:t> = vol. /t	   donde: vol. = volumen, t = tiempo, 1 m3 = 1000 litros		</a:t>
            </a:r>
          </a:p>
          <a:p>
            <a:pPr algn="just">
              <a:lnSpc>
                <a:spcPct val="80000"/>
              </a:lnSpc>
              <a:buFont typeface="Wingdings" pitchFamily="2" charset="2"/>
              <a:buNone/>
            </a:pPr>
            <a:r>
              <a:rPr lang="es-EC" sz="1600">
                <a:solidFill>
                  <a:srgbClr val="000000"/>
                </a:solidFill>
                <a:latin typeface="Book Antiqua" pitchFamily="18" charset="0"/>
                <a:cs typeface="Times New Roman" pitchFamily="18" charset="0"/>
              </a:rPr>
              <a:t>t = vol. / Q</a:t>
            </a:r>
            <a:r>
              <a:rPr lang="es-EC" sz="1600" baseline="-30000">
                <a:solidFill>
                  <a:srgbClr val="000000"/>
                </a:solidFill>
                <a:latin typeface="Book Antiqua" pitchFamily="18" charset="0"/>
                <a:cs typeface="Times New Roman" pitchFamily="18" charset="0"/>
              </a:rPr>
              <a:t> t</a:t>
            </a:r>
            <a:r>
              <a:rPr lang="es-EC" sz="1600">
                <a:solidFill>
                  <a:srgbClr val="000000"/>
                </a:solidFill>
                <a:latin typeface="Book Antiqua" pitchFamily="18" charset="0"/>
                <a:cs typeface="Times New Roman" pitchFamily="18" charset="0"/>
              </a:rPr>
              <a:t>= (0.35m3)/(1,0 litro/minuto) = (0,35m3 x 1000 litros/m3)/(1,0 litro/minuto)				</a:t>
            </a:r>
            <a:endParaRPr lang="es-EC" sz="1600" b="1">
              <a:solidFill>
                <a:srgbClr val="000000"/>
              </a:solidFill>
              <a:latin typeface="Book Antiqua" pitchFamily="18" charset="0"/>
              <a:cs typeface="Times New Roman" pitchFamily="18" charset="0"/>
            </a:endParaRPr>
          </a:p>
          <a:p>
            <a:pPr>
              <a:lnSpc>
                <a:spcPct val="80000"/>
              </a:lnSpc>
              <a:buFont typeface="Wingdings" pitchFamily="2" charset="2"/>
              <a:buNone/>
            </a:pPr>
            <a:r>
              <a:rPr lang="es-EC" sz="1600" b="1">
                <a:solidFill>
                  <a:srgbClr val="000000"/>
                </a:solidFill>
                <a:latin typeface="Book Antiqua" pitchFamily="18" charset="0"/>
                <a:cs typeface="Times New Roman" pitchFamily="18" charset="0"/>
              </a:rPr>
              <a:t>Tiempo, t = 350 minutos = (350 minutos/60 min / hora) = 5,83 horas 	</a:t>
            </a:r>
          </a:p>
          <a:p>
            <a:pPr>
              <a:lnSpc>
                <a:spcPct val="80000"/>
              </a:lnSpc>
              <a:buFont typeface="Wingdings" pitchFamily="2" charset="2"/>
              <a:buNone/>
            </a:pPr>
            <a:r>
              <a:rPr lang="es-EC" sz="1600" b="1">
                <a:solidFill>
                  <a:srgbClr val="000000"/>
                </a:solidFill>
                <a:latin typeface="Book Antiqua" pitchFamily="18" charset="0"/>
                <a:cs typeface="Times New Roman" pitchFamily="18" charset="0"/>
              </a:rPr>
              <a:t>b) Volumen de agua desperdiciada			</a:t>
            </a:r>
            <a:endParaRPr lang="es-EC" sz="1600">
              <a:solidFill>
                <a:srgbClr val="000000"/>
              </a:solidFill>
              <a:latin typeface="Book Antiqua" pitchFamily="18" charset="0"/>
              <a:cs typeface="Times New Roman" pitchFamily="18" charset="0"/>
            </a:endParaRPr>
          </a:p>
          <a:p>
            <a:pPr>
              <a:lnSpc>
                <a:spcPct val="80000"/>
              </a:lnSpc>
              <a:buFont typeface="Wingdings" pitchFamily="2" charset="2"/>
              <a:buNone/>
            </a:pPr>
            <a:r>
              <a:rPr lang="es-EC" sz="1600">
                <a:solidFill>
                  <a:srgbClr val="000000"/>
                </a:solidFill>
                <a:latin typeface="Book Antiqua" pitchFamily="18" charset="0"/>
                <a:cs typeface="Times New Roman" pitchFamily="18" charset="0"/>
              </a:rPr>
              <a:t>Q salida=	0.32	litros/minuto,  t =	350	minutos				</a:t>
            </a:r>
          </a:p>
          <a:p>
            <a:pPr algn="just">
              <a:lnSpc>
                <a:spcPct val="80000"/>
              </a:lnSpc>
              <a:buFont typeface="Wingdings" pitchFamily="2" charset="2"/>
              <a:buNone/>
            </a:pPr>
            <a:r>
              <a:rPr lang="es-EC" sz="1600">
                <a:solidFill>
                  <a:srgbClr val="000000"/>
                </a:solidFill>
                <a:latin typeface="Book Antiqua" pitchFamily="18" charset="0"/>
                <a:cs typeface="Times New Roman" pitchFamily="18" charset="0"/>
              </a:rPr>
              <a:t>Volumen, vol. = Q salida x t =0,32 x 350 = </a:t>
            </a:r>
            <a:r>
              <a:rPr lang="es-EC" sz="1600" b="1">
                <a:solidFill>
                  <a:srgbClr val="000000"/>
                </a:solidFill>
                <a:latin typeface="Book Antiqua" pitchFamily="18" charset="0"/>
                <a:cs typeface="Times New Roman" pitchFamily="18" charset="0"/>
              </a:rPr>
              <a:t>112 litros (Volumen Desperdiciado)	</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r>
              <a:rPr lang="es-ES"/>
              <a:t>Profesor: José V. Chang, Ing. M. Sc.</a:t>
            </a:r>
          </a:p>
        </p:txBody>
      </p:sp>
      <p:sp>
        <p:nvSpPr>
          <p:cNvPr id="5" name="4 Marcador de pie de página"/>
          <p:cNvSpPr>
            <a:spLocks noGrp="1"/>
          </p:cNvSpPr>
          <p:nvPr>
            <p:ph type="ftr" sz="quarter" idx="11"/>
          </p:nvPr>
        </p:nvSpPr>
        <p:spPr/>
        <p:txBody>
          <a:bodyPr/>
          <a:lstStyle/>
          <a:p>
            <a:r>
              <a:rPr lang="es-ES"/>
              <a:t>Curso de Contaminación Ambiental</a:t>
            </a:r>
          </a:p>
        </p:txBody>
      </p:sp>
      <p:sp>
        <p:nvSpPr>
          <p:cNvPr id="6" name="5 Marcador de número de diapositiva"/>
          <p:cNvSpPr>
            <a:spLocks noGrp="1"/>
          </p:cNvSpPr>
          <p:nvPr>
            <p:ph type="sldNum" sz="quarter" idx="12"/>
          </p:nvPr>
        </p:nvSpPr>
        <p:spPr/>
        <p:txBody>
          <a:bodyPr/>
          <a:lstStyle/>
          <a:p>
            <a:fld id="{06395C58-E317-4E93-8429-B4A7D0570418}" type="slidenum">
              <a:rPr lang="es-ES"/>
              <a:pPr/>
              <a:t>83</a:t>
            </a:fld>
            <a:endParaRPr lang="es-ES"/>
          </a:p>
        </p:txBody>
      </p:sp>
      <p:sp>
        <p:nvSpPr>
          <p:cNvPr id="475138" name="Rectangle 2"/>
          <p:cNvSpPr>
            <a:spLocks noGrp="1" noChangeArrowheads="1"/>
          </p:cNvSpPr>
          <p:nvPr>
            <p:ph type="title"/>
          </p:nvPr>
        </p:nvSpPr>
        <p:spPr/>
        <p:txBody>
          <a:bodyPr/>
          <a:lstStyle/>
          <a:p>
            <a:r>
              <a:rPr lang="es-EC"/>
              <a:t>Ejercicio 3.    Problema de dilución</a:t>
            </a:r>
          </a:p>
        </p:txBody>
      </p:sp>
      <p:sp>
        <p:nvSpPr>
          <p:cNvPr id="475139" name="Rectangle 3"/>
          <p:cNvSpPr>
            <a:spLocks noGrp="1" noChangeArrowheads="1"/>
          </p:cNvSpPr>
          <p:nvPr>
            <p:ph type="body" idx="1"/>
          </p:nvPr>
        </p:nvSpPr>
        <p:spPr>
          <a:xfrm>
            <a:off x="395288" y="2017713"/>
            <a:ext cx="8559800" cy="4114800"/>
          </a:xfrm>
        </p:spPr>
        <p:txBody>
          <a:bodyPr/>
          <a:lstStyle/>
          <a:p>
            <a:pPr marL="381000" indent="-381000" algn="just">
              <a:lnSpc>
                <a:spcPct val="90000"/>
              </a:lnSpc>
              <a:buFont typeface="Wingdings" pitchFamily="2" charset="2"/>
              <a:buNone/>
            </a:pPr>
            <a:r>
              <a:rPr lang="es-EC" b="1">
                <a:solidFill>
                  <a:srgbClr val="000099"/>
                </a:solidFill>
                <a:latin typeface="Book Antiqua" pitchFamily="18" charset="0"/>
                <a:ea typeface="Times New Roman" pitchFamily="18" charset="0"/>
                <a:cs typeface="Tahoma" pitchFamily="34" charset="0"/>
              </a:rPr>
              <a:t>El flujo medio diario de un pequeño río durante el mes más seco es de 100 l/s (litros /segundo). Si una planta de tratamiento de aguas residuales pudiera producir un efluente con una DBO</a:t>
            </a:r>
            <a:r>
              <a:rPr lang="es-EC" b="1" baseline="-30000">
                <a:solidFill>
                  <a:srgbClr val="000099"/>
                </a:solidFill>
                <a:latin typeface="Book Antiqua" pitchFamily="18" charset="0"/>
                <a:ea typeface="Times New Roman" pitchFamily="18" charset="0"/>
                <a:cs typeface="Tahoma" pitchFamily="34" charset="0"/>
              </a:rPr>
              <a:t>5</a:t>
            </a:r>
            <a:r>
              <a:rPr lang="es-EC" b="1">
                <a:solidFill>
                  <a:srgbClr val="000099"/>
                </a:solidFill>
                <a:latin typeface="Book Antiqua" pitchFamily="18" charset="0"/>
                <a:ea typeface="Times New Roman" pitchFamily="18" charset="0"/>
                <a:cs typeface="Tahoma" pitchFamily="34" charset="0"/>
              </a:rPr>
              <a:t> de 20 mg/l, o menor, </a:t>
            </a:r>
          </a:p>
          <a:p>
            <a:pPr marL="381000" indent="-381000" algn="just">
              <a:lnSpc>
                <a:spcPct val="90000"/>
              </a:lnSpc>
              <a:buFont typeface="Wingdings" pitchFamily="2" charset="2"/>
              <a:buNone/>
            </a:pPr>
            <a:r>
              <a:rPr lang="es-EC" b="1">
                <a:solidFill>
                  <a:srgbClr val="000099"/>
                </a:solidFill>
                <a:latin typeface="Book Antiqua" pitchFamily="18" charset="0"/>
                <a:ea typeface="Times New Roman" pitchFamily="18" charset="0"/>
                <a:cs typeface="Tahoma" pitchFamily="34" charset="0"/>
              </a:rPr>
              <a:t>¿a qué población podría dar servicio si la DBO</a:t>
            </a:r>
            <a:r>
              <a:rPr lang="es-EC" b="1" baseline="-30000">
                <a:solidFill>
                  <a:srgbClr val="000099"/>
                </a:solidFill>
                <a:latin typeface="Book Antiqua" pitchFamily="18" charset="0"/>
                <a:ea typeface="Times New Roman" pitchFamily="18" charset="0"/>
                <a:cs typeface="Tahoma" pitchFamily="34" charset="0"/>
              </a:rPr>
              <a:t>5 </a:t>
            </a:r>
            <a:r>
              <a:rPr lang="es-EC" b="1">
                <a:solidFill>
                  <a:srgbClr val="000099"/>
                </a:solidFill>
                <a:latin typeface="Book Antiqua" pitchFamily="18" charset="0"/>
                <a:ea typeface="Times New Roman" pitchFamily="18" charset="0"/>
                <a:cs typeface="Tahoma" pitchFamily="34" charset="0"/>
              </a:rPr>
              <a:t>en el río después de la dilución, no debe ser mayor que 4 mg/l? Suponga que no hay contaminación río arriba y que el abastecimiento de agua municipal no proviene del río.</a:t>
            </a:r>
          </a:p>
          <a:p>
            <a:pPr marL="381000" indent="-381000" algn="just">
              <a:lnSpc>
                <a:spcPct val="90000"/>
              </a:lnSpc>
              <a:buFont typeface="Wingdings" pitchFamily="2" charset="2"/>
              <a:buNone/>
            </a:pPr>
            <a:endParaRPr lang="es-EC" b="1">
              <a:solidFill>
                <a:srgbClr val="000099"/>
              </a:solidFill>
              <a:latin typeface="Book Antiqua" pitchFamily="18" charset="0"/>
              <a:ea typeface="Times New Roman" pitchFamily="18" charset="0"/>
              <a:cs typeface="Tahoma" pitchFamily="34" charset="0"/>
            </a:endParaRPr>
          </a:p>
          <a:p>
            <a:pPr marL="381000" indent="-381000" algn="just">
              <a:lnSpc>
                <a:spcPct val="90000"/>
              </a:lnSpc>
              <a:buFont typeface="Wingdings" pitchFamily="2" charset="2"/>
              <a:buNone/>
            </a:pPr>
            <a:r>
              <a:rPr lang="es-EC" b="1">
                <a:solidFill>
                  <a:srgbClr val="FF3300"/>
                </a:solidFill>
                <a:latin typeface="Book Antiqua" pitchFamily="18" charset="0"/>
                <a:ea typeface="Times New Roman" pitchFamily="18" charset="0"/>
                <a:cs typeface="Tahoma" pitchFamily="34" charset="0"/>
              </a:rPr>
              <a:t>Solución:</a:t>
            </a:r>
            <a:endParaRPr lang="es-EC">
              <a:solidFill>
                <a:srgbClr val="FF3300"/>
              </a:solidFill>
              <a:latin typeface="Book Antiqua" pitchFamily="18" charset="0"/>
              <a:ea typeface="Times New Roman" pitchFamily="18" charset="0"/>
              <a:cs typeface="Tahoma" pitchFamily="34" charset="0"/>
            </a:endParaRPr>
          </a:p>
          <a:p>
            <a:pPr marL="381000" indent="-381000" algn="just">
              <a:lnSpc>
                <a:spcPct val="90000"/>
              </a:lnSpc>
              <a:buFont typeface="Wingdings" pitchFamily="2" charset="2"/>
              <a:buNone/>
            </a:pPr>
            <a:r>
              <a:rPr lang="es-EC" b="1">
                <a:solidFill>
                  <a:srgbClr val="FF3300"/>
                </a:solidFill>
                <a:latin typeface="Book Antiqua" pitchFamily="18" charset="0"/>
                <a:ea typeface="Times New Roman" pitchFamily="18" charset="0"/>
                <a:cs typeface="Tahoma" pitchFamily="34" charset="0"/>
              </a:rPr>
              <a:t>Suponiendo una mezcla completa, y eligiendo 1 segundo como intervalo de tiempo conveniente, escriba un balance de materia sobre la DBO</a:t>
            </a:r>
            <a:r>
              <a:rPr lang="es-EC" b="1" baseline="-30000">
                <a:solidFill>
                  <a:srgbClr val="FF3300"/>
                </a:solidFill>
                <a:latin typeface="Book Antiqua" pitchFamily="18" charset="0"/>
                <a:ea typeface="Times New Roman" pitchFamily="18" charset="0"/>
                <a:cs typeface="Tahoma" pitchFamily="34" charset="0"/>
              </a:rPr>
              <a:t>5</a:t>
            </a:r>
            <a:r>
              <a:rPr lang="es-EC" b="1">
                <a:solidFill>
                  <a:srgbClr val="FF3300"/>
                </a:solidFill>
                <a:ea typeface="Times New Roman" pitchFamily="18" charset="0"/>
                <a:cs typeface="Tahoma" pitchFamily="34" charset="0"/>
              </a:rPr>
              <a:t> </a:t>
            </a:r>
          </a:p>
          <a:p>
            <a:pPr marL="381000" indent="-381000">
              <a:lnSpc>
                <a:spcPct val="90000"/>
              </a:lnSpc>
              <a:buFont typeface="Wingdings" pitchFamily="2" charset="2"/>
              <a:buNone/>
            </a:pPr>
            <a:endParaRPr lang="es-EC" b="1">
              <a:solidFill>
                <a:srgbClr val="FF3300"/>
              </a:solidFill>
              <a:ea typeface="Times New Roman" pitchFamily="18" charset="0"/>
              <a:cs typeface="Tahoma" pitchFamily="34" charset="0"/>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fecha"/>
          <p:cNvSpPr>
            <a:spLocks noGrp="1"/>
          </p:cNvSpPr>
          <p:nvPr>
            <p:ph type="dt" sz="half" idx="10"/>
          </p:nvPr>
        </p:nvSpPr>
        <p:spPr/>
        <p:txBody>
          <a:bodyPr/>
          <a:lstStyle/>
          <a:p>
            <a:r>
              <a:rPr lang="es-ES"/>
              <a:t>Profesor: José V. Chang, Ing. M. Sc.</a:t>
            </a:r>
          </a:p>
        </p:txBody>
      </p:sp>
      <p:sp>
        <p:nvSpPr>
          <p:cNvPr id="6" name="5 Marcador de pie de página"/>
          <p:cNvSpPr>
            <a:spLocks noGrp="1"/>
          </p:cNvSpPr>
          <p:nvPr>
            <p:ph type="ftr" sz="quarter" idx="11"/>
          </p:nvPr>
        </p:nvSpPr>
        <p:spPr/>
        <p:txBody>
          <a:bodyPr/>
          <a:lstStyle/>
          <a:p>
            <a:r>
              <a:rPr lang="es-ES"/>
              <a:t>Curso de Contaminación Ambiental</a:t>
            </a:r>
          </a:p>
        </p:txBody>
      </p:sp>
      <p:sp>
        <p:nvSpPr>
          <p:cNvPr id="7" name="6 Marcador de número de diapositiva"/>
          <p:cNvSpPr>
            <a:spLocks noGrp="1"/>
          </p:cNvSpPr>
          <p:nvPr>
            <p:ph type="sldNum" sz="quarter" idx="12"/>
          </p:nvPr>
        </p:nvSpPr>
        <p:spPr/>
        <p:txBody>
          <a:bodyPr/>
          <a:lstStyle/>
          <a:p>
            <a:fld id="{7BAA4388-1AE5-4310-99FC-499970983A2A}" type="slidenum">
              <a:rPr lang="es-ES"/>
              <a:pPr/>
              <a:t>84</a:t>
            </a:fld>
            <a:endParaRPr lang="es-ES"/>
          </a:p>
        </p:txBody>
      </p:sp>
      <p:sp>
        <p:nvSpPr>
          <p:cNvPr id="476167" name="Rectangle 7"/>
          <p:cNvSpPr>
            <a:spLocks noGrp="1" noChangeArrowheads="1"/>
          </p:cNvSpPr>
          <p:nvPr>
            <p:ph type="title"/>
          </p:nvPr>
        </p:nvSpPr>
        <p:spPr>
          <a:xfrm>
            <a:off x="1150938" y="617538"/>
            <a:ext cx="7793037" cy="795337"/>
          </a:xfrm>
        </p:spPr>
        <p:txBody>
          <a:bodyPr/>
          <a:lstStyle/>
          <a:p>
            <a:r>
              <a:rPr lang="es-EC"/>
              <a:t>Solución ejercicio 3</a:t>
            </a:r>
          </a:p>
        </p:txBody>
      </p:sp>
      <p:pic>
        <p:nvPicPr>
          <p:cNvPr id="476164" name="Picture 4"/>
          <p:cNvPicPr>
            <a:picLocks noChangeAspect="1" noChangeArrowheads="1"/>
          </p:cNvPicPr>
          <p:nvPr>
            <p:ph sz="half" idx="1"/>
          </p:nvPr>
        </p:nvPicPr>
        <p:blipFill>
          <a:blip r:embed="rId2"/>
          <a:srcRect/>
          <a:stretch>
            <a:fillRect/>
          </a:stretch>
        </p:blipFill>
        <p:spPr>
          <a:xfrm>
            <a:off x="1258888" y="1412875"/>
            <a:ext cx="6769100" cy="3168650"/>
          </a:xfrm>
          <a:noFill/>
          <a:ln/>
        </p:spPr>
      </p:pic>
      <p:sp>
        <p:nvSpPr>
          <p:cNvPr id="476168" name="Rectangle 8"/>
          <p:cNvSpPr>
            <a:spLocks noGrp="1" noChangeArrowheads="1"/>
          </p:cNvSpPr>
          <p:nvPr>
            <p:ph type="body" sz="half" idx="2"/>
          </p:nvPr>
        </p:nvSpPr>
        <p:spPr>
          <a:xfrm>
            <a:off x="323850" y="4581525"/>
            <a:ext cx="8631238" cy="1871663"/>
          </a:xfrm>
        </p:spPr>
        <p:txBody>
          <a:bodyPr/>
          <a:lstStyle/>
          <a:p>
            <a:pPr algn="just">
              <a:lnSpc>
                <a:spcPct val="90000"/>
              </a:lnSpc>
              <a:buFont typeface="Wingdings" pitchFamily="2" charset="2"/>
              <a:buNone/>
            </a:pPr>
            <a:r>
              <a:rPr lang="es-EC" sz="1800">
                <a:solidFill>
                  <a:srgbClr val="000000"/>
                </a:solidFill>
                <a:latin typeface="Book Antiqua" pitchFamily="18" charset="0"/>
                <a:ea typeface="Times New Roman" pitchFamily="18" charset="0"/>
                <a:cs typeface="Tahoma" pitchFamily="34" charset="0"/>
              </a:rPr>
              <a:t>DBO </a:t>
            </a:r>
            <a:r>
              <a:rPr lang="es-EC" sz="1800" baseline="-30000">
                <a:solidFill>
                  <a:srgbClr val="000000"/>
                </a:solidFill>
                <a:latin typeface="Book Antiqua" pitchFamily="18" charset="0"/>
                <a:ea typeface="Times New Roman" pitchFamily="18" charset="0"/>
                <a:cs typeface="Tahoma" pitchFamily="34" charset="0"/>
              </a:rPr>
              <a:t>aguas arriba</a:t>
            </a:r>
            <a:r>
              <a:rPr lang="es-EC" sz="1800">
                <a:solidFill>
                  <a:srgbClr val="000000"/>
                </a:solidFill>
                <a:latin typeface="Book Antiqua" pitchFamily="18" charset="0"/>
                <a:ea typeface="Times New Roman" pitchFamily="18" charset="0"/>
                <a:cs typeface="Tahoma" pitchFamily="34" charset="0"/>
              </a:rPr>
              <a:t> + DBO </a:t>
            </a:r>
            <a:r>
              <a:rPr lang="es-EC" sz="1800" baseline="-30000">
                <a:solidFill>
                  <a:srgbClr val="000000"/>
                </a:solidFill>
                <a:latin typeface="Book Antiqua" pitchFamily="18" charset="0"/>
                <a:ea typeface="Times New Roman" pitchFamily="18" charset="0"/>
                <a:cs typeface="Tahoma" pitchFamily="34" charset="0"/>
              </a:rPr>
              <a:t>residuos </a:t>
            </a:r>
            <a:r>
              <a:rPr lang="es-EC" sz="1800">
                <a:solidFill>
                  <a:srgbClr val="000000"/>
                </a:solidFill>
                <a:latin typeface="Book Antiqua" pitchFamily="18" charset="0"/>
                <a:ea typeface="Times New Roman" pitchFamily="18" charset="0"/>
                <a:cs typeface="Tahoma" pitchFamily="34" charset="0"/>
              </a:rPr>
              <a:t>  = DBO </a:t>
            </a:r>
            <a:r>
              <a:rPr lang="es-EC" sz="1800" baseline="-30000">
                <a:solidFill>
                  <a:srgbClr val="000000"/>
                </a:solidFill>
                <a:latin typeface="Book Antiqua" pitchFamily="18" charset="0"/>
                <a:ea typeface="Times New Roman" pitchFamily="18" charset="0"/>
                <a:cs typeface="Tahoma" pitchFamily="34" charset="0"/>
              </a:rPr>
              <a:t>aguas abajo</a:t>
            </a:r>
            <a:endParaRPr lang="es-EC" sz="1800">
              <a:solidFill>
                <a:srgbClr val="000000"/>
              </a:solidFill>
              <a:latin typeface="Book Antiqua" pitchFamily="18" charset="0"/>
              <a:ea typeface="Times New Roman" pitchFamily="18" charset="0"/>
              <a:cs typeface="Tahoma" pitchFamily="34" charset="0"/>
            </a:endParaRPr>
          </a:p>
          <a:p>
            <a:pPr algn="just">
              <a:lnSpc>
                <a:spcPct val="90000"/>
              </a:lnSpc>
              <a:buFont typeface="Wingdings" pitchFamily="2" charset="2"/>
              <a:buNone/>
            </a:pPr>
            <a:r>
              <a:rPr lang="es-EC" sz="1800">
                <a:solidFill>
                  <a:srgbClr val="000000"/>
                </a:solidFill>
                <a:latin typeface="Book Antiqua" pitchFamily="18" charset="0"/>
                <a:ea typeface="Times New Roman" pitchFamily="18" charset="0"/>
                <a:cs typeface="Tahoma" pitchFamily="34" charset="0"/>
              </a:rPr>
              <a:t>Q </a:t>
            </a:r>
            <a:r>
              <a:rPr lang="es-EC" sz="1800" baseline="-30000">
                <a:solidFill>
                  <a:srgbClr val="000000"/>
                </a:solidFill>
                <a:latin typeface="Book Antiqua" pitchFamily="18" charset="0"/>
                <a:ea typeface="Times New Roman" pitchFamily="18" charset="0"/>
                <a:cs typeface="Tahoma" pitchFamily="34" charset="0"/>
              </a:rPr>
              <a:t>río</a:t>
            </a:r>
            <a:r>
              <a:rPr lang="es-EC" sz="1800">
                <a:solidFill>
                  <a:srgbClr val="000000"/>
                </a:solidFill>
                <a:latin typeface="Book Antiqua" pitchFamily="18" charset="0"/>
                <a:ea typeface="Times New Roman" pitchFamily="18" charset="0"/>
                <a:cs typeface="Tahoma" pitchFamily="34" charset="0"/>
              </a:rPr>
              <a:t> x 0  + Q </a:t>
            </a:r>
            <a:r>
              <a:rPr lang="es-EC" sz="1800" baseline="-30000">
                <a:solidFill>
                  <a:srgbClr val="000000"/>
                </a:solidFill>
                <a:latin typeface="Book Antiqua" pitchFamily="18" charset="0"/>
                <a:ea typeface="Times New Roman" pitchFamily="18" charset="0"/>
                <a:cs typeface="Tahoma" pitchFamily="34" charset="0"/>
              </a:rPr>
              <a:t>planta</a:t>
            </a:r>
            <a:r>
              <a:rPr lang="es-EC" sz="1800">
                <a:solidFill>
                  <a:srgbClr val="000000"/>
                </a:solidFill>
                <a:latin typeface="Book Antiqua" pitchFamily="18" charset="0"/>
                <a:ea typeface="Times New Roman" pitchFamily="18" charset="0"/>
                <a:cs typeface="Tahoma" pitchFamily="34" charset="0"/>
              </a:rPr>
              <a:t> x 20 mg/l = (Q </a:t>
            </a:r>
            <a:r>
              <a:rPr lang="es-EC" sz="1800" baseline="-30000">
                <a:solidFill>
                  <a:srgbClr val="000000"/>
                </a:solidFill>
                <a:latin typeface="Book Antiqua" pitchFamily="18" charset="0"/>
                <a:ea typeface="Times New Roman" pitchFamily="18" charset="0"/>
                <a:cs typeface="Tahoma" pitchFamily="34" charset="0"/>
              </a:rPr>
              <a:t>río </a:t>
            </a:r>
            <a:r>
              <a:rPr lang="es-EC" sz="1800">
                <a:solidFill>
                  <a:srgbClr val="000000"/>
                </a:solidFill>
                <a:latin typeface="Book Antiqua" pitchFamily="18" charset="0"/>
                <a:ea typeface="Times New Roman" pitchFamily="18" charset="0"/>
                <a:cs typeface="Tahoma" pitchFamily="34" charset="0"/>
              </a:rPr>
              <a:t>+ Q </a:t>
            </a:r>
            <a:r>
              <a:rPr lang="es-EC" sz="1800" baseline="-30000">
                <a:solidFill>
                  <a:srgbClr val="000000"/>
                </a:solidFill>
                <a:latin typeface="Book Antiqua" pitchFamily="18" charset="0"/>
                <a:ea typeface="Times New Roman" pitchFamily="18" charset="0"/>
                <a:cs typeface="Tahoma" pitchFamily="34" charset="0"/>
              </a:rPr>
              <a:t>planta</a:t>
            </a:r>
            <a:r>
              <a:rPr lang="es-EC" sz="1800">
                <a:solidFill>
                  <a:srgbClr val="000000"/>
                </a:solidFill>
                <a:latin typeface="Book Antiqua" pitchFamily="18" charset="0"/>
                <a:ea typeface="Times New Roman" pitchFamily="18" charset="0"/>
                <a:cs typeface="Tahoma" pitchFamily="34" charset="0"/>
              </a:rPr>
              <a:t>) x 4 mg/l</a:t>
            </a:r>
            <a:endParaRPr lang="pt-PT" sz="1800">
              <a:solidFill>
                <a:srgbClr val="000000"/>
              </a:solidFill>
              <a:latin typeface="Book Antiqua" pitchFamily="18" charset="0"/>
              <a:ea typeface="Times New Roman" pitchFamily="18" charset="0"/>
              <a:cs typeface="Tahoma" pitchFamily="34" charset="0"/>
            </a:endParaRPr>
          </a:p>
          <a:p>
            <a:pPr algn="just">
              <a:lnSpc>
                <a:spcPct val="90000"/>
              </a:lnSpc>
              <a:buFont typeface="Wingdings" pitchFamily="2" charset="2"/>
              <a:buNone/>
            </a:pPr>
            <a:r>
              <a:rPr lang="pt-PT" sz="1800">
                <a:solidFill>
                  <a:srgbClr val="000000"/>
                </a:solidFill>
                <a:latin typeface="Book Antiqua" pitchFamily="18" charset="0"/>
                <a:ea typeface="Times New Roman" pitchFamily="18" charset="0"/>
                <a:cs typeface="Tahoma" pitchFamily="34" charset="0"/>
              </a:rPr>
              <a:t>Q </a:t>
            </a:r>
            <a:r>
              <a:rPr lang="pt-PT" sz="1800" baseline="-30000">
                <a:solidFill>
                  <a:srgbClr val="000000"/>
                </a:solidFill>
                <a:latin typeface="Book Antiqua" pitchFamily="18" charset="0"/>
                <a:ea typeface="Times New Roman" pitchFamily="18" charset="0"/>
                <a:cs typeface="Tahoma" pitchFamily="34" charset="0"/>
              </a:rPr>
              <a:t>planta</a:t>
            </a:r>
            <a:r>
              <a:rPr lang="pt-PT" sz="1800">
                <a:solidFill>
                  <a:srgbClr val="000000"/>
                </a:solidFill>
                <a:latin typeface="Book Antiqua" pitchFamily="18" charset="0"/>
                <a:ea typeface="Times New Roman" pitchFamily="18" charset="0"/>
                <a:cs typeface="Tahoma" pitchFamily="34" charset="0"/>
              </a:rPr>
              <a:t> = 4 Q </a:t>
            </a:r>
            <a:r>
              <a:rPr lang="pt-PT" sz="1800" baseline="-30000">
                <a:solidFill>
                  <a:srgbClr val="000000"/>
                </a:solidFill>
                <a:latin typeface="Book Antiqua" pitchFamily="18" charset="0"/>
                <a:ea typeface="Times New Roman" pitchFamily="18" charset="0"/>
                <a:cs typeface="Tahoma" pitchFamily="34" charset="0"/>
              </a:rPr>
              <a:t>río</a:t>
            </a:r>
            <a:r>
              <a:rPr lang="pt-PT" sz="1800">
                <a:solidFill>
                  <a:srgbClr val="000000"/>
                </a:solidFill>
                <a:latin typeface="Book Antiqua" pitchFamily="18" charset="0"/>
                <a:ea typeface="Times New Roman" pitchFamily="18" charset="0"/>
                <a:cs typeface="Tahoma" pitchFamily="34" charset="0"/>
              </a:rPr>
              <a:t> /16 = (4 x 100 litros/s) / 16 = 25  litros/s</a:t>
            </a:r>
            <a:endParaRPr lang="es-EC" sz="1800">
              <a:solidFill>
                <a:srgbClr val="000000"/>
              </a:solidFill>
              <a:latin typeface="Book Antiqua" pitchFamily="18" charset="0"/>
              <a:ea typeface="Times New Roman" pitchFamily="18" charset="0"/>
              <a:cs typeface="Tahoma" pitchFamily="34" charset="0"/>
            </a:endParaRPr>
          </a:p>
          <a:p>
            <a:pPr algn="just">
              <a:lnSpc>
                <a:spcPct val="90000"/>
              </a:lnSpc>
              <a:buFont typeface="Wingdings" pitchFamily="2" charset="2"/>
              <a:buNone/>
            </a:pPr>
            <a:r>
              <a:rPr lang="es-EC" sz="1800">
                <a:solidFill>
                  <a:srgbClr val="000000"/>
                </a:solidFill>
                <a:latin typeface="Book Antiqua" pitchFamily="18" charset="0"/>
                <a:ea typeface="Times New Roman" pitchFamily="18" charset="0"/>
                <a:cs typeface="Tahoma" pitchFamily="34" charset="0"/>
              </a:rPr>
              <a:t>Considere una tasa de 200 litros/persona/d: </a:t>
            </a:r>
            <a:endParaRPr lang="pt-PT" sz="1800">
              <a:solidFill>
                <a:srgbClr val="000000"/>
              </a:solidFill>
              <a:latin typeface="Book Antiqua" pitchFamily="18" charset="0"/>
              <a:ea typeface="Times New Roman" pitchFamily="18" charset="0"/>
              <a:cs typeface="Tahoma" pitchFamily="34" charset="0"/>
            </a:endParaRPr>
          </a:p>
          <a:p>
            <a:pPr algn="just">
              <a:lnSpc>
                <a:spcPct val="90000"/>
              </a:lnSpc>
              <a:buFont typeface="Wingdings" pitchFamily="2" charset="2"/>
              <a:buNone/>
            </a:pPr>
            <a:r>
              <a:rPr lang="pt-PT" sz="1800">
                <a:solidFill>
                  <a:srgbClr val="000000"/>
                </a:solidFill>
                <a:latin typeface="Book Antiqua" pitchFamily="18" charset="0"/>
                <a:ea typeface="Times New Roman" pitchFamily="18" charset="0"/>
                <a:cs typeface="Tahoma" pitchFamily="34" charset="0"/>
              </a:rPr>
              <a:t>Población a 200 l/p/d = (25 l/s x 60 s/min x 60 min/h x 24 h/d)/200 l/p/d</a:t>
            </a:r>
            <a:endParaRPr lang="pt-PT" sz="1800" b="1">
              <a:solidFill>
                <a:srgbClr val="000000"/>
              </a:solidFill>
              <a:latin typeface="Book Antiqua" pitchFamily="18" charset="0"/>
              <a:ea typeface="Times New Roman" pitchFamily="18" charset="0"/>
              <a:cs typeface="Tahoma" pitchFamily="34" charset="0"/>
            </a:endParaRPr>
          </a:p>
          <a:p>
            <a:pPr algn="just">
              <a:lnSpc>
                <a:spcPct val="90000"/>
              </a:lnSpc>
              <a:buFont typeface="Wingdings" pitchFamily="2" charset="2"/>
              <a:buNone/>
            </a:pPr>
            <a:r>
              <a:rPr lang="pt-PT" sz="1800" b="1">
                <a:solidFill>
                  <a:srgbClr val="000000"/>
                </a:solidFill>
                <a:latin typeface="Book Antiqua" pitchFamily="18" charset="0"/>
                <a:ea typeface="Times New Roman" pitchFamily="18" charset="0"/>
                <a:cs typeface="Tahoma" pitchFamily="34" charset="0"/>
              </a:rPr>
              <a:t>Respuesta: 10.800 personas</a:t>
            </a:r>
            <a:endParaRPr lang="es-EC" sz="1800" b="1">
              <a:solidFill>
                <a:srgbClr val="000000"/>
              </a:solidFill>
              <a:latin typeface="Book Antiqua" pitchFamily="18" charset="0"/>
              <a:ea typeface="Times New Roman" pitchFamily="18" charset="0"/>
              <a:cs typeface="Tahoma"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r>
              <a:rPr lang="es-ES"/>
              <a:t>Profesor: José V. Chang, Ing. M. Sc.</a:t>
            </a:r>
          </a:p>
        </p:txBody>
      </p:sp>
      <p:sp>
        <p:nvSpPr>
          <p:cNvPr id="5" name="4 Marcador de pie de página"/>
          <p:cNvSpPr>
            <a:spLocks noGrp="1"/>
          </p:cNvSpPr>
          <p:nvPr>
            <p:ph type="ftr" sz="quarter" idx="11"/>
          </p:nvPr>
        </p:nvSpPr>
        <p:spPr/>
        <p:txBody>
          <a:bodyPr/>
          <a:lstStyle/>
          <a:p>
            <a:r>
              <a:rPr lang="es-ES"/>
              <a:t>Curso de Contaminación Ambiental</a:t>
            </a:r>
          </a:p>
        </p:txBody>
      </p:sp>
      <p:sp>
        <p:nvSpPr>
          <p:cNvPr id="6" name="5 Marcador de número de diapositiva"/>
          <p:cNvSpPr>
            <a:spLocks noGrp="1"/>
          </p:cNvSpPr>
          <p:nvPr>
            <p:ph type="sldNum" sz="quarter" idx="12"/>
          </p:nvPr>
        </p:nvSpPr>
        <p:spPr/>
        <p:txBody>
          <a:bodyPr/>
          <a:lstStyle/>
          <a:p>
            <a:fld id="{403551BF-532A-4738-8D8F-D250456D9EB6}" type="slidenum">
              <a:rPr lang="es-ES"/>
              <a:pPr/>
              <a:t>9</a:t>
            </a:fld>
            <a:endParaRPr lang="es-ES"/>
          </a:p>
        </p:txBody>
      </p:sp>
      <p:sp>
        <p:nvSpPr>
          <p:cNvPr id="451586" name="Rectangle 2"/>
          <p:cNvSpPr>
            <a:spLocks noGrp="1" noChangeArrowheads="1"/>
          </p:cNvSpPr>
          <p:nvPr>
            <p:ph type="title"/>
          </p:nvPr>
        </p:nvSpPr>
        <p:spPr>
          <a:xfrm>
            <a:off x="1150938" y="617538"/>
            <a:ext cx="7793037" cy="939800"/>
          </a:xfrm>
        </p:spPr>
        <p:txBody>
          <a:bodyPr/>
          <a:lstStyle/>
          <a:p>
            <a:r>
              <a:rPr lang="es-EC"/>
              <a:t>Diagrama del ciclo hidrológico</a:t>
            </a:r>
          </a:p>
        </p:txBody>
      </p:sp>
      <p:pic>
        <p:nvPicPr>
          <p:cNvPr id="451588" name="Picture 4"/>
          <p:cNvPicPr>
            <a:picLocks noChangeAspect="1" noChangeArrowheads="1"/>
          </p:cNvPicPr>
          <p:nvPr>
            <p:ph type="body" idx="1"/>
          </p:nvPr>
        </p:nvPicPr>
        <p:blipFill>
          <a:blip r:embed="rId2"/>
          <a:srcRect/>
          <a:stretch>
            <a:fillRect/>
          </a:stretch>
        </p:blipFill>
        <p:spPr>
          <a:xfrm>
            <a:off x="539750" y="1773238"/>
            <a:ext cx="8208963" cy="4800600"/>
          </a:xfrm>
          <a:noFill/>
          <a:ln/>
        </p:spPr>
      </p:pic>
    </p:spTree>
  </p:cSld>
  <p:clrMapOvr>
    <a:masterClrMapping/>
  </p:clrMapOvr>
</p:sld>
</file>

<file path=ppt/theme/theme1.xml><?xml version="1.0" encoding="utf-8"?>
<a:theme xmlns:a="http://schemas.openxmlformats.org/drawingml/2006/main" name="Mezclas">
  <a:themeElements>
    <a:clrScheme name="Mezcla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Mezcla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Mezcla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Mezcla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Mezcla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Mezcla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Mezcla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Mezcla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Mezcla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2238</TotalTime>
  <Words>8291</Words>
  <Application>Microsoft PowerPoint</Application>
  <PresentationFormat>Presentación en pantalla (4:3)</PresentationFormat>
  <Paragraphs>782</Paragraphs>
  <Slides>84</Slides>
  <Notes>0</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84</vt:i4>
      </vt:variant>
    </vt:vector>
  </HeadingPairs>
  <TitlesOfParts>
    <vt:vector size="94" baseType="lpstr">
      <vt:lpstr>Arial</vt:lpstr>
      <vt:lpstr>Tahoma</vt:lpstr>
      <vt:lpstr>Wingdings</vt:lpstr>
      <vt:lpstr>Symbol</vt:lpstr>
      <vt:lpstr>Arial Unicode MS</vt:lpstr>
      <vt:lpstr>Verdana</vt:lpstr>
      <vt:lpstr>Arial Narrow</vt:lpstr>
      <vt:lpstr>Times New Roman</vt:lpstr>
      <vt:lpstr>Book Antiqua</vt:lpstr>
      <vt:lpstr>Mezclas</vt:lpstr>
      <vt:lpstr>Escuela Superior Politécnica del Litoral  Facultad de Ingeniería Marítima  y Ciencias del Mar</vt:lpstr>
      <vt:lpstr>Contaminación del agua</vt:lpstr>
      <vt:lpstr>El agua en ambientes naturales (1)</vt:lpstr>
      <vt:lpstr>El agua en ambientes naturales (2)</vt:lpstr>
      <vt:lpstr>Ejemplo de contaminación de agua   envenenamiento por mercurio</vt:lpstr>
      <vt:lpstr>Mapa de distribución del agua       a escala mundial</vt:lpstr>
      <vt:lpstr>Distribución del agua   </vt:lpstr>
      <vt:lpstr>Ciclo hidrológico del agua</vt:lpstr>
      <vt:lpstr>Diagrama del ciclo hidrológico</vt:lpstr>
      <vt:lpstr>Reciclaje natural del agua</vt:lpstr>
      <vt:lpstr>Permanencia de una molécula de    agua en el ciclo hidrológico</vt:lpstr>
      <vt:lpstr>El agua en el cuerpo humano</vt:lpstr>
      <vt:lpstr>Hechos y cifras globales  (1)</vt:lpstr>
      <vt:lpstr>Hechos y cifras globales  (2)</vt:lpstr>
      <vt:lpstr>Requerimientos de agua potable</vt:lpstr>
      <vt:lpstr>Factores que influyen    en el consumo vital promedio</vt:lpstr>
      <vt:lpstr>Requerimientos diarios de agua potable:  enfoque medico Ref. www.Botanical-online.com</vt:lpstr>
      <vt:lpstr>Agua potable para uso publico</vt:lpstr>
      <vt:lpstr>Composición de caudales     de aguas residuales</vt:lpstr>
      <vt:lpstr>Distribución típica de los consumos   interiores en residencias  Ref.: Ingeniería de Aguas Residuales, Metcalf &amp; Eddy, 1995, ISBN:84-481-1612-7</vt:lpstr>
      <vt:lpstr>Establecimientos comerciales:      valores típicos de consumo (1)  Ref.: Ingeniería de Aguas Residuales, Metcalf &amp; Eddy, 1995, ISBN:84-481-1612-7 </vt:lpstr>
      <vt:lpstr>Establecimientos comerciales:      valores típicos de consumo (2)  Ref.: Ingeniería de Aguas Residuales, Metcalf &amp; Eddy, 1995, ISBN:84-481-1612-7 </vt:lpstr>
      <vt:lpstr>Ejemplos de consumo doméstico de agua  Ref.: Ingeniería Ambiental, Fundamentos, entornos, tecnologías y sistemas de gestión, Gerard Kiely, 1999. ISBN:84-481-2149-X</vt:lpstr>
      <vt:lpstr>Principales fuentes de       contaminación del agua</vt:lpstr>
      <vt:lpstr>Clasificación de principales       contaminantes del agua</vt:lpstr>
      <vt:lpstr>Residuos con    requerimiento de oxigeno</vt:lpstr>
      <vt:lpstr>2. Agentes patógenos</vt:lpstr>
      <vt:lpstr>3. Nutrientes vegetales</vt:lpstr>
      <vt:lpstr>4. Sustancias inorgánicas</vt:lpstr>
      <vt:lpstr>5. Compuestos orgánicos (a)</vt:lpstr>
      <vt:lpstr>5. Compuestos orgánicos (b)</vt:lpstr>
      <vt:lpstr>5. Compuestos orgánicos (c)</vt:lpstr>
      <vt:lpstr>6. Residuos sólidos inertes</vt:lpstr>
      <vt:lpstr>7. Materiales radioactivos</vt:lpstr>
      <vt:lpstr>8. Procesos físicos:     contaminación térmica</vt:lpstr>
      <vt:lpstr>Estimación de consumo de agua   a partir de datos de abastecimiento</vt:lpstr>
      <vt:lpstr>Características del agua potable (1) </vt:lpstr>
      <vt:lpstr>Potabilización del agua</vt:lpstr>
      <vt:lpstr>Riesgo, Salud y Desechos Peligrosos (1)</vt:lpstr>
      <vt:lpstr>Riesgo, Salud y Desechos Peligrosos (2)</vt:lpstr>
      <vt:lpstr>PELIGROS FÍSICOS   Contaminación por Ruido</vt:lpstr>
      <vt:lpstr>  RIESGOS DE SALUD       Uso de agua insegura</vt:lpstr>
      <vt:lpstr>RIESGO DE SALUD     Enfermedad:  Malaria </vt:lpstr>
      <vt:lpstr>RIESGO DE LA MALARIA</vt:lpstr>
      <vt:lpstr>CICLO DE VIDA DE LA MALARIA</vt:lpstr>
      <vt:lpstr>PAISES AFECTADOS POR MALARIA      Riesgo en aprox. 40%, OMS</vt:lpstr>
      <vt:lpstr>DEFINICION DE EVALUACION DE RIESGO</vt:lpstr>
      <vt:lpstr>Métodos de evaluación de Riesgos</vt:lpstr>
      <vt:lpstr>Componentes de la evaluación del riesgo según el método de la EPA</vt:lpstr>
      <vt:lpstr>Elementos científicos en la  evaluación de riesgos.   Figura 1</vt:lpstr>
      <vt:lpstr>Evaluación del riesgo de EPA.  Cuadro 2</vt:lpstr>
      <vt:lpstr>Evaluación del riesgo ambiental</vt:lpstr>
      <vt:lpstr>Proceso de evaluación del riesgo:    1.  Identificación del peligro</vt:lpstr>
      <vt:lpstr>Proceso de evaluación del riesgo:   2.  Evaluación de dosis - respuesta</vt:lpstr>
      <vt:lpstr>Relación dosis- respuesta. Figura 2 .    (A) agente no carcinogénico      (B) sustancia carcinogénica </vt:lpstr>
      <vt:lpstr>Dosis de referencia (Drf). Figura 3</vt:lpstr>
      <vt:lpstr>  Proceso de evaluación del riesgo:   3. Evaluación de exposición en humanos</vt:lpstr>
      <vt:lpstr>Cálculo de la exposición. Cuadro 3</vt:lpstr>
      <vt:lpstr>Fórmulas para cálculo de Dosis de exposición. Cuadro 4</vt:lpstr>
      <vt:lpstr>Sigue ….. Valores propuestos para los parámetros de la fórmula. Cuadro 4</vt:lpstr>
      <vt:lpstr>Proceso de evaluación del riesgo:    4. Caracterización del riesgo</vt:lpstr>
      <vt:lpstr>Caracterización del riesgo.  Cuadro 5 </vt:lpstr>
      <vt:lpstr>Sigue … Proceso de evaluación del riesgo:    4. Caracterización del riesgo</vt:lpstr>
      <vt:lpstr>Calculo del riesgo de cáncer. Cuadro 6</vt:lpstr>
      <vt:lpstr>Etapas de la evaluación del riesgo.  Cuadro 7</vt:lpstr>
      <vt:lpstr>Componentes de la evaluación del riesgo según el método ATSDR</vt:lpstr>
      <vt:lpstr>Evaluación de riesgos de ATSDR. Cuadro 8. </vt:lpstr>
      <vt:lpstr>Método ATSDR. Cuadro 9</vt:lpstr>
      <vt:lpstr>PRINCIPALES TIPOS DE EVALUACION     DE RIESGOS Y SU ENFOQUE</vt:lpstr>
      <vt:lpstr>CALCULO DE RIESGO      CONCENTRACIÓN / TOXICIDAD</vt:lpstr>
      <vt:lpstr>Ejemplo de Dosis - Efecto </vt:lpstr>
      <vt:lpstr>Selección de contaminantes críticos</vt:lpstr>
      <vt:lpstr>Selección de Contaminantes críticos (continuación)   Fórmula EMEG  (Guía de Evaluación para medios ambientales)</vt:lpstr>
      <vt:lpstr>Simbología de Fórmula EMEG</vt:lpstr>
      <vt:lpstr>Análisis Dosis Respuesta</vt:lpstr>
      <vt:lpstr>EJEMPLOS DE CALCULO</vt:lpstr>
      <vt:lpstr>Balances de Materia</vt:lpstr>
      <vt:lpstr>Diapositiva 78</vt:lpstr>
      <vt:lpstr>Ejercicio 1.   Cálculo de concentración de contaminantes</vt:lpstr>
      <vt:lpstr>Solución de ejercicio 1, parte a)</vt:lpstr>
      <vt:lpstr>Solución de ejercicio 1, partes b) y c):</vt:lpstr>
      <vt:lpstr>Ejercicio 2 . Balance de masas</vt:lpstr>
      <vt:lpstr>Ejercicio 3.    Problema de dilución</vt:lpstr>
      <vt:lpstr>Solución ejercicio 3</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CURSO DE CONTAMINACION</dc:title>
  <dc:creator>Jose Chang</dc:creator>
  <cp:lastModifiedBy>Administrador</cp:lastModifiedBy>
  <cp:revision>104</cp:revision>
  <cp:lastPrinted>1601-01-01T00:00:00Z</cp:lastPrinted>
  <dcterms:created xsi:type="dcterms:W3CDTF">2003-05-29T13:49:05Z</dcterms:created>
  <dcterms:modified xsi:type="dcterms:W3CDTF">2009-07-28T17:26:19Z</dcterms:modified>
</cp:coreProperties>
</file>