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7" r:id="rId1"/>
  </p:sldMasterIdLst>
  <p:notesMasterIdLst>
    <p:notesMasterId r:id="rId90"/>
  </p:notesMasterIdLst>
  <p:handoutMasterIdLst>
    <p:handoutMasterId r:id="rId91"/>
  </p:handoutMasterIdLst>
  <p:sldIdLst>
    <p:sldId id="256" r:id="rId2"/>
    <p:sldId id="495" r:id="rId3"/>
    <p:sldId id="496" r:id="rId4"/>
    <p:sldId id="497" r:id="rId5"/>
    <p:sldId id="498" r:id="rId6"/>
    <p:sldId id="499" r:id="rId7"/>
    <p:sldId id="500" r:id="rId8"/>
    <p:sldId id="501" r:id="rId9"/>
    <p:sldId id="502" r:id="rId10"/>
    <p:sldId id="503" r:id="rId11"/>
    <p:sldId id="504" r:id="rId12"/>
    <p:sldId id="505" r:id="rId13"/>
    <p:sldId id="506" r:id="rId14"/>
    <p:sldId id="507" r:id="rId15"/>
    <p:sldId id="508" r:id="rId16"/>
    <p:sldId id="509" r:id="rId17"/>
    <p:sldId id="510" r:id="rId18"/>
    <p:sldId id="511" r:id="rId19"/>
    <p:sldId id="512" r:id="rId20"/>
    <p:sldId id="513" r:id="rId21"/>
    <p:sldId id="514" r:id="rId22"/>
    <p:sldId id="515" r:id="rId23"/>
    <p:sldId id="516" r:id="rId24"/>
    <p:sldId id="517" r:id="rId25"/>
    <p:sldId id="518" r:id="rId26"/>
    <p:sldId id="519" r:id="rId27"/>
    <p:sldId id="520" r:id="rId28"/>
    <p:sldId id="521" r:id="rId29"/>
    <p:sldId id="522" r:id="rId30"/>
    <p:sldId id="523" r:id="rId31"/>
    <p:sldId id="524" r:id="rId32"/>
    <p:sldId id="525" r:id="rId33"/>
    <p:sldId id="526" r:id="rId34"/>
    <p:sldId id="527" r:id="rId35"/>
    <p:sldId id="528" r:id="rId36"/>
    <p:sldId id="529" r:id="rId37"/>
    <p:sldId id="530" r:id="rId38"/>
    <p:sldId id="531" r:id="rId39"/>
    <p:sldId id="532" r:id="rId40"/>
    <p:sldId id="533" r:id="rId41"/>
    <p:sldId id="534" r:id="rId42"/>
    <p:sldId id="535" r:id="rId43"/>
    <p:sldId id="536" r:id="rId44"/>
    <p:sldId id="537" r:id="rId45"/>
    <p:sldId id="538" r:id="rId46"/>
    <p:sldId id="539" r:id="rId47"/>
    <p:sldId id="540" r:id="rId48"/>
    <p:sldId id="541" r:id="rId49"/>
    <p:sldId id="542" r:id="rId50"/>
    <p:sldId id="543" r:id="rId51"/>
    <p:sldId id="544" r:id="rId52"/>
    <p:sldId id="545" r:id="rId53"/>
    <p:sldId id="546" r:id="rId54"/>
    <p:sldId id="547" r:id="rId55"/>
    <p:sldId id="548" r:id="rId56"/>
    <p:sldId id="549" r:id="rId57"/>
    <p:sldId id="550" r:id="rId58"/>
    <p:sldId id="551" r:id="rId59"/>
    <p:sldId id="552" r:id="rId60"/>
    <p:sldId id="553" r:id="rId61"/>
    <p:sldId id="554" r:id="rId62"/>
    <p:sldId id="555" r:id="rId63"/>
    <p:sldId id="556" r:id="rId64"/>
    <p:sldId id="557" r:id="rId65"/>
    <p:sldId id="558" r:id="rId66"/>
    <p:sldId id="559" r:id="rId67"/>
    <p:sldId id="560" r:id="rId68"/>
    <p:sldId id="561" r:id="rId69"/>
    <p:sldId id="562" r:id="rId70"/>
    <p:sldId id="563" r:id="rId71"/>
    <p:sldId id="564" r:id="rId72"/>
    <p:sldId id="565" r:id="rId73"/>
    <p:sldId id="566" r:id="rId74"/>
    <p:sldId id="567" r:id="rId75"/>
    <p:sldId id="568" r:id="rId76"/>
    <p:sldId id="569" r:id="rId77"/>
    <p:sldId id="570" r:id="rId78"/>
    <p:sldId id="571" r:id="rId79"/>
    <p:sldId id="572" r:id="rId80"/>
    <p:sldId id="573" r:id="rId81"/>
    <p:sldId id="574" r:id="rId82"/>
    <p:sldId id="575" r:id="rId83"/>
    <p:sldId id="576" r:id="rId84"/>
    <p:sldId id="577" r:id="rId85"/>
    <p:sldId id="578" r:id="rId86"/>
    <p:sldId id="579" r:id="rId87"/>
    <p:sldId id="580" r:id="rId88"/>
    <p:sldId id="581" r:id="rId89"/>
  </p:sldIdLst>
  <p:sldSz cx="9144000" cy="6858000" type="screen4x3"/>
  <p:notesSz cx="6784975" cy="985678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FF00"/>
    <a:srgbClr val="000099"/>
    <a:srgbClr val="3333CC"/>
    <a:srgbClr val="33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568" autoAdjust="0"/>
    <p:restoredTop sz="94576" autoAdjust="0"/>
  </p:normalViewPr>
  <p:slideViewPr>
    <p:cSldViewPr>
      <p:cViewPr>
        <p:scale>
          <a:sx n="75" d="100"/>
          <a:sy n="75" d="100"/>
        </p:scale>
        <p:origin x="-444"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216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_rels/viewProps.xml.rels><?xml version="1.0" encoding="UTF-8" standalone="yes"?>
<Relationships xmlns="http://schemas.openxmlformats.org/package/2006/relationships"><Relationship Id="rId1" Type="http://schemas.openxmlformats.org/officeDocument/2006/relationships/slide" Target="slides/slide5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40050" cy="493713"/>
          </a:xfrm>
          <a:prstGeom prst="rect">
            <a:avLst/>
          </a:prstGeom>
          <a:noFill/>
          <a:ln w="9525">
            <a:noFill/>
            <a:miter lim="800000"/>
            <a:headEnd/>
            <a:tailEnd/>
          </a:ln>
          <a:effectLst/>
        </p:spPr>
        <p:txBody>
          <a:bodyPr vert="horz" wrap="square" lIns="91885" tIns="45943" rIns="91885" bIns="45943" numCol="1" anchor="t" anchorCtr="0" compatLnSpc="1">
            <a:prstTxWarp prst="textNoShape">
              <a:avLst/>
            </a:prstTxWarp>
          </a:bodyPr>
          <a:lstStyle>
            <a:lvl1pPr defTabSz="919163">
              <a:defRPr sz="1200">
                <a:latin typeface="Tahoma" pitchFamily="34" charset="0"/>
              </a:defRPr>
            </a:lvl1pPr>
          </a:lstStyle>
          <a:p>
            <a:endParaRPr lang="es-ES"/>
          </a:p>
        </p:txBody>
      </p:sp>
      <p:sp>
        <p:nvSpPr>
          <p:cNvPr id="100355" name="Rectangle 3"/>
          <p:cNvSpPr>
            <a:spLocks noGrp="1" noChangeArrowheads="1"/>
          </p:cNvSpPr>
          <p:nvPr>
            <p:ph type="dt" sz="quarter" idx="1"/>
          </p:nvPr>
        </p:nvSpPr>
        <p:spPr bwMode="auto">
          <a:xfrm>
            <a:off x="3844925" y="0"/>
            <a:ext cx="2940050" cy="493713"/>
          </a:xfrm>
          <a:prstGeom prst="rect">
            <a:avLst/>
          </a:prstGeom>
          <a:noFill/>
          <a:ln w="9525">
            <a:noFill/>
            <a:miter lim="800000"/>
            <a:headEnd/>
            <a:tailEnd/>
          </a:ln>
          <a:effectLst/>
        </p:spPr>
        <p:txBody>
          <a:bodyPr vert="horz" wrap="square" lIns="91885" tIns="45943" rIns="91885" bIns="45943" numCol="1" anchor="t" anchorCtr="0" compatLnSpc="1">
            <a:prstTxWarp prst="textNoShape">
              <a:avLst/>
            </a:prstTxWarp>
          </a:bodyPr>
          <a:lstStyle>
            <a:lvl1pPr algn="r" defTabSz="919163">
              <a:defRPr sz="1200">
                <a:latin typeface="Tahoma" pitchFamily="34" charset="0"/>
              </a:defRPr>
            </a:lvl1pPr>
          </a:lstStyle>
          <a:p>
            <a:endParaRPr lang="es-ES"/>
          </a:p>
        </p:txBody>
      </p:sp>
      <p:sp>
        <p:nvSpPr>
          <p:cNvPr id="100356" name="Rectangle 4"/>
          <p:cNvSpPr>
            <a:spLocks noGrp="1" noChangeArrowheads="1"/>
          </p:cNvSpPr>
          <p:nvPr>
            <p:ph type="ftr" sz="quarter" idx="2"/>
          </p:nvPr>
        </p:nvSpPr>
        <p:spPr bwMode="auto">
          <a:xfrm>
            <a:off x="0" y="9363075"/>
            <a:ext cx="2940050" cy="493713"/>
          </a:xfrm>
          <a:prstGeom prst="rect">
            <a:avLst/>
          </a:prstGeom>
          <a:noFill/>
          <a:ln w="9525">
            <a:noFill/>
            <a:miter lim="800000"/>
            <a:headEnd/>
            <a:tailEnd/>
          </a:ln>
          <a:effectLst/>
        </p:spPr>
        <p:txBody>
          <a:bodyPr vert="horz" wrap="square" lIns="91885" tIns="45943" rIns="91885" bIns="45943" numCol="1" anchor="b" anchorCtr="0" compatLnSpc="1">
            <a:prstTxWarp prst="textNoShape">
              <a:avLst/>
            </a:prstTxWarp>
          </a:bodyPr>
          <a:lstStyle>
            <a:lvl1pPr defTabSz="919163">
              <a:defRPr sz="1200">
                <a:latin typeface="Tahoma" pitchFamily="34" charset="0"/>
              </a:defRPr>
            </a:lvl1pPr>
          </a:lstStyle>
          <a:p>
            <a:endParaRPr lang="es-ES"/>
          </a:p>
        </p:txBody>
      </p:sp>
      <p:sp>
        <p:nvSpPr>
          <p:cNvPr id="100357" name="Rectangle 5"/>
          <p:cNvSpPr>
            <a:spLocks noGrp="1" noChangeArrowheads="1"/>
          </p:cNvSpPr>
          <p:nvPr>
            <p:ph type="sldNum" sz="quarter" idx="3"/>
          </p:nvPr>
        </p:nvSpPr>
        <p:spPr bwMode="auto">
          <a:xfrm>
            <a:off x="3844925" y="9363075"/>
            <a:ext cx="2940050" cy="493713"/>
          </a:xfrm>
          <a:prstGeom prst="rect">
            <a:avLst/>
          </a:prstGeom>
          <a:noFill/>
          <a:ln w="9525">
            <a:noFill/>
            <a:miter lim="800000"/>
            <a:headEnd/>
            <a:tailEnd/>
          </a:ln>
          <a:effectLst/>
        </p:spPr>
        <p:txBody>
          <a:bodyPr vert="horz" wrap="square" lIns="91885" tIns="45943" rIns="91885" bIns="45943" numCol="1" anchor="b" anchorCtr="0" compatLnSpc="1">
            <a:prstTxWarp prst="textNoShape">
              <a:avLst/>
            </a:prstTxWarp>
          </a:bodyPr>
          <a:lstStyle>
            <a:lvl1pPr algn="r" defTabSz="919163">
              <a:defRPr sz="1200">
                <a:latin typeface="Tahoma" pitchFamily="34" charset="0"/>
              </a:defRPr>
            </a:lvl1pPr>
          </a:lstStyle>
          <a:p>
            <a:fld id="{C2ABDF6E-FD39-499D-A17C-9DB18179DE08}" type="slidenum">
              <a:rPr lang="es-ES"/>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hdr" sz="quarter"/>
          </p:nvPr>
        </p:nvSpPr>
        <p:spPr bwMode="auto">
          <a:xfrm>
            <a:off x="0" y="0"/>
            <a:ext cx="2940050" cy="493713"/>
          </a:xfrm>
          <a:prstGeom prst="rect">
            <a:avLst/>
          </a:prstGeom>
          <a:noFill/>
          <a:ln w="9525">
            <a:noFill/>
            <a:miter lim="800000"/>
            <a:headEnd/>
            <a:tailEnd/>
          </a:ln>
          <a:effectLst/>
        </p:spPr>
        <p:txBody>
          <a:bodyPr vert="horz" wrap="square" lIns="92245" tIns="46122" rIns="92245" bIns="46122" numCol="1" anchor="t" anchorCtr="0" compatLnSpc="1">
            <a:prstTxWarp prst="textNoShape">
              <a:avLst/>
            </a:prstTxWarp>
          </a:bodyPr>
          <a:lstStyle>
            <a:lvl1pPr defTabSz="922338">
              <a:defRPr sz="1200"/>
            </a:lvl1pPr>
          </a:lstStyle>
          <a:p>
            <a:endParaRPr lang="es-EC"/>
          </a:p>
        </p:txBody>
      </p:sp>
      <p:sp>
        <p:nvSpPr>
          <p:cNvPr id="289795" name="Rectangle 3"/>
          <p:cNvSpPr>
            <a:spLocks noGrp="1" noChangeArrowheads="1"/>
          </p:cNvSpPr>
          <p:nvPr>
            <p:ph type="dt" idx="1"/>
          </p:nvPr>
        </p:nvSpPr>
        <p:spPr bwMode="auto">
          <a:xfrm>
            <a:off x="3843338" y="0"/>
            <a:ext cx="2940050" cy="493713"/>
          </a:xfrm>
          <a:prstGeom prst="rect">
            <a:avLst/>
          </a:prstGeom>
          <a:noFill/>
          <a:ln w="9525">
            <a:noFill/>
            <a:miter lim="800000"/>
            <a:headEnd/>
            <a:tailEnd/>
          </a:ln>
          <a:effectLst/>
        </p:spPr>
        <p:txBody>
          <a:bodyPr vert="horz" wrap="square" lIns="92245" tIns="46122" rIns="92245" bIns="46122" numCol="1" anchor="t" anchorCtr="0" compatLnSpc="1">
            <a:prstTxWarp prst="textNoShape">
              <a:avLst/>
            </a:prstTxWarp>
          </a:bodyPr>
          <a:lstStyle>
            <a:lvl1pPr algn="r" defTabSz="922338">
              <a:defRPr sz="1200"/>
            </a:lvl1pPr>
          </a:lstStyle>
          <a:p>
            <a:endParaRPr lang="es-EC"/>
          </a:p>
        </p:txBody>
      </p:sp>
      <p:sp>
        <p:nvSpPr>
          <p:cNvPr id="289796" name="Rectangle 4"/>
          <p:cNvSpPr>
            <a:spLocks noRot="1" noChangeArrowheads="1" noTextEdit="1"/>
          </p:cNvSpPr>
          <p:nvPr>
            <p:ph type="sldImg" idx="2"/>
          </p:nvPr>
        </p:nvSpPr>
        <p:spPr bwMode="auto">
          <a:xfrm>
            <a:off x="927100" y="738188"/>
            <a:ext cx="4929188" cy="3697287"/>
          </a:xfrm>
          <a:prstGeom prst="rect">
            <a:avLst/>
          </a:prstGeom>
          <a:noFill/>
          <a:ln w="9525">
            <a:solidFill>
              <a:srgbClr val="000000"/>
            </a:solidFill>
            <a:miter lim="800000"/>
            <a:headEnd/>
            <a:tailEnd/>
          </a:ln>
          <a:effectLst/>
        </p:spPr>
      </p:sp>
      <p:sp>
        <p:nvSpPr>
          <p:cNvPr id="289797" name="Rectangle 5"/>
          <p:cNvSpPr>
            <a:spLocks noGrp="1" noChangeArrowheads="1"/>
          </p:cNvSpPr>
          <p:nvPr>
            <p:ph type="body" sz="quarter" idx="3"/>
          </p:nvPr>
        </p:nvSpPr>
        <p:spPr bwMode="auto">
          <a:xfrm>
            <a:off x="679450" y="4681538"/>
            <a:ext cx="5426075" cy="4437062"/>
          </a:xfrm>
          <a:prstGeom prst="rect">
            <a:avLst/>
          </a:prstGeom>
          <a:noFill/>
          <a:ln w="9525">
            <a:noFill/>
            <a:miter lim="800000"/>
            <a:headEnd/>
            <a:tailEnd/>
          </a:ln>
          <a:effectLst/>
        </p:spPr>
        <p:txBody>
          <a:bodyPr vert="horz" wrap="square" lIns="92245" tIns="46122" rIns="92245" bIns="46122" numCol="1" anchor="t" anchorCtr="0" compatLnSpc="1">
            <a:prstTxWarp prst="textNoShape">
              <a:avLst/>
            </a:prstTxWarp>
          </a:bodyPr>
          <a:lstStyle/>
          <a:p>
            <a:pPr lvl="0"/>
            <a:r>
              <a:rPr lang="es-EC" smtClean="0"/>
              <a:t>Haga clic para modificar el estilo de texto del patrón</a:t>
            </a:r>
          </a:p>
          <a:p>
            <a:pPr lvl="1"/>
            <a:r>
              <a:rPr lang="es-EC" smtClean="0"/>
              <a:t>Segundo nivel</a:t>
            </a:r>
          </a:p>
          <a:p>
            <a:pPr lvl="2"/>
            <a:r>
              <a:rPr lang="es-EC" smtClean="0"/>
              <a:t>Tercer nivel</a:t>
            </a:r>
          </a:p>
          <a:p>
            <a:pPr lvl="3"/>
            <a:r>
              <a:rPr lang="es-EC" smtClean="0"/>
              <a:t>Cuarto nivel</a:t>
            </a:r>
          </a:p>
          <a:p>
            <a:pPr lvl="4"/>
            <a:r>
              <a:rPr lang="es-EC" smtClean="0"/>
              <a:t>Quinto nivel</a:t>
            </a:r>
          </a:p>
        </p:txBody>
      </p:sp>
      <p:sp>
        <p:nvSpPr>
          <p:cNvPr id="289798" name="Rectangle 6"/>
          <p:cNvSpPr>
            <a:spLocks noGrp="1" noChangeArrowheads="1"/>
          </p:cNvSpPr>
          <p:nvPr>
            <p:ph type="ftr" sz="quarter" idx="4"/>
          </p:nvPr>
        </p:nvSpPr>
        <p:spPr bwMode="auto">
          <a:xfrm>
            <a:off x="0" y="9361488"/>
            <a:ext cx="2940050" cy="493712"/>
          </a:xfrm>
          <a:prstGeom prst="rect">
            <a:avLst/>
          </a:prstGeom>
          <a:noFill/>
          <a:ln w="9525">
            <a:noFill/>
            <a:miter lim="800000"/>
            <a:headEnd/>
            <a:tailEnd/>
          </a:ln>
          <a:effectLst/>
        </p:spPr>
        <p:txBody>
          <a:bodyPr vert="horz" wrap="square" lIns="92245" tIns="46122" rIns="92245" bIns="46122" numCol="1" anchor="b" anchorCtr="0" compatLnSpc="1">
            <a:prstTxWarp prst="textNoShape">
              <a:avLst/>
            </a:prstTxWarp>
          </a:bodyPr>
          <a:lstStyle>
            <a:lvl1pPr defTabSz="922338">
              <a:defRPr sz="1200"/>
            </a:lvl1pPr>
          </a:lstStyle>
          <a:p>
            <a:endParaRPr lang="es-EC"/>
          </a:p>
        </p:txBody>
      </p:sp>
      <p:sp>
        <p:nvSpPr>
          <p:cNvPr id="289799" name="Rectangle 7"/>
          <p:cNvSpPr>
            <a:spLocks noGrp="1" noChangeArrowheads="1"/>
          </p:cNvSpPr>
          <p:nvPr>
            <p:ph type="sldNum" sz="quarter" idx="5"/>
          </p:nvPr>
        </p:nvSpPr>
        <p:spPr bwMode="auto">
          <a:xfrm>
            <a:off x="3843338" y="9361488"/>
            <a:ext cx="2940050" cy="493712"/>
          </a:xfrm>
          <a:prstGeom prst="rect">
            <a:avLst/>
          </a:prstGeom>
          <a:noFill/>
          <a:ln w="9525">
            <a:noFill/>
            <a:miter lim="800000"/>
            <a:headEnd/>
            <a:tailEnd/>
          </a:ln>
          <a:effectLst/>
        </p:spPr>
        <p:txBody>
          <a:bodyPr vert="horz" wrap="square" lIns="92245" tIns="46122" rIns="92245" bIns="46122" numCol="1" anchor="b" anchorCtr="0" compatLnSpc="1">
            <a:prstTxWarp prst="textNoShape">
              <a:avLst/>
            </a:prstTxWarp>
          </a:bodyPr>
          <a:lstStyle>
            <a:lvl1pPr algn="r" defTabSz="922338">
              <a:defRPr sz="1200"/>
            </a:lvl1pPr>
          </a:lstStyle>
          <a:p>
            <a:fld id="{9BE15B90-8407-47B1-8677-E9EEAF26DF0D}" type="slidenum">
              <a:rPr lang="es-EC"/>
              <a:pPr/>
              <a:t>‹Nº›</a:t>
            </a:fld>
            <a:endParaRPr lang="es-EC"/>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531458" name="Group 2"/>
          <p:cNvGrpSpPr>
            <a:grpSpLocks/>
          </p:cNvGrpSpPr>
          <p:nvPr/>
        </p:nvGrpSpPr>
        <p:grpSpPr bwMode="auto">
          <a:xfrm>
            <a:off x="0" y="0"/>
            <a:ext cx="9144000" cy="6858000"/>
            <a:chOff x="0" y="0"/>
            <a:chExt cx="5760" cy="4320"/>
          </a:xfrm>
        </p:grpSpPr>
        <p:sp>
          <p:nvSpPr>
            <p:cNvPr id="531459"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s-ES" sz="2400">
                <a:latin typeface="Times New Roman" pitchFamily="18" charset="0"/>
              </a:endParaRPr>
            </a:p>
          </p:txBody>
        </p:sp>
        <p:sp>
          <p:nvSpPr>
            <p:cNvPr id="531460"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endParaRPr lang="es-ES" sz="2400">
                <a:latin typeface="Times New Roman" pitchFamily="18" charset="0"/>
              </a:endParaRPr>
            </a:p>
          </p:txBody>
        </p:sp>
        <p:grpSp>
          <p:nvGrpSpPr>
            <p:cNvPr id="531461" name="Group 5"/>
            <p:cNvGrpSpPr>
              <a:grpSpLocks/>
            </p:cNvGrpSpPr>
            <p:nvPr/>
          </p:nvGrpSpPr>
          <p:grpSpPr bwMode="auto">
            <a:xfrm>
              <a:off x="0" y="672"/>
              <a:ext cx="1806" cy="1989"/>
              <a:chOff x="0" y="672"/>
              <a:chExt cx="1806" cy="1989"/>
            </a:xfrm>
          </p:grpSpPr>
          <p:sp>
            <p:nvSpPr>
              <p:cNvPr id="531462"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endParaRPr lang="es-ES" sz="2400">
                  <a:latin typeface="Times New Roman" pitchFamily="18" charset="0"/>
                </a:endParaRPr>
              </a:p>
            </p:txBody>
          </p:sp>
          <p:sp>
            <p:nvSpPr>
              <p:cNvPr id="531463"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endParaRPr lang="es-ES" sz="2400">
                  <a:latin typeface="Times New Roman" pitchFamily="18" charset="0"/>
                </a:endParaRPr>
              </a:p>
            </p:txBody>
          </p:sp>
          <p:sp>
            <p:nvSpPr>
              <p:cNvPr id="531464"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endParaRPr lang="es-ES" sz="2400">
                  <a:latin typeface="Times New Roman" pitchFamily="18" charset="0"/>
                </a:endParaRPr>
              </a:p>
            </p:txBody>
          </p:sp>
          <p:sp>
            <p:nvSpPr>
              <p:cNvPr id="531465"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endParaRPr lang="es-ES" sz="2400">
                  <a:latin typeface="Times New Roman" pitchFamily="18" charset="0"/>
                </a:endParaRPr>
              </a:p>
            </p:txBody>
          </p:sp>
          <p:sp>
            <p:nvSpPr>
              <p:cNvPr id="531466"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endParaRPr lang="es-ES" sz="2400">
                  <a:latin typeface="Times New Roman" pitchFamily="18" charset="0"/>
                </a:endParaRPr>
              </a:p>
            </p:txBody>
          </p:sp>
          <p:sp>
            <p:nvSpPr>
              <p:cNvPr id="531467"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endParaRPr lang="es-ES" sz="2400">
                  <a:latin typeface="Times New Roman" pitchFamily="18" charset="0"/>
                </a:endParaRPr>
              </a:p>
            </p:txBody>
          </p:sp>
          <p:sp>
            <p:nvSpPr>
              <p:cNvPr id="531468"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endParaRPr lang="es-ES" sz="2400">
                  <a:latin typeface="Times New Roman" pitchFamily="18" charset="0"/>
                </a:endParaRPr>
              </a:p>
            </p:txBody>
          </p:sp>
          <p:sp>
            <p:nvSpPr>
              <p:cNvPr id="531469"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endParaRPr lang="es-ES" sz="2400">
                  <a:latin typeface="Times New Roman" pitchFamily="18" charset="0"/>
                </a:endParaRPr>
              </a:p>
            </p:txBody>
          </p:sp>
          <p:sp>
            <p:nvSpPr>
              <p:cNvPr id="531470"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endParaRPr lang="es-ES" sz="2400">
                  <a:latin typeface="Times New Roman" pitchFamily="18" charset="0"/>
                </a:endParaRPr>
              </a:p>
            </p:txBody>
          </p:sp>
          <p:sp>
            <p:nvSpPr>
              <p:cNvPr id="531471"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endParaRPr lang="es-ES" sz="2400">
                  <a:latin typeface="Times New Roman" pitchFamily="18" charset="0"/>
                </a:endParaRPr>
              </a:p>
            </p:txBody>
          </p:sp>
        </p:grpSp>
      </p:grpSp>
      <p:sp>
        <p:nvSpPr>
          <p:cNvPr id="531472" name="Rectangle 16"/>
          <p:cNvSpPr>
            <a:spLocks noGrp="1" noChangeArrowheads="1"/>
          </p:cNvSpPr>
          <p:nvPr>
            <p:ph type="dt" sz="half" idx="2"/>
          </p:nvPr>
        </p:nvSpPr>
        <p:spPr>
          <a:xfrm>
            <a:off x="457200" y="6248400"/>
            <a:ext cx="2133600" cy="457200"/>
          </a:xfrm>
        </p:spPr>
        <p:txBody>
          <a:bodyPr/>
          <a:lstStyle>
            <a:lvl1pPr>
              <a:defRPr sz="1200">
                <a:latin typeface="Arial" charset="0"/>
              </a:defRPr>
            </a:lvl1pPr>
          </a:lstStyle>
          <a:p>
            <a:r>
              <a:rPr lang="es-ES"/>
              <a:t>Jose V. Chang Gómez</a:t>
            </a:r>
          </a:p>
        </p:txBody>
      </p:sp>
      <p:sp>
        <p:nvSpPr>
          <p:cNvPr id="531473" name="Rectangle 17"/>
          <p:cNvSpPr>
            <a:spLocks noGrp="1" noChangeArrowheads="1"/>
          </p:cNvSpPr>
          <p:nvPr>
            <p:ph type="ftr" sz="quarter" idx="3"/>
          </p:nvPr>
        </p:nvSpPr>
        <p:spPr/>
        <p:txBody>
          <a:bodyPr/>
          <a:lstStyle>
            <a:lvl1pPr>
              <a:defRPr sz="1200">
                <a:latin typeface="Arial" charset="0"/>
              </a:defRPr>
            </a:lvl1pPr>
          </a:lstStyle>
          <a:p>
            <a:r>
              <a:rPr lang="es-ES"/>
              <a:t>Contaminación Ambiental. FIMCM-ESPOL</a:t>
            </a:r>
          </a:p>
        </p:txBody>
      </p:sp>
      <p:sp>
        <p:nvSpPr>
          <p:cNvPr id="531474" name="Rectangle 18"/>
          <p:cNvSpPr>
            <a:spLocks noGrp="1" noChangeArrowheads="1"/>
          </p:cNvSpPr>
          <p:nvPr>
            <p:ph type="sldNum" sz="quarter" idx="4"/>
          </p:nvPr>
        </p:nvSpPr>
        <p:spPr/>
        <p:txBody>
          <a:bodyPr/>
          <a:lstStyle>
            <a:lvl1pPr>
              <a:defRPr sz="1200">
                <a:latin typeface="Arial Black" pitchFamily="34" charset="0"/>
              </a:defRPr>
            </a:lvl1pPr>
          </a:lstStyle>
          <a:p>
            <a:fld id="{49CD16BC-9BAF-4068-A201-E850CB1E5D38}" type="slidenum">
              <a:rPr lang="es-ES"/>
              <a:pPr/>
              <a:t>‹Nº›</a:t>
            </a:fld>
            <a:endParaRPr lang="es-ES"/>
          </a:p>
        </p:txBody>
      </p:sp>
      <p:sp>
        <p:nvSpPr>
          <p:cNvPr id="531475" name="Rectangle 19"/>
          <p:cNvSpPr>
            <a:spLocks noGrp="1" noChangeArrowheads="1"/>
          </p:cNvSpPr>
          <p:nvPr>
            <p:ph type="ctrTitle"/>
          </p:nvPr>
        </p:nvSpPr>
        <p:spPr>
          <a:xfrm>
            <a:off x="2971800" y="1828800"/>
            <a:ext cx="6019800" cy="2209800"/>
          </a:xfrm>
        </p:spPr>
        <p:txBody>
          <a:bodyPr/>
          <a:lstStyle>
            <a:lvl1pPr>
              <a:defRPr sz="3300">
                <a:solidFill>
                  <a:srgbClr val="FFFFFF"/>
                </a:solidFill>
              </a:defRPr>
            </a:lvl1pPr>
          </a:lstStyle>
          <a:p>
            <a:r>
              <a:rPr lang="es-ES"/>
              <a:t>Haga clic para cambiar el estilo de título	</a:t>
            </a:r>
          </a:p>
        </p:txBody>
      </p:sp>
      <p:sp>
        <p:nvSpPr>
          <p:cNvPr id="53147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2100"/>
            </a:lvl1pPr>
          </a:lstStyle>
          <a:p>
            <a:r>
              <a:rPr lang="es-ES"/>
              <a:t>Haga clic para modificar el estilo de subtítulo del patrón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pie de página"/>
          <p:cNvSpPr>
            <a:spLocks noGrp="1"/>
          </p:cNvSpPr>
          <p:nvPr>
            <p:ph type="ftr" sz="quarter" idx="10"/>
          </p:nvPr>
        </p:nvSpPr>
        <p:spPr/>
        <p:txBody>
          <a:bodyPr/>
          <a:lstStyle>
            <a:lvl1pPr>
              <a:defRPr/>
            </a:lvl1pPr>
          </a:lstStyle>
          <a:p>
            <a:r>
              <a:rPr lang="es-ES"/>
              <a:t>Contaminación Ambiental. FIMCM-ESPOL</a:t>
            </a:r>
          </a:p>
        </p:txBody>
      </p:sp>
      <p:sp>
        <p:nvSpPr>
          <p:cNvPr id="5" name="4 Marcador de número de diapositiva"/>
          <p:cNvSpPr>
            <a:spLocks noGrp="1"/>
          </p:cNvSpPr>
          <p:nvPr>
            <p:ph type="sldNum" sz="quarter" idx="11"/>
          </p:nvPr>
        </p:nvSpPr>
        <p:spPr/>
        <p:txBody>
          <a:bodyPr/>
          <a:lstStyle>
            <a:lvl1pPr>
              <a:defRPr/>
            </a:lvl1pPr>
          </a:lstStyle>
          <a:p>
            <a:fld id="{CD0ECCAD-761F-4E01-A3C6-9034F5A883CA}" type="slidenum">
              <a:rPr lang="es-ES"/>
              <a:pPr/>
              <a:t>‹Nº›</a:t>
            </a:fld>
            <a:endParaRPr lang="es-ES"/>
          </a:p>
        </p:txBody>
      </p:sp>
      <p:sp>
        <p:nvSpPr>
          <p:cNvPr id="6" name="5 Marcador de fecha"/>
          <p:cNvSpPr>
            <a:spLocks noGrp="1"/>
          </p:cNvSpPr>
          <p:nvPr>
            <p:ph type="dt" sz="half" idx="12"/>
          </p:nvPr>
        </p:nvSpPr>
        <p:spPr/>
        <p:txBody>
          <a:bodyPr/>
          <a:lstStyle>
            <a:lvl1pPr>
              <a:defRPr/>
            </a:lvl1pPr>
          </a:lstStyle>
          <a:p>
            <a:r>
              <a:rPr lang="es-ES"/>
              <a:t>Jose V. Chang Gómez</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457200"/>
            <a:ext cx="2057400" cy="56356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457200"/>
            <a:ext cx="6019800" cy="56356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pie de página"/>
          <p:cNvSpPr>
            <a:spLocks noGrp="1"/>
          </p:cNvSpPr>
          <p:nvPr>
            <p:ph type="ftr" sz="quarter" idx="10"/>
          </p:nvPr>
        </p:nvSpPr>
        <p:spPr/>
        <p:txBody>
          <a:bodyPr/>
          <a:lstStyle>
            <a:lvl1pPr>
              <a:defRPr/>
            </a:lvl1pPr>
          </a:lstStyle>
          <a:p>
            <a:r>
              <a:rPr lang="es-ES"/>
              <a:t>Contaminación Ambiental. FIMCM-ESPOL</a:t>
            </a:r>
          </a:p>
        </p:txBody>
      </p:sp>
      <p:sp>
        <p:nvSpPr>
          <p:cNvPr id="5" name="4 Marcador de número de diapositiva"/>
          <p:cNvSpPr>
            <a:spLocks noGrp="1"/>
          </p:cNvSpPr>
          <p:nvPr>
            <p:ph type="sldNum" sz="quarter" idx="11"/>
          </p:nvPr>
        </p:nvSpPr>
        <p:spPr/>
        <p:txBody>
          <a:bodyPr/>
          <a:lstStyle>
            <a:lvl1pPr>
              <a:defRPr/>
            </a:lvl1pPr>
          </a:lstStyle>
          <a:p>
            <a:fld id="{066730B8-4D99-4D88-8F40-F178B6D2BB62}" type="slidenum">
              <a:rPr lang="es-ES"/>
              <a:pPr/>
              <a:t>‹Nº›</a:t>
            </a:fld>
            <a:endParaRPr lang="es-ES"/>
          </a:p>
        </p:txBody>
      </p:sp>
      <p:sp>
        <p:nvSpPr>
          <p:cNvPr id="6" name="5 Marcador de fecha"/>
          <p:cNvSpPr>
            <a:spLocks noGrp="1"/>
          </p:cNvSpPr>
          <p:nvPr>
            <p:ph type="dt" sz="half" idx="12"/>
          </p:nvPr>
        </p:nvSpPr>
        <p:spPr/>
        <p:txBody>
          <a:bodyPr/>
          <a:lstStyle>
            <a:lvl1pPr>
              <a:defRPr/>
            </a:lvl1pPr>
          </a:lstStyle>
          <a:p>
            <a:r>
              <a:rPr lang="es-ES"/>
              <a:t>Jose V. Chang Gómez</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7200"/>
            <a:ext cx="8229600" cy="811213"/>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412875"/>
            <a:ext cx="4038600" cy="46799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412875"/>
            <a:ext cx="4038600" cy="46799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pie de página"/>
          <p:cNvSpPr>
            <a:spLocks noGrp="1"/>
          </p:cNvSpPr>
          <p:nvPr>
            <p:ph type="ftr" sz="quarter" idx="10"/>
          </p:nvPr>
        </p:nvSpPr>
        <p:spPr>
          <a:xfrm>
            <a:off x="3124200" y="6248400"/>
            <a:ext cx="2895600" cy="457200"/>
          </a:xfrm>
        </p:spPr>
        <p:txBody>
          <a:bodyPr/>
          <a:lstStyle>
            <a:lvl1pPr>
              <a:defRPr/>
            </a:lvl1pPr>
          </a:lstStyle>
          <a:p>
            <a:r>
              <a:rPr lang="es-ES"/>
              <a:t>Contaminación Ambiental. FIMCM-ESPOL</a:t>
            </a:r>
          </a:p>
        </p:txBody>
      </p:sp>
      <p:sp>
        <p:nvSpPr>
          <p:cNvPr id="6" name="5 Marcador de número de diapositiva"/>
          <p:cNvSpPr>
            <a:spLocks noGrp="1"/>
          </p:cNvSpPr>
          <p:nvPr>
            <p:ph type="sldNum" sz="quarter" idx="11"/>
          </p:nvPr>
        </p:nvSpPr>
        <p:spPr>
          <a:xfrm>
            <a:off x="6553200" y="6248400"/>
            <a:ext cx="2133600" cy="457200"/>
          </a:xfrm>
        </p:spPr>
        <p:txBody>
          <a:bodyPr/>
          <a:lstStyle>
            <a:lvl1pPr>
              <a:defRPr/>
            </a:lvl1pPr>
          </a:lstStyle>
          <a:p>
            <a:fld id="{A334CD52-C5CA-4A30-8512-B73D4149EF44}" type="slidenum">
              <a:rPr lang="es-ES"/>
              <a:pPr/>
              <a:t>‹Nº›</a:t>
            </a:fld>
            <a:endParaRPr lang="es-ES"/>
          </a:p>
        </p:txBody>
      </p:sp>
      <p:sp>
        <p:nvSpPr>
          <p:cNvPr id="7" name="6 Marcador de fecha"/>
          <p:cNvSpPr>
            <a:spLocks noGrp="1"/>
          </p:cNvSpPr>
          <p:nvPr>
            <p:ph type="dt" sz="half" idx="12"/>
          </p:nvPr>
        </p:nvSpPr>
        <p:spPr>
          <a:xfrm>
            <a:off x="457200" y="6245225"/>
            <a:ext cx="2133600" cy="476250"/>
          </a:xfrm>
        </p:spPr>
        <p:txBody>
          <a:bodyPr/>
          <a:lstStyle>
            <a:lvl1pPr>
              <a:defRPr/>
            </a:lvl1pPr>
          </a:lstStyle>
          <a:p>
            <a:r>
              <a:rPr lang="es-ES"/>
              <a:t>Jose V. Chang Gómez</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7200"/>
            <a:ext cx="8229600" cy="811213"/>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412875"/>
            <a:ext cx="4038600" cy="46799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412875"/>
            <a:ext cx="4038600" cy="22637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829050"/>
            <a:ext cx="4038600" cy="22637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10"/>
          </p:nvPr>
        </p:nvSpPr>
        <p:spPr>
          <a:xfrm>
            <a:off x="3124200" y="6248400"/>
            <a:ext cx="2895600" cy="457200"/>
          </a:xfrm>
        </p:spPr>
        <p:txBody>
          <a:bodyPr/>
          <a:lstStyle>
            <a:lvl1pPr>
              <a:defRPr/>
            </a:lvl1pPr>
          </a:lstStyle>
          <a:p>
            <a:r>
              <a:rPr lang="es-ES"/>
              <a:t>Contaminación Ambiental. FIMCM-ESPOL</a:t>
            </a:r>
          </a:p>
        </p:txBody>
      </p:sp>
      <p:sp>
        <p:nvSpPr>
          <p:cNvPr id="7" name="6 Marcador de número de diapositiva"/>
          <p:cNvSpPr>
            <a:spLocks noGrp="1"/>
          </p:cNvSpPr>
          <p:nvPr>
            <p:ph type="sldNum" sz="quarter" idx="11"/>
          </p:nvPr>
        </p:nvSpPr>
        <p:spPr>
          <a:xfrm>
            <a:off x="6553200" y="6248400"/>
            <a:ext cx="2133600" cy="457200"/>
          </a:xfrm>
        </p:spPr>
        <p:txBody>
          <a:bodyPr/>
          <a:lstStyle>
            <a:lvl1pPr>
              <a:defRPr/>
            </a:lvl1pPr>
          </a:lstStyle>
          <a:p>
            <a:fld id="{670A4CF8-618A-43D2-8329-4432EA00140E}" type="slidenum">
              <a:rPr lang="es-ES"/>
              <a:pPr/>
              <a:t>‹Nº›</a:t>
            </a:fld>
            <a:endParaRPr lang="es-ES"/>
          </a:p>
        </p:txBody>
      </p:sp>
      <p:sp>
        <p:nvSpPr>
          <p:cNvPr id="8" name="7 Marcador de fecha"/>
          <p:cNvSpPr>
            <a:spLocks noGrp="1"/>
          </p:cNvSpPr>
          <p:nvPr>
            <p:ph type="dt" sz="half" idx="12"/>
          </p:nvPr>
        </p:nvSpPr>
        <p:spPr>
          <a:xfrm>
            <a:off x="457200" y="6245225"/>
            <a:ext cx="2133600" cy="476250"/>
          </a:xfrm>
        </p:spPr>
        <p:txBody>
          <a:bodyPr/>
          <a:lstStyle>
            <a:lvl1pPr>
              <a:defRPr/>
            </a:lvl1pPr>
          </a:lstStyle>
          <a:p>
            <a:r>
              <a:rPr lang="es-ES"/>
              <a:t>Jose V. Chang Gómez</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7200"/>
            <a:ext cx="8229600" cy="811213"/>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412875"/>
            <a:ext cx="8229600" cy="22637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57200" y="3829050"/>
            <a:ext cx="8229600" cy="22637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pie de página"/>
          <p:cNvSpPr>
            <a:spLocks noGrp="1"/>
          </p:cNvSpPr>
          <p:nvPr>
            <p:ph type="ftr" sz="quarter" idx="10"/>
          </p:nvPr>
        </p:nvSpPr>
        <p:spPr>
          <a:xfrm>
            <a:off x="3124200" y="6248400"/>
            <a:ext cx="2895600" cy="457200"/>
          </a:xfrm>
        </p:spPr>
        <p:txBody>
          <a:bodyPr/>
          <a:lstStyle>
            <a:lvl1pPr>
              <a:defRPr/>
            </a:lvl1pPr>
          </a:lstStyle>
          <a:p>
            <a:r>
              <a:rPr lang="es-ES"/>
              <a:t>Contaminación Ambiental. FIMCM-ESPOL</a:t>
            </a:r>
          </a:p>
        </p:txBody>
      </p:sp>
      <p:sp>
        <p:nvSpPr>
          <p:cNvPr id="6" name="5 Marcador de número de diapositiva"/>
          <p:cNvSpPr>
            <a:spLocks noGrp="1"/>
          </p:cNvSpPr>
          <p:nvPr>
            <p:ph type="sldNum" sz="quarter" idx="11"/>
          </p:nvPr>
        </p:nvSpPr>
        <p:spPr>
          <a:xfrm>
            <a:off x="6553200" y="6248400"/>
            <a:ext cx="2133600" cy="457200"/>
          </a:xfrm>
        </p:spPr>
        <p:txBody>
          <a:bodyPr/>
          <a:lstStyle>
            <a:lvl1pPr>
              <a:defRPr/>
            </a:lvl1pPr>
          </a:lstStyle>
          <a:p>
            <a:fld id="{C2A2D169-51E6-49AB-9B52-86E572D8D312}" type="slidenum">
              <a:rPr lang="es-ES"/>
              <a:pPr/>
              <a:t>‹Nº›</a:t>
            </a:fld>
            <a:endParaRPr lang="es-ES"/>
          </a:p>
        </p:txBody>
      </p:sp>
      <p:sp>
        <p:nvSpPr>
          <p:cNvPr id="7" name="6 Marcador de fecha"/>
          <p:cNvSpPr>
            <a:spLocks noGrp="1"/>
          </p:cNvSpPr>
          <p:nvPr>
            <p:ph type="dt" sz="half" idx="12"/>
          </p:nvPr>
        </p:nvSpPr>
        <p:spPr>
          <a:xfrm>
            <a:off x="457200" y="6245225"/>
            <a:ext cx="2133600" cy="476250"/>
          </a:xfrm>
        </p:spPr>
        <p:txBody>
          <a:bodyPr/>
          <a:lstStyle>
            <a:lvl1pPr>
              <a:defRPr/>
            </a:lvl1pPr>
          </a:lstStyle>
          <a:p>
            <a:r>
              <a:rPr lang="es-ES"/>
              <a:t>Jose V. Chang Gómez</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ítulo, 2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7200"/>
            <a:ext cx="8229600" cy="811213"/>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457200" y="1412875"/>
            <a:ext cx="4038600" cy="22637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57200" y="3829050"/>
            <a:ext cx="4038600" cy="22637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half" idx="3"/>
          </p:nvPr>
        </p:nvSpPr>
        <p:spPr>
          <a:xfrm>
            <a:off x="4648200" y="1412875"/>
            <a:ext cx="4038600" cy="46799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10"/>
          </p:nvPr>
        </p:nvSpPr>
        <p:spPr>
          <a:xfrm>
            <a:off x="3124200" y="6248400"/>
            <a:ext cx="2895600" cy="457200"/>
          </a:xfrm>
        </p:spPr>
        <p:txBody>
          <a:bodyPr/>
          <a:lstStyle>
            <a:lvl1pPr>
              <a:defRPr/>
            </a:lvl1pPr>
          </a:lstStyle>
          <a:p>
            <a:r>
              <a:rPr lang="es-ES"/>
              <a:t>Contaminación Ambiental. FIMCM-ESPOL</a:t>
            </a:r>
          </a:p>
        </p:txBody>
      </p:sp>
      <p:sp>
        <p:nvSpPr>
          <p:cNvPr id="7" name="6 Marcador de número de diapositiva"/>
          <p:cNvSpPr>
            <a:spLocks noGrp="1"/>
          </p:cNvSpPr>
          <p:nvPr>
            <p:ph type="sldNum" sz="quarter" idx="11"/>
          </p:nvPr>
        </p:nvSpPr>
        <p:spPr>
          <a:xfrm>
            <a:off x="6553200" y="6248400"/>
            <a:ext cx="2133600" cy="457200"/>
          </a:xfrm>
        </p:spPr>
        <p:txBody>
          <a:bodyPr/>
          <a:lstStyle>
            <a:lvl1pPr>
              <a:defRPr/>
            </a:lvl1pPr>
          </a:lstStyle>
          <a:p>
            <a:fld id="{968468E3-1C56-4BBB-8ECF-D65BA184BF80}" type="slidenum">
              <a:rPr lang="es-ES"/>
              <a:pPr/>
              <a:t>‹Nº›</a:t>
            </a:fld>
            <a:endParaRPr lang="es-ES"/>
          </a:p>
        </p:txBody>
      </p:sp>
      <p:sp>
        <p:nvSpPr>
          <p:cNvPr id="8" name="7 Marcador de fecha"/>
          <p:cNvSpPr>
            <a:spLocks noGrp="1"/>
          </p:cNvSpPr>
          <p:nvPr>
            <p:ph type="dt" sz="half" idx="12"/>
          </p:nvPr>
        </p:nvSpPr>
        <p:spPr>
          <a:xfrm>
            <a:off x="457200" y="6245225"/>
            <a:ext cx="2133600" cy="476250"/>
          </a:xfrm>
        </p:spPr>
        <p:txBody>
          <a:bodyPr/>
          <a:lstStyle>
            <a:lvl1pPr>
              <a:defRPr/>
            </a:lvl1pPr>
          </a:lstStyle>
          <a:p>
            <a:r>
              <a:rPr lang="es-ES"/>
              <a:t>Jose V. Chang Gómez</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pie de página"/>
          <p:cNvSpPr>
            <a:spLocks noGrp="1"/>
          </p:cNvSpPr>
          <p:nvPr>
            <p:ph type="ftr" sz="quarter" idx="10"/>
          </p:nvPr>
        </p:nvSpPr>
        <p:spPr/>
        <p:txBody>
          <a:bodyPr/>
          <a:lstStyle>
            <a:lvl1pPr>
              <a:defRPr/>
            </a:lvl1pPr>
          </a:lstStyle>
          <a:p>
            <a:r>
              <a:rPr lang="es-ES"/>
              <a:t>Contaminación Ambiental. FIMCM-ESPOL</a:t>
            </a:r>
          </a:p>
        </p:txBody>
      </p:sp>
      <p:sp>
        <p:nvSpPr>
          <p:cNvPr id="5" name="4 Marcador de número de diapositiva"/>
          <p:cNvSpPr>
            <a:spLocks noGrp="1"/>
          </p:cNvSpPr>
          <p:nvPr>
            <p:ph type="sldNum" sz="quarter" idx="11"/>
          </p:nvPr>
        </p:nvSpPr>
        <p:spPr/>
        <p:txBody>
          <a:bodyPr/>
          <a:lstStyle>
            <a:lvl1pPr>
              <a:defRPr/>
            </a:lvl1pPr>
          </a:lstStyle>
          <a:p>
            <a:fld id="{B643AB07-1A12-4624-85CC-6BD11A82CC5E}" type="slidenum">
              <a:rPr lang="es-ES"/>
              <a:pPr/>
              <a:t>‹Nº›</a:t>
            </a:fld>
            <a:endParaRPr lang="es-ES"/>
          </a:p>
        </p:txBody>
      </p:sp>
      <p:sp>
        <p:nvSpPr>
          <p:cNvPr id="6" name="5 Marcador de fecha"/>
          <p:cNvSpPr>
            <a:spLocks noGrp="1"/>
          </p:cNvSpPr>
          <p:nvPr>
            <p:ph type="dt" sz="half" idx="12"/>
          </p:nvPr>
        </p:nvSpPr>
        <p:spPr/>
        <p:txBody>
          <a:bodyPr/>
          <a:lstStyle>
            <a:lvl1pPr>
              <a:defRPr/>
            </a:lvl1pPr>
          </a:lstStyle>
          <a:p>
            <a:r>
              <a:rPr lang="es-ES"/>
              <a:t>Jose V. Chang Gómez</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pie de página"/>
          <p:cNvSpPr>
            <a:spLocks noGrp="1"/>
          </p:cNvSpPr>
          <p:nvPr>
            <p:ph type="ftr" sz="quarter" idx="10"/>
          </p:nvPr>
        </p:nvSpPr>
        <p:spPr/>
        <p:txBody>
          <a:bodyPr/>
          <a:lstStyle>
            <a:lvl1pPr>
              <a:defRPr/>
            </a:lvl1pPr>
          </a:lstStyle>
          <a:p>
            <a:r>
              <a:rPr lang="es-ES"/>
              <a:t>Contaminación Ambiental. FIMCM-ESPOL</a:t>
            </a:r>
          </a:p>
        </p:txBody>
      </p:sp>
      <p:sp>
        <p:nvSpPr>
          <p:cNvPr id="5" name="4 Marcador de número de diapositiva"/>
          <p:cNvSpPr>
            <a:spLocks noGrp="1"/>
          </p:cNvSpPr>
          <p:nvPr>
            <p:ph type="sldNum" sz="quarter" idx="11"/>
          </p:nvPr>
        </p:nvSpPr>
        <p:spPr/>
        <p:txBody>
          <a:bodyPr/>
          <a:lstStyle>
            <a:lvl1pPr>
              <a:defRPr/>
            </a:lvl1pPr>
          </a:lstStyle>
          <a:p>
            <a:fld id="{F3542689-34D6-4FC9-9A4F-02C7E0C1C7B8}" type="slidenum">
              <a:rPr lang="es-ES"/>
              <a:pPr/>
              <a:t>‹Nº›</a:t>
            </a:fld>
            <a:endParaRPr lang="es-ES"/>
          </a:p>
        </p:txBody>
      </p:sp>
      <p:sp>
        <p:nvSpPr>
          <p:cNvPr id="6" name="5 Marcador de fecha"/>
          <p:cNvSpPr>
            <a:spLocks noGrp="1"/>
          </p:cNvSpPr>
          <p:nvPr>
            <p:ph type="dt" sz="half" idx="12"/>
          </p:nvPr>
        </p:nvSpPr>
        <p:spPr/>
        <p:txBody>
          <a:bodyPr/>
          <a:lstStyle>
            <a:lvl1pPr>
              <a:defRPr/>
            </a:lvl1pPr>
          </a:lstStyle>
          <a:p>
            <a:r>
              <a:rPr lang="es-ES"/>
              <a:t>Jose V. Chang Gómez</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412875"/>
            <a:ext cx="4038600"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412875"/>
            <a:ext cx="4038600"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pie de página"/>
          <p:cNvSpPr>
            <a:spLocks noGrp="1"/>
          </p:cNvSpPr>
          <p:nvPr>
            <p:ph type="ftr" sz="quarter" idx="10"/>
          </p:nvPr>
        </p:nvSpPr>
        <p:spPr/>
        <p:txBody>
          <a:bodyPr/>
          <a:lstStyle>
            <a:lvl1pPr>
              <a:defRPr/>
            </a:lvl1pPr>
          </a:lstStyle>
          <a:p>
            <a:r>
              <a:rPr lang="es-ES"/>
              <a:t>Contaminación Ambiental. FIMCM-ESPOL</a:t>
            </a:r>
          </a:p>
        </p:txBody>
      </p:sp>
      <p:sp>
        <p:nvSpPr>
          <p:cNvPr id="6" name="5 Marcador de número de diapositiva"/>
          <p:cNvSpPr>
            <a:spLocks noGrp="1"/>
          </p:cNvSpPr>
          <p:nvPr>
            <p:ph type="sldNum" sz="quarter" idx="11"/>
          </p:nvPr>
        </p:nvSpPr>
        <p:spPr/>
        <p:txBody>
          <a:bodyPr/>
          <a:lstStyle>
            <a:lvl1pPr>
              <a:defRPr/>
            </a:lvl1pPr>
          </a:lstStyle>
          <a:p>
            <a:fld id="{E93FBCAC-B2DD-4A11-9968-02DEA337215A}" type="slidenum">
              <a:rPr lang="es-ES"/>
              <a:pPr/>
              <a:t>‹Nº›</a:t>
            </a:fld>
            <a:endParaRPr lang="es-ES"/>
          </a:p>
        </p:txBody>
      </p:sp>
      <p:sp>
        <p:nvSpPr>
          <p:cNvPr id="7" name="6 Marcador de fecha"/>
          <p:cNvSpPr>
            <a:spLocks noGrp="1"/>
          </p:cNvSpPr>
          <p:nvPr>
            <p:ph type="dt" sz="half" idx="12"/>
          </p:nvPr>
        </p:nvSpPr>
        <p:spPr/>
        <p:txBody>
          <a:bodyPr/>
          <a:lstStyle>
            <a:lvl1pPr>
              <a:defRPr/>
            </a:lvl1pPr>
          </a:lstStyle>
          <a:p>
            <a:r>
              <a:rPr lang="es-ES"/>
              <a:t>Jose V. Chang Gómez</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pie de página"/>
          <p:cNvSpPr>
            <a:spLocks noGrp="1"/>
          </p:cNvSpPr>
          <p:nvPr>
            <p:ph type="ftr" sz="quarter" idx="10"/>
          </p:nvPr>
        </p:nvSpPr>
        <p:spPr/>
        <p:txBody>
          <a:bodyPr/>
          <a:lstStyle>
            <a:lvl1pPr>
              <a:defRPr/>
            </a:lvl1pPr>
          </a:lstStyle>
          <a:p>
            <a:r>
              <a:rPr lang="es-ES"/>
              <a:t>Contaminación Ambiental. FIMCM-ESPOL</a:t>
            </a:r>
          </a:p>
        </p:txBody>
      </p:sp>
      <p:sp>
        <p:nvSpPr>
          <p:cNvPr id="8" name="7 Marcador de número de diapositiva"/>
          <p:cNvSpPr>
            <a:spLocks noGrp="1"/>
          </p:cNvSpPr>
          <p:nvPr>
            <p:ph type="sldNum" sz="quarter" idx="11"/>
          </p:nvPr>
        </p:nvSpPr>
        <p:spPr/>
        <p:txBody>
          <a:bodyPr/>
          <a:lstStyle>
            <a:lvl1pPr>
              <a:defRPr/>
            </a:lvl1pPr>
          </a:lstStyle>
          <a:p>
            <a:fld id="{CC59EB8C-7CA0-4AB1-8D34-3180C3EC7B22}" type="slidenum">
              <a:rPr lang="es-ES"/>
              <a:pPr/>
              <a:t>‹Nº›</a:t>
            </a:fld>
            <a:endParaRPr lang="es-ES"/>
          </a:p>
        </p:txBody>
      </p:sp>
      <p:sp>
        <p:nvSpPr>
          <p:cNvPr id="9" name="8 Marcador de fecha"/>
          <p:cNvSpPr>
            <a:spLocks noGrp="1"/>
          </p:cNvSpPr>
          <p:nvPr>
            <p:ph type="dt" sz="half" idx="12"/>
          </p:nvPr>
        </p:nvSpPr>
        <p:spPr/>
        <p:txBody>
          <a:bodyPr/>
          <a:lstStyle>
            <a:lvl1pPr>
              <a:defRPr/>
            </a:lvl1pPr>
          </a:lstStyle>
          <a:p>
            <a:r>
              <a:rPr lang="es-ES"/>
              <a:t>Jose V. Chang Gómez</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pie de página"/>
          <p:cNvSpPr>
            <a:spLocks noGrp="1"/>
          </p:cNvSpPr>
          <p:nvPr>
            <p:ph type="ftr" sz="quarter" idx="10"/>
          </p:nvPr>
        </p:nvSpPr>
        <p:spPr/>
        <p:txBody>
          <a:bodyPr/>
          <a:lstStyle>
            <a:lvl1pPr>
              <a:defRPr/>
            </a:lvl1pPr>
          </a:lstStyle>
          <a:p>
            <a:r>
              <a:rPr lang="es-ES"/>
              <a:t>Contaminación Ambiental. FIMCM-ESPOL</a:t>
            </a:r>
          </a:p>
        </p:txBody>
      </p:sp>
      <p:sp>
        <p:nvSpPr>
          <p:cNvPr id="4" name="3 Marcador de número de diapositiva"/>
          <p:cNvSpPr>
            <a:spLocks noGrp="1"/>
          </p:cNvSpPr>
          <p:nvPr>
            <p:ph type="sldNum" sz="quarter" idx="11"/>
          </p:nvPr>
        </p:nvSpPr>
        <p:spPr/>
        <p:txBody>
          <a:bodyPr/>
          <a:lstStyle>
            <a:lvl1pPr>
              <a:defRPr/>
            </a:lvl1pPr>
          </a:lstStyle>
          <a:p>
            <a:fld id="{A97AFCCF-C9B4-416A-9D7C-E5BD30E0EFC0}" type="slidenum">
              <a:rPr lang="es-ES"/>
              <a:pPr/>
              <a:t>‹Nº›</a:t>
            </a:fld>
            <a:endParaRPr lang="es-ES"/>
          </a:p>
        </p:txBody>
      </p:sp>
      <p:sp>
        <p:nvSpPr>
          <p:cNvPr id="5" name="4 Marcador de fecha"/>
          <p:cNvSpPr>
            <a:spLocks noGrp="1"/>
          </p:cNvSpPr>
          <p:nvPr>
            <p:ph type="dt" sz="half" idx="12"/>
          </p:nvPr>
        </p:nvSpPr>
        <p:spPr/>
        <p:txBody>
          <a:bodyPr/>
          <a:lstStyle>
            <a:lvl1pPr>
              <a:defRPr/>
            </a:lvl1pPr>
          </a:lstStyle>
          <a:p>
            <a:r>
              <a:rPr lang="es-ES"/>
              <a:t>Jose V. Chang Gómez</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pie de página"/>
          <p:cNvSpPr>
            <a:spLocks noGrp="1"/>
          </p:cNvSpPr>
          <p:nvPr>
            <p:ph type="ftr" sz="quarter" idx="10"/>
          </p:nvPr>
        </p:nvSpPr>
        <p:spPr/>
        <p:txBody>
          <a:bodyPr/>
          <a:lstStyle>
            <a:lvl1pPr>
              <a:defRPr/>
            </a:lvl1pPr>
          </a:lstStyle>
          <a:p>
            <a:r>
              <a:rPr lang="es-ES"/>
              <a:t>Contaminación Ambiental. FIMCM-ESPOL</a:t>
            </a:r>
          </a:p>
        </p:txBody>
      </p:sp>
      <p:sp>
        <p:nvSpPr>
          <p:cNvPr id="3" name="2 Marcador de número de diapositiva"/>
          <p:cNvSpPr>
            <a:spLocks noGrp="1"/>
          </p:cNvSpPr>
          <p:nvPr>
            <p:ph type="sldNum" sz="quarter" idx="11"/>
          </p:nvPr>
        </p:nvSpPr>
        <p:spPr/>
        <p:txBody>
          <a:bodyPr/>
          <a:lstStyle>
            <a:lvl1pPr>
              <a:defRPr/>
            </a:lvl1pPr>
          </a:lstStyle>
          <a:p>
            <a:fld id="{60C536F7-FC88-4D5D-AA05-FD98BA7B728B}" type="slidenum">
              <a:rPr lang="es-ES"/>
              <a:pPr/>
              <a:t>‹Nº›</a:t>
            </a:fld>
            <a:endParaRPr lang="es-ES"/>
          </a:p>
        </p:txBody>
      </p:sp>
      <p:sp>
        <p:nvSpPr>
          <p:cNvPr id="4" name="3 Marcador de fecha"/>
          <p:cNvSpPr>
            <a:spLocks noGrp="1"/>
          </p:cNvSpPr>
          <p:nvPr>
            <p:ph type="dt" sz="half" idx="12"/>
          </p:nvPr>
        </p:nvSpPr>
        <p:spPr/>
        <p:txBody>
          <a:bodyPr/>
          <a:lstStyle>
            <a:lvl1pPr>
              <a:defRPr/>
            </a:lvl1pPr>
          </a:lstStyle>
          <a:p>
            <a:r>
              <a:rPr lang="es-ES"/>
              <a:t>Jose V. Chang Gómez</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pie de página"/>
          <p:cNvSpPr>
            <a:spLocks noGrp="1"/>
          </p:cNvSpPr>
          <p:nvPr>
            <p:ph type="ftr" sz="quarter" idx="10"/>
          </p:nvPr>
        </p:nvSpPr>
        <p:spPr/>
        <p:txBody>
          <a:bodyPr/>
          <a:lstStyle>
            <a:lvl1pPr>
              <a:defRPr/>
            </a:lvl1pPr>
          </a:lstStyle>
          <a:p>
            <a:r>
              <a:rPr lang="es-ES"/>
              <a:t>Contaminación Ambiental. FIMCM-ESPOL</a:t>
            </a:r>
          </a:p>
        </p:txBody>
      </p:sp>
      <p:sp>
        <p:nvSpPr>
          <p:cNvPr id="6" name="5 Marcador de número de diapositiva"/>
          <p:cNvSpPr>
            <a:spLocks noGrp="1"/>
          </p:cNvSpPr>
          <p:nvPr>
            <p:ph type="sldNum" sz="quarter" idx="11"/>
          </p:nvPr>
        </p:nvSpPr>
        <p:spPr/>
        <p:txBody>
          <a:bodyPr/>
          <a:lstStyle>
            <a:lvl1pPr>
              <a:defRPr/>
            </a:lvl1pPr>
          </a:lstStyle>
          <a:p>
            <a:fld id="{7858DE4D-9BD1-48D1-B1A3-8138680F4E8A}" type="slidenum">
              <a:rPr lang="es-ES"/>
              <a:pPr/>
              <a:t>‹Nº›</a:t>
            </a:fld>
            <a:endParaRPr lang="es-ES"/>
          </a:p>
        </p:txBody>
      </p:sp>
      <p:sp>
        <p:nvSpPr>
          <p:cNvPr id="7" name="6 Marcador de fecha"/>
          <p:cNvSpPr>
            <a:spLocks noGrp="1"/>
          </p:cNvSpPr>
          <p:nvPr>
            <p:ph type="dt" sz="half" idx="12"/>
          </p:nvPr>
        </p:nvSpPr>
        <p:spPr/>
        <p:txBody>
          <a:bodyPr/>
          <a:lstStyle>
            <a:lvl1pPr>
              <a:defRPr/>
            </a:lvl1pPr>
          </a:lstStyle>
          <a:p>
            <a:r>
              <a:rPr lang="es-ES"/>
              <a:t>Jose V. Chang Gómez</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pie de página"/>
          <p:cNvSpPr>
            <a:spLocks noGrp="1"/>
          </p:cNvSpPr>
          <p:nvPr>
            <p:ph type="ftr" sz="quarter" idx="10"/>
          </p:nvPr>
        </p:nvSpPr>
        <p:spPr/>
        <p:txBody>
          <a:bodyPr/>
          <a:lstStyle>
            <a:lvl1pPr>
              <a:defRPr/>
            </a:lvl1pPr>
          </a:lstStyle>
          <a:p>
            <a:r>
              <a:rPr lang="es-ES"/>
              <a:t>Contaminación Ambiental. FIMCM-ESPOL</a:t>
            </a:r>
          </a:p>
        </p:txBody>
      </p:sp>
      <p:sp>
        <p:nvSpPr>
          <p:cNvPr id="6" name="5 Marcador de número de diapositiva"/>
          <p:cNvSpPr>
            <a:spLocks noGrp="1"/>
          </p:cNvSpPr>
          <p:nvPr>
            <p:ph type="sldNum" sz="quarter" idx="11"/>
          </p:nvPr>
        </p:nvSpPr>
        <p:spPr/>
        <p:txBody>
          <a:bodyPr/>
          <a:lstStyle>
            <a:lvl1pPr>
              <a:defRPr/>
            </a:lvl1pPr>
          </a:lstStyle>
          <a:p>
            <a:fld id="{FFF32003-D3EF-4DC6-9444-DC65D9FF1A56}" type="slidenum">
              <a:rPr lang="es-ES"/>
              <a:pPr/>
              <a:t>‹Nº›</a:t>
            </a:fld>
            <a:endParaRPr lang="es-ES"/>
          </a:p>
        </p:txBody>
      </p:sp>
      <p:sp>
        <p:nvSpPr>
          <p:cNvPr id="7" name="6 Marcador de fecha"/>
          <p:cNvSpPr>
            <a:spLocks noGrp="1"/>
          </p:cNvSpPr>
          <p:nvPr>
            <p:ph type="dt" sz="half" idx="12"/>
          </p:nvPr>
        </p:nvSpPr>
        <p:spPr/>
        <p:txBody>
          <a:bodyPr/>
          <a:lstStyle>
            <a:lvl1pPr>
              <a:defRPr/>
            </a:lvl1pPr>
          </a:lstStyle>
          <a:p>
            <a:r>
              <a:rPr lang="es-ES"/>
              <a:t>Jose V. Chang Gómez</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043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latin typeface="+mn-lt"/>
              </a:defRPr>
            </a:lvl1pPr>
          </a:lstStyle>
          <a:p>
            <a:r>
              <a:rPr lang="es-ES"/>
              <a:t>Contaminación Ambiental. FIMCM-ESPOL</a:t>
            </a:r>
          </a:p>
        </p:txBody>
      </p:sp>
      <p:sp>
        <p:nvSpPr>
          <p:cNvPr id="53043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atin typeface="+mn-lt"/>
              </a:defRPr>
            </a:lvl1pPr>
          </a:lstStyle>
          <a:p>
            <a:fld id="{8E9E7DA8-5408-4360-9946-78E578D30853}" type="slidenum">
              <a:rPr lang="es-ES"/>
              <a:pPr/>
              <a:t>‹Nº›</a:t>
            </a:fld>
            <a:endParaRPr lang="es-ES"/>
          </a:p>
        </p:txBody>
      </p:sp>
      <p:grpSp>
        <p:nvGrpSpPr>
          <p:cNvPr id="530436" name="Group 4"/>
          <p:cNvGrpSpPr>
            <a:grpSpLocks/>
          </p:cNvGrpSpPr>
          <p:nvPr/>
        </p:nvGrpSpPr>
        <p:grpSpPr bwMode="auto">
          <a:xfrm>
            <a:off x="0" y="0"/>
            <a:ext cx="9144000" cy="546100"/>
            <a:chOff x="0" y="0"/>
            <a:chExt cx="5760" cy="344"/>
          </a:xfrm>
        </p:grpSpPr>
        <p:sp>
          <p:nvSpPr>
            <p:cNvPr id="53043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s-ES" sz="2400">
                <a:latin typeface="Times New Roman" pitchFamily="18" charset="0"/>
              </a:endParaRPr>
            </a:p>
          </p:txBody>
        </p:sp>
        <p:sp>
          <p:nvSpPr>
            <p:cNvPr id="53043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es-ES" sz="2400">
                <a:latin typeface="Times New Roman" pitchFamily="18" charset="0"/>
              </a:endParaRPr>
            </a:p>
          </p:txBody>
        </p:sp>
        <p:sp>
          <p:nvSpPr>
            <p:cNvPr id="53043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endParaRPr lang="es-ES">
                <a:solidFill>
                  <a:schemeClr val="hlink"/>
                </a:solidFill>
              </a:endParaRPr>
            </a:p>
          </p:txBody>
        </p:sp>
        <p:sp>
          <p:nvSpPr>
            <p:cNvPr id="53044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endParaRPr lang="es-ES">
                <a:solidFill>
                  <a:schemeClr val="hlink"/>
                </a:solidFill>
              </a:endParaRPr>
            </a:p>
          </p:txBody>
        </p:sp>
        <p:sp>
          <p:nvSpPr>
            <p:cNvPr id="53044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endParaRPr lang="es-ES">
                <a:solidFill>
                  <a:schemeClr val="accent2"/>
                </a:solidFill>
              </a:endParaRPr>
            </a:p>
          </p:txBody>
        </p:sp>
        <p:sp>
          <p:nvSpPr>
            <p:cNvPr id="53044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endParaRPr lang="es-ES">
                <a:solidFill>
                  <a:schemeClr val="hlink"/>
                </a:solidFill>
              </a:endParaRPr>
            </a:p>
          </p:txBody>
        </p:sp>
        <p:sp>
          <p:nvSpPr>
            <p:cNvPr id="53044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endParaRPr lang="es-ES" sz="2400">
                <a:latin typeface="Times New Roman" pitchFamily="18" charset="0"/>
              </a:endParaRPr>
            </a:p>
          </p:txBody>
        </p:sp>
        <p:sp>
          <p:nvSpPr>
            <p:cNvPr id="53044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endParaRPr lang="es-ES">
                <a:solidFill>
                  <a:schemeClr val="accent2"/>
                </a:solidFill>
              </a:endParaRPr>
            </a:p>
          </p:txBody>
        </p:sp>
        <p:sp>
          <p:nvSpPr>
            <p:cNvPr id="53044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endParaRPr lang="es-ES">
                <a:solidFill>
                  <a:schemeClr val="accent2"/>
                </a:solidFill>
              </a:endParaRPr>
            </a:p>
          </p:txBody>
        </p:sp>
      </p:grpSp>
      <p:sp>
        <p:nvSpPr>
          <p:cNvPr id="530446" name="Rectangle 14"/>
          <p:cNvSpPr>
            <a:spLocks noGrp="1" noChangeArrowheads="1"/>
          </p:cNvSpPr>
          <p:nvPr>
            <p:ph type="title"/>
          </p:nvPr>
        </p:nvSpPr>
        <p:spPr bwMode="auto">
          <a:xfrm>
            <a:off x="457200" y="457200"/>
            <a:ext cx="8229600" cy="811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530447" name="Rectangle 15"/>
          <p:cNvSpPr>
            <a:spLocks noGrp="1" noChangeArrowheads="1"/>
          </p:cNvSpPr>
          <p:nvPr>
            <p:ph type="body" idx="1"/>
          </p:nvPr>
        </p:nvSpPr>
        <p:spPr bwMode="auto">
          <a:xfrm>
            <a:off x="457200" y="1412875"/>
            <a:ext cx="8229600" cy="4679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53044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latin typeface="+mn-lt"/>
              </a:defRPr>
            </a:lvl1pPr>
          </a:lstStyle>
          <a:p>
            <a:r>
              <a:rPr lang="es-ES"/>
              <a:t>Jose V. Chang Gómez</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Lst>
  <p:hf hdr="0"/>
  <p:txStyles>
    <p:titleStyle>
      <a:lvl1pPr algn="l" rtl="0" fontAlgn="base">
        <a:spcBef>
          <a:spcPct val="0"/>
        </a:spcBef>
        <a:spcAft>
          <a:spcPct val="0"/>
        </a:spcAft>
        <a:defRPr sz="2800" b="1">
          <a:solidFill>
            <a:schemeClr val="tx1"/>
          </a:solidFill>
          <a:latin typeface="+mj-lt"/>
          <a:ea typeface="+mj-ea"/>
          <a:cs typeface="+mj-cs"/>
        </a:defRPr>
      </a:lvl1pPr>
      <a:lvl2pPr algn="l" rtl="0" fontAlgn="base">
        <a:spcBef>
          <a:spcPct val="0"/>
        </a:spcBef>
        <a:spcAft>
          <a:spcPct val="0"/>
        </a:spcAft>
        <a:defRPr sz="2800" b="1">
          <a:solidFill>
            <a:schemeClr val="tx1"/>
          </a:solidFill>
          <a:latin typeface="Tahoma" pitchFamily="34" charset="0"/>
        </a:defRPr>
      </a:lvl2pPr>
      <a:lvl3pPr algn="l" rtl="0" fontAlgn="base">
        <a:spcBef>
          <a:spcPct val="0"/>
        </a:spcBef>
        <a:spcAft>
          <a:spcPct val="0"/>
        </a:spcAft>
        <a:defRPr sz="2800" b="1">
          <a:solidFill>
            <a:schemeClr val="tx1"/>
          </a:solidFill>
          <a:latin typeface="Tahoma" pitchFamily="34" charset="0"/>
        </a:defRPr>
      </a:lvl3pPr>
      <a:lvl4pPr algn="l" rtl="0" fontAlgn="base">
        <a:spcBef>
          <a:spcPct val="0"/>
        </a:spcBef>
        <a:spcAft>
          <a:spcPct val="0"/>
        </a:spcAft>
        <a:defRPr sz="2800" b="1">
          <a:solidFill>
            <a:schemeClr val="tx1"/>
          </a:solidFill>
          <a:latin typeface="Tahoma" pitchFamily="34" charset="0"/>
        </a:defRPr>
      </a:lvl4pPr>
      <a:lvl5pPr algn="l" rtl="0" fontAlgn="base">
        <a:spcBef>
          <a:spcPct val="0"/>
        </a:spcBef>
        <a:spcAft>
          <a:spcPct val="0"/>
        </a:spcAft>
        <a:defRPr sz="2800" b="1">
          <a:solidFill>
            <a:schemeClr val="tx1"/>
          </a:solidFill>
          <a:latin typeface="Tahoma" pitchFamily="34" charset="0"/>
        </a:defRPr>
      </a:lvl5pPr>
      <a:lvl6pPr marL="457200" algn="l" rtl="0" fontAlgn="base">
        <a:spcBef>
          <a:spcPct val="0"/>
        </a:spcBef>
        <a:spcAft>
          <a:spcPct val="0"/>
        </a:spcAft>
        <a:defRPr sz="2800" b="1">
          <a:solidFill>
            <a:schemeClr val="tx1"/>
          </a:solidFill>
          <a:latin typeface="Tahoma" pitchFamily="34" charset="0"/>
        </a:defRPr>
      </a:lvl6pPr>
      <a:lvl7pPr marL="914400" algn="l" rtl="0" fontAlgn="base">
        <a:spcBef>
          <a:spcPct val="0"/>
        </a:spcBef>
        <a:spcAft>
          <a:spcPct val="0"/>
        </a:spcAft>
        <a:defRPr sz="2800" b="1">
          <a:solidFill>
            <a:schemeClr val="tx1"/>
          </a:solidFill>
          <a:latin typeface="Tahoma" pitchFamily="34" charset="0"/>
        </a:defRPr>
      </a:lvl7pPr>
      <a:lvl8pPr marL="1371600" algn="l" rtl="0" fontAlgn="base">
        <a:spcBef>
          <a:spcPct val="0"/>
        </a:spcBef>
        <a:spcAft>
          <a:spcPct val="0"/>
        </a:spcAft>
        <a:defRPr sz="2800" b="1">
          <a:solidFill>
            <a:schemeClr val="tx1"/>
          </a:solidFill>
          <a:latin typeface="Tahoma" pitchFamily="34" charset="0"/>
        </a:defRPr>
      </a:lvl8pPr>
      <a:lvl9pPr marL="1828800" algn="l" rtl="0" fontAlgn="base">
        <a:spcBef>
          <a:spcPct val="0"/>
        </a:spcBef>
        <a:spcAft>
          <a:spcPct val="0"/>
        </a:spcAft>
        <a:defRPr sz="2800" b="1">
          <a:solidFill>
            <a:schemeClr val="tx1"/>
          </a:solidFill>
          <a:latin typeface="Tahoma" pitchFamily="34"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20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000" b="1">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Arial" charset="0"/>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Arial" charset="0"/>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Documento_de_Microsoft_Office_Word_97-20031.doc"/><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4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Documento_de_Microsoft_Office_Word_97-20032.doc"/><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51.xml.rels><?xml version="1.0" encoding="UTF-8" standalone="yes"?>
<Relationships xmlns="http://schemas.openxmlformats.org/package/2006/relationships"><Relationship Id="rId3" Type="http://schemas.openxmlformats.org/officeDocument/2006/relationships/oleObject" Target="../embeddings/Documento_de_Microsoft_Office_Word_97-20033.doc"/><Relationship Id="rId2" Type="http://schemas.openxmlformats.org/officeDocument/2006/relationships/slideLayout" Target="../slideLayouts/slideLayout6.xml"/><Relationship Id="rId1" Type="http://schemas.openxmlformats.org/officeDocument/2006/relationships/vmlDrawing" Target="../drawings/vmlDrawing7.v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image" Target="../media/image41.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1331913" y="765175"/>
            <a:ext cx="7561262" cy="1943100"/>
          </a:xfrm>
        </p:spPr>
        <p:txBody>
          <a:bodyPr/>
          <a:lstStyle/>
          <a:p>
            <a:pPr algn="ctr"/>
            <a:r>
              <a:rPr lang="es-MX" sz="2800">
                <a:solidFill>
                  <a:schemeClr val="tx1"/>
                </a:solidFill>
              </a:rPr>
              <a:t>Escuela Superior Politécnica del Litoral</a:t>
            </a:r>
            <a:r>
              <a:rPr lang="es-MX" sz="2400" b="0">
                <a:solidFill>
                  <a:schemeClr val="tx1"/>
                </a:solidFill>
              </a:rPr>
              <a:t/>
            </a:r>
            <a:br>
              <a:rPr lang="es-MX" sz="2400" b="0">
                <a:solidFill>
                  <a:schemeClr val="tx1"/>
                </a:solidFill>
              </a:rPr>
            </a:br>
            <a:r>
              <a:rPr lang="es-MX" sz="1800" b="0">
                <a:solidFill>
                  <a:schemeClr val="tx1"/>
                </a:solidFill>
              </a:rPr>
              <a:t/>
            </a:r>
            <a:br>
              <a:rPr lang="es-MX" sz="1800" b="0">
                <a:solidFill>
                  <a:schemeClr val="tx1"/>
                </a:solidFill>
              </a:rPr>
            </a:br>
            <a:r>
              <a:rPr lang="es-MX" sz="2400">
                <a:solidFill>
                  <a:schemeClr val="bg1"/>
                </a:solidFill>
              </a:rPr>
              <a:t>Facultad de Ingeniería Marítima </a:t>
            </a:r>
            <a:br>
              <a:rPr lang="es-MX" sz="2400">
                <a:solidFill>
                  <a:schemeClr val="bg1"/>
                </a:solidFill>
              </a:rPr>
            </a:br>
            <a:r>
              <a:rPr lang="es-MX" sz="2400">
                <a:solidFill>
                  <a:schemeClr val="bg1"/>
                </a:solidFill>
              </a:rPr>
              <a:t>y Ciencias del Mar</a:t>
            </a:r>
            <a:endParaRPr lang="es-ES" sz="2400">
              <a:solidFill>
                <a:schemeClr val="bg1"/>
              </a:solidFill>
            </a:endParaRPr>
          </a:p>
        </p:txBody>
      </p:sp>
      <p:sp>
        <p:nvSpPr>
          <p:cNvPr id="95235" name="Rectangle 3"/>
          <p:cNvSpPr>
            <a:spLocks noGrp="1" noChangeArrowheads="1"/>
          </p:cNvSpPr>
          <p:nvPr>
            <p:ph type="subTitle" idx="1"/>
          </p:nvPr>
        </p:nvSpPr>
        <p:spPr>
          <a:xfrm>
            <a:off x="2124075" y="3141663"/>
            <a:ext cx="6769100" cy="2951162"/>
          </a:xfrm>
        </p:spPr>
        <p:txBody>
          <a:bodyPr/>
          <a:lstStyle/>
          <a:p>
            <a:r>
              <a:rPr lang="es-MX" sz="2000" b="1">
                <a:solidFill>
                  <a:schemeClr val="bg1"/>
                </a:solidFill>
              </a:rPr>
              <a:t>CURSO DE CONTAMINACION</a:t>
            </a:r>
          </a:p>
          <a:p>
            <a:r>
              <a:rPr lang="es-MX" sz="1400">
                <a:solidFill>
                  <a:schemeClr val="bg1"/>
                </a:solidFill>
              </a:rPr>
              <a:t>CODIGO DE MATERIA: FMAR-01818</a:t>
            </a:r>
          </a:p>
          <a:p>
            <a:endParaRPr lang="es-MX" sz="1400" b="1"/>
          </a:p>
          <a:p>
            <a:endParaRPr lang="es-MX" sz="1400" b="1"/>
          </a:p>
          <a:p>
            <a:endParaRPr lang="es-MX" sz="1400" b="1"/>
          </a:p>
          <a:p>
            <a:r>
              <a:rPr lang="es-MX" sz="2000" b="1"/>
              <a:t>SEGUNDA PARTE</a:t>
            </a:r>
          </a:p>
          <a:p>
            <a:r>
              <a:rPr lang="es-MX" sz="1200"/>
              <a:t>Versión 1.0 - 2008</a:t>
            </a:r>
          </a:p>
          <a:p>
            <a:endParaRPr lang="es-MX" sz="1200"/>
          </a:p>
          <a:p>
            <a:r>
              <a:rPr lang="es-MX" sz="1800"/>
              <a:t>José V. Chang Gómez</a:t>
            </a:r>
          </a:p>
          <a:p>
            <a:r>
              <a:rPr lang="es-MX" sz="1200"/>
              <a:t>E - mail: jvchang</a:t>
            </a:r>
            <a:r>
              <a:rPr lang="en-US" sz="1200"/>
              <a:t>@espol.edu.ec</a:t>
            </a:r>
          </a:p>
          <a:p>
            <a:endParaRPr lang="es-MX" sz="1200"/>
          </a:p>
          <a:p>
            <a:r>
              <a:rPr lang="es-MX" sz="1200"/>
              <a:t>Guayaquil – Ecuador</a:t>
            </a:r>
          </a:p>
          <a:p>
            <a:endParaRPr lang="es-MX" sz="1200"/>
          </a:p>
          <a:p>
            <a:endParaRPr lang="es-MX" sz="1200"/>
          </a:p>
          <a:p>
            <a:endParaRPr lang="es-MX" sz="1100"/>
          </a:p>
          <a:p>
            <a:endParaRPr lang="es-ES" sz="1300"/>
          </a:p>
        </p:txBody>
      </p:sp>
      <p:pic>
        <p:nvPicPr>
          <p:cNvPr id="184320" name="Picture 0" descr="logo_facultad"/>
          <p:cNvPicPr>
            <a:picLocks noChangeAspect="1" noChangeArrowheads="1"/>
          </p:cNvPicPr>
          <p:nvPr/>
        </p:nvPicPr>
        <p:blipFill>
          <a:blip r:embed="rId2"/>
          <a:srcRect/>
          <a:stretch>
            <a:fillRect/>
          </a:stretch>
        </p:blipFill>
        <p:spPr bwMode="auto">
          <a:xfrm>
            <a:off x="8101013" y="1771650"/>
            <a:ext cx="792162" cy="936625"/>
          </a:xfrm>
          <a:prstGeom prst="rect">
            <a:avLst/>
          </a:prstGeom>
          <a:noFill/>
          <a:ln w="9525">
            <a:noFill/>
            <a:miter lim="800000"/>
            <a:headEnd/>
            <a:tailEnd/>
          </a:ln>
        </p:spPr>
      </p:pic>
      <p:pic>
        <p:nvPicPr>
          <p:cNvPr id="184322" name="Picture 2" descr="logo espol 3"/>
          <p:cNvPicPr>
            <a:picLocks noChangeAspect="1" noChangeArrowheads="1"/>
          </p:cNvPicPr>
          <p:nvPr/>
        </p:nvPicPr>
        <p:blipFill>
          <a:blip r:embed="rId3" cstate="print"/>
          <a:srcRect/>
          <a:stretch>
            <a:fillRect/>
          </a:stretch>
        </p:blipFill>
        <p:spPr bwMode="auto">
          <a:xfrm>
            <a:off x="827088" y="1628775"/>
            <a:ext cx="1152525" cy="944563"/>
          </a:xfrm>
          <a:prstGeom prst="rect">
            <a:avLst/>
          </a:prstGeom>
          <a:noFill/>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0"/>
          </p:nvPr>
        </p:nvSpPr>
        <p:spPr/>
        <p:txBody>
          <a:bodyPr/>
          <a:lstStyle/>
          <a:p>
            <a:r>
              <a:rPr lang="es-ES"/>
              <a:t>Contaminación Ambiental. FIMCM-ESPOL</a:t>
            </a:r>
          </a:p>
        </p:txBody>
      </p:sp>
      <p:sp>
        <p:nvSpPr>
          <p:cNvPr id="6" name="5 Marcador de número de diapositiva"/>
          <p:cNvSpPr>
            <a:spLocks noGrp="1"/>
          </p:cNvSpPr>
          <p:nvPr>
            <p:ph type="sldNum" sz="quarter" idx="11"/>
          </p:nvPr>
        </p:nvSpPr>
        <p:spPr/>
        <p:txBody>
          <a:bodyPr/>
          <a:lstStyle/>
          <a:p>
            <a:fld id="{6B790F93-C3A8-47C9-AD66-35C57159C552}" type="slidenum">
              <a:rPr lang="es-ES"/>
              <a:pPr/>
              <a:t>10</a:t>
            </a:fld>
            <a:endParaRPr lang="es-ES"/>
          </a:p>
        </p:txBody>
      </p:sp>
      <p:sp>
        <p:nvSpPr>
          <p:cNvPr id="7" name="6 Marcador de fecha"/>
          <p:cNvSpPr>
            <a:spLocks noGrp="1"/>
          </p:cNvSpPr>
          <p:nvPr>
            <p:ph type="dt" sz="half" idx="12"/>
          </p:nvPr>
        </p:nvSpPr>
        <p:spPr/>
        <p:txBody>
          <a:bodyPr/>
          <a:lstStyle/>
          <a:p>
            <a:r>
              <a:rPr lang="es-ES"/>
              <a:t>Jose V. Chang Gómez</a:t>
            </a:r>
          </a:p>
        </p:txBody>
      </p:sp>
      <p:sp>
        <p:nvSpPr>
          <p:cNvPr id="592898" name="Rectangle 2"/>
          <p:cNvSpPr>
            <a:spLocks noGrp="1" noChangeArrowheads="1"/>
          </p:cNvSpPr>
          <p:nvPr>
            <p:ph type="title"/>
          </p:nvPr>
        </p:nvSpPr>
        <p:spPr>
          <a:xfrm>
            <a:off x="457200" y="457200"/>
            <a:ext cx="8229600" cy="739775"/>
          </a:xfrm>
        </p:spPr>
        <p:txBody>
          <a:bodyPr/>
          <a:lstStyle/>
          <a:p>
            <a:pPr>
              <a:lnSpc>
                <a:spcPct val="95000"/>
              </a:lnSpc>
            </a:pPr>
            <a:r>
              <a:rPr lang="es-EC"/>
              <a:t>Estabilidad y comportamiento de la pluma o penacho </a:t>
            </a:r>
            <a:r>
              <a:rPr lang="es-EC" sz="1400"/>
              <a:t>(1)</a:t>
            </a:r>
          </a:p>
        </p:txBody>
      </p:sp>
      <p:sp>
        <p:nvSpPr>
          <p:cNvPr id="592899" name="Rectangle 3"/>
          <p:cNvSpPr>
            <a:spLocks noGrp="1" noChangeArrowheads="1"/>
          </p:cNvSpPr>
          <p:nvPr>
            <p:ph type="body" sz="half" idx="1"/>
          </p:nvPr>
        </p:nvSpPr>
        <p:spPr>
          <a:xfrm>
            <a:off x="250825" y="1341438"/>
            <a:ext cx="8704263" cy="2592387"/>
          </a:xfrm>
        </p:spPr>
        <p:txBody>
          <a:bodyPr/>
          <a:lstStyle/>
          <a:p>
            <a:pPr>
              <a:spcBef>
                <a:spcPct val="40000"/>
              </a:spcBef>
              <a:buFont typeface="Wingdings" pitchFamily="2" charset="2"/>
              <a:buNone/>
            </a:pPr>
            <a:r>
              <a:rPr lang="es-EC" sz="1800"/>
              <a:t>La combinación de los movimientos verticales y horizontales del aire influye en el comportamiento de las plumas de fuentes puntuales (chimeneas).  </a:t>
            </a:r>
          </a:p>
          <a:p>
            <a:pPr>
              <a:spcBef>
                <a:spcPct val="40000"/>
              </a:spcBef>
              <a:buFont typeface="Wingdings" pitchFamily="2" charset="2"/>
              <a:buNone/>
            </a:pPr>
            <a:r>
              <a:rPr lang="es-EC" sz="1800"/>
              <a:t>La </a:t>
            </a:r>
            <a:r>
              <a:rPr lang="es-EC" sz="1800" b="1">
                <a:solidFill>
                  <a:srgbClr val="FF3300"/>
                </a:solidFill>
              </a:rPr>
              <a:t>pluma de espiral</a:t>
            </a:r>
            <a:r>
              <a:rPr lang="es-EC" sz="1800"/>
              <a:t> se produce en condiciones muy inestables debido a la turbulencia causada por el acelerado giro del aire. </a:t>
            </a:r>
          </a:p>
          <a:p>
            <a:pPr>
              <a:spcBef>
                <a:spcPct val="40000"/>
              </a:spcBef>
              <a:buFont typeface="Wingdings" pitchFamily="2" charset="2"/>
              <a:buNone/>
            </a:pPr>
            <a:r>
              <a:rPr lang="es-EC" sz="1800"/>
              <a:t>Mientras las condiciones inestables generalmente son favorables para la dispersión de los contaminantes, algunas veces se pueden producir altas concentraciones momentáneas en el nivel del suelo si los espirales de la pluma se mueven hacia la superficie. </a:t>
            </a:r>
          </a:p>
        </p:txBody>
      </p:sp>
      <p:pic>
        <p:nvPicPr>
          <p:cNvPr id="592900" name="Picture 4"/>
          <p:cNvPicPr>
            <a:picLocks noChangeAspect="1" noChangeArrowheads="1"/>
          </p:cNvPicPr>
          <p:nvPr>
            <p:ph sz="half" idx="2"/>
          </p:nvPr>
        </p:nvPicPr>
        <p:blipFill>
          <a:blip r:embed="rId2"/>
          <a:srcRect/>
          <a:stretch>
            <a:fillRect/>
          </a:stretch>
        </p:blipFill>
        <p:spPr>
          <a:xfrm>
            <a:off x="2268538" y="3933825"/>
            <a:ext cx="5040312" cy="25908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pie de página"/>
          <p:cNvSpPr>
            <a:spLocks noGrp="1"/>
          </p:cNvSpPr>
          <p:nvPr>
            <p:ph type="ftr" sz="quarter" idx="10"/>
          </p:nvPr>
        </p:nvSpPr>
        <p:spPr/>
        <p:txBody>
          <a:bodyPr/>
          <a:lstStyle/>
          <a:p>
            <a:r>
              <a:rPr lang="es-ES"/>
              <a:t>Contaminación Ambiental. FIMCM-ESPOL</a:t>
            </a:r>
          </a:p>
        </p:txBody>
      </p:sp>
      <p:sp>
        <p:nvSpPr>
          <p:cNvPr id="7" name="6 Marcador de número de diapositiva"/>
          <p:cNvSpPr>
            <a:spLocks noGrp="1"/>
          </p:cNvSpPr>
          <p:nvPr>
            <p:ph type="sldNum" sz="quarter" idx="11"/>
          </p:nvPr>
        </p:nvSpPr>
        <p:spPr/>
        <p:txBody>
          <a:bodyPr/>
          <a:lstStyle/>
          <a:p>
            <a:fld id="{3C088DBE-92C4-43AC-9F1E-8A9541FC6011}" type="slidenum">
              <a:rPr lang="es-ES"/>
              <a:pPr/>
              <a:t>11</a:t>
            </a:fld>
            <a:endParaRPr lang="es-ES"/>
          </a:p>
        </p:txBody>
      </p:sp>
      <p:sp>
        <p:nvSpPr>
          <p:cNvPr id="8" name="7 Marcador de fecha"/>
          <p:cNvSpPr>
            <a:spLocks noGrp="1"/>
          </p:cNvSpPr>
          <p:nvPr>
            <p:ph type="dt" sz="half" idx="12"/>
          </p:nvPr>
        </p:nvSpPr>
        <p:spPr/>
        <p:txBody>
          <a:bodyPr/>
          <a:lstStyle/>
          <a:p>
            <a:r>
              <a:rPr lang="es-ES"/>
              <a:t>Jose V. Chang Gómez</a:t>
            </a:r>
          </a:p>
        </p:txBody>
      </p:sp>
      <p:sp>
        <p:nvSpPr>
          <p:cNvPr id="593922" name="Rectangle 2"/>
          <p:cNvSpPr>
            <a:spLocks noGrp="1" noChangeArrowheads="1"/>
          </p:cNvSpPr>
          <p:nvPr>
            <p:ph type="title"/>
          </p:nvPr>
        </p:nvSpPr>
        <p:spPr/>
        <p:txBody>
          <a:bodyPr/>
          <a:lstStyle/>
          <a:p>
            <a:r>
              <a:rPr lang="es-EC"/>
              <a:t>Estabilidad y comportamiento  </a:t>
            </a:r>
            <a:br>
              <a:rPr lang="es-EC"/>
            </a:br>
            <a:r>
              <a:rPr lang="es-EC"/>
              <a:t>			de la pluma o penacho </a:t>
            </a:r>
            <a:r>
              <a:rPr lang="es-EC" sz="1400"/>
              <a:t>(2)</a:t>
            </a:r>
          </a:p>
        </p:txBody>
      </p:sp>
      <p:sp>
        <p:nvSpPr>
          <p:cNvPr id="593923" name="Rectangle 3"/>
          <p:cNvSpPr>
            <a:spLocks noGrp="1" noChangeArrowheads="1"/>
          </p:cNvSpPr>
          <p:nvPr>
            <p:ph type="body" sz="half" idx="1"/>
          </p:nvPr>
        </p:nvSpPr>
        <p:spPr>
          <a:xfrm>
            <a:off x="250825" y="1628775"/>
            <a:ext cx="4321175" cy="4824413"/>
          </a:xfrm>
        </p:spPr>
        <p:txBody>
          <a:bodyPr/>
          <a:lstStyle/>
          <a:p>
            <a:pPr>
              <a:buFont typeface="Wingdings" pitchFamily="2" charset="2"/>
              <a:buNone/>
            </a:pPr>
            <a:r>
              <a:rPr lang="es-EC"/>
              <a:t>La </a:t>
            </a:r>
            <a:r>
              <a:rPr lang="es-EC" b="1">
                <a:solidFill>
                  <a:srgbClr val="FF3300"/>
                </a:solidFill>
              </a:rPr>
              <a:t>pluma de abanico</a:t>
            </a:r>
            <a:r>
              <a:rPr lang="es-EC">
                <a:solidFill>
                  <a:schemeClr val="hlink"/>
                </a:solidFill>
              </a:rPr>
              <a:t> </a:t>
            </a:r>
            <a:r>
              <a:rPr lang="es-EC"/>
              <a:t>se produce en condiciones estables. </a:t>
            </a:r>
          </a:p>
          <a:p>
            <a:pPr>
              <a:buFont typeface="Wingdings" pitchFamily="2" charset="2"/>
              <a:buNone/>
            </a:pPr>
            <a:r>
              <a:rPr lang="es-EC"/>
              <a:t>El gradiente de inversión inhibe el movimiento vertical sin impedir el horizontal y la pluma se puede extender por varios kilómetros a sotavento de la fuente.  </a:t>
            </a:r>
          </a:p>
          <a:p>
            <a:pPr>
              <a:buFont typeface="Wingdings" pitchFamily="2" charset="2"/>
              <a:buNone/>
            </a:pPr>
            <a:r>
              <a:rPr lang="es-EC"/>
              <a:t>La </a:t>
            </a:r>
            <a:r>
              <a:rPr lang="es-EC" b="1">
                <a:solidFill>
                  <a:srgbClr val="FF3300"/>
                </a:solidFill>
              </a:rPr>
              <a:t>pluma de cono</a:t>
            </a:r>
            <a:r>
              <a:rPr lang="es-EC"/>
              <a:t> es característica de las condiciones neutrales o ligeramente estables. </a:t>
            </a:r>
          </a:p>
          <a:p>
            <a:pPr>
              <a:buFont typeface="Wingdings" pitchFamily="2" charset="2"/>
              <a:buNone/>
            </a:pPr>
            <a:r>
              <a:rPr lang="es-EC"/>
              <a:t>Este tipo de plumas tiene mayor probabilidad de producirse en días nubosos o soleados.</a:t>
            </a:r>
            <a:r>
              <a:rPr lang="es-EC" sz="1800"/>
              <a:t> </a:t>
            </a:r>
          </a:p>
        </p:txBody>
      </p:sp>
      <p:pic>
        <p:nvPicPr>
          <p:cNvPr id="593924" name="Picture 4"/>
          <p:cNvPicPr>
            <a:picLocks noChangeAspect="1" noChangeArrowheads="1"/>
          </p:cNvPicPr>
          <p:nvPr>
            <p:ph sz="quarter" idx="2"/>
          </p:nvPr>
        </p:nvPicPr>
        <p:blipFill>
          <a:blip r:embed="rId2"/>
          <a:srcRect/>
          <a:stretch>
            <a:fillRect/>
          </a:stretch>
        </p:blipFill>
        <p:spPr>
          <a:xfrm>
            <a:off x="4716463" y="1549400"/>
            <a:ext cx="4176712" cy="2455863"/>
          </a:xfrm>
        </p:spPr>
      </p:pic>
      <p:pic>
        <p:nvPicPr>
          <p:cNvPr id="593925" name="Picture 5"/>
          <p:cNvPicPr>
            <a:picLocks noChangeAspect="1" noChangeArrowheads="1"/>
          </p:cNvPicPr>
          <p:nvPr>
            <p:ph sz="quarter" idx="3"/>
          </p:nvPr>
        </p:nvPicPr>
        <p:blipFill>
          <a:blip r:embed="rId3"/>
          <a:srcRect/>
          <a:stretch>
            <a:fillRect/>
          </a:stretch>
        </p:blipFill>
        <p:spPr>
          <a:xfrm>
            <a:off x="4643438" y="4292600"/>
            <a:ext cx="4206875" cy="2157413"/>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pie de página"/>
          <p:cNvSpPr>
            <a:spLocks noGrp="1"/>
          </p:cNvSpPr>
          <p:nvPr>
            <p:ph type="ftr" sz="quarter" idx="10"/>
          </p:nvPr>
        </p:nvSpPr>
        <p:spPr/>
        <p:txBody>
          <a:bodyPr/>
          <a:lstStyle/>
          <a:p>
            <a:r>
              <a:rPr lang="es-ES"/>
              <a:t>Contaminación Ambiental. FIMCM-ESPOL</a:t>
            </a:r>
          </a:p>
        </p:txBody>
      </p:sp>
      <p:sp>
        <p:nvSpPr>
          <p:cNvPr id="7" name="6 Marcador de número de diapositiva"/>
          <p:cNvSpPr>
            <a:spLocks noGrp="1"/>
          </p:cNvSpPr>
          <p:nvPr>
            <p:ph type="sldNum" sz="quarter" idx="11"/>
          </p:nvPr>
        </p:nvSpPr>
        <p:spPr/>
        <p:txBody>
          <a:bodyPr/>
          <a:lstStyle/>
          <a:p>
            <a:fld id="{B591CA30-DFF2-43D7-83F9-366FD5E88C44}" type="slidenum">
              <a:rPr lang="es-ES"/>
              <a:pPr/>
              <a:t>12</a:t>
            </a:fld>
            <a:endParaRPr lang="es-ES"/>
          </a:p>
        </p:txBody>
      </p:sp>
      <p:sp>
        <p:nvSpPr>
          <p:cNvPr id="8" name="7 Marcador de fecha"/>
          <p:cNvSpPr>
            <a:spLocks noGrp="1"/>
          </p:cNvSpPr>
          <p:nvPr>
            <p:ph type="dt" sz="half" idx="12"/>
          </p:nvPr>
        </p:nvSpPr>
        <p:spPr/>
        <p:txBody>
          <a:bodyPr/>
          <a:lstStyle/>
          <a:p>
            <a:r>
              <a:rPr lang="es-ES"/>
              <a:t>Jose V. Chang Gómez</a:t>
            </a:r>
          </a:p>
        </p:txBody>
      </p:sp>
      <p:sp>
        <p:nvSpPr>
          <p:cNvPr id="594946" name="Rectangle 2"/>
          <p:cNvSpPr>
            <a:spLocks noGrp="1" noChangeArrowheads="1"/>
          </p:cNvSpPr>
          <p:nvPr>
            <p:ph type="title"/>
          </p:nvPr>
        </p:nvSpPr>
        <p:spPr>
          <a:xfrm>
            <a:off x="457200" y="457200"/>
            <a:ext cx="8229600" cy="668338"/>
          </a:xfrm>
        </p:spPr>
        <p:txBody>
          <a:bodyPr/>
          <a:lstStyle/>
          <a:p>
            <a:r>
              <a:rPr lang="es-EC"/>
              <a:t>Estabilidad y comportamiento de la pluma o penacho </a:t>
            </a:r>
            <a:r>
              <a:rPr lang="es-EC" sz="1400"/>
              <a:t>(3)</a:t>
            </a:r>
          </a:p>
        </p:txBody>
      </p:sp>
      <p:pic>
        <p:nvPicPr>
          <p:cNvPr id="594947" name="Picture 3"/>
          <p:cNvPicPr>
            <a:picLocks noChangeAspect="1" noChangeArrowheads="1"/>
          </p:cNvPicPr>
          <p:nvPr>
            <p:ph sz="quarter" idx="1"/>
          </p:nvPr>
        </p:nvPicPr>
        <p:blipFill>
          <a:blip r:embed="rId2"/>
          <a:srcRect/>
          <a:stretch>
            <a:fillRect/>
          </a:stretch>
        </p:blipFill>
        <p:spPr>
          <a:xfrm>
            <a:off x="107950" y="1484313"/>
            <a:ext cx="2951163" cy="2270125"/>
          </a:xfrm>
        </p:spPr>
      </p:pic>
      <p:sp>
        <p:nvSpPr>
          <p:cNvPr id="594948" name="Rectangle 4"/>
          <p:cNvSpPr>
            <a:spLocks noGrp="1" noChangeArrowheads="1"/>
          </p:cNvSpPr>
          <p:nvPr>
            <p:ph type="body" sz="half" idx="3"/>
          </p:nvPr>
        </p:nvSpPr>
        <p:spPr>
          <a:xfrm>
            <a:off x="2987675" y="836613"/>
            <a:ext cx="5903913" cy="5834062"/>
          </a:xfrm>
        </p:spPr>
        <p:txBody>
          <a:bodyPr/>
          <a:lstStyle/>
          <a:p>
            <a:pPr>
              <a:buFont typeface="Wingdings" pitchFamily="2" charset="2"/>
              <a:buNone/>
            </a:pPr>
            <a:r>
              <a:rPr lang="es-EC" sz="1800"/>
              <a:t>Cuando las condiciones son inestables sobre una inversión, la descarga de una pluma sobre esta da lugar a una dispersión efectiva sin concentraciones notorias en el nivel del suelo alrededor de la fuente. Esta condición se conoce como </a:t>
            </a:r>
            <a:r>
              <a:rPr lang="es-EC" sz="1800" b="1">
                <a:solidFill>
                  <a:srgbClr val="FF3300"/>
                </a:solidFill>
              </a:rPr>
              <a:t>flotación. </a:t>
            </a:r>
          </a:p>
          <a:p>
            <a:pPr>
              <a:buFont typeface="Wingdings" pitchFamily="2" charset="2"/>
              <a:buNone/>
            </a:pPr>
            <a:r>
              <a:rPr lang="es-EC" sz="1800"/>
              <a:t>Si la pluma se libera justo debajo de una capa de inversión, es probable que se desarrolle una grave situación de contaminación del aire. Ya que el suelo se calienta durante la mañana, el aire que se encuentra debajo de la mencionada capa se vuelve inestable. </a:t>
            </a:r>
          </a:p>
          <a:p>
            <a:pPr>
              <a:buFont typeface="Wingdings" pitchFamily="2" charset="2"/>
              <a:buNone/>
            </a:pPr>
            <a:r>
              <a:rPr lang="es-EC" sz="1800"/>
              <a:t>Cuando la inestabilidad alcanza el nivel de la pluma atrapada bajo la capa de inversión, los contaminantes se pueden transportar hacia abajo hasta llegar al suelo. Este fenómeno se conoce como </a:t>
            </a:r>
            <a:r>
              <a:rPr lang="es-EC" sz="1800" b="1">
                <a:solidFill>
                  <a:srgbClr val="FF3300"/>
                </a:solidFill>
              </a:rPr>
              <a:t>fumigación</a:t>
            </a:r>
            <a:r>
              <a:rPr lang="es-EC" sz="1800"/>
              <a:t>. </a:t>
            </a:r>
          </a:p>
          <a:p>
            <a:pPr>
              <a:buFont typeface="Wingdings" pitchFamily="2" charset="2"/>
              <a:buNone/>
            </a:pPr>
            <a:r>
              <a:rPr lang="es-EC" sz="1800"/>
              <a:t>Las concentraciones de contaminantes a nivel del suelo pueden ser altas cuando se produce la fumigación. Se puede prevenir si las chimeneas son suficientemente altas. </a:t>
            </a:r>
          </a:p>
        </p:txBody>
      </p:sp>
      <p:pic>
        <p:nvPicPr>
          <p:cNvPr id="594949" name="Picture 5"/>
          <p:cNvPicPr>
            <a:picLocks noChangeAspect="1" noChangeArrowheads="1"/>
          </p:cNvPicPr>
          <p:nvPr>
            <p:ph sz="quarter" idx="2"/>
          </p:nvPr>
        </p:nvPicPr>
        <p:blipFill>
          <a:blip r:embed="rId3"/>
          <a:srcRect/>
          <a:stretch>
            <a:fillRect/>
          </a:stretch>
        </p:blipFill>
        <p:spPr>
          <a:xfrm>
            <a:off x="107950" y="4149725"/>
            <a:ext cx="2951163" cy="2230438"/>
          </a:xfrm>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pie de página"/>
          <p:cNvSpPr>
            <a:spLocks noGrp="1"/>
          </p:cNvSpPr>
          <p:nvPr>
            <p:ph type="ftr" sz="quarter" idx="10"/>
          </p:nvPr>
        </p:nvSpPr>
        <p:spPr/>
        <p:txBody>
          <a:bodyPr/>
          <a:lstStyle/>
          <a:p>
            <a:r>
              <a:rPr lang="es-ES"/>
              <a:t>Contaminación Ambiental. FIMCM-ESPOL</a:t>
            </a:r>
          </a:p>
        </p:txBody>
      </p:sp>
      <p:sp>
        <p:nvSpPr>
          <p:cNvPr id="6" name="4 Marcador de número de diapositiva"/>
          <p:cNvSpPr>
            <a:spLocks noGrp="1"/>
          </p:cNvSpPr>
          <p:nvPr>
            <p:ph type="sldNum" sz="quarter" idx="11"/>
          </p:nvPr>
        </p:nvSpPr>
        <p:spPr/>
        <p:txBody>
          <a:bodyPr/>
          <a:lstStyle/>
          <a:p>
            <a:fld id="{9FAB2FFB-D7D1-458D-BB8C-2DB9DD9F7263}" type="slidenum">
              <a:rPr lang="es-ES"/>
              <a:pPr/>
              <a:t>13</a:t>
            </a:fld>
            <a:endParaRPr lang="es-ES"/>
          </a:p>
        </p:txBody>
      </p:sp>
      <p:sp>
        <p:nvSpPr>
          <p:cNvPr id="7" name="5 Marcador de fecha"/>
          <p:cNvSpPr>
            <a:spLocks noGrp="1"/>
          </p:cNvSpPr>
          <p:nvPr>
            <p:ph type="dt" sz="half" idx="12"/>
          </p:nvPr>
        </p:nvSpPr>
        <p:spPr/>
        <p:txBody>
          <a:bodyPr/>
          <a:lstStyle/>
          <a:p>
            <a:r>
              <a:rPr lang="es-ES"/>
              <a:t>Jose V. Chang Gómez</a:t>
            </a:r>
          </a:p>
        </p:txBody>
      </p:sp>
      <p:sp>
        <p:nvSpPr>
          <p:cNvPr id="595970" name="Rectangle 2"/>
          <p:cNvSpPr>
            <a:spLocks noGrp="1" noChangeArrowheads="1"/>
          </p:cNvSpPr>
          <p:nvPr>
            <p:ph type="title"/>
          </p:nvPr>
        </p:nvSpPr>
        <p:spPr>
          <a:xfrm>
            <a:off x="495300" y="457200"/>
            <a:ext cx="8191500" cy="811213"/>
          </a:xfrm>
        </p:spPr>
        <p:txBody>
          <a:bodyPr/>
          <a:lstStyle/>
          <a:p>
            <a:r>
              <a:rPr lang="es-EC"/>
              <a:t>Velocidad y dirección del viento</a:t>
            </a:r>
          </a:p>
        </p:txBody>
      </p:sp>
      <p:sp>
        <p:nvSpPr>
          <p:cNvPr id="595971" name="Rectangle 3"/>
          <p:cNvSpPr>
            <a:spLocks noGrp="1" noChangeArrowheads="1"/>
          </p:cNvSpPr>
          <p:nvPr>
            <p:ph type="body" idx="1"/>
          </p:nvPr>
        </p:nvSpPr>
        <p:spPr>
          <a:xfrm>
            <a:off x="323850" y="1412875"/>
            <a:ext cx="8631238" cy="5184775"/>
          </a:xfrm>
        </p:spPr>
        <p:txBody>
          <a:bodyPr/>
          <a:lstStyle/>
          <a:p>
            <a:pPr>
              <a:spcBef>
                <a:spcPct val="50000"/>
              </a:spcBef>
              <a:buFont typeface="Wingdings" pitchFamily="2" charset="2"/>
              <a:buNone/>
            </a:pPr>
            <a:r>
              <a:rPr lang="es-EC" sz="1800"/>
              <a:t>La </a:t>
            </a:r>
            <a:r>
              <a:rPr lang="es-EC" sz="1800">
                <a:solidFill>
                  <a:srgbClr val="FF3300"/>
                </a:solidFill>
              </a:rPr>
              <a:t>velocidad del viento</a:t>
            </a:r>
            <a:r>
              <a:rPr lang="es-EC" sz="1800"/>
              <a:t> determina la cantidad de dilución inicial que experimenta una pluma. Por lo tanto, la concentración de contaminantes en una pluma está directamente relacionada con la velocidad del viento. </a:t>
            </a:r>
          </a:p>
          <a:p>
            <a:pPr>
              <a:spcBef>
                <a:spcPct val="50000"/>
              </a:spcBef>
              <a:buFont typeface="Wingdings" pitchFamily="2" charset="2"/>
              <a:buNone/>
            </a:pPr>
            <a:r>
              <a:rPr lang="es-EC" sz="1800"/>
              <a:t>Esta también influye en la altura de la elevación de la pluma después de ser emitida. A medida que la velocidad del viento aumenta, la elevación de la pluma disminuye al ser deformada por el viento. Esto hace que disminuya la altura de la pluma, que se mantiene más cerca del suelo y puede causar un impacto a distancias más cortas a sotavento. </a:t>
            </a:r>
          </a:p>
          <a:p>
            <a:pPr>
              <a:spcBef>
                <a:spcPct val="50000"/>
              </a:spcBef>
              <a:buFont typeface="Wingdings" pitchFamily="2" charset="2"/>
              <a:buNone/>
            </a:pPr>
            <a:r>
              <a:rPr lang="es-EC" sz="1800"/>
              <a:t>La velocidad del viento se usa junto con otras variables para derivar las categorías de la estabilidad atmosférica usadas en las aplicaciones de los modelos de la calidad del aire. </a:t>
            </a:r>
          </a:p>
          <a:p>
            <a:pPr>
              <a:spcBef>
                <a:spcPct val="50000"/>
              </a:spcBef>
              <a:buFont typeface="Wingdings" pitchFamily="2" charset="2"/>
              <a:buNone/>
            </a:pPr>
            <a:r>
              <a:rPr lang="es-EC" sz="1800"/>
              <a:t>Para propósitos meteorológicos, la </a:t>
            </a:r>
            <a:r>
              <a:rPr lang="es-EC" sz="1800">
                <a:solidFill>
                  <a:srgbClr val="FF3300"/>
                </a:solidFill>
              </a:rPr>
              <a:t>dirección del viento</a:t>
            </a:r>
            <a:r>
              <a:rPr lang="es-EC" sz="1800"/>
              <a:t> se define como la </a:t>
            </a:r>
            <a:r>
              <a:rPr lang="es-EC" sz="1800" b="1"/>
              <a:t>dirección desde la cual sopla el viento</a:t>
            </a:r>
            <a:r>
              <a:rPr lang="es-EC" sz="1800"/>
              <a:t>, y se mide en grados en la dirección de las agujas del reloj a partir del norte verdadero. La dirección del viento determina la dirección del transporte de una pluma emitida. </a:t>
            </a:r>
            <a:br>
              <a:rPr lang="es-EC" sz="1800"/>
            </a:br>
            <a:endParaRPr lang="es-EC" sz="1800"/>
          </a:p>
          <a:p>
            <a:pPr>
              <a:spcBef>
                <a:spcPct val="40000"/>
              </a:spcBef>
              <a:buFont typeface="Wingdings" pitchFamily="2" charset="2"/>
              <a:buNone/>
            </a:pPr>
            <a:endParaRPr lang="es-EC" sz="1600"/>
          </a:p>
        </p:txBody>
      </p:sp>
      <p:graphicFrame>
        <p:nvGraphicFramePr>
          <p:cNvPr id="595972" name="Object 4"/>
          <p:cNvGraphicFramePr>
            <a:graphicFrameLocks noChangeAspect="1"/>
          </p:cNvGraphicFramePr>
          <p:nvPr>
            <p:ph sz="quarter" idx="4294967295"/>
          </p:nvPr>
        </p:nvGraphicFramePr>
        <p:xfrm>
          <a:off x="7308850" y="2017713"/>
          <a:ext cx="1835150" cy="1981200"/>
        </p:xfrm>
        <a:graphic>
          <a:graphicData uri="http://schemas.openxmlformats.org/presentationml/2006/ole">
            <p:oleObj spid="_x0000_s595972" name="Gráfico" r:id="rId3" imgW="3810000" imgH="4114800" progId="MSGraph.Chart.8">
              <p:embed followColorScheme="full"/>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0"/>
          </p:nvPr>
        </p:nvSpPr>
        <p:spPr/>
        <p:txBody>
          <a:bodyPr/>
          <a:lstStyle/>
          <a:p>
            <a:r>
              <a:rPr lang="es-ES"/>
              <a:t>Contaminación Ambiental. FIMCM-ESPOL</a:t>
            </a:r>
          </a:p>
        </p:txBody>
      </p:sp>
      <p:sp>
        <p:nvSpPr>
          <p:cNvPr id="6" name="5 Marcador de número de diapositiva"/>
          <p:cNvSpPr>
            <a:spLocks noGrp="1"/>
          </p:cNvSpPr>
          <p:nvPr>
            <p:ph type="sldNum" sz="quarter" idx="11"/>
          </p:nvPr>
        </p:nvSpPr>
        <p:spPr/>
        <p:txBody>
          <a:bodyPr/>
          <a:lstStyle/>
          <a:p>
            <a:fld id="{52D405E2-3CFA-4CDD-B5F1-27F588A42631}" type="slidenum">
              <a:rPr lang="es-ES"/>
              <a:pPr/>
              <a:t>14</a:t>
            </a:fld>
            <a:endParaRPr lang="es-ES"/>
          </a:p>
        </p:txBody>
      </p:sp>
      <p:sp>
        <p:nvSpPr>
          <p:cNvPr id="7" name="6 Marcador de fecha"/>
          <p:cNvSpPr>
            <a:spLocks noGrp="1"/>
          </p:cNvSpPr>
          <p:nvPr>
            <p:ph type="dt" sz="half" idx="12"/>
          </p:nvPr>
        </p:nvSpPr>
        <p:spPr/>
        <p:txBody>
          <a:bodyPr/>
          <a:lstStyle/>
          <a:p>
            <a:r>
              <a:rPr lang="es-ES"/>
              <a:t>Jose V. Chang Gómez</a:t>
            </a:r>
          </a:p>
        </p:txBody>
      </p:sp>
      <p:sp>
        <p:nvSpPr>
          <p:cNvPr id="596994" name="Rectangle 2"/>
          <p:cNvSpPr>
            <a:spLocks noGrp="1" noChangeArrowheads="1"/>
          </p:cNvSpPr>
          <p:nvPr>
            <p:ph type="title"/>
          </p:nvPr>
        </p:nvSpPr>
        <p:spPr>
          <a:xfrm>
            <a:off x="571500" y="260350"/>
            <a:ext cx="8115300" cy="576263"/>
          </a:xfrm>
        </p:spPr>
        <p:txBody>
          <a:bodyPr/>
          <a:lstStyle/>
          <a:p>
            <a:r>
              <a:rPr lang="es-EC"/>
              <a:t>Elevación de la pluma</a:t>
            </a:r>
          </a:p>
        </p:txBody>
      </p:sp>
      <p:sp>
        <p:nvSpPr>
          <p:cNvPr id="596995" name="Rectangle 3"/>
          <p:cNvSpPr>
            <a:spLocks noGrp="1" noChangeArrowheads="1"/>
          </p:cNvSpPr>
          <p:nvPr>
            <p:ph type="body" sz="half" idx="1"/>
          </p:nvPr>
        </p:nvSpPr>
        <p:spPr>
          <a:xfrm>
            <a:off x="179388" y="836613"/>
            <a:ext cx="6192837" cy="5761037"/>
          </a:xfrm>
        </p:spPr>
        <p:txBody>
          <a:bodyPr/>
          <a:lstStyle/>
          <a:p>
            <a:pPr>
              <a:spcBef>
                <a:spcPct val="30000"/>
              </a:spcBef>
              <a:buFont typeface="Wingdings" pitchFamily="2" charset="2"/>
              <a:buNone/>
            </a:pPr>
            <a:r>
              <a:rPr lang="es-EC" sz="1600"/>
              <a:t>La mezcla del aire ambiental en la pluma se denomina </a:t>
            </a:r>
            <a:r>
              <a:rPr lang="es-EC" sz="1600" b="1"/>
              <a:t>arrastre</a:t>
            </a:r>
            <a:r>
              <a:rPr lang="es-EC" sz="1600"/>
              <a:t>. Al entrar en la atmósfera, estos gases tienen un </a:t>
            </a:r>
            <a:r>
              <a:rPr lang="es-EC" sz="1600" i="1"/>
              <a:t>momentum</a:t>
            </a:r>
            <a:r>
              <a:rPr lang="es-EC" sz="1600"/>
              <a:t>.  Muchas ocasiones se calientan y se hacen más cálidos que el aire externo. </a:t>
            </a:r>
          </a:p>
          <a:p>
            <a:pPr>
              <a:spcBef>
                <a:spcPct val="30000"/>
              </a:spcBef>
              <a:buFont typeface="Wingdings" pitchFamily="2" charset="2"/>
              <a:buNone/>
            </a:pPr>
            <a:r>
              <a:rPr lang="es-EC" sz="1600"/>
              <a:t>En estos casos, los gases emitidos son menos densos que el aire exterior y, por tanto, flotantes. La combinación del </a:t>
            </a:r>
            <a:r>
              <a:rPr lang="es-EC" sz="1600" i="1"/>
              <a:t>momentum</a:t>
            </a:r>
            <a:r>
              <a:rPr lang="es-EC" sz="1600"/>
              <a:t> y la flotabilidad de los gases hace que estos se eleven. </a:t>
            </a:r>
          </a:p>
          <a:p>
            <a:pPr>
              <a:spcBef>
                <a:spcPct val="30000"/>
              </a:spcBef>
              <a:buFont typeface="Wingdings" pitchFamily="2" charset="2"/>
              <a:buNone/>
            </a:pPr>
            <a:r>
              <a:rPr lang="es-EC" sz="1600"/>
              <a:t>Este fenómeno, conocido como </a:t>
            </a:r>
            <a:r>
              <a:rPr lang="es-EC" sz="1600" b="1"/>
              <a:t>elevación de la pluma</a:t>
            </a:r>
            <a:r>
              <a:rPr lang="es-EC" sz="1600"/>
              <a:t>, permite que los contaminantes emitidos al aire en esta corriente de gas se eleven a una altura mayor en la atmósfera. </a:t>
            </a:r>
          </a:p>
          <a:p>
            <a:pPr>
              <a:spcBef>
                <a:spcPct val="30000"/>
              </a:spcBef>
              <a:buFont typeface="Wingdings" pitchFamily="2" charset="2"/>
              <a:buNone/>
            </a:pPr>
            <a:r>
              <a:rPr lang="es-EC" sz="1600"/>
              <a:t>Al estar en una capa atmosférica más alta y más alejada del suelo, la pluma experimentará una mayor dispersión. </a:t>
            </a:r>
          </a:p>
          <a:p>
            <a:pPr>
              <a:spcBef>
                <a:spcPct val="30000"/>
              </a:spcBef>
              <a:buFont typeface="Wingdings" pitchFamily="2" charset="2"/>
              <a:buNone/>
            </a:pPr>
            <a:r>
              <a:rPr lang="es-EC" sz="1600"/>
              <a:t>La altura final de la pluma, conocida como </a:t>
            </a:r>
            <a:r>
              <a:rPr lang="es-EC" sz="1600" b="1"/>
              <a:t>altura efectiva de chimenea</a:t>
            </a:r>
            <a:r>
              <a:rPr lang="es-EC" sz="1600"/>
              <a:t> (H), es la suma de la altura física de la chimenea (h s) y la elevación de la pluma ( </a:t>
            </a:r>
            <a:r>
              <a:rPr lang="el-GR" sz="1600">
                <a:cs typeface="Tahoma" pitchFamily="34" charset="0"/>
              </a:rPr>
              <a:t>Δ</a:t>
            </a:r>
            <a:r>
              <a:rPr lang="es-EC" sz="1600"/>
              <a:t>h). </a:t>
            </a:r>
          </a:p>
          <a:p>
            <a:pPr>
              <a:spcBef>
                <a:spcPct val="30000"/>
              </a:spcBef>
              <a:buFont typeface="Wingdings" pitchFamily="2" charset="2"/>
              <a:buNone/>
            </a:pPr>
            <a:r>
              <a:rPr lang="es-EC" sz="1600"/>
              <a:t>La elevación de la pluma depende de las características físicas de la chimenea y del efluente (gas de chimenea). </a:t>
            </a:r>
          </a:p>
          <a:p>
            <a:pPr>
              <a:spcBef>
                <a:spcPct val="30000"/>
              </a:spcBef>
              <a:buFont typeface="Wingdings" pitchFamily="2" charset="2"/>
              <a:buNone/>
            </a:pPr>
            <a:r>
              <a:rPr lang="es-EC" sz="1600"/>
              <a:t>La diferencia de temperatura entre el gas de la chimenea (Ts) y el aire ambiental (Ta) determina la densidad de la pluma, que influye en su elevación. La velocidad de los gases de la chimenea determina el </a:t>
            </a:r>
            <a:r>
              <a:rPr lang="es-EC" sz="1600" i="1"/>
              <a:t>momentum</a:t>
            </a:r>
            <a:r>
              <a:rPr lang="es-EC" sz="1600"/>
              <a:t> de la pluma. </a:t>
            </a:r>
          </a:p>
        </p:txBody>
      </p:sp>
      <p:pic>
        <p:nvPicPr>
          <p:cNvPr id="596996" name="Picture 4"/>
          <p:cNvPicPr>
            <a:picLocks noChangeAspect="1" noChangeArrowheads="1"/>
          </p:cNvPicPr>
          <p:nvPr>
            <p:ph sz="half" idx="2"/>
          </p:nvPr>
        </p:nvPicPr>
        <p:blipFill>
          <a:blip r:embed="rId2"/>
          <a:srcRect/>
          <a:stretch>
            <a:fillRect/>
          </a:stretch>
        </p:blipFill>
        <p:spPr>
          <a:xfrm>
            <a:off x="6308725" y="1625600"/>
            <a:ext cx="2655888" cy="410845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Marcador de pie de página"/>
          <p:cNvSpPr>
            <a:spLocks noGrp="1"/>
          </p:cNvSpPr>
          <p:nvPr>
            <p:ph type="ftr" sz="quarter" idx="10"/>
          </p:nvPr>
        </p:nvSpPr>
        <p:spPr/>
        <p:txBody>
          <a:bodyPr/>
          <a:lstStyle/>
          <a:p>
            <a:r>
              <a:rPr lang="es-ES"/>
              <a:t>Contaminación Ambiental. FIMCM-ESPOL</a:t>
            </a:r>
          </a:p>
        </p:txBody>
      </p:sp>
      <p:sp>
        <p:nvSpPr>
          <p:cNvPr id="9" name="5 Marcador de número de diapositiva"/>
          <p:cNvSpPr>
            <a:spLocks noGrp="1"/>
          </p:cNvSpPr>
          <p:nvPr>
            <p:ph type="sldNum" sz="quarter" idx="11"/>
          </p:nvPr>
        </p:nvSpPr>
        <p:spPr/>
        <p:txBody>
          <a:bodyPr/>
          <a:lstStyle/>
          <a:p>
            <a:fld id="{D6CE9078-6E21-4BFE-86A8-FF5D020C8DFA}" type="slidenum">
              <a:rPr lang="es-ES"/>
              <a:pPr/>
              <a:t>15</a:t>
            </a:fld>
            <a:endParaRPr lang="es-ES"/>
          </a:p>
        </p:txBody>
      </p:sp>
      <p:sp>
        <p:nvSpPr>
          <p:cNvPr id="10" name="6 Marcador de fecha"/>
          <p:cNvSpPr>
            <a:spLocks noGrp="1"/>
          </p:cNvSpPr>
          <p:nvPr>
            <p:ph type="dt" sz="half" idx="12"/>
          </p:nvPr>
        </p:nvSpPr>
        <p:spPr/>
        <p:txBody>
          <a:bodyPr/>
          <a:lstStyle/>
          <a:p>
            <a:r>
              <a:rPr lang="es-ES"/>
              <a:t>Jose V. Chang Gómez</a:t>
            </a:r>
          </a:p>
        </p:txBody>
      </p:sp>
      <p:sp>
        <p:nvSpPr>
          <p:cNvPr id="598018" name="Rectangle 2"/>
          <p:cNvSpPr>
            <a:spLocks noGrp="1" noChangeArrowheads="1"/>
          </p:cNvSpPr>
          <p:nvPr>
            <p:ph type="title"/>
          </p:nvPr>
        </p:nvSpPr>
        <p:spPr>
          <a:xfrm>
            <a:off x="457200" y="457200"/>
            <a:ext cx="8229600" cy="595313"/>
          </a:xfrm>
        </p:spPr>
        <p:txBody>
          <a:bodyPr/>
          <a:lstStyle/>
          <a:p>
            <a:r>
              <a:rPr lang="es-EC"/>
              <a:t>Fórmulas elevación plumas</a:t>
            </a:r>
          </a:p>
        </p:txBody>
      </p:sp>
      <p:sp>
        <p:nvSpPr>
          <p:cNvPr id="598019" name="Rectangle 3"/>
          <p:cNvSpPr>
            <a:spLocks noGrp="1" noChangeArrowheads="1"/>
          </p:cNvSpPr>
          <p:nvPr>
            <p:ph type="body" sz="half" idx="1"/>
          </p:nvPr>
        </p:nvSpPr>
        <p:spPr>
          <a:xfrm>
            <a:off x="179388" y="1125538"/>
            <a:ext cx="8775700" cy="4248150"/>
          </a:xfrm>
        </p:spPr>
        <p:txBody>
          <a:bodyPr/>
          <a:lstStyle/>
          <a:p>
            <a:pPr>
              <a:spcBef>
                <a:spcPct val="45000"/>
              </a:spcBef>
              <a:buFont typeface="Wingdings" pitchFamily="2" charset="2"/>
              <a:buNone/>
            </a:pPr>
            <a:r>
              <a:rPr lang="es-EC" sz="1800"/>
              <a:t>Las fórmulas de la elevación de la pluma se usan en plumas con temperaturas mayores que la del aire ambiental. La </a:t>
            </a:r>
            <a:r>
              <a:rPr lang="es-EC" sz="1800" b="1"/>
              <a:t>fórmula de Briggs para la elevación de la pluma</a:t>
            </a:r>
            <a:r>
              <a:rPr lang="es-EC" sz="1800"/>
              <a:t> (flotabilidad) se presenta a continuación. </a:t>
            </a:r>
          </a:p>
          <a:p>
            <a:pPr>
              <a:spcBef>
                <a:spcPct val="45000"/>
              </a:spcBef>
              <a:buFont typeface="Wingdings" pitchFamily="2" charset="2"/>
              <a:buNone/>
            </a:pPr>
            <a:r>
              <a:rPr lang="es-EC" sz="1800"/>
              <a:t>Estas sirven para determinar la línea central imaginaria de la pluma, que es donde se producen las </a:t>
            </a:r>
            <a:r>
              <a:rPr lang="es-EC" sz="1800" b="1"/>
              <a:t>mayores concentraciones</a:t>
            </a:r>
            <a:r>
              <a:rPr lang="es-EC" sz="1800"/>
              <a:t> de contaminantes. Existen varias técnicas para calcular las concentraciones de contaminantes lejos de la línea central. </a:t>
            </a:r>
          </a:p>
          <a:p>
            <a:pPr>
              <a:spcBef>
                <a:spcPct val="50000"/>
              </a:spcBef>
              <a:buFont typeface="Wingdings" pitchFamily="2" charset="2"/>
              <a:buNone/>
            </a:pPr>
            <a:r>
              <a:rPr lang="es-EC" sz="1600"/>
              <a:t>En las ecuaciones:   </a:t>
            </a:r>
            <a:r>
              <a:rPr lang="el-GR" sz="1600">
                <a:cs typeface="Tahoma" pitchFamily="34" charset="0"/>
              </a:rPr>
              <a:t>Δ</a:t>
            </a:r>
            <a:r>
              <a:rPr lang="es-EC" sz="1600">
                <a:cs typeface="Tahoma" pitchFamily="34" charset="0"/>
              </a:rPr>
              <a:t>h</a:t>
            </a:r>
            <a:r>
              <a:rPr lang="en-US" sz="1600">
                <a:cs typeface="Tahoma" pitchFamily="34" charset="0"/>
              </a:rPr>
              <a:t> </a:t>
            </a:r>
            <a:r>
              <a:rPr lang="es-EC" sz="1600"/>
              <a:t>= Elevación de la pluma (sobre la chimenea)</a:t>
            </a:r>
          </a:p>
          <a:p>
            <a:pPr>
              <a:spcBef>
                <a:spcPct val="30000"/>
              </a:spcBef>
              <a:buFont typeface="Wingdings" pitchFamily="2" charset="2"/>
              <a:buNone/>
            </a:pPr>
            <a:r>
              <a:rPr lang="es-EC" sz="1600"/>
              <a:t>			F=Flujo de flotabilidad; </a:t>
            </a:r>
            <a:r>
              <a:rPr lang="el-GR" sz="1600" i="1"/>
              <a:t>μ</a:t>
            </a:r>
            <a:r>
              <a:rPr lang="es-EC" sz="1600"/>
              <a:t> =Velocidad promedio del viento</a:t>
            </a:r>
          </a:p>
          <a:p>
            <a:pPr>
              <a:spcBef>
                <a:spcPct val="30000"/>
              </a:spcBef>
              <a:buFont typeface="Wingdings" pitchFamily="2" charset="2"/>
              <a:buNone/>
            </a:pPr>
            <a:r>
              <a:rPr lang="es-EC" sz="1600"/>
              <a:t>			x=Distancia a sotavento de la chimenea/fuente </a:t>
            </a:r>
          </a:p>
          <a:p>
            <a:pPr>
              <a:spcBef>
                <a:spcPct val="30000"/>
              </a:spcBef>
              <a:buFont typeface="Wingdings" pitchFamily="2" charset="2"/>
              <a:buNone/>
            </a:pPr>
            <a:r>
              <a:rPr lang="es-EC" sz="1600"/>
              <a:t>			g=Aceleración debido a la gravedad (9,8 m/s2)</a:t>
            </a:r>
          </a:p>
          <a:p>
            <a:pPr>
              <a:spcBef>
                <a:spcPct val="30000"/>
              </a:spcBef>
              <a:buFont typeface="Wingdings" pitchFamily="2" charset="2"/>
              <a:buNone/>
            </a:pPr>
            <a:r>
              <a:rPr lang="es-EC" sz="1600"/>
              <a:t>			V=Tasa volumétrica del flujo del gas de la chimenea</a:t>
            </a:r>
          </a:p>
          <a:p>
            <a:pPr>
              <a:spcBef>
                <a:spcPct val="30000"/>
              </a:spcBef>
              <a:buFont typeface="Wingdings" pitchFamily="2" charset="2"/>
              <a:buNone/>
            </a:pPr>
            <a:r>
              <a:rPr lang="es-EC" sz="1600"/>
              <a:t>			Ts =Temperatura del gas de la chimenea;  Ta =Temperatura del</a:t>
            </a:r>
            <a:r>
              <a:rPr lang="es-EC" sz="1800"/>
              <a:t> </a:t>
            </a:r>
            <a:r>
              <a:rPr lang="es-EC" sz="1600"/>
              <a:t>aire ambiental</a:t>
            </a:r>
          </a:p>
          <a:p>
            <a:pPr>
              <a:spcBef>
                <a:spcPct val="30000"/>
              </a:spcBef>
              <a:buFont typeface="Wingdings" pitchFamily="2" charset="2"/>
              <a:buNone/>
            </a:pPr>
            <a:endParaRPr lang="es-EC" sz="1800"/>
          </a:p>
        </p:txBody>
      </p:sp>
      <p:graphicFrame>
        <p:nvGraphicFramePr>
          <p:cNvPr id="598020" name="Object 4"/>
          <p:cNvGraphicFramePr>
            <a:graphicFrameLocks noChangeAspect="1"/>
          </p:cNvGraphicFramePr>
          <p:nvPr>
            <p:ph sz="half" idx="2"/>
          </p:nvPr>
        </p:nvGraphicFramePr>
        <p:xfrm>
          <a:off x="457200" y="3840163"/>
          <a:ext cx="8229600" cy="2252662"/>
        </p:xfrm>
        <a:graphic>
          <a:graphicData uri="http://schemas.openxmlformats.org/presentationml/2006/ole">
            <p:oleObj spid="_x0000_s598020" name="Gráfico" r:id="rId3" imgW="7772400" imgH="1981200" progId="MSGraph.Chart.8">
              <p:embed followColorScheme="full"/>
            </p:oleObj>
          </a:graphicData>
        </a:graphic>
      </p:graphicFrame>
      <p:graphicFrame>
        <p:nvGraphicFramePr>
          <p:cNvPr id="598021" name="Object 5"/>
          <p:cNvGraphicFramePr>
            <a:graphicFrameLocks noChangeAspect="1"/>
          </p:cNvGraphicFramePr>
          <p:nvPr>
            <p:ph sz="quarter" idx="4294967295"/>
          </p:nvPr>
        </p:nvGraphicFramePr>
        <p:xfrm>
          <a:off x="1331913" y="5367338"/>
          <a:ext cx="2374900" cy="1106487"/>
        </p:xfrm>
        <a:graphic>
          <a:graphicData uri="http://schemas.openxmlformats.org/presentationml/2006/ole">
            <p:oleObj spid="_x0000_s598021" name="Ecuación" r:id="rId4" imgW="952200" imgH="444240" progId="Equation.3">
              <p:embed/>
            </p:oleObj>
          </a:graphicData>
        </a:graphic>
      </p:graphicFrame>
      <p:graphicFrame>
        <p:nvGraphicFramePr>
          <p:cNvPr id="598022" name="Rectangle 6"/>
          <p:cNvGraphicFramePr>
            <a:graphicFrameLocks/>
          </p:cNvGraphicFramePr>
          <p:nvPr>
            <p:ph sz="quarter" idx="4294967295"/>
          </p:nvPr>
        </p:nvGraphicFramePr>
        <p:xfrm>
          <a:off x="6172200" y="4151313"/>
          <a:ext cx="2971800" cy="1981200"/>
        </p:xfrm>
        <a:graphic>
          <a:graphicData uri="http://schemas.openxmlformats.org/presentationml/2006/ole">
            <p:oleObj spid="_x0000_s598022" name="Ecuación" r:id="rId5" imgW="0" imgH="0" progId="Equation.3">
              <p:embed/>
            </p:oleObj>
          </a:graphicData>
        </a:graphic>
      </p:graphicFrame>
      <p:graphicFrame>
        <p:nvGraphicFramePr>
          <p:cNvPr id="598023" name="Object 7"/>
          <p:cNvGraphicFramePr>
            <a:graphicFrameLocks noChangeAspect="1"/>
          </p:cNvGraphicFramePr>
          <p:nvPr>
            <p:ph sz="quarter" idx="4294967295"/>
          </p:nvPr>
        </p:nvGraphicFramePr>
        <p:xfrm>
          <a:off x="5867400" y="5399088"/>
          <a:ext cx="2628900" cy="950912"/>
        </p:xfrm>
        <a:graphic>
          <a:graphicData uri="http://schemas.openxmlformats.org/presentationml/2006/ole">
            <p:oleObj spid="_x0000_s598023" name="Ecuación" r:id="rId6" imgW="1193760" imgH="431640" progId="Equation.3">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76C9A8C7-B81A-489E-8355-7D50CB4F2207}" type="slidenum">
              <a:rPr lang="es-ES"/>
              <a:pPr/>
              <a:t>16</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599042" name="Rectangle 2"/>
          <p:cNvSpPr>
            <a:spLocks noGrp="1" noChangeArrowheads="1"/>
          </p:cNvSpPr>
          <p:nvPr>
            <p:ph type="title"/>
          </p:nvPr>
        </p:nvSpPr>
        <p:spPr/>
        <p:txBody>
          <a:bodyPr/>
          <a:lstStyle/>
          <a:p>
            <a:r>
              <a:rPr lang="es-EC"/>
              <a:t>Uso de Modelos de dispersión </a:t>
            </a:r>
            <a:br>
              <a:rPr lang="es-EC"/>
            </a:br>
            <a:r>
              <a:rPr lang="es-EC"/>
              <a:t>				de calidad del aire</a:t>
            </a:r>
          </a:p>
        </p:txBody>
      </p:sp>
      <p:sp>
        <p:nvSpPr>
          <p:cNvPr id="599043" name="Rectangle 3"/>
          <p:cNvSpPr>
            <a:spLocks noGrp="1" noChangeArrowheads="1"/>
          </p:cNvSpPr>
          <p:nvPr>
            <p:ph type="body" idx="1"/>
          </p:nvPr>
        </p:nvSpPr>
        <p:spPr>
          <a:xfrm>
            <a:off x="179388" y="1916113"/>
            <a:ext cx="8775700" cy="4941887"/>
          </a:xfrm>
        </p:spPr>
        <p:txBody>
          <a:bodyPr/>
          <a:lstStyle/>
          <a:p>
            <a:pPr>
              <a:spcBef>
                <a:spcPct val="40000"/>
              </a:spcBef>
              <a:buFont typeface="Wingdings" pitchFamily="2" charset="2"/>
              <a:buNone/>
            </a:pPr>
            <a:r>
              <a:rPr lang="es-EC" sz="1600"/>
              <a:t>Los modelos de dispersión de calidad del aire consisten en un grupo de ecuaciones matemáticas que sirven para interpretar y predecir las concentraciones de contaminantes causadas por la dispersión y por el impacto de las plumas. </a:t>
            </a:r>
          </a:p>
          <a:p>
            <a:pPr>
              <a:spcBef>
                <a:spcPct val="40000"/>
              </a:spcBef>
              <a:buFont typeface="Wingdings" pitchFamily="2" charset="2"/>
              <a:buNone/>
            </a:pPr>
            <a:r>
              <a:rPr lang="es-EC" sz="1600"/>
              <a:t>Estos modelos incluyen los estimados de dispersión y las diferentes condiciones meteorológicas, incluidos los factores relacionados con la temperatura, la velocidad del viento, la estabilidad y la topografía. </a:t>
            </a:r>
          </a:p>
          <a:p>
            <a:pPr>
              <a:spcBef>
                <a:spcPct val="40000"/>
              </a:spcBef>
              <a:buFont typeface="Wingdings" pitchFamily="2" charset="2"/>
              <a:buNone/>
            </a:pPr>
            <a:r>
              <a:rPr lang="es-EC" sz="1600"/>
              <a:t>Existen 4 tipos genéricos de modelos: </a:t>
            </a:r>
            <a:r>
              <a:rPr lang="es-EC" sz="1600" b="1">
                <a:solidFill>
                  <a:schemeClr val="hlink"/>
                </a:solidFill>
              </a:rPr>
              <a:t>gaussiano, numérico, estadístico y físico</a:t>
            </a:r>
            <a:r>
              <a:rPr lang="es-EC" sz="1600">
                <a:solidFill>
                  <a:schemeClr val="hlink"/>
                </a:solidFill>
              </a:rPr>
              <a:t>.</a:t>
            </a:r>
            <a:r>
              <a:rPr lang="es-EC" sz="1600"/>
              <a:t> </a:t>
            </a:r>
          </a:p>
          <a:p>
            <a:pPr>
              <a:spcBef>
                <a:spcPct val="40000"/>
              </a:spcBef>
              <a:buFont typeface="Wingdings" pitchFamily="2" charset="2"/>
              <a:buNone/>
            </a:pPr>
            <a:r>
              <a:rPr lang="es-EC" sz="1600"/>
              <a:t>Los modelos </a:t>
            </a:r>
            <a:r>
              <a:rPr lang="es-EC" sz="1600" b="1"/>
              <a:t>gaussianos</a:t>
            </a:r>
            <a:r>
              <a:rPr lang="es-EC" sz="1600"/>
              <a:t> emplean la ecuación de distribución gaussiana y son ampliamente usados para estimar el impacto de contaminantes no reactivos. </a:t>
            </a:r>
          </a:p>
          <a:p>
            <a:pPr>
              <a:spcBef>
                <a:spcPct val="40000"/>
              </a:spcBef>
              <a:buFont typeface="Wingdings" pitchFamily="2" charset="2"/>
              <a:buNone/>
            </a:pPr>
            <a:r>
              <a:rPr lang="es-EC" sz="1600"/>
              <a:t>Para el caso de fuentes de áreas urbanas que presentan contaminantes reactivos, los modelos </a:t>
            </a:r>
            <a:r>
              <a:rPr lang="es-EC" sz="1600" b="1"/>
              <a:t>numéricos</a:t>
            </a:r>
            <a:r>
              <a:rPr lang="es-EC" sz="1600"/>
              <a:t> son más apropiados que los gaussianos pero requieren una información extremadamente detallada sobre la fuente y los contaminantes. </a:t>
            </a:r>
          </a:p>
          <a:p>
            <a:pPr>
              <a:spcBef>
                <a:spcPct val="40000"/>
              </a:spcBef>
              <a:buFont typeface="Wingdings" pitchFamily="2" charset="2"/>
              <a:buNone/>
            </a:pPr>
            <a:r>
              <a:rPr lang="es-EC" sz="1600"/>
              <a:t>Los modelos </a:t>
            </a:r>
            <a:r>
              <a:rPr lang="es-EC" sz="1600" b="1"/>
              <a:t>estadísticos</a:t>
            </a:r>
            <a:r>
              <a:rPr lang="es-EC" sz="1600"/>
              <a:t> se emplean cuando la información científica sobre los procesos químicos y físicos de una fuente están incompletos o son vagos. </a:t>
            </a:r>
          </a:p>
          <a:p>
            <a:pPr>
              <a:spcBef>
                <a:spcPct val="40000"/>
              </a:spcBef>
              <a:buFont typeface="Wingdings" pitchFamily="2" charset="2"/>
              <a:buNone/>
            </a:pPr>
            <a:r>
              <a:rPr lang="es-EC" sz="1600"/>
              <a:t>Los modelos </a:t>
            </a:r>
            <a:r>
              <a:rPr lang="es-EC" sz="1600" b="1"/>
              <a:t>físicos</a:t>
            </a:r>
            <a:r>
              <a:rPr lang="es-EC" sz="1600"/>
              <a:t>, requieren estudios complejos de modelos del fluido o túneles aerodinámicos del viento. Implica la elaboración de modelos a escala.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0"/>
          </p:nvPr>
        </p:nvSpPr>
        <p:spPr/>
        <p:txBody>
          <a:bodyPr/>
          <a:lstStyle/>
          <a:p>
            <a:r>
              <a:rPr lang="es-ES"/>
              <a:t>Contaminación Ambiental. FIMCM-ESPOL</a:t>
            </a:r>
          </a:p>
        </p:txBody>
      </p:sp>
      <p:sp>
        <p:nvSpPr>
          <p:cNvPr id="6" name="5 Marcador de número de diapositiva"/>
          <p:cNvSpPr>
            <a:spLocks noGrp="1"/>
          </p:cNvSpPr>
          <p:nvPr>
            <p:ph type="sldNum" sz="quarter" idx="11"/>
          </p:nvPr>
        </p:nvSpPr>
        <p:spPr/>
        <p:txBody>
          <a:bodyPr/>
          <a:lstStyle/>
          <a:p>
            <a:fld id="{BC978926-3035-4EFB-B2B9-339BADA32AAB}" type="slidenum">
              <a:rPr lang="es-ES"/>
              <a:pPr/>
              <a:t>17</a:t>
            </a:fld>
            <a:endParaRPr lang="es-ES"/>
          </a:p>
        </p:txBody>
      </p:sp>
      <p:sp>
        <p:nvSpPr>
          <p:cNvPr id="7" name="6 Marcador de fecha"/>
          <p:cNvSpPr>
            <a:spLocks noGrp="1"/>
          </p:cNvSpPr>
          <p:nvPr>
            <p:ph type="dt" sz="half" idx="12"/>
          </p:nvPr>
        </p:nvSpPr>
        <p:spPr/>
        <p:txBody>
          <a:bodyPr/>
          <a:lstStyle/>
          <a:p>
            <a:r>
              <a:rPr lang="es-ES"/>
              <a:t>Jose V. Chang Gómez</a:t>
            </a:r>
          </a:p>
        </p:txBody>
      </p:sp>
      <p:sp>
        <p:nvSpPr>
          <p:cNvPr id="600066" name="Rectangle 2"/>
          <p:cNvSpPr>
            <a:spLocks noGrp="1" noChangeArrowheads="1"/>
          </p:cNvSpPr>
          <p:nvPr>
            <p:ph type="title"/>
          </p:nvPr>
        </p:nvSpPr>
        <p:spPr>
          <a:xfrm>
            <a:off x="571500" y="457200"/>
            <a:ext cx="8115300" cy="811213"/>
          </a:xfrm>
        </p:spPr>
        <p:txBody>
          <a:bodyPr/>
          <a:lstStyle/>
          <a:p>
            <a:r>
              <a:rPr lang="es-EC"/>
              <a:t>Distribución Gaussiana </a:t>
            </a:r>
            <a:r>
              <a:rPr lang="es-EC" sz="1200"/>
              <a:t>(1)</a:t>
            </a:r>
          </a:p>
        </p:txBody>
      </p:sp>
      <p:sp>
        <p:nvSpPr>
          <p:cNvPr id="600067" name="Rectangle 3"/>
          <p:cNvSpPr>
            <a:spLocks noGrp="1" noChangeArrowheads="1"/>
          </p:cNvSpPr>
          <p:nvPr>
            <p:ph type="body" sz="half" idx="1"/>
          </p:nvPr>
        </p:nvSpPr>
        <p:spPr>
          <a:xfrm>
            <a:off x="250825" y="1196975"/>
            <a:ext cx="8704263" cy="3744913"/>
          </a:xfrm>
        </p:spPr>
        <p:txBody>
          <a:bodyPr/>
          <a:lstStyle/>
          <a:p>
            <a:pPr>
              <a:spcBef>
                <a:spcPct val="30000"/>
              </a:spcBef>
              <a:buFont typeface="Wingdings" pitchFamily="2" charset="2"/>
              <a:buNone/>
            </a:pPr>
            <a:r>
              <a:rPr lang="es-EC"/>
              <a:t>La distribución gaussiana determina el tamaño de la pluma a sotavento de la fuente. </a:t>
            </a:r>
          </a:p>
          <a:p>
            <a:pPr>
              <a:spcBef>
                <a:spcPct val="30000"/>
              </a:spcBef>
              <a:buFont typeface="Wingdings" pitchFamily="2" charset="2"/>
              <a:buNone/>
            </a:pPr>
            <a:r>
              <a:rPr lang="es-EC"/>
              <a:t>El tamaño de la pluma depende de la estabilidad de la atmósfera y de su propia dispersión en dirección horizontal y vertical. </a:t>
            </a:r>
          </a:p>
          <a:p>
            <a:pPr>
              <a:spcBef>
                <a:spcPct val="30000"/>
              </a:spcBef>
              <a:buFont typeface="Wingdings" pitchFamily="2" charset="2"/>
              <a:buNone/>
            </a:pPr>
            <a:r>
              <a:rPr lang="es-EC"/>
              <a:t>Los coeficientes de la dispersión </a:t>
            </a:r>
            <a:r>
              <a:rPr lang="el-GR">
                <a:cs typeface="Tahoma" pitchFamily="34" charset="0"/>
              </a:rPr>
              <a:t>δ</a:t>
            </a:r>
            <a:r>
              <a:rPr lang="es-EC">
                <a:cs typeface="Tahoma" pitchFamily="34" charset="0"/>
              </a:rPr>
              <a:t>y</a:t>
            </a:r>
            <a:r>
              <a:rPr lang="es-EC"/>
              <a:t> horizontal y </a:t>
            </a:r>
            <a:r>
              <a:rPr lang="el-GR">
                <a:cs typeface="Tahoma" pitchFamily="34" charset="0"/>
              </a:rPr>
              <a:t>δ</a:t>
            </a:r>
            <a:r>
              <a:rPr lang="es-EC">
                <a:cs typeface="Tahoma" pitchFamily="34" charset="0"/>
              </a:rPr>
              <a:t>z</a:t>
            </a:r>
            <a:r>
              <a:rPr lang="es-EC"/>
              <a:t> vertical, respectivamente) sólo representan la desviación estándar de la normal en la curva de distribución gausiana en las direcciones Y y Z. </a:t>
            </a:r>
          </a:p>
          <a:p>
            <a:pPr>
              <a:spcBef>
                <a:spcPct val="30000"/>
              </a:spcBef>
              <a:buFont typeface="Wingdings" pitchFamily="2" charset="2"/>
              <a:buNone/>
            </a:pPr>
            <a:r>
              <a:rPr lang="es-EC"/>
              <a:t>Estos coeficientes de dispersión son funciones de la velocidad del viento, de la cubierta de nubes y del calentamiento de la superficie por el sol. </a:t>
            </a:r>
          </a:p>
          <a:p>
            <a:endParaRPr lang="es-EC"/>
          </a:p>
        </p:txBody>
      </p:sp>
      <p:pic>
        <p:nvPicPr>
          <p:cNvPr id="600068" name="Picture 4"/>
          <p:cNvPicPr>
            <a:picLocks noChangeAspect="1" noChangeArrowheads="1"/>
          </p:cNvPicPr>
          <p:nvPr>
            <p:ph sz="half" idx="2"/>
          </p:nvPr>
        </p:nvPicPr>
        <p:blipFill>
          <a:blip r:embed="rId2"/>
          <a:srcRect/>
          <a:stretch>
            <a:fillRect/>
          </a:stretch>
        </p:blipFill>
        <p:spPr>
          <a:xfrm>
            <a:off x="1331913" y="4384675"/>
            <a:ext cx="6119812" cy="2070100"/>
          </a:xfrm>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0"/>
          </p:nvPr>
        </p:nvSpPr>
        <p:spPr/>
        <p:txBody>
          <a:bodyPr/>
          <a:lstStyle/>
          <a:p>
            <a:r>
              <a:rPr lang="es-ES"/>
              <a:t>Contaminación Ambiental. FIMCM-ESPOL</a:t>
            </a:r>
          </a:p>
        </p:txBody>
      </p:sp>
      <p:sp>
        <p:nvSpPr>
          <p:cNvPr id="6" name="5 Marcador de número de diapositiva"/>
          <p:cNvSpPr>
            <a:spLocks noGrp="1"/>
          </p:cNvSpPr>
          <p:nvPr>
            <p:ph type="sldNum" sz="quarter" idx="11"/>
          </p:nvPr>
        </p:nvSpPr>
        <p:spPr/>
        <p:txBody>
          <a:bodyPr/>
          <a:lstStyle/>
          <a:p>
            <a:fld id="{9059FD25-964C-4DB4-B94A-24FD7C50F8C9}" type="slidenum">
              <a:rPr lang="es-ES"/>
              <a:pPr/>
              <a:t>18</a:t>
            </a:fld>
            <a:endParaRPr lang="es-ES"/>
          </a:p>
        </p:txBody>
      </p:sp>
      <p:sp>
        <p:nvSpPr>
          <p:cNvPr id="7" name="6 Marcador de fecha"/>
          <p:cNvSpPr>
            <a:spLocks noGrp="1"/>
          </p:cNvSpPr>
          <p:nvPr>
            <p:ph type="dt" sz="half" idx="12"/>
          </p:nvPr>
        </p:nvSpPr>
        <p:spPr/>
        <p:txBody>
          <a:bodyPr/>
          <a:lstStyle/>
          <a:p>
            <a:r>
              <a:rPr lang="es-ES"/>
              <a:t>Jose V. Chang Gómez</a:t>
            </a:r>
          </a:p>
        </p:txBody>
      </p:sp>
      <p:sp>
        <p:nvSpPr>
          <p:cNvPr id="601090" name="Rectangle 2"/>
          <p:cNvSpPr>
            <a:spLocks noGrp="1" noChangeArrowheads="1"/>
          </p:cNvSpPr>
          <p:nvPr>
            <p:ph type="title"/>
          </p:nvPr>
        </p:nvSpPr>
        <p:spPr>
          <a:xfrm>
            <a:off x="495300" y="457200"/>
            <a:ext cx="8191500" cy="668338"/>
          </a:xfrm>
        </p:spPr>
        <p:txBody>
          <a:bodyPr/>
          <a:lstStyle/>
          <a:p>
            <a:r>
              <a:rPr lang="es-EC"/>
              <a:t>Distribución Gaussiana </a:t>
            </a:r>
            <a:r>
              <a:rPr lang="es-EC" sz="1200"/>
              <a:t>(2)</a:t>
            </a:r>
          </a:p>
        </p:txBody>
      </p:sp>
      <p:sp>
        <p:nvSpPr>
          <p:cNvPr id="601091" name="Rectangle 3"/>
          <p:cNvSpPr>
            <a:spLocks noGrp="1" noChangeArrowheads="1"/>
          </p:cNvSpPr>
          <p:nvPr>
            <p:ph type="body" sz="half" idx="1"/>
          </p:nvPr>
        </p:nvSpPr>
        <p:spPr>
          <a:xfrm>
            <a:off x="250825" y="1196975"/>
            <a:ext cx="3313113" cy="5400675"/>
          </a:xfrm>
        </p:spPr>
        <p:txBody>
          <a:bodyPr/>
          <a:lstStyle/>
          <a:p>
            <a:pPr>
              <a:spcBef>
                <a:spcPct val="40000"/>
              </a:spcBef>
              <a:buFont typeface="Wingdings" pitchFamily="2" charset="2"/>
              <a:buChar char="Ø"/>
            </a:pPr>
            <a:r>
              <a:rPr lang="es-EC"/>
              <a:t>La distribución gaussiana y la elevación de la pluma dependen de que el suelo sea relativamente plano a lo largo del recorrido. </a:t>
            </a:r>
          </a:p>
          <a:p>
            <a:pPr>
              <a:spcBef>
                <a:spcPct val="40000"/>
              </a:spcBef>
              <a:buFont typeface="Wingdings" pitchFamily="2" charset="2"/>
              <a:buChar char="Ø"/>
            </a:pPr>
            <a:r>
              <a:rPr lang="es-EC"/>
              <a:t>La topografía afecta el flujo y la estabilidad atmosférica del viento. </a:t>
            </a:r>
          </a:p>
          <a:p>
            <a:pPr>
              <a:spcBef>
                <a:spcPct val="40000"/>
              </a:spcBef>
              <a:buFont typeface="Wingdings" pitchFamily="2" charset="2"/>
              <a:buChar char="Ø"/>
            </a:pPr>
            <a:r>
              <a:rPr lang="es-EC"/>
              <a:t>Un terreno desigual debido a la presencia de cerros y valles afectará la dispersión de la pluma y la distribución gaussiana deberá ser modificada. </a:t>
            </a:r>
          </a:p>
          <a:p>
            <a:pPr>
              <a:spcBef>
                <a:spcPct val="40000"/>
              </a:spcBef>
            </a:pPr>
            <a:endParaRPr lang="es-EC"/>
          </a:p>
        </p:txBody>
      </p:sp>
      <p:pic>
        <p:nvPicPr>
          <p:cNvPr id="601092" name="Picture 4"/>
          <p:cNvPicPr>
            <a:picLocks noChangeAspect="1" noChangeArrowheads="1"/>
          </p:cNvPicPr>
          <p:nvPr>
            <p:ph sz="half" idx="2"/>
          </p:nvPr>
        </p:nvPicPr>
        <p:blipFill>
          <a:blip r:embed="rId2"/>
          <a:srcRect/>
          <a:stretch>
            <a:fillRect/>
          </a:stretch>
        </p:blipFill>
        <p:spPr>
          <a:xfrm>
            <a:off x="3635375" y="1989138"/>
            <a:ext cx="5286375" cy="4464050"/>
          </a:xfrm>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0"/>
          </p:nvPr>
        </p:nvSpPr>
        <p:spPr/>
        <p:txBody>
          <a:bodyPr/>
          <a:lstStyle/>
          <a:p>
            <a:r>
              <a:rPr lang="es-ES"/>
              <a:t>Contaminación Ambiental. FIMCM-ESPOL</a:t>
            </a:r>
          </a:p>
        </p:txBody>
      </p:sp>
      <p:sp>
        <p:nvSpPr>
          <p:cNvPr id="6" name="5 Marcador de número de diapositiva"/>
          <p:cNvSpPr>
            <a:spLocks noGrp="1"/>
          </p:cNvSpPr>
          <p:nvPr>
            <p:ph type="sldNum" sz="quarter" idx="11"/>
          </p:nvPr>
        </p:nvSpPr>
        <p:spPr/>
        <p:txBody>
          <a:bodyPr/>
          <a:lstStyle/>
          <a:p>
            <a:fld id="{259F010B-5CF7-4E05-B65A-A941C16C1E5D}" type="slidenum">
              <a:rPr lang="es-ES"/>
              <a:pPr/>
              <a:t>19</a:t>
            </a:fld>
            <a:endParaRPr lang="es-ES"/>
          </a:p>
        </p:txBody>
      </p:sp>
      <p:sp>
        <p:nvSpPr>
          <p:cNvPr id="7" name="6 Marcador de fecha"/>
          <p:cNvSpPr>
            <a:spLocks noGrp="1"/>
          </p:cNvSpPr>
          <p:nvPr>
            <p:ph type="dt" sz="half" idx="12"/>
          </p:nvPr>
        </p:nvSpPr>
        <p:spPr/>
        <p:txBody>
          <a:bodyPr/>
          <a:lstStyle/>
          <a:p>
            <a:r>
              <a:rPr lang="es-ES"/>
              <a:t>Jose V. Chang Gómez</a:t>
            </a:r>
          </a:p>
        </p:txBody>
      </p:sp>
      <p:sp>
        <p:nvSpPr>
          <p:cNvPr id="602114" name="Rectangle 2"/>
          <p:cNvSpPr>
            <a:spLocks noGrp="1" noChangeArrowheads="1"/>
          </p:cNvSpPr>
          <p:nvPr>
            <p:ph type="title"/>
          </p:nvPr>
        </p:nvSpPr>
        <p:spPr>
          <a:xfrm>
            <a:off x="457200" y="457200"/>
            <a:ext cx="8229600" cy="450850"/>
          </a:xfrm>
        </p:spPr>
        <p:txBody>
          <a:bodyPr/>
          <a:lstStyle/>
          <a:p>
            <a:r>
              <a:rPr lang="es-EC"/>
              <a:t>Modelo Gaussiano: Ecuaciones </a:t>
            </a:r>
            <a:r>
              <a:rPr lang="es-EC" sz="1200" b="0"/>
              <a:t>(1)</a:t>
            </a:r>
          </a:p>
        </p:txBody>
      </p:sp>
      <p:sp>
        <p:nvSpPr>
          <p:cNvPr id="602115" name="Rectangle 3"/>
          <p:cNvSpPr>
            <a:spLocks noGrp="1" noChangeArrowheads="1"/>
          </p:cNvSpPr>
          <p:nvPr>
            <p:ph type="body" sz="half" idx="1"/>
          </p:nvPr>
        </p:nvSpPr>
        <p:spPr>
          <a:xfrm>
            <a:off x="250825" y="1052513"/>
            <a:ext cx="8704263" cy="4681537"/>
          </a:xfrm>
        </p:spPr>
        <p:txBody>
          <a:bodyPr/>
          <a:lstStyle/>
          <a:p>
            <a:pPr>
              <a:spcBef>
                <a:spcPct val="40000"/>
              </a:spcBef>
              <a:buFont typeface="Wingdings" pitchFamily="2" charset="2"/>
              <a:buNone/>
            </a:pPr>
            <a:r>
              <a:rPr lang="es-EC" sz="1600"/>
              <a:t>De los 4 tipos de modelos de dispersión mencionados anteriormente, el gaussiano, que incluye la </a:t>
            </a:r>
            <a:r>
              <a:rPr lang="es-EC" sz="1600" b="1"/>
              <a:t>ecuación de distribución gaussiana</a:t>
            </a:r>
            <a:r>
              <a:rPr lang="es-EC" sz="1600"/>
              <a:t> es el más usado. </a:t>
            </a:r>
          </a:p>
          <a:p>
            <a:pPr>
              <a:spcBef>
                <a:spcPct val="40000"/>
              </a:spcBef>
              <a:buFont typeface="Wingdings" pitchFamily="2" charset="2"/>
              <a:buNone/>
            </a:pPr>
            <a:r>
              <a:rPr lang="es-EC" sz="1600"/>
              <a:t>La ecuación de distribución gaussiana emplea cálculos relativamente simples, que sólo requieren dos parámetros de dispersión ( </a:t>
            </a:r>
            <a:r>
              <a:rPr lang="el-GR" sz="1600">
                <a:cs typeface="Tahoma" pitchFamily="34" charset="0"/>
              </a:rPr>
              <a:t>δ</a:t>
            </a:r>
            <a:r>
              <a:rPr lang="es-EC" sz="1600">
                <a:cs typeface="Tahoma" pitchFamily="34" charset="0"/>
              </a:rPr>
              <a:t>y</a:t>
            </a:r>
            <a:r>
              <a:rPr lang="es-EC" sz="1600"/>
              <a:t> y </a:t>
            </a:r>
            <a:r>
              <a:rPr lang="el-GR" sz="1600">
                <a:cs typeface="Tahoma" pitchFamily="34" charset="0"/>
              </a:rPr>
              <a:t>δ</a:t>
            </a:r>
            <a:r>
              <a:rPr lang="es-EC" sz="1600">
                <a:cs typeface="Tahoma" pitchFamily="34" charset="0"/>
              </a:rPr>
              <a:t>z</a:t>
            </a:r>
            <a:r>
              <a:rPr lang="es-EC" sz="1600"/>
              <a:t> ) para identificar la variación de las concentraciones de contaminantes que se encuentran lejos del centro de la pluma, D.B. Turner, 1970. </a:t>
            </a:r>
          </a:p>
          <a:p>
            <a:pPr>
              <a:spcBef>
                <a:spcPct val="40000"/>
              </a:spcBef>
              <a:buFont typeface="Wingdings" pitchFamily="2" charset="2"/>
              <a:buNone/>
            </a:pPr>
            <a:r>
              <a:rPr lang="es-EC" sz="1600"/>
              <a:t>Esta ecuación determina las concentraciones de contaminantes en el nivel del suelo sobre la base de las variables atmosféricas de tiempo promedio (por ejemplo, la temperatura y la velocidad del viento). Por lo tanto, no es posible obtener un cuadro instantáneo de las concentraciones de la pluma. </a:t>
            </a:r>
          </a:p>
          <a:p>
            <a:pPr>
              <a:spcBef>
                <a:spcPct val="30000"/>
              </a:spcBef>
              <a:buFont typeface="Wingdings" pitchFamily="2" charset="2"/>
              <a:buNone/>
            </a:pPr>
            <a:r>
              <a:rPr lang="es-EC" sz="1400"/>
              <a:t>Donde:</a:t>
            </a:r>
            <a:br>
              <a:rPr lang="es-EC" sz="1400"/>
            </a:br>
            <a:r>
              <a:rPr lang="es-EC" sz="1400"/>
              <a:t>	</a:t>
            </a:r>
            <a:r>
              <a:rPr lang="es-EC" sz="1400" i="1"/>
              <a:t>x</a:t>
            </a:r>
            <a:r>
              <a:rPr lang="es-EC" sz="1400"/>
              <a:t>  =concentración del contaminante en el nivel del suelo (g/m3)</a:t>
            </a:r>
          </a:p>
          <a:p>
            <a:pPr>
              <a:spcBef>
                <a:spcPct val="30000"/>
              </a:spcBef>
              <a:buFont typeface="Wingdings" pitchFamily="2" charset="2"/>
              <a:buNone/>
            </a:pPr>
            <a:r>
              <a:rPr lang="es-EC" sz="1400"/>
              <a:t>		Q =masa emitida por unidad de tiempo </a:t>
            </a:r>
          </a:p>
          <a:p>
            <a:pPr>
              <a:spcBef>
                <a:spcPct val="30000"/>
              </a:spcBef>
              <a:buFont typeface="Wingdings" pitchFamily="2" charset="2"/>
              <a:buNone/>
            </a:pPr>
            <a:r>
              <a:rPr lang="es-EC" sz="1400"/>
              <a:t>		</a:t>
            </a:r>
            <a:r>
              <a:rPr lang="el-GR" sz="1400">
                <a:cs typeface="Tahoma" pitchFamily="34" charset="0"/>
              </a:rPr>
              <a:t>δ</a:t>
            </a:r>
            <a:r>
              <a:rPr lang="es-EC" sz="1400">
                <a:cs typeface="Tahoma" pitchFamily="34" charset="0"/>
              </a:rPr>
              <a:t>y</a:t>
            </a:r>
            <a:r>
              <a:rPr lang="es-EC" sz="1400"/>
              <a:t> =desviación estándar de la concentración de contaminantes en dirección y (horizontal) </a:t>
            </a:r>
          </a:p>
          <a:p>
            <a:pPr>
              <a:spcBef>
                <a:spcPct val="30000"/>
              </a:spcBef>
              <a:buFont typeface="Wingdings" pitchFamily="2" charset="2"/>
              <a:buNone/>
            </a:pPr>
            <a:r>
              <a:rPr lang="es-EC" sz="1400"/>
              <a:t>		</a:t>
            </a:r>
            <a:r>
              <a:rPr lang="el-GR" sz="1400">
                <a:cs typeface="Tahoma" pitchFamily="34" charset="0"/>
              </a:rPr>
              <a:t>δ</a:t>
            </a:r>
            <a:r>
              <a:rPr lang="es-EC" sz="1400">
                <a:cs typeface="Tahoma" pitchFamily="34" charset="0"/>
              </a:rPr>
              <a:t>z</a:t>
            </a:r>
            <a:r>
              <a:rPr lang="es-EC" sz="1400"/>
              <a:t> =desviación estándar de la concentración de contaminantes en dirección z (vertical)</a:t>
            </a:r>
          </a:p>
          <a:p>
            <a:pPr>
              <a:spcBef>
                <a:spcPct val="30000"/>
              </a:spcBef>
              <a:buFont typeface="Wingdings" pitchFamily="2" charset="2"/>
              <a:buNone/>
            </a:pPr>
            <a:r>
              <a:rPr lang="es-EC" sz="1400"/>
              <a:t>		u=velocidad del viento; y=distancia en dirección horizontal; z=distancia en dirección vertical </a:t>
            </a:r>
          </a:p>
          <a:p>
            <a:pPr>
              <a:spcBef>
                <a:spcPct val="30000"/>
              </a:spcBef>
              <a:buFont typeface="Wingdings" pitchFamily="2" charset="2"/>
              <a:buNone/>
            </a:pPr>
            <a:r>
              <a:rPr lang="es-EC" sz="1400"/>
              <a:t>		H=altura efectiva de la chimenea</a:t>
            </a:r>
          </a:p>
          <a:p>
            <a:pPr>
              <a:lnSpc>
                <a:spcPct val="80000"/>
              </a:lnSpc>
              <a:buFont typeface="Wingdings" pitchFamily="2" charset="2"/>
              <a:buNone/>
            </a:pPr>
            <a:endParaRPr lang="es-EC" sz="1400"/>
          </a:p>
        </p:txBody>
      </p:sp>
      <p:pic>
        <p:nvPicPr>
          <p:cNvPr id="602116" name="Picture 4"/>
          <p:cNvPicPr>
            <a:picLocks noChangeAspect="1" noChangeArrowheads="1"/>
          </p:cNvPicPr>
          <p:nvPr>
            <p:ph sz="half" idx="2"/>
          </p:nvPr>
        </p:nvPicPr>
        <p:blipFill>
          <a:blip r:embed="rId2"/>
          <a:srcRect/>
          <a:stretch>
            <a:fillRect/>
          </a:stretch>
        </p:blipFill>
        <p:spPr>
          <a:xfrm>
            <a:off x="2771775" y="5516563"/>
            <a:ext cx="5186363" cy="1128712"/>
          </a:xfrm>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B114C76D-8D98-4841-9AB8-6B72C285A208}" type="slidenum">
              <a:rPr lang="es-ES"/>
              <a:pPr/>
              <a:t>2</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584706" name="Rectangle 2"/>
          <p:cNvSpPr>
            <a:spLocks noGrp="1" noChangeArrowheads="1"/>
          </p:cNvSpPr>
          <p:nvPr>
            <p:ph type="title"/>
          </p:nvPr>
        </p:nvSpPr>
        <p:spPr>
          <a:xfrm>
            <a:off x="457200" y="457200"/>
            <a:ext cx="8229600" cy="438150"/>
          </a:xfrm>
        </p:spPr>
        <p:txBody>
          <a:bodyPr/>
          <a:lstStyle/>
          <a:p>
            <a:r>
              <a:rPr lang="es-EC" sz="2400"/>
              <a:t>	</a:t>
            </a:r>
            <a:r>
              <a:rPr lang="es-EC"/>
              <a:t>Contenido de la Segunda Parte</a:t>
            </a:r>
          </a:p>
        </p:txBody>
      </p:sp>
      <p:sp>
        <p:nvSpPr>
          <p:cNvPr id="584707" name="Rectangle 3"/>
          <p:cNvSpPr>
            <a:spLocks noGrp="1" noChangeArrowheads="1"/>
          </p:cNvSpPr>
          <p:nvPr>
            <p:ph type="body" idx="1"/>
          </p:nvPr>
        </p:nvSpPr>
        <p:spPr>
          <a:xfrm>
            <a:off x="468313" y="1196975"/>
            <a:ext cx="8486775" cy="5327650"/>
          </a:xfrm>
        </p:spPr>
        <p:txBody>
          <a:bodyPr/>
          <a:lstStyle/>
          <a:p>
            <a:pPr>
              <a:lnSpc>
                <a:spcPct val="80000"/>
              </a:lnSpc>
              <a:buClr>
                <a:schemeClr val="tx1"/>
              </a:buClr>
              <a:buFont typeface="Wingdings" pitchFamily="2" charset="2"/>
              <a:buChar char="q"/>
            </a:pPr>
            <a:r>
              <a:rPr lang="es-ES" sz="1800" b="1"/>
              <a:t>Meteorología y la Atmósfera</a:t>
            </a:r>
          </a:p>
          <a:p>
            <a:pPr lvl="1">
              <a:lnSpc>
                <a:spcPct val="80000"/>
              </a:lnSpc>
              <a:buClr>
                <a:schemeClr val="tx1"/>
              </a:buClr>
              <a:buSzPct val="75000"/>
              <a:buFont typeface="Wingdings" pitchFamily="2" charset="2"/>
              <a:buChar char="Ø"/>
            </a:pPr>
            <a:r>
              <a:rPr lang="es-ES" sz="1800"/>
              <a:t>Balance térmico</a:t>
            </a:r>
          </a:p>
          <a:p>
            <a:pPr lvl="1">
              <a:lnSpc>
                <a:spcPct val="80000"/>
              </a:lnSpc>
              <a:buClr>
                <a:schemeClr val="tx1"/>
              </a:buClr>
              <a:buSzPct val="75000"/>
              <a:buFont typeface="Wingdings" pitchFamily="2" charset="2"/>
              <a:buChar char="Ø"/>
            </a:pPr>
            <a:r>
              <a:rPr lang="es-ES" sz="1800"/>
              <a:t>Transporte de calor</a:t>
            </a:r>
          </a:p>
          <a:p>
            <a:pPr lvl="1">
              <a:lnSpc>
                <a:spcPct val="80000"/>
              </a:lnSpc>
              <a:buClr>
                <a:schemeClr val="tx1"/>
              </a:buClr>
              <a:buSzPct val="75000"/>
              <a:buFont typeface="Wingdings" pitchFamily="2" charset="2"/>
              <a:buChar char="Ø"/>
            </a:pPr>
            <a:r>
              <a:rPr lang="es-ES" sz="1800"/>
              <a:t>Gradiente ambiental</a:t>
            </a:r>
          </a:p>
          <a:p>
            <a:pPr lvl="1">
              <a:lnSpc>
                <a:spcPct val="80000"/>
              </a:lnSpc>
              <a:buClr>
                <a:schemeClr val="tx1"/>
              </a:buClr>
              <a:buSzPct val="75000"/>
              <a:buFont typeface="Wingdings" pitchFamily="2" charset="2"/>
              <a:buChar char="Ø"/>
            </a:pPr>
            <a:r>
              <a:rPr lang="es-ES" sz="1800"/>
              <a:t>Estabilidad atmosférica</a:t>
            </a:r>
          </a:p>
          <a:p>
            <a:pPr lvl="1">
              <a:lnSpc>
                <a:spcPct val="80000"/>
              </a:lnSpc>
              <a:buClr>
                <a:schemeClr val="tx1"/>
              </a:buClr>
              <a:buSzPct val="75000"/>
              <a:buFont typeface="Wingdings" pitchFamily="2" charset="2"/>
              <a:buChar char="Ø"/>
            </a:pPr>
            <a:r>
              <a:rPr lang="es-ES" sz="1800"/>
              <a:t>Comportamiento de la pluma o penacho</a:t>
            </a:r>
          </a:p>
          <a:p>
            <a:pPr lvl="1">
              <a:lnSpc>
                <a:spcPct val="80000"/>
              </a:lnSpc>
              <a:buClr>
                <a:schemeClr val="tx1"/>
              </a:buClr>
              <a:buSzPct val="75000"/>
              <a:buFont typeface="Wingdings" pitchFamily="2" charset="2"/>
              <a:buChar char="Ø"/>
            </a:pPr>
            <a:r>
              <a:rPr lang="es-ES" sz="1800"/>
              <a:t>Velocidad y dirección del viento</a:t>
            </a:r>
          </a:p>
          <a:p>
            <a:pPr lvl="1">
              <a:lnSpc>
                <a:spcPct val="80000"/>
              </a:lnSpc>
              <a:buClr>
                <a:schemeClr val="tx1"/>
              </a:buClr>
              <a:buSzPct val="75000"/>
              <a:buFont typeface="Wingdings" pitchFamily="2" charset="2"/>
              <a:buChar char="Ø"/>
            </a:pPr>
            <a:r>
              <a:rPr lang="es-ES" sz="1800"/>
              <a:t>Elevación de la pluma</a:t>
            </a:r>
          </a:p>
          <a:p>
            <a:pPr lvl="1">
              <a:lnSpc>
                <a:spcPct val="80000"/>
              </a:lnSpc>
              <a:buClr>
                <a:schemeClr val="tx1"/>
              </a:buClr>
              <a:buSzPct val="75000"/>
              <a:buFont typeface="Wingdings" pitchFamily="2" charset="2"/>
              <a:buChar char="Ø"/>
            </a:pPr>
            <a:r>
              <a:rPr lang="es-ES" sz="1800"/>
              <a:t>Uso de modelos de dispersión</a:t>
            </a:r>
          </a:p>
          <a:p>
            <a:pPr lvl="1">
              <a:lnSpc>
                <a:spcPct val="80000"/>
              </a:lnSpc>
              <a:buClr>
                <a:schemeClr val="tx1"/>
              </a:buClr>
              <a:buSzPct val="75000"/>
              <a:buFont typeface="Wingdings" pitchFamily="2" charset="2"/>
              <a:buChar char="Ø"/>
            </a:pPr>
            <a:r>
              <a:rPr lang="es-ES" sz="1800"/>
              <a:t>Distribución Gaussiana / Ecuaciones </a:t>
            </a:r>
          </a:p>
          <a:p>
            <a:pPr lvl="1">
              <a:lnSpc>
                <a:spcPct val="80000"/>
              </a:lnSpc>
              <a:buClr>
                <a:schemeClr val="tx1"/>
              </a:buClr>
              <a:buSzPct val="75000"/>
              <a:buFont typeface="Wingdings" pitchFamily="2" charset="2"/>
              <a:buChar char="Ø"/>
            </a:pPr>
            <a:r>
              <a:rPr lang="es-ES" sz="1800"/>
              <a:t>Ejercicios</a:t>
            </a:r>
          </a:p>
          <a:p>
            <a:pPr>
              <a:lnSpc>
                <a:spcPct val="80000"/>
              </a:lnSpc>
              <a:buClr>
                <a:schemeClr val="tx1"/>
              </a:buClr>
              <a:buFont typeface="Wingdings" pitchFamily="2" charset="2"/>
              <a:buChar char="q"/>
            </a:pPr>
            <a:r>
              <a:rPr lang="es-ES" sz="1800" b="1"/>
              <a:t>Contaminación del Suelo / Manejo de Desechos Sólidos</a:t>
            </a:r>
          </a:p>
          <a:p>
            <a:pPr lvl="1">
              <a:lnSpc>
                <a:spcPct val="80000"/>
              </a:lnSpc>
              <a:buSzPct val="75000"/>
              <a:buFont typeface="Wingdings" pitchFamily="2" charset="2"/>
              <a:buChar char="Ø"/>
            </a:pPr>
            <a:r>
              <a:rPr lang="es-ES_tradnl" sz="1800"/>
              <a:t>Tipo de desechos sólidos</a:t>
            </a:r>
          </a:p>
          <a:p>
            <a:pPr lvl="1">
              <a:lnSpc>
                <a:spcPct val="80000"/>
              </a:lnSpc>
              <a:buSzPct val="75000"/>
              <a:buFont typeface="Wingdings" pitchFamily="2" charset="2"/>
              <a:buChar char="Ø"/>
            </a:pPr>
            <a:r>
              <a:rPr lang="es-ES_tradnl" sz="1800"/>
              <a:t>Composición</a:t>
            </a:r>
          </a:p>
          <a:p>
            <a:pPr lvl="1">
              <a:lnSpc>
                <a:spcPct val="80000"/>
              </a:lnSpc>
              <a:buSzPct val="75000"/>
              <a:buFont typeface="Wingdings" pitchFamily="2" charset="2"/>
              <a:buChar char="Ø"/>
            </a:pPr>
            <a:r>
              <a:rPr lang="es-ES_tradnl" sz="1800"/>
              <a:t>Propiedades físicas, químicas y biológicas</a:t>
            </a:r>
          </a:p>
          <a:p>
            <a:pPr lvl="1">
              <a:lnSpc>
                <a:spcPct val="80000"/>
              </a:lnSpc>
              <a:buSzPct val="75000"/>
              <a:buFont typeface="Wingdings" pitchFamily="2" charset="2"/>
              <a:buChar char="Ø"/>
            </a:pPr>
            <a:r>
              <a:rPr lang="es-ES_tradnl" sz="1800"/>
              <a:t>Sistemas de recolección</a:t>
            </a:r>
          </a:p>
          <a:p>
            <a:pPr lvl="1">
              <a:lnSpc>
                <a:spcPct val="80000"/>
              </a:lnSpc>
              <a:buSzPct val="75000"/>
              <a:buFont typeface="Wingdings" pitchFamily="2" charset="2"/>
              <a:buChar char="Ø"/>
            </a:pPr>
            <a:r>
              <a:rPr lang="es-ES_tradnl" sz="1800"/>
              <a:t>Disposición final</a:t>
            </a:r>
          </a:p>
          <a:p>
            <a:pPr lvl="1">
              <a:lnSpc>
                <a:spcPct val="80000"/>
              </a:lnSpc>
              <a:buSzPct val="75000"/>
              <a:buFont typeface="Wingdings" pitchFamily="2" charset="2"/>
              <a:buChar char="Ø"/>
            </a:pPr>
            <a:r>
              <a:rPr lang="es-ES_tradnl" sz="1800"/>
              <a:t>Botaderos y rellenos sanitarios</a:t>
            </a:r>
          </a:p>
          <a:p>
            <a:pPr lvl="1">
              <a:lnSpc>
                <a:spcPct val="80000"/>
              </a:lnSpc>
              <a:buSzPct val="75000"/>
              <a:buFont typeface="Wingdings" pitchFamily="2" charset="2"/>
              <a:buChar char="Ø"/>
            </a:pPr>
            <a:r>
              <a:rPr lang="es-ES_tradnl" sz="1800"/>
              <a:t>Control de los sitios de</a:t>
            </a:r>
            <a:r>
              <a:rPr lang="es-ES_tradnl" sz="1600"/>
              <a:t> </a:t>
            </a:r>
            <a:r>
              <a:rPr lang="es-ES_tradnl" sz="1800"/>
              <a:t>disposición final</a:t>
            </a:r>
            <a:endParaRPr lang="es-EC" sz="18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0"/>
          </p:nvPr>
        </p:nvSpPr>
        <p:spPr/>
        <p:txBody>
          <a:bodyPr/>
          <a:lstStyle/>
          <a:p>
            <a:r>
              <a:rPr lang="es-ES"/>
              <a:t>Contaminación Ambiental. FIMCM-ESPOL</a:t>
            </a:r>
          </a:p>
        </p:txBody>
      </p:sp>
      <p:sp>
        <p:nvSpPr>
          <p:cNvPr id="6" name="5 Marcador de número de diapositiva"/>
          <p:cNvSpPr>
            <a:spLocks noGrp="1"/>
          </p:cNvSpPr>
          <p:nvPr>
            <p:ph type="sldNum" sz="quarter" idx="11"/>
          </p:nvPr>
        </p:nvSpPr>
        <p:spPr/>
        <p:txBody>
          <a:bodyPr/>
          <a:lstStyle/>
          <a:p>
            <a:fld id="{98532A81-487B-4A4D-88B8-2CA635054125}" type="slidenum">
              <a:rPr lang="es-ES"/>
              <a:pPr/>
              <a:t>20</a:t>
            </a:fld>
            <a:endParaRPr lang="es-ES"/>
          </a:p>
        </p:txBody>
      </p:sp>
      <p:sp>
        <p:nvSpPr>
          <p:cNvPr id="7" name="6 Marcador de fecha"/>
          <p:cNvSpPr>
            <a:spLocks noGrp="1"/>
          </p:cNvSpPr>
          <p:nvPr>
            <p:ph type="dt" sz="half" idx="12"/>
          </p:nvPr>
        </p:nvSpPr>
        <p:spPr/>
        <p:txBody>
          <a:bodyPr/>
          <a:lstStyle/>
          <a:p>
            <a:r>
              <a:rPr lang="es-ES"/>
              <a:t>Jose V. Chang Gómez</a:t>
            </a:r>
          </a:p>
        </p:txBody>
      </p:sp>
      <p:sp>
        <p:nvSpPr>
          <p:cNvPr id="603138" name="Rectangle 2"/>
          <p:cNvSpPr>
            <a:spLocks noGrp="1" noChangeArrowheads="1"/>
          </p:cNvSpPr>
          <p:nvPr>
            <p:ph type="title"/>
          </p:nvPr>
        </p:nvSpPr>
        <p:spPr/>
        <p:txBody>
          <a:bodyPr/>
          <a:lstStyle/>
          <a:p>
            <a:r>
              <a:rPr lang="es-EC"/>
              <a:t>Emisiones a nivel del Terreno </a:t>
            </a:r>
            <a:r>
              <a:rPr lang="es-EC" sz="1200"/>
              <a:t>(1)</a:t>
            </a:r>
          </a:p>
        </p:txBody>
      </p:sp>
      <p:sp>
        <p:nvSpPr>
          <p:cNvPr id="603139" name="Rectangle 3"/>
          <p:cNvSpPr>
            <a:spLocks noGrp="1" noChangeArrowheads="1"/>
          </p:cNvSpPr>
          <p:nvPr>
            <p:ph type="body" sz="half" idx="1"/>
          </p:nvPr>
        </p:nvSpPr>
        <p:spPr>
          <a:xfrm>
            <a:off x="395288" y="1341438"/>
            <a:ext cx="8559800" cy="1727200"/>
          </a:xfrm>
        </p:spPr>
        <p:txBody>
          <a:bodyPr/>
          <a:lstStyle/>
          <a:p>
            <a:pPr>
              <a:spcBef>
                <a:spcPct val="40000"/>
              </a:spcBef>
              <a:buFont typeface="Wingdings" pitchFamily="2" charset="2"/>
              <a:buNone/>
            </a:pPr>
            <a:r>
              <a:rPr lang="es-ES_tradnl" sz="1800" b="1"/>
              <a:t>Fuente Puntual a Nivel del Terreno</a:t>
            </a:r>
          </a:p>
          <a:p>
            <a:pPr>
              <a:buFont typeface="Wingdings" pitchFamily="2" charset="2"/>
              <a:buChar char="Ø"/>
            </a:pPr>
            <a:r>
              <a:rPr lang="es-ES_tradnl" sz="1800"/>
              <a:t>Este caso considera que las emisiones de contaminantes son hechas a nivel del terreno, o sea la chimenea o fuente tiene altura cero. </a:t>
            </a:r>
          </a:p>
          <a:p>
            <a:pPr>
              <a:buFont typeface="Wingdings" pitchFamily="2" charset="2"/>
              <a:buChar char="Ø"/>
            </a:pPr>
            <a:r>
              <a:rPr lang="es-ES_tradnl" sz="1800"/>
              <a:t>La concentración en dirección del viento se la calcula así:</a:t>
            </a:r>
            <a:endParaRPr lang="es-ES" sz="1800"/>
          </a:p>
          <a:p>
            <a:endParaRPr lang="es-EC" sz="1800"/>
          </a:p>
        </p:txBody>
      </p:sp>
      <p:pic>
        <p:nvPicPr>
          <p:cNvPr id="603140" name="Picture 4"/>
          <p:cNvPicPr>
            <a:picLocks noChangeAspect="1" noChangeArrowheads="1"/>
          </p:cNvPicPr>
          <p:nvPr>
            <p:ph sz="half" idx="2"/>
          </p:nvPr>
        </p:nvPicPr>
        <p:blipFill>
          <a:blip r:embed="rId2"/>
          <a:srcRect/>
          <a:stretch>
            <a:fillRect/>
          </a:stretch>
        </p:blipFill>
        <p:spPr>
          <a:xfrm>
            <a:off x="250825" y="3141663"/>
            <a:ext cx="8713788" cy="3130550"/>
          </a:xfrm>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Marcador de pie de página"/>
          <p:cNvSpPr>
            <a:spLocks noGrp="1"/>
          </p:cNvSpPr>
          <p:nvPr>
            <p:ph type="ftr" sz="quarter" idx="10"/>
          </p:nvPr>
        </p:nvSpPr>
        <p:spPr/>
        <p:txBody>
          <a:bodyPr/>
          <a:lstStyle/>
          <a:p>
            <a:r>
              <a:rPr lang="es-ES"/>
              <a:t>Contaminación Ambiental. FIMCM-ESPOL</a:t>
            </a:r>
          </a:p>
        </p:txBody>
      </p:sp>
      <p:sp>
        <p:nvSpPr>
          <p:cNvPr id="7" name="5 Marcador de número de diapositiva"/>
          <p:cNvSpPr>
            <a:spLocks noGrp="1"/>
          </p:cNvSpPr>
          <p:nvPr>
            <p:ph type="sldNum" sz="quarter" idx="11"/>
          </p:nvPr>
        </p:nvSpPr>
        <p:spPr/>
        <p:txBody>
          <a:bodyPr/>
          <a:lstStyle/>
          <a:p>
            <a:fld id="{4202F88F-63A0-4962-9C0B-C6D7A722DABF}" type="slidenum">
              <a:rPr lang="es-ES"/>
              <a:pPr/>
              <a:t>21</a:t>
            </a:fld>
            <a:endParaRPr lang="es-ES"/>
          </a:p>
        </p:txBody>
      </p:sp>
      <p:sp>
        <p:nvSpPr>
          <p:cNvPr id="8" name="6 Marcador de fecha"/>
          <p:cNvSpPr>
            <a:spLocks noGrp="1"/>
          </p:cNvSpPr>
          <p:nvPr>
            <p:ph type="dt" sz="half" idx="12"/>
          </p:nvPr>
        </p:nvSpPr>
        <p:spPr/>
        <p:txBody>
          <a:bodyPr/>
          <a:lstStyle/>
          <a:p>
            <a:r>
              <a:rPr lang="es-ES"/>
              <a:t>Jose V. Chang Gómez</a:t>
            </a:r>
          </a:p>
        </p:txBody>
      </p:sp>
      <p:sp>
        <p:nvSpPr>
          <p:cNvPr id="604162" name="Rectangle 2"/>
          <p:cNvSpPr>
            <a:spLocks noGrp="1" noChangeArrowheads="1"/>
          </p:cNvSpPr>
          <p:nvPr>
            <p:ph type="title"/>
          </p:nvPr>
        </p:nvSpPr>
        <p:spPr/>
        <p:txBody>
          <a:bodyPr/>
          <a:lstStyle/>
          <a:p>
            <a:r>
              <a:rPr lang="es-EC"/>
              <a:t>Emisiones a nivel del Terreno </a:t>
            </a:r>
            <a:r>
              <a:rPr lang="es-EC" sz="1200"/>
              <a:t>(2)</a:t>
            </a:r>
            <a:r>
              <a:rPr lang="es-EC"/>
              <a:t> </a:t>
            </a:r>
            <a:endParaRPr lang="es-EC" sz="1200" b="0"/>
          </a:p>
        </p:txBody>
      </p:sp>
      <p:sp>
        <p:nvSpPr>
          <p:cNvPr id="604163" name="Rectangle 3"/>
          <p:cNvSpPr>
            <a:spLocks noGrp="1" noChangeArrowheads="1"/>
          </p:cNvSpPr>
          <p:nvPr>
            <p:ph type="body" sz="half" idx="1"/>
          </p:nvPr>
        </p:nvSpPr>
        <p:spPr>
          <a:xfrm>
            <a:off x="395288" y="1628775"/>
            <a:ext cx="4105275" cy="4752975"/>
          </a:xfrm>
        </p:spPr>
        <p:txBody>
          <a:bodyPr/>
          <a:lstStyle/>
          <a:p>
            <a:pPr>
              <a:buFont typeface="Wingdings" pitchFamily="2" charset="2"/>
              <a:buChar char="Ø"/>
            </a:pPr>
            <a:endParaRPr lang="es-EC" sz="1800"/>
          </a:p>
          <a:p>
            <a:pPr>
              <a:buFont typeface="Wingdings" pitchFamily="2" charset="2"/>
              <a:buChar char="Ø"/>
            </a:pPr>
            <a:r>
              <a:rPr lang="es-EC" sz="1800"/>
              <a:t>Para concentraciones a nivel del terreno, z = 0:</a:t>
            </a:r>
          </a:p>
          <a:p>
            <a:pPr>
              <a:buFont typeface="Wingdings" pitchFamily="2" charset="2"/>
              <a:buChar char="Ø"/>
            </a:pPr>
            <a:endParaRPr lang="es-EC" sz="1800"/>
          </a:p>
          <a:p>
            <a:pPr>
              <a:buFont typeface="Wingdings" pitchFamily="2" charset="2"/>
              <a:buChar char="Ø"/>
            </a:pPr>
            <a:endParaRPr lang="es-EC" sz="1800"/>
          </a:p>
          <a:p>
            <a:pPr>
              <a:buFont typeface="Wingdings" pitchFamily="2" charset="2"/>
              <a:buChar char="Ø"/>
            </a:pPr>
            <a:endParaRPr lang="es-EC" sz="1800"/>
          </a:p>
          <a:p>
            <a:pPr>
              <a:buFont typeface="Wingdings" pitchFamily="2" charset="2"/>
              <a:buChar char="Ø"/>
            </a:pPr>
            <a:endParaRPr lang="es-EC" sz="1800"/>
          </a:p>
          <a:p>
            <a:pPr>
              <a:buFont typeface="Wingdings" pitchFamily="2" charset="2"/>
              <a:buChar char="Ø"/>
            </a:pPr>
            <a:endParaRPr lang="es-EC" sz="1800"/>
          </a:p>
          <a:p>
            <a:pPr>
              <a:buFont typeface="Wingdings" pitchFamily="2" charset="2"/>
              <a:buChar char="Ø"/>
            </a:pPr>
            <a:r>
              <a:rPr lang="es-EC" sz="1800"/>
              <a:t>La </a:t>
            </a:r>
            <a:r>
              <a:rPr lang="es-EC" sz="1800">
                <a:solidFill>
                  <a:srgbClr val="FF3300"/>
                </a:solidFill>
              </a:rPr>
              <a:t>concentración máxima </a:t>
            </a:r>
            <a:r>
              <a:rPr lang="es-EC" sz="1800"/>
              <a:t>a nivel del suelo a lo largo de la línea central del penacho o pluma donde y = 0 se expresa como:</a:t>
            </a:r>
          </a:p>
          <a:p>
            <a:endParaRPr lang="es-EC" sz="1800"/>
          </a:p>
        </p:txBody>
      </p:sp>
      <p:pic>
        <p:nvPicPr>
          <p:cNvPr id="604164" name="Picture 4"/>
          <p:cNvPicPr>
            <a:picLocks noChangeAspect="1" noChangeArrowheads="1"/>
          </p:cNvPicPr>
          <p:nvPr>
            <p:ph sz="half" idx="4294967295"/>
          </p:nvPr>
        </p:nvPicPr>
        <p:blipFill>
          <a:blip r:embed="rId2"/>
          <a:srcRect/>
          <a:stretch>
            <a:fillRect/>
          </a:stretch>
        </p:blipFill>
        <p:spPr>
          <a:xfrm>
            <a:off x="2916238" y="2449513"/>
            <a:ext cx="5397500" cy="1438275"/>
          </a:xfrm>
          <a:noFill/>
          <a:ln/>
        </p:spPr>
      </p:pic>
      <p:pic>
        <p:nvPicPr>
          <p:cNvPr id="604165" name="Picture 5"/>
          <p:cNvPicPr>
            <a:picLocks noChangeAspect="1" noChangeArrowheads="1"/>
          </p:cNvPicPr>
          <p:nvPr>
            <p:ph sz="half" idx="2"/>
          </p:nvPr>
        </p:nvPicPr>
        <p:blipFill>
          <a:blip r:embed="rId3"/>
          <a:srcRect/>
          <a:stretch>
            <a:fillRect/>
          </a:stretch>
        </p:blipFill>
        <p:spPr>
          <a:xfrm>
            <a:off x="4932363" y="5300663"/>
            <a:ext cx="3241675" cy="1149350"/>
          </a:xfrm>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0"/>
          </p:nvPr>
        </p:nvSpPr>
        <p:spPr/>
        <p:txBody>
          <a:bodyPr/>
          <a:lstStyle/>
          <a:p>
            <a:r>
              <a:rPr lang="es-ES"/>
              <a:t>Contaminación Ambiental. FIMCM-ESPOL</a:t>
            </a:r>
          </a:p>
        </p:txBody>
      </p:sp>
      <p:sp>
        <p:nvSpPr>
          <p:cNvPr id="6" name="5 Marcador de número de diapositiva"/>
          <p:cNvSpPr>
            <a:spLocks noGrp="1"/>
          </p:cNvSpPr>
          <p:nvPr>
            <p:ph type="sldNum" sz="quarter" idx="11"/>
          </p:nvPr>
        </p:nvSpPr>
        <p:spPr/>
        <p:txBody>
          <a:bodyPr/>
          <a:lstStyle/>
          <a:p>
            <a:fld id="{191F9CEA-D458-4C81-9761-36D2C724F33D}" type="slidenum">
              <a:rPr lang="es-ES"/>
              <a:pPr/>
              <a:t>22</a:t>
            </a:fld>
            <a:endParaRPr lang="es-ES"/>
          </a:p>
        </p:txBody>
      </p:sp>
      <p:sp>
        <p:nvSpPr>
          <p:cNvPr id="7" name="6 Marcador de fecha"/>
          <p:cNvSpPr>
            <a:spLocks noGrp="1"/>
          </p:cNvSpPr>
          <p:nvPr>
            <p:ph type="dt" sz="half" idx="12"/>
          </p:nvPr>
        </p:nvSpPr>
        <p:spPr/>
        <p:txBody>
          <a:bodyPr/>
          <a:lstStyle/>
          <a:p>
            <a:r>
              <a:rPr lang="es-ES"/>
              <a:t>Jose V. Chang Gómez</a:t>
            </a:r>
          </a:p>
        </p:txBody>
      </p:sp>
      <p:sp>
        <p:nvSpPr>
          <p:cNvPr id="605186" name="Rectangle 2"/>
          <p:cNvSpPr>
            <a:spLocks noGrp="1" noChangeArrowheads="1"/>
          </p:cNvSpPr>
          <p:nvPr>
            <p:ph type="title"/>
          </p:nvPr>
        </p:nvSpPr>
        <p:spPr>
          <a:xfrm>
            <a:off x="323850" y="476250"/>
            <a:ext cx="8620125" cy="720725"/>
          </a:xfrm>
        </p:spPr>
        <p:txBody>
          <a:bodyPr/>
          <a:lstStyle/>
          <a:p>
            <a:r>
              <a:rPr lang="es-EC"/>
              <a:t>Clasificaciones de estabilidad de la atmósfera</a:t>
            </a:r>
          </a:p>
        </p:txBody>
      </p:sp>
      <p:sp>
        <p:nvSpPr>
          <p:cNvPr id="605187" name="Rectangle 3"/>
          <p:cNvSpPr>
            <a:spLocks noGrp="1" noChangeArrowheads="1"/>
          </p:cNvSpPr>
          <p:nvPr>
            <p:ph type="body" sz="half" idx="1"/>
          </p:nvPr>
        </p:nvSpPr>
        <p:spPr>
          <a:xfrm>
            <a:off x="179388" y="1196975"/>
            <a:ext cx="8775700" cy="3240088"/>
          </a:xfrm>
        </p:spPr>
        <p:txBody>
          <a:bodyPr/>
          <a:lstStyle/>
          <a:p>
            <a:pPr>
              <a:spcBef>
                <a:spcPct val="40000"/>
              </a:spcBef>
              <a:buFont typeface="Wingdings" pitchFamily="2" charset="2"/>
              <a:buNone/>
            </a:pPr>
            <a:r>
              <a:rPr lang="es-EC" sz="1600"/>
              <a:t>La estabilidad de la atmósfera depende de la diferencia de temperatura entre una porción de aire y su área circundante. La atmósfera puede ser </a:t>
            </a:r>
            <a:r>
              <a:rPr lang="es-EC" sz="1600" b="1"/>
              <a:t>estable, condicionalmente estable, neutra, condicionalmente inestable o inestable.</a:t>
            </a:r>
            <a:r>
              <a:rPr lang="es-EC" sz="1600"/>
              <a:t> </a:t>
            </a:r>
          </a:p>
          <a:p>
            <a:pPr>
              <a:spcBef>
                <a:spcPct val="40000"/>
              </a:spcBef>
              <a:buFont typeface="Wingdings" pitchFamily="2" charset="2"/>
              <a:buNone/>
            </a:pPr>
            <a:r>
              <a:rPr lang="es-EC" sz="1600"/>
              <a:t>Para estimar la dispersión estos niveles de estabilidad se clasifican en 6 clases basadas en 5 categorías de velocidad del viento superficial, 3 tipos de insolación diurna y 2 tipos de nubosidad nocturna.</a:t>
            </a:r>
          </a:p>
          <a:p>
            <a:pPr>
              <a:spcBef>
                <a:spcPct val="40000"/>
              </a:spcBef>
              <a:buFont typeface="Wingdings" pitchFamily="2" charset="2"/>
              <a:buNone/>
            </a:pPr>
            <a:r>
              <a:rPr lang="es-EC" sz="1600"/>
              <a:t>Estos tipos de estabilidad se llaman </a:t>
            </a:r>
            <a:r>
              <a:rPr lang="es-EC" sz="1600" b="1"/>
              <a:t>clases de estabilidad Pasquill – Gifford. </a:t>
            </a:r>
            <a:r>
              <a:rPr lang="es-EC" sz="1600"/>
              <a:t>Las estabilidades A, B y C representan horas diurnas con condiciones inestables. La estabilidad D, los días o noches con cielo cubierto con condiciones neutrales. Las estabilidades E y F, las condiciones nocturnas estables, basada en la cobertura de nubes. La clasificación A representa condiciones de gran inestabilidad mientras que la F, de gran estabilidad. </a:t>
            </a:r>
          </a:p>
        </p:txBody>
      </p:sp>
      <p:pic>
        <p:nvPicPr>
          <p:cNvPr id="605188" name="Picture 4"/>
          <p:cNvPicPr>
            <a:picLocks noChangeAspect="1" noChangeArrowheads="1"/>
          </p:cNvPicPr>
          <p:nvPr>
            <p:ph sz="half" idx="2"/>
          </p:nvPr>
        </p:nvPicPr>
        <p:blipFill>
          <a:blip r:embed="rId2"/>
          <a:srcRect/>
          <a:stretch>
            <a:fillRect/>
          </a:stretch>
        </p:blipFill>
        <p:spPr>
          <a:xfrm>
            <a:off x="1331913" y="4365625"/>
            <a:ext cx="6553200" cy="2359025"/>
          </a:xfrm>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0"/>
          </p:nvPr>
        </p:nvSpPr>
        <p:spPr/>
        <p:txBody>
          <a:bodyPr/>
          <a:lstStyle/>
          <a:p>
            <a:r>
              <a:rPr lang="es-ES"/>
              <a:t>Contaminación Ambiental. FIMCM-ESPOL</a:t>
            </a:r>
          </a:p>
        </p:txBody>
      </p:sp>
      <p:sp>
        <p:nvSpPr>
          <p:cNvPr id="6" name="5 Marcador de número de diapositiva"/>
          <p:cNvSpPr>
            <a:spLocks noGrp="1"/>
          </p:cNvSpPr>
          <p:nvPr>
            <p:ph type="sldNum" sz="quarter" idx="11"/>
          </p:nvPr>
        </p:nvSpPr>
        <p:spPr/>
        <p:txBody>
          <a:bodyPr/>
          <a:lstStyle/>
          <a:p>
            <a:fld id="{9444E12C-32A6-4C10-875D-F9BE4937BD70}" type="slidenum">
              <a:rPr lang="es-ES"/>
              <a:pPr/>
              <a:t>23</a:t>
            </a:fld>
            <a:endParaRPr lang="es-ES"/>
          </a:p>
        </p:txBody>
      </p:sp>
      <p:sp>
        <p:nvSpPr>
          <p:cNvPr id="7" name="6 Marcador de fecha"/>
          <p:cNvSpPr>
            <a:spLocks noGrp="1"/>
          </p:cNvSpPr>
          <p:nvPr>
            <p:ph type="dt" sz="half" idx="12"/>
          </p:nvPr>
        </p:nvSpPr>
        <p:spPr/>
        <p:txBody>
          <a:bodyPr/>
          <a:lstStyle/>
          <a:p>
            <a:r>
              <a:rPr lang="es-ES"/>
              <a:t>Jose V. Chang Gómez</a:t>
            </a:r>
          </a:p>
        </p:txBody>
      </p:sp>
      <p:sp>
        <p:nvSpPr>
          <p:cNvPr id="606210" name="Rectangle 2"/>
          <p:cNvSpPr>
            <a:spLocks noGrp="1" noChangeArrowheads="1"/>
          </p:cNvSpPr>
          <p:nvPr>
            <p:ph type="title"/>
          </p:nvPr>
        </p:nvSpPr>
        <p:spPr>
          <a:xfrm>
            <a:off x="457200" y="457200"/>
            <a:ext cx="8229600" cy="768350"/>
          </a:xfrm>
        </p:spPr>
        <p:txBody>
          <a:bodyPr/>
          <a:lstStyle/>
          <a:p>
            <a:r>
              <a:rPr lang="es-EC" sz="2400"/>
              <a:t>Coeficientes de dispersión (</a:t>
            </a:r>
            <a:r>
              <a:rPr lang="el-GR" sz="2400">
                <a:cs typeface="Tahoma" pitchFamily="34" charset="0"/>
              </a:rPr>
              <a:t>δ</a:t>
            </a:r>
            <a:r>
              <a:rPr lang="es-EC" sz="2400">
                <a:cs typeface="Tahoma" pitchFamily="34" charset="0"/>
              </a:rPr>
              <a:t>y)</a:t>
            </a:r>
            <a:r>
              <a:rPr lang="es-EC" sz="2400"/>
              <a:t> y (</a:t>
            </a:r>
            <a:r>
              <a:rPr lang="el-GR" sz="2400">
                <a:cs typeface="Tahoma" pitchFamily="34" charset="0"/>
              </a:rPr>
              <a:t>δ</a:t>
            </a:r>
            <a:r>
              <a:rPr lang="es-EC" sz="2400">
                <a:cs typeface="Tahoma" pitchFamily="34" charset="0"/>
              </a:rPr>
              <a:t>z): Curvas de Pasquill - Guifford </a:t>
            </a:r>
            <a:endParaRPr lang="es-EC" sz="2400"/>
          </a:p>
        </p:txBody>
      </p:sp>
      <p:sp>
        <p:nvSpPr>
          <p:cNvPr id="606211" name="Rectangle 3"/>
          <p:cNvSpPr>
            <a:spLocks noGrp="1" noChangeArrowheads="1"/>
          </p:cNvSpPr>
          <p:nvPr>
            <p:ph type="body" sz="half" idx="1"/>
          </p:nvPr>
        </p:nvSpPr>
        <p:spPr>
          <a:xfrm>
            <a:off x="179388" y="1196975"/>
            <a:ext cx="8775700" cy="3455988"/>
          </a:xfrm>
        </p:spPr>
        <p:txBody>
          <a:bodyPr/>
          <a:lstStyle/>
          <a:p>
            <a:pPr>
              <a:lnSpc>
                <a:spcPct val="90000"/>
              </a:lnSpc>
              <a:spcBef>
                <a:spcPct val="35000"/>
              </a:spcBef>
              <a:buFont typeface="Wingdings" pitchFamily="2" charset="2"/>
              <a:buNone/>
            </a:pPr>
            <a:r>
              <a:rPr lang="es-EC" sz="1800"/>
              <a:t>En los modelos gaussianos, la dispersión de la pluma lejos de la línea central está representada por los coeficientes de dispersión, </a:t>
            </a:r>
            <a:r>
              <a:rPr lang="el-GR" sz="1800">
                <a:cs typeface="Tahoma" pitchFamily="34" charset="0"/>
              </a:rPr>
              <a:t>δ</a:t>
            </a:r>
            <a:r>
              <a:rPr lang="es-EC" sz="1800">
                <a:cs typeface="Tahoma" pitchFamily="34" charset="0"/>
              </a:rPr>
              <a:t>y</a:t>
            </a:r>
            <a:r>
              <a:rPr lang="es-EC" sz="1800"/>
              <a:t> (horizontal) y </a:t>
            </a:r>
            <a:r>
              <a:rPr lang="el-GR" sz="1800">
                <a:cs typeface="Tahoma" pitchFamily="34" charset="0"/>
              </a:rPr>
              <a:t>δ</a:t>
            </a:r>
            <a:r>
              <a:rPr lang="es-EC" sz="1800">
                <a:cs typeface="Tahoma" pitchFamily="34" charset="0"/>
              </a:rPr>
              <a:t>z </a:t>
            </a:r>
            <a:r>
              <a:rPr lang="es-EC" sz="1800"/>
              <a:t>(vertical). </a:t>
            </a:r>
          </a:p>
          <a:p>
            <a:pPr>
              <a:lnSpc>
                <a:spcPct val="90000"/>
              </a:lnSpc>
              <a:spcBef>
                <a:spcPct val="35000"/>
              </a:spcBef>
              <a:buFont typeface="Wingdings" pitchFamily="2" charset="2"/>
              <a:buNone/>
            </a:pPr>
            <a:r>
              <a:rPr lang="es-EC" sz="1800"/>
              <a:t>La dispersión de la pluma depende de la clasificación de estabilidad asignada al escenario bajo estudio. La figura muestra los valores que los modelos gaussianos emplean para la dispersión horizontal y vertical según la clasificación de la estabilidad y la distancia a sotavento de la chimenea. </a:t>
            </a:r>
          </a:p>
          <a:p>
            <a:pPr>
              <a:lnSpc>
                <a:spcPct val="90000"/>
              </a:lnSpc>
              <a:spcBef>
                <a:spcPct val="35000"/>
              </a:spcBef>
              <a:buFont typeface="Wingdings" pitchFamily="2" charset="2"/>
              <a:buNone/>
            </a:pPr>
            <a:r>
              <a:rPr lang="es-EC" sz="1800"/>
              <a:t>Como es de suponer, los coeficientes de dispersión horizontal aumentan a medida que las condiciones atmosféricas se hacen menos estables, es decir de F a A. </a:t>
            </a:r>
          </a:p>
          <a:p>
            <a:pPr>
              <a:lnSpc>
                <a:spcPct val="90000"/>
              </a:lnSpc>
              <a:spcBef>
                <a:spcPct val="35000"/>
              </a:spcBef>
              <a:buFont typeface="Wingdings" pitchFamily="2" charset="2"/>
              <a:buNone/>
            </a:pPr>
            <a:r>
              <a:rPr lang="es-EC" sz="1800"/>
              <a:t>Al comparar los 2 gráficos, se observa que la clasificación de la estabilidad afecta la dispersión vertical más radicalmente que la horizontal. Los gráficos de los coeficientes de dispersión se pueden usar para obtener </a:t>
            </a:r>
            <a:r>
              <a:rPr lang="el-GR" sz="1800">
                <a:cs typeface="Tahoma" pitchFamily="34" charset="0"/>
              </a:rPr>
              <a:t>δ</a:t>
            </a:r>
            <a:r>
              <a:rPr lang="es-EC" sz="1800">
                <a:cs typeface="Tahoma" pitchFamily="34" charset="0"/>
              </a:rPr>
              <a:t>y</a:t>
            </a:r>
            <a:r>
              <a:rPr lang="es-EC" sz="1800"/>
              <a:t> y </a:t>
            </a:r>
            <a:r>
              <a:rPr lang="el-GR" sz="1800">
                <a:cs typeface="Tahoma" pitchFamily="34" charset="0"/>
              </a:rPr>
              <a:t>δ</a:t>
            </a:r>
            <a:r>
              <a:rPr lang="es-EC" sz="1800">
                <a:cs typeface="Tahoma" pitchFamily="34" charset="0"/>
              </a:rPr>
              <a:t>z</a:t>
            </a:r>
            <a:r>
              <a:rPr lang="es-EC" sz="1800"/>
              <a:t> empleados como datos de entrada para la ecuación de distribución gausiana. </a:t>
            </a:r>
          </a:p>
        </p:txBody>
      </p:sp>
      <p:pic>
        <p:nvPicPr>
          <p:cNvPr id="606212" name="Picture 4"/>
          <p:cNvPicPr>
            <a:picLocks noChangeAspect="1" noChangeArrowheads="1"/>
          </p:cNvPicPr>
          <p:nvPr>
            <p:ph sz="half" idx="2"/>
          </p:nvPr>
        </p:nvPicPr>
        <p:blipFill>
          <a:blip r:embed="rId2"/>
          <a:srcRect/>
          <a:stretch>
            <a:fillRect/>
          </a:stretch>
        </p:blipFill>
        <p:spPr>
          <a:xfrm>
            <a:off x="1692275" y="4508500"/>
            <a:ext cx="5832475" cy="2016125"/>
          </a:xfrm>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F296DE5F-FFEB-4486-98CF-3FA4B9C517E0}" type="slidenum">
              <a:rPr lang="es-ES"/>
              <a:pPr/>
              <a:t>24</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07234" name="Rectangle 2"/>
          <p:cNvSpPr>
            <a:spLocks noGrp="1" noChangeArrowheads="1"/>
          </p:cNvSpPr>
          <p:nvPr>
            <p:ph type="title"/>
          </p:nvPr>
        </p:nvSpPr>
        <p:spPr/>
        <p:txBody>
          <a:bodyPr/>
          <a:lstStyle/>
          <a:p>
            <a:r>
              <a:rPr lang="es-EC"/>
              <a:t>Ejercicio 1:  Emisión Dióxido de Carbono </a:t>
            </a:r>
            <a:r>
              <a:rPr lang="es-ES_tradnl"/>
              <a:t>CO</a:t>
            </a:r>
            <a:r>
              <a:rPr lang="es-ES_tradnl" sz="3200" baseline="-10000"/>
              <a:t>2</a:t>
            </a:r>
            <a:r>
              <a:rPr lang="es-EC"/>
              <a:t> </a:t>
            </a:r>
          </a:p>
        </p:txBody>
      </p:sp>
      <p:sp>
        <p:nvSpPr>
          <p:cNvPr id="607235" name="Rectangle 3"/>
          <p:cNvSpPr>
            <a:spLocks noGrp="1" noChangeArrowheads="1"/>
          </p:cNvSpPr>
          <p:nvPr>
            <p:ph type="body" idx="1"/>
          </p:nvPr>
        </p:nvSpPr>
        <p:spPr>
          <a:xfrm>
            <a:off x="250825" y="1196975"/>
            <a:ext cx="8704263" cy="5472113"/>
          </a:xfrm>
        </p:spPr>
        <p:txBody>
          <a:bodyPr/>
          <a:lstStyle/>
          <a:p>
            <a:pPr>
              <a:spcBef>
                <a:spcPct val="50000"/>
              </a:spcBef>
              <a:buFont typeface="Wingdings" pitchFamily="2" charset="2"/>
              <a:buNone/>
            </a:pPr>
            <a:r>
              <a:rPr lang="es-ES_tradnl">
                <a:solidFill>
                  <a:srgbClr val="FF3300"/>
                </a:solidFill>
                <a:latin typeface="Arial" charset="0"/>
              </a:rPr>
              <a:t>El gas que se libera de un automóvil por el tubo de escape contiene 1.4 volúmenes de CO. ¿Cuál es la concentración de CO expresado en </a:t>
            </a:r>
            <a:r>
              <a:rPr lang="es-ES_tradnl">
                <a:solidFill>
                  <a:srgbClr val="FF3300"/>
                </a:solidFill>
                <a:latin typeface="Arial" charset="0"/>
                <a:sym typeface="Symbol" pitchFamily="18" charset="2"/>
              </a:rPr>
              <a:t> </a:t>
            </a:r>
            <a:r>
              <a:rPr lang="es-ES_tradnl">
                <a:solidFill>
                  <a:srgbClr val="FF3300"/>
                </a:solidFill>
                <a:latin typeface="Arial" charset="0"/>
              </a:rPr>
              <a:t>g/m</a:t>
            </a:r>
            <a:r>
              <a:rPr lang="es-ES_tradnl" baseline="50000">
                <a:solidFill>
                  <a:srgbClr val="FF3300"/>
                </a:solidFill>
                <a:latin typeface="Arial" charset="0"/>
              </a:rPr>
              <a:t>3</a:t>
            </a:r>
            <a:r>
              <a:rPr lang="es-ES_tradnl">
                <a:solidFill>
                  <a:srgbClr val="FF3300"/>
                </a:solidFill>
                <a:latin typeface="Arial" charset="0"/>
              </a:rPr>
              <a:t> a 25</a:t>
            </a:r>
            <a:r>
              <a:rPr lang="es-ES_tradnl">
                <a:solidFill>
                  <a:srgbClr val="FF3300"/>
                </a:solidFill>
                <a:latin typeface="Arial" charset="0"/>
                <a:sym typeface="Symbol" pitchFamily="18" charset="2"/>
              </a:rPr>
              <a:t></a:t>
            </a:r>
            <a:r>
              <a:rPr lang="es-ES_tradnl">
                <a:solidFill>
                  <a:srgbClr val="FF3300"/>
                </a:solidFill>
                <a:latin typeface="Arial" charset="0"/>
              </a:rPr>
              <a:t>C y 1 atm de presión?</a:t>
            </a:r>
          </a:p>
          <a:p>
            <a:pPr>
              <a:spcBef>
                <a:spcPct val="50000"/>
              </a:spcBef>
              <a:buClr>
                <a:schemeClr val="accent2"/>
              </a:buClr>
              <a:buFont typeface="Wingdings" pitchFamily="2" charset="2"/>
              <a:buNone/>
            </a:pPr>
            <a:r>
              <a:rPr lang="es-ES_tradnl">
                <a:latin typeface="Arial" charset="0"/>
              </a:rPr>
              <a:t>	Conversión de unidades: Relación entre </a:t>
            </a:r>
            <a:r>
              <a:rPr lang="en-US">
                <a:latin typeface="Arial" charset="0"/>
                <a:sym typeface="Symbol" pitchFamily="18" charset="2"/>
              </a:rPr>
              <a:t></a:t>
            </a:r>
            <a:r>
              <a:rPr lang="es-ES_tradnl">
                <a:latin typeface="Arial" charset="0"/>
              </a:rPr>
              <a:t>g/m</a:t>
            </a:r>
            <a:r>
              <a:rPr lang="es-ES_tradnl" baseline="30000">
                <a:latin typeface="Arial" charset="0"/>
              </a:rPr>
              <a:t>3,</a:t>
            </a:r>
            <a:r>
              <a:rPr lang="es-ES_tradnl">
                <a:latin typeface="Arial" charset="0"/>
              </a:rPr>
              <a:t> ppm, y volumen (%):</a:t>
            </a:r>
            <a:endParaRPr lang="es-ES">
              <a:latin typeface="Arial" charset="0"/>
            </a:endParaRPr>
          </a:p>
          <a:p>
            <a:pPr>
              <a:spcBef>
                <a:spcPct val="50000"/>
              </a:spcBef>
              <a:buFont typeface="Wingdings" pitchFamily="2" charset="2"/>
              <a:buNone/>
            </a:pPr>
            <a:r>
              <a:rPr lang="en-US">
                <a:latin typeface="Arial" charset="0"/>
                <a:sym typeface="Symbol" pitchFamily="18" charset="2"/>
              </a:rPr>
              <a:t></a:t>
            </a:r>
            <a:r>
              <a:rPr lang="es-ES_tradnl">
                <a:latin typeface="Arial" charset="0"/>
              </a:rPr>
              <a:t>g/m</a:t>
            </a:r>
            <a:r>
              <a:rPr lang="es-ES_tradnl" baseline="50000">
                <a:latin typeface="Arial" charset="0"/>
              </a:rPr>
              <a:t>3</a:t>
            </a:r>
            <a:r>
              <a:rPr lang="es-ES_tradnl">
                <a:latin typeface="Arial" charset="0"/>
              </a:rPr>
              <a:t>  =  ppm </a:t>
            </a:r>
            <a:r>
              <a:rPr lang="en-US">
                <a:latin typeface="Arial" charset="0"/>
                <a:sym typeface="Symbol" pitchFamily="18" charset="2"/>
              </a:rPr>
              <a:t></a:t>
            </a:r>
            <a:r>
              <a:rPr lang="es-ES_tradnl">
                <a:latin typeface="Arial" charset="0"/>
              </a:rPr>
              <a:t> peso molecular </a:t>
            </a:r>
            <a:r>
              <a:rPr lang="en-US">
                <a:latin typeface="Arial" charset="0"/>
                <a:sym typeface="Symbol" pitchFamily="18" charset="2"/>
              </a:rPr>
              <a:t></a:t>
            </a:r>
            <a:r>
              <a:rPr lang="es-ES_tradnl">
                <a:latin typeface="Arial" charset="0"/>
              </a:rPr>
              <a:t> 1000/24.5 	 </a:t>
            </a:r>
            <a:r>
              <a:rPr lang="es-ES_tradnl" sz="1400">
                <a:latin typeface="Arial" charset="0"/>
              </a:rPr>
              <a:t>( a 25</a:t>
            </a:r>
            <a:r>
              <a:rPr lang="en-US" sz="1400">
                <a:latin typeface="Arial" charset="0"/>
                <a:sym typeface="Symbol" pitchFamily="18" charset="2"/>
              </a:rPr>
              <a:t></a:t>
            </a:r>
            <a:r>
              <a:rPr lang="es-ES_tradnl" sz="1400">
                <a:latin typeface="Arial" charset="0"/>
              </a:rPr>
              <a:t>C y 1 atm de presión )</a:t>
            </a:r>
            <a:endParaRPr lang="en-US" sz="1400">
              <a:latin typeface="Arial" charset="0"/>
              <a:sym typeface="Symbol" pitchFamily="18" charset="2"/>
            </a:endParaRPr>
          </a:p>
          <a:p>
            <a:pPr>
              <a:spcBef>
                <a:spcPct val="10000"/>
              </a:spcBef>
              <a:buFont typeface="Wingdings" pitchFamily="2" charset="2"/>
              <a:buNone/>
            </a:pPr>
            <a:r>
              <a:rPr lang="en-US">
                <a:latin typeface="Arial" charset="0"/>
                <a:sym typeface="Symbol" pitchFamily="18" charset="2"/>
              </a:rPr>
              <a:t></a:t>
            </a:r>
            <a:r>
              <a:rPr lang="es-ES_tradnl">
                <a:latin typeface="Arial" charset="0"/>
              </a:rPr>
              <a:t>g/m</a:t>
            </a:r>
            <a:r>
              <a:rPr lang="es-ES_tradnl" baseline="50000">
                <a:latin typeface="Arial" charset="0"/>
              </a:rPr>
              <a:t>3</a:t>
            </a:r>
            <a:r>
              <a:rPr lang="es-ES_tradnl">
                <a:latin typeface="Arial" charset="0"/>
              </a:rPr>
              <a:t>  =  ppm </a:t>
            </a:r>
            <a:r>
              <a:rPr lang="en-US">
                <a:latin typeface="Arial" charset="0"/>
                <a:sym typeface="Symbol" pitchFamily="18" charset="2"/>
              </a:rPr>
              <a:t></a:t>
            </a:r>
            <a:r>
              <a:rPr lang="es-ES_tradnl">
                <a:latin typeface="Arial" charset="0"/>
              </a:rPr>
              <a:t> peso molecular </a:t>
            </a:r>
            <a:r>
              <a:rPr lang="en-US">
                <a:latin typeface="Arial" charset="0"/>
                <a:sym typeface="Symbol" pitchFamily="18" charset="2"/>
              </a:rPr>
              <a:t></a:t>
            </a:r>
            <a:r>
              <a:rPr lang="es-ES_tradnl">
                <a:latin typeface="Arial" charset="0"/>
              </a:rPr>
              <a:t> 1000/22.41 	</a:t>
            </a:r>
            <a:r>
              <a:rPr lang="es-ES_tradnl" sz="1400">
                <a:latin typeface="Arial" charset="0"/>
              </a:rPr>
              <a:t>( a 0</a:t>
            </a:r>
            <a:r>
              <a:rPr lang="en-US" sz="1400">
                <a:latin typeface="Arial" charset="0"/>
                <a:sym typeface="Symbol" pitchFamily="18" charset="2"/>
              </a:rPr>
              <a:t></a:t>
            </a:r>
            <a:r>
              <a:rPr lang="es-ES_tradnl" sz="1400">
                <a:latin typeface="Arial" charset="0"/>
              </a:rPr>
              <a:t>C y 1 atm de presión )</a:t>
            </a:r>
          </a:p>
          <a:p>
            <a:pPr>
              <a:spcBef>
                <a:spcPct val="10000"/>
              </a:spcBef>
              <a:buFont typeface="Wingdings" pitchFamily="2" charset="2"/>
              <a:buNone/>
            </a:pPr>
            <a:r>
              <a:rPr lang="en-US">
                <a:latin typeface="Arial" charset="0"/>
              </a:rPr>
              <a:t>1 % volumen = 10</a:t>
            </a:r>
            <a:r>
              <a:rPr lang="en-US" baseline="30000">
                <a:latin typeface="Arial" charset="0"/>
              </a:rPr>
              <a:t>4</a:t>
            </a:r>
            <a:r>
              <a:rPr lang="en-US">
                <a:latin typeface="Arial" charset="0"/>
              </a:rPr>
              <a:t> ppm</a:t>
            </a:r>
          </a:p>
          <a:p>
            <a:pPr>
              <a:buFont typeface="Wingdings" pitchFamily="2" charset="2"/>
              <a:buNone/>
            </a:pPr>
            <a:r>
              <a:rPr lang="es-ES_tradnl" sz="2400"/>
              <a:t>	</a:t>
            </a:r>
            <a:r>
              <a:rPr lang="en-US">
                <a:solidFill>
                  <a:schemeClr val="hlink"/>
                </a:solidFill>
              </a:rPr>
              <a:t>Solución:</a:t>
            </a:r>
            <a:r>
              <a:rPr lang="es-ES_tradnl" sz="2400">
                <a:sym typeface="Symbol" pitchFamily="18" charset="2"/>
              </a:rPr>
              <a:t>	</a:t>
            </a:r>
          </a:p>
          <a:p>
            <a:pPr>
              <a:spcBef>
                <a:spcPct val="50000"/>
              </a:spcBef>
              <a:buFont typeface="Wingdings" pitchFamily="2" charset="2"/>
              <a:buNone/>
            </a:pPr>
            <a:r>
              <a:rPr lang="es-ES_tradnl">
                <a:sym typeface="Symbol" pitchFamily="18" charset="2"/>
              </a:rPr>
              <a:t>Concentración de </a:t>
            </a:r>
            <a:r>
              <a:rPr lang="es-ES_tradnl"/>
              <a:t>CO</a:t>
            </a:r>
            <a:r>
              <a:rPr lang="es-ES_tradnl" baseline="-10000"/>
              <a:t> </a:t>
            </a:r>
            <a:r>
              <a:rPr lang="es-ES_tradnl"/>
              <a:t>en</a:t>
            </a:r>
            <a:r>
              <a:rPr lang="es-ES_tradnl">
                <a:sym typeface="Symbol" pitchFamily="18" charset="2"/>
              </a:rPr>
              <a:t> </a:t>
            </a:r>
            <a:r>
              <a:rPr lang="en-US"/>
              <a:t>g/m</a:t>
            </a:r>
            <a:r>
              <a:rPr lang="en-US" baseline="50000"/>
              <a:t>3</a:t>
            </a:r>
            <a:r>
              <a:rPr lang="en-US"/>
              <a:t> = [14.000 ppm x 28 g/mol x 1000 ] / 24.5</a:t>
            </a:r>
          </a:p>
          <a:p>
            <a:pPr>
              <a:spcBef>
                <a:spcPct val="25000"/>
              </a:spcBef>
              <a:buFont typeface="Wingdings" pitchFamily="2" charset="2"/>
              <a:buNone/>
            </a:pPr>
            <a:r>
              <a:rPr lang="es-ES_tradnl">
                <a:sym typeface="Symbol" pitchFamily="18" charset="2"/>
              </a:rPr>
              <a:t>	Respuesta: </a:t>
            </a:r>
            <a:r>
              <a:rPr lang="es-ES_tradnl"/>
              <a:t>16 x 10</a:t>
            </a:r>
            <a:r>
              <a:rPr lang="es-ES_tradnl" baseline="30000"/>
              <a:t>6  </a:t>
            </a:r>
            <a:r>
              <a:rPr lang="es-ES_tradnl">
                <a:sym typeface="Symbol" pitchFamily="18" charset="2"/>
              </a:rPr>
              <a:t></a:t>
            </a:r>
            <a:r>
              <a:rPr lang="es-ES_tradnl"/>
              <a:t>g/m</a:t>
            </a:r>
            <a:r>
              <a:rPr lang="en-US" baseline="50000"/>
              <a:t>3</a:t>
            </a:r>
            <a:r>
              <a:rPr lang="es-ES_tradnl"/>
              <a:t> de CO = 16 x 10</a:t>
            </a:r>
            <a:r>
              <a:rPr lang="es-ES_tradnl" baseline="50000"/>
              <a:t>3</a:t>
            </a:r>
            <a:r>
              <a:rPr lang="es-ES_tradnl"/>
              <a:t> mg/m</a:t>
            </a:r>
            <a:r>
              <a:rPr lang="en-US" baseline="50000"/>
              <a:t>3</a:t>
            </a:r>
            <a:endParaRPr lang="es-ES_tradnl" baseline="-10000"/>
          </a:p>
          <a:p>
            <a:pPr>
              <a:spcBef>
                <a:spcPct val="25000"/>
              </a:spcBef>
              <a:buFont typeface="Wingdings" pitchFamily="2" charset="2"/>
              <a:buNone/>
            </a:pPr>
            <a:endParaRPr lang="es-ES_tradnl"/>
          </a:p>
          <a:p>
            <a:pPr>
              <a:lnSpc>
                <a:spcPct val="90000"/>
              </a:lnSpc>
              <a:spcBef>
                <a:spcPct val="25000"/>
              </a:spcBef>
              <a:buFont typeface="Wingdings" pitchFamily="2" charset="2"/>
              <a:buNone/>
            </a:pPr>
            <a:r>
              <a:rPr lang="es-ES_tradnl"/>
              <a:t>Reflexión: La concentración del CO del gas del escape del vehículo se verá reducida al entrar a la atmósfera. La norma de calidad de aire ambiente en el Ecuador es de 10.000 </a:t>
            </a:r>
            <a:r>
              <a:rPr lang="es-ES_tradnl">
                <a:sym typeface="Symbol" pitchFamily="18" charset="2"/>
              </a:rPr>
              <a:t></a:t>
            </a:r>
            <a:r>
              <a:rPr lang="es-ES_tradnl"/>
              <a:t>g/m</a:t>
            </a:r>
            <a:r>
              <a:rPr lang="en-US" baseline="40000"/>
              <a:t>3</a:t>
            </a:r>
            <a:r>
              <a:rPr lang="en-US" baseline="50000"/>
              <a:t> </a:t>
            </a:r>
            <a:r>
              <a:rPr lang="en-US" sz="1400"/>
              <a:t>(TULAS, 2002).</a:t>
            </a:r>
            <a:endParaRPr lang="es-ES_tradnl" sz="1400"/>
          </a:p>
          <a:p>
            <a:pPr>
              <a:spcBef>
                <a:spcPct val="50000"/>
              </a:spcBef>
            </a:pPr>
            <a:endParaRPr lang="es-EC"/>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E8445E0F-272B-4E22-A833-2C6783DBEDF2}" type="slidenum">
              <a:rPr lang="es-ES"/>
              <a:pPr/>
              <a:t>25</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08258" name="Rectangle 2"/>
          <p:cNvSpPr>
            <a:spLocks noGrp="1" noChangeArrowheads="1"/>
          </p:cNvSpPr>
          <p:nvPr>
            <p:ph type="title"/>
          </p:nvPr>
        </p:nvSpPr>
        <p:spPr/>
        <p:txBody>
          <a:bodyPr/>
          <a:lstStyle/>
          <a:p>
            <a:r>
              <a:rPr lang="es-EC"/>
              <a:t>Ejercicio 2: Concentración de Ozono</a:t>
            </a:r>
          </a:p>
        </p:txBody>
      </p:sp>
      <p:sp>
        <p:nvSpPr>
          <p:cNvPr id="608259" name="Rectangle 3"/>
          <p:cNvSpPr>
            <a:spLocks noGrp="1" noChangeArrowheads="1"/>
          </p:cNvSpPr>
          <p:nvPr>
            <p:ph type="body" idx="1"/>
          </p:nvPr>
        </p:nvSpPr>
        <p:spPr>
          <a:xfrm>
            <a:off x="323850" y="1341438"/>
            <a:ext cx="8631238" cy="5327650"/>
          </a:xfrm>
        </p:spPr>
        <p:txBody>
          <a:bodyPr/>
          <a:lstStyle/>
          <a:p>
            <a:pPr>
              <a:spcBef>
                <a:spcPct val="40000"/>
              </a:spcBef>
              <a:buFont typeface="Wingdings" pitchFamily="2" charset="2"/>
              <a:buNone/>
            </a:pPr>
            <a:r>
              <a:rPr lang="es-ES_tradnl" b="1">
                <a:solidFill>
                  <a:srgbClr val="FF3300"/>
                </a:solidFill>
              </a:rPr>
              <a:t>La concentración de ozono es 150 </a:t>
            </a:r>
            <a:r>
              <a:rPr lang="es-ES_tradnl" b="1">
                <a:solidFill>
                  <a:srgbClr val="FF3300"/>
                </a:solidFill>
                <a:sym typeface="Symbol" pitchFamily="18" charset="2"/>
              </a:rPr>
              <a:t></a:t>
            </a:r>
            <a:r>
              <a:rPr lang="es-ES_tradnl" b="1">
                <a:solidFill>
                  <a:srgbClr val="FF3300"/>
                </a:solidFill>
              </a:rPr>
              <a:t>g/m</a:t>
            </a:r>
            <a:r>
              <a:rPr lang="es-ES_tradnl" b="1" baseline="50000">
                <a:solidFill>
                  <a:srgbClr val="FF3300"/>
                </a:solidFill>
              </a:rPr>
              <a:t>3</a:t>
            </a:r>
            <a:r>
              <a:rPr lang="es-ES_tradnl" b="1">
                <a:solidFill>
                  <a:srgbClr val="FF3300"/>
                </a:solidFill>
              </a:rPr>
              <a:t> en una estación urbana de monitoreo.  Determinar si esta concentración excede el valor permitido encontrado en las normas de calidad del aire</a:t>
            </a:r>
            <a:r>
              <a:rPr lang="es-ES_tradnl" sz="2400" b="1">
                <a:solidFill>
                  <a:srgbClr val="FF3300"/>
                </a:solidFill>
              </a:rPr>
              <a:t>.</a:t>
            </a:r>
            <a:r>
              <a:rPr lang="es-ES_tradnl" sz="2400"/>
              <a:t> </a:t>
            </a:r>
          </a:p>
          <a:p>
            <a:pPr>
              <a:spcBef>
                <a:spcPct val="40000"/>
              </a:spcBef>
              <a:buFont typeface="Wingdings" pitchFamily="2" charset="2"/>
              <a:buNone/>
            </a:pPr>
            <a:r>
              <a:rPr lang="es-ES_tradnl"/>
              <a:t>El valor de la norma está expresado en ppm: 0.06125 </a:t>
            </a:r>
            <a:r>
              <a:rPr lang="es-ES_tradnl" sz="1600"/>
              <a:t>(tiempo muestreo 8h)</a:t>
            </a:r>
          </a:p>
          <a:p>
            <a:pPr>
              <a:spcBef>
                <a:spcPct val="50000"/>
              </a:spcBef>
              <a:buFont typeface="Wingdings" pitchFamily="2" charset="2"/>
              <a:buNone/>
            </a:pPr>
            <a:r>
              <a:rPr lang="es-ES_tradnl">
                <a:solidFill>
                  <a:srgbClr val="FF3300"/>
                </a:solidFill>
              </a:rPr>
              <a:t>Solución:</a:t>
            </a:r>
          </a:p>
          <a:p>
            <a:pPr>
              <a:buFont typeface="Wingdings" pitchFamily="2" charset="2"/>
              <a:buNone/>
            </a:pPr>
            <a:r>
              <a:rPr lang="es-ES_tradnl"/>
              <a:t>Peso molecular del Ozono (O</a:t>
            </a:r>
            <a:r>
              <a:rPr lang="es-ES_tradnl" baseline="-10000"/>
              <a:t>3</a:t>
            </a:r>
            <a:r>
              <a:rPr lang="es-ES_tradnl"/>
              <a:t>): 16 x 3 = 48</a:t>
            </a:r>
          </a:p>
          <a:p>
            <a:pPr>
              <a:buFont typeface="Wingdings" pitchFamily="2" charset="2"/>
              <a:buNone/>
            </a:pPr>
            <a:r>
              <a:rPr lang="es-ES_tradnl"/>
              <a:t>  	</a:t>
            </a:r>
          </a:p>
          <a:p>
            <a:pPr>
              <a:buFont typeface="Wingdings" pitchFamily="2" charset="2"/>
              <a:buNone/>
            </a:pPr>
            <a:r>
              <a:rPr lang="es-ES_tradnl"/>
              <a:t>Concentración de Ozono: </a:t>
            </a:r>
            <a:r>
              <a:rPr lang="en-US"/>
              <a:t>150 </a:t>
            </a:r>
            <a:r>
              <a:rPr lang="es-ES_tradnl">
                <a:sym typeface="Symbol" pitchFamily="18" charset="2"/>
              </a:rPr>
              <a:t></a:t>
            </a:r>
            <a:r>
              <a:rPr lang="en-US"/>
              <a:t>g/m</a:t>
            </a:r>
            <a:r>
              <a:rPr lang="en-US" baseline="50000"/>
              <a:t>3</a:t>
            </a:r>
            <a:r>
              <a:rPr lang="en-US"/>
              <a:t>= </a:t>
            </a:r>
            <a:r>
              <a:rPr lang="en-US" u="sng"/>
              <a:t>ppm x 48 x 1000</a:t>
            </a:r>
            <a:endParaRPr lang="en-US"/>
          </a:p>
          <a:p>
            <a:pPr>
              <a:buFont typeface="Wingdings" pitchFamily="2" charset="2"/>
              <a:buNone/>
            </a:pPr>
            <a:r>
              <a:rPr lang="en-US"/>
              <a:t>				                            </a:t>
            </a:r>
            <a:r>
              <a:rPr lang="es-ES_tradnl"/>
              <a:t>24.5</a:t>
            </a:r>
          </a:p>
          <a:p>
            <a:pPr>
              <a:buFont typeface="Wingdings" pitchFamily="2" charset="2"/>
              <a:buNone/>
            </a:pPr>
            <a:r>
              <a:rPr lang="es-ES_tradnl"/>
              <a:t>		ppm = (150 * 24.5) / (1000* 48) = 0.0765 ppm</a:t>
            </a:r>
          </a:p>
          <a:p>
            <a:pPr>
              <a:spcBef>
                <a:spcPct val="50000"/>
              </a:spcBef>
              <a:buFont typeface="Wingdings" pitchFamily="2" charset="2"/>
              <a:buNone/>
            </a:pPr>
            <a:r>
              <a:rPr lang="es-ES_tradnl"/>
              <a:t>Por lo que se puede concluir que el ozono está excediendo la norma ambiental, causando contaminación.</a:t>
            </a:r>
            <a:endParaRPr lang="es-ES"/>
          </a:p>
          <a:p>
            <a:endParaRPr lang="es-EC"/>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Marcador de pie de página"/>
          <p:cNvSpPr>
            <a:spLocks noGrp="1"/>
          </p:cNvSpPr>
          <p:nvPr>
            <p:ph type="ftr" sz="quarter" idx="10"/>
          </p:nvPr>
        </p:nvSpPr>
        <p:spPr/>
        <p:txBody>
          <a:bodyPr/>
          <a:lstStyle/>
          <a:p>
            <a:r>
              <a:rPr lang="es-ES"/>
              <a:t>Contaminación Ambiental. FIMCM-ESPOL</a:t>
            </a:r>
          </a:p>
        </p:txBody>
      </p:sp>
      <p:sp>
        <p:nvSpPr>
          <p:cNvPr id="8" name="6 Marcador de número de diapositiva"/>
          <p:cNvSpPr>
            <a:spLocks noGrp="1"/>
          </p:cNvSpPr>
          <p:nvPr>
            <p:ph type="sldNum" sz="quarter" idx="11"/>
          </p:nvPr>
        </p:nvSpPr>
        <p:spPr/>
        <p:txBody>
          <a:bodyPr/>
          <a:lstStyle/>
          <a:p>
            <a:fld id="{CBABCAA1-1159-4DBE-9132-3CD39F66D291}" type="slidenum">
              <a:rPr lang="es-ES"/>
              <a:pPr/>
              <a:t>26</a:t>
            </a:fld>
            <a:endParaRPr lang="es-ES"/>
          </a:p>
        </p:txBody>
      </p:sp>
      <p:sp>
        <p:nvSpPr>
          <p:cNvPr id="9" name="7 Marcador de fecha"/>
          <p:cNvSpPr>
            <a:spLocks noGrp="1"/>
          </p:cNvSpPr>
          <p:nvPr>
            <p:ph type="dt" sz="half" idx="12"/>
          </p:nvPr>
        </p:nvSpPr>
        <p:spPr/>
        <p:txBody>
          <a:bodyPr/>
          <a:lstStyle/>
          <a:p>
            <a:r>
              <a:rPr lang="es-ES"/>
              <a:t>Jose V. Chang Gómez</a:t>
            </a:r>
          </a:p>
        </p:txBody>
      </p:sp>
      <p:sp>
        <p:nvSpPr>
          <p:cNvPr id="609282" name="Rectangle 2"/>
          <p:cNvSpPr>
            <a:spLocks noGrp="1" noChangeArrowheads="1"/>
          </p:cNvSpPr>
          <p:nvPr>
            <p:ph type="title"/>
          </p:nvPr>
        </p:nvSpPr>
        <p:spPr>
          <a:xfrm>
            <a:off x="457200" y="457200"/>
            <a:ext cx="8229600" cy="739775"/>
          </a:xfrm>
        </p:spPr>
        <p:txBody>
          <a:bodyPr/>
          <a:lstStyle/>
          <a:p>
            <a:r>
              <a:rPr lang="es-EC"/>
              <a:t>Ejercicio 3:   Velocidad de caída de partículas en el aire</a:t>
            </a:r>
          </a:p>
        </p:txBody>
      </p:sp>
      <p:sp>
        <p:nvSpPr>
          <p:cNvPr id="609283" name="Rectangle 3"/>
          <p:cNvSpPr>
            <a:spLocks noGrp="1" noChangeArrowheads="1"/>
          </p:cNvSpPr>
          <p:nvPr>
            <p:ph type="body" sz="half" idx="1"/>
          </p:nvPr>
        </p:nvSpPr>
        <p:spPr>
          <a:xfrm>
            <a:off x="179388" y="1268413"/>
            <a:ext cx="8785225" cy="5589587"/>
          </a:xfrm>
        </p:spPr>
        <p:txBody>
          <a:bodyPr/>
          <a:lstStyle/>
          <a:p>
            <a:pPr>
              <a:lnSpc>
                <a:spcPct val="90000"/>
              </a:lnSpc>
              <a:spcBef>
                <a:spcPct val="30000"/>
              </a:spcBef>
              <a:buFont typeface="Wingdings" pitchFamily="2" charset="2"/>
              <a:buNone/>
            </a:pPr>
            <a:r>
              <a:rPr lang="es-EC" b="1"/>
              <a:t>Determine la velocidad de asentamiento de una nube de niebla compuesta de partículas de 1 </a:t>
            </a:r>
            <a:r>
              <a:rPr lang="es-ES_tradnl" b="1">
                <a:sym typeface="Symbol" pitchFamily="18" charset="2"/>
              </a:rPr>
              <a:t>m (micra) en el aire a 27 </a:t>
            </a:r>
            <a:r>
              <a:rPr lang="es-ES_tradnl" b="1" baseline="30000">
                <a:sym typeface="Symbol" pitchFamily="18" charset="2"/>
              </a:rPr>
              <a:t>o </a:t>
            </a:r>
            <a:r>
              <a:rPr lang="es-ES_tradnl" b="1">
                <a:sym typeface="Symbol" pitchFamily="18" charset="2"/>
              </a:rPr>
              <a:t>C.</a:t>
            </a:r>
          </a:p>
          <a:p>
            <a:pPr>
              <a:lnSpc>
                <a:spcPct val="90000"/>
              </a:lnSpc>
              <a:spcBef>
                <a:spcPct val="30000"/>
              </a:spcBef>
              <a:buFont typeface="Wingdings" pitchFamily="2" charset="2"/>
              <a:buNone/>
            </a:pPr>
            <a:r>
              <a:rPr lang="es-ES_tradnl" sz="1800" b="1">
                <a:solidFill>
                  <a:srgbClr val="FF3300"/>
                </a:solidFill>
                <a:sym typeface="Symbol" pitchFamily="18" charset="2"/>
              </a:rPr>
              <a:t>Solución: </a:t>
            </a:r>
            <a:r>
              <a:rPr lang="es-ES_tradnl" sz="1800">
                <a:sym typeface="Symbol" pitchFamily="18" charset="2"/>
              </a:rPr>
              <a:t>Las características de asentamiento son una de las más importantes propiedades de las partículas, toda vez que el asentamiento es el mayor proceso natural para remover partículas de la atmósfera. Partículas en suspensión varían entre 1 a 20 m y permanecen en la atmósfera largos períodos. </a:t>
            </a:r>
          </a:p>
          <a:p>
            <a:pPr>
              <a:lnSpc>
                <a:spcPct val="90000"/>
              </a:lnSpc>
              <a:spcBef>
                <a:spcPct val="50000"/>
              </a:spcBef>
              <a:buFont typeface="Wingdings" pitchFamily="2" charset="2"/>
              <a:buNone/>
            </a:pPr>
            <a:r>
              <a:rPr lang="es-ES_tradnl" sz="1800" b="1">
                <a:sym typeface="Symbol" pitchFamily="18" charset="2"/>
              </a:rPr>
              <a:t>Aplicando la ecuación de la ley Stokes,</a:t>
            </a:r>
            <a:r>
              <a:rPr lang="es-ES_tradnl" sz="1800">
                <a:sym typeface="Symbol" pitchFamily="18" charset="2"/>
              </a:rPr>
              <a:t> donde:</a:t>
            </a:r>
          </a:p>
          <a:p>
            <a:pPr lvl="1">
              <a:lnSpc>
                <a:spcPct val="80000"/>
              </a:lnSpc>
              <a:spcBef>
                <a:spcPct val="30000"/>
              </a:spcBef>
              <a:buFont typeface="Wingdings" pitchFamily="2" charset="2"/>
              <a:buNone/>
            </a:pPr>
            <a:r>
              <a:rPr lang="es-ES_tradnl" sz="1800">
                <a:latin typeface="Garamond" pitchFamily="18" charset="0"/>
                <a:sym typeface="Symbol" pitchFamily="18" charset="2"/>
              </a:rPr>
              <a:t>V </a:t>
            </a:r>
            <a:r>
              <a:rPr lang="es-ES_tradnl" sz="1800" baseline="-25000">
                <a:sym typeface="Symbol" pitchFamily="18" charset="2"/>
              </a:rPr>
              <a:t>t </a:t>
            </a:r>
            <a:r>
              <a:rPr lang="es-ES_tradnl" sz="1800">
                <a:sym typeface="Symbol" pitchFamily="18" charset="2"/>
              </a:rPr>
              <a:t>= velocidad final de asentamiento, m/s</a:t>
            </a:r>
          </a:p>
          <a:p>
            <a:pPr lvl="1">
              <a:lnSpc>
                <a:spcPct val="80000"/>
              </a:lnSpc>
              <a:spcBef>
                <a:spcPct val="30000"/>
              </a:spcBef>
              <a:buFont typeface="Wingdings" pitchFamily="2" charset="2"/>
              <a:buNone/>
            </a:pPr>
            <a:r>
              <a:rPr lang="es-ES_tradnl" sz="1800">
                <a:sym typeface="Symbol" pitchFamily="18" charset="2"/>
              </a:rPr>
              <a:t>g  = aceleración de la gravedad, 9.81 m/s</a:t>
            </a:r>
            <a:r>
              <a:rPr lang="es-ES_tradnl" sz="1800" baseline="30000">
                <a:sym typeface="Symbol" pitchFamily="18" charset="2"/>
              </a:rPr>
              <a:t>2</a:t>
            </a:r>
          </a:p>
          <a:p>
            <a:pPr lvl="1">
              <a:lnSpc>
                <a:spcPct val="80000"/>
              </a:lnSpc>
              <a:spcBef>
                <a:spcPct val="30000"/>
              </a:spcBef>
              <a:buFont typeface="Wingdings" pitchFamily="2" charset="2"/>
              <a:buNone/>
            </a:pPr>
            <a:r>
              <a:rPr lang="el-GR" sz="1800">
                <a:cs typeface="Tahoma" pitchFamily="34" charset="0"/>
                <a:sym typeface="Symbol" pitchFamily="18" charset="2"/>
              </a:rPr>
              <a:t>ρ</a:t>
            </a:r>
            <a:r>
              <a:rPr lang="es-EC" sz="1800">
                <a:cs typeface="Tahoma" pitchFamily="34" charset="0"/>
                <a:sym typeface="Symbol" pitchFamily="18" charset="2"/>
              </a:rPr>
              <a:t>p</a:t>
            </a:r>
            <a:r>
              <a:rPr lang="el-GR" sz="1800">
                <a:cs typeface="Tahoma" pitchFamily="34" charset="0"/>
                <a:sym typeface="Symbol" pitchFamily="18" charset="2"/>
              </a:rPr>
              <a:t> </a:t>
            </a:r>
            <a:r>
              <a:rPr lang="es-EC" sz="1800">
                <a:cs typeface="Tahoma" pitchFamily="34" charset="0"/>
                <a:sym typeface="Symbol" pitchFamily="18" charset="2"/>
              </a:rPr>
              <a:t>= densidad de la partícula, 2.2 Kg./m</a:t>
            </a:r>
            <a:r>
              <a:rPr lang="es-EC" sz="1800" baseline="50000">
                <a:cs typeface="Tahoma" pitchFamily="34" charset="0"/>
                <a:sym typeface="Symbol" pitchFamily="18" charset="2"/>
              </a:rPr>
              <a:t>3</a:t>
            </a:r>
          </a:p>
          <a:p>
            <a:pPr lvl="1">
              <a:lnSpc>
                <a:spcPct val="80000"/>
              </a:lnSpc>
              <a:spcBef>
                <a:spcPct val="30000"/>
              </a:spcBef>
              <a:buFont typeface="Wingdings" pitchFamily="2" charset="2"/>
              <a:buNone/>
            </a:pPr>
            <a:r>
              <a:rPr lang="el-GR" sz="1800">
                <a:cs typeface="Tahoma" pitchFamily="34" charset="0"/>
                <a:sym typeface="Symbol" pitchFamily="18" charset="2"/>
              </a:rPr>
              <a:t>ρ</a:t>
            </a:r>
            <a:r>
              <a:rPr lang="es-EC" sz="1800">
                <a:cs typeface="Tahoma" pitchFamily="34" charset="0"/>
                <a:sym typeface="Symbol" pitchFamily="18" charset="2"/>
              </a:rPr>
              <a:t>a = densidad del aire, aprox. 1.2 Kg./m</a:t>
            </a:r>
            <a:r>
              <a:rPr lang="es-EC" sz="1800" baseline="50000">
                <a:cs typeface="Tahoma" pitchFamily="34" charset="0"/>
                <a:sym typeface="Symbol" pitchFamily="18" charset="2"/>
              </a:rPr>
              <a:t>3</a:t>
            </a:r>
            <a:r>
              <a:rPr lang="es-EC" sz="1800">
                <a:cs typeface="Tahoma" pitchFamily="34" charset="0"/>
                <a:sym typeface="Symbol" pitchFamily="18" charset="2"/>
              </a:rPr>
              <a:t> a nivel del mar</a:t>
            </a:r>
          </a:p>
          <a:p>
            <a:pPr lvl="1">
              <a:lnSpc>
                <a:spcPct val="80000"/>
              </a:lnSpc>
              <a:spcBef>
                <a:spcPct val="30000"/>
              </a:spcBef>
              <a:buFont typeface="Wingdings" pitchFamily="2" charset="2"/>
              <a:buNone/>
            </a:pPr>
            <a:r>
              <a:rPr lang="es-EC" sz="1800">
                <a:cs typeface="Tahoma" pitchFamily="34" charset="0"/>
                <a:sym typeface="Symbol" pitchFamily="18" charset="2"/>
              </a:rPr>
              <a:t>d p = diámetro de la partícula, m.</a:t>
            </a:r>
          </a:p>
          <a:p>
            <a:pPr lvl="1">
              <a:lnSpc>
                <a:spcPct val="80000"/>
              </a:lnSpc>
              <a:spcBef>
                <a:spcPct val="30000"/>
              </a:spcBef>
              <a:buFont typeface="Wingdings" pitchFamily="2" charset="2"/>
              <a:buNone/>
            </a:pPr>
            <a:r>
              <a:rPr lang="es-ES_tradnl" sz="1800">
                <a:sym typeface="Symbol" pitchFamily="18" charset="2"/>
              </a:rPr>
              <a:t>   = viscosidad del aire, 1.85 x 10 </a:t>
            </a:r>
            <a:r>
              <a:rPr lang="es-ES_tradnl" sz="1800" baseline="30000">
                <a:sym typeface="Symbol" pitchFamily="18" charset="2"/>
              </a:rPr>
              <a:t>-5</a:t>
            </a:r>
            <a:r>
              <a:rPr lang="es-ES_tradnl" sz="1800">
                <a:sym typeface="Symbol" pitchFamily="18" charset="2"/>
              </a:rPr>
              <a:t> Kg./m.s (a 27 </a:t>
            </a:r>
            <a:r>
              <a:rPr lang="es-ES_tradnl" sz="1800" baseline="30000">
                <a:sym typeface="Symbol" pitchFamily="18" charset="2"/>
              </a:rPr>
              <a:t>o </a:t>
            </a:r>
            <a:r>
              <a:rPr lang="es-ES_tradnl" sz="1800">
                <a:sym typeface="Symbol" pitchFamily="18" charset="2"/>
              </a:rPr>
              <a:t>C)</a:t>
            </a:r>
          </a:p>
          <a:p>
            <a:pPr>
              <a:lnSpc>
                <a:spcPct val="90000"/>
              </a:lnSpc>
              <a:buFont typeface="Wingdings" pitchFamily="2" charset="2"/>
              <a:buNone/>
            </a:pPr>
            <a:endParaRPr lang="es-ES_tradnl" sz="1800">
              <a:latin typeface="Garamond" pitchFamily="18" charset="0"/>
              <a:sym typeface="Symbol" pitchFamily="18" charset="2"/>
            </a:endParaRPr>
          </a:p>
          <a:p>
            <a:pPr>
              <a:lnSpc>
                <a:spcPct val="90000"/>
              </a:lnSpc>
              <a:buFont typeface="Wingdings" pitchFamily="2" charset="2"/>
              <a:buNone/>
            </a:pPr>
            <a:endParaRPr lang="es-ES_tradnl" sz="1400">
              <a:latin typeface="Garamond" pitchFamily="18" charset="0"/>
              <a:sym typeface="Symbol" pitchFamily="18" charset="2"/>
            </a:endParaRPr>
          </a:p>
          <a:p>
            <a:pPr>
              <a:lnSpc>
                <a:spcPct val="90000"/>
              </a:lnSpc>
              <a:buFont typeface="Wingdings" pitchFamily="2" charset="2"/>
              <a:buNone/>
            </a:pPr>
            <a:endParaRPr lang="es-ES_tradnl" sz="1400">
              <a:latin typeface="Garamond" pitchFamily="18" charset="0"/>
              <a:sym typeface="Symbol" pitchFamily="18" charset="2"/>
            </a:endParaRPr>
          </a:p>
          <a:p>
            <a:pPr>
              <a:lnSpc>
                <a:spcPct val="90000"/>
              </a:lnSpc>
              <a:spcBef>
                <a:spcPct val="50000"/>
              </a:spcBef>
              <a:buFont typeface="Wingdings" pitchFamily="2" charset="2"/>
              <a:buNone/>
            </a:pPr>
            <a:r>
              <a:rPr lang="es-ES_tradnl" sz="1600" b="1">
                <a:latin typeface="Garamond" pitchFamily="18" charset="0"/>
                <a:sym typeface="Symbol" pitchFamily="18" charset="2"/>
              </a:rPr>
              <a:t>V </a:t>
            </a:r>
            <a:r>
              <a:rPr lang="es-ES_tradnl" sz="1600" b="1" baseline="-25000">
                <a:sym typeface="Symbol" pitchFamily="18" charset="2"/>
              </a:rPr>
              <a:t>t </a:t>
            </a:r>
            <a:r>
              <a:rPr lang="es-ES_tradnl" sz="1600" b="1">
                <a:sym typeface="Symbol" pitchFamily="18" charset="2"/>
              </a:rPr>
              <a:t>= 2.95 x 10 </a:t>
            </a:r>
            <a:r>
              <a:rPr lang="es-ES_tradnl" sz="1600" b="1" baseline="30000">
                <a:sym typeface="Symbol" pitchFamily="18" charset="2"/>
              </a:rPr>
              <a:t>-5</a:t>
            </a:r>
            <a:r>
              <a:rPr lang="es-ES_tradnl" sz="1600" b="1">
                <a:sym typeface="Symbol" pitchFamily="18" charset="2"/>
              </a:rPr>
              <a:t> m/s. Chequear Número de Reynolds, N </a:t>
            </a:r>
            <a:r>
              <a:rPr lang="es-ES_tradnl" sz="1600" b="1" baseline="-10000">
                <a:sym typeface="Symbol" pitchFamily="18" charset="2"/>
              </a:rPr>
              <a:t>Re </a:t>
            </a:r>
            <a:r>
              <a:rPr lang="es-ES_tradnl" sz="1600" b="1">
                <a:sym typeface="Symbol" pitchFamily="18" charset="2"/>
              </a:rPr>
              <a:t>= 1.91 x 10 </a:t>
            </a:r>
            <a:r>
              <a:rPr lang="es-ES_tradnl" sz="1600" b="1" baseline="30000">
                <a:sym typeface="Symbol" pitchFamily="18" charset="2"/>
              </a:rPr>
              <a:t>-6 </a:t>
            </a:r>
            <a:r>
              <a:rPr lang="en-US" sz="1600" b="1">
                <a:cs typeface="Tahoma" pitchFamily="34" charset="0"/>
                <a:sym typeface="Symbol" pitchFamily="18" charset="2"/>
              </a:rPr>
              <a:t>« 1 Ok. </a:t>
            </a:r>
          </a:p>
          <a:p>
            <a:pPr>
              <a:lnSpc>
                <a:spcPct val="90000"/>
              </a:lnSpc>
              <a:buFont typeface="Wingdings" pitchFamily="2" charset="2"/>
              <a:buNone/>
            </a:pPr>
            <a:r>
              <a:rPr lang="en-US" sz="1600" b="1">
                <a:cs typeface="Tahoma" pitchFamily="34" charset="0"/>
                <a:sym typeface="Symbol" pitchFamily="18" charset="2"/>
              </a:rPr>
              <a:t>						Sí se aplica la ley de Stokes. Flujo laminar.</a:t>
            </a:r>
          </a:p>
          <a:p>
            <a:pPr>
              <a:lnSpc>
                <a:spcPct val="90000"/>
              </a:lnSpc>
              <a:buFont typeface="Wingdings" pitchFamily="2" charset="2"/>
              <a:buNone/>
            </a:pPr>
            <a:endParaRPr lang="es-EC" sz="1600" b="1">
              <a:sym typeface="Symbol" pitchFamily="18" charset="2"/>
            </a:endParaRPr>
          </a:p>
        </p:txBody>
      </p:sp>
      <p:graphicFrame>
        <p:nvGraphicFramePr>
          <p:cNvPr id="609284" name="Object 4"/>
          <p:cNvGraphicFramePr>
            <a:graphicFrameLocks noChangeAspect="1"/>
          </p:cNvGraphicFramePr>
          <p:nvPr>
            <p:ph sz="quarter" idx="2"/>
          </p:nvPr>
        </p:nvGraphicFramePr>
        <p:xfrm>
          <a:off x="468313" y="5110163"/>
          <a:ext cx="5040312" cy="766762"/>
        </p:xfrm>
        <a:graphic>
          <a:graphicData uri="http://schemas.openxmlformats.org/presentationml/2006/ole">
            <p:oleObj spid="_x0000_s609284" name="Ecuación" r:id="rId3" imgW="2946240" imgH="444240" progId="Equation.3">
              <p:embed/>
            </p:oleObj>
          </a:graphicData>
        </a:graphic>
      </p:graphicFrame>
      <p:graphicFrame>
        <p:nvGraphicFramePr>
          <p:cNvPr id="609285" name="Object 5"/>
          <p:cNvGraphicFramePr>
            <a:graphicFrameLocks noChangeAspect="1"/>
          </p:cNvGraphicFramePr>
          <p:nvPr>
            <p:ph sz="half" idx="4294967295"/>
          </p:nvPr>
        </p:nvGraphicFramePr>
        <p:xfrm>
          <a:off x="5940425" y="3263900"/>
          <a:ext cx="2070100" cy="903288"/>
        </p:xfrm>
        <a:graphic>
          <a:graphicData uri="http://schemas.openxmlformats.org/presentationml/2006/ole">
            <p:oleObj spid="_x0000_s609285" name="Ecuación" r:id="rId4" imgW="1218960" imgH="469800" progId="Equation.3">
              <p:embed/>
            </p:oleObj>
          </a:graphicData>
        </a:graphic>
      </p:graphicFrame>
      <p:graphicFrame>
        <p:nvGraphicFramePr>
          <p:cNvPr id="609286" name="Object 6"/>
          <p:cNvGraphicFramePr>
            <a:graphicFrameLocks noChangeAspect="1"/>
          </p:cNvGraphicFramePr>
          <p:nvPr>
            <p:ph sz="quarter" idx="3"/>
          </p:nvPr>
        </p:nvGraphicFramePr>
        <p:xfrm>
          <a:off x="6105525" y="4740275"/>
          <a:ext cx="1603375" cy="901700"/>
        </p:xfrm>
        <a:graphic>
          <a:graphicData uri="http://schemas.openxmlformats.org/presentationml/2006/ole">
            <p:oleObj spid="_x0000_s609286" name="Ecuación" r:id="rId5" imgW="685800" imgH="419040" progId="Equation.3">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B37FAE63-6907-4C86-8F96-8A8361A1C23E}" type="slidenum">
              <a:rPr lang="es-ES"/>
              <a:pPr/>
              <a:t>27</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10306" name="Rectangle 2"/>
          <p:cNvSpPr>
            <a:spLocks noGrp="1" noChangeArrowheads="1"/>
          </p:cNvSpPr>
          <p:nvPr>
            <p:ph type="title"/>
          </p:nvPr>
        </p:nvSpPr>
        <p:spPr>
          <a:xfrm>
            <a:off x="684213" y="260350"/>
            <a:ext cx="8259762" cy="720725"/>
          </a:xfrm>
        </p:spPr>
        <p:txBody>
          <a:bodyPr/>
          <a:lstStyle/>
          <a:p>
            <a:r>
              <a:rPr lang="es-EC"/>
              <a:t>Ejercicio 4: Descargas de Hidrocarburos (HC)</a:t>
            </a:r>
          </a:p>
        </p:txBody>
      </p:sp>
      <p:sp>
        <p:nvSpPr>
          <p:cNvPr id="610307" name="Rectangle 3"/>
          <p:cNvSpPr>
            <a:spLocks noGrp="1" noChangeArrowheads="1"/>
          </p:cNvSpPr>
          <p:nvPr>
            <p:ph type="body" idx="1"/>
          </p:nvPr>
        </p:nvSpPr>
        <p:spPr>
          <a:xfrm>
            <a:off x="179388" y="836613"/>
            <a:ext cx="8775700" cy="5949950"/>
          </a:xfrm>
        </p:spPr>
        <p:txBody>
          <a:bodyPr/>
          <a:lstStyle/>
          <a:p>
            <a:pPr marL="457200" indent="-457200">
              <a:spcBef>
                <a:spcPct val="50000"/>
              </a:spcBef>
              <a:buFont typeface="Wingdings" pitchFamily="2" charset="2"/>
              <a:buNone/>
            </a:pPr>
            <a:r>
              <a:rPr lang="es-EC" b="1">
                <a:solidFill>
                  <a:srgbClr val="FF3300"/>
                </a:solidFill>
              </a:rPr>
              <a:t>Calcular la descarga de HC procedente de una población de 1.5 millones de habitantes considerando que:</a:t>
            </a:r>
          </a:p>
          <a:p>
            <a:pPr marL="457200" indent="-457200">
              <a:spcBef>
                <a:spcPct val="50000"/>
              </a:spcBef>
              <a:buClr>
                <a:schemeClr val="tx1"/>
              </a:buClr>
              <a:buSzTx/>
              <a:buFont typeface="Wingdings" pitchFamily="2" charset="2"/>
              <a:buAutoNum type="alphaLcParenR"/>
            </a:pPr>
            <a:r>
              <a:rPr lang="es-EC" sz="1800" b="1"/>
              <a:t>Un total de 250.000 vehículos recorren al año 15.000 Km. cada uno emitiendo 1 g/Km.</a:t>
            </a:r>
          </a:p>
          <a:p>
            <a:pPr marL="457200" indent="-457200">
              <a:spcBef>
                <a:spcPct val="30000"/>
              </a:spcBef>
              <a:buClr>
                <a:schemeClr val="tx1"/>
              </a:buClr>
              <a:buSzTx/>
              <a:buFont typeface="Wingdings" pitchFamily="2" charset="2"/>
              <a:buAutoNum type="alphaLcParenR"/>
            </a:pPr>
            <a:r>
              <a:rPr lang="es-EC" sz="1800" b="1"/>
              <a:t>El consumo per cápita de pinturas sintéticas es 2 litros/año con contenido en HC de 1Kg./litro</a:t>
            </a:r>
          </a:p>
          <a:p>
            <a:pPr marL="457200" indent="-457200">
              <a:spcBef>
                <a:spcPct val="30000"/>
              </a:spcBef>
              <a:buClr>
                <a:schemeClr val="tx1"/>
              </a:buClr>
              <a:buSzTx/>
              <a:buFont typeface="Wingdings" pitchFamily="2" charset="2"/>
              <a:buAutoNum type="alphaLcParenR"/>
            </a:pPr>
            <a:r>
              <a:rPr lang="es-EC" sz="1800" b="1"/>
              <a:t>El consumo per cápita de HC procedentes de disolventes de limpieza es de 1Kg/año.</a:t>
            </a:r>
          </a:p>
          <a:p>
            <a:pPr marL="457200" indent="-457200">
              <a:lnSpc>
                <a:spcPct val="80000"/>
              </a:lnSpc>
              <a:spcBef>
                <a:spcPct val="50000"/>
              </a:spcBef>
              <a:buFont typeface="Wingdings" pitchFamily="2" charset="2"/>
              <a:buNone/>
            </a:pPr>
            <a:r>
              <a:rPr lang="es-EC" sz="1800" b="1"/>
              <a:t>	</a:t>
            </a:r>
            <a:r>
              <a:rPr lang="es-EC" sz="2400" b="1"/>
              <a:t>Solución:</a:t>
            </a:r>
          </a:p>
          <a:p>
            <a:pPr marL="457200" indent="-457200">
              <a:spcBef>
                <a:spcPct val="50000"/>
              </a:spcBef>
              <a:buFont typeface="Wingdings" pitchFamily="2" charset="2"/>
              <a:buNone/>
            </a:pPr>
            <a:r>
              <a:rPr lang="es-EC" sz="1800"/>
              <a:t>a) Vehículos: 	250.000 Veh. x </a:t>
            </a:r>
            <a:r>
              <a:rPr lang="es-EC" sz="1800" u="sng"/>
              <a:t>15.000 Km.</a:t>
            </a:r>
            <a:r>
              <a:rPr lang="es-EC" sz="1800"/>
              <a:t> x </a:t>
            </a:r>
            <a:r>
              <a:rPr lang="es-EC" sz="1800" u="sng"/>
              <a:t>1 g/Km. x 1 Ton</a:t>
            </a:r>
            <a:r>
              <a:rPr lang="es-EC" sz="1800" baseline="50000"/>
              <a:t> </a:t>
            </a:r>
            <a:r>
              <a:rPr lang="es-EC" sz="1800"/>
              <a:t>=   3.750 Ton.					           Veh.	 10</a:t>
            </a:r>
            <a:r>
              <a:rPr lang="es-EC" sz="1800" baseline="50000"/>
              <a:t>6 </a:t>
            </a:r>
            <a:r>
              <a:rPr lang="es-EC" sz="1800"/>
              <a:t>g</a:t>
            </a:r>
          </a:p>
          <a:p>
            <a:pPr marL="457200" indent="-457200">
              <a:lnSpc>
                <a:spcPct val="80000"/>
              </a:lnSpc>
              <a:spcBef>
                <a:spcPct val="50000"/>
              </a:spcBef>
              <a:buFont typeface="Wingdings" pitchFamily="2" charset="2"/>
              <a:buNone/>
            </a:pPr>
            <a:r>
              <a:rPr lang="es-EC" sz="1800"/>
              <a:t>b) Pinturas: 	1.5 x 10</a:t>
            </a:r>
            <a:r>
              <a:rPr lang="es-EC" sz="1800" baseline="30000"/>
              <a:t>6 </a:t>
            </a:r>
            <a:r>
              <a:rPr lang="es-EC" sz="1800"/>
              <a:t>hab.</a:t>
            </a:r>
            <a:r>
              <a:rPr lang="es-EC" sz="1800" baseline="30000"/>
              <a:t> </a:t>
            </a:r>
            <a:r>
              <a:rPr lang="es-EC" sz="1800"/>
              <a:t>x </a:t>
            </a:r>
            <a:r>
              <a:rPr lang="es-EC" sz="1800" u="sng"/>
              <a:t>1 Kg.</a:t>
            </a:r>
            <a:r>
              <a:rPr lang="es-EC" sz="1800"/>
              <a:t> x </a:t>
            </a:r>
            <a:r>
              <a:rPr lang="es-EC" sz="1800" u="sng"/>
              <a:t>2 litros</a:t>
            </a:r>
            <a:r>
              <a:rPr lang="es-EC" sz="1800"/>
              <a:t> x </a:t>
            </a:r>
            <a:r>
              <a:rPr lang="es-EC" sz="1800" u="sng"/>
              <a:t> 1 Ton</a:t>
            </a:r>
            <a:r>
              <a:rPr lang="es-EC" sz="1800"/>
              <a:t> =	3.000 Ton</a:t>
            </a:r>
          </a:p>
          <a:p>
            <a:pPr marL="457200" indent="-457200">
              <a:lnSpc>
                <a:spcPct val="80000"/>
              </a:lnSpc>
              <a:buFont typeface="Wingdings" pitchFamily="2" charset="2"/>
              <a:buNone/>
            </a:pPr>
            <a:r>
              <a:rPr lang="es-EC" sz="1800"/>
              <a:t>			                         litro     hab.	 10</a:t>
            </a:r>
            <a:r>
              <a:rPr lang="es-EC" sz="1800" baseline="30000"/>
              <a:t>3</a:t>
            </a:r>
            <a:r>
              <a:rPr lang="es-EC" sz="1800"/>
              <a:t> Kg.</a:t>
            </a:r>
          </a:p>
          <a:p>
            <a:pPr marL="457200" indent="-457200">
              <a:lnSpc>
                <a:spcPct val="80000"/>
              </a:lnSpc>
              <a:spcBef>
                <a:spcPct val="50000"/>
              </a:spcBef>
              <a:buFont typeface="Wingdings" pitchFamily="2" charset="2"/>
              <a:buNone/>
            </a:pPr>
            <a:r>
              <a:rPr lang="es-EC" sz="1800"/>
              <a:t>c) Disolventes:	 1.5 x 10</a:t>
            </a:r>
            <a:r>
              <a:rPr lang="es-EC" sz="1800" baseline="30000"/>
              <a:t>6 </a:t>
            </a:r>
            <a:r>
              <a:rPr lang="es-EC" sz="1800"/>
              <a:t>hab.</a:t>
            </a:r>
            <a:r>
              <a:rPr lang="es-EC" sz="1800" baseline="30000"/>
              <a:t> </a:t>
            </a:r>
            <a:r>
              <a:rPr lang="es-EC" sz="1800"/>
              <a:t>x </a:t>
            </a:r>
            <a:r>
              <a:rPr lang="es-EC" sz="1800" u="sng"/>
              <a:t>1 Kg.</a:t>
            </a:r>
            <a:r>
              <a:rPr lang="es-EC" sz="1800"/>
              <a:t> x  </a:t>
            </a:r>
            <a:r>
              <a:rPr lang="es-EC" sz="1800" u="sng"/>
              <a:t> 1 Ton</a:t>
            </a:r>
            <a:r>
              <a:rPr lang="es-EC" sz="1800"/>
              <a:t> =		3.000 Ton</a:t>
            </a:r>
          </a:p>
          <a:p>
            <a:pPr marL="457200" indent="-457200">
              <a:lnSpc>
                <a:spcPct val="80000"/>
              </a:lnSpc>
              <a:buFont typeface="Wingdings" pitchFamily="2" charset="2"/>
              <a:buNone/>
            </a:pPr>
            <a:r>
              <a:rPr lang="es-EC" sz="1800"/>
              <a:t>				          hab.      10</a:t>
            </a:r>
            <a:r>
              <a:rPr lang="es-EC" sz="1800" baseline="30000"/>
              <a:t>3</a:t>
            </a:r>
            <a:r>
              <a:rPr lang="es-EC" sz="1800"/>
              <a:t> Kg.</a:t>
            </a:r>
          </a:p>
          <a:p>
            <a:pPr marL="457200" indent="-457200">
              <a:lnSpc>
                <a:spcPct val="80000"/>
              </a:lnSpc>
              <a:spcBef>
                <a:spcPct val="50000"/>
              </a:spcBef>
              <a:buFont typeface="Wingdings" pitchFamily="2" charset="2"/>
              <a:buNone/>
            </a:pPr>
            <a:r>
              <a:rPr lang="es-EC" sz="1800" b="1"/>
              <a:t>Total </a:t>
            </a:r>
            <a:r>
              <a:rPr lang="es-EC" sz="1800"/>
              <a:t>= (3.750 + 3.000 + 3.000) Ton. = 9.750 Ton/1000 Kg./Ton/1’500.000 hab.</a:t>
            </a:r>
            <a:r>
              <a:rPr lang="es-EC" sz="1800" b="1"/>
              <a:t> 	=</a:t>
            </a:r>
            <a:r>
              <a:rPr lang="es-EC" sz="1800"/>
              <a:t> </a:t>
            </a:r>
            <a:r>
              <a:rPr lang="es-EC" sz="1800" b="1"/>
              <a:t>6,50 Kg. per cápita/año</a:t>
            </a:r>
            <a:r>
              <a:rPr lang="es-EC"/>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56F314A0-A132-45D5-8DDB-BAB27AF59EF7}" type="slidenum">
              <a:rPr lang="es-ES"/>
              <a:pPr/>
              <a:t>28</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11330" name="Rectangle 2"/>
          <p:cNvSpPr>
            <a:spLocks noGrp="1" noChangeArrowheads="1"/>
          </p:cNvSpPr>
          <p:nvPr>
            <p:ph type="title"/>
          </p:nvPr>
        </p:nvSpPr>
        <p:spPr/>
        <p:txBody>
          <a:bodyPr/>
          <a:lstStyle/>
          <a:p>
            <a:r>
              <a:rPr lang="es-EC"/>
              <a:t>Ejercicio 5: Cálculo de emisiones vehiculares </a:t>
            </a:r>
          </a:p>
        </p:txBody>
      </p:sp>
      <p:sp>
        <p:nvSpPr>
          <p:cNvPr id="611331" name="Rectangle 3"/>
          <p:cNvSpPr>
            <a:spLocks noGrp="1" noChangeArrowheads="1"/>
          </p:cNvSpPr>
          <p:nvPr>
            <p:ph type="body" idx="1"/>
          </p:nvPr>
        </p:nvSpPr>
        <p:spPr>
          <a:xfrm>
            <a:off x="395288" y="1268413"/>
            <a:ext cx="8559800" cy="5113337"/>
          </a:xfrm>
        </p:spPr>
        <p:txBody>
          <a:bodyPr/>
          <a:lstStyle/>
          <a:p>
            <a:pPr marL="457200" indent="-457200">
              <a:spcBef>
                <a:spcPct val="40000"/>
              </a:spcBef>
              <a:buFont typeface="Wingdings" pitchFamily="2" charset="2"/>
              <a:buNone/>
            </a:pPr>
            <a:r>
              <a:rPr lang="es-EC" b="1">
                <a:solidFill>
                  <a:srgbClr val="FF3300"/>
                </a:solidFill>
              </a:rPr>
              <a:t>Un vehículo típico promedio emite 4 g/Km. de oxido nítrico (NO), y recorre aproximadamente 20.000 Km./año</a:t>
            </a:r>
            <a:r>
              <a:rPr lang="es-EC">
                <a:solidFill>
                  <a:srgbClr val="FF3300"/>
                </a:solidFill>
              </a:rPr>
              <a:t>.  </a:t>
            </a:r>
          </a:p>
          <a:p>
            <a:pPr marL="457200" indent="-457200">
              <a:spcBef>
                <a:spcPct val="40000"/>
              </a:spcBef>
              <a:buClr>
                <a:schemeClr val="tx1"/>
              </a:buClr>
              <a:buSzTx/>
              <a:buFont typeface="Wingdings" pitchFamily="2" charset="2"/>
              <a:buAutoNum type="arabicPeriod"/>
            </a:pPr>
            <a:r>
              <a:rPr lang="es-EC"/>
              <a:t>Estime la cantidad de oxido nítrico emitida por cada vehículo anualmente.</a:t>
            </a:r>
          </a:p>
          <a:p>
            <a:pPr marL="457200" indent="-457200">
              <a:spcBef>
                <a:spcPct val="40000"/>
              </a:spcBef>
              <a:buClr>
                <a:schemeClr val="tx1"/>
              </a:buClr>
              <a:buSzTx/>
              <a:buFont typeface="Wingdings" pitchFamily="2" charset="2"/>
              <a:buAutoNum type="arabicPeriod"/>
            </a:pPr>
            <a:r>
              <a:rPr lang="es-EC"/>
              <a:t>Considere que en un país hay 1 millón de vehiculos. Calcule el total de emisiones de (NO) generadas por el transporte vehicular en toneladas por año.</a:t>
            </a:r>
          </a:p>
          <a:p>
            <a:pPr marL="457200" indent="-457200">
              <a:spcBef>
                <a:spcPct val="40000"/>
              </a:spcBef>
              <a:buClr>
                <a:schemeClr val="tx1"/>
              </a:buClr>
              <a:buSzTx/>
              <a:buFont typeface="Wingdings" pitchFamily="2" charset="2"/>
              <a:buNone/>
            </a:pPr>
            <a:r>
              <a:rPr lang="es-EC" b="1"/>
              <a:t>Solución:</a:t>
            </a:r>
          </a:p>
          <a:p>
            <a:pPr marL="457200" indent="-457200">
              <a:spcBef>
                <a:spcPct val="40000"/>
              </a:spcBef>
              <a:buClr>
                <a:schemeClr val="tx1"/>
              </a:buClr>
              <a:buSzTx/>
              <a:buFont typeface="Wingdings" pitchFamily="2" charset="2"/>
              <a:buAutoNum type="arabicPeriod"/>
            </a:pPr>
            <a:r>
              <a:rPr lang="es-EC"/>
              <a:t>Oxido nítrico anual: 4 g/Km. x 20.000 Km./año x 1 Kg./10</a:t>
            </a:r>
            <a:r>
              <a:rPr lang="es-EC" baseline="30000"/>
              <a:t>3</a:t>
            </a:r>
            <a:r>
              <a:rPr lang="es-EC"/>
              <a:t> g = 80 Kg./año. Vehículo</a:t>
            </a:r>
          </a:p>
          <a:p>
            <a:pPr marL="457200" indent="-457200">
              <a:spcBef>
                <a:spcPct val="40000"/>
              </a:spcBef>
              <a:buClr>
                <a:schemeClr val="tx1"/>
              </a:buClr>
              <a:buSzTx/>
              <a:buFont typeface="Wingdings" pitchFamily="2" charset="2"/>
              <a:buAutoNum type="arabicPeriod"/>
            </a:pPr>
            <a:r>
              <a:rPr lang="es-EC"/>
              <a:t>Emisión total:  1’000.000 veh. x 80 Kg./año. veh. x 1 Ton./1000 Kg. =80 x 10</a:t>
            </a:r>
            <a:r>
              <a:rPr lang="es-EC" baseline="30000"/>
              <a:t>3</a:t>
            </a:r>
            <a:r>
              <a:rPr lang="es-EC"/>
              <a:t> Ton./año</a:t>
            </a:r>
          </a:p>
          <a:p>
            <a:pPr marL="457200" indent="-457200">
              <a:buClr>
                <a:schemeClr val="tx1"/>
              </a:buClr>
              <a:buSzTx/>
              <a:buFont typeface="Wingdings" pitchFamily="2" charset="2"/>
              <a:buAutoNum type="arabicPeriod"/>
            </a:pPr>
            <a:endParaRPr lang="es-EC"/>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Marcador de pie de página"/>
          <p:cNvSpPr>
            <a:spLocks noGrp="1"/>
          </p:cNvSpPr>
          <p:nvPr>
            <p:ph type="ftr" sz="quarter" idx="10"/>
          </p:nvPr>
        </p:nvSpPr>
        <p:spPr/>
        <p:txBody>
          <a:bodyPr/>
          <a:lstStyle/>
          <a:p>
            <a:r>
              <a:rPr lang="es-ES"/>
              <a:t>Contaminación Ambiental. FIMCM-ESPOL</a:t>
            </a:r>
          </a:p>
        </p:txBody>
      </p:sp>
      <p:sp>
        <p:nvSpPr>
          <p:cNvPr id="7" name="4 Marcador de número de diapositiva"/>
          <p:cNvSpPr>
            <a:spLocks noGrp="1"/>
          </p:cNvSpPr>
          <p:nvPr>
            <p:ph type="sldNum" sz="quarter" idx="11"/>
          </p:nvPr>
        </p:nvSpPr>
        <p:spPr/>
        <p:txBody>
          <a:bodyPr/>
          <a:lstStyle/>
          <a:p>
            <a:fld id="{695F04E3-81A5-4879-8D7E-C7C95DE0C759}" type="slidenum">
              <a:rPr lang="es-ES"/>
              <a:pPr/>
              <a:t>29</a:t>
            </a:fld>
            <a:endParaRPr lang="es-ES"/>
          </a:p>
        </p:txBody>
      </p:sp>
      <p:sp>
        <p:nvSpPr>
          <p:cNvPr id="8" name="5 Marcador de fecha"/>
          <p:cNvSpPr>
            <a:spLocks noGrp="1"/>
          </p:cNvSpPr>
          <p:nvPr>
            <p:ph type="dt" sz="half" idx="12"/>
          </p:nvPr>
        </p:nvSpPr>
        <p:spPr/>
        <p:txBody>
          <a:bodyPr/>
          <a:lstStyle/>
          <a:p>
            <a:r>
              <a:rPr lang="es-ES"/>
              <a:t>Jose V. Chang Gómez</a:t>
            </a:r>
          </a:p>
        </p:txBody>
      </p:sp>
      <p:sp>
        <p:nvSpPr>
          <p:cNvPr id="612354" name="Rectangle 2"/>
          <p:cNvSpPr>
            <a:spLocks noGrp="1" noChangeArrowheads="1"/>
          </p:cNvSpPr>
          <p:nvPr>
            <p:ph type="title"/>
          </p:nvPr>
        </p:nvSpPr>
        <p:spPr>
          <a:xfrm>
            <a:off x="457200" y="457200"/>
            <a:ext cx="8229600" cy="595313"/>
          </a:xfrm>
        </p:spPr>
        <p:txBody>
          <a:bodyPr/>
          <a:lstStyle/>
          <a:p>
            <a:r>
              <a:rPr lang="es-EC"/>
              <a:t>Ejercicio 6: Dispersión de contaminantes</a:t>
            </a:r>
          </a:p>
        </p:txBody>
      </p:sp>
      <p:sp>
        <p:nvSpPr>
          <p:cNvPr id="612355" name="Rectangle 3"/>
          <p:cNvSpPr>
            <a:spLocks noGrp="1" noChangeArrowheads="1"/>
          </p:cNvSpPr>
          <p:nvPr>
            <p:ph type="body" idx="1"/>
          </p:nvPr>
        </p:nvSpPr>
        <p:spPr>
          <a:xfrm>
            <a:off x="250825" y="1052513"/>
            <a:ext cx="8704263" cy="5616575"/>
          </a:xfrm>
        </p:spPr>
        <p:txBody>
          <a:bodyPr/>
          <a:lstStyle/>
          <a:p>
            <a:pPr>
              <a:lnSpc>
                <a:spcPct val="95000"/>
              </a:lnSpc>
              <a:spcBef>
                <a:spcPct val="35000"/>
              </a:spcBef>
              <a:buFont typeface="Wingdings" pitchFamily="2" charset="2"/>
              <a:buNone/>
            </a:pPr>
            <a:r>
              <a:rPr lang="es-EC" sz="1600" b="1">
                <a:solidFill>
                  <a:srgbClr val="FF3300"/>
                </a:solidFill>
              </a:rPr>
              <a:t>El fuego en un botadero abierto emite gas a 3 g/s de NOx. </a:t>
            </a:r>
          </a:p>
          <a:p>
            <a:pPr>
              <a:lnSpc>
                <a:spcPct val="95000"/>
              </a:lnSpc>
              <a:spcBef>
                <a:spcPct val="35000"/>
              </a:spcBef>
              <a:buFont typeface="Wingdings" pitchFamily="2" charset="2"/>
              <a:buNone/>
            </a:pPr>
            <a:r>
              <a:rPr lang="es-EC" sz="1600" b="1"/>
              <a:t>a) Determinar la concentración C (x,y,z) de NOx</a:t>
            </a:r>
            <a:r>
              <a:rPr lang="es-EC" sz="1600" b="1" baseline="-25000"/>
              <a:t> </a:t>
            </a:r>
            <a:r>
              <a:rPr lang="es-EC" sz="1600" b="1"/>
              <a:t>a 2 Km. aguas abajo si la velocidad del viento u = 5 m/s y la clase de estabilidad es D. </a:t>
            </a:r>
          </a:p>
          <a:p>
            <a:pPr>
              <a:lnSpc>
                <a:spcPct val="95000"/>
              </a:lnSpc>
              <a:spcBef>
                <a:spcPct val="35000"/>
              </a:spcBef>
              <a:buFont typeface="Wingdings" pitchFamily="2" charset="2"/>
              <a:buNone/>
            </a:pPr>
            <a:r>
              <a:rPr lang="es-EC" sz="1600" b="1"/>
              <a:t>b) ¿Cuál es la concentración máxima a nivel del terreno y a 50 metros sobre el terreno?</a:t>
            </a:r>
          </a:p>
          <a:p>
            <a:pPr>
              <a:lnSpc>
                <a:spcPct val="80000"/>
              </a:lnSpc>
              <a:spcBef>
                <a:spcPct val="50000"/>
              </a:spcBef>
              <a:buFont typeface="Wingdings" pitchFamily="2" charset="2"/>
              <a:buNone/>
            </a:pPr>
            <a:r>
              <a:rPr lang="es-EC" sz="1400" b="1"/>
              <a:t>Solución:</a:t>
            </a:r>
          </a:p>
          <a:p>
            <a:pPr>
              <a:lnSpc>
                <a:spcPct val="80000"/>
              </a:lnSpc>
              <a:buFont typeface="Wingdings" pitchFamily="2" charset="2"/>
              <a:buNone/>
            </a:pPr>
            <a:r>
              <a:rPr lang="es-EC" sz="1400"/>
              <a:t>a)	</a:t>
            </a:r>
            <a:r>
              <a:rPr lang="es-EC" sz="1600"/>
              <a:t>Se aplica ecuación de modelo gaussiano (1)</a:t>
            </a:r>
          </a:p>
          <a:p>
            <a:pPr>
              <a:lnSpc>
                <a:spcPct val="80000"/>
              </a:lnSpc>
              <a:buFont typeface="Wingdings" pitchFamily="2" charset="2"/>
              <a:buNone/>
            </a:pPr>
            <a:endParaRPr lang="es-EC" sz="1600"/>
          </a:p>
          <a:p>
            <a:pPr>
              <a:lnSpc>
                <a:spcPct val="80000"/>
              </a:lnSpc>
              <a:buFont typeface="Wingdings" pitchFamily="2" charset="2"/>
              <a:buNone/>
            </a:pPr>
            <a:r>
              <a:rPr lang="es-EC" sz="1600"/>
              <a:t>De las curvas de Pasquill y Guifford, para x = 2 Km.</a:t>
            </a:r>
          </a:p>
          <a:p>
            <a:pPr>
              <a:lnSpc>
                <a:spcPct val="80000"/>
              </a:lnSpc>
              <a:spcBef>
                <a:spcPct val="35000"/>
              </a:spcBef>
              <a:buFont typeface="Wingdings" pitchFamily="2" charset="2"/>
              <a:buNone/>
            </a:pPr>
            <a:r>
              <a:rPr lang="es-EC" sz="1600">
                <a:cs typeface="Tahoma" pitchFamily="34" charset="0"/>
              </a:rPr>
              <a:t>		</a:t>
            </a:r>
            <a:r>
              <a:rPr lang="el-GR" sz="1600">
                <a:cs typeface="Tahoma" pitchFamily="34" charset="0"/>
              </a:rPr>
              <a:t>δ</a:t>
            </a:r>
            <a:r>
              <a:rPr lang="es-EC" sz="1600">
                <a:cs typeface="Tahoma" pitchFamily="34" charset="0"/>
              </a:rPr>
              <a:t>y</a:t>
            </a:r>
            <a:r>
              <a:rPr lang="es-EC" sz="1600"/>
              <a:t> (horizontal) = 150m,  </a:t>
            </a:r>
            <a:r>
              <a:rPr lang="el-GR" sz="1600">
                <a:cs typeface="Tahoma" pitchFamily="34" charset="0"/>
              </a:rPr>
              <a:t>δ</a:t>
            </a:r>
            <a:r>
              <a:rPr lang="es-EC" sz="1600">
                <a:cs typeface="Tahoma" pitchFamily="34" charset="0"/>
              </a:rPr>
              <a:t>z </a:t>
            </a:r>
            <a:r>
              <a:rPr lang="es-EC" sz="1600"/>
              <a:t>(vertical) = 50m. </a:t>
            </a:r>
          </a:p>
          <a:p>
            <a:pPr>
              <a:lnSpc>
                <a:spcPct val="80000"/>
              </a:lnSpc>
              <a:spcBef>
                <a:spcPct val="50000"/>
              </a:spcBef>
              <a:buFont typeface="Wingdings" pitchFamily="2" charset="2"/>
              <a:buNone/>
            </a:pPr>
            <a:endParaRPr lang="es-EC" sz="1600"/>
          </a:p>
          <a:p>
            <a:pPr>
              <a:lnSpc>
                <a:spcPct val="80000"/>
              </a:lnSpc>
              <a:spcBef>
                <a:spcPct val="50000"/>
              </a:spcBef>
              <a:buFont typeface="Wingdings" pitchFamily="2" charset="2"/>
              <a:buNone/>
            </a:pPr>
            <a:r>
              <a:rPr lang="es-EC" sz="1400"/>
              <a:t>Reemplazando en la ecuación (1): </a:t>
            </a:r>
          </a:p>
          <a:p>
            <a:pPr>
              <a:lnSpc>
                <a:spcPct val="80000"/>
              </a:lnSpc>
              <a:spcBef>
                <a:spcPct val="35000"/>
              </a:spcBef>
              <a:buFont typeface="Wingdings" pitchFamily="2" charset="2"/>
              <a:buNone/>
            </a:pPr>
            <a:r>
              <a:rPr lang="es-EC" sz="1400" b="1"/>
              <a:t>Resp.:   C (2Km,0,0) = 3 x 10</a:t>
            </a:r>
            <a:r>
              <a:rPr lang="es-EC" sz="1400" b="1" baseline="30000"/>
              <a:t>6</a:t>
            </a:r>
            <a:r>
              <a:rPr lang="es-EC" sz="1400" b="1"/>
              <a:t>/ </a:t>
            </a:r>
            <a:r>
              <a:rPr lang="en-US" sz="1400" b="1">
                <a:cs typeface="Tahoma" pitchFamily="34" charset="0"/>
              </a:rPr>
              <a:t>¶</a:t>
            </a:r>
            <a:r>
              <a:rPr lang="es-EC" sz="1400" b="1"/>
              <a:t> x 150 x 50 x 5 = 25.5 </a:t>
            </a:r>
            <a:r>
              <a:rPr lang="es-ES_tradnl" sz="1400" b="1">
                <a:sym typeface="Symbol" pitchFamily="18" charset="2"/>
              </a:rPr>
              <a:t></a:t>
            </a:r>
            <a:r>
              <a:rPr lang="en-US" sz="1400" b="1"/>
              <a:t>g NOx/m</a:t>
            </a:r>
            <a:r>
              <a:rPr lang="en-US" sz="1400" b="1" baseline="50000"/>
              <a:t>3</a:t>
            </a:r>
          </a:p>
          <a:p>
            <a:pPr>
              <a:lnSpc>
                <a:spcPct val="80000"/>
              </a:lnSpc>
              <a:spcBef>
                <a:spcPct val="35000"/>
              </a:spcBef>
              <a:buFont typeface="Wingdings" pitchFamily="2" charset="2"/>
              <a:buNone/>
            </a:pPr>
            <a:endParaRPr lang="es-EC" sz="1400" b="1"/>
          </a:p>
          <a:p>
            <a:pPr>
              <a:lnSpc>
                <a:spcPct val="80000"/>
              </a:lnSpc>
              <a:spcBef>
                <a:spcPct val="35000"/>
              </a:spcBef>
              <a:buFont typeface="Wingdings" pitchFamily="2" charset="2"/>
              <a:buNone/>
            </a:pPr>
            <a:r>
              <a:rPr lang="es-EC" sz="1600"/>
              <a:t>b)	Reemplazando en ecuación (2):</a:t>
            </a:r>
          </a:p>
          <a:p>
            <a:pPr>
              <a:lnSpc>
                <a:spcPct val="80000"/>
              </a:lnSpc>
              <a:spcBef>
                <a:spcPct val="35000"/>
              </a:spcBef>
              <a:buFont typeface="Wingdings" pitchFamily="2" charset="2"/>
              <a:buNone/>
            </a:pPr>
            <a:endParaRPr lang="es-EC" sz="1600" b="1"/>
          </a:p>
          <a:p>
            <a:pPr>
              <a:lnSpc>
                <a:spcPct val="80000"/>
              </a:lnSpc>
              <a:spcBef>
                <a:spcPct val="35000"/>
              </a:spcBef>
              <a:buFont typeface="Wingdings" pitchFamily="2" charset="2"/>
              <a:buNone/>
            </a:pPr>
            <a:endParaRPr lang="es-EC" sz="1400" b="1"/>
          </a:p>
          <a:p>
            <a:pPr>
              <a:lnSpc>
                <a:spcPct val="80000"/>
              </a:lnSpc>
              <a:spcBef>
                <a:spcPct val="35000"/>
              </a:spcBef>
              <a:buFont typeface="Wingdings" pitchFamily="2" charset="2"/>
              <a:buNone/>
            </a:pPr>
            <a:endParaRPr lang="es-EC" sz="1400" b="1"/>
          </a:p>
          <a:p>
            <a:pPr>
              <a:lnSpc>
                <a:spcPct val="80000"/>
              </a:lnSpc>
              <a:spcBef>
                <a:spcPct val="35000"/>
              </a:spcBef>
              <a:buFont typeface="Wingdings" pitchFamily="2" charset="2"/>
              <a:buNone/>
            </a:pPr>
            <a:endParaRPr lang="es-EC" sz="1400" b="1"/>
          </a:p>
          <a:p>
            <a:pPr>
              <a:lnSpc>
                <a:spcPct val="80000"/>
              </a:lnSpc>
              <a:spcBef>
                <a:spcPct val="35000"/>
              </a:spcBef>
              <a:buFont typeface="Wingdings" pitchFamily="2" charset="2"/>
              <a:buNone/>
            </a:pPr>
            <a:r>
              <a:rPr lang="es-EC" sz="1400" b="1"/>
              <a:t>Resp.:  C (x,0,50m) = (3 x 10</a:t>
            </a:r>
            <a:r>
              <a:rPr lang="es-EC" sz="1400" b="1" baseline="30000"/>
              <a:t>6</a:t>
            </a:r>
            <a:r>
              <a:rPr lang="es-EC" sz="1400" b="1"/>
              <a:t>/ </a:t>
            </a:r>
            <a:r>
              <a:rPr lang="en-US" sz="1400" b="1">
                <a:cs typeface="Tahoma" pitchFamily="34" charset="0"/>
              </a:rPr>
              <a:t>¶</a:t>
            </a:r>
            <a:r>
              <a:rPr lang="es-EC" sz="1400" b="1"/>
              <a:t> x 150 x 50 x 5 ) exp[-1/2(z/ </a:t>
            </a:r>
            <a:r>
              <a:rPr lang="el-GR" sz="1400" b="1">
                <a:cs typeface="Tahoma" pitchFamily="34" charset="0"/>
              </a:rPr>
              <a:t>δ</a:t>
            </a:r>
            <a:r>
              <a:rPr lang="es-EC" sz="1400" b="1">
                <a:cs typeface="Tahoma" pitchFamily="34" charset="0"/>
              </a:rPr>
              <a:t>z </a:t>
            </a:r>
            <a:r>
              <a:rPr lang="es-EC" sz="1400" b="1"/>
              <a:t>)</a:t>
            </a:r>
            <a:r>
              <a:rPr lang="es-EC" sz="1400" b="1" baseline="30000"/>
              <a:t>2</a:t>
            </a:r>
            <a:r>
              <a:rPr lang="es-EC" sz="1400" b="1"/>
              <a:t>] = 15.5 </a:t>
            </a:r>
            <a:r>
              <a:rPr lang="es-ES_tradnl" sz="1400" b="1">
                <a:sym typeface="Symbol" pitchFamily="18" charset="2"/>
              </a:rPr>
              <a:t></a:t>
            </a:r>
            <a:r>
              <a:rPr lang="en-US" sz="1400" b="1"/>
              <a:t>g NOx/m</a:t>
            </a:r>
            <a:r>
              <a:rPr lang="en-US" sz="1400" b="1" baseline="50000"/>
              <a:t>3</a:t>
            </a:r>
            <a:endParaRPr lang="es-EC" sz="1400" b="1"/>
          </a:p>
          <a:p>
            <a:pPr>
              <a:lnSpc>
                <a:spcPct val="80000"/>
              </a:lnSpc>
              <a:spcBef>
                <a:spcPct val="35000"/>
              </a:spcBef>
              <a:buFont typeface="Wingdings" pitchFamily="2" charset="2"/>
              <a:buNone/>
            </a:pPr>
            <a:r>
              <a:rPr lang="es-EC" sz="1200"/>
              <a:t>					         </a:t>
            </a:r>
          </a:p>
        </p:txBody>
      </p:sp>
      <p:pic>
        <p:nvPicPr>
          <p:cNvPr id="612356" name="Picture 4"/>
          <p:cNvPicPr>
            <a:picLocks noChangeAspect="1" noChangeArrowheads="1"/>
          </p:cNvPicPr>
          <p:nvPr>
            <p:ph sz="half" idx="4294967295"/>
          </p:nvPr>
        </p:nvPicPr>
        <p:blipFill>
          <a:blip r:embed="rId2"/>
          <a:srcRect/>
          <a:stretch>
            <a:fillRect/>
          </a:stretch>
        </p:blipFill>
        <p:spPr>
          <a:xfrm>
            <a:off x="5240338" y="2608263"/>
            <a:ext cx="3219450" cy="1009650"/>
          </a:xfrm>
          <a:noFill/>
          <a:ln/>
        </p:spPr>
      </p:pic>
      <p:pic>
        <p:nvPicPr>
          <p:cNvPr id="612357" name="Picture 5"/>
          <p:cNvPicPr>
            <a:picLocks noChangeAspect="1" noChangeArrowheads="1"/>
          </p:cNvPicPr>
          <p:nvPr>
            <p:ph sz="half" idx="4294967295"/>
          </p:nvPr>
        </p:nvPicPr>
        <p:blipFill>
          <a:blip r:embed="rId3"/>
          <a:srcRect/>
          <a:stretch>
            <a:fillRect/>
          </a:stretch>
        </p:blipFill>
        <p:spPr>
          <a:xfrm>
            <a:off x="4379913" y="4508500"/>
            <a:ext cx="3648075" cy="1127125"/>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0"/>
          </p:nvPr>
        </p:nvSpPr>
        <p:spPr/>
        <p:txBody>
          <a:bodyPr/>
          <a:lstStyle/>
          <a:p>
            <a:r>
              <a:rPr lang="es-ES"/>
              <a:t>Contaminación Ambiental. FIMCM-ESPOL</a:t>
            </a:r>
          </a:p>
        </p:txBody>
      </p:sp>
      <p:sp>
        <p:nvSpPr>
          <p:cNvPr id="6" name="5 Marcador de número de diapositiva"/>
          <p:cNvSpPr>
            <a:spLocks noGrp="1"/>
          </p:cNvSpPr>
          <p:nvPr>
            <p:ph type="sldNum" sz="quarter" idx="11"/>
          </p:nvPr>
        </p:nvSpPr>
        <p:spPr/>
        <p:txBody>
          <a:bodyPr/>
          <a:lstStyle/>
          <a:p>
            <a:fld id="{598FD582-503A-4D18-B837-4EC448A5CF27}" type="slidenum">
              <a:rPr lang="es-ES"/>
              <a:pPr/>
              <a:t>3</a:t>
            </a:fld>
            <a:endParaRPr lang="es-ES"/>
          </a:p>
        </p:txBody>
      </p:sp>
      <p:sp>
        <p:nvSpPr>
          <p:cNvPr id="7" name="6 Marcador de fecha"/>
          <p:cNvSpPr>
            <a:spLocks noGrp="1"/>
          </p:cNvSpPr>
          <p:nvPr>
            <p:ph type="dt" sz="half" idx="12"/>
          </p:nvPr>
        </p:nvSpPr>
        <p:spPr/>
        <p:txBody>
          <a:bodyPr/>
          <a:lstStyle/>
          <a:p>
            <a:r>
              <a:rPr lang="es-ES"/>
              <a:t>Jose V. Chang Gómez</a:t>
            </a:r>
          </a:p>
        </p:txBody>
      </p:sp>
      <p:sp>
        <p:nvSpPr>
          <p:cNvPr id="585730" name="Rectangle 2"/>
          <p:cNvSpPr>
            <a:spLocks noGrp="1" noChangeArrowheads="1"/>
          </p:cNvSpPr>
          <p:nvPr>
            <p:ph type="title"/>
          </p:nvPr>
        </p:nvSpPr>
        <p:spPr>
          <a:xfrm>
            <a:off x="611188" y="476250"/>
            <a:ext cx="8332787" cy="576263"/>
          </a:xfrm>
        </p:spPr>
        <p:txBody>
          <a:bodyPr/>
          <a:lstStyle/>
          <a:p>
            <a:r>
              <a:rPr lang="es-EC"/>
              <a:t>Meteorología y la Atmósfera </a:t>
            </a:r>
            <a:r>
              <a:rPr lang="es-EC" sz="1200" b="0"/>
              <a:t>(1)</a:t>
            </a:r>
          </a:p>
        </p:txBody>
      </p:sp>
      <p:sp>
        <p:nvSpPr>
          <p:cNvPr id="585731" name="Rectangle 3"/>
          <p:cNvSpPr>
            <a:spLocks noGrp="1" noChangeArrowheads="1"/>
          </p:cNvSpPr>
          <p:nvPr>
            <p:ph type="body" sz="half" idx="1"/>
          </p:nvPr>
        </p:nvSpPr>
        <p:spPr>
          <a:xfrm>
            <a:off x="179388" y="1196975"/>
            <a:ext cx="5329237" cy="5472113"/>
          </a:xfrm>
        </p:spPr>
        <p:txBody>
          <a:bodyPr/>
          <a:lstStyle/>
          <a:p>
            <a:pPr>
              <a:spcBef>
                <a:spcPct val="35000"/>
              </a:spcBef>
              <a:buFont typeface="Wingdings" pitchFamily="2" charset="2"/>
              <a:buChar char="Ø"/>
            </a:pPr>
            <a:r>
              <a:rPr lang="es-EC" sz="1800"/>
              <a:t>La meteorología es la ciencia de la atmósfera.</a:t>
            </a:r>
          </a:p>
          <a:p>
            <a:pPr>
              <a:spcBef>
                <a:spcPct val="25000"/>
              </a:spcBef>
              <a:buFont typeface="Wingdings" pitchFamily="2" charset="2"/>
              <a:buChar char="Ø"/>
            </a:pPr>
            <a:r>
              <a:rPr lang="es-EC" sz="1800"/>
              <a:t>La atmósfera es el medio en el que se emiten los contaminantes del aire. </a:t>
            </a:r>
          </a:p>
          <a:p>
            <a:pPr>
              <a:spcBef>
                <a:spcPct val="25000"/>
              </a:spcBef>
              <a:buFont typeface="Wingdings" pitchFamily="2" charset="2"/>
              <a:buChar char="Ø"/>
            </a:pPr>
            <a:r>
              <a:rPr lang="es-EC" sz="1800"/>
              <a:t>Procesos atmosféricos tales como el movimiento del aire (viento) y el intercambio de calor determinan el destino de los contaminantes a medida que pasan por las etapas de transporte, dispersión, transformación y remoción. </a:t>
            </a:r>
          </a:p>
          <a:p>
            <a:pPr>
              <a:spcBef>
                <a:spcPct val="25000"/>
              </a:spcBef>
              <a:buFont typeface="Wingdings" pitchFamily="2" charset="2"/>
              <a:buChar char="Ø"/>
            </a:pPr>
            <a:r>
              <a:rPr lang="es-EC" sz="1800"/>
              <a:t>La meteorología de la contaminación del aire es el estudio de cómo estos procesos atmosféricos afectan el destino de los contaminantes del aire. </a:t>
            </a:r>
          </a:p>
          <a:p>
            <a:pPr>
              <a:spcBef>
                <a:spcPct val="25000"/>
              </a:spcBef>
              <a:buFont typeface="Wingdings" pitchFamily="2" charset="2"/>
              <a:buChar char="Ø"/>
            </a:pPr>
            <a:r>
              <a:rPr lang="es-EC" sz="1800"/>
              <a:t>El conocimiento de la meteorología de la contaminación del aire sirve para manejar y controlar la descarga de contaminantes en el aire en exteriores.</a:t>
            </a:r>
            <a:r>
              <a:rPr lang="es-EC" sz="1600"/>
              <a:t> </a:t>
            </a:r>
            <a:endParaRPr lang="es-EC" sz="1800"/>
          </a:p>
          <a:p>
            <a:pPr>
              <a:spcBef>
                <a:spcPct val="25000"/>
              </a:spcBef>
              <a:buFont typeface="Wingdings" pitchFamily="2" charset="2"/>
              <a:buChar char="Ø"/>
            </a:pPr>
            <a:r>
              <a:rPr lang="es-EC" sz="900"/>
              <a:t>Ref. Curso de orientación para el control de la contaminación del aire, CEPIS.</a:t>
            </a:r>
          </a:p>
        </p:txBody>
      </p:sp>
      <p:pic>
        <p:nvPicPr>
          <p:cNvPr id="585732" name="Picture 4"/>
          <p:cNvPicPr>
            <a:picLocks noChangeAspect="1" noChangeArrowheads="1"/>
          </p:cNvPicPr>
          <p:nvPr>
            <p:ph sz="half" idx="2"/>
          </p:nvPr>
        </p:nvPicPr>
        <p:blipFill>
          <a:blip r:embed="rId2"/>
          <a:srcRect/>
          <a:stretch>
            <a:fillRect/>
          </a:stretch>
        </p:blipFill>
        <p:spPr>
          <a:xfrm>
            <a:off x="5543550" y="1916113"/>
            <a:ext cx="3600450" cy="4608512"/>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pie de página"/>
          <p:cNvSpPr>
            <a:spLocks noGrp="1"/>
          </p:cNvSpPr>
          <p:nvPr>
            <p:ph type="ftr" sz="quarter" idx="10"/>
          </p:nvPr>
        </p:nvSpPr>
        <p:spPr/>
        <p:txBody>
          <a:bodyPr/>
          <a:lstStyle/>
          <a:p>
            <a:r>
              <a:rPr lang="es-ES"/>
              <a:t>Contaminación Ambiental. FIMCM-ESPOL</a:t>
            </a:r>
          </a:p>
        </p:txBody>
      </p:sp>
      <p:sp>
        <p:nvSpPr>
          <p:cNvPr id="5" name="3 Marcador de número de diapositiva"/>
          <p:cNvSpPr>
            <a:spLocks noGrp="1"/>
          </p:cNvSpPr>
          <p:nvPr>
            <p:ph type="sldNum" sz="quarter" idx="11"/>
          </p:nvPr>
        </p:nvSpPr>
        <p:spPr/>
        <p:txBody>
          <a:bodyPr/>
          <a:lstStyle/>
          <a:p>
            <a:fld id="{FF39A015-56B5-43B7-AF50-DEFDB0AF4684}" type="slidenum">
              <a:rPr lang="es-ES"/>
              <a:pPr/>
              <a:t>30</a:t>
            </a:fld>
            <a:endParaRPr lang="es-ES"/>
          </a:p>
        </p:txBody>
      </p:sp>
      <p:sp>
        <p:nvSpPr>
          <p:cNvPr id="6" name="4 Marcador de fecha"/>
          <p:cNvSpPr>
            <a:spLocks noGrp="1"/>
          </p:cNvSpPr>
          <p:nvPr>
            <p:ph type="dt" sz="half" idx="12"/>
          </p:nvPr>
        </p:nvSpPr>
        <p:spPr/>
        <p:txBody>
          <a:bodyPr/>
          <a:lstStyle/>
          <a:p>
            <a:r>
              <a:rPr lang="es-ES"/>
              <a:t>Jose V. Chang Gómez</a:t>
            </a:r>
          </a:p>
        </p:txBody>
      </p:sp>
      <p:sp>
        <p:nvSpPr>
          <p:cNvPr id="613378" name="Rectangle 2"/>
          <p:cNvSpPr>
            <a:spLocks noGrp="1" noChangeArrowheads="1"/>
          </p:cNvSpPr>
          <p:nvPr>
            <p:ph type="title"/>
          </p:nvPr>
        </p:nvSpPr>
        <p:spPr>
          <a:xfrm>
            <a:off x="685800" y="501650"/>
            <a:ext cx="7772400" cy="738188"/>
          </a:xfrm>
        </p:spPr>
        <p:txBody>
          <a:bodyPr/>
          <a:lstStyle/>
          <a:p>
            <a:r>
              <a:rPr lang="es-ES"/>
              <a:t>Contaminación del Suelo / </a:t>
            </a:r>
            <a:br>
              <a:rPr lang="es-ES"/>
            </a:br>
            <a:r>
              <a:rPr lang="es-ES"/>
              <a:t>		Manejo de Desechos Sólidos</a:t>
            </a:r>
          </a:p>
        </p:txBody>
      </p:sp>
      <p:sp>
        <p:nvSpPr>
          <p:cNvPr id="613379" name="Rectangle 3"/>
          <p:cNvSpPr>
            <a:spLocks noChangeArrowheads="1"/>
          </p:cNvSpPr>
          <p:nvPr/>
        </p:nvSpPr>
        <p:spPr bwMode="auto">
          <a:xfrm>
            <a:off x="838200" y="1773238"/>
            <a:ext cx="7696200" cy="4291012"/>
          </a:xfrm>
          <a:prstGeom prst="rect">
            <a:avLst/>
          </a:prstGeom>
          <a:noFill/>
          <a:ln w="9525">
            <a:noFill/>
            <a:miter lim="800000"/>
            <a:headEnd/>
            <a:tailEnd/>
          </a:ln>
          <a:effectLst/>
        </p:spPr>
        <p:txBody>
          <a:bodyPr>
            <a:spAutoFit/>
          </a:bodyPr>
          <a:lstStyle/>
          <a:p>
            <a:pPr>
              <a:spcBef>
                <a:spcPct val="50000"/>
              </a:spcBef>
              <a:buSzPct val="75000"/>
              <a:buFont typeface="Wingdings" pitchFamily="2" charset="2"/>
              <a:buChar char="Ø"/>
            </a:pPr>
            <a:r>
              <a:rPr lang="es-ES_tradnl" sz="2400">
                <a:latin typeface="Tahoma" pitchFamily="34" charset="0"/>
              </a:rPr>
              <a:t>Contaminación del suelo</a:t>
            </a:r>
          </a:p>
          <a:p>
            <a:pPr>
              <a:spcBef>
                <a:spcPct val="50000"/>
              </a:spcBef>
              <a:buSzPct val="75000"/>
              <a:buFont typeface="Wingdings" pitchFamily="2" charset="2"/>
              <a:buChar char="Ø"/>
            </a:pPr>
            <a:r>
              <a:rPr lang="es-ES_tradnl" sz="2400">
                <a:latin typeface="Tahoma" pitchFamily="34" charset="0"/>
              </a:rPr>
              <a:t>Tipos de desechos sólidos</a:t>
            </a:r>
          </a:p>
          <a:p>
            <a:pPr>
              <a:spcBef>
                <a:spcPct val="50000"/>
              </a:spcBef>
              <a:buSzPct val="75000"/>
              <a:buFont typeface="Wingdings" pitchFamily="2" charset="2"/>
              <a:buChar char="Ø"/>
            </a:pPr>
            <a:r>
              <a:rPr lang="es-ES_tradnl" sz="2400">
                <a:latin typeface="Tahoma" pitchFamily="34" charset="0"/>
              </a:rPr>
              <a:t>Composición</a:t>
            </a:r>
          </a:p>
          <a:p>
            <a:pPr>
              <a:spcBef>
                <a:spcPct val="50000"/>
              </a:spcBef>
              <a:buSzPct val="75000"/>
              <a:buFont typeface="Wingdings" pitchFamily="2" charset="2"/>
              <a:buChar char="Ø"/>
            </a:pPr>
            <a:r>
              <a:rPr lang="es-ES_tradnl" sz="2400">
                <a:latin typeface="Tahoma" pitchFamily="34" charset="0"/>
              </a:rPr>
              <a:t>Propiedades físicas, químicas y biológicas</a:t>
            </a:r>
          </a:p>
          <a:p>
            <a:pPr>
              <a:spcBef>
                <a:spcPct val="50000"/>
              </a:spcBef>
              <a:buSzPct val="75000"/>
              <a:buFont typeface="Wingdings" pitchFamily="2" charset="2"/>
              <a:buChar char="Ø"/>
            </a:pPr>
            <a:r>
              <a:rPr lang="es-ES_tradnl" sz="2400">
                <a:latin typeface="Tahoma" pitchFamily="34" charset="0"/>
              </a:rPr>
              <a:t>Sistemas de recolección</a:t>
            </a:r>
          </a:p>
          <a:p>
            <a:pPr>
              <a:spcBef>
                <a:spcPct val="50000"/>
              </a:spcBef>
              <a:buSzPct val="75000"/>
              <a:buFont typeface="Wingdings" pitchFamily="2" charset="2"/>
              <a:buChar char="Ø"/>
            </a:pPr>
            <a:r>
              <a:rPr lang="es-ES_tradnl" sz="2400">
                <a:latin typeface="Tahoma" pitchFamily="34" charset="0"/>
              </a:rPr>
              <a:t>Disposición final</a:t>
            </a:r>
          </a:p>
          <a:p>
            <a:pPr>
              <a:spcBef>
                <a:spcPct val="50000"/>
              </a:spcBef>
              <a:buSzPct val="75000"/>
              <a:buFont typeface="Wingdings" pitchFamily="2" charset="2"/>
              <a:buChar char="Ø"/>
            </a:pPr>
            <a:r>
              <a:rPr lang="es-ES_tradnl" sz="2400">
                <a:latin typeface="Tahoma" pitchFamily="34" charset="0"/>
              </a:rPr>
              <a:t>Botaderos y rellenos sanitarios</a:t>
            </a:r>
          </a:p>
          <a:p>
            <a:pPr>
              <a:spcBef>
                <a:spcPct val="50000"/>
              </a:spcBef>
              <a:buSzPct val="75000"/>
              <a:buFont typeface="Wingdings" pitchFamily="2" charset="2"/>
              <a:buChar char="Ø"/>
            </a:pPr>
            <a:r>
              <a:rPr lang="es-ES_tradnl" sz="2400">
                <a:latin typeface="Tahoma" pitchFamily="34" charset="0"/>
              </a:rPr>
              <a:t>Control de los sitios de disposición final</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10220AA6-F49C-4C3D-A899-13E6554DE009}" type="slidenum">
              <a:rPr lang="es-ES"/>
              <a:pPr/>
              <a:t>31</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14402" name="Rectangle 2"/>
          <p:cNvSpPr>
            <a:spLocks noGrp="1" noChangeArrowheads="1"/>
          </p:cNvSpPr>
          <p:nvPr>
            <p:ph type="title"/>
          </p:nvPr>
        </p:nvSpPr>
        <p:spPr>
          <a:xfrm>
            <a:off x="457200" y="457200"/>
            <a:ext cx="8229600" cy="717550"/>
          </a:xfrm>
        </p:spPr>
        <p:txBody>
          <a:bodyPr/>
          <a:lstStyle/>
          <a:p>
            <a:r>
              <a:rPr lang="es-EC"/>
              <a:t>Contaminación del suelo</a:t>
            </a:r>
          </a:p>
        </p:txBody>
      </p:sp>
      <p:sp>
        <p:nvSpPr>
          <p:cNvPr id="614403" name="Rectangle 3"/>
          <p:cNvSpPr>
            <a:spLocks noGrp="1" noChangeArrowheads="1"/>
          </p:cNvSpPr>
          <p:nvPr>
            <p:ph type="body" idx="1"/>
          </p:nvPr>
        </p:nvSpPr>
        <p:spPr>
          <a:xfrm>
            <a:off x="684213" y="1844675"/>
            <a:ext cx="7991475" cy="4287838"/>
          </a:xfrm>
        </p:spPr>
        <p:txBody>
          <a:bodyPr/>
          <a:lstStyle/>
          <a:p>
            <a:pPr>
              <a:spcBef>
                <a:spcPct val="50000"/>
              </a:spcBef>
              <a:buClr>
                <a:schemeClr val="tx1"/>
              </a:buClr>
              <a:buFont typeface="Wingdings" pitchFamily="2" charset="2"/>
              <a:buChar char="Ø"/>
            </a:pPr>
            <a:r>
              <a:rPr lang="es-EC"/>
              <a:t>La contaminación del suelo es la degradación de la superficie terrestre a través del mal uso del suelo por prácticas agrícolas pobres, la explotación mineral, la acumulación de desperdicios industriales, y el indiscriminado manejo de los desechos sólidos urbanos. </a:t>
            </a:r>
          </a:p>
          <a:p>
            <a:pPr>
              <a:spcBef>
                <a:spcPct val="50000"/>
              </a:spcBef>
              <a:buClr>
                <a:schemeClr val="tx1"/>
              </a:buClr>
              <a:buFont typeface="Wingdings" pitchFamily="2" charset="2"/>
              <a:buChar char="Ø"/>
            </a:pPr>
            <a:r>
              <a:rPr lang="es-EC"/>
              <a:t>Dicha acumulación puede darse a nivel superficial (en el caso de desechos sólidos) o a nivel del subsuelo (en el caso de líquidos percolados a partir de desechos sólidos o de derrames de sustancias tóxicas). </a:t>
            </a:r>
          </a:p>
          <a:p>
            <a:endParaRPr lang="es-EC"/>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pie de página"/>
          <p:cNvSpPr>
            <a:spLocks noGrp="1"/>
          </p:cNvSpPr>
          <p:nvPr>
            <p:ph type="ftr" sz="quarter" idx="10"/>
          </p:nvPr>
        </p:nvSpPr>
        <p:spPr/>
        <p:txBody>
          <a:bodyPr/>
          <a:lstStyle/>
          <a:p>
            <a:r>
              <a:rPr lang="es-ES"/>
              <a:t>Contaminación Ambiental. FIMCM-ESPOL</a:t>
            </a:r>
          </a:p>
        </p:txBody>
      </p:sp>
      <p:sp>
        <p:nvSpPr>
          <p:cNvPr id="6" name="4 Marcador de número de diapositiva"/>
          <p:cNvSpPr>
            <a:spLocks noGrp="1"/>
          </p:cNvSpPr>
          <p:nvPr>
            <p:ph type="sldNum" sz="quarter" idx="11"/>
          </p:nvPr>
        </p:nvSpPr>
        <p:spPr/>
        <p:txBody>
          <a:bodyPr/>
          <a:lstStyle/>
          <a:p>
            <a:fld id="{7D2DD40D-FC43-4D18-8709-0F65DD9E368B}" type="slidenum">
              <a:rPr lang="es-ES"/>
              <a:pPr/>
              <a:t>32</a:t>
            </a:fld>
            <a:endParaRPr lang="es-ES"/>
          </a:p>
        </p:txBody>
      </p:sp>
      <p:sp>
        <p:nvSpPr>
          <p:cNvPr id="7" name="5 Marcador de fecha"/>
          <p:cNvSpPr>
            <a:spLocks noGrp="1"/>
          </p:cNvSpPr>
          <p:nvPr>
            <p:ph type="dt" sz="half" idx="12"/>
          </p:nvPr>
        </p:nvSpPr>
        <p:spPr/>
        <p:txBody>
          <a:bodyPr/>
          <a:lstStyle/>
          <a:p>
            <a:r>
              <a:rPr lang="es-ES"/>
              <a:t>Jose V. Chang Gómez</a:t>
            </a:r>
          </a:p>
        </p:txBody>
      </p:sp>
      <p:sp>
        <p:nvSpPr>
          <p:cNvPr id="615426" name="Rectangle 2"/>
          <p:cNvSpPr>
            <a:spLocks noGrp="1" noChangeArrowheads="1"/>
          </p:cNvSpPr>
          <p:nvPr>
            <p:ph type="title"/>
          </p:nvPr>
        </p:nvSpPr>
        <p:spPr/>
        <p:txBody>
          <a:bodyPr/>
          <a:lstStyle/>
          <a:p>
            <a:r>
              <a:rPr lang="es-ES_tradnl"/>
              <a:t>Desechos sólidos: Definición</a:t>
            </a:r>
          </a:p>
        </p:txBody>
      </p:sp>
      <p:sp>
        <p:nvSpPr>
          <p:cNvPr id="615427" name="Rectangle 3"/>
          <p:cNvSpPr>
            <a:spLocks noGrp="1" noChangeArrowheads="1"/>
          </p:cNvSpPr>
          <p:nvPr>
            <p:ph type="body" idx="1"/>
          </p:nvPr>
        </p:nvSpPr>
        <p:spPr>
          <a:xfrm>
            <a:off x="228600" y="1268413"/>
            <a:ext cx="8229600" cy="1584325"/>
          </a:xfrm>
        </p:spPr>
        <p:txBody>
          <a:bodyPr/>
          <a:lstStyle/>
          <a:p>
            <a:pPr>
              <a:buFont typeface="Wingdings" pitchFamily="2" charset="2"/>
              <a:buNone/>
            </a:pPr>
            <a:r>
              <a:rPr lang="es-ES_tradnl"/>
              <a:t>Son aquellos materiales sólidos o semisólidos que el poseedor ya no considera de suficiente valor como para ser retenidos.</a:t>
            </a:r>
          </a:p>
          <a:p>
            <a:pPr>
              <a:buFont typeface="Wingdings" pitchFamily="2" charset="2"/>
              <a:buNone/>
            </a:pPr>
            <a:r>
              <a:rPr lang="es-ES"/>
              <a:t>Es todo sólido, líquido o gas confinado que ha dejado de ser útil para el ser humano</a:t>
            </a:r>
            <a:endParaRPr lang="es-ES_tradnl"/>
          </a:p>
        </p:txBody>
      </p:sp>
      <p:graphicFrame>
        <p:nvGraphicFramePr>
          <p:cNvPr id="615428" name="Object 4"/>
          <p:cNvGraphicFramePr>
            <a:graphicFrameLocks noChangeAspect="1"/>
          </p:cNvGraphicFramePr>
          <p:nvPr/>
        </p:nvGraphicFramePr>
        <p:xfrm>
          <a:off x="250825" y="2852738"/>
          <a:ext cx="8713788" cy="3652837"/>
        </p:xfrm>
        <a:graphic>
          <a:graphicData uri="http://schemas.openxmlformats.org/presentationml/2006/ole">
            <p:oleObj spid="_x0000_s615428" name="Foto de Photo Editor" r:id="rId3" imgW="5800000" imgH="3228571" progId="MSPhotoEd.3">
              <p:embed/>
            </p:oleObj>
          </a:graphicData>
        </a:graphic>
      </p:graphicFrame>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5D59F53C-98F6-47B5-A1D7-A961B678FC96}" type="slidenum">
              <a:rPr lang="es-ES"/>
              <a:pPr/>
              <a:t>33</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16450" name="Rectangle 2"/>
          <p:cNvSpPr>
            <a:spLocks noGrp="1" noChangeArrowheads="1"/>
          </p:cNvSpPr>
          <p:nvPr>
            <p:ph type="title"/>
          </p:nvPr>
        </p:nvSpPr>
        <p:spPr>
          <a:xfrm>
            <a:off x="755650" y="404813"/>
            <a:ext cx="8083550" cy="936625"/>
          </a:xfrm>
        </p:spPr>
        <p:txBody>
          <a:bodyPr/>
          <a:lstStyle/>
          <a:p>
            <a:r>
              <a:rPr lang="es-ES_tradnl"/>
              <a:t>Tipos y composición de desechos</a:t>
            </a:r>
          </a:p>
        </p:txBody>
      </p:sp>
      <p:sp>
        <p:nvSpPr>
          <p:cNvPr id="616451" name="Rectangle 3"/>
          <p:cNvSpPr>
            <a:spLocks noGrp="1" noChangeArrowheads="1"/>
          </p:cNvSpPr>
          <p:nvPr>
            <p:ph type="body" idx="1"/>
          </p:nvPr>
        </p:nvSpPr>
        <p:spPr>
          <a:xfrm>
            <a:off x="323850" y="1484313"/>
            <a:ext cx="8496300" cy="5113337"/>
          </a:xfrm>
        </p:spPr>
        <p:txBody>
          <a:bodyPr/>
          <a:lstStyle/>
          <a:p>
            <a:pPr lvl="2">
              <a:buClr>
                <a:schemeClr val="tx1"/>
              </a:buClr>
              <a:buSzPct val="75000"/>
              <a:buFont typeface="Wingdings" pitchFamily="2" charset="2"/>
              <a:buChar char="q"/>
            </a:pPr>
            <a:r>
              <a:rPr lang="es-ES_tradnl">
                <a:solidFill>
                  <a:srgbClr val="FF3300"/>
                </a:solidFill>
              </a:rPr>
              <a:t>Doméstico</a:t>
            </a:r>
          </a:p>
          <a:p>
            <a:pPr lvl="2">
              <a:buClr>
                <a:schemeClr val="tx1"/>
              </a:buClr>
              <a:buSzPct val="75000"/>
              <a:buFont typeface="Wingdings" pitchFamily="2" charset="2"/>
              <a:buChar char="q"/>
            </a:pPr>
            <a:r>
              <a:rPr lang="es-ES_tradnl">
                <a:solidFill>
                  <a:srgbClr val="FF3300"/>
                </a:solidFill>
              </a:rPr>
              <a:t>Comercial</a:t>
            </a:r>
          </a:p>
          <a:p>
            <a:pPr lvl="2">
              <a:buClr>
                <a:schemeClr val="tx1"/>
              </a:buClr>
              <a:buSzPct val="75000"/>
              <a:buFont typeface="Wingdings" pitchFamily="2" charset="2"/>
              <a:buChar char="q"/>
            </a:pPr>
            <a:r>
              <a:rPr lang="es-ES_tradnl">
                <a:solidFill>
                  <a:srgbClr val="FF3300"/>
                </a:solidFill>
              </a:rPr>
              <a:t>Institucional</a:t>
            </a:r>
          </a:p>
          <a:p>
            <a:pPr lvl="2">
              <a:buClr>
                <a:schemeClr val="tx1"/>
              </a:buClr>
              <a:buSzPct val="75000"/>
              <a:buFont typeface="Wingdings" pitchFamily="2" charset="2"/>
              <a:buChar char="q"/>
            </a:pPr>
            <a:r>
              <a:rPr lang="es-ES_tradnl">
                <a:solidFill>
                  <a:srgbClr val="FF3300"/>
                </a:solidFill>
              </a:rPr>
              <a:t>Construcción y demolición</a:t>
            </a:r>
          </a:p>
          <a:p>
            <a:pPr lvl="2">
              <a:buClr>
                <a:schemeClr val="tx1"/>
              </a:buClr>
              <a:buSzPct val="75000"/>
              <a:buFont typeface="Wingdings" pitchFamily="2" charset="2"/>
              <a:buChar char="q"/>
            </a:pPr>
            <a:r>
              <a:rPr lang="es-ES_tradnl">
                <a:solidFill>
                  <a:srgbClr val="FF3300"/>
                </a:solidFill>
              </a:rPr>
              <a:t>Servicios municipales</a:t>
            </a:r>
          </a:p>
          <a:p>
            <a:pPr lvl="2">
              <a:buClr>
                <a:schemeClr val="tx1"/>
              </a:buClr>
              <a:buSzPct val="75000"/>
              <a:buFont typeface="Wingdings" pitchFamily="2" charset="2"/>
              <a:buChar char="q"/>
            </a:pPr>
            <a:r>
              <a:rPr lang="es-ES_tradnl">
                <a:solidFill>
                  <a:srgbClr val="FF3300"/>
                </a:solidFill>
              </a:rPr>
              <a:t>Plantas de tratamiento</a:t>
            </a:r>
          </a:p>
          <a:p>
            <a:pPr lvl="2">
              <a:buClr>
                <a:schemeClr val="tx1"/>
              </a:buClr>
              <a:buSzPct val="75000"/>
              <a:buFont typeface="Wingdings" pitchFamily="2" charset="2"/>
              <a:buChar char="q"/>
            </a:pPr>
            <a:r>
              <a:rPr lang="es-ES_tradnl">
                <a:solidFill>
                  <a:srgbClr val="FF3300"/>
                </a:solidFill>
              </a:rPr>
              <a:t>Industrial</a:t>
            </a:r>
          </a:p>
          <a:p>
            <a:pPr lvl="2">
              <a:buClr>
                <a:schemeClr val="tx1"/>
              </a:buClr>
              <a:buSzPct val="75000"/>
              <a:buFont typeface="Wingdings" pitchFamily="2" charset="2"/>
              <a:buChar char="q"/>
            </a:pPr>
            <a:r>
              <a:rPr lang="es-ES_tradnl">
                <a:solidFill>
                  <a:srgbClr val="FF3300"/>
                </a:solidFill>
              </a:rPr>
              <a:t>Agrícola</a:t>
            </a:r>
          </a:p>
          <a:p>
            <a:pPr>
              <a:spcBef>
                <a:spcPct val="50000"/>
              </a:spcBef>
              <a:buFont typeface="Wingdings" pitchFamily="2" charset="2"/>
              <a:buNone/>
            </a:pPr>
            <a:r>
              <a:rPr lang="es-ES" b="1"/>
              <a:t>	Composición:</a:t>
            </a:r>
          </a:p>
          <a:p>
            <a:pPr>
              <a:spcBef>
                <a:spcPct val="40000"/>
              </a:spcBef>
              <a:buFont typeface="Wingdings" pitchFamily="2" charset="2"/>
              <a:buChar char="Ø"/>
            </a:pPr>
            <a:r>
              <a:rPr lang="es-ES" b="1">
                <a:solidFill>
                  <a:schemeClr val="tx2"/>
                </a:solidFill>
              </a:rPr>
              <a:t>Fracción Orgánica</a:t>
            </a:r>
            <a:r>
              <a:rPr lang="es-ES"/>
              <a:t> </a:t>
            </a:r>
            <a:r>
              <a:rPr lang="es-ES" sz="1800"/>
              <a:t>(restos alimenticios, papel, cartón, plásticos, textiles, caucho y cuero)</a:t>
            </a:r>
            <a:endParaRPr lang="es-ES" sz="1800" b="1">
              <a:solidFill>
                <a:schemeClr val="tx2"/>
              </a:solidFill>
            </a:endParaRPr>
          </a:p>
          <a:p>
            <a:pPr>
              <a:spcBef>
                <a:spcPct val="40000"/>
              </a:spcBef>
              <a:buFont typeface="Wingdings" pitchFamily="2" charset="2"/>
              <a:buChar char="Ø"/>
            </a:pPr>
            <a:r>
              <a:rPr lang="es-ES" b="1">
                <a:solidFill>
                  <a:schemeClr val="tx2"/>
                </a:solidFill>
              </a:rPr>
              <a:t>Fracción Inorgánica</a:t>
            </a:r>
            <a:r>
              <a:rPr lang="es-ES"/>
              <a:t> </a:t>
            </a:r>
            <a:r>
              <a:rPr lang="es-ES" sz="1800"/>
              <a:t>(vidrio, hojalatas, aluminio, otros metales, polvo)</a:t>
            </a:r>
          </a:p>
          <a:p>
            <a:pPr>
              <a:buClr>
                <a:schemeClr val="tx1"/>
              </a:buClr>
              <a:buFont typeface="Wingdings" pitchFamily="2" charset="2"/>
              <a:buNone/>
            </a:pPr>
            <a:endParaRPr lang="es-ES_tradnl" sz="180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5CBAAE9A-F340-4088-878D-5E3B5E9B7D94}" type="slidenum">
              <a:rPr lang="es-ES"/>
              <a:pPr/>
              <a:t>34</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17474" name="Rectangle 2"/>
          <p:cNvSpPr>
            <a:spLocks noGrp="1" noChangeArrowheads="1"/>
          </p:cNvSpPr>
          <p:nvPr>
            <p:ph type="title"/>
          </p:nvPr>
        </p:nvSpPr>
        <p:spPr>
          <a:xfrm>
            <a:off x="457200" y="457200"/>
            <a:ext cx="8435975" cy="811213"/>
          </a:xfrm>
        </p:spPr>
        <p:txBody>
          <a:bodyPr/>
          <a:lstStyle/>
          <a:p>
            <a:r>
              <a:rPr lang="es-ES_tradnl"/>
              <a:t>Desechos domésticos/ comerciales y peligrosos</a:t>
            </a:r>
          </a:p>
        </p:txBody>
      </p:sp>
      <p:sp>
        <p:nvSpPr>
          <p:cNvPr id="617475" name="Rectangle 3"/>
          <p:cNvSpPr>
            <a:spLocks noGrp="1" noChangeArrowheads="1"/>
          </p:cNvSpPr>
          <p:nvPr>
            <p:ph type="body" idx="1"/>
          </p:nvPr>
        </p:nvSpPr>
        <p:spPr>
          <a:xfrm>
            <a:off x="323850" y="1341438"/>
            <a:ext cx="8351838" cy="5256212"/>
          </a:xfrm>
        </p:spPr>
        <p:txBody>
          <a:bodyPr/>
          <a:lstStyle/>
          <a:p>
            <a:pPr algn="just">
              <a:lnSpc>
                <a:spcPct val="90000"/>
              </a:lnSpc>
              <a:spcBef>
                <a:spcPct val="50000"/>
              </a:spcBef>
              <a:buFont typeface="Wingdings" pitchFamily="2" charset="2"/>
              <a:buNone/>
            </a:pPr>
            <a:r>
              <a:rPr lang="es-ES_tradnl" sz="2400" b="1"/>
              <a:t>Desechos domésticos y comerciales</a:t>
            </a:r>
          </a:p>
          <a:p>
            <a:pPr algn="just">
              <a:lnSpc>
                <a:spcPct val="90000"/>
              </a:lnSpc>
              <a:spcBef>
                <a:spcPct val="50000"/>
              </a:spcBef>
              <a:buFont typeface="Wingdings" pitchFamily="2" charset="2"/>
              <a:buChar char="q"/>
            </a:pPr>
            <a:r>
              <a:rPr lang="es-ES_tradnl"/>
              <a:t>Consisten en desechos sólidos orgánicos e inorgánicos de zonas residenciales y de establecimientos comerciales</a:t>
            </a:r>
          </a:p>
          <a:p>
            <a:pPr algn="just">
              <a:lnSpc>
                <a:spcPct val="90000"/>
              </a:lnSpc>
              <a:spcBef>
                <a:spcPct val="50000"/>
              </a:spcBef>
              <a:buFont typeface="Wingdings" pitchFamily="2" charset="2"/>
              <a:buChar char="q"/>
            </a:pPr>
            <a:r>
              <a:rPr lang="es-ES_tradnl"/>
              <a:t>Residuos orgánicos típicos: comida, papel, cartón, plásticos, textiles, cuero, madera, residuos de jardín.</a:t>
            </a:r>
          </a:p>
          <a:p>
            <a:pPr algn="just">
              <a:lnSpc>
                <a:spcPct val="90000"/>
              </a:lnSpc>
              <a:spcBef>
                <a:spcPct val="50000"/>
              </a:spcBef>
              <a:buFont typeface="Wingdings" pitchFamily="2" charset="2"/>
              <a:buChar char="q"/>
            </a:pPr>
            <a:r>
              <a:rPr lang="es-ES_tradnl"/>
              <a:t>Residuos inorgánicos: vidrio, cerámica, latas de aluminio, metales férreos, suciedad.</a:t>
            </a:r>
          </a:p>
          <a:p>
            <a:pPr>
              <a:spcBef>
                <a:spcPct val="50000"/>
              </a:spcBef>
              <a:buFont typeface="Wingdings" pitchFamily="2" charset="2"/>
              <a:buNone/>
            </a:pPr>
            <a:r>
              <a:rPr lang="es-ES_tradnl" sz="2400" b="1"/>
              <a:t>Desechos peligrosos</a:t>
            </a:r>
          </a:p>
          <a:p>
            <a:pPr lvl="1">
              <a:lnSpc>
                <a:spcPct val="90000"/>
              </a:lnSpc>
              <a:buFont typeface="Wingdings" pitchFamily="2" charset="2"/>
              <a:buChar char="Ø"/>
            </a:pPr>
            <a:r>
              <a:rPr lang="es-ES_tradnl"/>
              <a:t>Sustancias inflamables</a:t>
            </a:r>
          </a:p>
          <a:p>
            <a:pPr lvl="1">
              <a:lnSpc>
                <a:spcPct val="90000"/>
              </a:lnSpc>
              <a:buFont typeface="Wingdings" pitchFamily="2" charset="2"/>
              <a:buChar char="Ø"/>
            </a:pPr>
            <a:r>
              <a:rPr lang="es-ES_tradnl"/>
              <a:t>Corrosivos</a:t>
            </a:r>
          </a:p>
          <a:p>
            <a:pPr lvl="1">
              <a:lnSpc>
                <a:spcPct val="90000"/>
              </a:lnSpc>
              <a:buFont typeface="Wingdings" pitchFamily="2" charset="2"/>
              <a:buChar char="Ø"/>
            </a:pPr>
            <a:r>
              <a:rPr lang="es-ES_tradnl"/>
              <a:t>Reactivos</a:t>
            </a:r>
          </a:p>
          <a:p>
            <a:pPr lvl="1">
              <a:lnSpc>
                <a:spcPct val="90000"/>
              </a:lnSpc>
              <a:buFont typeface="Wingdings" pitchFamily="2" charset="2"/>
              <a:buChar char="Ø"/>
            </a:pPr>
            <a:r>
              <a:rPr lang="es-ES_tradnl"/>
              <a:t>Tóxicos</a:t>
            </a:r>
          </a:p>
          <a:p>
            <a:pPr lvl="1">
              <a:lnSpc>
                <a:spcPct val="90000"/>
              </a:lnSpc>
              <a:buFont typeface="Wingdings" pitchFamily="2" charset="2"/>
              <a:buChar char="Ø"/>
            </a:pPr>
            <a:r>
              <a:rPr lang="es-ES_tradnl"/>
              <a:t>Cancerígenos</a:t>
            </a:r>
          </a:p>
          <a:p>
            <a:pPr algn="just">
              <a:lnSpc>
                <a:spcPct val="90000"/>
              </a:lnSpc>
              <a:spcBef>
                <a:spcPct val="50000"/>
              </a:spcBef>
              <a:buFont typeface="Wingdings" pitchFamily="2" charset="2"/>
              <a:buChar char="q"/>
            </a:pPr>
            <a:endParaRPr lang="es-ES_tradnl"/>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BC5C315A-3872-4007-BE36-5F2CB3AE3778}" type="slidenum">
              <a:rPr lang="es-ES"/>
              <a:pPr/>
              <a:t>35</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18498" name="Rectangle 2"/>
          <p:cNvSpPr>
            <a:spLocks noGrp="1" noChangeArrowheads="1"/>
          </p:cNvSpPr>
          <p:nvPr>
            <p:ph type="title"/>
          </p:nvPr>
        </p:nvSpPr>
        <p:spPr/>
        <p:txBody>
          <a:bodyPr/>
          <a:lstStyle/>
          <a:p>
            <a:r>
              <a:rPr lang="es-ES_tradnl"/>
              <a:t>Residuos institucionales</a:t>
            </a:r>
          </a:p>
        </p:txBody>
      </p:sp>
      <p:sp>
        <p:nvSpPr>
          <p:cNvPr id="618499" name="Rectangle 3"/>
          <p:cNvSpPr>
            <a:spLocks noGrp="1" noChangeArrowheads="1"/>
          </p:cNvSpPr>
          <p:nvPr>
            <p:ph type="body" idx="1"/>
          </p:nvPr>
        </p:nvSpPr>
        <p:spPr>
          <a:xfrm>
            <a:off x="381000" y="1412875"/>
            <a:ext cx="8077200" cy="5040313"/>
          </a:xfrm>
        </p:spPr>
        <p:txBody>
          <a:bodyPr/>
          <a:lstStyle/>
          <a:p>
            <a:pPr algn="just">
              <a:spcBef>
                <a:spcPct val="50000"/>
              </a:spcBef>
              <a:buFont typeface="Wingdings" pitchFamily="2" charset="2"/>
              <a:buChar char="Ø"/>
            </a:pPr>
            <a:r>
              <a:rPr lang="es-ES_tradnl"/>
              <a:t>Residuos sólidos de los centros gubernamentales, escuelas, colegios, cárceles y hospitales</a:t>
            </a:r>
          </a:p>
          <a:p>
            <a:pPr algn="just">
              <a:spcBef>
                <a:spcPct val="50000"/>
              </a:spcBef>
              <a:buFont typeface="Wingdings" pitchFamily="2" charset="2"/>
              <a:buChar char="Ø"/>
            </a:pPr>
            <a:r>
              <a:rPr lang="es-ES_tradnl"/>
              <a:t>Excluyendo a los residuos de las cárceles y hospitales, los residuos institucionales son similares a los domésticos.</a:t>
            </a:r>
          </a:p>
          <a:p>
            <a:pPr algn="just">
              <a:spcBef>
                <a:spcPct val="50000"/>
              </a:spcBef>
              <a:buFont typeface="Wingdings" pitchFamily="2" charset="2"/>
              <a:buChar char="Ø"/>
            </a:pPr>
            <a:r>
              <a:rPr lang="es-ES_tradnl"/>
              <a:t>Los desechos sanitarios deben ser manipulados y procesados separadamente de otros desechos sólidos</a:t>
            </a:r>
          </a:p>
          <a:p>
            <a:pPr algn="just">
              <a:spcBef>
                <a:spcPct val="50000"/>
              </a:spcBef>
              <a:buFont typeface="Wingdings" pitchFamily="2" charset="2"/>
              <a:buNone/>
            </a:pPr>
            <a:r>
              <a:rPr lang="es-ES_tradnl" sz="2400" b="1"/>
              <a:t>Desechos de la construcción</a:t>
            </a:r>
            <a:r>
              <a:rPr lang="es-ES_tradnl" b="1"/>
              <a:t> </a:t>
            </a:r>
          </a:p>
          <a:p>
            <a:pPr algn="just">
              <a:spcBef>
                <a:spcPct val="50000"/>
              </a:spcBef>
              <a:buFont typeface="Wingdings" pitchFamily="2" charset="2"/>
              <a:buChar char="q"/>
            </a:pPr>
            <a:r>
              <a:rPr lang="es-ES_tradnl"/>
              <a:t>Son los desechos de la construcción, remodelación y arreglo de viviendas, edificios.</a:t>
            </a:r>
          </a:p>
          <a:p>
            <a:pPr algn="just">
              <a:spcBef>
                <a:spcPct val="50000"/>
              </a:spcBef>
              <a:buFont typeface="Wingdings" pitchFamily="2" charset="2"/>
              <a:buChar char="q"/>
            </a:pPr>
            <a:r>
              <a:rPr lang="es-ES_tradnl"/>
              <a:t>Desechos difíciles de cuantificar: piedra, hormigón, ladrillo, madera, grava, piezas de grifería y electricidad. Pueden incluir vidrios rotos, plásticos y acero de reforzamiento</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60D9CB9B-0CC9-4380-9945-DD6A152410C4}" type="slidenum">
              <a:rPr lang="es-ES"/>
              <a:pPr/>
              <a:t>36</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19522" name="Rectangle 2"/>
          <p:cNvSpPr>
            <a:spLocks noGrp="1" noChangeArrowheads="1"/>
          </p:cNvSpPr>
          <p:nvPr>
            <p:ph type="title"/>
          </p:nvPr>
        </p:nvSpPr>
        <p:spPr/>
        <p:txBody>
          <a:bodyPr/>
          <a:lstStyle/>
          <a:p>
            <a:r>
              <a:rPr lang="es-ES_tradnl"/>
              <a:t>Desechos de servicios municipales</a:t>
            </a:r>
          </a:p>
        </p:txBody>
      </p:sp>
      <p:sp>
        <p:nvSpPr>
          <p:cNvPr id="619523" name="Rectangle 3"/>
          <p:cNvSpPr>
            <a:spLocks noGrp="1" noChangeArrowheads="1"/>
          </p:cNvSpPr>
          <p:nvPr>
            <p:ph type="body" idx="1"/>
          </p:nvPr>
        </p:nvSpPr>
        <p:spPr>
          <a:xfrm>
            <a:off x="395288" y="1268413"/>
            <a:ext cx="8559800" cy="5256212"/>
          </a:xfrm>
        </p:spPr>
        <p:txBody>
          <a:bodyPr/>
          <a:lstStyle/>
          <a:p>
            <a:pPr algn="just">
              <a:buFont typeface="Wingdings" pitchFamily="2" charset="2"/>
              <a:buNone/>
            </a:pPr>
            <a:r>
              <a:rPr lang="es-ES_tradnl"/>
              <a:t>   Son los desechos de la comunidad, producto de la operación y mantenimiento de las instalaciones municipales: </a:t>
            </a:r>
          </a:p>
          <a:p>
            <a:pPr lvl="1" algn="just">
              <a:buClr>
                <a:srgbClr val="FF3300"/>
              </a:buClr>
              <a:buSzPct val="75000"/>
              <a:buFont typeface="Wingdings" pitchFamily="2" charset="2"/>
              <a:buChar char="q"/>
            </a:pPr>
            <a:r>
              <a:rPr lang="es-ES_tradnl"/>
              <a:t>barrido de calles, </a:t>
            </a:r>
          </a:p>
          <a:p>
            <a:pPr lvl="1" algn="just">
              <a:buClr>
                <a:srgbClr val="FF3300"/>
              </a:buClr>
              <a:buSzPct val="75000"/>
              <a:buFont typeface="Wingdings" pitchFamily="2" charset="2"/>
              <a:buChar char="q"/>
            </a:pPr>
            <a:r>
              <a:rPr lang="es-ES_tradnl"/>
              <a:t>tachos de basura pública, </a:t>
            </a:r>
          </a:p>
          <a:p>
            <a:pPr lvl="1" algn="just">
              <a:buClr>
                <a:srgbClr val="FF3300"/>
              </a:buClr>
              <a:buSzPct val="75000"/>
              <a:buFont typeface="Wingdings" pitchFamily="2" charset="2"/>
              <a:buChar char="q"/>
            </a:pPr>
            <a:r>
              <a:rPr lang="es-ES_tradnl"/>
              <a:t>desechos de mercados y parques, </a:t>
            </a:r>
          </a:p>
          <a:p>
            <a:pPr lvl="1" algn="just">
              <a:buClr>
                <a:srgbClr val="FF3300"/>
              </a:buClr>
              <a:buSzPct val="75000"/>
              <a:buFont typeface="Wingdings" pitchFamily="2" charset="2"/>
              <a:buChar char="q"/>
            </a:pPr>
            <a:r>
              <a:rPr lang="es-ES_tradnl"/>
              <a:t>residuos de sumideros, </a:t>
            </a:r>
          </a:p>
          <a:p>
            <a:pPr lvl="1" algn="just">
              <a:buClr>
                <a:srgbClr val="FF3300"/>
              </a:buClr>
              <a:buSzPct val="75000"/>
              <a:buFont typeface="Wingdings" pitchFamily="2" charset="2"/>
              <a:buChar char="q"/>
            </a:pPr>
            <a:r>
              <a:rPr lang="es-ES_tradnl"/>
              <a:t>animales muertos y </a:t>
            </a:r>
          </a:p>
          <a:p>
            <a:pPr lvl="1" algn="just">
              <a:buClr>
                <a:srgbClr val="FF3300"/>
              </a:buClr>
              <a:buSzPct val="75000"/>
              <a:buFont typeface="Wingdings" pitchFamily="2" charset="2"/>
              <a:buChar char="q"/>
            </a:pPr>
            <a:r>
              <a:rPr lang="es-ES_tradnl"/>
              <a:t>vehículos abandonados. </a:t>
            </a:r>
            <a:endParaRPr lang="es-ES_tradnl" b="1"/>
          </a:p>
          <a:p>
            <a:pPr algn="just">
              <a:buClr>
                <a:srgbClr val="FF3300"/>
              </a:buClr>
              <a:buFont typeface="Wingdings" pitchFamily="2" charset="2"/>
              <a:buNone/>
            </a:pPr>
            <a:r>
              <a:rPr lang="es-ES_tradnl" sz="2400" b="1"/>
              <a:t>Desechos de plantas de Tratamiento</a:t>
            </a:r>
          </a:p>
          <a:p>
            <a:pPr lvl="1">
              <a:spcBef>
                <a:spcPct val="50000"/>
              </a:spcBef>
              <a:buClr>
                <a:srgbClr val="FF3300"/>
              </a:buClr>
              <a:buSzPct val="75000"/>
              <a:buFont typeface="Wingdings" pitchFamily="2" charset="2"/>
              <a:buChar char="q"/>
            </a:pPr>
            <a:r>
              <a:rPr lang="es-ES_tradnl"/>
              <a:t>Fangos del tratamiento del agua potables y aguas residuales.</a:t>
            </a:r>
          </a:p>
          <a:p>
            <a:pPr lvl="1" algn="just">
              <a:spcBef>
                <a:spcPct val="50000"/>
              </a:spcBef>
              <a:buClr>
                <a:srgbClr val="FF3300"/>
              </a:buClr>
              <a:buSzPct val="75000"/>
              <a:buFont typeface="Wingdings" pitchFamily="2" charset="2"/>
              <a:buChar char="q"/>
            </a:pPr>
            <a:r>
              <a:rPr lang="es-ES_tradnl"/>
              <a:t>Residuos de la incineración de madera, carbón, coque.</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E64BBD00-585B-4872-96C8-DB13FD0D9A4C}" type="slidenum">
              <a:rPr lang="es-ES"/>
              <a:pPr/>
              <a:t>37</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20546" name="Rectangle 2"/>
          <p:cNvSpPr>
            <a:spLocks noGrp="1" noChangeArrowheads="1"/>
          </p:cNvSpPr>
          <p:nvPr>
            <p:ph type="title"/>
          </p:nvPr>
        </p:nvSpPr>
        <p:spPr/>
        <p:txBody>
          <a:bodyPr/>
          <a:lstStyle/>
          <a:p>
            <a:r>
              <a:rPr lang="es-ES_tradnl"/>
              <a:t>Residuos industriales</a:t>
            </a:r>
          </a:p>
        </p:txBody>
      </p:sp>
      <p:sp>
        <p:nvSpPr>
          <p:cNvPr id="620547" name="Rectangle 3"/>
          <p:cNvSpPr>
            <a:spLocks noGrp="1" noChangeArrowheads="1"/>
          </p:cNvSpPr>
          <p:nvPr>
            <p:ph type="body" idx="1"/>
          </p:nvPr>
        </p:nvSpPr>
        <p:spPr>
          <a:xfrm>
            <a:off x="684213" y="1557338"/>
            <a:ext cx="8270875" cy="4575175"/>
          </a:xfrm>
        </p:spPr>
        <p:txBody>
          <a:bodyPr/>
          <a:lstStyle/>
          <a:p>
            <a:pPr>
              <a:buFont typeface="Wingdings" pitchFamily="2" charset="2"/>
              <a:buChar char="Ø"/>
            </a:pPr>
            <a:r>
              <a:rPr lang="es-ES_tradnl"/>
              <a:t>Metales, plásticos, papel, madera, residuos de químicos orgánicos e inorgánicos, carnes, grasas, huesos, vísceras, vegetales, frutas, cáscaras, cereales, tejidos, fibras, resinas, vidrio, adhesivos, tintas, pegamentos, grapas, asfalto, alquitrán, cemento, arcilla, yeso, cuero, aceite, chatarra, escoria, arena, disolventes, lubricantes y grasas.</a:t>
            </a:r>
          </a:p>
          <a:p>
            <a:endParaRPr lang="es-ES_tradnl"/>
          </a:p>
          <a:p>
            <a:pPr>
              <a:buFont typeface="Wingdings" pitchFamily="2" charset="2"/>
              <a:buNone/>
            </a:pPr>
            <a:r>
              <a:rPr lang="es-ES_tradnl" sz="2400" b="1"/>
              <a:t>Desechos Agrícolas</a:t>
            </a:r>
          </a:p>
          <a:p>
            <a:pPr lvl="1">
              <a:buSzPct val="75000"/>
              <a:buFont typeface="Wingdings" pitchFamily="2" charset="2"/>
              <a:buChar char="Ø"/>
            </a:pPr>
            <a:r>
              <a:rPr lang="es-ES_tradnl"/>
              <a:t>Residuos de las actividades de plantar y cosechar vegetales, producción de leche, crianza de animales, operación de ganadería </a:t>
            </a:r>
          </a:p>
          <a:p>
            <a:endParaRPr lang="es-ES_tradnl"/>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8BE7470A-00F4-4D0C-9EFC-12657EC1901E}" type="slidenum">
              <a:rPr lang="es-ES"/>
              <a:pPr/>
              <a:t>38</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21570" name="Rectangle 2"/>
          <p:cNvSpPr>
            <a:spLocks noGrp="1" noChangeArrowheads="1"/>
          </p:cNvSpPr>
          <p:nvPr>
            <p:ph type="title"/>
          </p:nvPr>
        </p:nvSpPr>
        <p:spPr>
          <a:xfrm>
            <a:off x="571500" y="457200"/>
            <a:ext cx="8115300" cy="666750"/>
          </a:xfrm>
        </p:spPr>
        <p:txBody>
          <a:bodyPr/>
          <a:lstStyle/>
          <a:p>
            <a:r>
              <a:rPr lang="es-EC"/>
              <a:t>Esquema de Generación de desechos</a:t>
            </a:r>
          </a:p>
        </p:txBody>
      </p:sp>
      <p:pic>
        <p:nvPicPr>
          <p:cNvPr id="621571" name="Picture 3"/>
          <p:cNvPicPr>
            <a:picLocks noChangeAspect="1" noChangeArrowheads="1"/>
          </p:cNvPicPr>
          <p:nvPr>
            <p:ph idx="1"/>
          </p:nvPr>
        </p:nvPicPr>
        <p:blipFill>
          <a:blip r:embed="rId2"/>
          <a:srcRect/>
          <a:stretch>
            <a:fillRect/>
          </a:stretch>
        </p:blipFill>
        <p:spPr>
          <a:xfrm>
            <a:off x="468313" y="1484313"/>
            <a:ext cx="8351837" cy="4751387"/>
          </a:xfrm>
          <a:noFill/>
          <a:ln/>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10C845EA-6174-498E-AE6F-023265654589}" type="slidenum">
              <a:rPr lang="es-ES"/>
              <a:pPr/>
              <a:t>39</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22594" name="Rectangle 2"/>
          <p:cNvSpPr>
            <a:spLocks noGrp="1" noChangeArrowheads="1"/>
          </p:cNvSpPr>
          <p:nvPr>
            <p:ph type="title"/>
          </p:nvPr>
        </p:nvSpPr>
        <p:spPr/>
        <p:txBody>
          <a:bodyPr/>
          <a:lstStyle/>
          <a:p>
            <a:r>
              <a:rPr lang="es-EC"/>
              <a:t>Gestión de los desechos </a:t>
            </a:r>
            <a:br>
              <a:rPr lang="es-EC"/>
            </a:br>
            <a:r>
              <a:rPr lang="es-EC"/>
              <a:t>			sólidos municipales </a:t>
            </a:r>
            <a:r>
              <a:rPr lang="es-EC" sz="1400"/>
              <a:t>(1)</a:t>
            </a:r>
          </a:p>
        </p:txBody>
      </p:sp>
      <p:sp>
        <p:nvSpPr>
          <p:cNvPr id="622595" name="Rectangle 3"/>
          <p:cNvSpPr>
            <a:spLocks noGrp="1" noChangeArrowheads="1"/>
          </p:cNvSpPr>
          <p:nvPr>
            <p:ph type="body" idx="1"/>
          </p:nvPr>
        </p:nvSpPr>
        <p:spPr>
          <a:xfrm>
            <a:off x="395288" y="1700213"/>
            <a:ext cx="8559800" cy="4824412"/>
          </a:xfrm>
        </p:spPr>
        <p:txBody>
          <a:bodyPr/>
          <a:lstStyle/>
          <a:p>
            <a:pPr>
              <a:spcBef>
                <a:spcPct val="50000"/>
              </a:spcBef>
              <a:buClr>
                <a:schemeClr val="tx1"/>
              </a:buClr>
              <a:buFont typeface="Wingdings" pitchFamily="2" charset="2"/>
              <a:buChar char="Ø"/>
            </a:pPr>
            <a:r>
              <a:rPr lang="es-EC"/>
              <a:t>La gestión de desechos municipales es uno de los retos ambientales más importantes a enfrentar debido a la creciente urbanización y el desarrollo industrial. </a:t>
            </a:r>
          </a:p>
          <a:p>
            <a:pPr>
              <a:spcBef>
                <a:spcPct val="50000"/>
              </a:spcBef>
              <a:buClr>
                <a:schemeClr val="tx1"/>
              </a:buClr>
              <a:buFont typeface="Wingdings" pitchFamily="2" charset="2"/>
              <a:buChar char="Ø"/>
            </a:pPr>
            <a:r>
              <a:rPr lang="es-EC"/>
              <a:t>La cantidad de desechos producidos por la población, instituciones privadas y públicas, negocios e industrias crece conjuntamente con la explosión demográfica experimentada por los grandes centros urbanos. La producción anual de desechos municipales por habitante varía en todo el mundo, de 200 hasta 800 kilos, dependiendo del nivel de desarrollo del país (CINTEC, 2002).</a:t>
            </a:r>
          </a:p>
          <a:p>
            <a:pPr>
              <a:spcBef>
                <a:spcPct val="50000"/>
              </a:spcBef>
              <a:buClr>
                <a:schemeClr val="tx1"/>
              </a:buClr>
              <a:buFont typeface="Wingdings" pitchFamily="2" charset="2"/>
              <a:buChar char="Ø"/>
            </a:pPr>
            <a:r>
              <a:rPr lang="es-EC"/>
              <a:t>Estas importantes cantidades de desechos se manejan frecuentemente de manera inadecuada, a través de botaderos sin protección ni control que no toman en cuenta los aspectos ambientales, sociales y económicos de las ciudades.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6D22F321-6F9F-4145-BC52-62FC257E69E3}" type="slidenum">
              <a:rPr lang="es-ES"/>
              <a:pPr/>
              <a:t>4</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586754" name="Rectangle 2"/>
          <p:cNvSpPr>
            <a:spLocks noGrp="1" noChangeArrowheads="1"/>
          </p:cNvSpPr>
          <p:nvPr>
            <p:ph type="title"/>
          </p:nvPr>
        </p:nvSpPr>
        <p:spPr>
          <a:xfrm>
            <a:off x="457200" y="457200"/>
            <a:ext cx="8229600" cy="595313"/>
          </a:xfrm>
        </p:spPr>
        <p:txBody>
          <a:bodyPr/>
          <a:lstStyle/>
          <a:p>
            <a:r>
              <a:rPr lang="es-EC"/>
              <a:t>Meteorología y la Atmósfera </a:t>
            </a:r>
            <a:r>
              <a:rPr lang="es-EC" sz="1200" b="0"/>
              <a:t>(2)</a:t>
            </a:r>
          </a:p>
        </p:txBody>
      </p:sp>
      <p:sp>
        <p:nvSpPr>
          <p:cNvPr id="586755" name="Rectangle 3"/>
          <p:cNvSpPr>
            <a:spLocks noGrp="1" noChangeArrowheads="1"/>
          </p:cNvSpPr>
          <p:nvPr>
            <p:ph type="body" idx="1"/>
          </p:nvPr>
        </p:nvSpPr>
        <p:spPr>
          <a:xfrm>
            <a:off x="179388" y="1052513"/>
            <a:ext cx="8785225" cy="5472112"/>
          </a:xfrm>
        </p:spPr>
        <p:txBody>
          <a:bodyPr/>
          <a:lstStyle/>
          <a:p>
            <a:pPr>
              <a:spcBef>
                <a:spcPct val="50000"/>
              </a:spcBef>
              <a:buFont typeface="Wingdings" pitchFamily="2" charset="2"/>
              <a:buChar char="Ø"/>
            </a:pPr>
            <a:r>
              <a:rPr lang="es-EC" sz="1800"/>
              <a:t>El control de la descarga de los contaminantes ayuda a asegurar que las concentraciones de este tipo de sustancias en el ambiente cumplan con los estándares de calidad del aire en exteriores. </a:t>
            </a:r>
          </a:p>
          <a:p>
            <a:pPr>
              <a:spcBef>
                <a:spcPct val="50000"/>
              </a:spcBef>
              <a:buFont typeface="Wingdings" pitchFamily="2" charset="2"/>
              <a:buChar char="Ø"/>
            </a:pPr>
            <a:r>
              <a:rPr lang="es-EC" sz="1800"/>
              <a:t>Casi toda la contaminación del aire en exteriores se emite en la troposfera. </a:t>
            </a:r>
          </a:p>
          <a:p>
            <a:pPr>
              <a:spcBef>
                <a:spcPct val="50000"/>
              </a:spcBef>
              <a:buFont typeface="Wingdings" pitchFamily="2" charset="2"/>
              <a:buChar char="Ø"/>
            </a:pPr>
            <a:r>
              <a:rPr lang="es-EC" sz="1800"/>
              <a:t>El transporte de la contaminación del aire está determinado por la velocidad y la dirección de los vientos. </a:t>
            </a:r>
          </a:p>
          <a:p>
            <a:pPr>
              <a:spcBef>
                <a:spcPct val="50000"/>
              </a:spcBef>
              <a:buFont typeface="Wingdings" pitchFamily="2" charset="2"/>
              <a:buChar char="Ø"/>
            </a:pPr>
            <a:r>
              <a:rPr lang="es-EC" sz="1800"/>
              <a:t>La tasa de dispersión depende de la estructura térmica de la atmósfera, así como de la agitación mecánica del aire a medida que se desplaza sobre los diferentes accidentes geográficos. </a:t>
            </a:r>
          </a:p>
          <a:p>
            <a:pPr>
              <a:spcBef>
                <a:spcPct val="50000"/>
              </a:spcBef>
              <a:buFont typeface="Wingdings" pitchFamily="2" charset="2"/>
              <a:buChar char="Ø"/>
            </a:pPr>
            <a:r>
              <a:rPr lang="es-EC" sz="1800"/>
              <a:t>La radiación solar y la humedad, así como otros componentes de la atmósfera, causan un impacto en la transformación de las sustancias contaminantes emitidas en el aire. </a:t>
            </a:r>
          </a:p>
          <a:p>
            <a:pPr>
              <a:spcBef>
                <a:spcPct val="50000"/>
              </a:spcBef>
              <a:buFont typeface="Wingdings" pitchFamily="2" charset="2"/>
              <a:buChar char="Ø"/>
            </a:pPr>
            <a:r>
              <a:rPr lang="es-EC" sz="1800"/>
              <a:t>La remoción de los contaminantes no sólo depende de sus características sino también de fenómenos climáticos como la lluvia, la nieve y la niebla. </a:t>
            </a:r>
          </a:p>
          <a:p>
            <a:pPr>
              <a:spcBef>
                <a:spcPct val="50000"/>
              </a:spcBef>
              <a:buFont typeface="Wingdings" pitchFamily="2" charset="2"/>
              <a:buChar char="Ø"/>
            </a:pPr>
            <a:r>
              <a:rPr lang="es-EC" sz="1800"/>
              <a:t>Estos fenómenos meteorológicos interactivos se estudian como parte de la meteorología de la contaminación del aire</a:t>
            </a:r>
            <a:r>
              <a:rPr lang="es-EC" sz="1600"/>
              <a:t>. </a:t>
            </a:r>
          </a:p>
          <a:p>
            <a:pPr algn="r">
              <a:lnSpc>
                <a:spcPct val="80000"/>
              </a:lnSpc>
              <a:spcBef>
                <a:spcPct val="50000"/>
              </a:spcBef>
              <a:buFont typeface="Wingdings" pitchFamily="2" charset="2"/>
              <a:buChar char="Ø"/>
            </a:pPr>
            <a:r>
              <a:rPr lang="es-EC" sz="1000"/>
              <a:t>Ref. Curso de orientación para el control de la contaminación del aire, CEPIS</a:t>
            </a:r>
            <a:r>
              <a:rPr lang="es-EC" sz="800"/>
              <a:t>.</a:t>
            </a:r>
            <a:r>
              <a:rPr lang="es-EC" sz="90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7694F18B-8069-49BA-8FFE-E190BACD2720}" type="slidenum">
              <a:rPr lang="es-ES"/>
              <a:pPr/>
              <a:t>40</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23618" name="Rectangle 2"/>
          <p:cNvSpPr>
            <a:spLocks noGrp="1" noChangeArrowheads="1"/>
          </p:cNvSpPr>
          <p:nvPr>
            <p:ph type="title"/>
          </p:nvPr>
        </p:nvSpPr>
        <p:spPr/>
        <p:txBody>
          <a:bodyPr/>
          <a:lstStyle/>
          <a:p>
            <a:r>
              <a:rPr lang="es-EC"/>
              <a:t>Gestión de los desechos </a:t>
            </a:r>
            <a:br>
              <a:rPr lang="es-EC"/>
            </a:br>
            <a:r>
              <a:rPr lang="es-EC"/>
              <a:t>			sólidos municipales </a:t>
            </a:r>
            <a:r>
              <a:rPr lang="es-EC" sz="1400"/>
              <a:t>(2)</a:t>
            </a:r>
          </a:p>
        </p:txBody>
      </p:sp>
      <p:sp>
        <p:nvSpPr>
          <p:cNvPr id="623619" name="Rectangle 3"/>
          <p:cNvSpPr>
            <a:spLocks noGrp="1" noChangeArrowheads="1"/>
          </p:cNvSpPr>
          <p:nvPr>
            <p:ph type="body" idx="1"/>
          </p:nvPr>
        </p:nvSpPr>
        <p:spPr>
          <a:xfrm>
            <a:off x="468313" y="1557338"/>
            <a:ext cx="8486775" cy="4575175"/>
          </a:xfrm>
        </p:spPr>
        <p:txBody>
          <a:bodyPr/>
          <a:lstStyle/>
          <a:p>
            <a:pPr>
              <a:spcBef>
                <a:spcPct val="50000"/>
              </a:spcBef>
              <a:buClr>
                <a:schemeClr val="tx1"/>
              </a:buClr>
              <a:buFont typeface="Wingdings" pitchFamily="2" charset="2"/>
              <a:buChar char="Ø"/>
            </a:pPr>
            <a:r>
              <a:rPr lang="es-EC"/>
              <a:t>Estas prácticas:</a:t>
            </a:r>
            <a:endParaRPr lang="es-EC" b="1"/>
          </a:p>
          <a:p>
            <a:pPr lvl="1">
              <a:spcBef>
                <a:spcPct val="50000"/>
              </a:spcBef>
              <a:buClr>
                <a:schemeClr val="tx1"/>
              </a:buClr>
              <a:buSzPct val="75000"/>
              <a:buFont typeface="Wingdings" pitchFamily="2" charset="2"/>
              <a:buChar char="q"/>
            </a:pPr>
            <a:r>
              <a:rPr lang="es-EC"/>
              <a:t>constituyen un peligro para la salud pública y las condiciones sanitarias en general,</a:t>
            </a:r>
          </a:p>
          <a:p>
            <a:pPr lvl="1">
              <a:spcBef>
                <a:spcPct val="50000"/>
              </a:spcBef>
              <a:buClr>
                <a:schemeClr val="tx1"/>
              </a:buClr>
              <a:buSzPct val="75000"/>
              <a:buFont typeface="Wingdings" pitchFamily="2" charset="2"/>
              <a:buChar char="q"/>
            </a:pPr>
            <a:r>
              <a:rPr lang="es-EC"/>
              <a:t>amenazan la calidad del medio ambiente al presentar riesgos de contaminación de las aguas subterráneas, las fuentes de agua potable, el aire y los suelos,</a:t>
            </a:r>
          </a:p>
          <a:p>
            <a:pPr lvl="1">
              <a:spcBef>
                <a:spcPct val="50000"/>
              </a:spcBef>
              <a:buClr>
                <a:schemeClr val="tx1"/>
              </a:buClr>
              <a:buSzPct val="75000"/>
              <a:buFont typeface="Wingdings" pitchFamily="2" charset="2"/>
              <a:buChar char="q"/>
            </a:pPr>
            <a:r>
              <a:rPr lang="es-EC"/>
              <a:t>ponen en peligro el desarrollo de asentamientos humanos cercanos y el futuro uso de esas áreas,</a:t>
            </a:r>
          </a:p>
          <a:p>
            <a:pPr lvl="1">
              <a:spcBef>
                <a:spcPct val="50000"/>
              </a:spcBef>
              <a:buClr>
                <a:schemeClr val="tx1"/>
              </a:buClr>
              <a:buSzPct val="75000"/>
              <a:buFont typeface="Wingdings" pitchFamily="2" charset="2"/>
              <a:buChar char="q"/>
            </a:pPr>
            <a:r>
              <a:rPr lang="es-EC"/>
              <a:t>estimulan el desperdicio de recursos renovables.</a:t>
            </a:r>
          </a:p>
          <a:p>
            <a:pPr>
              <a:spcBef>
                <a:spcPct val="50000"/>
              </a:spcBef>
              <a:buClr>
                <a:schemeClr val="tx1"/>
              </a:buClr>
              <a:buFont typeface="Wingdings" pitchFamily="2" charset="2"/>
              <a:buChar char="Ø"/>
            </a:pPr>
            <a:r>
              <a:rPr lang="es-EC"/>
              <a:t>La Organización de las Naciones Unidas (ONU) estima que más de 5 millones de personas mueren cada año de enfermedades relacionadas con una gestión inadecuada de desechos municipales</a:t>
            </a:r>
          </a:p>
          <a:p>
            <a:pPr>
              <a:lnSpc>
                <a:spcPct val="90000"/>
              </a:lnSpc>
            </a:pPr>
            <a:endParaRPr lang="es-EC"/>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8E53F13F-32CE-4D50-842B-88FD4959DA8C}" type="slidenum">
              <a:rPr lang="es-ES"/>
              <a:pPr/>
              <a:t>41</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24642" name="Rectangle 2"/>
          <p:cNvSpPr>
            <a:spLocks noGrp="1" noChangeArrowheads="1"/>
          </p:cNvSpPr>
          <p:nvPr>
            <p:ph type="title"/>
          </p:nvPr>
        </p:nvSpPr>
        <p:spPr>
          <a:xfrm>
            <a:off x="457200" y="457200"/>
            <a:ext cx="8229600" cy="668338"/>
          </a:xfrm>
        </p:spPr>
        <p:txBody>
          <a:bodyPr/>
          <a:lstStyle/>
          <a:p>
            <a:r>
              <a:rPr lang="es-EC"/>
              <a:t>Generación Anual de Residuos Domésticos</a:t>
            </a:r>
            <a:br>
              <a:rPr lang="es-EC"/>
            </a:br>
            <a:r>
              <a:rPr lang="es-EC"/>
              <a:t>en países industrializados</a:t>
            </a:r>
          </a:p>
        </p:txBody>
      </p:sp>
      <p:pic>
        <p:nvPicPr>
          <p:cNvPr id="624645" name="Picture 5"/>
          <p:cNvPicPr>
            <a:picLocks noChangeAspect="1" noChangeArrowheads="1"/>
          </p:cNvPicPr>
          <p:nvPr>
            <p:ph idx="1"/>
          </p:nvPr>
        </p:nvPicPr>
        <p:blipFill>
          <a:blip r:embed="rId2"/>
          <a:srcRect/>
          <a:stretch>
            <a:fillRect/>
          </a:stretch>
        </p:blipFill>
        <p:spPr>
          <a:xfrm>
            <a:off x="1258888" y="1268413"/>
            <a:ext cx="6626225" cy="5329237"/>
          </a:xfrm>
          <a:noFill/>
          <a:ln/>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06025DE5-3D87-4B96-8F32-E5A5FBCC8CB8}" type="slidenum">
              <a:rPr lang="es-ES"/>
              <a:pPr/>
              <a:t>42</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25666" name="Rectangle 2"/>
          <p:cNvSpPr>
            <a:spLocks noGrp="1" noChangeArrowheads="1"/>
          </p:cNvSpPr>
          <p:nvPr>
            <p:ph type="title"/>
          </p:nvPr>
        </p:nvSpPr>
        <p:spPr>
          <a:xfrm>
            <a:off x="468313" y="260350"/>
            <a:ext cx="8475662" cy="1223963"/>
          </a:xfrm>
        </p:spPr>
        <p:txBody>
          <a:bodyPr/>
          <a:lstStyle/>
          <a:p>
            <a:pPr>
              <a:lnSpc>
                <a:spcPct val="90000"/>
              </a:lnSpc>
            </a:pPr>
            <a:r>
              <a:rPr lang="es-EC"/>
              <a:t>Tabla 1: Composición típica (% en peso) de los desechos sólidos</a:t>
            </a:r>
            <a:r>
              <a:rPr lang="es-EC" sz="1200"/>
              <a:t> </a:t>
            </a:r>
            <a:r>
              <a:rPr lang="es-EC" sz="1200" b="0"/>
              <a:t>Ref.: Gestión Integral de Residuos Sólidos, G. Tchobanoglous, H. Theisen, S. Vigil, 1998</a:t>
            </a:r>
          </a:p>
        </p:txBody>
      </p:sp>
      <p:pic>
        <p:nvPicPr>
          <p:cNvPr id="625667" name="Picture 3"/>
          <p:cNvPicPr>
            <a:picLocks noChangeAspect="1" noChangeArrowheads="1"/>
          </p:cNvPicPr>
          <p:nvPr>
            <p:ph idx="1"/>
          </p:nvPr>
        </p:nvPicPr>
        <p:blipFill>
          <a:blip r:embed="rId2"/>
          <a:srcRect/>
          <a:stretch>
            <a:fillRect/>
          </a:stretch>
        </p:blipFill>
        <p:spPr>
          <a:xfrm>
            <a:off x="323850" y="1484313"/>
            <a:ext cx="8424863" cy="5245100"/>
          </a:xfrm>
          <a:noFill/>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Marcador de pie de página"/>
          <p:cNvSpPr>
            <a:spLocks noGrp="1"/>
          </p:cNvSpPr>
          <p:nvPr>
            <p:ph type="ftr" sz="quarter" idx="10"/>
          </p:nvPr>
        </p:nvSpPr>
        <p:spPr/>
        <p:txBody>
          <a:bodyPr/>
          <a:lstStyle/>
          <a:p>
            <a:r>
              <a:rPr lang="es-ES"/>
              <a:t>Contaminación Ambiental. FIMCM-ESPOL</a:t>
            </a:r>
          </a:p>
        </p:txBody>
      </p:sp>
      <p:sp>
        <p:nvSpPr>
          <p:cNvPr id="4" name="2 Marcador de número de diapositiva"/>
          <p:cNvSpPr>
            <a:spLocks noGrp="1"/>
          </p:cNvSpPr>
          <p:nvPr>
            <p:ph type="sldNum" sz="quarter" idx="11"/>
          </p:nvPr>
        </p:nvSpPr>
        <p:spPr/>
        <p:txBody>
          <a:bodyPr/>
          <a:lstStyle/>
          <a:p>
            <a:fld id="{02D30675-450D-43B5-9BFC-52792D44B903}" type="slidenum">
              <a:rPr lang="es-ES"/>
              <a:pPr/>
              <a:t>43</a:t>
            </a:fld>
            <a:endParaRPr lang="es-ES"/>
          </a:p>
        </p:txBody>
      </p:sp>
      <p:sp>
        <p:nvSpPr>
          <p:cNvPr id="5" name="3 Marcador de fecha"/>
          <p:cNvSpPr>
            <a:spLocks noGrp="1"/>
          </p:cNvSpPr>
          <p:nvPr>
            <p:ph type="dt" sz="half" idx="12"/>
          </p:nvPr>
        </p:nvSpPr>
        <p:spPr/>
        <p:txBody>
          <a:bodyPr/>
          <a:lstStyle/>
          <a:p>
            <a:r>
              <a:rPr lang="es-ES"/>
              <a:t>Jose V. Chang Gómez</a:t>
            </a:r>
          </a:p>
        </p:txBody>
      </p:sp>
      <p:graphicFrame>
        <p:nvGraphicFramePr>
          <p:cNvPr id="626690" name="Object 2"/>
          <p:cNvGraphicFramePr>
            <a:graphicFrameLocks noChangeAspect="1"/>
          </p:cNvGraphicFramePr>
          <p:nvPr/>
        </p:nvGraphicFramePr>
        <p:xfrm>
          <a:off x="395288" y="476250"/>
          <a:ext cx="8424862" cy="6192838"/>
        </p:xfrm>
        <a:graphic>
          <a:graphicData uri="http://schemas.openxmlformats.org/presentationml/2006/ole">
            <p:oleObj spid="_x0000_s626690" name="Documento" r:id="rId3" imgW="5616759" imgH="5752585" progId="Word.Document.8">
              <p:embed/>
            </p:oleObj>
          </a:graphicData>
        </a:graphic>
      </p:graphicFrame>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6674840D-98B0-45B4-A7E6-F9015DCD6474}" type="slidenum">
              <a:rPr lang="es-ES"/>
              <a:pPr/>
              <a:t>44</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27714" name="Rectangle 2"/>
          <p:cNvSpPr>
            <a:spLocks noGrp="1" noChangeArrowheads="1"/>
          </p:cNvSpPr>
          <p:nvPr>
            <p:ph type="title"/>
          </p:nvPr>
        </p:nvSpPr>
        <p:spPr>
          <a:xfrm>
            <a:off x="900113" y="260350"/>
            <a:ext cx="8043862" cy="1439863"/>
          </a:xfrm>
        </p:spPr>
        <p:txBody>
          <a:bodyPr/>
          <a:lstStyle/>
          <a:p>
            <a:r>
              <a:rPr lang="es-EC" sz="2400"/>
              <a:t>Tabla 3: Composición de Residuos Sólidos Municipales en países de Latinoamérica </a:t>
            </a:r>
            <a:r>
              <a:rPr lang="es-EC" sz="2400" b="0"/>
              <a:t>(% en peso)</a:t>
            </a:r>
            <a:r>
              <a:rPr lang="es-EC" sz="2400"/>
              <a:t> </a:t>
            </a:r>
            <a:br>
              <a:rPr lang="es-EC" sz="2400"/>
            </a:br>
            <a:r>
              <a:rPr lang="es-EC" sz="1000"/>
              <a:t/>
            </a:r>
            <a:br>
              <a:rPr lang="es-EC" sz="1000"/>
            </a:br>
            <a:r>
              <a:rPr lang="es-EC" sz="1000"/>
              <a:t>	</a:t>
            </a:r>
            <a:r>
              <a:rPr lang="es-EC" sz="1000" b="0"/>
              <a:t>Ref.: Manejo y disposición de Residuos Sólidos Urbano, ACODAL, Samuel I. Pineda, 1998.</a:t>
            </a:r>
          </a:p>
        </p:txBody>
      </p:sp>
      <p:pic>
        <p:nvPicPr>
          <p:cNvPr id="627715" name="Picture 3"/>
          <p:cNvPicPr>
            <a:picLocks noChangeAspect="1" noChangeArrowheads="1"/>
          </p:cNvPicPr>
          <p:nvPr>
            <p:ph idx="1"/>
          </p:nvPr>
        </p:nvPicPr>
        <p:blipFill>
          <a:blip r:embed="rId2"/>
          <a:srcRect/>
          <a:stretch>
            <a:fillRect/>
          </a:stretch>
        </p:blipFill>
        <p:spPr>
          <a:xfrm>
            <a:off x="539750" y="1773238"/>
            <a:ext cx="8208963" cy="4824412"/>
          </a:xfrm>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ACF338EB-8AB5-493A-97C6-DDFDF8B87FC1}" type="slidenum">
              <a:rPr lang="es-ES"/>
              <a:pPr/>
              <a:t>45</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28738" name="Rectangle 2"/>
          <p:cNvSpPr>
            <a:spLocks noGrp="1" noChangeArrowheads="1"/>
          </p:cNvSpPr>
          <p:nvPr>
            <p:ph type="title"/>
          </p:nvPr>
        </p:nvSpPr>
        <p:spPr>
          <a:xfrm>
            <a:off x="457200" y="457200"/>
            <a:ext cx="8229600" cy="668338"/>
          </a:xfrm>
        </p:spPr>
        <p:txBody>
          <a:bodyPr/>
          <a:lstStyle/>
          <a:p>
            <a:r>
              <a:rPr lang="es-EC"/>
              <a:t>Sistema de manejo de desechos sólidos</a:t>
            </a:r>
          </a:p>
        </p:txBody>
      </p:sp>
      <p:sp>
        <p:nvSpPr>
          <p:cNvPr id="628739" name="Rectangle 3"/>
          <p:cNvSpPr>
            <a:spLocks noGrp="1" noChangeArrowheads="1"/>
          </p:cNvSpPr>
          <p:nvPr>
            <p:ph type="body" idx="1"/>
          </p:nvPr>
        </p:nvSpPr>
        <p:spPr>
          <a:xfrm>
            <a:off x="395288" y="1341438"/>
            <a:ext cx="8415337" cy="5256212"/>
          </a:xfrm>
        </p:spPr>
        <p:txBody>
          <a:bodyPr/>
          <a:lstStyle/>
          <a:p>
            <a:pPr>
              <a:spcBef>
                <a:spcPct val="50000"/>
              </a:spcBef>
              <a:buFont typeface="Wingdings" pitchFamily="2" charset="2"/>
              <a:buNone/>
            </a:pPr>
            <a:r>
              <a:rPr lang="es-EC" sz="1800"/>
              <a:t>El sistema de manejo de los residuos se compone de cuatro sub sistemas:</a:t>
            </a:r>
          </a:p>
          <a:p>
            <a:pPr>
              <a:spcBef>
                <a:spcPct val="50000"/>
              </a:spcBef>
              <a:buFont typeface="Wingdings" pitchFamily="2" charset="2"/>
              <a:buNone/>
            </a:pPr>
            <a:r>
              <a:rPr lang="es-EC" sz="1800" b="1"/>
              <a:t>a)      Generación :</a:t>
            </a:r>
            <a:r>
              <a:rPr lang="es-EC" sz="1800"/>
              <a:t> Cualquier persona u organización cuya acción cause la transformación de un material en un residuo. Una organización usualmente se vuelve generadora cuando su proceso genera un residuo, o cuando lo derrama o cuando no utiliza mas un material.</a:t>
            </a:r>
          </a:p>
          <a:p>
            <a:pPr>
              <a:spcBef>
                <a:spcPct val="50000"/>
              </a:spcBef>
              <a:buFont typeface="Wingdings" pitchFamily="2" charset="2"/>
              <a:buNone/>
            </a:pPr>
            <a:r>
              <a:rPr lang="es-EC" sz="1800" b="1"/>
              <a:t>b)      Transporte :</a:t>
            </a:r>
            <a:r>
              <a:rPr lang="es-EC" sz="1800"/>
              <a:t> Es aquel que lleva el residuo. El transportista puede transformarse en generador si el vehículo que transporta derrama su carga, o si cruza los limites internacionales (en el caso de residuos peligrosos), o si acumula lodos u otros residuos del material transportado.</a:t>
            </a:r>
          </a:p>
          <a:p>
            <a:pPr>
              <a:spcBef>
                <a:spcPct val="50000"/>
              </a:spcBef>
              <a:buFont typeface="Wingdings" pitchFamily="2" charset="2"/>
              <a:buNone/>
            </a:pPr>
            <a:r>
              <a:rPr lang="es-EC" sz="1800" b="1"/>
              <a:t>c)      Tratamiento y disposición :</a:t>
            </a:r>
            <a:r>
              <a:rPr lang="es-EC" sz="1800"/>
              <a:t> El tratamiento incluye la selección y aplicación de tecnologías apropiadas para el control y tratamiento de los residuos peligrosos o de sus constituyentes. Respecto a la disposición la alternativa comúnmente más utilizada es el relleno sanitario.</a:t>
            </a:r>
          </a:p>
          <a:p>
            <a:pPr>
              <a:spcBef>
                <a:spcPct val="50000"/>
              </a:spcBef>
              <a:buFont typeface="Wingdings" pitchFamily="2" charset="2"/>
              <a:buNone/>
            </a:pPr>
            <a:r>
              <a:rPr lang="es-EC" sz="1800" b="1"/>
              <a:t>d)      Control y supervisión :</a:t>
            </a:r>
            <a:r>
              <a:rPr lang="es-EC" sz="1800"/>
              <a:t> Este sub sistema se relaciona fundamentalmente con el control efectivo de los otros tres sub sistemas.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1F8A5D48-CA97-4E65-86B2-FD567F770301}" type="slidenum">
              <a:rPr lang="es-ES"/>
              <a:pPr/>
              <a:t>46</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29762" name="Rectangle 2"/>
          <p:cNvSpPr>
            <a:spLocks noGrp="1" noChangeArrowheads="1"/>
          </p:cNvSpPr>
          <p:nvPr>
            <p:ph type="title"/>
          </p:nvPr>
        </p:nvSpPr>
        <p:spPr>
          <a:xfrm>
            <a:off x="539750" y="549275"/>
            <a:ext cx="8404225" cy="1058863"/>
          </a:xfrm>
        </p:spPr>
        <p:txBody>
          <a:bodyPr/>
          <a:lstStyle/>
          <a:p>
            <a:r>
              <a:rPr lang="es-EC"/>
              <a:t>Elementos funcionales del  manejo de desechos</a:t>
            </a:r>
          </a:p>
        </p:txBody>
      </p:sp>
      <p:pic>
        <p:nvPicPr>
          <p:cNvPr id="629763" name="Picture 3"/>
          <p:cNvPicPr>
            <a:picLocks noChangeAspect="1" noChangeArrowheads="1"/>
          </p:cNvPicPr>
          <p:nvPr>
            <p:ph idx="1"/>
          </p:nvPr>
        </p:nvPicPr>
        <p:blipFill>
          <a:blip r:embed="rId2"/>
          <a:srcRect/>
          <a:stretch>
            <a:fillRect/>
          </a:stretch>
        </p:blipFill>
        <p:spPr>
          <a:xfrm>
            <a:off x="468313" y="1773238"/>
            <a:ext cx="7704137" cy="4679950"/>
          </a:xfrm>
          <a:noFill/>
          <a:ln/>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107B78CC-412B-4340-9103-6B88887307D4}" type="slidenum">
              <a:rPr lang="es-ES"/>
              <a:pPr/>
              <a:t>47</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30786" name="Rectangle 2"/>
          <p:cNvSpPr>
            <a:spLocks noGrp="1" noChangeArrowheads="1"/>
          </p:cNvSpPr>
          <p:nvPr>
            <p:ph type="title"/>
          </p:nvPr>
        </p:nvSpPr>
        <p:spPr>
          <a:xfrm>
            <a:off x="457200" y="457200"/>
            <a:ext cx="8229600" cy="884238"/>
          </a:xfrm>
        </p:spPr>
        <p:txBody>
          <a:bodyPr/>
          <a:lstStyle/>
          <a:p>
            <a:r>
              <a:rPr lang="es-EC"/>
              <a:t>Factores que afectan la generación </a:t>
            </a:r>
            <a:br>
              <a:rPr lang="es-EC"/>
            </a:br>
            <a:r>
              <a:rPr lang="es-EC"/>
              <a:t>						de los RSU</a:t>
            </a:r>
          </a:p>
        </p:txBody>
      </p:sp>
      <p:sp>
        <p:nvSpPr>
          <p:cNvPr id="630787" name="Rectangle 3"/>
          <p:cNvSpPr>
            <a:spLocks noGrp="1" noChangeArrowheads="1"/>
          </p:cNvSpPr>
          <p:nvPr>
            <p:ph type="body" idx="1"/>
          </p:nvPr>
        </p:nvSpPr>
        <p:spPr>
          <a:xfrm>
            <a:off x="457200" y="2116138"/>
            <a:ext cx="8229600" cy="3976687"/>
          </a:xfrm>
        </p:spPr>
        <p:txBody>
          <a:bodyPr/>
          <a:lstStyle/>
          <a:p>
            <a:pPr marL="609600" indent="-609600">
              <a:lnSpc>
                <a:spcPct val="110000"/>
              </a:lnSpc>
              <a:buSzPct val="80000"/>
              <a:buFont typeface="Wingdings" pitchFamily="2" charset="2"/>
              <a:buNone/>
            </a:pPr>
            <a:r>
              <a:rPr lang="es-ES"/>
              <a:t>Actividades de reciclaje y reducción</a:t>
            </a:r>
          </a:p>
          <a:p>
            <a:pPr marL="609600" indent="-609600">
              <a:lnSpc>
                <a:spcPct val="110000"/>
              </a:lnSpc>
              <a:buSzPct val="80000"/>
              <a:buFont typeface="Wingdings" pitchFamily="2" charset="2"/>
              <a:buNone/>
            </a:pPr>
            <a:r>
              <a:rPr lang="es-ES"/>
              <a:t>Actitud pública y legislación</a:t>
            </a:r>
          </a:p>
          <a:p>
            <a:pPr marL="990600" lvl="1" indent="-533400">
              <a:lnSpc>
                <a:spcPct val="90000"/>
              </a:lnSpc>
              <a:buFont typeface="Wingdings" pitchFamily="2" charset="2"/>
              <a:buChar char="q"/>
            </a:pPr>
            <a:r>
              <a:rPr lang="es-ES"/>
              <a:t>Hábitos de consumo y estilo de vida.</a:t>
            </a:r>
          </a:p>
          <a:p>
            <a:pPr marL="990600" lvl="1" indent="-533400">
              <a:lnSpc>
                <a:spcPct val="90000"/>
              </a:lnSpc>
              <a:buFont typeface="Wingdings" pitchFamily="2" charset="2"/>
              <a:buChar char="q"/>
            </a:pPr>
            <a:r>
              <a:rPr lang="es-ES"/>
              <a:t>Educación</a:t>
            </a:r>
          </a:p>
          <a:p>
            <a:pPr marL="609600" indent="-609600">
              <a:lnSpc>
                <a:spcPct val="110000"/>
              </a:lnSpc>
              <a:buSzTx/>
              <a:buFont typeface="Monotype Sorts" pitchFamily="2" charset="2"/>
              <a:buNone/>
            </a:pPr>
            <a:r>
              <a:rPr lang="es-ES"/>
              <a:t>Factores físicos y geográficos</a:t>
            </a:r>
          </a:p>
          <a:p>
            <a:pPr marL="990600" lvl="1" indent="-533400">
              <a:buFont typeface="Wingdings" pitchFamily="2" charset="2"/>
              <a:buChar char="q"/>
            </a:pPr>
            <a:r>
              <a:rPr lang="es-ES"/>
              <a:t>Localización geográfica.</a:t>
            </a:r>
          </a:p>
          <a:p>
            <a:pPr marL="990600" lvl="1" indent="-533400">
              <a:buFont typeface="Wingdings" pitchFamily="2" charset="2"/>
              <a:buChar char="q"/>
            </a:pPr>
            <a:r>
              <a:rPr lang="es-ES"/>
              <a:t>Temporada del año.</a:t>
            </a:r>
          </a:p>
          <a:p>
            <a:pPr marL="990600" lvl="1" indent="-533400">
              <a:buFont typeface="Wingdings" pitchFamily="2" charset="2"/>
              <a:buChar char="q"/>
            </a:pPr>
            <a:r>
              <a:rPr lang="es-ES"/>
              <a:t>Frecuencia de recolección.</a:t>
            </a:r>
          </a:p>
          <a:p>
            <a:pPr marL="609600" indent="-609600"/>
            <a:endParaRPr lang="es-EC"/>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B8B1B42D-53F2-446D-A241-9CE7792EB86E}" type="slidenum">
              <a:rPr lang="es-ES"/>
              <a:pPr/>
              <a:t>48</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31810" name="Rectangle 2"/>
          <p:cNvSpPr>
            <a:spLocks noGrp="1" noChangeArrowheads="1"/>
          </p:cNvSpPr>
          <p:nvPr>
            <p:ph type="title"/>
          </p:nvPr>
        </p:nvSpPr>
        <p:spPr>
          <a:xfrm>
            <a:off x="457200" y="457200"/>
            <a:ext cx="8229600" cy="668338"/>
          </a:xfrm>
        </p:spPr>
        <p:txBody>
          <a:bodyPr/>
          <a:lstStyle/>
          <a:p>
            <a:r>
              <a:rPr lang="es-EC"/>
              <a:t>Manejo Integrado de Desechos Sólidos</a:t>
            </a:r>
          </a:p>
        </p:txBody>
      </p:sp>
      <p:sp>
        <p:nvSpPr>
          <p:cNvPr id="631811" name="Rectangle 3"/>
          <p:cNvSpPr>
            <a:spLocks noGrp="1" noChangeArrowheads="1"/>
          </p:cNvSpPr>
          <p:nvPr>
            <p:ph type="body" idx="1"/>
          </p:nvPr>
        </p:nvSpPr>
        <p:spPr>
          <a:xfrm>
            <a:off x="395288" y="1341438"/>
            <a:ext cx="8559800" cy="5256212"/>
          </a:xfrm>
        </p:spPr>
        <p:txBody>
          <a:bodyPr/>
          <a:lstStyle/>
          <a:p>
            <a:pPr>
              <a:spcBef>
                <a:spcPct val="50000"/>
              </a:spcBef>
              <a:buClr>
                <a:schemeClr val="tx1"/>
              </a:buClr>
              <a:buFont typeface="Wingdings" pitchFamily="2" charset="2"/>
              <a:buChar char="Ø"/>
            </a:pPr>
            <a:r>
              <a:rPr lang="es-ES_tradnl"/>
              <a:t>Como resultado de la evaluación de los elementos funcionales, conexiones e interfaces han sido comparadas para efectos de eficiencia y economía, la comunidad empieza a desarrollar un Sistema Integrado de Manejo de Desechos Sólidos. </a:t>
            </a:r>
          </a:p>
          <a:p>
            <a:pPr>
              <a:spcBef>
                <a:spcPct val="50000"/>
              </a:spcBef>
              <a:buClr>
                <a:schemeClr val="tx1"/>
              </a:buClr>
              <a:buFont typeface="Wingdings" pitchFamily="2" charset="2"/>
              <a:buChar char="Ø"/>
            </a:pPr>
            <a:r>
              <a:rPr lang="es-ES_tradnl"/>
              <a:t>El </a:t>
            </a:r>
            <a:r>
              <a:rPr lang="es-ES_tradnl" b="1"/>
              <a:t>Manejo Integrado de Desechos Sólidos</a:t>
            </a:r>
            <a:r>
              <a:rPr lang="es-ES_tradnl"/>
              <a:t> puede ser definido como la selección y aplicación de técnicas, tecnologías y programas de manejo adecuados para alcanzar metas y objetivos específicos en el manejo de desechos. </a:t>
            </a:r>
          </a:p>
          <a:p>
            <a:pPr>
              <a:spcBef>
                <a:spcPct val="50000"/>
              </a:spcBef>
              <a:buClr>
                <a:schemeClr val="tx1"/>
              </a:buClr>
              <a:buFont typeface="Wingdings" pitchFamily="2" charset="2"/>
              <a:buChar char="Ø"/>
            </a:pPr>
            <a:r>
              <a:rPr lang="es-ES_tradnl"/>
              <a:t>Para poder alcanzar un logro en este manejo integrado de desechos sólidos, es necesario implementar una jerarquía en las actividades de manejo de desechos:</a:t>
            </a:r>
          </a:p>
          <a:p>
            <a:pPr lvl="2">
              <a:lnSpc>
                <a:spcPct val="90000"/>
              </a:lnSpc>
              <a:spcBef>
                <a:spcPct val="50000"/>
              </a:spcBef>
              <a:buFont typeface="Wingdings" pitchFamily="2" charset="2"/>
              <a:buNone/>
            </a:pPr>
            <a:r>
              <a:rPr lang="es-ES_tradnl" b="0"/>
              <a:t>1.	Reducción en la Fuente</a:t>
            </a:r>
          </a:p>
          <a:p>
            <a:pPr lvl="2">
              <a:lnSpc>
                <a:spcPct val="90000"/>
              </a:lnSpc>
              <a:buFont typeface="Wingdings" pitchFamily="2" charset="2"/>
              <a:buNone/>
            </a:pPr>
            <a:r>
              <a:rPr lang="es-ES_tradnl" b="0"/>
              <a:t>2.	Reciclaje</a:t>
            </a:r>
          </a:p>
          <a:p>
            <a:pPr lvl="2">
              <a:lnSpc>
                <a:spcPct val="90000"/>
              </a:lnSpc>
              <a:buFont typeface="Wingdings" pitchFamily="2" charset="2"/>
              <a:buNone/>
            </a:pPr>
            <a:r>
              <a:rPr lang="es-ES_tradnl" b="0"/>
              <a:t>3.	Transformación de los Desechos</a:t>
            </a:r>
          </a:p>
          <a:p>
            <a:pPr lvl="2">
              <a:lnSpc>
                <a:spcPct val="90000"/>
              </a:lnSpc>
              <a:buFont typeface="Wingdings" pitchFamily="2" charset="2"/>
              <a:buNone/>
            </a:pPr>
            <a:r>
              <a:rPr lang="es-ES_tradnl" b="0"/>
              <a:t>4.	Disposición Final (Rellenos Sanitarios)</a:t>
            </a:r>
            <a:endParaRPr lang="es-EC" b="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3 Marcador de pie de página"/>
          <p:cNvSpPr>
            <a:spLocks noGrp="1"/>
          </p:cNvSpPr>
          <p:nvPr>
            <p:ph type="ftr" sz="quarter" idx="10"/>
          </p:nvPr>
        </p:nvSpPr>
        <p:spPr/>
        <p:txBody>
          <a:bodyPr/>
          <a:lstStyle/>
          <a:p>
            <a:r>
              <a:rPr lang="es-ES"/>
              <a:t>Contaminación Ambiental. FIMCM-ESPOL</a:t>
            </a:r>
          </a:p>
        </p:txBody>
      </p:sp>
      <p:sp>
        <p:nvSpPr>
          <p:cNvPr id="12" name="4 Marcador de número de diapositiva"/>
          <p:cNvSpPr>
            <a:spLocks noGrp="1"/>
          </p:cNvSpPr>
          <p:nvPr>
            <p:ph type="sldNum" sz="quarter" idx="11"/>
          </p:nvPr>
        </p:nvSpPr>
        <p:spPr/>
        <p:txBody>
          <a:bodyPr/>
          <a:lstStyle/>
          <a:p>
            <a:fld id="{7A88E968-61BB-4428-9125-3A7BB8FE42BE}" type="slidenum">
              <a:rPr lang="es-ES"/>
              <a:pPr/>
              <a:t>49</a:t>
            </a:fld>
            <a:endParaRPr lang="es-ES"/>
          </a:p>
        </p:txBody>
      </p:sp>
      <p:sp>
        <p:nvSpPr>
          <p:cNvPr id="13" name="5 Marcador de fecha"/>
          <p:cNvSpPr>
            <a:spLocks noGrp="1"/>
          </p:cNvSpPr>
          <p:nvPr>
            <p:ph type="dt" sz="half" idx="12"/>
          </p:nvPr>
        </p:nvSpPr>
        <p:spPr/>
        <p:txBody>
          <a:bodyPr/>
          <a:lstStyle/>
          <a:p>
            <a:r>
              <a:rPr lang="es-ES"/>
              <a:t>Jose V. Chang Gómez</a:t>
            </a:r>
          </a:p>
        </p:txBody>
      </p:sp>
      <p:sp>
        <p:nvSpPr>
          <p:cNvPr id="632834" name="Rectangle 2"/>
          <p:cNvSpPr>
            <a:spLocks noGrp="1" noChangeArrowheads="1"/>
          </p:cNvSpPr>
          <p:nvPr>
            <p:ph type="title"/>
          </p:nvPr>
        </p:nvSpPr>
        <p:spPr>
          <a:xfrm>
            <a:off x="468313" y="549275"/>
            <a:ext cx="8496300" cy="1079500"/>
          </a:xfrm>
        </p:spPr>
        <p:txBody>
          <a:bodyPr/>
          <a:lstStyle/>
          <a:p>
            <a:r>
              <a:rPr lang="es-EC"/>
              <a:t>Esquema de la Escala Jerárquica del </a:t>
            </a:r>
            <a:br>
              <a:rPr lang="es-EC"/>
            </a:br>
            <a:r>
              <a:rPr lang="es-EC"/>
              <a:t>		Manejo Integrado de Desechos</a:t>
            </a:r>
          </a:p>
        </p:txBody>
      </p:sp>
      <p:sp>
        <p:nvSpPr>
          <p:cNvPr id="632835" name="Rectangle 3"/>
          <p:cNvSpPr>
            <a:spLocks noGrp="1" noChangeArrowheads="1"/>
          </p:cNvSpPr>
          <p:nvPr>
            <p:ph type="body" idx="1"/>
          </p:nvPr>
        </p:nvSpPr>
        <p:spPr>
          <a:xfrm>
            <a:off x="250825" y="4868863"/>
            <a:ext cx="2520950" cy="719137"/>
          </a:xfrm>
        </p:spPr>
        <p:txBody>
          <a:bodyPr/>
          <a:lstStyle/>
          <a:p>
            <a:pPr>
              <a:lnSpc>
                <a:spcPct val="80000"/>
              </a:lnSpc>
              <a:spcBef>
                <a:spcPct val="50000"/>
              </a:spcBef>
              <a:buFont typeface="Wingdings" pitchFamily="2" charset="2"/>
              <a:buNone/>
            </a:pPr>
            <a:r>
              <a:rPr lang="es-EC" sz="1000"/>
              <a:t>	</a:t>
            </a:r>
            <a:endParaRPr lang="es-EC" sz="1200"/>
          </a:p>
          <a:p>
            <a:pPr>
              <a:lnSpc>
                <a:spcPct val="80000"/>
              </a:lnSpc>
              <a:spcBef>
                <a:spcPct val="50000"/>
              </a:spcBef>
              <a:buFont typeface="Wingdings" pitchFamily="2" charset="2"/>
              <a:buNone/>
            </a:pPr>
            <a:endParaRPr lang="es-EC" sz="1200"/>
          </a:p>
          <a:p>
            <a:pPr>
              <a:lnSpc>
                <a:spcPct val="80000"/>
              </a:lnSpc>
              <a:spcBef>
                <a:spcPct val="50000"/>
              </a:spcBef>
              <a:buFont typeface="Wingdings" pitchFamily="2" charset="2"/>
              <a:buNone/>
            </a:pPr>
            <a:r>
              <a:rPr lang="es-EC" sz="1200"/>
              <a:t>	</a:t>
            </a:r>
            <a:endParaRPr lang="es-EC" sz="1000"/>
          </a:p>
        </p:txBody>
      </p:sp>
      <p:sp>
        <p:nvSpPr>
          <p:cNvPr id="632836" name="Rectangle 4"/>
          <p:cNvSpPr>
            <a:spLocks noChangeArrowheads="1"/>
          </p:cNvSpPr>
          <p:nvPr/>
        </p:nvSpPr>
        <p:spPr bwMode="auto">
          <a:xfrm>
            <a:off x="1042988" y="2133600"/>
            <a:ext cx="4319587" cy="1008063"/>
          </a:xfrm>
          <a:prstGeom prst="rect">
            <a:avLst/>
          </a:prstGeom>
          <a:solidFill>
            <a:schemeClr val="accent1"/>
          </a:solidFill>
          <a:ln w="9525">
            <a:solidFill>
              <a:schemeClr val="tx1"/>
            </a:solidFill>
            <a:miter lim="800000"/>
            <a:headEnd/>
            <a:tailEnd/>
          </a:ln>
          <a:effectLst/>
        </p:spPr>
        <p:txBody>
          <a:bodyPr wrap="none" anchor="ctr"/>
          <a:lstStyle/>
          <a:p>
            <a:pPr algn="ctr" eaLnBrk="0" hangingPunct="0"/>
            <a:r>
              <a:rPr lang="es-EC" sz="2000" b="1">
                <a:latin typeface="Tahoma" pitchFamily="34" charset="0"/>
              </a:rPr>
              <a:t>REDUCIÓN EN LA FUENTE</a:t>
            </a:r>
          </a:p>
        </p:txBody>
      </p:sp>
      <p:sp>
        <p:nvSpPr>
          <p:cNvPr id="632837" name="Rectangle 5"/>
          <p:cNvSpPr>
            <a:spLocks noChangeArrowheads="1"/>
          </p:cNvSpPr>
          <p:nvPr/>
        </p:nvSpPr>
        <p:spPr bwMode="auto">
          <a:xfrm>
            <a:off x="2555875" y="3357563"/>
            <a:ext cx="3527425" cy="790575"/>
          </a:xfrm>
          <a:prstGeom prst="rect">
            <a:avLst/>
          </a:prstGeom>
          <a:solidFill>
            <a:schemeClr val="accent2"/>
          </a:solidFill>
          <a:ln w="9525">
            <a:solidFill>
              <a:schemeClr val="tx1"/>
            </a:solidFill>
            <a:miter lim="800000"/>
            <a:headEnd/>
            <a:tailEnd/>
          </a:ln>
          <a:effectLst/>
        </p:spPr>
        <p:txBody>
          <a:bodyPr wrap="none" anchor="ctr"/>
          <a:lstStyle/>
          <a:p>
            <a:pPr algn="ctr" eaLnBrk="0" hangingPunct="0"/>
            <a:r>
              <a:rPr lang="es-EC" b="1">
                <a:latin typeface="Tahoma" pitchFamily="34" charset="0"/>
              </a:rPr>
              <a:t>RECICLAJE Y REUSO</a:t>
            </a:r>
          </a:p>
        </p:txBody>
      </p:sp>
      <p:sp>
        <p:nvSpPr>
          <p:cNvPr id="632838" name="Rectangle 6"/>
          <p:cNvSpPr>
            <a:spLocks noChangeArrowheads="1"/>
          </p:cNvSpPr>
          <p:nvPr/>
        </p:nvSpPr>
        <p:spPr bwMode="auto">
          <a:xfrm>
            <a:off x="3924300" y="4437063"/>
            <a:ext cx="3168650" cy="865187"/>
          </a:xfrm>
          <a:prstGeom prst="rect">
            <a:avLst/>
          </a:prstGeom>
          <a:solidFill>
            <a:srgbClr val="FF33CC"/>
          </a:solidFill>
          <a:ln w="9525">
            <a:solidFill>
              <a:schemeClr val="tx1"/>
            </a:solidFill>
            <a:miter lim="800000"/>
            <a:headEnd/>
            <a:tailEnd/>
          </a:ln>
          <a:effectLst/>
        </p:spPr>
        <p:txBody>
          <a:bodyPr wrap="none" anchor="ctr"/>
          <a:lstStyle/>
          <a:p>
            <a:pPr algn="ctr" eaLnBrk="0" hangingPunct="0"/>
            <a:r>
              <a:rPr lang="es-EC" b="1">
                <a:latin typeface="Tahoma" pitchFamily="34" charset="0"/>
              </a:rPr>
              <a:t>TRANSFORMACIÓN</a:t>
            </a:r>
          </a:p>
        </p:txBody>
      </p:sp>
      <p:sp>
        <p:nvSpPr>
          <p:cNvPr id="632839" name="Rectangle 7"/>
          <p:cNvSpPr>
            <a:spLocks noChangeArrowheads="1"/>
          </p:cNvSpPr>
          <p:nvPr/>
        </p:nvSpPr>
        <p:spPr bwMode="auto">
          <a:xfrm>
            <a:off x="5003800" y="5661025"/>
            <a:ext cx="2951163" cy="647700"/>
          </a:xfrm>
          <a:prstGeom prst="rect">
            <a:avLst/>
          </a:prstGeom>
          <a:solidFill>
            <a:srgbClr val="3399FF"/>
          </a:solidFill>
          <a:ln w="9525">
            <a:solidFill>
              <a:schemeClr val="tx1"/>
            </a:solidFill>
            <a:miter lim="800000"/>
            <a:headEnd/>
            <a:tailEnd/>
          </a:ln>
          <a:effectLst/>
        </p:spPr>
        <p:txBody>
          <a:bodyPr wrap="none" anchor="ctr"/>
          <a:lstStyle/>
          <a:p>
            <a:pPr algn="ctr" eaLnBrk="0" hangingPunct="0"/>
            <a:endParaRPr lang="es-EC" b="1">
              <a:latin typeface="Tahoma" pitchFamily="34" charset="0"/>
            </a:endParaRPr>
          </a:p>
          <a:p>
            <a:pPr algn="ctr" eaLnBrk="0" hangingPunct="0"/>
            <a:r>
              <a:rPr lang="es-EC" b="1">
                <a:latin typeface="Tahoma" pitchFamily="34" charset="0"/>
              </a:rPr>
              <a:t>DISPOSICIÓN FINAL</a:t>
            </a:r>
          </a:p>
          <a:p>
            <a:pPr algn="ctr" eaLnBrk="0" hangingPunct="0"/>
            <a:endParaRPr lang="es-EC">
              <a:latin typeface="Tahoma" pitchFamily="34" charset="0"/>
            </a:endParaRPr>
          </a:p>
        </p:txBody>
      </p:sp>
      <p:sp>
        <p:nvSpPr>
          <p:cNvPr id="632840" name="Line 8"/>
          <p:cNvSpPr>
            <a:spLocks noChangeShapeType="1"/>
          </p:cNvSpPr>
          <p:nvPr/>
        </p:nvSpPr>
        <p:spPr bwMode="auto">
          <a:xfrm>
            <a:off x="3635375" y="3141663"/>
            <a:ext cx="0" cy="215900"/>
          </a:xfrm>
          <a:prstGeom prst="line">
            <a:avLst/>
          </a:prstGeom>
          <a:noFill/>
          <a:ln w="9525">
            <a:solidFill>
              <a:schemeClr val="tx1"/>
            </a:solidFill>
            <a:miter lim="800000"/>
            <a:headEnd/>
            <a:tailEnd type="triangle" w="med" len="med"/>
          </a:ln>
          <a:effectLst/>
        </p:spPr>
        <p:txBody>
          <a:bodyPr wrap="none"/>
          <a:lstStyle/>
          <a:p>
            <a:endParaRPr lang="es-ES"/>
          </a:p>
        </p:txBody>
      </p:sp>
      <p:sp>
        <p:nvSpPr>
          <p:cNvPr id="632841" name="Line 9"/>
          <p:cNvSpPr>
            <a:spLocks noChangeShapeType="1"/>
          </p:cNvSpPr>
          <p:nvPr/>
        </p:nvSpPr>
        <p:spPr bwMode="auto">
          <a:xfrm>
            <a:off x="4787900" y="4149725"/>
            <a:ext cx="0" cy="287338"/>
          </a:xfrm>
          <a:prstGeom prst="line">
            <a:avLst/>
          </a:prstGeom>
          <a:noFill/>
          <a:ln w="9525">
            <a:solidFill>
              <a:schemeClr val="tx1"/>
            </a:solidFill>
            <a:miter lim="800000"/>
            <a:headEnd/>
            <a:tailEnd type="triangle" w="med" len="med"/>
          </a:ln>
          <a:effectLst/>
        </p:spPr>
        <p:txBody>
          <a:bodyPr wrap="none"/>
          <a:lstStyle/>
          <a:p>
            <a:endParaRPr lang="es-ES"/>
          </a:p>
        </p:txBody>
      </p:sp>
      <p:sp>
        <p:nvSpPr>
          <p:cNvPr id="632842" name="Line 10"/>
          <p:cNvSpPr>
            <a:spLocks noChangeShapeType="1"/>
          </p:cNvSpPr>
          <p:nvPr/>
        </p:nvSpPr>
        <p:spPr bwMode="auto">
          <a:xfrm>
            <a:off x="5940425" y="5300663"/>
            <a:ext cx="0" cy="360362"/>
          </a:xfrm>
          <a:prstGeom prst="line">
            <a:avLst/>
          </a:prstGeom>
          <a:noFill/>
          <a:ln w="9525">
            <a:solidFill>
              <a:schemeClr val="tx1"/>
            </a:solidFill>
            <a:miter lim="800000"/>
            <a:headEnd/>
            <a:tailEnd type="triangle" w="med" len="med"/>
          </a:ln>
          <a:effectLst/>
        </p:spPr>
        <p:txBody>
          <a:bodyPr wrap="none"/>
          <a:lstStyle/>
          <a:p>
            <a:endParaRPr lang="es-E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F26B3401-DB69-4F86-A39B-CB8A1D9F94C8}" type="slidenum">
              <a:rPr lang="es-ES"/>
              <a:pPr/>
              <a:t>5</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587778" name="Rectangle 2"/>
          <p:cNvSpPr>
            <a:spLocks noGrp="1" noChangeArrowheads="1"/>
          </p:cNvSpPr>
          <p:nvPr>
            <p:ph type="title"/>
          </p:nvPr>
        </p:nvSpPr>
        <p:spPr/>
        <p:txBody>
          <a:bodyPr/>
          <a:lstStyle/>
          <a:p>
            <a:r>
              <a:rPr lang="es-EC"/>
              <a:t>Balance Térmico de la Atmósfera</a:t>
            </a:r>
          </a:p>
        </p:txBody>
      </p:sp>
      <p:sp>
        <p:nvSpPr>
          <p:cNvPr id="587779" name="Rectangle 3"/>
          <p:cNvSpPr>
            <a:spLocks noGrp="1" noChangeArrowheads="1"/>
          </p:cNvSpPr>
          <p:nvPr>
            <p:ph type="body" idx="1"/>
          </p:nvPr>
        </p:nvSpPr>
        <p:spPr>
          <a:xfrm>
            <a:off x="179388" y="1341438"/>
            <a:ext cx="8775700" cy="5111750"/>
          </a:xfrm>
        </p:spPr>
        <p:txBody>
          <a:bodyPr/>
          <a:lstStyle/>
          <a:p>
            <a:pPr>
              <a:spcBef>
                <a:spcPct val="50000"/>
              </a:spcBef>
              <a:spcAft>
                <a:spcPct val="10000"/>
              </a:spcAft>
              <a:buFont typeface="Wingdings" pitchFamily="2" charset="2"/>
              <a:buChar char="Ø"/>
            </a:pPr>
            <a:r>
              <a:rPr lang="es-EC"/>
              <a:t>Dado que la energía del sol siempre ingresa en la atmósfera, si toda la energía se almacenara en el sistema Tierra-atmósfera, la Tierra se podría recalentar. Así, la energía se debe liberar de nuevo en el espacio. </a:t>
            </a:r>
          </a:p>
          <a:p>
            <a:pPr>
              <a:spcBef>
                <a:spcPct val="50000"/>
              </a:spcBef>
              <a:spcAft>
                <a:spcPct val="10000"/>
              </a:spcAft>
              <a:buFont typeface="Wingdings" pitchFamily="2" charset="2"/>
              <a:buChar char="Ø"/>
            </a:pPr>
            <a:r>
              <a:rPr lang="es-EC"/>
              <a:t>La radiación recibida regresa como radiación terrestre y da lugar a un balance térmico, llamado balance de radiación. </a:t>
            </a:r>
          </a:p>
          <a:p>
            <a:pPr>
              <a:spcBef>
                <a:spcPct val="50000"/>
              </a:spcBef>
              <a:spcAft>
                <a:spcPct val="10000"/>
              </a:spcAft>
              <a:buFont typeface="Wingdings" pitchFamily="2" charset="2"/>
              <a:buChar char="Ø"/>
            </a:pPr>
            <a:r>
              <a:rPr lang="es-EC"/>
              <a:t>De cada 100 unidades de energía que ingresan en la atmósfera, 51 son absorbidas por la tierra, 19 por la atmósfera y 30 reflejadas nuevamente al espacio. </a:t>
            </a:r>
          </a:p>
          <a:p>
            <a:pPr>
              <a:spcBef>
                <a:spcPct val="50000"/>
              </a:spcBef>
              <a:spcAft>
                <a:spcPct val="10000"/>
              </a:spcAft>
              <a:buFont typeface="Wingdings" pitchFamily="2" charset="2"/>
              <a:buChar char="Ø"/>
            </a:pPr>
            <a:r>
              <a:rPr lang="es-EC"/>
              <a:t>Las 70 unidades que absorbe el sistema Tierra-atmósfera (51 + 19 unidades) son irradiadas nuevamente al espacio como una radiación de onda larga. </a:t>
            </a:r>
          </a:p>
          <a:p>
            <a:pPr>
              <a:spcBef>
                <a:spcPct val="50000"/>
              </a:spcBef>
              <a:spcAft>
                <a:spcPct val="10000"/>
              </a:spcAft>
              <a:buFont typeface="Wingdings" pitchFamily="2" charset="2"/>
              <a:buChar char="Ø"/>
            </a:pPr>
            <a:r>
              <a:rPr lang="es-EC"/>
              <a:t>El gráfico adjunto muestra el balance de radiación (térmico) de la atmósfera.</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4A328A25-1336-418E-8860-BC87FDD29A25}" type="slidenum">
              <a:rPr lang="es-ES"/>
              <a:pPr/>
              <a:t>50</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33858" name="Rectangle 2"/>
          <p:cNvSpPr>
            <a:spLocks noGrp="1" noChangeArrowheads="1"/>
          </p:cNvSpPr>
          <p:nvPr>
            <p:ph type="title"/>
          </p:nvPr>
        </p:nvSpPr>
        <p:spPr>
          <a:xfrm>
            <a:off x="250825" y="457200"/>
            <a:ext cx="8713788" cy="811213"/>
          </a:xfrm>
        </p:spPr>
        <p:txBody>
          <a:bodyPr/>
          <a:lstStyle/>
          <a:p>
            <a:r>
              <a:rPr lang="es-ES_tradnl"/>
              <a:t>Materiales habitualmente separados </a:t>
            </a:r>
            <a:br>
              <a:rPr lang="es-ES_tradnl"/>
            </a:br>
            <a:r>
              <a:rPr lang="es-ES_tradnl"/>
              <a:t>de los RSU </a:t>
            </a:r>
            <a:r>
              <a:rPr lang="es-ES_tradnl" sz="1400"/>
              <a:t>(1)</a:t>
            </a:r>
          </a:p>
        </p:txBody>
      </p:sp>
      <p:graphicFrame>
        <p:nvGraphicFramePr>
          <p:cNvPr id="633859" name="Object 3"/>
          <p:cNvGraphicFramePr>
            <a:graphicFrameLocks noChangeAspect="1"/>
          </p:cNvGraphicFramePr>
          <p:nvPr/>
        </p:nvGraphicFramePr>
        <p:xfrm>
          <a:off x="323850" y="1484313"/>
          <a:ext cx="8496300" cy="5184775"/>
        </p:xfrm>
        <a:graphic>
          <a:graphicData uri="http://schemas.openxmlformats.org/presentationml/2006/ole">
            <p:oleObj spid="_x0000_s633859" name="Documento" r:id="rId3" imgW="6198120" imgH="3972240" progId="Word.Document.8">
              <p:embed/>
            </p:oleObj>
          </a:graphicData>
        </a:graphic>
      </p:graphicFrame>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pie de página"/>
          <p:cNvSpPr>
            <a:spLocks noGrp="1"/>
          </p:cNvSpPr>
          <p:nvPr>
            <p:ph type="ftr" sz="quarter" idx="10"/>
          </p:nvPr>
        </p:nvSpPr>
        <p:spPr/>
        <p:txBody>
          <a:bodyPr/>
          <a:lstStyle/>
          <a:p>
            <a:r>
              <a:rPr lang="es-ES"/>
              <a:t>Contaminación Ambiental. FIMCM-ESPOL</a:t>
            </a:r>
          </a:p>
        </p:txBody>
      </p:sp>
      <p:sp>
        <p:nvSpPr>
          <p:cNvPr id="5" name="3 Marcador de número de diapositiva"/>
          <p:cNvSpPr>
            <a:spLocks noGrp="1"/>
          </p:cNvSpPr>
          <p:nvPr>
            <p:ph type="sldNum" sz="quarter" idx="11"/>
          </p:nvPr>
        </p:nvSpPr>
        <p:spPr/>
        <p:txBody>
          <a:bodyPr/>
          <a:lstStyle/>
          <a:p>
            <a:fld id="{0DFDDC9C-91C2-451C-A79D-D527F68D5F01}" type="slidenum">
              <a:rPr lang="es-ES"/>
              <a:pPr/>
              <a:t>51</a:t>
            </a:fld>
            <a:endParaRPr lang="es-ES"/>
          </a:p>
        </p:txBody>
      </p:sp>
      <p:sp>
        <p:nvSpPr>
          <p:cNvPr id="6" name="4 Marcador de fecha"/>
          <p:cNvSpPr>
            <a:spLocks noGrp="1"/>
          </p:cNvSpPr>
          <p:nvPr>
            <p:ph type="dt" sz="half" idx="12"/>
          </p:nvPr>
        </p:nvSpPr>
        <p:spPr/>
        <p:txBody>
          <a:bodyPr/>
          <a:lstStyle/>
          <a:p>
            <a:r>
              <a:rPr lang="es-ES"/>
              <a:t>Jose V. Chang Gómez</a:t>
            </a:r>
          </a:p>
        </p:txBody>
      </p:sp>
      <p:graphicFrame>
        <p:nvGraphicFramePr>
          <p:cNvPr id="634882" name="Object 2"/>
          <p:cNvGraphicFramePr>
            <a:graphicFrameLocks noChangeAspect="1"/>
          </p:cNvGraphicFramePr>
          <p:nvPr/>
        </p:nvGraphicFramePr>
        <p:xfrm>
          <a:off x="393700" y="1484313"/>
          <a:ext cx="8394700" cy="5832475"/>
        </p:xfrm>
        <a:graphic>
          <a:graphicData uri="http://schemas.openxmlformats.org/presentationml/2006/ole">
            <p:oleObj spid="_x0000_s634882" name="Documento" r:id="rId3" imgW="6932140" imgH="6057872" progId="Word.Document.8">
              <p:embed/>
            </p:oleObj>
          </a:graphicData>
        </a:graphic>
      </p:graphicFrame>
      <p:sp>
        <p:nvSpPr>
          <p:cNvPr id="634883" name="Rectangle 3"/>
          <p:cNvSpPr>
            <a:spLocks noGrp="1" noChangeArrowheads="1"/>
          </p:cNvSpPr>
          <p:nvPr>
            <p:ph type="title"/>
          </p:nvPr>
        </p:nvSpPr>
        <p:spPr/>
        <p:txBody>
          <a:bodyPr/>
          <a:lstStyle/>
          <a:p>
            <a:r>
              <a:rPr lang="es-ES_tradnl"/>
              <a:t>Materiales habitualmente separados </a:t>
            </a:r>
            <a:br>
              <a:rPr lang="es-ES_tradnl"/>
            </a:br>
            <a:r>
              <a:rPr lang="es-ES_tradnl"/>
              <a:t>de los RSU </a:t>
            </a:r>
            <a:r>
              <a:rPr lang="es-ES_tradnl" sz="1400"/>
              <a:t>(2)</a:t>
            </a:r>
            <a:endParaRPr lang="es-EC" sz="140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Marcador de pie de página"/>
          <p:cNvSpPr>
            <a:spLocks noGrp="1"/>
          </p:cNvSpPr>
          <p:nvPr>
            <p:ph type="ftr" sz="quarter" idx="10"/>
          </p:nvPr>
        </p:nvSpPr>
        <p:spPr/>
        <p:txBody>
          <a:bodyPr/>
          <a:lstStyle/>
          <a:p>
            <a:r>
              <a:rPr lang="es-ES"/>
              <a:t>Contaminación Ambiental. FIMCM-ESPOL</a:t>
            </a:r>
          </a:p>
        </p:txBody>
      </p:sp>
      <p:sp>
        <p:nvSpPr>
          <p:cNvPr id="7" name="5 Marcador de número de diapositiva"/>
          <p:cNvSpPr>
            <a:spLocks noGrp="1"/>
          </p:cNvSpPr>
          <p:nvPr>
            <p:ph type="sldNum" sz="quarter" idx="11"/>
          </p:nvPr>
        </p:nvSpPr>
        <p:spPr/>
        <p:txBody>
          <a:bodyPr/>
          <a:lstStyle/>
          <a:p>
            <a:fld id="{14868A87-1600-416C-A379-C9D3ACFC7BBC}" type="slidenum">
              <a:rPr lang="es-ES"/>
              <a:pPr/>
              <a:t>52</a:t>
            </a:fld>
            <a:endParaRPr lang="es-ES"/>
          </a:p>
        </p:txBody>
      </p:sp>
      <p:sp>
        <p:nvSpPr>
          <p:cNvPr id="8" name="6 Marcador de fecha"/>
          <p:cNvSpPr>
            <a:spLocks noGrp="1"/>
          </p:cNvSpPr>
          <p:nvPr>
            <p:ph type="dt" sz="half" idx="12"/>
          </p:nvPr>
        </p:nvSpPr>
        <p:spPr/>
        <p:txBody>
          <a:bodyPr/>
          <a:lstStyle/>
          <a:p>
            <a:r>
              <a:rPr lang="es-ES"/>
              <a:t>Jose V. Chang Gómez</a:t>
            </a:r>
          </a:p>
        </p:txBody>
      </p:sp>
      <p:sp>
        <p:nvSpPr>
          <p:cNvPr id="635906" name="Rectangle 2"/>
          <p:cNvSpPr>
            <a:spLocks noGrp="1" noChangeArrowheads="1"/>
          </p:cNvSpPr>
          <p:nvPr>
            <p:ph type="title"/>
          </p:nvPr>
        </p:nvSpPr>
        <p:spPr>
          <a:xfrm>
            <a:off x="457200" y="457200"/>
            <a:ext cx="8229600" cy="717550"/>
          </a:xfrm>
        </p:spPr>
        <p:txBody>
          <a:bodyPr/>
          <a:lstStyle/>
          <a:p>
            <a:r>
              <a:rPr lang="es-ES_tradnl"/>
              <a:t>Reciclaje de papel, aluminio, plástico</a:t>
            </a:r>
          </a:p>
        </p:txBody>
      </p:sp>
      <p:sp>
        <p:nvSpPr>
          <p:cNvPr id="635907" name="Rectangle 3"/>
          <p:cNvSpPr>
            <a:spLocks noGrp="1" noChangeArrowheads="1"/>
          </p:cNvSpPr>
          <p:nvPr>
            <p:ph type="body" sz="half" idx="1"/>
          </p:nvPr>
        </p:nvSpPr>
        <p:spPr>
          <a:xfrm>
            <a:off x="179388" y="1341438"/>
            <a:ext cx="4608512" cy="5327650"/>
          </a:xfrm>
        </p:spPr>
        <p:txBody>
          <a:bodyPr/>
          <a:lstStyle/>
          <a:p>
            <a:pPr algn="just">
              <a:spcBef>
                <a:spcPct val="50000"/>
              </a:spcBef>
              <a:buFont typeface="Wingdings" pitchFamily="2" charset="2"/>
              <a:buChar char="Ø"/>
            </a:pPr>
            <a:r>
              <a:rPr lang="es-ES_tradnl" sz="1800"/>
              <a:t>Se reciclan cartones, papel periódico, libros, papel de oficina.</a:t>
            </a:r>
          </a:p>
          <a:p>
            <a:pPr algn="just">
              <a:spcBef>
                <a:spcPct val="50000"/>
              </a:spcBef>
              <a:buFont typeface="Wingdings" pitchFamily="2" charset="2"/>
              <a:buChar char="Ø"/>
            </a:pPr>
            <a:r>
              <a:rPr lang="es-ES_tradnl" sz="1800"/>
              <a:t>Se elabora papel kraft, papel periódico.</a:t>
            </a:r>
          </a:p>
          <a:p>
            <a:pPr>
              <a:spcBef>
                <a:spcPct val="50000"/>
              </a:spcBef>
              <a:buFont typeface="Wingdings" pitchFamily="2" charset="2"/>
              <a:buChar char="Ø"/>
            </a:pPr>
            <a:r>
              <a:rPr lang="es-ES_tradnl" sz="1800"/>
              <a:t>Latas de aluminio: bebidas gaseosas, cervezas. </a:t>
            </a:r>
          </a:p>
          <a:p>
            <a:pPr>
              <a:spcBef>
                <a:spcPct val="50000"/>
              </a:spcBef>
              <a:buFont typeface="Wingdings" pitchFamily="2" charset="2"/>
              <a:buChar char="Ø"/>
            </a:pPr>
            <a:r>
              <a:rPr lang="es-ES_tradnl" sz="1800"/>
              <a:t>Aluminio secundario: marcos de ventanas, contrapuertas, paneles, canalones.</a:t>
            </a:r>
          </a:p>
          <a:p>
            <a:pPr>
              <a:spcBef>
                <a:spcPct val="50000"/>
              </a:spcBef>
              <a:buFont typeface="Wingdings" pitchFamily="2" charset="2"/>
              <a:buChar char="Ø"/>
            </a:pPr>
            <a:r>
              <a:rPr lang="es-ES_tradnl" sz="1800"/>
              <a:t>Mediante reciclaje de plásticos se producen: fundas de basura, recipientes de limpieza,  tanques</a:t>
            </a:r>
          </a:p>
          <a:p>
            <a:pPr>
              <a:spcBef>
                <a:spcPct val="50000"/>
              </a:spcBef>
              <a:buFont typeface="Wingdings" pitchFamily="2" charset="2"/>
              <a:buChar char="Ø"/>
            </a:pPr>
            <a:r>
              <a:rPr lang="es-ES_tradnl" sz="1800"/>
              <a:t>En 1999 se reciclaban mas de 70 millones de kilos de botellas de plástico. Se recicla menos del 5%</a:t>
            </a:r>
          </a:p>
          <a:p>
            <a:pPr algn="just"/>
            <a:endParaRPr lang="es-ES_tradnl" sz="1600"/>
          </a:p>
        </p:txBody>
      </p:sp>
      <p:graphicFrame>
        <p:nvGraphicFramePr>
          <p:cNvPr id="635908" name="Object 4"/>
          <p:cNvGraphicFramePr>
            <a:graphicFrameLocks noChangeAspect="1"/>
          </p:cNvGraphicFramePr>
          <p:nvPr>
            <p:ph type="body" sz="half" idx="4294967295"/>
          </p:nvPr>
        </p:nvGraphicFramePr>
        <p:xfrm>
          <a:off x="4932363" y="1916113"/>
          <a:ext cx="4032250" cy="2449512"/>
        </p:xfrm>
        <a:graphic>
          <a:graphicData uri="http://schemas.openxmlformats.org/presentationml/2006/ole">
            <p:oleObj spid="_x0000_s635908" name="Foto de Photo Editor" r:id="rId3" imgW="2419048" imgH="3209524" progId="MSPhotoEd.3">
              <p:embed/>
            </p:oleObj>
          </a:graphicData>
        </a:graphic>
      </p:graphicFrame>
      <p:pic>
        <p:nvPicPr>
          <p:cNvPr id="635909" name="Picture 5"/>
          <p:cNvPicPr>
            <a:picLocks noChangeAspect="1" noChangeArrowheads="1"/>
          </p:cNvPicPr>
          <p:nvPr>
            <p:ph sz="half" idx="2"/>
          </p:nvPr>
        </p:nvPicPr>
        <p:blipFill>
          <a:blip r:embed="rId4"/>
          <a:srcRect/>
          <a:stretch>
            <a:fillRect/>
          </a:stretch>
        </p:blipFill>
        <p:spPr>
          <a:xfrm>
            <a:off x="4862513" y="4581525"/>
            <a:ext cx="4173537" cy="2087563"/>
          </a:xfrm>
          <a:noFill/>
          <a:ln/>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0C975BD8-58B7-4857-8C77-42B75F94F367}" type="slidenum">
              <a:rPr lang="es-ES"/>
              <a:pPr/>
              <a:t>53</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36930" name="Rectangle 2"/>
          <p:cNvSpPr>
            <a:spLocks noGrp="1" noChangeArrowheads="1"/>
          </p:cNvSpPr>
          <p:nvPr>
            <p:ph type="title"/>
          </p:nvPr>
        </p:nvSpPr>
        <p:spPr>
          <a:xfrm>
            <a:off x="457200" y="457200"/>
            <a:ext cx="8229600" cy="768350"/>
          </a:xfrm>
        </p:spPr>
        <p:txBody>
          <a:bodyPr/>
          <a:lstStyle/>
          <a:p>
            <a:r>
              <a:rPr lang="es-EC"/>
              <a:t>Situación de los desechos sólidos 				municipales en América Latina</a:t>
            </a:r>
            <a:endParaRPr lang="es-ES"/>
          </a:p>
        </p:txBody>
      </p:sp>
      <p:sp>
        <p:nvSpPr>
          <p:cNvPr id="636931" name="Rectangle 3"/>
          <p:cNvSpPr>
            <a:spLocks noGrp="1" noChangeArrowheads="1"/>
          </p:cNvSpPr>
          <p:nvPr>
            <p:ph type="body" idx="1"/>
          </p:nvPr>
        </p:nvSpPr>
        <p:spPr>
          <a:xfrm>
            <a:off x="179388" y="1412875"/>
            <a:ext cx="8775700" cy="5761038"/>
          </a:xfrm>
        </p:spPr>
        <p:txBody>
          <a:bodyPr/>
          <a:lstStyle/>
          <a:p>
            <a:pPr>
              <a:spcBef>
                <a:spcPct val="50000"/>
              </a:spcBef>
              <a:buFont typeface="Wingdings" pitchFamily="2" charset="2"/>
              <a:buNone/>
            </a:pPr>
            <a:r>
              <a:rPr lang="es-CO"/>
              <a:t>En América Latina se producen 40 millones de toneladas anuales de desechos de los cuales solamente 5 millones reciben tratamiento, es decir el 12.5% del total. </a:t>
            </a:r>
          </a:p>
          <a:p>
            <a:pPr>
              <a:spcBef>
                <a:spcPct val="35000"/>
              </a:spcBef>
              <a:buFont typeface="Wingdings" pitchFamily="2" charset="2"/>
              <a:buNone/>
            </a:pPr>
            <a:r>
              <a:rPr lang="es-CO"/>
              <a:t>Acorde a la actual tendencia de urbanización y al alto índice de crecimiento poblacional, la generación de desechos </a:t>
            </a:r>
            <a:r>
              <a:rPr lang="es-CO" i="1"/>
              <a:t>per capita</a:t>
            </a:r>
            <a:r>
              <a:rPr lang="es-CO"/>
              <a:t> en ciudades capitales de América Latina aumenta, entre otras cosas porque no se cuenta con políticas y programas locales claros para la prevención y minimización.</a:t>
            </a:r>
            <a:r>
              <a:rPr lang="es-ES"/>
              <a:t> </a:t>
            </a:r>
          </a:p>
          <a:p>
            <a:pPr>
              <a:spcBef>
                <a:spcPct val="35000"/>
              </a:spcBef>
              <a:buFont typeface="Wingdings" pitchFamily="2" charset="2"/>
              <a:buNone/>
            </a:pPr>
            <a:r>
              <a:rPr lang="es-CO"/>
              <a:t>Los problemas de corto y mediano plazo (cobertura del servicio de aseo, tecnologías de recolección, vida útil y construcción de rellenos sanitarios) tienen mayor prioridad para las municipalidades latinoamericanas que las de largo plazo (cambio cultural, prevención) entre otras razones, porque los recursos económicos disponibles no son los suficientes y porque a nivel político no se han dimensionado realmente las consecuencias del consumo actual.        </a:t>
            </a:r>
          </a:p>
          <a:p>
            <a:pPr>
              <a:spcBef>
                <a:spcPct val="35000"/>
              </a:spcBef>
              <a:buFont typeface="Wingdings" pitchFamily="2" charset="2"/>
              <a:buNone/>
            </a:pPr>
            <a:r>
              <a:rPr lang="es-EC" sz="1000"/>
              <a:t>Ref.: </a:t>
            </a:r>
            <a:r>
              <a:rPr lang="es-CO" sz="1000"/>
              <a:t>ACCIONES DE LAS AUTORIDADES LOCALES A FAVOR DE LA PREVENCIÓN DE DESECHOS MUNICIPALES EN AMERICA LATINA* Seminario de la Red 6 de Medio Ambiente Urbano – URBAL - Málaga, España, Mayo de 2003</a:t>
            </a:r>
            <a:endParaRPr lang="es-ES" sz="10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A6B7EA26-C4EF-4FD3-999B-7DA647022CFA}" type="slidenum">
              <a:rPr lang="es-ES"/>
              <a:pPr/>
              <a:t>54</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37954" name="Rectangle 2"/>
          <p:cNvSpPr>
            <a:spLocks noGrp="1" noChangeArrowheads="1"/>
          </p:cNvSpPr>
          <p:nvPr>
            <p:ph type="title"/>
          </p:nvPr>
        </p:nvSpPr>
        <p:spPr>
          <a:xfrm>
            <a:off x="971550" y="404813"/>
            <a:ext cx="7972425" cy="1152525"/>
          </a:xfrm>
        </p:spPr>
        <p:txBody>
          <a:bodyPr/>
          <a:lstStyle/>
          <a:p>
            <a:pPr>
              <a:spcBef>
                <a:spcPct val="30000"/>
              </a:spcBef>
            </a:pPr>
            <a:r>
              <a:rPr lang="es-EC" sz="2400"/>
              <a:t>Tabla 4: Generación de Residuos Sólidos Urbanos (RSU) per cápita en ciudades latinoamericanas</a:t>
            </a:r>
            <a:br>
              <a:rPr lang="es-EC" sz="2400"/>
            </a:br>
            <a:r>
              <a:rPr lang="es-EC" sz="1200" b="0"/>
              <a:t/>
            </a:r>
            <a:br>
              <a:rPr lang="es-EC" sz="1200" b="0"/>
            </a:br>
            <a:r>
              <a:rPr lang="es-EC" sz="1000" b="0"/>
              <a:t>Ref.: Manejo y disposición de Residuos Sólidos Urbano, ACODAL, Samuel I. Pineda, 1998.</a:t>
            </a:r>
          </a:p>
        </p:txBody>
      </p:sp>
      <p:pic>
        <p:nvPicPr>
          <p:cNvPr id="637955" name="Picture 3"/>
          <p:cNvPicPr>
            <a:picLocks noChangeAspect="1" noChangeArrowheads="1"/>
          </p:cNvPicPr>
          <p:nvPr>
            <p:ph idx="1"/>
          </p:nvPr>
        </p:nvPicPr>
        <p:blipFill>
          <a:blip r:embed="rId2"/>
          <a:srcRect/>
          <a:stretch>
            <a:fillRect/>
          </a:stretch>
        </p:blipFill>
        <p:spPr>
          <a:xfrm>
            <a:off x="323850" y="1700213"/>
            <a:ext cx="8640763" cy="4968875"/>
          </a:xfrm>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75C63C5D-C773-4ABA-9752-1568C646B52E}" type="slidenum">
              <a:rPr lang="es-ES"/>
              <a:pPr/>
              <a:t>55</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38978" name="Rectangle 2"/>
          <p:cNvSpPr>
            <a:spLocks noGrp="1" noChangeArrowheads="1"/>
          </p:cNvSpPr>
          <p:nvPr>
            <p:ph type="title"/>
          </p:nvPr>
        </p:nvSpPr>
        <p:spPr>
          <a:xfrm>
            <a:off x="647700" y="457200"/>
            <a:ext cx="8039100" cy="768350"/>
          </a:xfrm>
        </p:spPr>
        <p:txBody>
          <a:bodyPr/>
          <a:lstStyle/>
          <a:p>
            <a:r>
              <a:rPr lang="es-MX"/>
              <a:t>Propiedades físicas </a:t>
            </a:r>
            <a:r>
              <a:rPr lang="es-MX" sz="1400"/>
              <a:t>(1)</a:t>
            </a:r>
            <a:endParaRPr lang="es-ES" sz="1400"/>
          </a:p>
        </p:txBody>
      </p:sp>
      <p:sp>
        <p:nvSpPr>
          <p:cNvPr id="638979" name="Rectangle 3"/>
          <p:cNvSpPr>
            <a:spLocks noGrp="1" noChangeArrowheads="1"/>
          </p:cNvSpPr>
          <p:nvPr>
            <p:ph type="body" idx="1"/>
          </p:nvPr>
        </p:nvSpPr>
        <p:spPr>
          <a:xfrm>
            <a:off x="395288" y="1412875"/>
            <a:ext cx="8559800" cy="5040313"/>
          </a:xfrm>
        </p:spPr>
        <p:txBody>
          <a:bodyPr/>
          <a:lstStyle/>
          <a:p>
            <a:pPr>
              <a:lnSpc>
                <a:spcPct val="80000"/>
              </a:lnSpc>
              <a:buFont typeface="Wingdings" pitchFamily="2" charset="2"/>
              <a:buChar char="Ø"/>
            </a:pPr>
            <a:r>
              <a:rPr lang="es-MX" b="1"/>
              <a:t>Peso específico</a:t>
            </a:r>
          </a:p>
          <a:p>
            <a:pPr>
              <a:lnSpc>
                <a:spcPct val="80000"/>
              </a:lnSpc>
              <a:buFont typeface="Wingdings" pitchFamily="2" charset="2"/>
              <a:buChar char="Ø"/>
            </a:pPr>
            <a:r>
              <a:rPr lang="es-MX" b="1"/>
              <a:t>Contenido de humedad</a:t>
            </a:r>
          </a:p>
          <a:p>
            <a:pPr>
              <a:lnSpc>
                <a:spcPct val="80000"/>
              </a:lnSpc>
              <a:buFont typeface="Wingdings" pitchFamily="2" charset="2"/>
              <a:buChar char="Ø"/>
            </a:pPr>
            <a:r>
              <a:rPr lang="es-MX" b="1"/>
              <a:t>Tamaño de partícula</a:t>
            </a:r>
          </a:p>
          <a:p>
            <a:pPr>
              <a:lnSpc>
                <a:spcPct val="80000"/>
              </a:lnSpc>
              <a:buFont typeface="Wingdings" pitchFamily="2" charset="2"/>
              <a:buChar char="Ø"/>
            </a:pPr>
            <a:r>
              <a:rPr lang="es-MX" b="1"/>
              <a:t>Distribución del tamaño</a:t>
            </a:r>
          </a:p>
          <a:p>
            <a:pPr>
              <a:lnSpc>
                <a:spcPct val="80000"/>
              </a:lnSpc>
              <a:buFont typeface="Wingdings" pitchFamily="2" charset="2"/>
              <a:buChar char="Ø"/>
            </a:pPr>
            <a:r>
              <a:rPr lang="es-MX" b="1"/>
              <a:t>Capacidad de campo</a:t>
            </a:r>
          </a:p>
          <a:p>
            <a:pPr>
              <a:lnSpc>
                <a:spcPct val="80000"/>
              </a:lnSpc>
              <a:buFont typeface="Wingdings" pitchFamily="2" charset="2"/>
              <a:buChar char="Ø"/>
            </a:pPr>
            <a:endParaRPr lang="es-MX"/>
          </a:p>
          <a:p>
            <a:pPr>
              <a:lnSpc>
                <a:spcPct val="105000"/>
              </a:lnSpc>
              <a:spcBef>
                <a:spcPct val="50000"/>
              </a:spcBef>
              <a:buClr>
                <a:schemeClr val="hlink"/>
              </a:buClr>
              <a:buFont typeface="Wingdings" pitchFamily="2" charset="2"/>
              <a:buChar char="Ø"/>
            </a:pPr>
            <a:r>
              <a:rPr lang="es-ES_tradnl" b="1"/>
              <a:t>Peso específico (Kg./m</a:t>
            </a:r>
            <a:r>
              <a:rPr lang="es-ES_tradnl" b="1" baseline="30000"/>
              <a:t>3</a:t>
            </a:r>
            <a:r>
              <a:rPr lang="es-ES_tradnl" b="1"/>
              <a:t>):</a:t>
            </a:r>
            <a:r>
              <a:rPr lang="es-ES_tradnl"/>
              <a:t> peso del material por unidad de volumen. Compactados y no compactados.  Sirve para valorar las cantidades de RSU. Residuos de comida  (291), papel  (89), plásticos (65), cuero (160), madera (237), metales (320), vidrio (196) </a:t>
            </a:r>
          </a:p>
          <a:p>
            <a:pPr>
              <a:lnSpc>
                <a:spcPct val="105000"/>
              </a:lnSpc>
              <a:spcBef>
                <a:spcPct val="50000"/>
              </a:spcBef>
              <a:buClr>
                <a:schemeClr val="hlink"/>
              </a:buClr>
              <a:buFont typeface="Wingdings" pitchFamily="2" charset="2"/>
              <a:buChar char="Ø"/>
            </a:pPr>
            <a:r>
              <a:rPr lang="es-ES_tradnl" b="1"/>
              <a:t>Contenido de humedad (%):</a:t>
            </a:r>
            <a:r>
              <a:rPr lang="es-ES_tradnl"/>
              <a:t> oscila entre 15 - 40% según la composición de los desechos, la estación del año, y las condiciones de humedad, meteorológicas, particularmente la lluvia.</a:t>
            </a:r>
            <a:endParaRPr lang="es-ES"/>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7A2ECDF2-7CB6-40B7-BB6F-86AE6162AB8D}" type="slidenum">
              <a:rPr lang="es-ES"/>
              <a:pPr/>
              <a:t>56</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40002" name="Rectangle 2"/>
          <p:cNvSpPr>
            <a:spLocks noGrp="1" noChangeArrowheads="1"/>
          </p:cNvSpPr>
          <p:nvPr>
            <p:ph type="title"/>
          </p:nvPr>
        </p:nvSpPr>
        <p:spPr>
          <a:xfrm>
            <a:off x="1403350" y="609600"/>
            <a:ext cx="7435850" cy="1019175"/>
          </a:xfrm>
        </p:spPr>
        <p:txBody>
          <a:bodyPr/>
          <a:lstStyle/>
          <a:p>
            <a:r>
              <a:rPr lang="es-ES_tradnl"/>
              <a:t>Propiedades físicas </a:t>
            </a:r>
            <a:r>
              <a:rPr lang="es-ES_tradnl" sz="1400"/>
              <a:t>(2)</a:t>
            </a:r>
            <a:endParaRPr lang="es-ES" sz="1400"/>
          </a:p>
        </p:txBody>
      </p:sp>
      <p:sp>
        <p:nvSpPr>
          <p:cNvPr id="640003" name="Rectangle 3"/>
          <p:cNvSpPr>
            <a:spLocks noGrp="1" noChangeArrowheads="1"/>
          </p:cNvSpPr>
          <p:nvPr>
            <p:ph type="body" idx="1"/>
          </p:nvPr>
        </p:nvSpPr>
        <p:spPr>
          <a:xfrm>
            <a:off x="250825" y="1628775"/>
            <a:ext cx="8704263" cy="4968875"/>
          </a:xfrm>
        </p:spPr>
        <p:txBody>
          <a:bodyPr/>
          <a:lstStyle/>
          <a:p>
            <a:pPr marL="0" indent="0">
              <a:lnSpc>
                <a:spcPct val="120000"/>
              </a:lnSpc>
              <a:spcBef>
                <a:spcPct val="50000"/>
              </a:spcBef>
              <a:buClr>
                <a:schemeClr val="hlink"/>
              </a:buClr>
              <a:buFont typeface="Wingdings" pitchFamily="2" charset="2"/>
              <a:buChar char="Ø"/>
            </a:pPr>
            <a:r>
              <a:rPr lang="es-ES_tradnl" sz="1800" b="1"/>
              <a:t> </a:t>
            </a:r>
            <a:r>
              <a:rPr lang="es-ES_tradnl" b="1"/>
              <a:t>Tamaño y distribución de las partículas:</a:t>
            </a:r>
            <a:r>
              <a:rPr lang="es-ES_tradnl"/>
              <a:t> </a:t>
            </a:r>
          </a:p>
          <a:p>
            <a:pPr marL="190500" lvl="1" indent="0" algn="just">
              <a:spcBef>
                <a:spcPct val="50000"/>
              </a:spcBef>
              <a:buFont typeface="Wingdings" pitchFamily="2" charset="2"/>
              <a:buNone/>
            </a:pPr>
            <a:r>
              <a:rPr lang="es-MX"/>
              <a:t>Es una consideración importante dentro de la recuperación de materiales, especialmente con medios mecánicos, como cribas y separadores magnéticos. El tamaño medio de los residuos oscila en el rango de 178 – 203 mm. </a:t>
            </a:r>
          </a:p>
          <a:p>
            <a:pPr marL="0" indent="0">
              <a:spcBef>
                <a:spcPct val="50000"/>
              </a:spcBef>
              <a:buClr>
                <a:schemeClr val="hlink"/>
              </a:buClr>
              <a:buFont typeface="Wingdings" pitchFamily="2" charset="2"/>
              <a:buChar char="Ø"/>
            </a:pPr>
            <a:r>
              <a:rPr lang="es-MX" b="1"/>
              <a:t>Capacidad de campo:</a:t>
            </a:r>
          </a:p>
          <a:p>
            <a:pPr marL="190500" lvl="1" indent="0" algn="just">
              <a:spcBef>
                <a:spcPct val="50000"/>
              </a:spcBef>
              <a:buFont typeface="Wingdings" pitchFamily="2" charset="2"/>
              <a:buNone/>
            </a:pPr>
            <a:r>
              <a:rPr lang="es-MX"/>
              <a:t>Es la cantidad total de humedad que puede ser retenida por una muestra de residuo sometida a la acción de la gravedad.</a:t>
            </a:r>
          </a:p>
          <a:p>
            <a:pPr marL="190500" lvl="1" indent="0" algn="just">
              <a:spcBef>
                <a:spcPct val="50000"/>
              </a:spcBef>
              <a:buFont typeface="Wingdings" pitchFamily="2" charset="2"/>
              <a:buNone/>
            </a:pPr>
            <a:r>
              <a:rPr lang="es-MX"/>
              <a:t>Tiene importancia crítica  para determinar la cantidad la formación de la lixiviación en los vertederos. La capacidad de campo de los residuos no seleccionados y no compactados de origen doméstico y comercial oscila en el 50%.</a:t>
            </a:r>
            <a:endParaRPr lang="es-ES"/>
          </a:p>
          <a:p>
            <a:pPr marL="190500" lvl="1" indent="0" algn="just">
              <a:lnSpc>
                <a:spcPct val="120000"/>
              </a:lnSpc>
              <a:spcBef>
                <a:spcPct val="50000"/>
              </a:spcBef>
              <a:buFont typeface="Wingdings" pitchFamily="2" charset="2"/>
              <a:buNone/>
            </a:pPr>
            <a:endParaRPr lang="es-ES"/>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525E2875-B338-47C0-BC73-9CB622FC739B}" type="slidenum">
              <a:rPr lang="es-ES"/>
              <a:pPr/>
              <a:t>57</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41026" name="Rectangle 2"/>
          <p:cNvSpPr>
            <a:spLocks noGrp="1" noChangeArrowheads="1"/>
          </p:cNvSpPr>
          <p:nvPr>
            <p:ph type="title"/>
          </p:nvPr>
        </p:nvSpPr>
        <p:spPr>
          <a:xfrm>
            <a:off x="1150938" y="333375"/>
            <a:ext cx="7793037" cy="1295400"/>
          </a:xfrm>
        </p:spPr>
        <p:txBody>
          <a:bodyPr/>
          <a:lstStyle/>
          <a:p>
            <a:pPr>
              <a:spcBef>
                <a:spcPct val="50000"/>
              </a:spcBef>
            </a:pPr>
            <a:r>
              <a:rPr lang="es-EC" sz="2400"/>
              <a:t>Tabla 5: Valores típicos de Peso Específico</a:t>
            </a:r>
            <a:br>
              <a:rPr lang="es-EC" sz="2400"/>
            </a:br>
            <a:r>
              <a:rPr lang="es-EC" sz="2400"/>
              <a:t>				y Contenido de Humedad</a:t>
            </a:r>
            <a:r>
              <a:rPr lang="es-EC" sz="1000" b="0"/>
              <a:t/>
            </a:r>
            <a:br>
              <a:rPr lang="es-EC" sz="1000" b="0"/>
            </a:br>
            <a:r>
              <a:rPr lang="es-EC" sz="1000" b="0"/>
              <a:t/>
            </a:r>
            <a:br>
              <a:rPr lang="es-EC" sz="1000" b="0"/>
            </a:br>
            <a:r>
              <a:rPr lang="es-EC" sz="1000" b="0"/>
              <a:t> Ref.: Gestión Integral de Residuos Sólidos, G. Tchobanoglous, H. Theisen, S. Vigil, 1998</a:t>
            </a:r>
          </a:p>
        </p:txBody>
      </p:sp>
      <p:pic>
        <p:nvPicPr>
          <p:cNvPr id="641027" name="Picture 3"/>
          <p:cNvPicPr>
            <a:picLocks noChangeAspect="1" noChangeArrowheads="1"/>
          </p:cNvPicPr>
          <p:nvPr>
            <p:ph idx="1"/>
          </p:nvPr>
        </p:nvPicPr>
        <p:blipFill>
          <a:blip r:embed="rId2"/>
          <a:srcRect/>
          <a:stretch>
            <a:fillRect/>
          </a:stretch>
        </p:blipFill>
        <p:spPr>
          <a:xfrm>
            <a:off x="468313" y="1844675"/>
            <a:ext cx="8135937" cy="4824413"/>
          </a:xfrm>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826105C7-9EC6-4C34-8CC7-4239256D6D64}" type="slidenum">
              <a:rPr lang="es-ES"/>
              <a:pPr/>
              <a:t>58</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42050" name="Rectangle 2"/>
          <p:cNvSpPr>
            <a:spLocks noGrp="1" noChangeArrowheads="1"/>
          </p:cNvSpPr>
          <p:nvPr>
            <p:ph type="title"/>
          </p:nvPr>
        </p:nvSpPr>
        <p:spPr>
          <a:xfrm>
            <a:off x="457200" y="457200"/>
            <a:ext cx="8229600" cy="717550"/>
          </a:xfrm>
        </p:spPr>
        <p:txBody>
          <a:bodyPr/>
          <a:lstStyle/>
          <a:p>
            <a:r>
              <a:rPr lang="es-EC"/>
              <a:t>Ejercicio 7:</a:t>
            </a:r>
            <a:br>
              <a:rPr lang="es-EC"/>
            </a:br>
            <a:r>
              <a:rPr lang="es-EC"/>
              <a:t>Determinación de contenido de humedad</a:t>
            </a:r>
          </a:p>
        </p:txBody>
      </p:sp>
      <p:pic>
        <p:nvPicPr>
          <p:cNvPr id="642051" name="Picture 3"/>
          <p:cNvPicPr>
            <a:picLocks noChangeAspect="1" noChangeArrowheads="1"/>
          </p:cNvPicPr>
          <p:nvPr>
            <p:ph idx="1"/>
          </p:nvPr>
        </p:nvPicPr>
        <p:blipFill>
          <a:blip r:embed="rId2"/>
          <a:srcRect/>
          <a:stretch>
            <a:fillRect/>
          </a:stretch>
        </p:blipFill>
        <p:spPr>
          <a:xfrm>
            <a:off x="468313" y="1700213"/>
            <a:ext cx="8280400" cy="4608512"/>
          </a:xfrm>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8A221439-5E0F-4B74-A08E-DFFED533EA52}" type="slidenum">
              <a:rPr lang="es-ES"/>
              <a:pPr/>
              <a:t>59</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43074" name="Rectangle 2"/>
          <p:cNvSpPr>
            <a:spLocks noGrp="1" noChangeArrowheads="1"/>
          </p:cNvSpPr>
          <p:nvPr>
            <p:ph type="title"/>
          </p:nvPr>
        </p:nvSpPr>
        <p:spPr>
          <a:xfrm>
            <a:off x="1258888" y="547688"/>
            <a:ext cx="7199312" cy="560387"/>
          </a:xfrm>
        </p:spPr>
        <p:txBody>
          <a:bodyPr/>
          <a:lstStyle/>
          <a:p>
            <a:r>
              <a:rPr lang="es-ES_tradnl"/>
              <a:t>Propiedades de los RSU</a:t>
            </a:r>
            <a:endParaRPr lang="es-ES"/>
          </a:p>
        </p:txBody>
      </p:sp>
      <p:sp>
        <p:nvSpPr>
          <p:cNvPr id="643075" name="Rectangle 3"/>
          <p:cNvSpPr>
            <a:spLocks noGrp="1" noChangeArrowheads="1"/>
          </p:cNvSpPr>
          <p:nvPr>
            <p:ph type="body" idx="1"/>
          </p:nvPr>
        </p:nvSpPr>
        <p:spPr>
          <a:xfrm>
            <a:off x="250825" y="1844675"/>
            <a:ext cx="8642350" cy="4286250"/>
          </a:xfrm>
        </p:spPr>
        <p:txBody>
          <a:bodyPr/>
          <a:lstStyle/>
          <a:p>
            <a:pPr algn="just">
              <a:lnSpc>
                <a:spcPct val="120000"/>
              </a:lnSpc>
              <a:spcBef>
                <a:spcPct val="50000"/>
              </a:spcBef>
              <a:buClr>
                <a:schemeClr val="hlink"/>
              </a:buClr>
              <a:buFont typeface="Wingdings" pitchFamily="2" charset="2"/>
              <a:buChar char="Ø"/>
            </a:pPr>
            <a:r>
              <a:rPr lang="es-MX"/>
              <a:t>Estos parámetros son de vital importancia para evaluar las opciones de procesamiento y recuperación.</a:t>
            </a:r>
          </a:p>
          <a:p>
            <a:pPr algn="just">
              <a:lnSpc>
                <a:spcPct val="120000"/>
              </a:lnSpc>
              <a:spcBef>
                <a:spcPct val="50000"/>
              </a:spcBef>
              <a:buClr>
                <a:schemeClr val="hlink"/>
              </a:buClr>
              <a:buFont typeface="Wingdings" pitchFamily="2" charset="2"/>
              <a:buChar char="Ø"/>
            </a:pPr>
            <a:r>
              <a:rPr lang="es-MX"/>
              <a:t>Las propiedades a determinar:</a:t>
            </a:r>
          </a:p>
          <a:p>
            <a:pPr lvl="1">
              <a:lnSpc>
                <a:spcPct val="120000"/>
              </a:lnSpc>
              <a:spcBef>
                <a:spcPct val="50000"/>
              </a:spcBef>
              <a:buClr>
                <a:schemeClr val="tx1"/>
              </a:buClr>
              <a:buSzPct val="75000"/>
              <a:buFont typeface="Wingdings" pitchFamily="2" charset="2"/>
              <a:buChar char="Ø"/>
            </a:pPr>
            <a:r>
              <a:rPr lang="es-MX"/>
              <a:t>Análisis físico</a:t>
            </a:r>
          </a:p>
          <a:p>
            <a:pPr lvl="1">
              <a:spcBef>
                <a:spcPct val="40000"/>
              </a:spcBef>
              <a:buClr>
                <a:schemeClr val="tx1"/>
              </a:buClr>
              <a:buSzPct val="75000"/>
              <a:buFont typeface="Wingdings" pitchFamily="2" charset="2"/>
              <a:buChar char="Ø"/>
            </a:pPr>
            <a:r>
              <a:rPr lang="es-MX"/>
              <a:t>Punto de fusión de las cenizas</a:t>
            </a:r>
          </a:p>
          <a:p>
            <a:pPr lvl="1">
              <a:spcBef>
                <a:spcPct val="40000"/>
              </a:spcBef>
              <a:buClr>
                <a:schemeClr val="tx1"/>
              </a:buClr>
              <a:buSzPct val="75000"/>
              <a:buFont typeface="Wingdings" pitchFamily="2" charset="2"/>
              <a:buChar char="Ø"/>
            </a:pPr>
            <a:r>
              <a:rPr lang="es-MX"/>
              <a:t>Análisis elemental</a:t>
            </a:r>
          </a:p>
          <a:p>
            <a:pPr lvl="1">
              <a:spcBef>
                <a:spcPct val="40000"/>
              </a:spcBef>
              <a:buClr>
                <a:schemeClr val="tx1"/>
              </a:buClr>
              <a:buSzPct val="75000"/>
              <a:buFont typeface="Wingdings" pitchFamily="2" charset="2"/>
              <a:buChar char="Ø"/>
            </a:pPr>
            <a:r>
              <a:rPr lang="es-MX"/>
              <a:t>Contenido energético</a:t>
            </a:r>
            <a:endParaRPr lang="es-E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pie de página"/>
          <p:cNvSpPr>
            <a:spLocks noGrp="1"/>
          </p:cNvSpPr>
          <p:nvPr>
            <p:ph type="ftr" sz="quarter" idx="10"/>
          </p:nvPr>
        </p:nvSpPr>
        <p:spPr/>
        <p:txBody>
          <a:bodyPr/>
          <a:lstStyle/>
          <a:p>
            <a:r>
              <a:rPr lang="es-ES"/>
              <a:t>Contaminación Ambiental. FIMCM-ESPOL</a:t>
            </a:r>
          </a:p>
        </p:txBody>
      </p:sp>
      <p:sp>
        <p:nvSpPr>
          <p:cNvPr id="5" name="3 Marcador de número de diapositiva"/>
          <p:cNvSpPr>
            <a:spLocks noGrp="1"/>
          </p:cNvSpPr>
          <p:nvPr>
            <p:ph type="sldNum" sz="quarter" idx="11"/>
          </p:nvPr>
        </p:nvSpPr>
        <p:spPr/>
        <p:txBody>
          <a:bodyPr/>
          <a:lstStyle/>
          <a:p>
            <a:fld id="{0A8CFF7E-98F5-42CE-81E5-DBF009219526}" type="slidenum">
              <a:rPr lang="es-ES"/>
              <a:pPr/>
              <a:t>6</a:t>
            </a:fld>
            <a:endParaRPr lang="es-ES"/>
          </a:p>
        </p:txBody>
      </p:sp>
      <p:sp>
        <p:nvSpPr>
          <p:cNvPr id="6" name="4 Marcador de fecha"/>
          <p:cNvSpPr>
            <a:spLocks noGrp="1"/>
          </p:cNvSpPr>
          <p:nvPr>
            <p:ph type="dt" sz="half" idx="12"/>
          </p:nvPr>
        </p:nvSpPr>
        <p:spPr/>
        <p:txBody>
          <a:bodyPr/>
          <a:lstStyle/>
          <a:p>
            <a:r>
              <a:rPr lang="es-ES"/>
              <a:t>Jose V. Chang Gómez</a:t>
            </a:r>
          </a:p>
        </p:txBody>
      </p:sp>
      <p:sp>
        <p:nvSpPr>
          <p:cNvPr id="588802" name="Rectangle 2"/>
          <p:cNvSpPr>
            <a:spLocks noGrp="1" noChangeArrowheads="1"/>
          </p:cNvSpPr>
          <p:nvPr>
            <p:ph type="title"/>
          </p:nvPr>
        </p:nvSpPr>
        <p:spPr>
          <a:xfrm>
            <a:off x="323850" y="404813"/>
            <a:ext cx="8620125" cy="936625"/>
          </a:xfrm>
        </p:spPr>
        <p:txBody>
          <a:bodyPr/>
          <a:lstStyle/>
          <a:p>
            <a:r>
              <a:rPr lang="es-EC" sz="2400"/>
              <a:t>Esquema gráfico del balance térmico de la atmósfera </a:t>
            </a:r>
            <a:br>
              <a:rPr lang="es-EC" sz="2400"/>
            </a:br>
            <a:r>
              <a:rPr lang="es-EC" sz="900" b="0"/>
              <a:t>Ref.: National Academy of Sciences 1975</a:t>
            </a:r>
            <a:r>
              <a:rPr lang="es-EC" sz="1000"/>
              <a:t> </a:t>
            </a:r>
          </a:p>
        </p:txBody>
      </p:sp>
      <p:pic>
        <p:nvPicPr>
          <p:cNvPr id="588803" name="Picture 3"/>
          <p:cNvPicPr>
            <a:picLocks noChangeAspect="1" noChangeArrowheads="1"/>
          </p:cNvPicPr>
          <p:nvPr>
            <p:ph sz="half" idx="4294967295"/>
          </p:nvPr>
        </p:nvPicPr>
        <p:blipFill>
          <a:blip r:embed="rId2"/>
          <a:srcRect/>
          <a:stretch>
            <a:fillRect/>
          </a:stretch>
        </p:blipFill>
        <p:spPr>
          <a:xfrm>
            <a:off x="250825" y="1412875"/>
            <a:ext cx="8642350" cy="5040313"/>
          </a:xfr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66D9C347-FAB8-4EAB-903A-7BB8491EA3AF}" type="slidenum">
              <a:rPr lang="es-ES"/>
              <a:pPr/>
              <a:t>60</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44098" name="Rectangle 2"/>
          <p:cNvSpPr>
            <a:spLocks noGrp="1" noChangeArrowheads="1"/>
          </p:cNvSpPr>
          <p:nvPr>
            <p:ph type="title"/>
          </p:nvPr>
        </p:nvSpPr>
        <p:spPr>
          <a:xfrm>
            <a:off x="876300" y="457200"/>
            <a:ext cx="7810500" cy="717550"/>
          </a:xfrm>
        </p:spPr>
        <p:txBody>
          <a:bodyPr/>
          <a:lstStyle/>
          <a:p>
            <a:r>
              <a:rPr lang="es-MX"/>
              <a:t>Análisis físico</a:t>
            </a:r>
            <a:endParaRPr lang="es-ES"/>
          </a:p>
        </p:txBody>
      </p:sp>
      <p:sp>
        <p:nvSpPr>
          <p:cNvPr id="644099" name="Rectangle 3"/>
          <p:cNvSpPr>
            <a:spLocks noGrp="1" noChangeArrowheads="1"/>
          </p:cNvSpPr>
          <p:nvPr>
            <p:ph type="body" idx="1"/>
          </p:nvPr>
        </p:nvSpPr>
        <p:spPr>
          <a:xfrm>
            <a:off x="684213" y="1844675"/>
            <a:ext cx="7775575" cy="4287838"/>
          </a:xfrm>
        </p:spPr>
        <p:txBody>
          <a:bodyPr/>
          <a:lstStyle/>
          <a:p>
            <a:pPr algn="just">
              <a:spcBef>
                <a:spcPct val="50000"/>
              </a:spcBef>
              <a:buClr>
                <a:schemeClr val="hlink"/>
              </a:buClr>
              <a:buFont typeface="Wingdings" pitchFamily="2" charset="2"/>
              <a:buChar char="Ø"/>
            </a:pPr>
            <a:r>
              <a:rPr lang="es-MX" b="1"/>
              <a:t>Humedad</a:t>
            </a:r>
            <a:r>
              <a:rPr lang="es-MX"/>
              <a:t>: pérdida de humedad cuando se calienta a 105 ° C durante una hora</a:t>
            </a:r>
          </a:p>
          <a:p>
            <a:pPr algn="just">
              <a:spcBef>
                <a:spcPct val="50000"/>
              </a:spcBef>
              <a:buClr>
                <a:schemeClr val="hlink"/>
              </a:buClr>
              <a:buFont typeface="Wingdings" pitchFamily="2" charset="2"/>
              <a:buChar char="Ø"/>
            </a:pPr>
            <a:r>
              <a:rPr lang="es-MX" b="1"/>
              <a:t>Materia volátil</a:t>
            </a:r>
            <a:r>
              <a:rPr lang="es-MX"/>
              <a:t>: pérdida de peso adicional con la ignición a 950 ° C en un crisol cubierto</a:t>
            </a:r>
          </a:p>
          <a:p>
            <a:pPr algn="just">
              <a:spcBef>
                <a:spcPct val="50000"/>
              </a:spcBef>
              <a:buClr>
                <a:schemeClr val="hlink"/>
              </a:buClr>
              <a:buFont typeface="Wingdings" pitchFamily="2" charset="2"/>
              <a:buChar char="Ø"/>
            </a:pPr>
            <a:r>
              <a:rPr lang="es-MX" b="1"/>
              <a:t>Carbono fijo:</a:t>
            </a:r>
            <a:r>
              <a:rPr lang="es-MX"/>
              <a:t> rechazo combustible dejado después de retirar la materia volátil</a:t>
            </a:r>
          </a:p>
          <a:p>
            <a:pPr algn="just">
              <a:spcBef>
                <a:spcPct val="50000"/>
              </a:spcBef>
              <a:buClr>
                <a:schemeClr val="hlink"/>
              </a:buClr>
              <a:buFont typeface="Wingdings" pitchFamily="2" charset="2"/>
              <a:buChar char="Ø"/>
            </a:pPr>
            <a:r>
              <a:rPr lang="es-MX" b="1"/>
              <a:t>Ceniza</a:t>
            </a:r>
            <a:r>
              <a:rPr lang="es-MX"/>
              <a:t>: peso del rechazo después de la incineración en un crisol abierto</a:t>
            </a:r>
            <a:endParaRPr lang="es-ES"/>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9AD90BC7-3151-4A95-B070-0131D630E327}" type="slidenum">
              <a:rPr lang="es-ES"/>
              <a:pPr/>
              <a:t>61</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45122" name="Rectangle 2"/>
          <p:cNvSpPr>
            <a:spLocks noGrp="1" noChangeArrowheads="1"/>
          </p:cNvSpPr>
          <p:nvPr>
            <p:ph type="title"/>
          </p:nvPr>
        </p:nvSpPr>
        <p:spPr>
          <a:xfrm>
            <a:off x="723900" y="457200"/>
            <a:ext cx="7962900" cy="614363"/>
          </a:xfrm>
        </p:spPr>
        <p:txBody>
          <a:bodyPr/>
          <a:lstStyle/>
          <a:p>
            <a:r>
              <a:rPr lang="es-MX"/>
              <a:t>Análisis elemental</a:t>
            </a:r>
            <a:endParaRPr lang="es-ES"/>
          </a:p>
        </p:txBody>
      </p:sp>
      <p:sp>
        <p:nvSpPr>
          <p:cNvPr id="645123" name="Rectangle 3"/>
          <p:cNvSpPr>
            <a:spLocks noGrp="1" noChangeArrowheads="1"/>
          </p:cNvSpPr>
          <p:nvPr>
            <p:ph type="body" idx="1"/>
          </p:nvPr>
        </p:nvSpPr>
        <p:spPr>
          <a:xfrm>
            <a:off x="250825" y="1268413"/>
            <a:ext cx="8642350" cy="5113337"/>
          </a:xfrm>
        </p:spPr>
        <p:txBody>
          <a:bodyPr/>
          <a:lstStyle/>
          <a:p>
            <a:pPr>
              <a:lnSpc>
                <a:spcPct val="90000"/>
              </a:lnSpc>
            </a:pPr>
            <a:r>
              <a:rPr lang="es-MX"/>
              <a:t>Determina el contenido % de:</a:t>
            </a:r>
          </a:p>
          <a:p>
            <a:pPr lvl="1">
              <a:spcBef>
                <a:spcPct val="30000"/>
              </a:spcBef>
              <a:buSzPct val="75000"/>
              <a:buFont typeface="Wingdings" pitchFamily="2" charset="2"/>
              <a:buChar char="Ø"/>
            </a:pPr>
            <a:r>
              <a:rPr lang="es-MX" b="1"/>
              <a:t>Carbono</a:t>
            </a:r>
          </a:p>
          <a:p>
            <a:pPr lvl="1">
              <a:spcBef>
                <a:spcPct val="30000"/>
              </a:spcBef>
              <a:buSzPct val="75000"/>
              <a:buFont typeface="Wingdings" pitchFamily="2" charset="2"/>
              <a:buChar char="Ø"/>
            </a:pPr>
            <a:r>
              <a:rPr lang="es-MX" b="1"/>
              <a:t>Hidrógeno</a:t>
            </a:r>
          </a:p>
          <a:p>
            <a:pPr lvl="1">
              <a:spcBef>
                <a:spcPct val="30000"/>
              </a:spcBef>
              <a:buSzPct val="75000"/>
              <a:buFont typeface="Wingdings" pitchFamily="2" charset="2"/>
              <a:buChar char="Ø"/>
            </a:pPr>
            <a:r>
              <a:rPr lang="es-MX" b="1"/>
              <a:t>Oxígeno</a:t>
            </a:r>
          </a:p>
          <a:p>
            <a:pPr lvl="1">
              <a:spcBef>
                <a:spcPct val="30000"/>
              </a:spcBef>
              <a:buSzPct val="75000"/>
              <a:buFont typeface="Wingdings" pitchFamily="2" charset="2"/>
              <a:buChar char="Ø"/>
            </a:pPr>
            <a:r>
              <a:rPr lang="es-MX" b="1"/>
              <a:t>Nitrógeno</a:t>
            </a:r>
          </a:p>
          <a:p>
            <a:pPr lvl="1">
              <a:spcBef>
                <a:spcPct val="30000"/>
              </a:spcBef>
              <a:buSzPct val="75000"/>
              <a:buFont typeface="Wingdings" pitchFamily="2" charset="2"/>
              <a:buChar char="Ø"/>
            </a:pPr>
            <a:r>
              <a:rPr lang="es-MX" b="1"/>
              <a:t>Azufre </a:t>
            </a:r>
          </a:p>
          <a:p>
            <a:pPr lvl="1">
              <a:spcBef>
                <a:spcPct val="30000"/>
              </a:spcBef>
              <a:buSzPct val="75000"/>
              <a:buFont typeface="Wingdings" pitchFamily="2" charset="2"/>
              <a:buChar char="Ø"/>
            </a:pPr>
            <a:r>
              <a:rPr lang="es-MX" b="1"/>
              <a:t>Ceniza</a:t>
            </a:r>
          </a:p>
          <a:p>
            <a:pPr lvl="1">
              <a:spcBef>
                <a:spcPct val="30000"/>
              </a:spcBef>
              <a:buSzPct val="75000"/>
              <a:buFont typeface="Wingdings" pitchFamily="2" charset="2"/>
              <a:buChar char="Ø"/>
            </a:pPr>
            <a:r>
              <a:rPr lang="es-MX" b="1"/>
              <a:t>Halógenos (Cl, F, Br, I)</a:t>
            </a:r>
          </a:p>
          <a:p>
            <a:pPr>
              <a:spcBef>
                <a:spcPct val="30000"/>
              </a:spcBef>
              <a:buFont typeface="Wingdings" pitchFamily="2" charset="2"/>
              <a:buChar char="q"/>
            </a:pPr>
            <a:r>
              <a:rPr lang="es-MX"/>
              <a:t>Depende del tipo de desecho</a:t>
            </a:r>
          </a:p>
          <a:p>
            <a:pPr>
              <a:spcBef>
                <a:spcPct val="30000"/>
              </a:spcBef>
              <a:buFont typeface="Wingdings" pitchFamily="2" charset="2"/>
              <a:buChar char="q"/>
            </a:pPr>
            <a:r>
              <a:rPr lang="es-MX"/>
              <a:t>Se usa para definir la mezcla correcta de materiales residuales necesaria para conseguir  relaciones C/N aptas para los procesos de conversión biológica.</a:t>
            </a:r>
            <a:endParaRPr lang="es-ES"/>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40962DF6-0A35-46F9-9B6A-1F7022360F2C}" type="slidenum">
              <a:rPr lang="es-ES"/>
              <a:pPr/>
              <a:t>62</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46146" name="Rectangle 2"/>
          <p:cNvSpPr>
            <a:spLocks noGrp="1" noChangeArrowheads="1"/>
          </p:cNvSpPr>
          <p:nvPr>
            <p:ph type="title"/>
          </p:nvPr>
        </p:nvSpPr>
        <p:spPr>
          <a:xfrm>
            <a:off x="468313" y="404813"/>
            <a:ext cx="8496300" cy="1079500"/>
          </a:xfrm>
        </p:spPr>
        <p:txBody>
          <a:bodyPr/>
          <a:lstStyle/>
          <a:p>
            <a:pPr>
              <a:spcBef>
                <a:spcPct val="50000"/>
              </a:spcBef>
            </a:pPr>
            <a:r>
              <a:rPr lang="es-MX"/>
              <a:t>Tabla 6: Contenido energético típico de los RSU</a:t>
            </a:r>
            <a:r>
              <a:rPr lang="es-MX" sz="3200"/>
              <a:t> </a:t>
            </a:r>
            <a:r>
              <a:rPr lang="es-EC" sz="1200" b="0"/>
              <a:t>Ref.: Gestión Integral de Residuos Sólidos, G. Tchobanoglous, H. Theisen, S. Vigil, 1998</a:t>
            </a:r>
            <a:endParaRPr lang="es-ES" sz="1200" b="0"/>
          </a:p>
        </p:txBody>
      </p:sp>
      <p:sp>
        <p:nvSpPr>
          <p:cNvPr id="646147" name="Rectangle 3"/>
          <p:cNvSpPr>
            <a:spLocks noGrp="1" noChangeArrowheads="1"/>
          </p:cNvSpPr>
          <p:nvPr>
            <p:ph type="body" idx="1"/>
          </p:nvPr>
        </p:nvSpPr>
        <p:spPr>
          <a:xfrm>
            <a:off x="323850" y="1557338"/>
            <a:ext cx="8496300" cy="4919662"/>
          </a:xfrm>
        </p:spPr>
        <p:txBody>
          <a:bodyPr/>
          <a:lstStyle/>
          <a:p>
            <a:pPr algn="just">
              <a:spcBef>
                <a:spcPct val="50000"/>
              </a:spcBef>
              <a:buFont typeface="Wingdings" pitchFamily="2" charset="2"/>
              <a:buNone/>
            </a:pPr>
            <a:r>
              <a:rPr lang="es-MX" sz="1800" b="1"/>
              <a:t>   </a:t>
            </a:r>
            <a:r>
              <a:rPr lang="es-MX"/>
              <a:t>Parámetro de gran importancia para establecer la opción de utilizar los desechos como combustibles. Se expresa en Kcal./Kg. </a:t>
            </a:r>
          </a:p>
          <a:p>
            <a:pPr algn="just">
              <a:spcBef>
                <a:spcPct val="40000"/>
              </a:spcBef>
              <a:buFont typeface="Wingdings" pitchFamily="2" charset="2"/>
              <a:buNone/>
            </a:pPr>
            <a:r>
              <a:rPr lang="es-MX"/>
              <a:t>					Valores típicos</a:t>
            </a:r>
          </a:p>
          <a:p>
            <a:pPr lvl="1" algn="just">
              <a:lnSpc>
                <a:spcPct val="90000"/>
              </a:lnSpc>
              <a:buSzPct val="75000"/>
              <a:buFont typeface="Wingdings" pitchFamily="2" charset="2"/>
              <a:buChar char="Ø"/>
            </a:pPr>
            <a:r>
              <a:rPr lang="es-MX"/>
              <a:t>Residuos de comida		1.111 </a:t>
            </a:r>
          </a:p>
          <a:p>
            <a:pPr lvl="1">
              <a:spcBef>
                <a:spcPct val="30000"/>
              </a:spcBef>
              <a:buSzPct val="75000"/>
              <a:buFont typeface="Wingdings" pitchFamily="2" charset="2"/>
              <a:buChar char="Ø"/>
            </a:pPr>
            <a:r>
              <a:rPr lang="es-MX"/>
              <a:t>Papel				4.000</a:t>
            </a:r>
          </a:p>
          <a:p>
            <a:pPr lvl="1">
              <a:spcBef>
                <a:spcPct val="30000"/>
              </a:spcBef>
              <a:buSzPct val="75000"/>
              <a:buFont typeface="Wingdings" pitchFamily="2" charset="2"/>
              <a:buChar char="Ø"/>
            </a:pPr>
            <a:r>
              <a:rPr lang="es-MX"/>
              <a:t>Plásticos				7.778</a:t>
            </a:r>
          </a:p>
          <a:p>
            <a:pPr lvl="1">
              <a:spcBef>
                <a:spcPct val="30000"/>
              </a:spcBef>
              <a:buSzPct val="75000"/>
              <a:buFont typeface="Wingdings" pitchFamily="2" charset="2"/>
              <a:buChar char="Ø"/>
            </a:pPr>
            <a:r>
              <a:rPr lang="es-MX"/>
              <a:t>Textiles				4.167</a:t>
            </a:r>
          </a:p>
          <a:p>
            <a:pPr lvl="1">
              <a:spcBef>
                <a:spcPct val="30000"/>
              </a:spcBef>
              <a:buSzPct val="75000"/>
              <a:buFont typeface="Wingdings" pitchFamily="2" charset="2"/>
              <a:buChar char="Ø"/>
            </a:pPr>
            <a:r>
              <a:rPr lang="es-MX"/>
              <a:t>Goma				5.556</a:t>
            </a:r>
          </a:p>
          <a:p>
            <a:pPr lvl="1">
              <a:spcBef>
                <a:spcPct val="30000"/>
              </a:spcBef>
              <a:buSzPct val="75000"/>
              <a:buFont typeface="Wingdings" pitchFamily="2" charset="2"/>
              <a:buChar char="Ø"/>
            </a:pPr>
            <a:r>
              <a:rPr lang="es-MX"/>
              <a:t>Cuero				4.167</a:t>
            </a:r>
          </a:p>
          <a:p>
            <a:pPr lvl="1">
              <a:spcBef>
                <a:spcPct val="30000"/>
              </a:spcBef>
              <a:buSzPct val="75000"/>
              <a:buFont typeface="Wingdings" pitchFamily="2" charset="2"/>
              <a:buChar char="Ø"/>
            </a:pPr>
            <a:r>
              <a:rPr lang="es-MX"/>
              <a:t>Vidrio				33</a:t>
            </a:r>
          </a:p>
          <a:p>
            <a:pPr lvl="1">
              <a:spcBef>
                <a:spcPct val="30000"/>
              </a:spcBef>
              <a:buSzPct val="75000"/>
              <a:buFont typeface="Wingdings" pitchFamily="2" charset="2"/>
              <a:buChar char="Ø"/>
            </a:pPr>
            <a:r>
              <a:rPr lang="es-MX"/>
              <a:t>Latas				167</a:t>
            </a:r>
          </a:p>
          <a:p>
            <a:pPr>
              <a:lnSpc>
                <a:spcPct val="90000"/>
              </a:lnSpc>
            </a:pPr>
            <a:endParaRPr lang="es-MX"/>
          </a:p>
          <a:p>
            <a:pPr>
              <a:lnSpc>
                <a:spcPct val="90000"/>
              </a:lnSpc>
            </a:pPr>
            <a:endParaRPr lang="es-MX" sz="1800" b="1"/>
          </a:p>
          <a:p>
            <a:pPr>
              <a:lnSpc>
                <a:spcPct val="90000"/>
              </a:lnSpc>
            </a:pPr>
            <a:endParaRPr lang="es-MX" sz="1800" b="1"/>
          </a:p>
          <a:p>
            <a:pPr>
              <a:lnSpc>
                <a:spcPct val="90000"/>
              </a:lnSpc>
            </a:pPr>
            <a:endParaRPr lang="es-ES" sz="1800" b="1"/>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1 Marcador de pie de página"/>
          <p:cNvSpPr>
            <a:spLocks noGrp="1"/>
          </p:cNvSpPr>
          <p:nvPr>
            <p:ph type="ftr" sz="quarter" idx="10"/>
          </p:nvPr>
        </p:nvSpPr>
        <p:spPr/>
        <p:txBody>
          <a:bodyPr/>
          <a:lstStyle/>
          <a:p>
            <a:r>
              <a:rPr lang="es-ES"/>
              <a:t>Contaminación Ambiental. FIMCM-ESPOL</a:t>
            </a:r>
          </a:p>
        </p:txBody>
      </p:sp>
      <p:sp>
        <p:nvSpPr>
          <p:cNvPr id="280" name="2 Marcador de número de diapositiva"/>
          <p:cNvSpPr>
            <a:spLocks noGrp="1"/>
          </p:cNvSpPr>
          <p:nvPr>
            <p:ph type="sldNum" sz="quarter" idx="11"/>
          </p:nvPr>
        </p:nvSpPr>
        <p:spPr/>
        <p:txBody>
          <a:bodyPr/>
          <a:lstStyle/>
          <a:p>
            <a:fld id="{A6E81071-9D9A-4C35-ABA4-772402F844C1}" type="slidenum">
              <a:rPr lang="es-ES"/>
              <a:pPr/>
              <a:t>63</a:t>
            </a:fld>
            <a:endParaRPr lang="es-ES"/>
          </a:p>
        </p:txBody>
      </p:sp>
      <p:sp>
        <p:nvSpPr>
          <p:cNvPr id="281" name="3 Marcador de fecha"/>
          <p:cNvSpPr>
            <a:spLocks noGrp="1"/>
          </p:cNvSpPr>
          <p:nvPr>
            <p:ph type="dt" sz="half" idx="12"/>
          </p:nvPr>
        </p:nvSpPr>
        <p:spPr/>
        <p:txBody>
          <a:bodyPr/>
          <a:lstStyle/>
          <a:p>
            <a:r>
              <a:rPr lang="es-ES"/>
              <a:t>Jose V. Chang Gómez</a:t>
            </a:r>
          </a:p>
        </p:txBody>
      </p:sp>
      <p:sp>
        <p:nvSpPr>
          <p:cNvPr id="647170" name="Rectangle 2"/>
          <p:cNvSpPr>
            <a:spLocks noChangeArrowheads="1"/>
          </p:cNvSpPr>
          <p:nvPr/>
        </p:nvSpPr>
        <p:spPr bwMode="auto">
          <a:xfrm>
            <a:off x="971550" y="404813"/>
            <a:ext cx="7586663" cy="1400175"/>
          </a:xfrm>
          <a:prstGeom prst="rect">
            <a:avLst/>
          </a:prstGeom>
          <a:noFill/>
          <a:ln w="9525">
            <a:noFill/>
            <a:miter lim="800000"/>
            <a:headEnd/>
            <a:tailEnd/>
          </a:ln>
          <a:effectLst/>
        </p:spPr>
        <p:txBody>
          <a:bodyPr>
            <a:spAutoFit/>
          </a:bodyPr>
          <a:lstStyle/>
          <a:p>
            <a:pPr eaLnBrk="0" hangingPunct="0"/>
            <a:r>
              <a:rPr lang="es-ES_tradnl" sz="2400" b="1">
                <a:latin typeface="Tahoma" pitchFamily="34" charset="0"/>
                <a:cs typeface="Times New Roman" pitchFamily="18" charset="0"/>
              </a:rPr>
              <a:t>Tabla 7: Datos típicos de un Análisis Elemental </a:t>
            </a:r>
          </a:p>
          <a:p>
            <a:pPr eaLnBrk="0" hangingPunct="0"/>
            <a:r>
              <a:rPr lang="es-ES_tradnl" sz="2400" b="1">
                <a:latin typeface="Tahoma" pitchFamily="34" charset="0"/>
                <a:cs typeface="Times New Roman" pitchFamily="18" charset="0"/>
              </a:rPr>
              <a:t>				de residuos domésticos</a:t>
            </a:r>
          </a:p>
          <a:p>
            <a:pPr eaLnBrk="0" hangingPunct="0"/>
            <a:r>
              <a:rPr lang="es-EC" sz="1000">
                <a:latin typeface="Tahoma" pitchFamily="34" charset="0"/>
              </a:rPr>
              <a:t>Ref.: Gestión de Residuos Sólidos, G. Tchobanoglous, H. Theisen, S. Vigil, 1998</a:t>
            </a:r>
            <a:r>
              <a:rPr lang="es-ES_tradnl" sz="1000">
                <a:latin typeface="Tahoma" pitchFamily="34" charset="0"/>
              </a:rPr>
              <a:t> </a:t>
            </a:r>
            <a:r>
              <a:rPr lang="es-ES_tradnl" sz="1400" b="1">
                <a:latin typeface="Times New Roman" pitchFamily="18" charset="0"/>
                <a:cs typeface="Times New Roman" pitchFamily="18" charset="0"/>
              </a:rPr>
              <a:t> </a:t>
            </a:r>
            <a:endParaRPr lang="es-ES_tradnl" sz="1200">
              <a:latin typeface="Times New Roman" pitchFamily="18" charset="0"/>
              <a:cs typeface="Times New Roman" pitchFamily="18" charset="0"/>
            </a:endParaRPr>
          </a:p>
          <a:p>
            <a:pPr eaLnBrk="0" hangingPunct="0"/>
            <a:endParaRPr lang="es-ES_tradnl" sz="2400">
              <a:latin typeface="Times New Roman" pitchFamily="18" charset="0"/>
            </a:endParaRPr>
          </a:p>
        </p:txBody>
      </p:sp>
      <p:grpSp>
        <p:nvGrpSpPr>
          <p:cNvPr id="647171" name="Group 3"/>
          <p:cNvGrpSpPr>
            <a:grpSpLocks/>
          </p:cNvGrpSpPr>
          <p:nvPr/>
        </p:nvGrpSpPr>
        <p:grpSpPr bwMode="auto">
          <a:xfrm>
            <a:off x="395288" y="1484313"/>
            <a:ext cx="8367712" cy="5040312"/>
            <a:chOff x="-3" y="534"/>
            <a:chExt cx="3850" cy="5351"/>
          </a:xfrm>
        </p:grpSpPr>
        <p:grpSp>
          <p:nvGrpSpPr>
            <p:cNvPr id="647172" name="Group 4"/>
            <p:cNvGrpSpPr>
              <a:grpSpLocks/>
            </p:cNvGrpSpPr>
            <p:nvPr/>
          </p:nvGrpSpPr>
          <p:grpSpPr bwMode="auto">
            <a:xfrm>
              <a:off x="0" y="537"/>
              <a:ext cx="3844" cy="5345"/>
              <a:chOff x="0" y="537"/>
              <a:chExt cx="3844" cy="5345"/>
            </a:xfrm>
          </p:grpSpPr>
          <p:grpSp>
            <p:nvGrpSpPr>
              <p:cNvPr id="647173" name="Group 5"/>
              <p:cNvGrpSpPr>
                <a:grpSpLocks/>
              </p:cNvGrpSpPr>
              <p:nvPr/>
            </p:nvGrpSpPr>
            <p:grpSpPr bwMode="auto">
              <a:xfrm>
                <a:off x="0" y="537"/>
                <a:ext cx="989" cy="403"/>
                <a:chOff x="0" y="537"/>
                <a:chExt cx="989" cy="403"/>
              </a:xfrm>
            </p:grpSpPr>
            <p:sp>
              <p:nvSpPr>
                <p:cNvPr id="647174" name="Rectangle 6"/>
                <p:cNvSpPr>
                  <a:spLocks noChangeArrowheads="1"/>
                </p:cNvSpPr>
                <p:nvPr/>
              </p:nvSpPr>
              <p:spPr bwMode="auto">
                <a:xfrm>
                  <a:off x="28" y="537"/>
                  <a:ext cx="933"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Componente</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175" name="Rectangle 7"/>
                <p:cNvSpPr>
                  <a:spLocks noChangeArrowheads="1"/>
                </p:cNvSpPr>
                <p:nvPr/>
              </p:nvSpPr>
              <p:spPr bwMode="auto">
                <a:xfrm>
                  <a:off x="0" y="537"/>
                  <a:ext cx="989" cy="403"/>
                </a:xfrm>
                <a:prstGeom prst="rect">
                  <a:avLst/>
                </a:prstGeom>
                <a:noFill/>
                <a:ln w="7">
                  <a:solidFill>
                    <a:srgbClr val="A0A0A0"/>
                  </a:solidFill>
                  <a:miter lim="800000"/>
                  <a:headEnd/>
                  <a:tailEnd/>
                </a:ln>
                <a:effectLst/>
              </p:spPr>
              <p:txBody>
                <a:bodyPr wrap="none"/>
                <a:lstStyle/>
                <a:p>
                  <a:endParaRPr lang="es-ES"/>
                </a:p>
              </p:txBody>
            </p:sp>
          </p:grpSp>
          <p:grpSp>
            <p:nvGrpSpPr>
              <p:cNvPr id="647176" name="Group 8"/>
              <p:cNvGrpSpPr>
                <a:grpSpLocks/>
              </p:cNvGrpSpPr>
              <p:nvPr/>
            </p:nvGrpSpPr>
            <p:grpSpPr bwMode="auto">
              <a:xfrm>
                <a:off x="989" y="537"/>
                <a:ext cx="488" cy="403"/>
                <a:chOff x="989" y="537"/>
                <a:chExt cx="488" cy="403"/>
              </a:xfrm>
            </p:grpSpPr>
            <p:sp>
              <p:nvSpPr>
                <p:cNvPr id="647177" name="Rectangle 9"/>
                <p:cNvSpPr>
                  <a:spLocks noChangeArrowheads="1"/>
                </p:cNvSpPr>
                <p:nvPr/>
              </p:nvSpPr>
              <p:spPr bwMode="auto">
                <a:xfrm>
                  <a:off x="1017" y="537"/>
                  <a:ext cx="432" cy="403"/>
                </a:xfrm>
                <a:prstGeom prst="rect">
                  <a:avLst/>
                </a:prstGeom>
                <a:noFill/>
                <a:ln w="9525">
                  <a:noFill/>
                  <a:miter lim="800000"/>
                  <a:headEnd/>
                  <a:tailEnd/>
                </a:ln>
                <a:effectLst/>
              </p:spPr>
              <p:txBody>
                <a:bodyPr/>
                <a:lstStyle/>
                <a:p>
                  <a:pPr algn="ctr" eaLnBrk="0" hangingPunct="0"/>
                  <a:r>
                    <a:rPr lang="es-ES_tradnl" sz="2000" b="1">
                      <a:latin typeface="Times New Roman" pitchFamily="18" charset="0"/>
                      <a:cs typeface="Times New Roman" pitchFamily="18" charset="0"/>
                    </a:rPr>
                    <a:t>C</a:t>
                  </a:r>
                </a:p>
                <a:p>
                  <a:pPr algn="ctr" eaLnBrk="0" hangingPunct="0"/>
                  <a:endParaRPr lang="es-ES_tradnl" sz="1700" b="1">
                    <a:latin typeface="Times New Roman" pitchFamily="18" charset="0"/>
                  </a:endParaRPr>
                </a:p>
              </p:txBody>
            </p:sp>
            <p:sp>
              <p:nvSpPr>
                <p:cNvPr id="647178" name="Rectangle 10"/>
                <p:cNvSpPr>
                  <a:spLocks noChangeArrowheads="1"/>
                </p:cNvSpPr>
                <p:nvPr/>
              </p:nvSpPr>
              <p:spPr bwMode="auto">
                <a:xfrm>
                  <a:off x="989" y="537"/>
                  <a:ext cx="488" cy="403"/>
                </a:xfrm>
                <a:prstGeom prst="rect">
                  <a:avLst/>
                </a:prstGeom>
                <a:noFill/>
                <a:ln w="7">
                  <a:solidFill>
                    <a:srgbClr val="A0A0A0"/>
                  </a:solidFill>
                  <a:miter lim="800000"/>
                  <a:headEnd/>
                  <a:tailEnd/>
                </a:ln>
                <a:effectLst/>
              </p:spPr>
              <p:txBody>
                <a:bodyPr wrap="none"/>
                <a:lstStyle/>
                <a:p>
                  <a:endParaRPr lang="es-ES"/>
                </a:p>
              </p:txBody>
            </p:sp>
          </p:grpSp>
          <p:grpSp>
            <p:nvGrpSpPr>
              <p:cNvPr id="647179" name="Group 11"/>
              <p:cNvGrpSpPr>
                <a:grpSpLocks/>
              </p:cNvGrpSpPr>
              <p:nvPr/>
            </p:nvGrpSpPr>
            <p:grpSpPr bwMode="auto">
              <a:xfrm>
                <a:off x="1477" y="537"/>
                <a:ext cx="455" cy="403"/>
                <a:chOff x="1477" y="537"/>
                <a:chExt cx="455" cy="403"/>
              </a:xfrm>
            </p:grpSpPr>
            <p:sp>
              <p:nvSpPr>
                <p:cNvPr id="647180" name="Rectangle 12"/>
                <p:cNvSpPr>
                  <a:spLocks noChangeArrowheads="1"/>
                </p:cNvSpPr>
                <p:nvPr/>
              </p:nvSpPr>
              <p:spPr bwMode="auto">
                <a:xfrm>
                  <a:off x="1505" y="537"/>
                  <a:ext cx="399" cy="403"/>
                </a:xfrm>
                <a:prstGeom prst="rect">
                  <a:avLst/>
                </a:prstGeom>
                <a:noFill/>
                <a:ln w="9525">
                  <a:noFill/>
                  <a:miter lim="800000"/>
                  <a:headEnd/>
                  <a:tailEnd/>
                </a:ln>
                <a:effectLst/>
              </p:spPr>
              <p:txBody>
                <a:bodyPr/>
                <a:lstStyle/>
                <a:p>
                  <a:pPr algn="ctr" eaLnBrk="0" hangingPunct="0"/>
                  <a:r>
                    <a:rPr lang="es-ES_tradnl" sz="2000" b="1">
                      <a:latin typeface="Times New Roman" pitchFamily="18" charset="0"/>
                      <a:cs typeface="Times New Roman" pitchFamily="18" charset="0"/>
                    </a:rPr>
                    <a:t>H</a:t>
                  </a:r>
                  <a:endParaRPr lang="es-ES_tradnl" sz="2000">
                    <a:latin typeface="Times New Roman" pitchFamily="18" charset="0"/>
                    <a:cs typeface="Times New Roman" pitchFamily="18" charset="0"/>
                  </a:endParaRPr>
                </a:p>
                <a:p>
                  <a:pPr algn="ctr" eaLnBrk="0" hangingPunct="0"/>
                  <a:endParaRPr lang="es-ES_tradnl" sz="2000">
                    <a:latin typeface="Times New Roman" pitchFamily="18" charset="0"/>
                  </a:endParaRPr>
                </a:p>
              </p:txBody>
            </p:sp>
            <p:sp>
              <p:nvSpPr>
                <p:cNvPr id="647181" name="Rectangle 13"/>
                <p:cNvSpPr>
                  <a:spLocks noChangeArrowheads="1"/>
                </p:cNvSpPr>
                <p:nvPr/>
              </p:nvSpPr>
              <p:spPr bwMode="auto">
                <a:xfrm>
                  <a:off x="1477" y="537"/>
                  <a:ext cx="455" cy="403"/>
                </a:xfrm>
                <a:prstGeom prst="rect">
                  <a:avLst/>
                </a:prstGeom>
                <a:noFill/>
                <a:ln w="7">
                  <a:solidFill>
                    <a:srgbClr val="A0A0A0"/>
                  </a:solidFill>
                  <a:miter lim="800000"/>
                  <a:headEnd/>
                  <a:tailEnd/>
                </a:ln>
                <a:effectLst/>
              </p:spPr>
              <p:txBody>
                <a:bodyPr wrap="none"/>
                <a:lstStyle/>
                <a:p>
                  <a:endParaRPr lang="es-ES"/>
                </a:p>
              </p:txBody>
            </p:sp>
          </p:grpSp>
          <p:grpSp>
            <p:nvGrpSpPr>
              <p:cNvPr id="647182" name="Group 14"/>
              <p:cNvGrpSpPr>
                <a:grpSpLocks/>
              </p:cNvGrpSpPr>
              <p:nvPr/>
            </p:nvGrpSpPr>
            <p:grpSpPr bwMode="auto">
              <a:xfrm>
                <a:off x="1932" y="537"/>
                <a:ext cx="455" cy="403"/>
                <a:chOff x="1932" y="537"/>
                <a:chExt cx="455" cy="403"/>
              </a:xfrm>
            </p:grpSpPr>
            <p:sp>
              <p:nvSpPr>
                <p:cNvPr id="647183" name="Rectangle 15"/>
                <p:cNvSpPr>
                  <a:spLocks noChangeArrowheads="1"/>
                </p:cNvSpPr>
                <p:nvPr/>
              </p:nvSpPr>
              <p:spPr bwMode="auto">
                <a:xfrm>
                  <a:off x="1960" y="537"/>
                  <a:ext cx="399" cy="403"/>
                </a:xfrm>
                <a:prstGeom prst="rect">
                  <a:avLst/>
                </a:prstGeom>
                <a:noFill/>
                <a:ln w="9525">
                  <a:noFill/>
                  <a:miter lim="800000"/>
                  <a:headEnd/>
                  <a:tailEnd/>
                </a:ln>
                <a:effectLst/>
              </p:spPr>
              <p:txBody>
                <a:bodyPr/>
                <a:lstStyle/>
                <a:p>
                  <a:pPr algn="ctr" eaLnBrk="0" hangingPunct="0"/>
                  <a:r>
                    <a:rPr lang="es-ES_tradnl" sz="2000" b="1">
                      <a:latin typeface="Times New Roman" pitchFamily="18" charset="0"/>
                      <a:cs typeface="Times New Roman" pitchFamily="18" charset="0"/>
                    </a:rPr>
                    <a:t>O</a:t>
                  </a:r>
                </a:p>
                <a:p>
                  <a:pPr algn="ctr" eaLnBrk="0" hangingPunct="0"/>
                  <a:endParaRPr lang="es-ES_tradnl" sz="2000" b="1">
                    <a:latin typeface="Times New Roman" pitchFamily="18" charset="0"/>
                  </a:endParaRPr>
                </a:p>
              </p:txBody>
            </p:sp>
            <p:sp>
              <p:nvSpPr>
                <p:cNvPr id="647184" name="Rectangle 16"/>
                <p:cNvSpPr>
                  <a:spLocks noChangeArrowheads="1"/>
                </p:cNvSpPr>
                <p:nvPr/>
              </p:nvSpPr>
              <p:spPr bwMode="auto">
                <a:xfrm>
                  <a:off x="1932" y="537"/>
                  <a:ext cx="455" cy="403"/>
                </a:xfrm>
                <a:prstGeom prst="rect">
                  <a:avLst/>
                </a:prstGeom>
                <a:noFill/>
                <a:ln w="7">
                  <a:solidFill>
                    <a:srgbClr val="A0A0A0"/>
                  </a:solidFill>
                  <a:miter lim="800000"/>
                  <a:headEnd/>
                  <a:tailEnd/>
                </a:ln>
                <a:effectLst/>
              </p:spPr>
              <p:txBody>
                <a:bodyPr wrap="none"/>
                <a:lstStyle/>
                <a:p>
                  <a:endParaRPr lang="es-ES"/>
                </a:p>
              </p:txBody>
            </p:sp>
          </p:grpSp>
          <p:grpSp>
            <p:nvGrpSpPr>
              <p:cNvPr id="647185" name="Group 17"/>
              <p:cNvGrpSpPr>
                <a:grpSpLocks/>
              </p:cNvGrpSpPr>
              <p:nvPr/>
            </p:nvGrpSpPr>
            <p:grpSpPr bwMode="auto">
              <a:xfrm>
                <a:off x="2387" y="537"/>
                <a:ext cx="455" cy="403"/>
                <a:chOff x="2387" y="537"/>
                <a:chExt cx="455" cy="403"/>
              </a:xfrm>
            </p:grpSpPr>
            <p:sp>
              <p:nvSpPr>
                <p:cNvPr id="647186" name="Rectangle 18"/>
                <p:cNvSpPr>
                  <a:spLocks noChangeArrowheads="1"/>
                </p:cNvSpPr>
                <p:nvPr/>
              </p:nvSpPr>
              <p:spPr bwMode="auto">
                <a:xfrm>
                  <a:off x="2415" y="537"/>
                  <a:ext cx="399" cy="403"/>
                </a:xfrm>
                <a:prstGeom prst="rect">
                  <a:avLst/>
                </a:prstGeom>
                <a:noFill/>
                <a:ln w="9525">
                  <a:noFill/>
                  <a:miter lim="800000"/>
                  <a:headEnd/>
                  <a:tailEnd/>
                </a:ln>
                <a:effectLst/>
              </p:spPr>
              <p:txBody>
                <a:bodyPr/>
                <a:lstStyle/>
                <a:p>
                  <a:pPr algn="ctr" eaLnBrk="0" hangingPunct="0"/>
                  <a:r>
                    <a:rPr lang="en-US" sz="2000" b="1">
                      <a:latin typeface="Times New Roman" pitchFamily="18" charset="0"/>
                      <a:cs typeface="Times New Roman" pitchFamily="18" charset="0"/>
                    </a:rPr>
                    <a:t>N</a:t>
                  </a:r>
                  <a:endParaRPr lang="es-ES_tradnl" sz="2000" b="1">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187" name="Rectangle 19"/>
                <p:cNvSpPr>
                  <a:spLocks noChangeArrowheads="1"/>
                </p:cNvSpPr>
                <p:nvPr/>
              </p:nvSpPr>
              <p:spPr bwMode="auto">
                <a:xfrm>
                  <a:off x="2387" y="537"/>
                  <a:ext cx="455" cy="403"/>
                </a:xfrm>
                <a:prstGeom prst="rect">
                  <a:avLst/>
                </a:prstGeom>
                <a:noFill/>
                <a:ln w="7">
                  <a:solidFill>
                    <a:srgbClr val="A0A0A0"/>
                  </a:solidFill>
                  <a:miter lim="800000"/>
                  <a:headEnd/>
                  <a:tailEnd/>
                </a:ln>
                <a:effectLst/>
              </p:spPr>
              <p:txBody>
                <a:bodyPr wrap="none"/>
                <a:lstStyle/>
                <a:p>
                  <a:endParaRPr lang="es-ES"/>
                </a:p>
              </p:txBody>
            </p:sp>
          </p:grpSp>
          <p:grpSp>
            <p:nvGrpSpPr>
              <p:cNvPr id="647188" name="Group 20"/>
              <p:cNvGrpSpPr>
                <a:grpSpLocks/>
              </p:cNvGrpSpPr>
              <p:nvPr/>
            </p:nvGrpSpPr>
            <p:grpSpPr bwMode="auto">
              <a:xfrm>
                <a:off x="2842" y="537"/>
                <a:ext cx="442" cy="403"/>
                <a:chOff x="2842" y="537"/>
                <a:chExt cx="442" cy="403"/>
              </a:xfrm>
            </p:grpSpPr>
            <p:sp>
              <p:nvSpPr>
                <p:cNvPr id="647189" name="Rectangle 21"/>
                <p:cNvSpPr>
                  <a:spLocks noChangeArrowheads="1"/>
                </p:cNvSpPr>
                <p:nvPr/>
              </p:nvSpPr>
              <p:spPr bwMode="auto">
                <a:xfrm>
                  <a:off x="2870" y="537"/>
                  <a:ext cx="386" cy="403"/>
                </a:xfrm>
                <a:prstGeom prst="rect">
                  <a:avLst/>
                </a:prstGeom>
                <a:noFill/>
                <a:ln w="9525">
                  <a:noFill/>
                  <a:miter lim="800000"/>
                  <a:headEnd/>
                  <a:tailEnd/>
                </a:ln>
                <a:effectLst/>
              </p:spPr>
              <p:txBody>
                <a:bodyPr/>
                <a:lstStyle/>
                <a:p>
                  <a:pPr algn="ctr" eaLnBrk="0" hangingPunct="0"/>
                  <a:r>
                    <a:rPr lang="en-US" sz="2000" b="1">
                      <a:latin typeface="Times New Roman" pitchFamily="18" charset="0"/>
                      <a:cs typeface="Times New Roman" pitchFamily="18" charset="0"/>
                    </a:rPr>
                    <a:t>S</a:t>
                  </a:r>
                  <a:endParaRPr lang="es-ES_tradnl" sz="2000" b="1">
                    <a:latin typeface="Times New Roman" pitchFamily="18" charset="0"/>
                    <a:cs typeface="Times New Roman" pitchFamily="18" charset="0"/>
                  </a:endParaRPr>
                </a:p>
                <a:p>
                  <a:pPr algn="ctr" eaLnBrk="0" hangingPunct="0"/>
                  <a:endParaRPr lang="es-ES_tradnl" sz="2000">
                    <a:latin typeface="Times New Roman" pitchFamily="18" charset="0"/>
                  </a:endParaRPr>
                </a:p>
              </p:txBody>
            </p:sp>
            <p:sp>
              <p:nvSpPr>
                <p:cNvPr id="647190" name="Rectangle 22"/>
                <p:cNvSpPr>
                  <a:spLocks noChangeArrowheads="1"/>
                </p:cNvSpPr>
                <p:nvPr/>
              </p:nvSpPr>
              <p:spPr bwMode="auto">
                <a:xfrm>
                  <a:off x="2842" y="537"/>
                  <a:ext cx="442" cy="403"/>
                </a:xfrm>
                <a:prstGeom prst="rect">
                  <a:avLst/>
                </a:prstGeom>
                <a:noFill/>
                <a:ln w="7">
                  <a:solidFill>
                    <a:srgbClr val="A0A0A0"/>
                  </a:solidFill>
                  <a:miter lim="800000"/>
                  <a:headEnd/>
                  <a:tailEnd/>
                </a:ln>
                <a:effectLst/>
              </p:spPr>
              <p:txBody>
                <a:bodyPr wrap="none"/>
                <a:lstStyle/>
                <a:p>
                  <a:endParaRPr lang="es-ES"/>
                </a:p>
              </p:txBody>
            </p:sp>
          </p:grpSp>
          <p:grpSp>
            <p:nvGrpSpPr>
              <p:cNvPr id="647191" name="Group 23"/>
              <p:cNvGrpSpPr>
                <a:grpSpLocks/>
              </p:cNvGrpSpPr>
              <p:nvPr/>
            </p:nvGrpSpPr>
            <p:grpSpPr bwMode="auto">
              <a:xfrm>
                <a:off x="3284" y="537"/>
                <a:ext cx="560" cy="403"/>
                <a:chOff x="3284" y="537"/>
                <a:chExt cx="560" cy="403"/>
              </a:xfrm>
            </p:grpSpPr>
            <p:sp>
              <p:nvSpPr>
                <p:cNvPr id="647192" name="Rectangle 24"/>
                <p:cNvSpPr>
                  <a:spLocks noChangeArrowheads="1"/>
                </p:cNvSpPr>
                <p:nvPr/>
              </p:nvSpPr>
              <p:spPr bwMode="auto">
                <a:xfrm>
                  <a:off x="3312" y="537"/>
                  <a:ext cx="504" cy="403"/>
                </a:xfrm>
                <a:prstGeom prst="rect">
                  <a:avLst/>
                </a:prstGeom>
                <a:noFill/>
                <a:ln w="9525">
                  <a:noFill/>
                  <a:miter lim="800000"/>
                  <a:headEnd/>
                  <a:tailEnd/>
                </a:ln>
                <a:effectLst/>
              </p:spPr>
              <p:txBody>
                <a:bodyPr/>
                <a:lstStyle/>
                <a:p>
                  <a:pPr algn="ctr" eaLnBrk="0" hangingPunct="0"/>
                  <a:r>
                    <a:rPr lang="en-US" sz="2000" b="1">
                      <a:latin typeface="Times New Roman" pitchFamily="18" charset="0"/>
                      <a:cs typeface="Times New Roman" pitchFamily="18" charset="0"/>
                    </a:rPr>
                    <a:t>Cenizas</a:t>
                  </a:r>
                  <a:endParaRPr lang="es-ES_tradnl" sz="2000" b="1">
                    <a:latin typeface="Times New Roman" pitchFamily="18" charset="0"/>
                    <a:cs typeface="Times New Roman" pitchFamily="18" charset="0"/>
                  </a:endParaRPr>
                </a:p>
                <a:p>
                  <a:pPr algn="ctr" eaLnBrk="0" hangingPunct="0"/>
                  <a:endParaRPr lang="es-ES_tradnl" sz="2000" b="1">
                    <a:latin typeface="Times New Roman" pitchFamily="18" charset="0"/>
                  </a:endParaRPr>
                </a:p>
              </p:txBody>
            </p:sp>
            <p:sp>
              <p:nvSpPr>
                <p:cNvPr id="647193" name="Rectangle 25"/>
                <p:cNvSpPr>
                  <a:spLocks noChangeArrowheads="1"/>
                </p:cNvSpPr>
                <p:nvPr/>
              </p:nvSpPr>
              <p:spPr bwMode="auto">
                <a:xfrm>
                  <a:off x="3284" y="537"/>
                  <a:ext cx="560" cy="403"/>
                </a:xfrm>
                <a:prstGeom prst="rect">
                  <a:avLst/>
                </a:prstGeom>
                <a:noFill/>
                <a:ln w="7">
                  <a:solidFill>
                    <a:srgbClr val="A0A0A0"/>
                  </a:solidFill>
                  <a:miter lim="800000"/>
                  <a:headEnd/>
                  <a:tailEnd/>
                </a:ln>
                <a:effectLst/>
              </p:spPr>
              <p:txBody>
                <a:bodyPr wrap="none"/>
                <a:lstStyle/>
                <a:p>
                  <a:endParaRPr lang="es-ES"/>
                </a:p>
              </p:txBody>
            </p:sp>
          </p:grpSp>
          <p:grpSp>
            <p:nvGrpSpPr>
              <p:cNvPr id="647194" name="Group 26"/>
              <p:cNvGrpSpPr>
                <a:grpSpLocks/>
              </p:cNvGrpSpPr>
              <p:nvPr/>
            </p:nvGrpSpPr>
            <p:grpSpPr bwMode="auto">
              <a:xfrm>
                <a:off x="0" y="940"/>
                <a:ext cx="989" cy="403"/>
                <a:chOff x="0" y="940"/>
                <a:chExt cx="989" cy="403"/>
              </a:xfrm>
            </p:grpSpPr>
            <p:sp>
              <p:nvSpPr>
                <p:cNvPr id="647195" name="Rectangle 27"/>
                <p:cNvSpPr>
                  <a:spLocks noChangeArrowheads="1"/>
                </p:cNvSpPr>
                <p:nvPr/>
              </p:nvSpPr>
              <p:spPr bwMode="auto">
                <a:xfrm>
                  <a:off x="28" y="940"/>
                  <a:ext cx="933" cy="403"/>
                </a:xfrm>
                <a:prstGeom prst="rect">
                  <a:avLst/>
                </a:prstGeom>
                <a:noFill/>
                <a:ln w="9525">
                  <a:noFill/>
                  <a:miter lim="800000"/>
                  <a:headEnd/>
                  <a:tailEnd/>
                </a:ln>
                <a:effectLst/>
              </p:spPr>
              <p:txBody>
                <a:bodyPr/>
                <a:lstStyle/>
                <a:p>
                  <a:pPr eaLnBrk="0" hangingPunct="0"/>
                  <a:r>
                    <a:rPr lang="es-ES_tradnl" sz="1700" b="1">
                      <a:latin typeface="Times New Roman" pitchFamily="18" charset="0"/>
                      <a:cs typeface="Times New Roman" pitchFamily="18" charset="0"/>
                    </a:rPr>
                    <a:t>Residuos de comida</a:t>
                  </a:r>
                </a:p>
                <a:p>
                  <a:pPr eaLnBrk="0" hangingPunct="0"/>
                  <a:endParaRPr lang="es-ES_tradnl" sz="1700">
                    <a:latin typeface="Times New Roman" pitchFamily="18" charset="0"/>
                  </a:endParaRPr>
                </a:p>
              </p:txBody>
            </p:sp>
            <p:sp>
              <p:nvSpPr>
                <p:cNvPr id="647196" name="Rectangle 28"/>
                <p:cNvSpPr>
                  <a:spLocks noChangeArrowheads="1"/>
                </p:cNvSpPr>
                <p:nvPr/>
              </p:nvSpPr>
              <p:spPr bwMode="auto">
                <a:xfrm>
                  <a:off x="0" y="940"/>
                  <a:ext cx="989" cy="403"/>
                </a:xfrm>
                <a:prstGeom prst="rect">
                  <a:avLst/>
                </a:prstGeom>
                <a:noFill/>
                <a:ln w="7">
                  <a:solidFill>
                    <a:srgbClr val="A0A0A0"/>
                  </a:solidFill>
                  <a:miter lim="800000"/>
                  <a:headEnd/>
                  <a:tailEnd/>
                </a:ln>
                <a:effectLst/>
              </p:spPr>
              <p:txBody>
                <a:bodyPr wrap="none"/>
                <a:lstStyle/>
                <a:p>
                  <a:endParaRPr lang="es-ES"/>
                </a:p>
              </p:txBody>
            </p:sp>
          </p:grpSp>
          <p:grpSp>
            <p:nvGrpSpPr>
              <p:cNvPr id="647197" name="Group 29"/>
              <p:cNvGrpSpPr>
                <a:grpSpLocks/>
              </p:cNvGrpSpPr>
              <p:nvPr/>
            </p:nvGrpSpPr>
            <p:grpSpPr bwMode="auto">
              <a:xfrm>
                <a:off x="989" y="940"/>
                <a:ext cx="488" cy="403"/>
                <a:chOff x="989" y="940"/>
                <a:chExt cx="488" cy="403"/>
              </a:xfrm>
            </p:grpSpPr>
            <p:sp>
              <p:nvSpPr>
                <p:cNvPr id="647198" name="Rectangle 30"/>
                <p:cNvSpPr>
                  <a:spLocks noChangeArrowheads="1"/>
                </p:cNvSpPr>
                <p:nvPr/>
              </p:nvSpPr>
              <p:spPr bwMode="auto">
                <a:xfrm>
                  <a:off x="1017" y="940"/>
                  <a:ext cx="432"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48.0</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199" name="Rectangle 31"/>
                <p:cNvSpPr>
                  <a:spLocks noChangeArrowheads="1"/>
                </p:cNvSpPr>
                <p:nvPr/>
              </p:nvSpPr>
              <p:spPr bwMode="auto">
                <a:xfrm>
                  <a:off x="989" y="940"/>
                  <a:ext cx="488" cy="403"/>
                </a:xfrm>
                <a:prstGeom prst="rect">
                  <a:avLst/>
                </a:prstGeom>
                <a:noFill/>
                <a:ln w="7">
                  <a:solidFill>
                    <a:srgbClr val="A0A0A0"/>
                  </a:solidFill>
                  <a:miter lim="800000"/>
                  <a:headEnd/>
                  <a:tailEnd/>
                </a:ln>
                <a:effectLst/>
              </p:spPr>
              <p:txBody>
                <a:bodyPr wrap="none"/>
                <a:lstStyle/>
                <a:p>
                  <a:endParaRPr lang="es-ES"/>
                </a:p>
              </p:txBody>
            </p:sp>
          </p:grpSp>
          <p:grpSp>
            <p:nvGrpSpPr>
              <p:cNvPr id="647200" name="Group 32"/>
              <p:cNvGrpSpPr>
                <a:grpSpLocks/>
              </p:cNvGrpSpPr>
              <p:nvPr/>
            </p:nvGrpSpPr>
            <p:grpSpPr bwMode="auto">
              <a:xfrm>
                <a:off x="1477" y="940"/>
                <a:ext cx="455" cy="403"/>
                <a:chOff x="1477" y="940"/>
                <a:chExt cx="455" cy="403"/>
              </a:xfrm>
            </p:grpSpPr>
            <p:sp>
              <p:nvSpPr>
                <p:cNvPr id="647201" name="Rectangle 33"/>
                <p:cNvSpPr>
                  <a:spLocks noChangeArrowheads="1"/>
                </p:cNvSpPr>
                <p:nvPr/>
              </p:nvSpPr>
              <p:spPr bwMode="auto">
                <a:xfrm>
                  <a:off x="1505" y="940"/>
                  <a:ext cx="399"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6.4</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202" name="Rectangle 34"/>
                <p:cNvSpPr>
                  <a:spLocks noChangeArrowheads="1"/>
                </p:cNvSpPr>
                <p:nvPr/>
              </p:nvSpPr>
              <p:spPr bwMode="auto">
                <a:xfrm>
                  <a:off x="1477" y="940"/>
                  <a:ext cx="455" cy="403"/>
                </a:xfrm>
                <a:prstGeom prst="rect">
                  <a:avLst/>
                </a:prstGeom>
                <a:noFill/>
                <a:ln w="7">
                  <a:solidFill>
                    <a:srgbClr val="A0A0A0"/>
                  </a:solidFill>
                  <a:miter lim="800000"/>
                  <a:headEnd/>
                  <a:tailEnd/>
                </a:ln>
                <a:effectLst/>
              </p:spPr>
              <p:txBody>
                <a:bodyPr wrap="none"/>
                <a:lstStyle/>
                <a:p>
                  <a:endParaRPr lang="es-ES"/>
                </a:p>
              </p:txBody>
            </p:sp>
          </p:grpSp>
          <p:grpSp>
            <p:nvGrpSpPr>
              <p:cNvPr id="647203" name="Group 35"/>
              <p:cNvGrpSpPr>
                <a:grpSpLocks/>
              </p:cNvGrpSpPr>
              <p:nvPr/>
            </p:nvGrpSpPr>
            <p:grpSpPr bwMode="auto">
              <a:xfrm>
                <a:off x="1932" y="940"/>
                <a:ext cx="455" cy="403"/>
                <a:chOff x="1932" y="940"/>
                <a:chExt cx="455" cy="403"/>
              </a:xfrm>
            </p:grpSpPr>
            <p:sp>
              <p:nvSpPr>
                <p:cNvPr id="647204" name="Rectangle 36"/>
                <p:cNvSpPr>
                  <a:spLocks noChangeArrowheads="1"/>
                </p:cNvSpPr>
                <p:nvPr/>
              </p:nvSpPr>
              <p:spPr bwMode="auto">
                <a:xfrm>
                  <a:off x="1960" y="940"/>
                  <a:ext cx="399"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37.6</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205" name="Rectangle 37"/>
                <p:cNvSpPr>
                  <a:spLocks noChangeArrowheads="1"/>
                </p:cNvSpPr>
                <p:nvPr/>
              </p:nvSpPr>
              <p:spPr bwMode="auto">
                <a:xfrm>
                  <a:off x="1932" y="940"/>
                  <a:ext cx="455" cy="403"/>
                </a:xfrm>
                <a:prstGeom prst="rect">
                  <a:avLst/>
                </a:prstGeom>
                <a:noFill/>
                <a:ln w="7">
                  <a:solidFill>
                    <a:srgbClr val="A0A0A0"/>
                  </a:solidFill>
                  <a:miter lim="800000"/>
                  <a:headEnd/>
                  <a:tailEnd/>
                </a:ln>
                <a:effectLst/>
              </p:spPr>
              <p:txBody>
                <a:bodyPr wrap="none"/>
                <a:lstStyle/>
                <a:p>
                  <a:endParaRPr lang="es-ES"/>
                </a:p>
              </p:txBody>
            </p:sp>
          </p:grpSp>
          <p:grpSp>
            <p:nvGrpSpPr>
              <p:cNvPr id="647206" name="Group 38"/>
              <p:cNvGrpSpPr>
                <a:grpSpLocks/>
              </p:cNvGrpSpPr>
              <p:nvPr/>
            </p:nvGrpSpPr>
            <p:grpSpPr bwMode="auto">
              <a:xfrm>
                <a:off x="2387" y="940"/>
                <a:ext cx="455" cy="403"/>
                <a:chOff x="2387" y="940"/>
                <a:chExt cx="455" cy="403"/>
              </a:xfrm>
            </p:grpSpPr>
            <p:sp>
              <p:nvSpPr>
                <p:cNvPr id="647207" name="Rectangle 39"/>
                <p:cNvSpPr>
                  <a:spLocks noChangeArrowheads="1"/>
                </p:cNvSpPr>
                <p:nvPr/>
              </p:nvSpPr>
              <p:spPr bwMode="auto">
                <a:xfrm>
                  <a:off x="2415" y="940"/>
                  <a:ext cx="399"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2.6</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208" name="Rectangle 40"/>
                <p:cNvSpPr>
                  <a:spLocks noChangeArrowheads="1"/>
                </p:cNvSpPr>
                <p:nvPr/>
              </p:nvSpPr>
              <p:spPr bwMode="auto">
                <a:xfrm>
                  <a:off x="2387" y="940"/>
                  <a:ext cx="455" cy="403"/>
                </a:xfrm>
                <a:prstGeom prst="rect">
                  <a:avLst/>
                </a:prstGeom>
                <a:noFill/>
                <a:ln w="7">
                  <a:solidFill>
                    <a:srgbClr val="A0A0A0"/>
                  </a:solidFill>
                  <a:miter lim="800000"/>
                  <a:headEnd/>
                  <a:tailEnd/>
                </a:ln>
                <a:effectLst/>
              </p:spPr>
              <p:txBody>
                <a:bodyPr wrap="none"/>
                <a:lstStyle/>
                <a:p>
                  <a:endParaRPr lang="es-ES"/>
                </a:p>
              </p:txBody>
            </p:sp>
          </p:grpSp>
          <p:grpSp>
            <p:nvGrpSpPr>
              <p:cNvPr id="647209" name="Group 41"/>
              <p:cNvGrpSpPr>
                <a:grpSpLocks/>
              </p:cNvGrpSpPr>
              <p:nvPr/>
            </p:nvGrpSpPr>
            <p:grpSpPr bwMode="auto">
              <a:xfrm>
                <a:off x="2842" y="940"/>
                <a:ext cx="442" cy="403"/>
                <a:chOff x="2842" y="940"/>
                <a:chExt cx="442" cy="403"/>
              </a:xfrm>
            </p:grpSpPr>
            <p:sp>
              <p:nvSpPr>
                <p:cNvPr id="647210" name="Rectangle 42"/>
                <p:cNvSpPr>
                  <a:spLocks noChangeArrowheads="1"/>
                </p:cNvSpPr>
                <p:nvPr/>
              </p:nvSpPr>
              <p:spPr bwMode="auto">
                <a:xfrm>
                  <a:off x="2870" y="940"/>
                  <a:ext cx="386"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0.4</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211" name="Rectangle 43"/>
                <p:cNvSpPr>
                  <a:spLocks noChangeArrowheads="1"/>
                </p:cNvSpPr>
                <p:nvPr/>
              </p:nvSpPr>
              <p:spPr bwMode="auto">
                <a:xfrm>
                  <a:off x="2842" y="940"/>
                  <a:ext cx="442" cy="403"/>
                </a:xfrm>
                <a:prstGeom prst="rect">
                  <a:avLst/>
                </a:prstGeom>
                <a:noFill/>
                <a:ln w="7">
                  <a:solidFill>
                    <a:srgbClr val="A0A0A0"/>
                  </a:solidFill>
                  <a:miter lim="800000"/>
                  <a:headEnd/>
                  <a:tailEnd/>
                </a:ln>
                <a:effectLst/>
              </p:spPr>
              <p:txBody>
                <a:bodyPr wrap="none"/>
                <a:lstStyle/>
                <a:p>
                  <a:endParaRPr lang="es-ES"/>
                </a:p>
              </p:txBody>
            </p:sp>
          </p:grpSp>
          <p:grpSp>
            <p:nvGrpSpPr>
              <p:cNvPr id="647212" name="Group 44"/>
              <p:cNvGrpSpPr>
                <a:grpSpLocks/>
              </p:cNvGrpSpPr>
              <p:nvPr/>
            </p:nvGrpSpPr>
            <p:grpSpPr bwMode="auto">
              <a:xfrm>
                <a:off x="3284" y="940"/>
                <a:ext cx="560" cy="403"/>
                <a:chOff x="3284" y="940"/>
                <a:chExt cx="560" cy="403"/>
              </a:xfrm>
            </p:grpSpPr>
            <p:sp>
              <p:nvSpPr>
                <p:cNvPr id="647213" name="Rectangle 45"/>
                <p:cNvSpPr>
                  <a:spLocks noChangeArrowheads="1"/>
                </p:cNvSpPr>
                <p:nvPr/>
              </p:nvSpPr>
              <p:spPr bwMode="auto">
                <a:xfrm>
                  <a:off x="3312" y="940"/>
                  <a:ext cx="504"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5</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214" name="Rectangle 46"/>
                <p:cNvSpPr>
                  <a:spLocks noChangeArrowheads="1"/>
                </p:cNvSpPr>
                <p:nvPr/>
              </p:nvSpPr>
              <p:spPr bwMode="auto">
                <a:xfrm>
                  <a:off x="3284" y="940"/>
                  <a:ext cx="560" cy="403"/>
                </a:xfrm>
                <a:prstGeom prst="rect">
                  <a:avLst/>
                </a:prstGeom>
                <a:noFill/>
                <a:ln w="7">
                  <a:solidFill>
                    <a:srgbClr val="A0A0A0"/>
                  </a:solidFill>
                  <a:miter lim="800000"/>
                  <a:headEnd/>
                  <a:tailEnd/>
                </a:ln>
                <a:effectLst/>
              </p:spPr>
              <p:txBody>
                <a:bodyPr wrap="none"/>
                <a:lstStyle/>
                <a:p>
                  <a:endParaRPr lang="es-ES"/>
                </a:p>
              </p:txBody>
            </p:sp>
          </p:grpSp>
          <p:grpSp>
            <p:nvGrpSpPr>
              <p:cNvPr id="647215" name="Group 47"/>
              <p:cNvGrpSpPr>
                <a:grpSpLocks/>
              </p:cNvGrpSpPr>
              <p:nvPr/>
            </p:nvGrpSpPr>
            <p:grpSpPr bwMode="auto">
              <a:xfrm>
                <a:off x="0" y="1343"/>
                <a:ext cx="989" cy="403"/>
                <a:chOff x="0" y="1343"/>
                <a:chExt cx="989" cy="403"/>
              </a:xfrm>
            </p:grpSpPr>
            <p:sp>
              <p:nvSpPr>
                <p:cNvPr id="647216" name="Rectangle 48"/>
                <p:cNvSpPr>
                  <a:spLocks noChangeArrowheads="1"/>
                </p:cNvSpPr>
                <p:nvPr/>
              </p:nvSpPr>
              <p:spPr bwMode="auto">
                <a:xfrm>
                  <a:off x="28" y="1343"/>
                  <a:ext cx="933" cy="403"/>
                </a:xfrm>
                <a:prstGeom prst="rect">
                  <a:avLst/>
                </a:prstGeom>
                <a:noFill/>
                <a:ln w="9525">
                  <a:noFill/>
                  <a:miter lim="800000"/>
                  <a:headEnd/>
                  <a:tailEnd/>
                </a:ln>
                <a:effectLst/>
              </p:spPr>
              <p:txBody>
                <a:bodyPr/>
                <a:lstStyle/>
                <a:p>
                  <a:pPr eaLnBrk="0" hangingPunct="0"/>
                  <a:r>
                    <a:rPr lang="es-ES_tradnl" sz="1700" b="1">
                      <a:latin typeface="Times New Roman" pitchFamily="18" charset="0"/>
                      <a:cs typeface="Times New Roman" pitchFamily="18" charset="0"/>
                    </a:rPr>
                    <a:t>Papel</a:t>
                  </a:r>
                  <a:endParaRPr lang="es-ES_tradnl" sz="1700">
                    <a:latin typeface="Times New Roman" pitchFamily="18" charset="0"/>
                    <a:cs typeface="Times New Roman" pitchFamily="18" charset="0"/>
                  </a:endParaRPr>
                </a:p>
                <a:p>
                  <a:pPr eaLnBrk="0" hangingPunct="0"/>
                  <a:endParaRPr lang="es-ES_tradnl" sz="1700">
                    <a:latin typeface="Times New Roman" pitchFamily="18" charset="0"/>
                  </a:endParaRPr>
                </a:p>
              </p:txBody>
            </p:sp>
            <p:sp>
              <p:nvSpPr>
                <p:cNvPr id="647217" name="Rectangle 49"/>
                <p:cNvSpPr>
                  <a:spLocks noChangeArrowheads="1"/>
                </p:cNvSpPr>
                <p:nvPr/>
              </p:nvSpPr>
              <p:spPr bwMode="auto">
                <a:xfrm>
                  <a:off x="0" y="1343"/>
                  <a:ext cx="989" cy="403"/>
                </a:xfrm>
                <a:prstGeom prst="rect">
                  <a:avLst/>
                </a:prstGeom>
                <a:noFill/>
                <a:ln w="7">
                  <a:solidFill>
                    <a:srgbClr val="A0A0A0"/>
                  </a:solidFill>
                  <a:miter lim="800000"/>
                  <a:headEnd/>
                  <a:tailEnd/>
                </a:ln>
                <a:effectLst/>
              </p:spPr>
              <p:txBody>
                <a:bodyPr wrap="none"/>
                <a:lstStyle/>
                <a:p>
                  <a:endParaRPr lang="es-ES"/>
                </a:p>
              </p:txBody>
            </p:sp>
          </p:grpSp>
          <p:grpSp>
            <p:nvGrpSpPr>
              <p:cNvPr id="647218" name="Group 50"/>
              <p:cNvGrpSpPr>
                <a:grpSpLocks/>
              </p:cNvGrpSpPr>
              <p:nvPr/>
            </p:nvGrpSpPr>
            <p:grpSpPr bwMode="auto">
              <a:xfrm>
                <a:off x="989" y="1343"/>
                <a:ext cx="488" cy="403"/>
                <a:chOff x="989" y="1343"/>
                <a:chExt cx="488" cy="403"/>
              </a:xfrm>
            </p:grpSpPr>
            <p:sp>
              <p:nvSpPr>
                <p:cNvPr id="647219" name="Rectangle 51"/>
                <p:cNvSpPr>
                  <a:spLocks noChangeArrowheads="1"/>
                </p:cNvSpPr>
                <p:nvPr/>
              </p:nvSpPr>
              <p:spPr bwMode="auto">
                <a:xfrm>
                  <a:off x="1017" y="1343"/>
                  <a:ext cx="432"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43.5</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220" name="Rectangle 52"/>
                <p:cNvSpPr>
                  <a:spLocks noChangeArrowheads="1"/>
                </p:cNvSpPr>
                <p:nvPr/>
              </p:nvSpPr>
              <p:spPr bwMode="auto">
                <a:xfrm>
                  <a:off x="989" y="1343"/>
                  <a:ext cx="488" cy="403"/>
                </a:xfrm>
                <a:prstGeom prst="rect">
                  <a:avLst/>
                </a:prstGeom>
                <a:noFill/>
                <a:ln w="7">
                  <a:solidFill>
                    <a:srgbClr val="A0A0A0"/>
                  </a:solidFill>
                  <a:miter lim="800000"/>
                  <a:headEnd/>
                  <a:tailEnd/>
                </a:ln>
                <a:effectLst/>
              </p:spPr>
              <p:txBody>
                <a:bodyPr wrap="none"/>
                <a:lstStyle/>
                <a:p>
                  <a:endParaRPr lang="es-ES"/>
                </a:p>
              </p:txBody>
            </p:sp>
          </p:grpSp>
          <p:grpSp>
            <p:nvGrpSpPr>
              <p:cNvPr id="647221" name="Group 53"/>
              <p:cNvGrpSpPr>
                <a:grpSpLocks/>
              </p:cNvGrpSpPr>
              <p:nvPr/>
            </p:nvGrpSpPr>
            <p:grpSpPr bwMode="auto">
              <a:xfrm>
                <a:off x="1477" y="1343"/>
                <a:ext cx="455" cy="403"/>
                <a:chOff x="1477" y="1343"/>
                <a:chExt cx="455" cy="403"/>
              </a:xfrm>
            </p:grpSpPr>
            <p:sp>
              <p:nvSpPr>
                <p:cNvPr id="647222" name="Rectangle 54"/>
                <p:cNvSpPr>
                  <a:spLocks noChangeArrowheads="1"/>
                </p:cNvSpPr>
                <p:nvPr/>
              </p:nvSpPr>
              <p:spPr bwMode="auto">
                <a:xfrm>
                  <a:off x="1505" y="1343"/>
                  <a:ext cx="399"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6.0</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223" name="Rectangle 55"/>
                <p:cNvSpPr>
                  <a:spLocks noChangeArrowheads="1"/>
                </p:cNvSpPr>
                <p:nvPr/>
              </p:nvSpPr>
              <p:spPr bwMode="auto">
                <a:xfrm>
                  <a:off x="1477" y="1343"/>
                  <a:ext cx="455" cy="403"/>
                </a:xfrm>
                <a:prstGeom prst="rect">
                  <a:avLst/>
                </a:prstGeom>
                <a:noFill/>
                <a:ln w="7">
                  <a:solidFill>
                    <a:srgbClr val="A0A0A0"/>
                  </a:solidFill>
                  <a:miter lim="800000"/>
                  <a:headEnd/>
                  <a:tailEnd/>
                </a:ln>
                <a:effectLst/>
              </p:spPr>
              <p:txBody>
                <a:bodyPr wrap="none"/>
                <a:lstStyle/>
                <a:p>
                  <a:endParaRPr lang="es-ES"/>
                </a:p>
              </p:txBody>
            </p:sp>
          </p:grpSp>
          <p:grpSp>
            <p:nvGrpSpPr>
              <p:cNvPr id="647224" name="Group 56"/>
              <p:cNvGrpSpPr>
                <a:grpSpLocks/>
              </p:cNvGrpSpPr>
              <p:nvPr/>
            </p:nvGrpSpPr>
            <p:grpSpPr bwMode="auto">
              <a:xfrm>
                <a:off x="1932" y="1343"/>
                <a:ext cx="455" cy="403"/>
                <a:chOff x="1932" y="1343"/>
                <a:chExt cx="455" cy="403"/>
              </a:xfrm>
            </p:grpSpPr>
            <p:sp>
              <p:nvSpPr>
                <p:cNvPr id="647225" name="Rectangle 57"/>
                <p:cNvSpPr>
                  <a:spLocks noChangeArrowheads="1"/>
                </p:cNvSpPr>
                <p:nvPr/>
              </p:nvSpPr>
              <p:spPr bwMode="auto">
                <a:xfrm>
                  <a:off x="1960" y="1343"/>
                  <a:ext cx="399"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44.0</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226" name="Rectangle 58"/>
                <p:cNvSpPr>
                  <a:spLocks noChangeArrowheads="1"/>
                </p:cNvSpPr>
                <p:nvPr/>
              </p:nvSpPr>
              <p:spPr bwMode="auto">
                <a:xfrm>
                  <a:off x="1932" y="1343"/>
                  <a:ext cx="455" cy="403"/>
                </a:xfrm>
                <a:prstGeom prst="rect">
                  <a:avLst/>
                </a:prstGeom>
                <a:noFill/>
                <a:ln w="7">
                  <a:solidFill>
                    <a:srgbClr val="A0A0A0"/>
                  </a:solidFill>
                  <a:miter lim="800000"/>
                  <a:headEnd/>
                  <a:tailEnd/>
                </a:ln>
                <a:effectLst/>
              </p:spPr>
              <p:txBody>
                <a:bodyPr wrap="none"/>
                <a:lstStyle/>
                <a:p>
                  <a:endParaRPr lang="es-ES"/>
                </a:p>
              </p:txBody>
            </p:sp>
          </p:grpSp>
          <p:grpSp>
            <p:nvGrpSpPr>
              <p:cNvPr id="647227" name="Group 59"/>
              <p:cNvGrpSpPr>
                <a:grpSpLocks/>
              </p:cNvGrpSpPr>
              <p:nvPr/>
            </p:nvGrpSpPr>
            <p:grpSpPr bwMode="auto">
              <a:xfrm>
                <a:off x="2387" y="1343"/>
                <a:ext cx="455" cy="403"/>
                <a:chOff x="2387" y="1343"/>
                <a:chExt cx="455" cy="403"/>
              </a:xfrm>
            </p:grpSpPr>
            <p:sp>
              <p:nvSpPr>
                <p:cNvPr id="647228" name="Rectangle 60"/>
                <p:cNvSpPr>
                  <a:spLocks noChangeArrowheads="1"/>
                </p:cNvSpPr>
                <p:nvPr/>
              </p:nvSpPr>
              <p:spPr bwMode="auto">
                <a:xfrm>
                  <a:off x="2415" y="1343"/>
                  <a:ext cx="399"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0.3</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229" name="Rectangle 61"/>
                <p:cNvSpPr>
                  <a:spLocks noChangeArrowheads="1"/>
                </p:cNvSpPr>
                <p:nvPr/>
              </p:nvSpPr>
              <p:spPr bwMode="auto">
                <a:xfrm>
                  <a:off x="2387" y="1343"/>
                  <a:ext cx="455" cy="403"/>
                </a:xfrm>
                <a:prstGeom prst="rect">
                  <a:avLst/>
                </a:prstGeom>
                <a:noFill/>
                <a:ln w="7">
                  <a:solidFill>
                    <a:srgbClr val="A0A0A0"/>
                  </a:solidFill>
                  <a:miter lim="800000"/>
                  <a:headEnd/>
                  <a:tailEnd/>
                </a:ln>
                <a:effectLst/>
              </p:spPr>
              <p:txBody>
                <a:bodyPr wrap="none"/>
                <a:lstStyle/>
                <a:p>
                  <a:endParaRPr lang="es-ES"/>
                </a:p>
              </p:txBody>
            </p:sp>
          </p:grpSp>
          <p:grpSp>
            <p:nvGrpSpPr>
              <p:cNvPr id="647230" name="Group 62"/>
              <p:cNvGrpSpPr>
                <a:grpSpLocks/>
              </p:cNvGrpSpPr>
              <p:nvPr/>
            </p:nvGrpSpPr>
            <p:grpSpPr bwMode="auto">
              <a:xfrm>
                <a:off x="2842" y="1343"/>
                <a:ext cx="442" cy="403"/>
                <a:chOff x="2842" y="1343"/>
                <a:chExt cx="442" cy="403"/>
              </a:xfrm>
            </p:grpSpPr>
            <p:sp>
              <p:nvSpPr>
                <p:cNvPr id="647231" name="Rectangle 63"/>
                <p:cNvSpPr>
                  <a:spLocks noChangeArrowheads="1"/>
                </p:cNvSpPr>
                <p:nvPr/>
              </p:nvSpPr>
              <p:spPr bwMode="auto">
                <a:xfrm>
                  <a:off x="2870" y="1343"/>
                  <a:ext cx="386"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0.2</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232" name="Rectangle 64"/>
                <p:cNvSpPr>
                  <a:spLocks noChangeArrowheads="1"/>
                </p:cNvSpPr>
                <p:nvPr/>
              </p:nvSpPr>
              <p:spPr bwMode="auto">
                <a:xfrm>
                  <a:off x="2842" y="1343"/>
                  <a:ext cx="442" cy="403"/>
                </a:xfrm>
                <a:prstGeom prst="rect">
                  <a:avLst/>
                </a:prstGeom>
                <a:noFill/>
                <a:ln w="7">
                  <a:solidFill>
                    <a:srgbClr val="A0A0A0"/>
                  </a:solidFill>
                  <a:miter lim="800000"/>
                  <a:headEnd/>
                  <a:tailEnd/>
                </a:ln>
                <a:effectLst/>
              </p:spPr>
              <p:txBody>
                <a:bodyPr wrap="none"/>
                <a:lstStyle/>
                <a:p>
                  <a:endParaRPr lang="es-ES"/>
                </a:p>
              </p:txBody>
            </p:sp>
          </p:grpSp>
          <p:grpSp>
            <p:nvGrpSpPr>
              <p:cNvPr id="647233" name="Group 65"/>
              <p:cNvGrpSpPr>
                <a:grpSpLocks/>
              </p:cNvGrpSpPr>
              <p:nvPr/>
            </p:nvGrpSpPr>
            <p:grpSpPr bwMode="auto">
              <a:xfrm>
                <a:off x="3284" y="1343"/>
                <a:ext cx="560" cy="403"/>
                <a:chOff x="3284" y="1343"/>
                <a:chExt cx="560" cy="403"/>
              </a:xfrm>
            </p:grpSpPr>
            <p:sp>
              <p:nvSpPr>
                <p:cNvPr id="647234" name="Rectangle 66"/>
                <p:cNvSpPr>
                  <a:spLocks noChangeArrowheads="1"/>
                </p:cNvSpPr>
                <p:nvPr/>
              </p:nvSpPr>
              <p:spPr bwMode="auto">
                <a:xfrm>
                  <a:off x="3312" y="1343"/>
                  <a:ext cx="504"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6</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235" name="Rectangle 67"/>
                <p:cNvSpPr>
                  <a:spLocks noChangeArrowheads="1"/>
                </p:cNvSpPr>
                <p:nvPr/>
              </p:nvSpPr>
              <p:spPr bwMode="auto">
                <a:xfrm>
                  <a:off x="3284" y="1343"/>
                  <a:ext cx="560" cy="403"/>
                </a:xfrm>
                <a:prstGeom prst="rect">
                  <a:avLst/>
                </a:prstGeom>
                <a:noFill/>
                <a:ln w="7">
                  <a:solidFill>
                    <a:srgbClr val="A0A0A0"/>
                  </a:solidFill>
                  <a:miter lim="800000"/>
                  <a:headEnd/>
                  <a:tailEnd/>
                </a:ln>
                <a:effectLst/>
              </p:spPr>
              <p:txBody>
                <a:bodyPr wrap="none"/>
                <a:lstStyle/>
                <a:p>
                  <a:endParaRPr lang="es-ES"/>
                </a:p>
              </p:txBody>
            </p:sp>
          </p:grpSp>
          <p:grpSp>
            <p:nvGrpSpPr>
              <p:cNvPr id="647236" name="Group 68"/>
              <p:cNvGrpSpPr>
                <a:grpSpLocks/>
              </p:cNvGrpSpPr>
              <p:nvPr/>
            </p:nvGrpSpPr>
            <p:grpSpPr bwMode="auto">
              <a:xfrm>
                <a:off x="0" y="1746"/>
                <a:ext cx="989" cy="403"/>
                <a:chOff x="0" y="1746"/>
                <a:chExt cx="989" cy="403"/>
              </a:xfrm>
            </p:grpSpPr>
            <p:sp>
              <p:nvSpPr>
                <p:cNvPr id="647237" name="Rectangle 69"/>
                <p:cNvSpPr>
                  <a:spLocks noChangeArrowheads="1"/>
                </p:cNvSpPr>
                <p:nvPr/>
              </p:nvSpPr>
              <p:spPr bwMode="auto">
                <a:xfrm>
                  <a:off x="28" y="1746"/>
                  <a:ext cx="933" cy="403"/>
                </a:xfrm>
                <a:prstGeom prst="rect">
                  <a:avLst/>
                </a:prstGeom>
                <a:noFill/>
                <a:ln w="9525">
                  <a:noFill/>
                  <a:miter lim="800000"/>
                  <a:headEnd/>
                  <a:tailEnd/>
                </a:ln>
                <a:effectLst/>
              </p:spPr>
              <p:txBody>
                <a:bodyPr/>
                <a:lstStyle/>
                <a:p>
                  <a:pPr eaLnBrk="0" hangingPunct="0"/>
                  <a:r>
                    <a:rPr lang="es-ES_tradnl" sz="1700" b="1">
                      <a:latin typeface="Times New Roman" pitchFamily="18" charset="0"/>
                      <a:cs typeface="Times New Roman" pitchFamily="18" charset="0"/>
                    </a:rPr>
                    <a:t>Cartón</a:t>
                  </a:r>
                  <a:endParaRPr lang="es-ES_tradnl" sz="1700">
                    <a:latin typeface="Times New Roman" pitchFamily="18" charset="0"/>
                    <a:cs typeface="Times New Roman" pitchFamily="18" charset="0"/>
                  </a:endParaRPr>
                </a:p>
                <a:p>
                  <a:pPr eaLnBrk="0" hangingPunct="0"/>
                  <a:endParaRPr lang="es-ES_tradnl" sz="1700">
                    <a:latin typeface="Times New Roman" pitchFamily="18" charset="0"/>
                  </a:endParaRPr>
                </a:p>
              </p:txBody>
            </p:sp>
            <p:sp>
              <p:nvSpPr>
                <p:cNvPr id="647238" name="Rectangle 70"/>
                <p:cNvSpPr>
                  <a:spLocks noChangeArrowheads="1"/>
                </p:cNvSpPr>
                <p:nvPr/>
              </p:nvSpPr>
              <p:spPr bwMode="auto">
                <a:xfrm>
                  <a:off x="0" y="1746"/>
                  <a:ext cx="989" cy="403"/>
                </a:xfrm>
                <a:prstGeom prst="rect">
                  <a:avLst/>
                </a:prstGeom>
                <a:noFill/>
                <a:ln w="7">
                  <a:solidFill>
                    <a:srgbClr val="A0A0A0"/>
                  </a:solidFill>
                  <a:miter lim="800000"/>
                  <a:headEnd/>
                  <a:tailEnd/>
                </a:ln>
                <a:effectLst/>
              </p:spPr>
              <p:txBody>
                <a:bodyPr wrap="none"/>
                <a:lstStyle/>
                <a:p>
                  <a:endParaRPr lang="es-ES"/>
                </a:p>
              </p:txBody>
            </p:sp>
          </p:grpSp>
          <p:grpSp>
            <p:nvGrpSpPr>
              <p:cNvPr id="647239" name="Group 71"/>
              <p:cNvGrpSpPr>
                <a:grpSpLocks/>
              </p:cNvGrpSpPr>
              <p:nvPr/>
            </p:nvGrpSpPr>
            <p:grpSpPr bwMode="auto">
              <a:xfrm>
                <a:off x="989" y="1746"/>
                <a:ext cx="488" cy="403"/>
                <a:chOff x="989" y="1746"/>
                <a:chExt cx="488" cy="403"/>
              </a:xfrm>
            </p:grpSpPr>
            <p:sp>
              <p:nvSpPr>
                <p:cNvPr id="647240" name="Rectangle 72"/>
                <p:cNvSpPr>
                  <a:spLocks noChangeArrowheads="1"/>
                </p:cNvSpPr>
                <p:nvPr/>
              </p:nvSpPr>
              <p:spPr bwMode="auto">
                <a:xfrm>
                  <a:off x="1017" y="1746"/>
                  <a:ext cx="432"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44.0</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241" name="Rectangle 73"/>
                <p:cNvSpPr>
                  <a:spLocks noChangeArrowheads="1"/>
                </p:cNvSpPr>
                <p:nvPr/>
              </p:nvSpPr>
              <p:spPr bwMode="auto">
                <a:xfrm>
                  <a:off x="989" y="1746"/>
                  <a:ext cx="488" cy="403"/>
                </a:xfrm>
                <a:prstGeom prst="rect">
                  <a:avLst/>
                </a:prstGeom>
                <a:noFill/>
                <a:ln w="7">
                  <a:solidFill>
                    <a:srgbClr val="A0A0A0"/>
                  </a:solidFill>
                  <a:miter lim="800000"/>
                  <a:headEnd/>
                  <a:tailEnd/>
                </a:ln>
                <a:effectLst/>
              </p:spPr>
              <p:txBody>
                <a:bodyPr wrap="none"/>
                <a:lstStyle/>
                <a:p>
                  <a:endParaRPr lang="es-ES"/>
                </a:p>
              </p:txBody>
            </p:sp>
          </p:grpSp>
          <p:grpSp>
            <p:nvGrpSpPr>
              <p:cNvPr id="647242" name="Group 74"/>
              <p:cNvGrpSpPr>
                <a:grpSpLocks/>
              </p:cNvGrpSpPr>
              <p:nvPr/>
            </p:nvGrpSpPr>
            <p:grpSpPr bwMode="auto">
              <a:xfrm>
                <a:off x="1477" y="1746"/>
                <a:ext cx="455" cy="403"/>
                <a:chOff x="1477" y="1746"/>
                <a:chExt cx="455" cy="403"/>
              </a:xfrm>
            </p:grpSpPr>
            <p:sp>
              <p:nvSpPr>
                <p:cNvPr id="647243" name="Rectangle 75"/>
                <p:cNvSpPr>
                  <a:spLocks noChangeArrowheads="1"/>
                </p:cNvSpPr>
                <p:nvPr/>
              </p:nvSpPr>
              <p:spPr bwMode="auto">
                <a:xfrm>
                  <a:off x="1505" y="1746"/>
                  <a:ext cx="399"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5.9</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244" name="Rectangle 76"/>
                <p:cNvSpPr>
                  <a:spLocks noChangeArrowheads="1"/>
                </p:cNvSpPr>
                <p:nvPr/>
              </p:nvSpPr>
              <p:spPr bwMode="auto">
                <a:xfrm>
                  <a:off x="1477" y="1746"/>
                  <a:ext cx="455" cy="403"/>
                </a:xfrm>
                <a:prstGeom prst="rect">
                  <a:avLst/>
                </a:prstGeom>
                <a:noFill/>
                <a:ln w="7">
                  <a:solidFill>
                    <a:srgbClr val="A0A0A0"/>
                  </a:solidFill>
                  <a:miter lim="800000"/>
                  <a:headEnd/>
                  <a:tailEnd/>
                </a:ln>
                <a:effectLst/>
              </p:spPr>
              <p:txBody>
                <a:bodyPr wrap="none"/>
                <a:lstStyle/>
                <a:p>
                  <a:endParaRPr lang="es-ES"/>
                </a:p>
              </p:txBody>
            </p:sp>
          </p:grpSp>
          <p:grpSp>
            <p:nvGrpSpPr>
              <p:cNvPr id="647245" name="Group 77"/>
              <p:cNvGrpSpPr>
                <a:grpSpLocks/>
              </p:cNvGrpSpPr>
              <p:nvPr/>
            </p:nvGrpSpPr>
            <p:grpSpPr bwMode="auto">
              <a:xfrm>
                <a:off x="1932" y="1746"/>
                <a:ext cx="455" cy="403"/>
                <a:chOff x="1932" y="1746"/>
                <a:chExt cx="455" cy="403"/>
              </a:xfrm>
            </p:grpSpPr>
            <p:sp>
              <p:nvSpPr>
                <p:cNvPr id="647246" name="Rectangle 78"/>
                <p:cNvSpPr>
                  <a:spLocks noChangeArrowheads="1"/>
                </p:cNvSpPr>
                <p:nvPr/>
              </p:nvSpPr>
              <p:spPr bwMode="auto">
                <a:xfrm>
                  <a:off x="1960" y="1746"/>
                  <a:ext cx="399"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44.6</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247" name="Rectangle 79"/>
                <p:cNvSpPr>
                  <a:spLocks noChangeArrowheads="1"/>
                </p:cNvSpPr>
                <p:nvPr/>
              </p:nvSpPr>
              <p:spPr bwMode="auto">
                <a:xfrm>
                  <a:off x="1932" y="1746"/>
                  <a:ext cx="455" cy="403"/>
                </a:xfrm>
                <a:prstGeom prst="rect">
                  <a:avLst/>
                </a:prstGeom>
                <a:noFill/>
                <a:ln w="7">
                  <a:solidFill>
                    <a:srgbClr val="A0A0A0"/>
                  </a:solidFill>
                  <a:miter lim="800000"/>
                  <a:headEnd/>
                  <a:tailEnd/>
                </a:ln>
                <a:effectLst/>
              </p:spPr>
              <p:txBody>
                <a:bodyPr wrap="none"/>
                <a:lstStyle/>
                <a:p>
                  <a:endParaRPr lang="es-ES"/>
                </a:p>
              </p:txBody>
            </p:sp>
          </p:grpSp>
          <p:grpSp>
            <p:nvGrpSpPr>
              <p:cNvPr id="647248" name="Group 80"/>
              <p:cNvGrpSpPr>
                <a:grpSpLocks/>
              </p:cNvGrpSpPr>
              <p:nvPr/>
            </p:nvGrpSpPr>
            <p:grpSpPr bwMode="auto">
              <a:xfrm>
                <a:off x="2387" y="1746"/>
                <a:ext cx="455" cy="403"/>
                <a:chOff x="2387" y="1746"/>
                <a:chExt cx="455" cy="403"/>
              </a:xfrm>
            </p:grpSpPr>
            <p:sp>
              <p:nvSpPr>
                <p:cNvPr id="647249" name="Rectangle 81"/>
                <p:cNvSpPr>
                  <a:spLocks noChangeArrowheads="1"/>
                </p:cNvSpPr>
                <p:nvPr/>
              </p:nvSpPr>
              <p:spPr bwMode="auto">
                <a:xfrm>
                  <a:off x="2415" y="1746"/>
                  <a:ext cx="399"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0.3</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250" name="Rectangle 82"/>
                <p:cNvSpPr>
                  <a:spLocks noChangeArrowheads="1"/>
                </p:cNvSpPr>
                <p:nvPr/>
              </p:nvSpPr>
              <p:spPr bwMode="auto">
                <a:xfrm>
                  <a:off x="2387" y="1746"/>
                  <a:ext cx="455" cy="403"/>
                </a:xfrm>
                <a:prstGeom prst="rect">
                  <a:avLst/>
                </a:prstGeom>
                <a:noFill/>
                <a:ln w="7">
                  <a:solidFill>
                    <a:srgbClr val="A0A0A0"/>
                  </a:solidFill>
                  <a:miter lim="800000"/>
                  <a:headEnd/>
                  <a:tailEnd/>
                </a:ln>
                <a:effectLst/>
              </p:spPr>
              <p:txBody>
                <a:bodyPr wrap="none"/>
                <a:lstStyle/>
                <a:p>
                  <a:endParaRPr lang="es-ES"/>
                </a:p>
              </p:txBody>
            </p:sp>
          </p:grpSp>
          <p:grpSp>
            <p:nvGrpSpPr>
              <p:cNvPr id="647251" name="Group 83"/>
              <p:cNvGrpSpPr>
                <a:grpSpLocks/>
              </p:cNvGrpSpPr>
              <p:nvPr/>
            </p:nvGrpSpPr>
            <p:grpSpPr bwMode="auto">
              <a:xfrm>
                <a:off x="2842" y="1746"/>
                <a:ext cx="442" cy="403"/>
                <a:chOff x="2842" y="1746"/>
                <a:chExt cx="442" cy="403"/>
              </a:xfrm>
            </p:grpSpPr>
            <p:sp>
              <p:nvSpPr>
                <p:cNvPr id="647252" name="Rectangle 84"/>
                <p:cNvSpPr>
                  <a:spLocks noChangeArrowheads="1"/>
                </p:cNvSpPr>
                <p:nvPr/>
              </p:nvSpPr>
              <p:spPr bwMode="auto">
                <a:xfrm>
                  <a:off x="2870" y="1746"/>
                  <a:ext cx="386"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0.2</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253" name="Rectangle 85"/>
                <p:cNvSpPr>
                  <a:spLocks noChangeArrowheads="1"/>
                </p:cNvSpPr>
                <p:nvPr/>
              </p:nvSpPr>
              <p:spPr bwMode="auto">
                <a:xfrm>
                  <a:off x="2842" y="1746"/>
                  <a:ext cx="442" cy="403"/>
                </a:xfrm>
                <a:prstGeom prst="rect">
                  <a:avLst/>
                </a:prstGeom>
                <a:noFill/>
                <a:ln w="7">
                  <a:solidFill>
                    <a:srgbClr val="A0A0A0"/>
                  </a:solidFill>
                  <a:miter lim="800000"/>
                  <a:headEnd/>
                  <a:tailEnd/>
                </a:ln>
                <a:effectLst/>
              </p:spPr>
              <p:txBody>
                <a:bodyPr wrap="none"/>
                <a:lstStyle/>
                <a:p>
                  <a:endParaRPr lang="es-ES"/>
                </a:p>
              </p:txBody>
            </p:sp>
          </p:grpSp>
          <p:grpSp>
            <p:nvGrpSpPr>
              <p:cNvPr id="647254" name="Group 86"/>
              <p:cNvGrpSpPr>
                <a:grpSpLocks/>
              </p:cNvGrpSpPr>
              <p:nvPr/>
            </p:nvGrpSpPr>
            <p:grpSpPr bwMode="auto">
              <a:xfrm>
                <a:off x="3284" y="1746"/>
                <a:ext cx="560" cy="403"/>
                <a:chOff x="3284" y="1746"/>
                <a:chExt cx="560" cy="403"/>
              </a:xfrm>
            </p:grpSpPr>
            <p:sp>
              <p:nvSpPr>
                <p:cNvPr id="647255" name="Rectangle 87"/>
                <p:cNvSpPr>
                  <a:spLocks noChangeArrowheads="1"/>
                </p:cNvSpPr>
                <p:nvPr/>
              </p:nvSpPr>
              <p:spPr bwMode="auto">
                <a:xfrm>
                  <a:off x="3312" y="1746"/>
                  <a:ext cx="504"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5</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256" name="Rectangle 88"/>
                <p:cNvSpPr>
                  <a:spLocks noChangeArrowheads="1"/>
                </p:cNvSpPr>
                <p:nvPr/>
              </p:nvSpPr>
              <p:spPr bwMode="auto">
                <a:xfrm>
                  <a:off x="3284" y="1746"/>
                  <a:ext cx="560" cy="403"/>
                </a:xfrm>
                <a:prstGeom prst="rect">
                  <a:avLst/>
                </a:prstGeom>
                <a:noFill/>
                <a:ln w="7">
                  <a:solidFill>
                    <a:srgbClr val="A0A0A0"/>
                  </a:solidFill>
                  <a:miter lim="800000"/>
                  <a:headEnd/>
                  <a:tailEnd/>
                </a:ln>
                <a:effectLst/>
              </p:spPr>
              <p:txBody>
                <a:bodyPr wrap="none"/>
                <a:lstStyle/>
                <a:p>
                  <a:endParaRPr lang="es-ES"/>
                </a:p>
              </p:txBody>
            </p:sp>
          </p:grpSp>
          <p:grpSp>
            <p:nvGrpSpPr>
              <p:cNvPr id="647257" name="Group 89"/>
              <p:cNvGrpSpPr>
                <a:grpSpLocks/>
              </p:cNvGrpSpPr>
              <p:nvPr/>
            </p:nvGrpSpPr>
            <p:grpSpPr bwMode="auto">
              <a:xfrm>
                <a:off x="0" y="2149"/>
                <a:ext cx="989" cy="403"/>
                <a:chOff x="0" y="2149"/>
                <a:chExt cx="989" cy="403"/>
              </a:xfrm>
            </p:grpSpPr>
            <p:sp>
              <p:nvSpPr>
                <p:cNvPr id="647258" name="Rectangle 90"/>
                <p:cNvSpPr>
                  <a:spLocks noChangeArrowheads="1"/>
                </p:cNvSpPr>
                <p:nvPr/>
              </p:nvSpPr>
              <p:spPr bwMode="auto">
                <a:xfrm>
                  <a:off x="28" y="2149"/>
                  <a:ext cx="933" cy="403"/>
                </a:xfrm>
                <a:prstGeom prst="rect">
                  <a:avLst/>
                </a:prstGeom>
                <a:noFill/>
                <a:ln w="9525">
                  <a:noFill/>
                  <a:miter lim="800000"/>
                  <a:headEnd/>
                  <a:tailEnd/>
                </a:ln>
                <a:effectLst/>
              </p:spPr>
              <p:txBody>
                <a:bodyPr/>
                <a:lstStyle/>
                <a:p>
                  <a:pPr eaLnBrk="0" hangingPunct="0"/>
                  <a:r>
                    <a:rPr lang="es-ES_tradnl" sz="1700" b="1">
                      <a:latin typeface="Times New Roman" pitchFamily="18" charset="0"/>
                      <a:cs typeface="Times New Roman" pitchFamily="18" charset="0"/>
                    </a:rPr>
                    <a:t>Plásticos</a:t>
                  </a:r>
                  <a:endParaRPr lang="es-ES_tradnl" sz="1700">
                    <a:latin typeface="Times New Roman" pitchFamily="18" charset="0"/>
                    <a:cs typeface="Times New Roman" pitchFamily="18" charset="0"/>
                  </a:endParaRPr>
                </a:p>
                <a:p>
                  <a:pPr eaLnBrk="0" hangingPunct="0"/>
                  <a:endParaRPr lang="es-ES_tradnl" sz="1700">
                    <a:latin typeface="Times New Roman" pitchFamily="18" charset="0"/>
                  </a:endParaRPr>
                </a:p>
              </p:txBody>
            </p:sp>
            <p:sp>
              <p:nvSpPr>
                <p:cNvPr id="647259" name="Rectangle 91"/>
                <p:cNvSpPr>
                  <a:spLocks noChangeArrowheads="1"/>
                </p:cNvSpPr>
                <p:nvPr/>
              </p:nvSpPr>
              <p:spPr bwMode="auto">
                <a:xfrm>
                  <a:off x="0" y="2149"/>
                  <a:ext cx="989" cy="403"/>
                </a:xfrm>
                <a:prstGeom prst="rect">
                  <a:avLst/>
                </a:prstGeom>
                <a:noFill/>
                <a:ln w="7">
                  <a:solidFill>
                    <a:srgbClr val="A0A0A0"/>
                  </a:solidFill>
                  <a:miter lim="800000"/>
                  <a:headEnd/>
                  <a:tailEnd/>
                </a:ln>
                <a:effectLst/>
              </p:spPr>
              <p:txBody>
                <a:bodyPr wrap="none"/>
                <a:lstStyle/>
                <a:p>
                  <a:endParaRPr lang="es-ES"/>
                </a:p>
              </p:txBody>
            </p:sp>
          </p:grpSp>
          <p:grpSp>
            <p:nvGrpSpPr>
              <p:cNvPr id="647260" name="Group 92"/>
              <p:cNvGrpSpPr>
                <a:grpSpLocks/>
              </p:cNvGrpSpPr>
              <p:nvPr/>
            </p:nvGrpSpPr>
            <p:grpSpPr bwMode="auto">
              <a:xfrm>
                <a:off x="989" y="2149"/>
                <a:ext cx="488" cy="403"/>
                <a:chOff x="989" y="2149"/>
                <a:chExt cx="488" cy="403"/>
              </a:xfrm>
            </p:grpSpPr>
            <p:sp>
              <p:nvSpPr>
                <p:cNvPr id="647261" name="Rectangle 93"/>
                <p:cNvSpPr>
                  <a:spLocks noChangeArrowheads="1"/>
                </p:cNvSpPr>
                <p:nvPr/>
              </p:nvSpPr>
              <p:spPr bwMode="auto">
                <a:xfrm>
                  <a:off x="1017" y="2149"/>
                  <a:ext cx="432"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60.0</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262" name="Rectangle 94"/>
                <p:cNvSpPr>
                  <a:spLocks noChangeArrowheads="1"/>
                </p:cNvSpPr>
                <p:nvPr/>
              </p:nvSpPr>
              <p:spPr bwMode="auto">
                <a:xfrm>
                  <a:off x="989" y="2149"/>
                  <a:ext cx="488" cy="403"/>
                </a:xfrm>
                <a:prstGeom prst="rect">
                  <a:avLst/>
                </a:prstGeom>
                <a:noFill/>
                <a:ln w="7">
                  <a:solidFill>
                    <a:srgbClr val="A0A0A0"/>
                  </a:solidFill>
                  <a:miter lim="800000"/>
                  <a:headEnd/>
                  <a:tailEnd/>
                </a:ln>
                <a:effectLst/>
              </p:spPr>
              <p:txBody>
                <a:bodyPr wrap="none"/>
                <a:lstStyle/>
                <a:p>
                  <a:endParaRPr lang="es-ES"/>
                </a:p>
              </p:txBody>
            </p:sp>
          </p:grpSp>
          <p:grpSp>
            <p:nvGrpSpPr>
              <p:cNvPr id="647263" name="Group 95"/>
              <p:cNvGrpSpPr>
                <a:grpSpLocks/>
              </p:cNvGrpSpPr>
              <p:nvPr/>
            </p:nvGrpSpPr>
            <p:grpSpPr bwMode="auto">
              <a:xfrm>
                <a:off x="1477" y="2149"/>
                <a:ext cx="455" cy="403"/>
                <a:chOff x="1477" y="2149"/>
                <a:chExt cx="455" cy="403"/>
              </a:xfrm>
            </p:grpSpPr>
            <p:sp>
              <p:nvSpPr>
                <p:cNvPr id="647264" name="Rectangle 96"/>
                <p:cNvSpPr>
                  <a:spLocks noChangeArrowheads="1"/>
                </p:cNvSpPr>
                <p:nvPr/>
              </p:nvSpPr>
              <p:spPr bwMode="auto">
                <a:xfrm>
                  <a:off x="1505" y="2149"/>
                  <a:ext cx="399"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7.2</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265" name="Rectangle 97"/>
                <p:cNvSpPr>
                  <a:spLocks noChangeArrowheads="1"/>
                </p:cNvSpPr>
                <p:nvPr/>
              </p:nvSpPr>
              <p:spPr bwMode="auto">
                <a:xfrm>
                  <a:off x="1477" y="2149"/>
                  <a:ext cx="455" cy="403"/>
                </a:xfrm>
                <a:prstGeom prst="rect">
                  <a:avLst/>
                </a:prstGeom>
                <a:noFill/>
                <a:ln w="7">
                  <a:solidFill>
                    <a:srgbClr val="A0A0A0"/>
                  </a:solidFill>
                  <a:miter lim="800000"/>
                  <a:headEnd/>
                  <a:tailEnd/>
                </a:ln>
                <a:effectLst/>
              </p:spPr>
              <p:txBody>
                <a:bodyPr wrap="none"/>
                <a:lstStyle/>
                <a:p>
                  <a:endParaRPr lang="es-ES"/>
                </a:p>
              </p:txBody>
            </p:sp>
          </p:grpSp>
          <p:grpSp>
            <p:nvGrpSpPr>
              <p:cNvPr id="647266" name="Group 98"/>
              <p:cNvGrpSpPr>
                <a:grpSpLocks/>
              </p:cNvGrpSpPr>
              <p:nvPr/>
            </p:nvGrpSpPr>
            <p:grpSpPr bwMode="auto">
              <a:xfrm>
                <a:off x="1932" y="2149"/>
                <a:ext cx="455" cy="403"/>
                <a:chOff x="1932" y="2149"/>
                <a:chExt cx="455" cy="403"/>
              </a:xfrm>
            </p:grpSpPr>
            <p:sp>
              <p:nvSpPr>
                <p:cNvPr id="647267" name="Rectangle 99"/>
                <p:cNvSpPr>
                  <a:spLocks noChangeArrowheads="1"/>
                </p:cNvSpPr>
                <p:nvPr/>
              </p:nvSpPr>
              <p:spPr bwMode="auto">
                <a:xfrm>
                  <a:off x="1960" y="2149"/>
                  <a:ext cx="399"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22.8</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268" name="Rectangle 100"/>
                <p:cNvSpPr>
                  <a:spLocks noChangeArrowheads="1"/>
                </p:cNvSpPr>
                <p:nvPr/>
              </p:nvSpPr>
              <p:spPr bwMode="auto">
                <a:xfrm>
                  <a:off x="1932" y="2149"/>
                  <a:ext cx="455" cy="403"/>
                </a:xfrm>
                <a:prstGeom prst="rect">
                  <a:avLst/>
                </a:prstGeom>
                <a:noFill/>
                <a:ln w="7">
                  <a:solidFill>
                    <a:srgbClr val="A0A0A0"/>
                  </a:solidFill>
                  <a:miter lim="800000"/>
                  <a:headEnd/>
                  <a:tailEnd/>
                </a:ln>
                <a:effectLst/>
              </p:spPr>
              <p:txBody>
                <a:bodyPr wrap="none"/>
                <a:lstStyle/>
                <a:p>
                  <a:endParaRPr lang="es-ES"/>
                </a:p>
              </p:txBody>
            </p:sp>
          </p:grpSp>
          <p:grpSp>
            <p:nvGrpSpPr>
              <p:cNvPr id="647269" name="Group 101"/>
              <p:cNvGrpSpPr>
                <a:grpSpLocks/>
              </p:cNvGrpSpPr>
              <p:nvPr/>
            </p:nvGrpSpPr>
            <p:grpSpPr bwMode="auto">
              <a:xfrm>
                <a:off x="2387" y="2149"/>
                <a:ext cx="455" cy="403"/>
                <a:chOff x="2387" y="2149"/>
                <a:chExt cx="455" cy="403"/>
              </a:xfrm>
            </p:grpSpPr>
            <p:sp>
              <p:nvSpPr>
                <p:cNvPr id="647270" name="Rectangle 102"/>
                <p:cNvSpPr>
                  <a:spLocks noChangeArrowheads="1"/>
                </p:cNvSpPr>
                <p:nvPr/>
              </p:nvSpPr>
              <p:spPr bwMode="auto">
                <a:xfrm>
                  <a:off x="2415" y="2149"/>
                  <a:ext cx="399" cy="403"/>
                </a:xfrm>
                <a:prstGeom prst="rect">
                  <a:avLst/>
                </a:prstGeom>
                <a:noFill/>
                <a:ln w="9525">
                  <a:noFill/>
                  <a:miter lim="800000"/>
                  <a:headEnd/>
                  <a:tailEnd/>
                </a:ln>
                <a:effectLst/>
              </p:spPr>
              <p:txBody>
                <a:bodyPr/>
                <a:lstStyle/>
                <a:p>
                  <a:pPr algn="ctr" eaLnBrk="0" hangingPunct="0"/>
                  <a:r>
                    <a:rPr lang="es-ES_tradnl" sz="1700">
                      <a:latin typeface="Times New Roman" pitchFamily="18" charset="0"/>
                      <a:cs typeface="Times New Roman" pitchFamily="18" charset="0"/>
                    </a:rPr>
                    <a:t> </a:t>
                  </a:r>
                </a:p>
                <a:p>
                  <a:pPr algn="ctr" eaLnBrk="0" hangingPunct="0"/>
                  <a:endParaRPr lang="es-ES_tradnl" sz="1700">
                    <a:latin typeface="Times New Roman" pitchFamily="18" charset="0"/>
                  </a:endParaRPr>
                </a:p>
              </p:txBody>
            </p:sp>
            <p:sp>
              <p:nvSpPr>
                <p:cNvPr id="647271" name="Rectangle 103"/>
                <p:cNvSpPr>
                  <a:spLocks noChangeArrowheads="1"/>
                </p:cNvSpPr>
                <p:nvPr/>
              </p:nvSpPr>
              <p:spPr bwMode="auto">
                <a:xfrm>
                  <a:off x="2387" y="2149"/>
                  <a:ext cx="455" cy="403"/>
                </a:xfrm>
                <a:prstGeom prst="rect">
                  <a:avLst/>
                </a:prstGeom>
                <a:noFill/>
                <a:ln w="7">
                  <a:solidFill>
                    <a:srgbClr val="A0A0A0"/>
                  </a:solidFill>
                  <a:miter lim="800000"/>
                  <a:headEnd/>
                  <a:tailEnd/>
                </a:ln>
                <a:effectLst/>
              </p:spPr>
              <p:txBody>
                <a:bodyPr wrap="none"/>
                <a:lstStyle/>
                <a:p>
                  <a:endParaRPr lang="es-ES"/>
                </a:p>
              </p:txBody>
            </p:sp>
          </p:grpSp>
          <p:grpSp>
            <p:nvGrpSpPr>
              <p:cNvPr id="647272" name="Group 104"/>
              <p:cNvGrpSpPr>
                <a:grpSpLocks/>
              </p:cNvGrpSpPr>
              <p:nvPr/>
            </p:nvGrpSpPr>
            <p:grpSpPr bwMode="auto">
              <a:xfrm>
                <a:off x="2842" y="2149"/>
                <a:ext cx="442" cy="403"/>
                <a:chOff x="2842" y="2149"/>
                <a:chExt cx="442" cy="403"/>
              </a:xfrm>
            </p:grpSpPr>
            <p:sp>
              <p:nvSpPr>
                <p:cNvPr id="647273" name="Rectangle 105"/>
                <p:cNvSpPr>
                  <a:spLocks noChangeArrowheads="1"/>
                </p:cNvSpPr>
                <p:nvPr/>
              </p:nvSpPr>
              <p:spPr bwMode="auto">
                <a:xfrm>
                  <a:off x="2870" y="2149"/>
                  <a:ext cx="386" cy="403"/>
                </a:xfrm>
                <a:prstGeom prst="rect">
                  <a:avLst/>
                </a:prstGeom>
                <a:noFill/>
                <a:ln w="9525">
                  <a:noFill/>
                  <a:miter lim="800000"/>
                  <a:headEnd/>
                  <a:tailEnd/>
                </a:ln>
                <a:effectLst/>
              </p:spPr>
              <p:txBody>
                <a:bodyPr/>
                <a:lstStyle/>
                <a:p>
                  <a:pPr algn="ctr" eaLnBrk="0" hangingPunct="0"/>
                  <a:r>
                    <a:rPr lang="es-ES_tradnl" sz="1700">
                      <a:latin typeface="Times New Roman" pitchFamily="18" charset="0"/>
                      <a:cs typeface="Times New Roman" pitchFamily="18" charset="0"/>
                    </a:rPr>
                    <a:t> </a:t>
                  </a:r>
                </a:p>
                <a:p>
                  <a:pPr algn="ctr" eaLnBrk="0" hangingPunct="0"/>
                  <a:endParaRPr lang="es-ES_tradnl" sz="1700">
                    <a:latin typeface="Times New Roman" pitchFamily="18" charset="0"/>
                  </a:endParaRPr>
                </a:p>
              </p:txBody>
            </p:sp>
            <p:sp>
              <p:nvSpPr>
                <p:cNvPr id="647274" name="Rectangle 106"/>
                <p:cNvSpPr>
                  <a:spLocks noChangeArrowheads="1"/>
                </p:cNvSpPr>
                <p:nvPr/>
              </p:nvSpPr>
              <p:spPr bwMode="auto">
                <a:xfrm>
                  <a:off x="2842" y="2149"/>
                  <a:ext cx="442" cy="403"/>
                </a:xfrm>
                <a:prstGeom prst="rect">
                  <a:avLst/>
                </a:prstGeom>
                <a:noFill/>
                <a:ln w="7">
                  <a:solidFill>
                    <a:srgbClr val="A0A0A0"/>
                  </a:solidFill>
                  <a:miter lim="800000"/>
                  <a:headEnd/>
                  <a:tailEnd/>
                </a:ln>
                <a:effectLst/>
              </p:spPr>
              <p:txBody>
                <a:bodyPr wrap="none"/>
                <a:lstStyle/>
                <a:p>
                  <a:endParaRPr lang="es-ES"/>
                </a:p>
              </p:txBody>
            </p:sp>
          </p:grpSp>
          <p:grpSp>
            <p:nvGrpSpPr>
              <p:cNvPr id="647275" name="Group 107"/>
              <p:cNvGrpSpPr>
                <a:grpSpLocks/>
              </p:cNvGrpSpPr>
              <p:nvPr/>
            </p:nvGrpSpPr>
            <p:grpSpPr bwMode="auto">
              <a:xfrm>
                <a:off x="3284" y="2149"/>
                <a:ext cx="560" cy="403"/>
                <a:chOff x="3284" y="2149"/>
                <a:chExt cx="560" cy="403"/>
              </a:xfrm>
            </p:grpSpPr>
            <p:sp>
              <p:nvSpPr>
                <p:cNvPr id="647276" name="Rectangle 108"/>
                <p:cNvSpPr>
                  <a:spLocks noChangeArrowheads="1"/>
                </p:cNvSpPr>
                <p:nvPr/>
              </p:nvSpPr>
              <p:spPr bwMode="auto">
                <a:xfrm>
                  <a:off x="3312" y="2149"/>
                  <a:ext cx="504"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10</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277" name="Rectangle 109"/>
                <p:cNvSpPr>
                  <a:spLocks noChangeArrowheads="1"/>
                </p:cNvSpPr>
                <p:nvPr/>
              </p:nvSpPr>
              <p:spPr bwMode="auto">
                <a:xfrm>
                  <a:off x="3284" y="2149"/>
                  <a:ext cx="560" cy="403"/>
                </a:xfrm>
                <a:prstGeom prst="rect">
                  <a:avLst/>
                </a:prstGeom>
                <a:noFill/>
                <a:ln w="7">
                  <a:solidFill>
                    <a:srgbClr val="A0A0A0"/>
                  </a:solidFill>
                  <a:miter lim="800000"/>
                  <a:headEnd/>
                  <a:tailEnd/>
                </a:ln>
                <a:effectLst/>
              </p:spPr>
              <p:txBody>
                <a:bodyPr wrap="none"/>
                <a:lstStyle/>
                <a:p>
                  <a:endParaRPr lang="es-ES"/>
                </a:p>
              </p:txBody>
            </p:sp>
          </p:grpSp>
          <p:grpSp>
            <p:nvGrpSpPr>
              <p:cNvPr id="647278" name="Group 110"/>
              <p:cNvGrpSpPr>
                <a:grpSpLocks/>
              </p:cNvGrpSpPr>
              <p:nvPr/>
            </p:nvGrpSpPr>
            <p:grpSpPr bwMode="auto">
              <a:xfrm>
                <a:off x="0" y="2552"/>
                <a:ext cx="989" cy="403"/>
                <a:chOff x="0" y="2552"/>
                <a:chExt cx="989" cy="403"/>
              </a:xfrm>
            </p:grpSpPr>
            <p:sp>
              <p:nvSpPr>
                <p:cNvPr id="647279" name="Rectangle 111"/>
                <p:cNvSpPr>
                  <a:spLocks noChangeArrowheads="1"/>
                </p:cNvSpPr>
                <p:nvPr/>
              </p:nvSpPr>
              <p:spPr bwMode="auto">
                <a:xfrm>
                  <a:off x="28" y="2552"/>
                  <a:ext cx="933" cy="403"/>
                </a:xfrm>
                <a:prstGeom prst="rect">
                  <a:avLst/>
                </a:prstGeom>
                <a:noFill/>
                <a:ln w="9525">
                  <a:noFill/>
                  <a:miter lim="800000"/>
                  <a:headEnd/>
                  <a:tailEnd/>
                </a:ln>
                <a:effectLst/>
              </p:spPr>
              <p:txBody>
                <a:bodyPr/>
                <a:lstStyle/>
                <a:p>
                  <a:pPr eaLnBrk="0" hangingPunct="0"/>
                  <a:r>
                    <a:rPr lang="es-ES_tradnl" sz="1700" b="1">
                      <a:latin typeface="Times New Roman" pitchFamily="18" charset="0"/>
                      <a:cs typeface="Times New Roman" pitchFamily="18" charset="0"/>
                    </a:rPr>
                    <a:t>Textiles</a:t>
                  </a:r>
                  <a:endParaRPr lang="es-ES_tradnl" sz="1700">
                    <a:latin typeface="Times New Roman" pitchFamily="18" charset="0"/>
                    <a:cs typeface="Times New Roman" pitchFamily="18" charset="0"/>
                  </a:endParaRPr>
                </a:p>
                <a:p>
                  <a:pPr eaLnBrk="0" hangingPunct="0"/>
                  <a:endParaRPr lang="es-ES_tradnl" sz="1700">
                    <a:latin typeface="Times New Roman" pitchFamily="18" charset="0"/>
                  </a:endParaRPr>
                </a:p>
              </p:txBody>
            </p:sp>
            <p:sp>
              <p:nvSpPr>
                <p:cNvPr id="647280" name="Rectangle 112"/>
                <p:cNvSpPr>
                  <a:spLocks noChangeArrowheads="1"/>
                </p:cNvSpPr>
                <p:nvPr/>
              </p:nvSpPr>
              <p:spPr bwMode="auto">
                <a:xfrm>
                  <a:off x="0" y="2552"/>
                  <a:ext cx="989" cy="403"/>
                </a:xfrm>
                <a:prstGeom prst="rect">
                  <a:avLst/>
                </a:prstGeom>
                <a:noFill/>
                <a:ln w="7">
                  <a:solidFill>
                    <a:srgbClr val="A0A0A0"/>
                  </a:solidFill>
                  <a:miter lim="800000"/>
                  <a:headEnd/>
                  <a:tailEnd/>
                </a:ln>
                <a:effectLst/>
              </p:spPr>
              <p:txBody>
                <a:bodyPr wrap="none"/>
                <a:lstStyle/>
                <a:p>
                  <a:endParaRPr lang="es-ES"/>
                </a:p>
              </p:txBody>
            </p:sp>
          </p:grpSp>
          <p:grpSp>
            <p:nvGrpSpPr>
              <p:cNvPr id="647281" name="Group 113"/>
              <p:cNvGrpSpPr>
                <a:grpSpLocks/>
              </p:cNvGrpSpPr>
              <p:nvPr/>
            </p:nvGrpSpPr>
            <p:grpSpPr bwMode="auto">
              <a:xfrm>
                <a:off x="989" y="2552"/>
                <a:ext cx="488" cy="403"/>
                <a:chOff x="989" y="2552"/>
                <a:chExt cx="488" cy="403"/>
              </a:xfrm>
            </p:grpSpPr>
            <p:sp>
              <p:nvSpPr>
                <p:cNvPr id="647282" name="Rectangle 114"/>
                <p:cNvSpPr>
                  <a:spLocks noChangeArrowheads="1"/>
                </p:cNvSpPr>
                <p:nvPr/>
              </p:nvSpPr>
              <p:spPr bwMode="auto">
                <a:xfrm>
                  <a:off x="1017" y="2552"/>
                  <a:ext cx="432"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55.0</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283" name="Rectangle 115"/>
                <p:cNvSpPr>
                  <a:spLocks noChangeArrowheads="1"/>
                </p:cNvSpPr>
                <p:nvPr/>
              </p:nvSpPr>
              <p:spPr bwMode="auto">
                <a:xfrm>
                  <a:off x="989" y="2552"/>
                  <a:ext cx="488" cy="403"/>
                </a:xfrm>
                <a:prstGeom prst="rect">
                  <a:avLst/>
                </a:prstGeom>
                <a:noFill/>
                <a:ln w="7">
                  <a:solidFill>
                    <a:srgbClr val="A0A0A0"/>
                  </a:solidFill>
                  <a:miter lim="800000"/>
                  <a:headEnd/>
                  <a:tailEnd/>
                </a:ln>
                <a:effectLst/>
              </p:spPr>
              <p:txBody>
                <a:bodyPr wrap="none"/>
                <a:lstStyle/>
                <a:p>
                  <a:endParaRPr lang="es-ES"/>
                </a:p>
              </p:txBody>
            </p:sp>
          </p:grpSp>
          <p:grpSp>
            <p:nvGrpSpPr>
              <p:cNvPr id="647284" name="Group 116"/>
              <p:cNvGrpSpPr>
                <a:grpSpLocks/>
              </p:cNvGrpSpPr>
              <p:nvPr/>
            </p:nvGrpSpPr>
            <p:grpSpPr bwMode="auto">
              <a:xfrm>
                <a:off x="1477" y="2552"/>
                <a:ext cx="455" cy="403"/>
                <a:chOff x="1477" y="2552"/>
                <a:chExt cx="455" cy="403"/>
              </a:xfrm>
            </p:grpSpPr>
            <p:sp>
              <p:nvSpPr>
                <p:cNvPr id="647285" name="Rectangle 117"/>
                <p:cNvSpPr>
                  <a:spLocks noChangeArrowheads="1"/>
                </p:cNvSpPr>
                <p:nvPr/>
              </p:nvSpPr>
              <p:spPr bwMode="auto">
                <a:xfrm>
                  <a:off x="1505" y="2552"/>
                  <a:ext cx="399"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6.6</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286" name="Rectangle 118"/>
                <p:cNvSpPr>
                  <a:spLocks noChangeArrowheads="1"/>
                </p:cNvSpPr>
                <p:nvPr/>
              </p:nvSpPr>
              <p:spPr bwMode="auto">
                <a:xfrm>
                  <a:off x="1477" y="2552"/>
                  <a:ext cx="455" cy="403"/>
                </a:xfrm>
                <a:prstGeom prst="rect">
                  <a:avLst/>
                </a:prstGeom>
                <a:noFill/>
                <a:ln w="7">
                  <a:solidFill>
                    <a:srgbClr val="A0A0A0"/>
                  </a:solidFill>
                  <a:miter lim="800000"/>
                  <a:headEnd/>
                  <a:tailEnd/>
                </a:ln>
                <a:effectLst/>
              </p:spPr>
              <p:txBody>
                <a:bodyPr wrap="none"/>
                <a:lstStyle/>
                <a:p>
                  <a:endParaRPr lang="es-ES"/>
                </a:p>
              </p:txBody>
            </p:sp>
          </p:grpSp>
          <p:grpSp>
            <p:nvGrpSpPr>
              <p:cNvPr id="647287" name="Group 119"/>
              <p:cNvGrpSpPr>
                <a:grpSpLocks/>
              </p:cNvGrpSpPr>
              <p:nvPr/>
            </p:nvGrpSpPr>
            <p:grpSpPr bwMode="auto">
              <a:xfrm>
                <a:off x="1932" y="2552"/>
                <a:ext cx="455" cy="403"/>
                <a:chOff x="1932" y="2552"/>
                <a:chExt cx="455" cy="403"/>
              </a:xfrm>
            </p:grpSpPr>
            <p:sp>
              <p:nvSpPr>
                <p:cNvPr id="647288" name="Rectangle 120"/>
                <p:cNvSpPr>
                  <a:spLocks noChangeArrowheads="1"/>
                </p:cNvSpPr>
                <p:nvPr/>
              </p:nvSpPr>
              <p:spPr bwMode="auto">
                <a:xfrm>
                  <a:off x="1960" y="2552"/>
                  <a:ext cx="399"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31.2</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289" name="Rectangle 121"/>
                <p:cNvSpPr>
                  <a:spLocks noChangeArrowheads="1"/>
                </p:cNvSpPr>
                <p:nvPr/>
              </p:nvSpPr>
              <p:spPr bwMode="auto">
                <a:xfrm>
                  <a:off x="1932" y="2552"/>
                  <a:ext cx="455" cy="403"/>
                </a:xfrm>
                <a:prstGeom prst="rect">
                  <a:avLst/>
                </a:prstGeom>
                <a:noFill/>
                <a:ln w="7">
                  <a:solidFill>
                    <a:srgbClr val="A0A0A0"/>
                  </a:solidFill>
                  <a:miter lim="800000"/>
                  <a:headEnd/>
                  <a:tailEnd/>
                </a:ln>
                <a:effectLst/>
              </p:spPr>
              <p:txBody>
                <a:bodyPr wrap="none"/>
                <a:lstStyle/>
                <a:p>
                  <a:endParaRPr lang="es-ES"/>
                </a:p>
              </p:txBody>
            </p:sp>
          </p:grpSp>
          <p:grpSp>
            <p:nvGrpSpPr>
              <p:cNvPr id="647290" name="Group 122"/>
              <p:cNvGrpSpPr>
                <a:grpSpLocks/>
              </p:cNvGrpSpPr>
              <p:nvPr/>
            </p:nvGrpSpPr>
            <p:grpSpPr bwMode="auto">
              <a:xfrm>
                <a:off x="2387" y="2552"/>
                <a:ext cx="455" cy="403"/>
                <a:chOff x="2387" y="2552"/>
                <a:chExt cx="455" cy="403"/>
              </a:xfrm>
            </p:grpSpPr>
            <p:sp>
              <p:nvSpPr>
                <p:cNvPr id="647291" name="Rectangle 123"/>
                <p:cNvSpPr>
                  <a:spLocks noChangeArrowheads="1"/>
                </p:cNvSpPr>
                <p:nvPr/>
              </p:nvSpPr>
              <p:spPr bwMode="auto">
                <a:xfrm>
                  <a:off x="2415" y="2552"/>
                  <a:ext cx="399"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4.6</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292" name="Rectangle 124"/>
                <p:cNvSpPr>
                  <a:spLocks noChangeArrowheads="1"/>
                </p:cNvSpPr>
                <p:nvPr/>
              </p:nvSpPr>
              <p:spPr bwMode="auto">
                <a:xfrm>
                  <a:off x="2387" y="2552"/>
                  <a:ext cx="455" cy="403"/>
                </a:xfrm>
                <a:prstGeom prst="rect">
                  <a:avLst/>
                </a:prstGeom>
                <a:noFill/>
                <a:ln w="7">
                  <a:solidFill>
                    <a:srgbClr val="A0A0A0"/>
                  </a:solidFill>
                  <a:miter lim="800000"/>
                  <a:headEnd/>
                  <a:tailEnd/>
                </a:ln>
                <a:effectLst/>
              </p:spPr>
              <p:txBody>
                <a:bodyPr wrap="none"/>
                <a:lstStyle/>
                <a:p>
                  <a:endParaRPr lang="es-ES"/>
                </a:p>
              </p:txBody>
            </p:sp>
          </p:grpSp>
          <p:grpSp>
            <p:nvGrpSpPr>
              <p:cNvPr id="647293" name="Group 125"/>
              <p:cNvGrpSpPr>
                <a:grpSpLocks/>
              </p:cNvGrpSpPr>
              <p:nvPr/>
            </p:nvGrpSpPr>
            <p:grpSpPr bwMode="auto">
              <a:xfrm>
                <a:off x="2842" y="2552"/>
                <a:ext cx="442" cy="403"/>
                <a:chOff x="2842" y="2552"/>
                <a:chExt cx="442" cy="403"/>
              </a:xfrm>
            </p:grpSpPr>
            <p:sp>
              <p:nvSpPr>
                <p:cNvPr id="647294" name="Rectangle 126"/>
                <p:cNvSpPr>
                  <a:spLocks noChangeArrowheads="1"/>
                </p:cNvSpPr>
                <p:nvPr/>
              </p:nvSpPr>
              <p:spPr bwMode="auto">
                <a:xfrm>
                  <a:off x="2870" y="2552"/>
                  <a:ext cx="386"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0.15</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295" name="Rectangle 127"/>
                <p:cNvSpPr>
                  <a:spLocks noChangeArrowheads="1"/>
                </p:cNvSpPr>
                <p:nvPr/>
              </p:nvSpPr>
              <p:spPr bwMode="auto">
                <a:xfrm>
                  <a:off x="2842" y="2552"/>
                  <a:ext cx="442" cy="403"/>
                </a:xfrm>
                <a:prstGeom prst="rect">
                  <a:avLst/>
                </a:prstGeom>
                <a:noFill/>
                <a:ln w="7">
                  <a:solidFill>
                    <a:srgbClr val="A0A0A0"/>
                  </a:solidFill>
                  <a:miter lim="800000"/>
                  <a:headEnd/>
                  <a:tailEnd/>
                </a:ln>
                <a:effectLst/>
              </p:spPr>
              <p:txBody>
                <a:bodyPr wrap="none"/>
                <a:lstStyle/>
                <a:p>
                  <a:endParaRPr lang="es-ES"/>
                </a:p>
              </p:txBody>
            </p:sp>
          </p:grpSp>
          <p:grpSp>
            <p:nvGrpSpPr>
              <p:cNvPr id="647296" name="Group 128"/>
              <p:cNvGrpSpPr>
                <a:grpSpLocks/>
              </p:cNvGrpSpPr>
              <p:nvPr/>
            </p:nvGrpSpPr>
            <p:grpSpPr bwMode="auto">
              <a:xfrm>
                <a:off x="3284" y="2552"/>
                <a:ext cx="560" cy="403"/>
                <a:chOff x="3284" y="2552"/>
                <a:chExt cx="560" cy="403"/>
              </a:xfrm>
            </p:grpSpPr>
            <p:sp>
              <p:nvSpPr>
                <p:cNvPr id="647297" name="Rectangle 129"/>
                <p:cNvSpPr>
                  <a:spLocks noChangeArrowheads="1"/>
                </p:cNvSpPr>
                <p:nvPr/>
              </p:nvSpPr>
              <p:spPr bwMode="auto">
                <a:xfrm>
                  <a:off x="3312" y="2552"/>
                  <a:ext cx="504"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2.5</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298" name="Rectangle 130"/>
                <p:cNvSpPr>
                  <a:spLocks noChangeArrowheads="1"/>
                </p:cNvSpPr>
                <p:nvPr/>
              </p:nvSpPr>
              <p:spPr bwMode="auto">
                <a:xfrm>
                  <a:off x="3284" y="2552"/>
                  <a:ext cx="560" cy="403"/>
                </a:xfrm>
                <a:prstGeom prst="rect">
                  <a:avLst/>
                </a:prstGeom>
                <a:noFill/>
                <a:ln w="7">
                  <a:solidFill>
                    <a:srgbClr val="A0A0A0"/>
                  </a:solidFill>
                  <a:miter lim="800000"/>
                  <a:headEnd/>
                  <a:tailEnd/>
                </a:ln>
                <a:effectLst/>
              </p:spPr>
              <p:txBody>
                <a:bodyPr wrap="none"/>
                <a:lstStyle/>
                <a:p>
                  <a:endParaRPr lang="es-ES"/>
                </a:p>
              </p:txBody>
            </p:sp>
          </p:grpSp>
          <p:grpSp>
            <p:nvGrpSpPr>
              <p:cNvPr id="647299" name="Group 131"/>
              <p:cNvGrpSpPr>
                <a:grpSpLocks/>
              </p:cNvGrpSpPr>
              <p:nvPr/>
            </p:nvGrpSpPr>
            <p:grpSpPr bwMode="auto">
              <a:xfrm>
                <a:off x="0" y="2955"/>
                <a:ext cx="989" cy="403"/>
                <a:chOff x="0" y="2955"/>
                <a:chExt cx="989" cy="403"/>
              </a:xfrm>
            </p:grpSpPr>
            <p:sp>
              <p:nvSpPr>
                <p:cNvPr id="647300" name="Rectangle 132"/>
                <p:cNvSpPr>
                  <a:spLocks noChangeArrowheads="1"/>
                </p:cNvSpPr>
                <p:nvPr/>
              </p:nvSpPr>
              <p:spPr bwMode="auto">
                <a:xfrm>
                  <a:off x="28" y="2955"/>
                  <a:ext cx="933" cy="403"/>
                </a:xfrm>
                <a:prstGeom prst="rect">
                  <a:avLst/>
                </a:prstGeom>
                <a:noFill/>
                <a:ln w="9525">
                  <a:noFill/>
                  <a:miter lim="800000"/>
                  <a:headEnd/>
                  <a:tailEnd/>
                </a:ln>
                <a:effectLst/>
              </p:spPr>
              <p:txBody>
                <a:bodyPr/>
                <a:lstStyle/>
                <a:p>
                  <a:pPr eaLnBrk="0" hangingPunct="0"/>
                  <a:r>
                    <a:rPr lang="es-ES_tradnl" sz="1700" b="1">
                      <a:latin typeface="Times New Roman" pitchFamily="18" charset="0"/>
                      <a:cs typeface="Times New Roman" pitchFamily="18" charset="0"/>
                    </a:rPr>
                    <a:t>Goma</a:t>
                  </a:r>
                  <a:endParaRPr lang="es-ES_tradnl" sz="1700">
                    <a:latin typeface="Times New Roman" pitchFamily="18" charset="0"/>
                    <a:cs typeface="Times New Roman" pitchFamily="18" charset="0"/>
                  </a:endParaRPr>
                </a:p>
                <a:p>
                  <a:pPr eaLnBrk="0" hangingPunct="0"/>
                  <a:endParaRPr lang="es-ES_tradnl" sz="1700">
                    <a:latin typeface="Times New Roman" pitchFamily="18" charset="0"/>
                  </a:endParaRPr>
                </a:p>
              </p:txBody>
            </p:sp>
            <p:sp>
              <p:nvSpPr>
                <p:cNvPr id="647301" name="Rectangle 133"/>
                <p:cNvSpPr>
                  <a:spLocks noChangeArrowheads="1"/>
                </p:cNvSpPr>
                <p:nvPr/>
              </p:nvSpPr>
              <p:spPr bwMode="auto">
                <a:xfrm>
                  <a:off x="0" y="2955"/>
                  <a:ext cx="989" cy="403"/>
                </a:xfrm>
                <a:prstGeom prst="rect">
                  <a:avLst/>
                </a:prstGeom>
                <a:noFill/>
                <a:ln w="7">
                  <a:solidFill>
                    <a:srgbClr val="A0A0A0"/>
                  </a:solidFill>
                  <a:miter lim="800000"/>
                  <a:headEnd/>
                  <a:tailEnd/>
                </a:ln>
                <a:effectLst/>
              </p:spPr>
              <p:txBody>
                <a:bodyPr wrap="none"/>
                <a:lstStyle/>
                <a:p>
                  <a:endParaRPr lang="es-ES"/>
                </a:p>
              </p:txBody>
            </p:sp>
          </p:grpSp>
          <p:grpSp>
            <p:nvGrpSpPr>
              <p:cNvPr id="647302" name="Group 134"/>
              <p:cNvGrpSpPr>
                <a:grpSpLocks/>
              </p:cNvGrpSpPr>
              <p:nvPr/>
            </p:nvGrpSpPr>
            <p:grpSpPr bwMode="auto">
              <a:xfrm>
                <a:off x="989" y="2955"/>
                <a:ext cx="488" cy="403"/>
                <a:chOff x="989" y="2955"/>
                <a:chExt cx="488" cy="403"/>
              </a:xfrm>
            </p:grpSpPr>
            <p:sp>
              <p:nvSpPr>
                <p:cNvPr id="647303" name="Rectangle 135"/>
                <p:cNvSpPr>
                  <a:spLocks noChangeArrowheads="1"/>
                </p:cNvSpPr>
                <p:nvPr/>
              </p:nvSpPr>
              <p:spPr bwMode="auto">
                <a:xfrm>
                  <a:off x="1017" y="2955"/>
                  <a:ext cx="432"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78.0</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304" name="Rectangle 136"/>
                <p:cNvSpPr>
                  <a:spLocks noChangeArrowheads="1"/>
                </p:cNvSpPr>
                <p:nvPr/>
              </p:nvSpPr>
              <p:spPr bwMode="auto">
                <a:xfrm>
                  <a:off x="989" y="2955"/>
                  <a:ext cx="488" cy="403"/>
                </a:xfrm>
                <a:prstGeom prst="rect">
                  <a:avLst/>
                </a:prstGeom>
                <a:noFill/>
                <a:ln w="7">
                  <a:solidFill>
                    <a:srgbClr val="A0A0A0"/>
                  </a:solidFill>
                  <a:miter lim="800000"/>
                  <a:headEnd/>
                  <a:tailEnd/>
                </a:ln>
                <a:effectLst/>
              </p:spPr>
              <p:txBody>
                <a:bodyPr wrap="none"/>
                <a:lstStyle/>
                <a:p>
                  <a:endParaRPr lang="es-ES"/>
                </a:p>
              </p:txBody>
            </p:sp>
          </p:grpSp>
          <p:grpSp>
            <p:nvGrpSpPr>
              <p:cNvPr id="647305" name="Group 137"/>
              <p:cNvGrpSpPr>
                <a:grpSpLocks/>
              </p:cNvGrpSpPr>
              <p:nvPr/>
            </p:nvGrpSpPr>
            <p:grpSpPr bwMode="auto">
              <a:xfrm>
                <a:off x="1477" y="2955"/>
                <a:ext cx="455" cy="403"/>
                <a:chOff x="1477" y="2955"/>
                <a:chExt cx="455" cy="403"/>
              </a:xfrm>
            </p:grpSpPr>
            <p:sp>
              <p:nvSpPr>
                <p:cNvPr id="647306" name="Rectangle 138"/>
                <p:cNvSpPr>
                  <a:spLocks noChangeArrowheads="1"/>
                </p:cNvSpPr>
                <p:nvPr/>
              </p:nvSpPr>
              <p:spPr bwMode="auto">
                <a:xfrm>
                  <a:off x="1505" y="2955"/>
                  <a:ext cx="399"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10.0</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307" name="Rectangle 139"/>
                <p:cNvSpPr>
                  <a:spLocks noChangeArrowheads="1"/>
                </p:cNvSpPr>
                <p:nvPr/>
              </p:nvSpPr>
              <p:spPr bwMode="auto">
                <a:xfrm>
                  <a:off x="1477" y="2955"/>
                  <a:ext cx="455" cy="403"/>
                </a:xfrm>
                <a:prstGeom prst="rect">
                  <a:avLst/>
                </a:prstGeom>
                <a:noFill/>
                <a:ln w="7">
                  <a:solidFill>
                    <a:srgbClr val="A0A0A0"/>
                  </a:solidFill>
                  <a:miter lim="800000"/>
                  <a:headEnd/>
                  <a:tailEnd/>
                </a:ln>
                <a:effectLst/>
              </p:spPr>
              <p:txBody>
                <a:bodyPr wrap="none"/>
                <a:lstStyle/>
                <a:p>
                  <a:endParaRPr lang="es-ES"/>
                </a:p>
              </p:txBody>
            </p:sp>
          </p:grpSp>
          <p:grpSp>
            <p:nvGrpSpPr>
              <p:cNvPr id="647308" name="Group 140"/>
              <p:cNvGrpSpPr>
                <a:grpSpLocks/>
              </p:cNvGrpSpPr>
              <p:nvPr/>
            </p:nvGrpSpPr>
            <p:grpSpPr bwMode="auto">
              <a:xfrm>
                <a:off x="1932" y="2955"/>
                <a:ext cx="455" cy="403"/>
                <a:chOff x="1932" y="2955"/>
                <a:chExt cx="455" cy="403"/>
              </a:xfrm>
            </p:grpSpPr>
            <p:sp>
              <p:nvSpPr>
                <p:cNvPr id="647309" name="Rectangle 141"/>
                <p:cNvSpPr>
                  <a:spLocks noChangeArrowheads="1"/>
                </p:cNvSpPr>
                <p:nvPr/>
              </p:nvSpPr>
              <p:spPr bwMode="auto">
                <a:xfrm>
                  <a:off x="1960" y="2955"/>
                  <a:ext cx="399" cy="403"/>
                </a:xfrm>
                <a:prstGeom prst="rect">
                  <a:avLst/>
                </a:prstGeom>
                <a:noFill/>
                <a:ln w="9525">
                  <a:noFill/>
                  <a:miter lim="800000"/>
                  <a:headEnd/>
                  <a:tailEnd/>
                </a:ln>
                <a:effectLst/>
              </p:spPr>
              <p:txBody>
                <a:bodyPr/>
                <a:lstStyle/>
                <a:p>
                  <a:pPr algn="ctr" eaLnBrk="0" hangingPunct="0"/>
                  <a:r>
                    <a:rPr lang="es-ES_tradnl" sz="1700">
                      <a:latin typeface="Times New Roman" pitchFamily="18" charset="0"/>
                      <a:cs typeface="Times New Roman" pitchFamily="18" charset="0"/>
                    </a:rPr>
                    <a:t> </a:t>
                  </a:r>
                </a:p>
                <a:p>
                  <a:pPr algn="ctr" eaLnBrk="0" hangingPunct="0"/>
                  <a:endParaRPr lang="es-ES_tradnl" sz="1700">
                    <a:latin typeface="Times New Roman" pitchFamily="18" charset="0"/>
                  </a:endParaRPr>
                </a:p>
              </p:txBody>
            </p:sp>
            <p:sp>
              <p:nvSpPr>
                <p:cNvPr id="647310" name="Rectangle 142"/>
                <p:cNvSpPr>
                  <a:spLocks noChangeArrowheads="1"/>
                </p:cNvSpPr>
                <p:nvPr/>
              </p:nvSpPr>
              <p:spPr bwMode="auto">
                <a:xfrm>
                  <a:off x="1932" y="2955"/>
                  <a:ext cx="455" cy="403"/>
                </a:xfrm>
                <a:prstGeom prst="rect">
                  <a:avLst/>
                </a:prstGeom>
                <a:noFill/>
                <a:ln w="7">
                  <a:solidFill>
                    <a:srgbClr val="A0A0A0"/>
                  </a:solidFill>
                  <a:miter lim="800000"/>
                  <a:headEnd/>
                  <a:tailEnd/>
                </a:ln>
                <a:effectLst/>
              </p:spPr>
              <p:txBody>
                <a:bodyPr wrap="none"/>
                <a:lstStyle/>
                <a:p>
                  <a:endParaRPr lang="es-ES"/>
                </a:p>
              </p:txBody>
            </p:sp>
          </p:grpSp>
          <p:grpSp>
            <p:nvGrpSpPr>
              <p:cNvPr id="647311" name="Group 143"/>
              <p:cNvGrpSpPr>
                <a:grpSpLocks/>
              </p:cNvGrpSpPr>
              <p:nvPr/>
            </p:nvGrpSpPr>
            <p:grpSpPr bwMode="auto">
              <a:xfrm>
                <a:off x="2387" y="2955"/>
                <a:ext cx="455" cy="403"/>
                <a:chOff x="2387" y="2955"/>
                <a:chExt cx="455" cy="403"/>
              </a:xfrm>
            </p:grpSpPr>
            <p:sp>
              <p:nvSpPr>
                <p:cNvPr id="647312" name="Rectangle 144"/>
                <p:cNvSpPr>
                  <a:spLocks noChangeArrowheads="1"/>
                </p:cNvSpPr>
                <p:nvPr/>
              </p:nvSpPr>
              <p:spPr bwMode="auto">
                <a:xfrm>
                  <a:off x="2415" y="2955"/>
                  <a:ext cx="399"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2.0</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313" name="Rectangle 145"/>
                <p:cNvSpPr>
                  <a:spLocks noChangeArrowheads="1"/>
                </p:cNvSpPr>
                <p:nvPr/>
              </p:nvSpPr>
              <p:spPr bwMode="auto">
                <a:xfrm>
                  <a:off x="2387" y="2955"/>
                  <a:ext cx="455" cy="403"/>
                </a:xfrm>
                <a:prstGeom prst="rect">
                  <a:avLst/>
                </a:prstGeom>
                <a:noFill/>
                <a:ln w="7">
                  <a:solidFill>
                    <a:srgbClr val="A0A0A0"/>
                  </a:solidFill>
                  <a:miter lim="800000"/>
                  <a:headEnd/>
                  <a:tailEnd/>
                </a:ln>
                <a:effectLst/>
              </p:spPr>
              <p:txBody>
                <a:bodyPr wrap="none"/>
                <a:lstStyle/>
                <a:p>
                  <a:endParaRPr lang="es-ES"/>
                </a:p>
              </p:txBody>
            </p:sp>
          </p:grpSp>
          <p:grpSp>
            <p:nvGrpSpPr>
              <p:cNvPr id="647314" name="Group 146"/>
              <p:cNvGrpSpPr>
                <a:grpSpLocks/>
              </p:cNvGrpSpPr>
              <p:nvPr/>
            </p:nvGrpSpPr>
            <p:grpSpPr bwMode="auto">
              <a:xfrm>
                <a:off x="2842" y="2955"/>
                <a:ext cx="442" cy="403"/>
                <a:chOff x="2842" y="2955"/>
                <a:chExt cx="442" cy="403"/>
              </a:xfrm>
            </p:grpSpPr>
            <p:sp>
              <p:nvSpPr>
                <p:cNvPr id="647315" name="Rectangle 147"/>
                <p:cNvSpPr>
                  <a:spLocks noChangeArrowheads="1"/>
                </p:cNvSpPr>
                <p:nvPr/>
              </p:nvSpPr>
              <p:spPr bwMode="auto">
                <a:xfrm>
                  <a:off x="2870" y="2955"/>
                  <a:ext cx="386" cy="403"/>
                </a:xfrm>
                <a:prstGeom prst="rect">
                  <a:avLst/>
                </a:prstGeom>
                <a:noFill/>
                <a:ln w="9525">
                  <a:noFill/>
                  <a:miter lim="800000"/>
                  <a:headEnd/>
                  <a:tailEnd/>
                </a:ln>
                <a:effectLst/>
              </p:spPr>
              <p:txBody>
                <a:bodyPr/>
                <a:lstStyle/>
                <a:p>
                  <a:pPr algn="ctr" eaLnBrk="0" hangingPunct="0"/>
                  <a:r>
                    <a:rPr lang="es-ES_tradnl" sz="1700">
                      <a:latin typeface="Times New Roman" pitchFamily="18" charset="0"/>
                      <a:cs typeface="Times New Roman" pitchFamily="18" charset="0"/>
                    </a:rPr>
                    <a:t> </a:t>
                  </a:r>
                </a:p>
                <a:p>
                  <a:pPr algn="ctr" eaLnBrk="0" hangingPunct="0"/>
                  <a:endParaRPr lang="es-ES_tradnl" sz="1700">
                    <a:latin typeface="Times New Roman" pitchFamily="18" charset="0"/>
                  </a:endParaRPr>
                </a:p>
              </p:txBody>
            </p:sp>
            <p:sp>
              <p:nvSpPr>
                <p:cNvPr id="647316" name="Rectangle 148"/>
                <p:cNvSpPr>
                  <a:spLocks noChangeArrowheads="1"/>
                </p:cNvSpPr>
                <p:nvPr/>
              </p:nvSpPr>
              <p:spPr bwMode="auto">
                <a:xfrm>
                  <a:off x="2842" y="2955"/>
                  <a:ext cx="442" cy="403"/>
                </a:xfrm>
                <a:prstGeom prst="rect">
                  <a:avLst/>
                </a:prstGeom>
                <a:noFill/>
                <a:ln w="7">
                  <a:solidFill>
                    <a:srgbClr val="A0A0A0"/>
                  </a:solidFill>
                  <a:miter lim="800000"/>
                  <a:headEnd/>
                  <a:tailEnd/>
                </a:ln>
                <a:effectLst/>
              </p:spPr>
              <p:txBody>
                <a:bodyPr wrap="none"/>
                <a:lstStyle/>
                <a:p>
                  <a:endParaRPr lang="es-ES"/>
                </a:p>
              </p:txBody>
            </p:sp>
          </p:grpSp>
          <p:grpSp>
            <p:nvGrpSpPr>
              <p:cNvPr id="647317" name="Group 149"/>
              <p:cNvGrpSpPr>
                <a:grpSpLocks/>
              </p:cNvGrpSpPr>
              <p:nvPr/>
            </p:nvGrpSpPr>
            <p:grpSpPr bwMode="auto">
              <a:xfrm>
                <a:off x="3284" y="2955"/>
                <a:ext cx="560" cy="403"/>
                <a:chOff x="3284" y="2955"/>
                <a:chExt cx="560" cy="403"/>
              </a:xfrm>
            </p:grpSpPr>
            <p:sp>
              <p:nvSpPr>
                <p:cNvPr id="647318" name="Rectangle 150"/>
                <p:cNvSpPr>
                  <a:spLocks noChangeArrowheads="1"/>
                </p:cNvSpPr>
                <p:nvPr/>
              </p:nvSpPr>
              <p:spPr bwMode="auto">
                <a:xfrm>
                  <a:off x="3312" y="2955"/>
                  <a:ext cx="504"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10</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319" name="Rectangle 151"/>
                <p:cNvSpPr>
                  <a:spLocks noChangeArrowheads="1"/>
                </p:cNvSpPr>
                <p:nvPr/>
              </p:nvSpPr>
              <p:spPr bwMode="auto">
                <a:xfrm>
                  <a:off x="3284" y="2955"/>
                  <a:ext cx="560" cy="403"/>
                </a:xfrm>
                <a:prstGeom prst="rect">
                  <a:avLst/>
                </a:prstGeom>
                <a:noFill/>
                <a:ln w="7">
                  <a:solidFill>
                    <a:srgbClr val="A0A0A0"/>
                  </a:solidFill>
                  <a:miter lim="800000"/>
                  <a:headEnd/>
                  <a:tailEnd/>
                </a:ln>
                <a:effectLst/>
              </p:spPr>
              <p:txBody>
                <a:bodyPr wrap="none"/>
                <a:lstStyle/>
                <a:p>
                  <a:endParaRPr lang="es-ES"/>
                </a:p>
              </p:txBody>
            </p:sp>
          </p:grpSp>
          <p:grpSp>
            <p:nvGrpSpPr>
              <p:cNvPr id="647320" name="Group 152"/>
              <p:cNvGrpSpPr>
                <a:grpSpLocks/>
              </p:cNvGrpSpPr>
              <p:nvPr/>
            </p:nvGrpSpPr>
            <p:grpSpPr bwMode="auto">
              <a:xfrm>
                <a:off x="0" y="3358"/>
                <a:ext cx="989" cy="403"/>
                <a:chOff x="0" y="3358"/>
                <a:chExt cx="989" cy="403"/>
              </a:xfrm>
            </p:grpSpPr>
            <p:sp>
              <p:nvSpPr>
                <p:cNvPr id="647321" name="Rectangle 153"/>
                <p:cNvSpPr>
                  <a:spLocks noChangeArrowheads="1"/>
                </p:cNvSpPr>
                <p:nvPr/>
              </p:nvSpPr>
              <p:spPr bwMode="auto">
                <a:xfrm>
                  <a:off x="28" y="3358"/>
                  <a:ext cx="933" cy="403"/>
                </a:xfrm>
                <a:prstGeom prst="rect">
                  <a:avLst/>
                </a:prstGeom>
                <a:noFill/>
                <a:ln w="9525">
                  <a:noFill/>
                  <a:miter lim="800000"/>
                  <a:headEnd/>
                  <a:tailEnd/>
                </a:ln>
                <a:effectLst/>
              </p:spPr>
              <p:txBody>
                <a:bodyPr/>
                <a:lstStyle/>
                <a:p>
                  <a:pPr eaLnBrk="0" hangingPunct="0"/>
                  <a:r>
                    <a:rPr lang="es-ES_tradnl" sz="1700" b="1">
                      <a:latin typeface="Times New Roman" pitchFamily="18" charset="0"/>
                      <a:cs typeface="Times New Roman" pitchFamily="18" charset="0"/>
                    </a:rPr>
                    <a:t>Cuero</a:t>
                  </a:r>
                  <a:endParaRPr lang="es-ES_tradnl" sz="1700">
                    <a:latin typeface="Times New Roman" pitchFamily="18" charset="0"/>
                    <a:cs typeface="Times New Roman" pitchFamily="18" charset="0"/>
                  </a:endParaRPr>
                </a:p>
                <a:p>
                  <a:pPr eaLnBrk="0" hangingPunct="0"/>
                  <a:endParaRPr lang="es-ES_tradnl" sz="1700">
                    <a:latin typeface="Times New Roman" pitchFamily="18" charset="0"/>
                  </a:endParaRPr>
                </a:p>
              </p:txBody>
            </p:sp>
            <p:sp>
              <p:nvSpPr>
                <p:cNvPr id="647322" name="Rectangle 154"/>
                <p:cNvSpPr>
                  <a:spLocks noChangeArrowheads="1"/>
                </p:cNvSpPr>
                <p:nvPr/>
              </p:nvSpPr>
              <p:spPr bwMode="auto">
                <a:xfrm>
                  <a:off x="0" y="3358"/>
                  <a:ext cx="989" cy="403"/>
                </a:xfrm>
                <a:prstGeom prst="rect">
                  <a:avLst/>
                </a:prstGeom>
                <a:noFill/>
                <a:ln w="7">
                  <a:solidFill>
                    <a:srgbClr val="A0A0A0"/>
                  </a:solidFill>
                  <a:miter lim="800000"/>
                  <a:headEnd/>
                  <a:tailEnd/>
                </a:ln>
                <a:effectLst/>
              </p:spPr>
              <p:txBody>
                <a:bodyPr wrap="none"/>
                <a:lstStyle/>
                <a:p>
                  <a:endParaRPr lang="es-ES"/>
                </a:p>
              </p:txBody>
            </p:sp>
          </p:grpSp>
          <p:grpSp>
            <p:nvGrpSpPr>
              <p:cNvPr id="647323" name="Group 155"/>
              <p:cNvGrpSpPr>
                <a:grpSpLocks/>
              </p:cNvGrpSpPr>
              <p:nvPr/>
            </p:nvGrpSpPr>
            <p:grpSpPr bwMode="auto">
              <a:xfrm>
                <a:off x="989" y="3358"/>
                <a:ext cx="488" cy="403"/>
                <a:chOff x="989" y="3358"/>
                <a:chExt cx="488" cy="403"/>
              </a:xfrm>
            </p:grpSpPr>
            <p:sp>
              <p:nvSpPr>
                <p:cNvPr id="647324" name="Rectangle 156"/>
                <p:cNvSpPr>
                  <a:spLocks noChangeArrowheads="1"/>
                </p:cNvSpPr>
                <p:nvPr/>
              </p:nvSpPr>
              <p:spPr bwMode="auto">
                <a:xfrm>
                  <a:off x="1017" y="3358"/>
                  <a:ext cx="432"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60.0</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325" name="Rectangle 157"/>
                <p:cNvSpPr>
                  <a:spLocks noChangeArrowheads="1"/>
                </p:cNvSpPr>
                <p:nvPr/>
              </p:nvSpPr>
              <p:spPr bwMode="auto">
                <a:xfrm>
                  <a:off x="989" y="3358"/>
                  <a:ext cx="488" cy="403"/>
                </a:xfrm>
                <a:prstGeom prst="rect">
                  <a:avLst/>
                </a:prstGeom>
                <a:noFill/>
                <a:ln w="7">
                  <a:solidFill>
                    <a:srgbClr val="A0A0A0"/>
                  </a:solidFill>
                  <a:miter lim="800000"/>
                  <a:headEnd/>
                  <a:tailEnd/>
                </a:ln>
                <a:effectLst/>
              </p:spPr>
              <p:txBody>
                <a:bodyPr wrap="none"/>
                <a:lstStyle/>
                <a:p>
                  <a:endParaRPr lang="es-ES"/>
                </a:p>
              </p:txBody>
            </p:sp>
          </p:grpSp>
          <p:grpSp>
            <p:nvGrpSpPr>
              <p:cNvPr id="647326" name="Group 158"/>
              <p:cNvGrpSpPr>
                <a:grpSpLocks/>
              </p:cNvGrpSpPr>
              <p:nvPr/>
            </p:nvGrpSpPr>
            <p:grpSpPr bwMode="auto">
              <a:xfrm>
                <a:off x="1477" y="3358"/>
                <a:ext cx="455" cy="403"/>
                <a:chOff x="1477" y="3358"/>
                <a:chExt cx="455" cy="403"/>
              </a:xfrm>
            </p:grpSpPr>
            <p:sp>
              <p:nvSpPr>
                <p:cNvPr id="647327" name="Rectangle 159"/>
                <p:cNvSpPr>
                  <a:spLocks noChangeArrowheads="1"/>
                </p:cNvSpPr>
                <p:nvPr/>
              </p:nvSpPr>
              <p:spPr bwMode="auto">
                <a:xfrm>
                  <a:off x="1505" y="3358"/>
                  <a:ext cx="399"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8.0</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328" name="Rectangle 160"/>
                <p:cNvSpPr>
                  <a:spLocks noChangeArrowheads="1"/>
                </p:cNvSpPr>
                <p:nvPr/>
              </p:nvSpPr>
              <p:spPr bwMode="auto">
                <a:xfrm>
                  <a:off x="1477" y="3358"/>
                  <a:ext cx="455" cy="403"/>
                </a:xfrm>
                <a:prstGeom prst="rect">
                  <a:avLst/>
                </a:prstGeom>
                <a:noFill/>
                <a:ln w="7">
                  <a:solidFill>
                    <a:srgbClr val="A0A0A0"/>
                  </a:solidFill>
                  <a:miter lim="800000"/>
                  <a:headEnd/>
                  <a:tailEnd/>
                </a:ln>
                <a:effectLst/>
              </p:spPr>
              <p:txBody>
                <a:bodyPr wrap="none"/>
                <a:lstStyle/>
                <a:p>
                  <a:endParaRPr lang="es-ES"/>
                </a:p>
              </p:txBody>
            </p:sp>
          </p:grpSp>
          <p:grpSp>
            <p:nvGrpSpPr>
              <p:cNvPr id="647329" name="Group 161"/>
              <p:cNvGrpSpPr>
                <a:grpSpLocks/>
              </p:cNvGrpSpPr>
              <p:nvPr/>
            </p:nvGrpSpPr>
            <p:grpSpPr bwMode="auto">
              <a:xfrm>
                <a:off x="1932" y="3358"/>
                <a:ext cx="455" cy="403"/>
                <a:chOff x="1932" y="3358"/>
                <a:chExt cx="455" cy="403"/>
              </a:xfrm>
            </p:grpSpPr>
            <p:sp>
              <p:nvSpPr>
                <p:cNvPr id="647330" name="Rectangle 162"/>
                <p:cNvSpPr>
                  <a:spLocks noChangeArrowheads="1"/>
                </p:cNvSpPr>
                <p:nvPr/>
              </p:nvSpPr>
              <p:spPr bwMode="auto">
                <a:xfrm>
                  <a:off x="1960" y="3358"/>
                  <a:ext cx="399"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11.6</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331" name="Rectangle 163"/>
                <p:cNvSpPr>
                  <a:spLocks noChangeArrowheads="1"/>
                </p:cNvSpPr>
                <p:nvPr/>
              </p:nvSpPr>
              <p:spPr bwMode="auto">
                <a:xfrm>
                  <a:off x="1932" y="3358"/>
                  <a:ext cx="455" cy="403"/>
                </a:xfrm>
                <a:prstGeom prst="rect">
                  <a:avLst/>
                </a:prstGeom>
                <a:noFill/>
                <a:ln w="7">
                  <a:solidFill>
                    <a:srgbClr val="A0A0A0"/>
                  </a:solidFill>
                  <a:miter lim="800000"/>
                  <a:headEnd/>
                  <a:tailEnd/>
                </a:ln>
                <a:effectLst/>
              </p:spPr>
              <p:txBody>
                <a:bodyPr wrap="none"/>
                <a:lstStyle/>
                <a:p>
                  <a:endParaRPr lang="es-ES"/>
                </a:p>
              </p:txBody>
            </p:sp>
          </p:grpSp>
          <p:grpSp>
            <p:nvGrpSpPr>
              <p:cNvPr id="647332" name="Group 164"/>
              <p:cNvGrpSpPr>
                <a:grpSpLocks/>
              </p:cNvGrpSpPr>
              <p:nvPr/>
            </p:nvGrpSpPr>
            <p:grpSpPr bwMode="auto">
              <a:xfrm>
                <a:off x="2387" y="3358"/>
                <a:ext cx="455" cy="403"/>
                <a:chOff x="2387" y="3358"/>
                <a:chExt cx="455" cy="403"/>
              </a:xfrm>
            </p:grpSpPr>
            <p:sp>
              <p:nvSpPr>
                <p:cNvPr id="647333" name="Rectangle 165"/>
                <p:cNvSpPr>
                  <a:spLocks noChangeArrowheads="1"/>
                </p:cNvSpPr>
                <p:nvPr/>
              </p:nvSpPr>
              <p:spPr bwMode="auto">
                <a:xfrm>
                  <a:off x="2415" y="3358"/>
                  <a:ext cx="399"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10.0</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334" name="Rectangle 166"/>
                <p:cNvSpPr>
                  <a:spLocks noChangeArrowheads="1"/>
                </p:cNvSpPr>
                <p:nvPr/>
              </p:nvSpPr>
              <p:spPr bwMode="auto">
                <a:xfrm>
                  <a:off x="2387" y="3358"/>
                  <a:ext cx="455" cy="403"/>
                </a:xfrm>
                <a:prstGeom prst="rect">
                  <a:avLst/>
                </a:prstGeom>
                <a:noFill/>
                <a:ln w="7">
                  <a:solidFill>
                    <a:srgbClr val="A0A0A0"/>
                  </a:solidFill>
                  <a:miter lim="800000"/>
                  <a:headEnd/>
                  <a:tailEnd/>
                </a:ln>
                <a:effectLst/>
              </p:spPr>
              <p:txBody>
                <a:bodyPr wrap="none"/>
                <a:lstStyle/>
                <a:p>
                  <a:endParaRPr lang="es-ES"/>
                </a:p>
              </p:txBody>
            </p:sp>
          </p:grpSp>
          <p:grpSp>
            <p:nvGrpSpPr>
              <p:cNvPr id="647335" name="Group 167"/>
              <p:cNvGrpSpPr>
                <a:grpSpLocks/>
              </p:cNvGrpSpPr>
              <p:nvPr/>
            </p:nvGrpSpPr>
            <p:grpSpPr bwMode="auto">
              <a:xfrm>
                <a:off x="2842" y="3358"/>
                <a:ext cx="442" cy="403"/>
                <a:chOff x="2842" y="3358"/>
                <a:chExt cx="442" cy="403"/>
              </a:xfrm>
            </p:grpSpPr>
            <p:sp>
              <p:nvSpPr>
                <p:cNvPr id="647336" name="Rectangle 168"/>
                <p:cNvSpPr>
                  <a:spLocks noChangeArrowheads="1"/>
                </p:cNvSpPr>
                <p:nvPr/>
              </p:nvSpPr>
              <p:spPr bwMode="auto">
                <a:xfrm>
                  <a:off x="2870" y="3358"/>
                  <a:ext cx="386"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0.4</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337" name="Rectangle 169"/>
                <p:cNvSpPr>
                  <a:spLocks noChangeArrowheads="1"/>
                </p:cNvSpPr>
                <p:nvPr/>
              </p:nvSpPr>
              <p:spPr bwMode="auto">
                <a:xfrm>
                  <a:off x="2842" y="3358"/>
                  <a:ext cx="442" cy="403"/>
                </a:xfrm>
                <a:prstGeom prst="rect">
                  <a:avLst/>
                </a:prstGeom>
                <a:noFill/>
                <a:ln w="7">
                  <a:solidFill>
                    <a:srgbClr val="A0A0A0"/>
                  </a:solidFill>
                  <a:miter lim="800000"/>
                  <a:headEnd/>
                  <a:tailEnd/>
                </a:ln>
                <a:effectLst/>
              </p:spPr>
              <p:txBody>
                <a:bodyPr wrap="none"/>
                <a:lstStyle/>
                <a:p>
                  <a:endParaRPr lang="es-ES"/>
                </a:p>
              </p:txBody>
            </p:sp>
          </p:grpSp>
          <p:grpSp>
            <p:nvGrpSpPr>
              <p:cNvPr id="647338" name="Group 170"/>
              <p:cNvGrpSpPr>
                <a:grpSpLocks/>
              </p:cNvGrpSpPr>
              <p:nvPr/>
            </p:nvGrpSpPr>
            <p:grpSpPr bwMode="auto">
              <a:xfrm>
                <a:off x="3284" y="3358"/>
                <a:ext cx="560" cy="403"/>
                <a:chOff x="3284" y="3358"/>
                <a:chExt cx="560" cy="403"/>
              </a:xfrm>
            </p:grpSpPr>
            <p:sp>
              <p:nvSpPr>
                <p:cNvPr id="647339" name="Rectangle 171"/>
                <p:cNvSpPr>
                  <a:spLocks noChangeArrowheads="1"/>
                </p:cNvSpPr>
                <p:nvPr/>
              </p:nvSpPr>
              <p:spPr bwMode="auto">
                <a:xfrm>
                  <a:off x="3312" y="3358"/>
                  <a:ext cx="504"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10</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340" name="Rectangle 172"/>
                <p:cNvSpPr>
                  <a:spLocks noChangeArrowheads="1"/>
                </p:cNvSpPr>
                <p:nvPr/>
              </p:nvSpPr>
              <p:spPr bwMode="auto">
                <a:xfrm>
                  <a:off x="3284" y="3358"/>
                  <a:ext cx="560" cy="403"/>
                </a:xfrm>
                <a:prstGeom prst="rect">
                  <a:avLst/>
                </a:prstGeom>
                <a:noFill/>
                <a:ln w="7">
                  <a:solidFill>
                    <a:srgbClr val="A0A0A0"/>
                  </a:solidFill>
                  <a:miter lim="800000"/>
                  <a:headEnd/>
                  <a:tailEnd/>
                </a:ln>
                <a:effectLst/>
              </p:spPr>
              <p:txBody>
                <a:bodyPr wrap="none"/>
                <a:lstStyle/>
                <a:p>
                  <a:endParaRPr lang="es-ES"/>
                </a:p>
              </p:txBody>
            </p:sp>
          </p:grpSp>
          <p:grpSp>
            <p:nvGrpSpPr>
              <p:cNvPr id="647341" name="Group 173"/>
              <p:cNvGrpSpPr>
                <a:grpSpLocks/>
              </p:cNvGrpSpPr>
              <p:nvPr/>
            </p:nvGrpSpPr>
            <p:grpSpPr bwMode="auto">
              <a:xfrm>
                <a:off x="0" y="3761"/>
                <a:ext cx="989" cy="403"/>
                <a:chOff x="0" y="3761"/>
                <a:chExt cx="989" cy="403"/>
              </a:xfrm>
            </p:grpSpPr>
            <p:sp>
              <p:nvSpPr>
                <p:cNvPr id="647342" name="Rectangle 174"/>
                <p:cNvSpPr>
                  <a:spLocks noChangeArrowheads="1"/>
                </p:cNvSpPr>
                <p:nvPr/>
              </p:nvSpPr>
              <p:spPr bwMode="auto">
                <a:xfrm>
                  <a:off x="28" y="3761"/>
                  <a:ext cx="933" cy="403"/>
                </a:xfrm>
                <a:prstGeom prst="rect">
                  <a:avLst/>
                </a:prstGeom>
                <a:noFill/>
                <a:ln w="9525">
                  <a:noFill/>
                  <a:miter lim="800000"/>
                  <a:headEnd/>
                  <a:tailEnd/>
                </a:ln>
                <a:effectLst/>
              </p:spPr>
              <p:txBody>
                <a:bodyPr/>
                <a:lstStyle/>
                <a:p>
                  <a:pPr eaLnBrk="0" hangingPunct="0"/>
                  <a:r>
                    <a:rPr lang="es-ES_tradnl" sz="1700" b="1">
                      <a:latin typeface="Times New Roman" pitchFamily="18" charset="0"/>
                      <a:cs typeface="Times New Roman" pitchFamily="18" charset="0"/>
                    </a:rPr>
                    <a:t>Residuos de jardín</a:t>
                  </a:r>
                  <a:endParaRPr lang="es-ES_tradnl" sz="1700">
                    <a:latin typeface="Times New Roman" pitchFamily="18" charset="0"/>
                    <a:cs typeface="Times New Roman" pitchFamily="18" charset="0"/>
                  </a:endParaRPr>
                </a:p>
                <a:p>
                  <a:pPr eaLnBrk="0" hangingPunct="0"/>
                  <a:endParaRPr lang="es-ES_tradnl" sz="1700">
                    <a:latin typeface="Times New Roman" pitchFamily="18" charset="0"/>
                  </a:endParaRPr>
                </a:p>
              </p:txBody>
            </p:sp>
            <p:sp>
              <p:nvSpPr>
                <p:cNvPr id="647343" name="Rectangle 175"/>
                <p:cNvSpPr>
                  <a:spLocks noChangeArrowheads="1"/>
                </p:cNvSpPr>
                <p:nvPr/>
              </p:nvSpPr>
              <p:spPr bwMode="auto">
                <a:xfrm>
                  <a:off x="0" y="3761"/>
                  <a:ext cx="989" cy="403"/>
                </a:xfrm>
                <a:prstGeom prst="rect">
                  <a:avLst/>
                </a:prstGeom>
                <a:noFill/>
                <a:ln w="7">
                  <a:solidFill>
                    <a:srgbClr val="A0A0A0"/>
                  </a:solidFill>
                  <a:miter lim="800000"/>
                  <a:headEnd/>
                  <a:tailEnd/>
                </a:ln>
                <a:effectLst/>
              </p:spPr>
              <p:txBody>
                <a:bodyPr wrap="none"/>
                <a:lstStyle/>
                <a:p>
                  <a:endParaRPr lang="es-ES"/>
                </a:p>
              </p:txBody>
            </p:sp>
          </p:grpSp>
          <p:grpSp>
            <p:nvGrpSpPr>
              <p:cNvPr id="647344" name="Group 176"/>
              <p:cNvGrpSpPr>
                <a:grpSpLocks/>
              </p:cNvGrpSpPr>
              <p:nvPr/>
            </p:nvGrpSpPr>
            <p:grpSpPr bwMode="auto">
              <a:xfrm>
                <a:off x="989" y="3761"/>
                <a:ext cx="488" cy="403"/>
                <a:chOff x="989" y="3761"/>
                <a:chExt cx="488" cy="403"/>
              </a:xfrm>
            </p:grpSpPr>
            <p:sp>
              <p:nvSpPr>
                <p:cNvPr id="647345" name="Rectangle 177"/>
                <p:cNvSpPr>
                  <a:spLocks noChangeArrowheads="1"/>
                </p:cNvSpPr>
                <p:nvPr/>
              </p:nvSpPr>
              <p:spPr bwMode="auto">
                <a:xfrm>
                  <a:off x="1017" y="3761"/>
                  <a:ext cx="432"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47.8</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346" name="Rectangle 178"/>
                <p:cNvSpPr>
                  <a:spLocks noChangeArrowheads="1"/>
                </p:cNvSpPr>
                <p:nvPr/>
              </p:nvSpPr>
              <p:spPr bwMode="auto">
                <a:xfrm>
                  <a:off x="989" y="3761"/>
                  <a:ext cx="488" cy="403"/>
                </a:xfrm>
                <a:prstGeom prst="rect">
                  <a:avLst/>
                </a:prstGeom>
                <a:noFill/>
                <a:ln w="7">
                  <a:solidFill>
                    <a:srgbClr val="A0A0A0"/>
                  </a:solidFill>
                  <a:miter lim="800000"/>
                  <a:headEnd/>
                  <a:tailEnd/>
                </a:ln>
                <a:effectLst/>
              </p:spPr>
              <p:txBody>
                <a:bodyPr wrap="none"/>
                <a:lstStyle/>
                <a:p>
                  <a:endParaRPr lang="es-ES"/>
                </a:p>
              </p:txBody>
            </p:sp>
          </p:grpSp>
          <p:grpSp>
            <p:nvGrpSpPr>
              <p:cNvPr id="647347" name="Group 179"/>
              <p:cNvGrpSpPr>
                <a:grpSpLocks/>
              </p:cNvGrpSpPr>
              <p:nvPr/>
            </p:nvGrpSpPr>
            <p:grpSpPr bwMode="auto">
              <a:xfrm>
                <a:off x="1477" y="3761"/>
                <a:ext cx="455" cy="403"/>
                <a:chOff x="1477" y="3761"/>
                <a:chExt cx="455" cy="403"/>
              </a:xfrm>
            </p:grpSpPr>
            <p:sp>
              <p:nvSpPr>
                <p:cNvPr id="647348" name="Rectangle 180"/>
                <p:cNvSpPr>
                  <a:spLocks noChangeArrowheads="1"/>
                </p:cNvSpPr>
                <p:nvPr/>
              </p:nvSpPr>
              <p:spPr bwMode="auto">
                <a:xfrm>
                  <a:off x="1505" y="3761"/>
                  <a:ext cx="399"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6.0</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349" name="Rectangle 181"/>
                <p:cNvSpPr>
                  <a:spLocks noChangeArrowheads="1"/>
                </p:cNvSpPr>
                <p:nvPr/>
              </p:nvSpPr>
              <p:spPr bwMode="auto">
                <a:xfrm>
                  <a:off x="1477" y="3761"/>
                  <a:ext cx="455" cy="403"/>
                </a:xfrm>
                <a:prstGeom prst="rect">
                  <a:avLst/>
                </a:prstGeom>
                <a:noFill/>
                <a:ln w="7">
                  <a:solidFill>
                    <a:srgbClr val="A0A0A0"/>
                  </a:solidFill>
                  <a:miter lim="800000"/>
                  <a:headEnd/>
                  <a:tailEnd/>
                </a:ln>
                <a:effectLst/>
              </p:spPr>
              <p:txBody>
                <a:bodyPr wrap="none"/>
                <a:lstStyle/>
                <a:p>
                  <a:endParaRPr lang="es-ES"/>
                </a:p>
              </p:txBody>
            </p:sp>
          </p:grpSp>
          <p:grpSp>
            <p:nvGrpSpPr>
              <p:cNvPr id="647350" name="Group 182"/>
              <p:cNvGrpSpPr>
                <a:grpSpLocks/>
              </p:cNvGrpSpPr>
              <p:nvPr/>
            </p:nvGrpSpPr>
            <p:grpSpPr bwMode="auto">
              <a:xfrm>
                <a:off x="1932" y="3761"/>
                <a:ext cx="455" cy="403"/>
                <a:chOff x="1932" y="3761"/>
                <a:chExt cx="455" cy="403"/>
              </a:xfrm>
            </p:grpSpPr>
            <p:sp>
              <p:nvSpPr>
                <p:cNvPr id="647351" name="Rectangle 183"/>
                <p:cNvSpPr>
                  <a:spLocks noChangeArrowheads="1"/>
                </p:cNvSpPr>
                <p:nvPr/>
              </p:nvSpPr>
              <p:spPr bwMode="auto">
                <a:xfrm>
                  <a:off x="1960" y="3761"/>
                  <a:ext cx="399"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38.0</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352" name="Rectangle 184"/>
                <p:cNvSpPr>
                  <a:spLocks noChangeArrowheads="1"/>
                </p:cNvSpPr>
                <p:nvPr/>
              </p:nvSpPr>
              <p:spPr bwMode="auto">
                <a:xfrm>
                  <a:off x="1932" y="3761"/>
                  <a:ext cx="455" cy="403"/>
                </a:xfrm>
                <a:prstGeom prst="rect">
                  <a:avLst/>
                </a:prstGeom>
                <a:noFill/>
                <a:ln w="7">
                  <a:solidFill>
                    <a:srgbClr val="A0A0A0"/>
                  </a:solidFill>
                  <a:miter lim="800000"/>
                  <a:headEnd/>
                  <a:tailEnd/>
                </a:ln>
                <a:effectLst/>
              </p:spPr>
              <p:txBody>
                <a:bodyPr wrap="none"/>
                <a:lstStyle/>
                <a:p>
                  <a:endParaRPr lang="es-ES"/>
                </a:p>
              </p:txBody>
            </p:sp>
          </p:grpSp>
          <p:grpSp>
            <p:nvGrpSpPr>
              <p:cNvPr id="647353" name="Group 185"/>
              <p:cNvGrpSpPr>
                <a:grpSpLocks/>
              </p:cNvGrpSpPr>
              <p:nvPr/>
            </p:nvGrpSpPr>
            <p:grpSpPr bwMode="auto">
              <a:xfrm>
                <a:off x="2387" y="3761"/>
                <a:ext cx="455" cy="403"/>
                <a:chOff x="2387" y="3761"/>
                <a:chExt cx="455" cy="403"/>
              </a:xfrm>
            </p:grpSpPr>
            <p:sp>
              <p:nvSpPr>
                <p:cNvPr id="647354" name="Rectangle 186"/>
                <p:cNvSpPr>
                  <a:spLocks noChangeArrowheads="1"/>
                </p:cNvSpPr>
                <p:nvPr/>
              </p:nvSpPr>
              <p:spPr bwMode="auto">
                <a:xfrm>
                  <a:off x="2415" y="3761"/>
                  <a:ext cx="399"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3.4</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355" name="Rectangle 187"/>
                <p:cNvSpPr>
                  <a:spLocks noChangeArrowheads="1"/>
                </p:cNvSpPr>
                <p:nvPr/>
              </p:nvSpPr>
              <p:spPr bwMode="auto">
                <a:xfrm>
                  <a:off x="2387" y="3761"/>
                  <a:ext cx="455" cy="403"/>
                </a:xfrm>
                <a:prstGeom prst="rect">
                  <a:avLst/>
                </a:prstGeom>
                <a:noFill/>
                <a:ln w="7">
                  <a:solidFill>
                    <a:srgbClr val="A0A0A0"/>
                  </a:solidFill>
                  <a:miter lim="800000"/>
                  <a:headEnd/>
                  <a:tailEnd/>
                </a:ln>
                <a:effectLst/>
              </p:spPr>
              <p:txBody>
                <a:bodyPr wrap="none"/>
                <a:lstStyle/>
                <a:p>
                  <a:endParaRPr lang="es-ES"/>
                </a:p>
              </p:txBody>
            </p:sp>
          </p:grpSp>
          <p:grpSp>
            <p:nvGrpSpPr>
              <p:cNvPr id="647356" name="Group 188"/>
              <p:cNvGrpSpPr>
                <a:grpSpLocks/>
              </p:cNvGrpSpPr>
              <p:nvPr/>
            </p:nvGrpSpPr>
            <p:grpSpPr bwMode="auto">
              <a:xfrm>
                <a:off x="2842" y="3761"/>
                <a:ext cx="442" cy="403"/>
                <a:chOff x="2842" y="3761"/>
                <a:chExt cx="442" cy="403"/>
              </a:xfrm>
            </p:grpSpPr>
            <p:sp>
              <p:nvSpPr>
                <p:cNvPr id="647357" name="Rectangle 189"/>
                <p:cNvSpPr>
                  <a:spLocks noChangeArrowheads="1"/>
                </p:cNvSpPr>
                <p:nvPr/>
              </p:nvSpPr>
              <p:spPr bwMode="auto">
                <a:xfrm>
                  <a:off x="2870" y="3761"/>
                  <a:ext cx="386"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0.3</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358" name="Rectangle 190"/>
                <p:cNvSpPr>
                  <a:spLocks noChangeArrowheads="1"/>
                </p:cNvSpPr>
                <p:nvPr/>
              </p:nvSpPr>
              <p:spPr bwMode="auto">
                <a:xfrm>
                  <a:off x="2842" y="3761"/>
                  <a:ext cx="442" cy="403"/>
                </a:xfrm>
                <a:prstGeom prst="rect">
                  <a:avLst/>
                </a:prstGeom>
                <a:noFill/>
                <a:ln w="7">
                  <a:solidFill>
                    <a:srgbClr val="A0A0A0"/>
                  </a:solidFill>
                  <a:miter lim="800000"/>
                  <a:headEnd/>
                  <a:tailEnd/>
                </a:ln>
                <a:effectLst/>
              </p:spPr>
              <p:txBody>
                <a:bodyPr wrap="none"/>
                <a:lstStyle/>
                <a:p>
                  <a:endParaRPr lang="es-ES"/>
                </a:p>
              </p:txBody>
            </p:sp>
          </p:grpSp>
          <p:grpSp>
            <p:nvGrpSpPr>
              <p:cNvPr id="647359" name="Group 191"/>
              <p:cNvGrpSpPr>
                <a:grpSpLocks/>
              </p:cNvGrpSpPr>
              <p:nvPr/>
            </p:nvGrpSpPr>
            <p:grpSpPr bwMode="auto">
              <a:xfrm>
                <a:off x="3284" y="3761"/>
                <a:ext cx="560" cy="403"/>
                <a:chOff x="3284" y="3761"/>
                <a:chExt cx="560" cy="403"/>
              </a:xfrm>
            </p:grpSpPr>
            <p:sp>
              <p:nvSpPr>
                <p:cNvPr id="647360" name="Rectangle 192"/>
                <p:cNvSpPr>
                  <a:spLocks noChangeArrowheads="1"/>
                </p:cNvSpPr>
                <p:nvPr/>
              </p:nvSpPr>
              <p:spPr bwMode="auto">
                <a:xfrm>
                  <a:off x="3312" y="3761"/>
                  <a:ext cx="504"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4.5</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361" name="Rectangle 193"/>
                <p:cNvSpPr>
                  <a:spLocks noChangeArrowheads="1"/>
                </p:cNvSpPr>
                <p:nvPr/>
              </p:nvSpPr>
              <p:spPr bwMode="auto">
                <a:xfrm>
                  <a:off x="3284" y="3761"/>
                  <a:ext cx="560" cy="403"/>
                </a:xfrm>
                <a:prstGeom prst="rect">
                  <a:avLst/>
                </a:prstGeom>
                <a:noFill/>
                <a:ln w="7">
                  <a:solidFill>
                    <a:srgbClr val="A0A0A0"/>
                  </a:solidFill>
                  <a:miter lim="800000"/>
                  <a:headEnd/>
                  <a:tailEnd/>
                </a:ln>
                <a:effectLst/>
              </p:spPr>
              <p:txBody>
                <a:bodyPr wrap="none"/>
                <a:lstStyle/>
                <a:p>
                  <a:endParaRPr lang="es-ES"/>
                </a:p>
              </p:txBody>
            </p:sp>
          </p:grpSp>
          <p:grpSp>
            <p:nvGrpSpPr>
              <p:cNvPr id="647362" name="Group 194"/>
              <p:cNvGrpSpPr>
                <a:grpSpLocks/>
              </p:cNvGrpSpPr>
              <p:nvPr/>
            </p:nvGrpSpPr>
            <p:grpSpPr bwMode="auto">
              <a:xfrm>
                <a:off x="0" y="4164"/>
                <a:ext cx="989" cy="403"/>
                <a:chOff x="0" y="4164"/>
                <a:chExt cx="989" cy="403"/>
              </a:xfrm>
            </p:grpSpPr>
            <p:sp>
              <p:nvSpPr>
                <p:cNvPr id="647363" name="Rectangle 195"/>
                <p:cNvSpPr>
                  <a:spLocks noChangeArrowheads="1"/>
                </p:cNvSpPr>
                <p:nvPr/>
              </p:nvSpPr>
              <p:spPr bwMode="auto">
                <a:xfrm>
                  <a:off x="28" y="4164"/>
                  <a:ext cx="933" cy="403"/>
                </a:xfrm>
                <a:prstGeom prst="rect">
                  <a:avLst/>
                </a:prstGeom>
                <a:noFill/>
                <a:ln w="9525">
                  <a:noFill/>
                  <a:miter lim="800000"/>
                  <a:headEnd/>
                  <a:tailEnd/>
                </a:ln>
                <a:effectLst/>
              </p:spPr>
              <p:txBody>
                <a:bodyPr/>
                <a:lstStyle/>
                <a:p>
                  <a:pPr eaLnBrk="0" hangingPunct="0"/>
                  <a:r>
                    <a:rPr lang="es-ES_tradnl" sz="1700" b="1">
                      <a:latin typeface="Times New Roman" pitchFamily="18" charset="0"/>
                      <a:cs typeface="Times New Roman" pitchFamily="18" charset="0"/>
                    </a:rPr>
                    <a:t>Madera</a:t>
                  </a:r>
                  <a:endParaRPr lang="es-ES_tradnl" sz="1700">
                    <a:latin typeface="Times New Roman" pitchFamily="18" charset="0"/>
                    <a:cs typeface="Times New Roman" pitchFamily="18" charset="0"/>
                  </a:endParaRPr>
                </a:p>
                <a:p>
                  <a:pPr eaLnBrk="0" hangingPunct="0"/>
                  <a:endParaRPr lang="es-ES_tradnl" sz="1700">
                    <a:latin typeface="Times New Roman" pitchFamily="18" charset="0"/>
                  </a:endParaRPr>
                </a:p>
              </p:txBody>
            </p:sp>
            <p:sp>
              <p:nvSpPr>
                <p:cNvPr id="647364" name="Rectangle 196"/>
                <p:cNvSpPr>
                  <a:spLocks noChangeArrowheads="1"/>
                </p:cNvSpPr>
                <p:nvPr/>
              </p:nvSpPr>
              <p:spPr bwMode="auto">
                <a:xfrm>
                  <a:off x="0" y="4164"/>
                  <a:ext cx="989" cy="403"/>
                </a:xfrm>
                <a:prstGeom prst="rect">
                  <a:avLst/>
                </a:prstGeom>
                <a:noFill/>
                <a:ln w="7">
                  <a:solidFill>
                    <a:srgbClr val="A0A0A0"/>
                  </a:solidFill>
                  <a:miter lim="800000"/>
                  <a:headEnd/>
                  <a:tailEnd/>
                </a:ln>
                <a:effectLst/>
              </p:spPr>
              <p:txBody>
                <a:bodyPr wrap="none"/>
                <a:lstStyle/>
                <a:p>
                  <a:endParaRPr lang="es-ES"/>
                </a:p>
              </p:txBody>
            </p:sp>
          </p:grpSp>
          <p:grpSp>
            <p:nvGrpSpPr>
              <p:cNvPr id="647365" name="Group 197"/>
              <p:cNvGrpSpPr>
                <a:grpSpLocks/>
              </p:cNvGrpSpPr>
              <p:nvPr/>
            </p:nvGrpSpPr>
            <p:grpSpPr bwMode="auto">
              <a:xfrm>
                <a:off x="989" y="4164"/>
                <a:ext cx="488" cy="403"/>
                <a:chOff x="989" y="4164"/>
                <a:chExt cx="488" cy="403"/>
              </a:xfrm>
            </p:grpSpPr>
            <p:sp>
              <p:nvSpPr>
                <p:cNvPr id="647366" name="Rectangle 198"/>
                <p:cNvSpPr>
                  <a:spLocks noChangeArrowheads="1"/>
                </p:cNvSpPr>
                <p:nvPr/>
              </p:nvSpPr>
              <p:spPr bwMode="auto">
                <a:xfrm>
                  <a:off x="1017" y="4164"/>
                  <a:ext cx="432"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49.5</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367" name="Rectangle 199"/>
                <p:cNvSpPr>
                  <a:spLocks noChangeArrowheads="1"/>
                </p:cNvSpPr>
                <p:nvPr/>
              </p:nvSpPr>
              <p:spPr bwMode="auto">
                <a:xfrm>
                  <a:off x="989" y="4164"/>
                  <a:ext cx="488" cy="403"/>
                </a:xfrm>
                <a:prstGeom prst="rect">
                  <a:avLst/>
                </a:prstGeom>
                <a:noFill/>
                <a:ln w="7">
                  <a:solidFill>
                    <a:srgbClr val="A0A0A0"/>
                  </a:solidFill>
                  <a:miter lim="800000"/>
                  <a:headEnd/>
                  <a:tailEnd/>
                </a:ln>
                <a:effectLst/>
              </p:spPr>
              <p:txBody>
                <a:bodyPr wrap="none"/>
                <a:lstStyle/>
                <a:p>
                  <a:endParaRPr lang="es-ES"/>
                </a:p>
              </p:txBody>
            </p:sp>
          </p:grpSp>
          <p:grpSp>
            <p:nvGrpSpPr>
              <p:cNvPr id="647368" name="Group 200"/>
              <p:cNvGrpSpPr>
                <a:grpSpLocks/>
              </p:cNvGrpSpPr>
              <p:nvPr/>
            </p:nvGrpSpPr>
            <p:grpSpPr bwMode="auto">
              <a:xfrm>
                <a:off x="1477" y="4164"/>
                <a:ext cx="455" cy="403"/>
                <a:chOff x="1477" y="4164"/>
                <a:chExt cx="455" cy="403"/>
              </a:xfrm>
            </p:grpSpPr>
            <p:sp>
              <p:nvSpPr>
                <p:cNvPr id="647369" name="Rectangle 201"/>
                <p:cNvSpPr>
                  <a:spLocks noChangeArrowheads="1"/>
                </p:cNvSpPr>
                <p:nvPr/>
              </p:nvSpPr>
              <p:spPr bwMode="auto">
                <a:xfrm>
                  <a:off x="1505" y="4164"/>
                  <a:ext cx="399"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6.0</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370" name="Rectangle 202"/>
                <p:cNvSpPr>
                  <a:spLocks noChangeArrowheads="1"/>
                </p:cNvSpPr>
                <p:nvPr/>
              </p:nvSpPr>
              <p:spPr bwMode="auto">
                <a:xfrm>
                  <a:off x="1477" y="4164"/>
                  <a:ext cx="455" cy="403"/>
                </a:xfrm>
                <a:prstGeom prst="rect">
                  <a:avLst/>
                </a:prstGeom>
                <a:noFill/>
                <a:ln w="7">
                  <a:solidFill>
                    <a:srgbClr val="A0A0A0"/>
                  </a:solidFill>
                  <a:miter lim="800000"/>
                  <a:headEnd/>
                  <a:tailEnd/>
                </a:ln>
                <a:effectLst/>
              </p:spPr>
              <p:txBody>
                <a:bodyPr wrap="none"/>
                <a:lstStyle/>
                <a:p>
                  <a:endParaRPr lang="es-ES"/>
                </a:p>
              </p:txBody>
            </p:sp>
          </p:grpSp>
          <p:grpSp>
            <p:nvGrpSpPr>
              <p:cNvPr id="647371" name="Group 203"/>
              <p:cNvGrpSpPr>
                <a:grpSpLocks/>
              </p:cNvGrpSpPr>
              <p:nvPr/>
            </p:nvGrpSpPr>
            <p:grpSpPr bwMode="auto">
              <a:xfrm>
                <a:off x="1932" y="4164"/>
                <a:ext cx="455" cy="403"/>
                <a:chOff x="1932" y="4164"/>
                <a:chExt cx="455" cy="403"/>
              </a:xfrm>
            </p:grpSpPr>
            <p:sp>
              <p:nvSpPr>
                <p:cNvPr id="647372" name="Rectangle 204"/>
                <p:cNvSpPr>
                  <a:spLocks noChangeArrowheads="1"/>
                </p:cNvSpPr>
                <p:nvPr/>
              </p:nvSpPr>
              <p:spPr bwMode="auto">
                <a:xfrm>
                  <a:off x="1960" y="4164"/>
                  <a:ext cx="399"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42.7</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373" name="Rectangle 205"/>
                <p:cNvSpPr>
                  <a:spLocks noChangeArrowheads="1"/>
                </p:cNvSpPr>
                <p:nvPr/>
              </p:nvSpPr>
              <p:spPr bwMode="auto">
                <a:xfrm>
                  <a:off x="1932" y="4164"/>
                  <a:ext cx="455" cy="403"/>
                </a:xfrm>
                <a:prstGeom prst="rect">
                  <a:avLst/>
                </a:prstGeom>
                <a:noFill/>
                <a:ln w="7">
                  <a:solidFill>
                    <a:srgbClr val="A0A0A0"/>
                  </a:solidFill>
                  <a:miter lim="800000"/>
                  <a:headEnd/>
                  <a:tailEnd/>
                </a:ln>
                <a:effectLst/>
              </p:spPr>
              <p:txBody>
                <a:bodyPr wrap="none"/>
                <a:lstStyle/>
                <a:p>
                  <a:endParaRPr lang="es-ES"/>
                </a:p>
              </p:txBody>
            </p:sp>
          </p:grpSp>
          <p:grpSp>
            <p:nvGrpSpPr>
              <p:cNvPr id="647374" name="Group 206"/>
              <p:cNvGrpSpPr>
                <a:grpSpLocks/>
              </p:cNvGrpSpPr>
              <p:nvPr/>
            </p:nvGrpSpPr>
            <p:grpSpPr bwMode="auto">
              <a:xfrm>
                <a:off x="2387" y="4164"/>
                <a:ext cx="455" cy="403"/>
                <a:chOff x="2387" y="4164"/>
                <a:chExt cx="455" cy="403"/>
              </a:xfrm>
            </p:grpSpPr>
            <p:sp>
              <p:nvSpPr>
                <p:cNvPr id="647375" name="Rectangle 207"/>
                <p:cNvSpPr>
                  <a:spLocks noChangeArrowheads="1"/>
                </p:cNvSpPr>
                <p:nvPr/>
              </p:nvSpPr>
              <p:spPr bwMode="auto">
                <a:xfrm>
                  <a:off x="2415" y="4164"/>
                  <a:ext cx="399"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0.2</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376" name="Rectangle 208"/>
                <p:cNvSpPr>
                  <a:spLocks noChangeArrowheads="1"/>
                </p:cNvSpPr>
                <p:nvPr/>
              </p:nvSpPr>
              <p:spPr bwMode="auto">
                <a:xfrm>
                  <a:off x="2387" y="4164"/>
                  <a:ext cx="455" cy="403"/>
                </a:xfrm>
                <a:prstGeom prst="rect">
                  <a:avLst/>
                </a:prstGeom>
                <a:noFill/>
                <a:ln w="7">
                  <a:solidFill>
                    <a:srgbClr val="A0A0A0"/>
                  </a:solidFill>
                  <a:miter lim="800000"/>
                  <a:headEnd/>
                  <a:tailEnd/>
                </a:ln>
                <a:effectLst/>
              </p:spPr>
              <p:txBody>
                <a:bodyPr wrap="none"/>
                <a:lstStyle/>
                <a:p>
                  <a:endParaRPr lang="es-ES"/>
                </a:p>
              </p:txBody>
            </p:sp>
          </p:grpSp>
          <p:grpSp>
            <p:nvGrpSpPr>
              <p:cNvPr id="647377" name="Group 209"/>
              <p:cNvGrpSpPr>
                <a:grpSpLocks/>
              </p:cNvGrpSpPr>
              <p:nvPr/>
            </p:nvGrpSpPr>
            <p:grpSpPr bwMode="auto">
              <a:xfrm>
                <a:off x="2842" y="4164"/>
                <a:ext cx="442" cy="403"/>
                <a:chOff x="2842" y="4164"/>
                <a:chExt cx="442" cy="403"/>
              </a:xfrm>
            </p:grpSpPr>
            <p:sp>
              <p:nvSpPr>
                <p:cNvPr id="647378" name="Rectangle 210"/>
                <p:cNvSpPr>
                  <a:spLocks noChangeArrowheads="1"/>
                </p:cNvSpPr>
                <p:nvPr/>
              </p:nvSpPr>
              <p:spPr bwMode="auto">
                <a:xfrm>
                  <a:off x="2870" y="4164"/>
                  <a:ext cx="386"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0.1</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379" name="Rectangle 211"/>
                <p:cNvSpPr>
                  <a:spLocks noChangeArrowheads="1"/>
                </p:cNvSpPr>
                <p:nvPr/>
              </p:nvSpPr>
              <p:spPr bwMode="auto">
                <a:xfrm>
                  <a:off x="2842" y="4164"/>
                  <a:ext cx="442" cy="403"/>
                </a:xfrm>
                <a:prstGeom prst="rect">
                  <a:avLst/>
                </a:prstGeom>
                <a:noFill/>
                <a:ln w="7">
                  <a:solidFill>
                    <a:srgbClr val="A0A0A0"/>
                  </a:solidFill>
                  <a:miter lim="800000"/>
                  <a:headEnd/>
                  <a:tailEnd/>
                </a:ln>
                <a:effectLst/>
              </p:spPr>
              <p:txBody>
                <a:bodyPr wrap="none"/>
                <a:lstStyle/>
                <a:p>
                  <a:endParaRPr lang="es-ES"/>
                </a:p>
              </p:txBody>
            </p:sp>
          </p:grpSp>
          <p:grpSp>
            <p:nvGrpSpPr>
              <p:cNvPr id="647380" name="Group 212"/>
              <p:cNvGrpSpPr>
                <a:grpSpLocks/>
              </p:cNvGrpSpPr>
              <p:nvPr/>
            </p:nvGrpSpPr>
            <p:grpSpPr bwMode="auto">
              <a:xfrm>
                <a:off x="3284" y="4164"/>
                <a:ext cx="560" cy="403"/>
                <a:chOff x="3284" y="4164"/>
                <a:chExt cx="560" cy="403"/>
              </a:xfrm>
            </p:grpSpPr>
            <p:sp>
              <p:nvSpPr>
                <p:cNvPr id="647381" name="Rectangle 213"/>
                <p:cNvSpPr>
                  <a:spLocks noChangeArrowheads="1"/>
                </p:cNvSpPr>
                <p:nvPr/>
              </p:nvSpPr>
              <p:spPr bwMode="auto">
                <a:xfrm>
                  <a:off x="3312" y="4164"/>
                  <a:ext cx="504" cy="403"/>
                </a:xfrm>
                <a:prstGeom prst="rect">
                  <a:avLst/>
                </a:prstGeom>
                <a:noFill/>
                <a:ln w="9525">
                  <a:noFill/>
                  <a:miter lim="800000"/>
                  <a:headEnd/>
                  <a:tailEnd/>
                </a:ln>
                <a:effectLst/>
              </p:spPr>
              <p:txBody>
                <a:bodyPr/>
                <a:lstStyle/>
                <a:p>
                  <a:pPr algn="ctr" eaLnBrk="0" hangingPunct="0"/>
                  <a:r>
                    <a:rPr lang="es-ES_tradnl" sz="1700" b="1">
                      <a:latin typeface="Times New Roman" pitchFamily="18" charset="0"/>
                      <a:cs typeface="Times New Roman" pitchFamily="18" charset="0"/>
                    </a:rPr>
                    <a:t>1.5</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382" name="Rectangle 214"/>
                <p:cNvSpPr>
                  <a:spLocks noChangeArrowheads="1"/>
                </p:cNvSpPr>
                <p:nvPr/>
              </p:nvSpPr>
              <p:spPr bwMode="auto">
                <a:xfrm>
                  <a:off x="3284" y="4164"/>
                  <a:ext cx="560" cy="403"/>
                </a:xfrm>
                <a:prstGeom prst="rect">
                  <a:avLst/>
                </a:prstGeom>
                <a:noFill/>
                <a:ln w="7">
                  <a:solidFill>
                    <a:srgbClr val="A0A0A0"/>
                  </a:solidFill>
                  <a:miter lim="800000"/>
                  <a:headEnd/>
                  <a:tailEnd/>
                </a:ln>
                <a:effectLst/>
              </p:spPr>
              <p:txBody>
                <a:bodyPr wrap="none"/>
                <a:lstStyle/>
                <a:p>
                  <a:endParaRPr lang="es-ES"/>
                </a:p>
              </p:txBody>
            </p:sp>
          </p:grpSp>
          <p:grpSp>
            <p:nvGrpSpPr>
              <p:cNvPr id="647383" name="Group 215"/>
              <p:cNvGrpSpPr>
                <a:grpSpLocks/>
              </p:cNvGrpSpPr>
              <p:nvPr/>
            </p:nvGrpSpPr>
            <p:grpSpPr bwMode="auto">
              <a:xfrm>
                <a:off x="0" y="4567"/>
                <a:ext cx="989" cy="509"/>
                <a:chOff x="0" y="4567"/>
                <a:chExt cx="989" cy="509"/>
              </a:xfrm>
            </p:grpSpPr>
            <p:sp>
              <p:nvSpPr>
                <p:cNvPr id="647384" name="Rectangle 216"/>
                <p:cNvSpPr>
                  <a:spLocks noChangeArrowheads="1"/>
                </p:cNvSpPr>
                <p:nvPr/>
              </p:nvSpPr>
              <p:spPr bwMode="auto">
                <a:xfrm>
                  <a:off x="28" y="4567"/>
                  <a:ext cx="933" cy="509"/>
                </a:xfrm>
                <a:prstGeom prst="rect">
                  <a:avLst/>
                </a:prstGeom>
                <a:noFill/>
                <a:ln w="9525">
                  <a:noFill/>
                  <a:miter lim="800000"/>
                  <a:headEnd/>
                  <a:tailEnd/>
                </a:ln>
                <a:effectLst/>
              </p:spPr>
              <p:txBody>
                <a:bodyPr bIns="0"/>
                <a:lstStyle/>
                <a:p>
                  <a:pPr eaLnBrk="0" hangingPunct="0"/>
                  <a:r>
                    <a:rPr lang="es-ES_tradnl" sz="1700" b="1">
                      <a:solidFill>
                        <a:srgbClr val="FF0000"/>
                      </a:solidFill>
                      <a:latin typeface="Times New Roman" pitchFamily="18" charset="0"/>
                      <a:cs typeface="Times New Roman" pitchFamily="18" charset="0"/>
                    </a:rPr>
                    <a:t>Vidrio</a:t>
                  </a:r>
                </a:p>
                <a:p>
                  <a:pPr eaLnBrk="0" hangingPunct="0"/>
                  <a:endParaRPr lang="es-ES_tradnl" sz="1700">
                    <a:latin typeface="Times New Roman" pitchFamily="18" charset="0"/>
                  </a:endParaRPr>
                </a:p>
              </p:txBody>
            </p:sp>
            <p:sp>
              <p:nvSpPr>
                <p:cNvPr id="647385" name="Rectangle 217"/>
                <p:cNvSpPr>
                  <a:spLocks noChangeArrowheads="1"/>
                </p:cNvSpPr>
                <p:nvPr/>
              </p:nvSpPr>
              <p:spPr bwMode="auto">
                <a:xfrm>
                  <a:off x="0" y="4567"/>
                  <a:ext cx="989" cy="509"/>
                </a:xfrm>
                <a:prstGeom prst="rect">
                  <a:avLst/>
                </a:prstGeom>
                <a:noFill/>
                <a:ln w="7">
                  <a:solidFill>
                    <a:srgbClr val="A0A0A0"/>
                  </a:solidFill>
                  <a:miter lim="800000"/>
                  <a:headEnd/>
                  <a:tailEnd/>
                </a:ln>
                <a:effectLst/>
              </p:spPr>
              <p:txBody>
                <a:bodyPr wrap="none"/>
                <a:lstStyle/>
                <a:p>
                  <a:endParaRPr lang="es-ES"/>
                </a:p>
              </p:txBody>
            </p:sp>
          </p:grpSp>
          <p:grpSp>
            <p:nvGrpSpPr>
              <p:cNvPr id="647386" name="Group 218"/>
              <p:cNvGrpSpPr>
                <a:grpSpLocks/>
              </p:cNvGrpSpPr>
              <p:nvPr/>
            </p:nvGrpSpPr>
            <p:grpSpPr bwMode="auto">
              <a:xfrm>
                <a:off x="989" y="4567"/>
                <a:ext cx="488" cy="509"/>
                <a:chOff x="989" y="4567"/>
                <a:chExt cx="488" cy="509"/>
              </a:xfrm>
            </p:grpSpPr>
            <p:sp>
              <p:nvSpPr>
                <p:cNvPr id="647387" name="Rectangle 219"/>
                <p:cNvSpPr>
                  <a:spLocks noChangeArrowheads="1"/>
                </p:cNvSpPr>
                <p:nvPr/>
              </p:nvSpPr>
              <p:spPr bwMode="auto">
                <a:xfrm>
                  <a:off x="1017" y="4567"/>
                  <a:ext cx="432" cy="509"/>
                </a:xfrm>
                <a:prstGeom prst="rect">
                  <a:avLst/>
                </a:prstGeom>
                <a:noFill/>
                <a:ln w="9525">
                  <a:noFill/>
                  <a:miter lim="800000"/>
                  <a:headEnd/>
                  <a:tailEnd/>
                </a:ln>
                <a:effectLst/>
              </p:spPr>
              <p:txBody>
                <a:bodyPr/>
                <a:lstStyle/>
                <a:p>
                  <a:pPr algn="ctr" eaLnBrk="0" hangingPunct="0"/>
                  <a:r>
                    <a:rPr lang="es-ES_tradnl" sz="1700" b="1">
                      <a:solidFill>
                        <a:srgbClr val="800000"/>
                      </a:solidFill>
                      <a:latin typeface="Times New Roman" pitchFamily="18" charset="0"/>
                      <a:cs typeface="Times New Roman" pitchFamily="18" charset="0"/>
                    </a:rPr>
                    <a:t>0.5</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388" name="Rectangle 220"/>
                <p:cNvSpPr>
                  <a:spLocks noChangeArrowheads="1"/>
                </p:cNvSpPr>
                <p:nvPr/>
              </p:nvSpPr>
              <p:spPr bwMode="auto">
                <a:xfrm>
                  <a:off x="989" y="4567"/>
                  <a:ext cx="488" cy="509"/>
                </a:xfrm>
                <a:prstGeom prst="rect">
                  <a:avLst/>
                </a:prstGeom>
                <a:noFill/>
                <a:ln w="7">
                  <a:solidFill>
                    <a:srgbClr val="A0A0A0"/>
                  </a:solidFill>
                  <a:miter lim="800000"/>
                  <a:headEnd/>
                  <a:tailEnd/>
                </a:ln>
                <a:effectLst/>
              </p:spPr>
              <p:txBody>
                <a:bodyPr wrap="none"/>
                <a:lstStyle/>
                <a:p>
                  <a:endParaRPr lang="es-ES"/>
                </a:p>
              </p:txBody>
            </p:sp>
          </p:grpSp>
          <p:grpSp>
            <p:nvGrpSpPr>
              <p:cNvPr id="647389" name="Group 221"/>
              <p:cNvGrpSpPr>
                <a:grpSpLocks/>
              </p:cNvGrpSpPr>
              <p:nvPr/>
            </p:nvGrpSpPr>
            <p:grpSpPr bwMode="auto">
              <a:xfrm>
                <a:off x="1477" y="4567"/>
                <a:ext cx="455" cy="509"/>
                <a:chOff x="1477" y="4567"/>
                <a:chExt cx="455" cy="509"/>
              </a:xfrm>
            </p:grpSpPr>
            <p:sp>
              <p:nvSpPr>
                <p:cNvPr id="647390" name="Rectangle 222"/>
                <p:cNvSpPr>
                  <a:spLocks noChangeArrowheads="1"/>
                </p:cNvSpPr>
                <p:nvPr/>
              </p:nvSpPr>
              <p:spPr bwMode="auto">
                <a:xfrm>
                  <a:off x="1505" y="4567"/>
                  <a:ext cx="399" cy="509"/>
                </a:xfrm>
                <a:prstGeom prst="rect">
                  <a:avLst/>
                </a:prstGeom>
                <a:noFill/>
                <a:ln w="9525">
                  <a:noFill/>
                  <a:miter lim="800000"/>
                  <a:headEnd/>
                  <a:tailEnd/>
                </a:ln>
                <a:effectLst/>
              </p:spPr>
              <p:txBody>
                <a:bodyPr/>
                <a:lstStyle/>
                <a:p>
                  <a:pPr algn="ctr" eaLnBrk="0" hangingPunct="0"/>
                  <a:r>
                    <a:rPr lang="es-ES_tradnl" sz="1700" b="1">
                      <a:solidFill>
                        <a:srgbClr val="800000"/>
                      </a:solidFill>
                      <a:latin typeface="Times New Roman" pitchFamily="18" charset="0"/>
                      <a:cs typeface="Times New Roman" pitchFamily="18" charset="0"/>
                    </a:rPr>
                    <a:t>0.1</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391" name="Rectangle 223"/>
                <p:cNvSpPr>
                  <a:spLocks noChangeArrowheads="1"/>
                </p:cNvSpPr>
                <p:nvPr/>
              </p:nvSpPr>
              <p:spPr bwMode="auto">
                <a:xfrm>
                  <a:off x="1477" y="4567"/>
                  <a:ext cx="455" cy="509"/>
                </a:xfrm>
                <a:prstGeom prst="rect">
                  <a:avLst/>
                </a:prstGeom>
                <a:noFill/>
                <a:ln w="7">
                  <a:solidFill>
                    <a:srgbClr val="A0A0A0"/>
                  </a:solidFill>
                  <a:miter lim="800000"/>
                  <a:headEnd/>
                  <a:tailEnd/>
                </a:ln>
                <a:effectLst/>
              </p:spPr>
              <p:txBody>
                <a:bodyPr wrap="none"/>
                <a:lstStyle/>
                <a:p>
                  <a:endParaRPr lang="es-ES"/>
                </a:p>
              </p:txBody>
            </p:sp>
          </p:grpSp>
          <p:grpSp>
            <p:nvGrpSpPr>
              <p:cNvPr id="647392" name="Group 224"/>
              <p:cNvGrpSpPr>
                <a:grpSpLocks/>
              </p:cNvGrpSpPr>
              <p:nvPr/>
            </p:nvGrpSpPr>
            <p:grpSpPr bwMode="auto">
              <a:xfrm>
                <a:off x="1932" y="4567"/>
                <a:ext cx="455" cy="509"/>
                <a:chOff x="1932" y="4567"/>
                <a:chExt cx="455" cy="509"/>
              </a:xfrm>
            </p:grpSpPr>
            <p:sp>
              <p:nvSpPr>
                <p:cNvPr id="647393" name="Rectangle 225"/>
                <p:cNvSpPr>
                  <a:spLocks noChangeArrowheads="1"/>
                </p:cNvSpPr>
                <p:nvPr/>
              </p:nvSpPr>
              <p:spPr bwMode="auto">
                <a:xfrm>
                  <a:off x="1960" y="4567"/>
                  <a:ext cx="399" cy="509"/>
                </a:xfrm>
                <a:prstGeom prst="rect">
                  <a:avLst/>
                </a:prstGeom>
                <a:noFill/>
                <a:ln w="9525">
                  <a:noFill/>
                  <a:miter lim="800000"/>
                  <a:headEnd/>
                  <a:tailEnd/>
                </a:ln>
                <a:effectLst/>
              </p:spPr>
              <p:txBody>
                <a:bodyPr/>
                <a:lstStyle/>
                <a:p>
                  <a:pPr algn="ctr" eaLnBrk="0" hangingPunct="0"/>
                  <a:r>
                    <a:rPr lang="es-ES_tradnl" sz="1700" b="1">
                      <a:solidFill>
                        <a:srgbClr val="800000"/>
                      </a:solidFill>
                      <a:latin typeface="Times New Roman" pitchFamily="18" charset="0"/>
                      <a:cs typeface="Times New Roman" pitchFamily="18" charset="0"/>
                    </a:rPr>
                    <a:t>0.4</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394" name="Rectangle 226"/>
                <p:cNvSpPr>
                  <a:spLocks noChangeArrowheads="1"/>
                </p:cNvSpPr>
                <p:nvPr/>
              </p:nvSpPr>
              <p:spPr bwMode="auto">
                <a:xfrm>
                  <a:off x="1932" y="4567"/>
                  <a:ext cx="455" cy="509"/>
                </a:xfrm>
                <a:prstGeom prst="rect">
                  <a:avLst/>
                </a:prstGeom>
                <a:noFill/>
                <a:ln w="7">
                  <a:solidFill>
                    <a:srgbClr val="A0A0A0"/>
                  </a:solidFill>
                  <a:miter lim="800000"/>
                  <a:headEnd/>
                  <a:tailEnd/>
                </a:ln>
                <a:effectLst/>
              </p:spPr>
              <p:txBody>
                <a:bodyPr wrap="none"/>
                <a:lstStyle/>
                <a:p>
                  <a:endParaRPr lang="es-ES"/>
                </a:p>
              </p:txBody>
            </p:sp>
          </p:grpSp>
          <p:grpSp>
            <p:nvGrpSpPr>
              <p:cNvPr id="647395" name="Group 227"/>
              <p:cNvGrpSpPr>
                <a:grpSpLocks/>
              </p:cNvGrpSpPr>
              <p:nvPr/>
            </p:nvGrpSpPr>
            <p:grpSpPr bwMode="auto">
              <a:xfrm>
                <a:off x="2387" y="4567"/>
                <a:ext cx="455" cy="509"/>
                <a:chOff x="2387" y="4567"/>
                <a:chExt cx="455" cy="509"/>
              </a:xfrm>
            </p:grpSpPr>
            <p:sp>
              <p:nvSpPr>
                <p:cNvPr id="647396" name="Rectangle 228"/>
                <p:cNvSpPr>
                  <a:spLocks noChangeArrowheads="1"/>
                </p:cNvSpPr>
                <p:nvPr/>
              </p:nvSpPr>
              <p:spPr bwMode="auto">
                <a:xfrm>
                  <a:off x="2415" y="4567"/>
                  <a:ext cx="399" cy="509"/>
                </a:xfrm>
                <a:prstGeom prst="rect">
                  <a:avLst/>
                </a:prstGeom>
                <a:noFill/>
                <a:ln w="9525">
                  <a:noFill/>
                  <a:miter lim="800000"/>
                  <a:headEnd/>
                  <a:tailEnd/>
                </a:ln>
                <a:effectLst/>
              </p:spPr>
              <p:txBody>
                <a:bodyPr/>
                <a:lstStyle/>
                <a:p>
                  <a:pPr algn="ctr" eaLnBrk="0" hangingPunct="0"/>
                  <a:r>
                    <a:rPr lang="es-ES_tradnl" sz="1700" b="1">
                      <a:solidFill>
                        <a:srgbClr val="800000"/>
                      </a:solidFill>
                      <a:latin typeface="Times New Roman" pitchFamily="18" charset="0"/>
                      <a:cs typeface="Times New Roman" pitchFamily="18" charset="0"/>
                    </a:rPr>
                    <a:t>0.1</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397" name="Rectangle 229"/>
                <p:cNvSpPr>
                  <a:spLocks noChangeArrowheads="1"/>
                </p:cNvSpPr>
                <p:nvPr/>
              </p:nvSpPr>
              <p:spPr bwMode="auto">
                <a:xfrm>
                  <a:off x="2387" y="4567"/>
                  <a:ext cx="455" cy="509"/>
                </a:xfrm>
                <a:prstGeom prst="rect">
                  <a:avLst/>
                </a:prstGeom>
                <a:noFill/>
                <a:ln w="7">
                  <a:solidFill>
                    <a:srgbClr val="A0A0A0"/>
                  </a:solidFill>
                  <a:miter lim="800000"/>
                  <a:headEnd/>
                  <a:tailEnd/>
                </a:ln>
                <a:effectLst/>
              </p:spPr>
              <p:txBody>
                <a:bodyPr wrap="none"/>
                <a:lstStyle/>
                <a:p>
                  <a:endParaRPr lang="es-ES"/>
                </a:p>
              </p:txBody>
            </p:sp>
          </p:grpSp>
          <p:grpSp>
            <p:nvGrpSpPr>
              <p:cNvPr id="647398" name="Group 230"/>
              <p:cNvGrpSpPr>
                <a:grpSpLocks/>
              </p:cNvGrpSpPr>
              <p:nvPr/>
            </p:nvGrpSpPr>
            <p:grpSpPr bwMode="auto">
              <a:xfrm>
                <a:off x="2842" y="4567"/>
                <a:ext cx="442" cy="509"/>
                <a:chOff x="2842" y="4567"/>
                <a:chExt cx="442" cy="509"/>
              </a:xfrm>
            </p:grpSpPr>
            <p:sp>
              <p:nvSpPr>
                <p:cNvPr id="647399" name="Rectangle 231"/>
                <p:cNvSpPr>
                  <a:spLocks noChangeArrowheads="1"/>
                </p:cNvSpPr>
                <p:nvPr/>
              </p:nvSpPr>
              <p:spPr bwMode="auto">
                <a:xfrm>
                  <a:off x="2870" y="4567"/>
                  <a:ext cx="386" cy="509"/>
                </a:xfrm>
                <a:prstGeom prst="rect">
                  <a:avLst/>
                </a:prstGeom>
                <a:noFill/>
                <a:ln w="9525">
                  <a:noFill/>
                  <a:miter lim="800000"/>
                  <a:headEnd/>
                  <a:tailEnd/>
                </a:ln>
                <a:effectLst/>
              </p:spPr>
              <p:txBody>
                <a:bodyPr/>
                <a:lstStyle/>
                <a:p>
                  <a:pPr algn="ctr" eaLnBrk="0" hangingPunct="0"/>
                  <a:r>
                    <a:rPr lang="es-ES_tradnl" sz="1700">
                      <a:latin typeface="Times New Roman" pitchFamily="18" charset="0"/>
                      <a:cs typeface="Times New Roman" pitchFamily="18" charset="0"/>
                    </a:rPr>
                    <a:t> </a:t>
                  </a:r>
                </a:p>
                <a:p>
                  <a:pPr algn="ctr" eaLnBrk="0" hangingPunct="0"/>
                  <a:endParaRPr lang="es-ES_tradnl" sz="1700">
                    <a:latin typeface="Times New Roman" pitchFamily="18" charset="0"/>
                  </a:endParaRPr>
                </a:p>
              </p:txBody>
            </p:sp>
            <p:sp>
              <p:nvSpPr>
                <p:cNvPr id="647400" name="Rectangle 232"/>
                <p:cNvSpPr>
                  <a:spLocks noChangeArrowheads="1"/>
                </p:cNvSpPr>
                <p:nvPr/>
              </p:nvSpPr>
              <p:spPr bwMode="auto">
                <a:xfrm>
                  <a:off x="2842" y="4567"/>
                  <a:ext cx="442" cy="509"/>
                </a:xfrm>
                <a:prstGeom prst="rect">
                  <a:avLst/>
                </a:prstGeom>
                <a:noFill/>
                <a:ln w="7">
                  <a:solidFill>
                    <a:srgbClr val="A0A0A0"/>
                  </a:solidFill>
                  <a:miter lim="800000"/>
                  <a:headEnd/>
                  <a:tailEnd/>
                </a:ln>
                <a:effectLst/>
              </p:spPr>
              <p:txBody>
                <a:bodyPr wrap="none"/>
                <a:lstStyle/>
                <a:p>
                  <a:endParaRPr lang="es-ES"/>
                </a:p>
              </p:txBody>
            </p:sp>
          </p:grpSp>
          <p:grpSp>
            <p:nvGrpSpPr>
              <p:cNvPr id="647401" name="Group 233"/>
              <p:cNvGrpSpPr>
                <a:grpSpLocks/>
              </p:cNvGrpSpPr>
              <p:nvPr/>
            </p:nvGrpSpPr>
            <p:grpSpPr bwMode="auto">
              <a:xfrm>
                <a:off x="3284" y="4567"/>
                <a:ext cx="560" cy="509"/>
                <a:chOff x="3284" y="4567"/>
                <a:chExt cx="560" cy="509"/>
              </a:xfrm>
            </p:grpSpPr>
            <p:sp>
              <p:nvSpPr>
                <p:cNvPr id="647402" name="Rectangle 234"/>
                <p:cNvSpPr>
                  <a:spLocks noChangeArrowheads="1"/>
                </p:cNvSpPr>
                <p:nvPr/>
              </p:nvSpPr>
              <p:spPr bwMode="auto">
                <a:xfrm>
                  <a:off x="3312" y="4567"/>
                  <a:ext cx="504" cy="509"/>
                </a:xfrm>
                <a:prstGeom prst="rect">
                  <a:avLst/>
                </a:prstGeom>
                <a:noFill/>
                <a:ln w="9525">
                  <a:noFill/>
                  <a:miter lim="800000"/>
                  <a:headEnd/>
                  <a:tailEnd/>
                </a:ln>
                <a:effectLst/>
              </p:spPr>
              <p:txBody>
                <a:bodyPr/>
                <a:lstStyle/>
                <a:p>
                  <a:pPr algn="ctr" eaLnBrk="0" hangingPunct="0"/>
                  <a:r>
                    <a:rPr lang="es-ES_tradnl" sz="1700" b="1">
                      <a:solidFill>
                        <a:srgbClr val="800000"/>
                      </a:solidFill>
                      <a:latin typeface="Times New Roman" pitchFamily="18" charset="0"/>
                      <a:cs typeface="Times New Roman" pitchFamily="18" charset="0"/>
                    </a:rPr>
                    <a:t>98.9</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403" name="Rectangle 235"/>
                <p:cNvSpPr>
                  <a:spLocks noChangeArrowheads="1"/>
                </p:cNvSpPr>
                <p:nvPr/>
              </p:nvSpPr>
              <p:spPr bwMode="auto">
                <a:xfrm>
                  <a:off x="3284" y="4567"/>
                  <a:ext cx="560" cy="509"/>
                </a:xfrm>
                <a:prstGeom prst="rect">
                  <a:avLst/>
                </a:prstGeom>
                <a:noFill/>
                <a:ln w="7">
                  <a:solidFill>
                    <a:srgbClr val="A0A0A0"/>
                  </a:solidFill>
                  <a:miter lim="800000"/>
                  <a:headEnd/>
                  <a:tailEnd/>
                </a:ln>
                <a:effectLst/>
              </p:spPr>
              <p:txBody>
                <a:bodyPr wrap="none"/>
                <a:lstStyle/>
                <a:p>
                  <a:endParaRPr lang="es-ES"/>
                </a:p>
              </p:txBody>
            </p:sp>
          </p:grpSp>
          <p:grpSp>
            <p:nvGrpSpPr>
              <p:cNvPr id="647404" name="Group 236"/>
              <p:cNvGrpSpPr>
                <a:grpSpLocks/>
              </p:cNvGrpSpPr>
              <p:nvPr/>
            </p:nvGrpSpPr>
            <p:grpSpPr bwMode="auto">
              <a:xfrm>
                <a:off x="0" y="5076"/>
                <a:ext cx="989" cy="403"/>
                <a:chOff x="0" y="5076"/>
                <a:chExt cx="989" cy="403"/>
              </a:xfrm>
            </p:grpSpPr>
            <p:sp>
              <p:nvSpPr>
                <p:cNvPr id="647405" name="Rectangle 237"/>
                <p:cNvSpPr>
                  <a:spLocks noChangeArrowheads="1"/>
                </p:cNvSpPr>
                <p:nvPr/>
              </p:nvSpPr>
              <p:spPr bwMode="auto">
                <a:xfrm>
                  <a:off x="28" y="5076"/>
                  <a:ext cx="933" cy="403"/>
                </a:xfrm>
                <a:prstGeom prst="rect">
                  <a:avLst/>
                </a:prstGeom>
                <a:noFill/>
                <a:ln w="9525">
                  <a:noFill/>
                  <a:miter lim="800000"/>
                  <a:headEnd/>
                  <a:tailEnd/>
                </a:ln>
                <a:effectLst/>
              </p:spPr>
              <p:txBody>
                <a:bodyPr/>
                <a:lstStyle/>
                <a:p>
                  <a:pPr eaLnBrk="0" hangingPunct="0"/>
                  <a:r>
                    <a:rPr lang="es-ES_tradnl" sz="1700" b="1">
                      <a:solidFill>
                        <a:srgbClr val="FF0000"/>
                      </a:solidFill>
                      <a:latin typeface="Times New Roman" pitchFamily="18" charset="0"/>
                      <a:cs typeface="Times New Roman" pitchFamily="18" charset="0"/>
                    </a:rPr>
                    <a:t>Metales</a:t>
                  </a:r>
                  <a:endParaRPr lang="es-ES_tradnl" sz="1700">
                    <a:latin typeface="Times New Roman" pitchFamily="18" charset="0"/>
                    <a:cs typeface="Times New Roman" pitchFamily="18" charset="0"/>
                  </a:endParaRPr>
                </a:p>
                <a:p>
                  <a:pPr eaLnBrk="0" hangingPunct="0"/>
                  <a:endParaRPr lang="es-ES_tradnl" sz="1700">
                    <a:latin typeface="Times New Roman" pitchFamily="18" charset="0"/>
                  </a:endParaRPr>
                </a:p>
              </p:txBody>
            </p:sp>
            <p:sp>
              <p:nvSpPr>
                <p:cNvPr id="647406" name="Rectangle 238"/>
                <p:cNvSpPr>
                  <a:spLocks noChangeArrowheads="1"/>
                </p:cNvSpPr>
                <p:nvPr/>
              </p:nvSpPr>
              <p:spPr bwMode="auto">
                <a:xfrm>
                  <a:off x="0" y="5076"/>
                  <a:ext cx="989" cy="403"/>
                </a:xfrm>
                <a:prstGeom prst="rect">
                  <a:avLst/>
                </a:prstGeom>
                <a:noFill/>
                <a:ln w="7">
                  <a:solidFill>
                    <a:srgbClr val="A0A0A0"/>
                  </a:solidFill>
                  <a:miter lim="800000"/>
                  <a:headEnd/>
                  <a:tailEnd/>
                </a:ln>
                <a:effectLst/>
              </p:spPr>
              <p:txBody>
                <a:bodyPr wrap="none"/>
                <a:lstStyle/>
                <a:p>
                  <a:endParaRPr lang="es-ES"/>
                </a:p>
              </p:txBody>
            </p:sp>
          </p:grpSp>
          <p:grpSp>
            <p:nvGrpSpPr>
              <p:cNvPr id="647407" name="Group 239"/>
              <p:cNvGrpSpPr>
                <a:grpSpLocks/>
              </p:cNvGrpSpPr>
              <p:nvPr/>
            </p:nvGrpSpPr>
            <p:grpSpPr bwMode="auto">
              <a:xfrm>
                <a:off x="989" y="5076"/>
                <a:ext cx="488" cy="403"/>
                <a:chOff x="989" y="5076"/>
                <a:chExt cx="488" cy="403"/>
              </a:xfrm>
            </p:grpSpPr>
            <p:sp>
              <p:nvSpPr>
                <p:cNvPr id="647408" name="Rectangle 240"/>
                <p:cNvSpPr>
                  <a:spLocks noChangeArrowheads="1"/>
                </p:cNvSpPr>
                <p:nvPr/>
              </p:nvSpPr>
              <p:spPr bwMode="auto">
                <a:xfrm>
                  <a:off x="1017" y="5076"/>
                  <a:ext cx="432" cy="403"/>
                </a:xfrm>
                <a:prstGeom prst="rect">
                  <a:avLst/>
                </a:prstGeom>
                <a:noFill/>
                <a:ln w="9525">
                  <a:noFill/>
                  <a:miter lim="800000"/>
                  <a:headEnd/>
                  <a:tailEnd/>
                </a:ln>
                <a:effectLst/>
              </p:spPr>
              <p:txBody>
                <a:bodyPr/>
                <a:lstStyle/>
                <a:p>
                  <a:pPr algn="ctr" eaLnBrk="0" hangingPunct="0"/>
                  <a:r>
                    <a:rPr lang="es-ES_tradnl" sz="1700" b="1">
                      <a:solidFill>
                        <a:srgbClr val="800000"/>
                      </a:solidFill>
                      <a:latin typeface="Times New Roman" pitchFamily="18" charset="0"/>
                      <a:cs typeface="Times New Roman" pitchFamily="18" charset="0"/>
                    </a:rPr>
                    <a:t>4.5</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409" name="Rectangle 241"/>
                <p:cNvSpPr>
                  <a:spLocks noChangeArrowheads="1"/>
                </p:cNvSpPr>
                <p:nvPr/>
              </p:nvSpPr>
              <p:spPr bwMode="auto">
                <a:xfrm>
                  <a:off x="989" y="5076"/>
                  <a:ext cx="488" cy="403"/>
                </a:xfrm>
                <a:prstGeom prst="rect">
                  <a:avLst/>
                </a:prstGeom>
                <a:noFill/>
                <a:ln w="7">
                  <a:solidFill>
                    <a:srgbClr val="A0A0A0"/>
                  </a:solidFill>
                  <a:miter lim="800000"/>
                  <a:headEnd/>
                  <a:tailEnd/>
                </a:ln>
                <a:effectLst/>
              </p:spPr>
              <p:txBody>
                <a:bodyPr wrap="none"/>
                <a:lstStyle/>
                <a:p>
                  <a:endParaRPr lang="es-ES"/>
                </a:p>
              </p:txBody>
            </p:sp>
          </p:grpSp>
          <p:grpSp>
            <p:nvGrpSpPr>
              <p:cNvPr id="647410" name="Group 242"/>
              <p:cNvGrpSpPr>
                <a:grpSpLocks/>
              </p:cNvGrpSpPr>
              <p:nvPr/>
            </p:nvGrpSpPr>
            <p:grpSpPr bwMode="auto">
              <a:xfrm>
                <a:off x="1477" y="5076"/>
                <a:ext cx="455" cy="403"/>
                <a:chOff x="1477" y="5076"/>
                <a:chExt cx="455" cy="403"/>
              </a:xfrm>
            </p:grpSpPr>
            <p:sp>
              <p:nvSpPr>
                <p:cNvPr id="647411" name="Rectangle 243"/>
                <p:cNvSpPr>
                  <a:spLocks noChangeArrowheads="1"/>
                </p:cNvSpPr>
                <p:nvPr/>
              </p:nvSpPr>
              <p:spPr bwMode="auto">
                <a:xfrm>
                  <a:off x="1505" y="5076"/>
                  <a:ext cx="399" cy="403"/>
                </a:xfrm>
                <a:prstGeom prst="rect">
                  <a:avLst/>
                </a:prstGeom>
                <a:noFill/>
                <a:ln w="9525">
                  <a:noFill/>
                  <a:miter lim="800000"/>
                  <a:headEnd/>
                  <a:tailEnd/>
                </a:ln>
                <a:effectLst/>
              </p:spPr>
              <p:txBody>
                <a:bodyPr/>
                <a:lstStyle/>
                <a:p>
                  <a:pPr algn="ctr" eaLnBrk="0" hangingPunct="0"/>
                  <a:r>
                    <a:rPr lang="es-ES_tradnl" sz="1700" b="1">
                      <a:solidFill>
                        <a:srgbClr val="800000"/>
                      </a:solidFill>
                      <a:latin typeface="Times New Roman" pitchFamily="18" charset="0"/>
                      <a:cs typeface="Times New Roman" pitchFamily="18" charset="0"/>
                    </a:rPr>
                    <a:t>0.6</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412" name="Rectangle 244"/>
                <p:cNvSpPr>
                  <a:spLocks noChangeArrowheads="1"/>
                </p:cNvSpPr>
                <p:nvPr/>
              </p:nvSpPr>
              <p:spPr bwMode="auto">
                <a:xfrm>
                  <a:off x="1477" y="5076"/>
                  <a:ext cx="455" cy="403"/>
                </a:xfrm>
                <a:prstGeom prst="rect">
                  <a:avLst/>
                </a:prstGeom>
                <a:noFill/>
                <a:ln w="7">
                  <a:solidFill>
                    <a:srgbClr val="A0A0A0"/>
                  </a:solidFill>
                  <a:miter lim="800000"/>
                  <a:headEnd/>
                  <a:tailEnd/>
                </a:ln>
                <a:effectLst/>
              </p:spPr>
              <p:txBody>
                <a:bodyPr wrap="none"/>
                <a:lstStyle/>
                <a:p>
                  <a:endParaRPr lang="es-ES"/>
                </a:p>
              </p:txBody>
            </p:sp>
          </p:grpSp>
          <p:grpSp>
            <p:nvGrpSpPr>
              <p:cNvPr id="647413" name="Group 245"/>
              <p:cNvGrpSpPr>
                <a:grpSpLocks/>
              </p:cNvGrpSpPr>
              <p:nvPr/>
            </p:nvGrpSpPr>
            <p:grpSpPr bwMode="auto">
              <a:xfrm>
                <a:off x="1932" y="5076"/>
                <a:ext cx="455" cy="403"/>
                <a:chOff x="1932" y="5076"/>
                <a:chExt cx="455" cy="403"/>
              </a:xfrm>
            </p:grpSpPr>
            <p:sp>
              <p:nvSpPr>
                <p:cNvPr id="647414" name="Rectangle 246"/>
                <p:cNvSpPr>
                  <a:spLocks noChangeArrowheads="1"/>
                </p:cNvSpPr>
                <p:nvPr/>
              </p:nvSpPr>
              <p:spPr bwMode="auto">
                <a:xfrm>
                  <a:off x="1960" y="5076"/>
                  <a:ext cx="399" cy="403"/>
                </a:xfrm>
                <a:prstGeom prst="rect">
                  <a:avLst/>
                </a:prstGeom>
                <a:noFill/>
                <a:ln w="9525">
                  <a:noFill/>
                  <a:miter lim="800000"/>
                  <a:headEnd/>
                  <a:tailEnd/>
                </a:ln>
                <a:effectLst/>
              </p:spPr>
              <p:txBody>
                <a:bodyPr/>
                <a:lstStyle/>
                <a:p>
                  <a:pPr algn="ctr" eaLnBrk="0" hangingPunct="0"/>
                  <a:r>
                    <a:rPr lang="es-ES_tradnl" sz="1700" b="1">
                      <a:solidFill>
                        <a:srgbClr val="800000"/>
                      </a:solidFill>
                      <a:latin typeface="Times New Roman" pitchFamily="18" charset="0"/>
                      <a:cs typeface="Times New Roman" pitchFamily="18" charset="0"/>
                    </a:rPr>
                    <a:t>4.3</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415" name="Rectangle 247"/>
                <p:cNvSpPr>
                  <a:spLocks noChangeArrowheads="1"/>
                </p:cNvSpPr>
                <p:nvPr/>
              </p:nvSpPr>
              <p:spPr bwMode="auto">
                <a:xfrm>
                  <a:off x="1932" y="5076"/>
                  <a:ext cx="455" cy="403"/>
                </a:xfrm>
                <a:prstGeom prst="rect">
                  <a:avLst/>
                </a:prstGeom>
                <a:noFill/>
                <a:ln w="7">
                  <a:solidFill>
                    <a:srgbClr val="A0A0A0"/>
                  </a:solidFill>
                  <a:miter lim="800000"/>
                  <a:headEnd/>
                  <a:tailEnd/>
                </a:ln>
                <a:effectLst/>
              </p:spPr>
              <p:txBody>
                <a:bodyPr wrap="none"/>
                <a:lstStyle/>
                <a:p>
                  <a:endParaRPr lang="es-ES"/>
                </a:p>
              </p:txBody>
            </p:sp>
          </p:grpSp>
          <p:grpSp>
            <p:nvGrpSpPr>
              <p:cNvPr id="647416" name="Group 248"/>
              <p:cNvGrpSpPr>
                <a:grpSpLocks/>
              </p:cNvGrpSpPr>
              <p:nvPr/>
            </p:nvGrpSpPr>
            <p:grpSpPr bwMode="auto">
              <a:xfrm>
                <a:off x="2387" y="5076"/>
                <a:ext cx="455" cy="403"/>
                <a:chOff x="2387" y="5076"/>
                <a:chExt cx="455" cy="403"/>
              </a:xfrm>
            </p:grpSpPr>
            <p:sp>
              <p:nvSpPr>
                <p:cNvPr id="647417" name="Rectangle 249"/>
                <p:cNvSpPr>
                  <a:spLocks noChangeArrowheads="1"/>
                </p:cNvSpPr>
                <p:nvPr/>
              </p:nvSpPr>
              <p:spPr bwMode="auto">
                <a:xfrm>
                  <a:off x="2415" y="5076"/>
                  <a:ext cx="399" cy="403"/>
                </a:xfrm>
                <a:prstGeom prst="rect">
                  <a:avLst/>
                </a:prstGeom>
                <a:noFill/>
                <a:ln w="9525">
                  <a:noFill/>
                  <a:miter lim="800000"/>
                  <a:headEnd/>
                  <a:tailEnd/>
                </a:ln>
                <a:effectLst/>
              </p:spPr>
              <p:txBody>
                <a:bodyPr/>
                <a:lstStyle/>
                <a:p>
                  <a:pPr algn="ctr" eaLnBrk="0" hangingPunct="0"/>
                  <a:r>
                    <a:rPr lang="es-ES_tradnl" sz="1700" b="1">
                      <a:solidFill>
                        <a:srgbClr val="800000"/>
                      </a:solidFill>
                      <a:latin typeface="Times New Roman" pitchFamily="18" charset="0"/>
                      <a:cs typeface="Times New Roman" pitchFamily="18" charset="0"/>
                    </a:rPr>
                    <a:t>0.1</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418" name="Rectangle 250"/>
                <p:cNvSpPr>
                  <a:spLocks noChangeArrowheads="1"/>
                </p:cNvSpPr>
                <p:nvPr/>
              </p:nvSpPr>
              <p:spPr bwMode="auto">
                <a:xfrm>
                  <a:off x="2387" y="5076"/>
                  <a:ext cx="455" cy="403"/>
                </a:xfrm>
                <a:prstGeom prst="rect">
                  <a:avLst/>
                </a:prstGeom>
                <a:noFill/>
                <a:ln w="7">
                  <a:solidFill>
                    <a:srgbClr val="A0A0A0"/>
                  </a:solidFill>
                  <a:miter lim="800000"/>
                  <a:headEnd/>
                  <a:tailEnd/>
                </a:ln>
                <a:effectLst/>
              </p:spPr>
              <p:txBody>
                <a:bodyPr wrap="none"/>
                <a:lstStyle/>
                <a:p>
                  <a:endParaRPr lang="es-ES"/>
                </a:p>
              </p:txBody>
            </p:sp>
          </p:grpSp>
          <p:grpSp>
            <p:nvGrpSpPr>
              <p:cNvPr id="647419" name="Group 251"/>
              <p:cNvGrpSpPr>
                <a:grpSpLocks/>
              </p:cNvGrpSpPr>
              <p:nvPr/>
            </p:nvGrpSpPr>
            <p:grpSpPr bwMode="auto">
              <a:xfrm>
                <a:off x="2842" y="5076"/>
                <a:ext cx="442" cy="403"/>
                <a:chOff x="2842" y="5076"/>
                <a:chExt cx="442" cy="403"/>
              </a:xfrm>
            </p:grpSpPr>
            <p:sp>
              <p:nvSpPr>
                <p:cNvPr id="647420" name="Rectangle 252"/>
                <p:cNvSpPr>
                  <a:spLocks noChangeArrowheads="1"/>
                </p:cNvSpPr>
                <p:nvPr/>
              </p:nvSpPr>
              <p:spPr bwMode="auto">
                <a:xfrm>
                  <a:off x="2870" y="5076"/>
                  <a:ext cx="386" cy="403"/>
                </a:xfrm>
                <a:prstGeom prst="rect">
                  <a:avLst/>
                </a:prstGeom>
                <a:noFill/>
                <a:ln w="9525">
                  <a:noFill/>
                  <a:miter lim="800000"/>
                  <a:headEnd/>
                  <a:tailEnd/>
                </a:ln>
                <a:effectLst/>
              </p:spPr>
              <p:txBody>
                <a:bodyPr/>
                <a:lstStyle/>
                <a:p>
                  <a:pPr algn="ctr" eaLnBrk="0" hangingPunct="0"/>
                  <a:r>
                    <a:rPr lang="es-ES_tradnl" sz="1700">
                      <a:latin typeface="Times New Roman" pitchFamily="18" charset="0"/>
                      <a:cs typeface="Times New Roman" pitchFamily="18" charset="0"/>
                    </a:rPr>
                    <a:t> </a:t>
                  </a:r>
                </a:p>
                <a:p>
                  <a:pPr algn="ctr" eaLnBrk="0" hangingPunct="0"/>
                  <a:endParaRPr lang="es-ES_tradnl" sz="1700">
                    <a:latin typeface="Times New Roman" pitchFamily="18" charset="0"/>
                  </a:endParaRPr>
                </a:p>
              </p:txBody>
            </p:sp>
            <p:sp>
              <p:nvSpPr>
                <p:cNvPr id="647421" name="Rectangle 253"/>
                <p:cNvSpPr>
                  <a:spLocks noChangeArrowheads="1"/>
                </p:cNvSpPr>
                <p:nvPr/>
              </p:nvSpPr>
              <p:spPr bwMode="auto">
                <a:xfrm>
                  <a:off x="2842" y="5076"/>
                  <a:ext cx="442" cy="403"/>
                </a:xfrm>
                <a:prstGeom prst="rect">
                  <a:avLst/>
                </a:prstGeom>
                <a:noFill/>
                <a:ln w="7">
                  <a:solidFill>
                    <a:srgbClr val="A0A0A0"/>
                  </a:solidFill>
                  <a:miter lim="800000"/>
                  <a:headEnd/>
                  <a:tailEnd/>
                </a:ln>
                <a:effectLst/>
              </p:spPr>
              <p:txBody>
                <a:bodyPr wrap="none"/>
                <a:lstStyle/>
                <a:p>
                  <a:endParaRPr lang="es-ES"/>
                </a:p>
              </p:txBody>
            </p:sp>
          </p:grpSp>
          <p:grpSp>
            <p:nvGrpSpPr>
              <p:cNvPr id="647422" name="Group 254"/>
              <p:cNvGrpSpPr>
                <a:grpSpLocks/>
              </p:cNvGrpSpPr>
              <p:nvPr/>
            </p:nvGrpSpPr>
            <p:grpSpPr bwMode="auto">
              <a:xfrm>
                <a:off x="3284" y="5076"/>
                <a:ext cx="560" cy="403"/>
                <a:chOff x="3284" y="5076"/>
                <a:chExt cx="560" cy="403"/>
              </a:xfrm>
            </p:grpSpPr>
            <p:sp>
              <p:nvSpPr>
                <p:cNvPr id="647423" name="Rectangle 255"/>
                <p:cNvSpPr>
                  <a:spLocks noChangeArrowheads="1"/>
                </p:cNvSpPr>
                <p:nvPr/>
              </p:nvSpPr>
              <p:spPr bwMode="auto">
                <a:xfrm>
                  <a:off x="3312" y="5076"/>
                  <a:ext cx="504" cy="403"/>
                </a:xfrm>
                <a:prstGeom prst="rect">
                  <a:avLst/>
                </a:prstGeom>
                <a:noFill/>
                <a:ln w="9525">
                  <a:noFill/>
                  <a:miter lim="800000"/>
                  <a:headEnd/>
                  <a:tailEnd/>
                </a:ln>
                <a:effectLst/>
              </p:spPr>
              <p:txBody>
                <a:bodyPr/>
                <a:lstStyle/>
                <a:p>
                  <a:pPr algn="ctr" eaLnBrk="0" hangingPunct="0"/>
                  <a:r>
                    <a:rPr lang="es-ES_tradnl" sz="1700" b="1">
                      <a:solidFill>
                        <a:srgbClr val="800000"/>
                      </a:solidFill>
                      <a:latin typeface="Times New Roman" pitchFamily="18" charset="0"/>
                      <a:cs typeface="Times New Roman" pitchFamily="18" charset="0"/>
                    </a:rPr>
                    <a:t>90.5</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424" name="Rectangle 256"/>
                <p:cNvSpPr>
                  <a:spLocks noChangeArrowheads="1"/>
                </p:cNvSpPr>
                <p:nvPr/>
              </p:nvSpPr>
              <p:spPr bwMode="auto">
                <a:xfrm>
                  <a:off x="3284" y="5076"/>
                  <a:ext cx="560" cy="403"/>
                </a:xfrm>
                <a:prstGeom prst="rect">
                  <a:avLst/>
                </a:prstGeom>
                <a:noFill/>
                <a:ln w="7">
                  <a:solidFill>
                    <a:srgbClr val="A0A0A0"/>
                  </a:solidFill>
                  <a:miter lim="800000"/>
                  <a:headEnd/>
                  <a:tailEnd/>
                </a:ln>
                <a:effectLst/>
              </p:spPr>
              <p:txBody>
                <a:bodyPr wrap="none"/>
                <a:lstStyle/>
                <a:p>
                  <a:endParaRPr lang="es-ES"/>
                </a:p>
              </p:txBody>
            </p:sp>
          </p:grpSp>
          <p:grpSp>
            <p:nvGrpSpPr>
              <p:cNvPr id="647425" name="Group 257"/>
              <p:cNvGrpSpPr>
                <a:grpSpLocks/>
              </p:cNvGrpSpPr>
              <p:nvPr/>
            </p:nvGrpSpPr>
            <p:grpSpPr bwMode="auto">
              <a:xfrm>
                <a:off x="0" y="5479"/>
                <a:ext cx="989" cy="403"/>
                <a:chOff x="0" y="5479"/>
                <a:chExt cx="989" cy="403"/>
              </a:xfrm>
            </p:grpSpPr>
            <p:sp>
              <p:nvSpPr>
                <p:cNvPr id="647426" name="Rectangle 258"/>
                <p:cNvSpPr>
                  <a:spLocks noChangeArrowheads="1"/>
                </p:cNvSpPr>
                <p:nvPr/>
              </p:nvSpPr>
              <p:spPr bwMode="auto">
                <a:xfrm>
                  <a:off x="28" y="5479"/>
                  <a:ext cx="933" cy="403"/>
                </a:xfrm>
                <a:prstGeom prst="rect">
                  <a:avLst/>
                </a:prstGeom>
                <a:noFill/>
                <a:ln w="9525">
                  <a:noFill/>
                  <a:miter lim="800000"/>
                  <a:headEnd/>
                  <a:tailEnd/>
                </a:ln>
                <a:effectLst/>
              </p:spPr>
              <p:txBody>
                <a:bodyPr/>
                <a:lstStyle/>
                <a:p>
                  <a:pPr eaLnBrk="0" hangingPunct="0"/>
                  <a:r>
                    <a:rPr lang="es-ES_tradnl" sz="1700" b="1">
                      <a:solidFill>
                        <a:srgbClr val="FF0000"/>
                      </a:solidFill>
                      <a:latin typeface="Times New Roman" pitchFamily="18" charset="0"/>
                      <a:cs typeface="Times New Roman" pitchFamily="18" charset="0"/>
                    </a:rPr>
                    <a:t>Suciedad, cenizas</a:t>
                  </a:r>
                  <a:endParaRPr lang="es-ES_tradnl" sz="1700">
                    <a:latin typeface="Times New Roman" pitchFamily="18" charset="0"/>
                    <a:cs typeface="Times New Roman" pitchFamily="18" charset="0"/>
                  </a:endParaRPr>
                </a:p>
                <a:p>
                  <a:pPr eaLnBrk="0" hangingPunct="0"/>
                  <a:endParaRPr lang="es-ES_tradnl" sz="1700">
                    <a:latin typeface="Times New Roman" pitchFamily="18" charset="0"/>
                  </a:endParaRPr>
                </a:p>
              </p:txBody>
            </p:sp>
            <p:sp>
              <p:nvSpPr>
                <p:cNvPr id="647427" name="Rectangle 259"/>
                <p:cNvSpPr>
                  <a:spLocks noChangeArrowheads="1"/>
                </p:cNvSpPr>
                <p:nvPr/>
              </p:nvSpPr>
              <p:spPr bwMode="auto">
                <a:xfrm>
                  <a:off x="0" y="5479"/>
                  <a:ext cx="989" cy="403"/>
                </a:xfrm>
                <a:prstGeom prst="rect">
                  <a:avLst/>
                </a:prstGeom>
                <a:noFill/>
                <a:ln w="7">
                  <a:solidFill>
                    <a:srgbClr val="A0A0A0"/>
                  </a:solidFill>
                  <a:miter lim="800000"/>
                  <a:headEnd/>
                  <a:tailEnd/>
                </a:ln>
                <a:effectLst/>
              </p:spPr>
              <p:txBody>
                <a:bodyPr wrap="none"/>
                <a:lstStyle/>
                <a:p>
                  <a:endParaRPr lang="es-ES"/>
                </a:p>
              </p:txBody>
            </p:sp>
          </p:grpSp>
          <p:grpSp>
            <p:nvGrpSpPr>
              <p:cNvPr id="647428" name="Group 260"/>
              <p:cNvGrpSpPr>
                <a:grpSpLocks/>
              </p:cNvGrpSpPr>
              <p:nvPr/>
            </p:nvGrpSpPr>
            <p:grpSpPr bwMode="auto">
              <a:xfrm>
                <a:off x="989" y="5479"/>
                <a:ext cx="488" cy="403"/>
                <a:chOff x="989" y="5479"/>
                <a:chExt cx="488" cy="403"/>
              </a:xfrm>
            </p:grpSpPr>
            <p:sp>
              <p:nvSpPr>
                <p:cNvPr id="647429" name="Rectangle 261"/>
                <p:cNvSpPr>
                  <a:spLocks noChangeArrowheads="1"/>
                </p:cNvSpPr>
                <p:nvPr/>
              </p:nvSpPr>
              <p:spPr bwMode="auto">
                <a:xfrm>
                  <a:off x="1017" y="5479"/>
                  <a:ext cx="432" cy="403"/>
                </a:xfrm>
                <a:prstGeom prst="rect">
                  <a:avLst/>
                </a:prstGeom>
                <a:noFill/>
                <a:ln w="9525">
                  <a:noFill/>
                  <a:miter lim="800000"/>
                  <a:headEnd/>
                  <a:tailEnd/>
                </a:ln>
                <a:effectLst/>
              </p:spPr>
              <p:txBody>
                <a:bodyPr/>
                <a:lstStyle/>
                <a:p>
                  <a:pPr algn="ctr" eaLnBrk="0" hangingPunct="0"/>
                  <a:r>
                    <a:rPr lang="es-ES_tradnl" sz="1700" b="1">
                      <a:solidFill>
                        <a:srgbClr val="800000"/>
                      </a:solidFill>
                      <a:latin typeface="Times New Roman" pitchFamily="18" charset="0"/>
                      <a:cs typeface="Times New Roman" pitchFamily="18" charset="0"/>
                    </a:rPr>
                    <a:t>26.3</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430" name="Rectangle 262"/>
                <p:cNvSpPr>
                  <a:spLocks noChangeArrowheads="1"/>
                </p:cNvSpPr>
                <p:nvPr/>
              </p:nvSpPr>
              <p:spPr bwMode="auto">
                <a:xfrm>
                  <a:off x="989" y="5479"/>
                  <a:ext cx="488" cy="403"/>
                </a:xfrm>
                <a:prstGeom prst="rect">
                  <a:avLst/>
                </a:prstGeom>
                <a:noFill/>
                <a:ln w="7">
                  <a:solidFill>
                    <a:srgbClr val="A0A0A0"/>
                  </a:solidFill>
                  <a:miter lim="800000"/>
                  <a:headEnd/>
                  <a:tailEnd/>
                </a:ln>
                <a:effectLst/>
              </p:spPr>
              <p:txBody>
                <a:bodyPr wrap="none"/>
                <a:lstStyle/>
                <a:p>
                  <a:endParaRPr lang="es-ES"/>
                </a:p>
              </p:txBody>
            </p:sp>
          </p:grpSp>
          <p:grpSp>
            <p:nvGrpSpPr>
              <p:cNvPr id="647431" name="Group 263"/>
              <p:cNvGrpSpPr>
                <a:grpSpLocks/>
              </p:cNvGrpSpPr>
              <p:nvPr/>
            </p:nvGrpSpPr>
            <p:grpSpPr bwMode="auto">
              <a:xfrm>
                <a:off x="1477" y="5479"/>
                <a:ext cx="455" cy="403"/>
                <a:chOff x="1477" y="5479"/>
                <a:chExt cx="455" cy="403"/>
              </a:xfrm>
            </p:grpSpPr>
            <p:sp>
              <p:nvSpPr>
                <p:cNvPr id="647432" name="Rectangle 264"/>
                <p:cNvSpPr>
                  <a:spLocks noChangeArrowheads="1"/>
                </p:cNvSpPr>
                <p:nvPr/>
              </p:nvSpPr>
              <p:spPr bwMode="auto">
                <a:xfrm>
                  <a:off x="1505" y="5479"/>
                  <a:ext cx="399" cy="403"/>
                </a:xfrm>
                <a:prstGeom prst="rect">
                  <a:avLst/>
                </a:prstGeom>
                <a:noFill/>
                <a:ln w="9525">
                  <a:noFill/>
                  <a:miter lim="800000"/>
                  <a:headEnd/>
                  <a:tailEnd/>
                </a:ln>
                <a:effectLst/>
              </p:spPr>
              <p:txBody>
                <a:bodyPr/>
                <a:lstStyle/>
                <a:p>
                  <a:pPr algn="ctr" eaLnBrk="0" hangingPunct="0"/>
                  <a:r>
                    <a:rPr lang="es-ES_tradnl" sz="1700" b="1">
                      <a:solidFill>
                        <a:srgbClr val="800000"/>
                      </a:solidFill>
                      <a:latin typeface="Times New Roman" pitchFamily="18" charset="0"/>
                      <a:cs typeface="Times New Roman" pitchFamily="18" charset="0"/>
                    </a:rPr>
                    <a:t>3.0</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433" name="Rectangle 265"/>
                <p:cNvSpPr>
                  <a:spLocks noChangeArrowheads="1"/>
                </p:cNvSpPr>
                <p:nvPr/>
              </p:nvSpPr>
              <p:spPr bwMode="auto">
                <a:xfrm>
                  <a:off x="1477" y="5479"/>
                  <a:ext cx="455" cy="403"/>
                </a:xfrm>
                <a:prstGeom prst="rect">
                  <a:avLst/>
                </a:prstGeom>
                <a:noFill/>
                <a:ln w="7">
                  <a:solidFill>
                    <a:srgbClr val="A0A0A0"/>
                  </a:solidFill>
                  <a:miter lim="800000"/>
                  <a:headEnd/>
                  <a:tailEnd/>
                </a:ln>
                <a:effectLst/>
              </p:spPr>
              <p:txBody>
                <a:bodyPr wrap="none"/>
                <a:lstStyle/>
                <a:p>
                  <a:endParaRPr lang="es-ES"/>
                </a:p>
              </p:txBody>
            </p:sp>
          </p:grpSp>
          <p:grpSp>
            <p:nvGrpSpPr>
              <p:cNvPr id="647434" name="Group 266"/>
              <p:cNvGrpSpPr>
                <a:grpSpLocks/>
              </p:cNvGrpSpPr>
              <p:nvPr/>
            </p:nvGrpSpPr>
            <p:grpSpPr bwMode="auto">
              <a:xfrm>
                <a:off x="1932" y="5479"/>
                <a:ext cx="455" cy="403"/>
                <a:chOff x="1932" y="5479"/>
                <a:chExt cx="455" cy="403"/>
              </a:xfrm>
            </p:grpSpPr>
            <p:sp>
              <p:nvSpPr>
                <p:cNvPr id="647435" name="Rectangle 267"/>
                <p:cNvSpPr>
                  <a:spLocks noChangeArrowheads="1"/>
                </p:cNvSpPr>
                <p:nvPr/>
              </p:nvSpPr>
              <p:spPr bwMode="auto">
                <a:xfrm>
                  <a:off x="1960" y="5479"/>
                  <a:ext cx="399" cy="403"/>
                </a:xfrm>
                <a:prstGeom prst="rect">
                  <a:avLst/>
                </a:prstGeom>
                <a:noFill/>
                <a:ln w="9525">
                  <a:noFill/>
                  <a:miter lim="800000"/>
                  <a:headEnd/>
                  <a:tailEnd/>
                </a:ln>
                <a:effectLst/>
              </p:spPr>
              <p:txBody>
                <a:bodyPr/>
                <a:lstStyle/>
                <a:p>
                  <a:pPr algn="ctr" eaLnBrk="0" hangingPunct="0"/>
                  <a:r>
                    <a:rPr lang="es-ES_tradnl" sz="1700" b="1">
                      <a:solidFill>
                        <a:srgbClr val="800000"/>
                      </a:solidFill>
                      <a:latin typeface="Times New Roman" pitchFamily="18" charset="0"/>
                      <a:cs typeface="Times New Roman" pitchFamily="18" charset="0"/>
                    </a:rPr>
                    <a:t>2.0</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436" name="Rectangle 268"/>
                <p:cNvSpPr>
                  <a:spLocks noChangeArrowheads="1"/>
                </p:cNvSpPr>
                <p:nvPr/>
              </p:nvSpPr>
              <p:spPr bwMode="auto">
                <a:xfrm>
                  <a:off x="1932" y="5479"/>
                  <a:ext cx="455" cy="403"/>
                </a:xfrm>
                <a:prstGeom prst="rect">
                  <a:avLst/>
                </a:prstGeom>
                <a:noFill/>
                <a:ln w="7">
                  <a:solidFill>
                    <a:srgbClr val="A0A0A0"/>
                  </a:solidFill>
                  <a:miter lim="800000"/>
                  <a:headEnd/>
                  <a:tailEnd/>
                </a:ln>
                <a:effectLst/>
              </p:spPr>
              <p:txBody>
                <a:bodyPr wrap="none"/>
                <a:lstStyle/>
                <a:p>
                  <a:endParaRPr lang="es-ES"/>
                </a:p>
              </p:txBody>
            </p:sp>
          </p:grpSp>
          <p:grpSp>
            <p:nvGrpSpPr>
              <p:cNvPr id="647437" name="Group 269"/>
              <p:cNvGrpSpPr>
                <a:grpSpLocks/>
              </p:cNvGrpSpPr>
              <p:nvPr/>
            </p:nvGrpSpPr>
            <p:grpSpPr bwMode="auto">
              <a:xfrm>
                <a:off x="2387" y="5479"/>
                <a:ext cx="455" cy="403"/>
                <a:chOff x="2387" y="5479"/>
                <a:chExt cx="455" cy="403"/>
              </a:xfrm>
            </p:grpSpPr>
            <p:sp>
              <p:nvSpPr>
                <p:cNvPr id="647438" name="Rectangle 270"/>
                <p:cNvSpPr>
                  <a:spLocks noChangeArrowheads="1"/>
                </p:cNvSpPr>
                <p:nvPr/>
              </p:nvSpPr>
              <p:spPr bwMode="auto">
                <a:xfrm>
                  <a:off x="2415" y="5479"/>
                  <a:ext cx="399" cy="403"/>
                </a:xfrm>
                <a:prstGeom prst="rect">
                  <a:avLst/>
                </a:prstGeom>
                <a:noFill/>
                <a:ln w="9525">
                  <a:noFill/>
                  <a:miter lim="800000"/>
                  <a:headEnd/>
                  <a:tailEnd/>
                </a:ln>
                <a:effectLst/>
              </p:spPr>
              <p:txBody>
                <a:bodyPr/>
                <a:lstStyle/>
                <a:p>
                  <a:pPr algn="ctr" eaLnBrk="0" hangingPunct="0"/>
                  <a:r>
                    <a:rPr lang="es-ES_tradnl" sz="1700" b="1">
                      <a:solidFill>
                        <a:srgbClr val="800000"/>
                      </a:solidFill>
                      <a:latin typeface="Times New Roman" pitchFamily="18" charset="0"/>
                      <a:cs typeface="Times New Roman" pitchFamily="18" charset="0"/>
                    </a:rPr>
                    <a:t>0.5</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439" name="Rectangle 271"/>
                <p:cNvSpPr>
                  <a:spLocks noChangeArrowheads="1"/>
                </p:cNvSpPr>
                <p:nvPr/>
              </p:nvSpPr>
              <p:spPr bwMode="auto">
                <a:xfrm>
                  <a:off x="2387" y="5479"/>
                  <a:ext cx="455" cy="403"/>
                </a:xfrm>
                <a:prstGeom prst="rect">
                  <a:avLst/>
                </a:prstGeom>
                <a:noFill/>
                <a:ln w="7">
                  <a:solidFill>
                    <a:srgbClr val="A0A0A0"/>
                  </a:solidFill>
                  <a:miter lim="800000"/>
                  <a:headEnd/>
                  <a:tailEnd/>
                </a:ln>
                <a:effectLst/>
              </p:spPr>
              <p:txBody>
                <a:bodyPr wrap="none"/>
                <a:lstStyle/>
                <a:p>
                  <a:endParaRPr lang="es-ES"/>
                </a:p>
              </p:txBody>
            </p:sp>
          </p:grpSp>
          <p:grpSp>
            <p:nvGrpSpPr>
              <p:cNvPr id="647440" name="Group 272"/>
              <p:cNvGrpSpPr>
                <a:grpSpLocks/>
              </p:cNvGrpSpPr>
              <p:nvPr/>
            </p:nvGrpSpPr>
            <p:grpSpPr bwMode="auto">
              <a:xfrm>
                <a:off x="2842" y="5479"/>
                <a:ext cx="442" cy="403"/>
                <a:chOff x="2842" y="5479"/>
                <a:chExt cx="442" cy="403"/>
              </a:xfrm>
            </p:grpSpPr>
            <p:sp>
              <p:nvSpPr>
                <p:cNvPr id="647441" name="Rectangle 273"/>
                <p:cNvSpPr>
                  <a:spLocks noChangeArrowheads="1"/>
                </p:cNvSpPr>
                <p:nvPr/>
              </p:nvSpPr>
              <p:spPr bwMode="auto">
                <a:xfrm>
                  <a:off x="2870" y="5479"/>
                  <a:ext cx="386" cy="403"/>
                </a:xfrm>
                <a:prstGeom prst="rect">
                  <a:avLst/>
                </a:prstGeom>
                <a:noFill/>
                <a:ln w="9525">
                  <a:noFill/>
                  <a:miter lim="800000"/>
                  <a:headEnd/>
                  <a:tailEnd/>
                </a:ln>
                <a:effectLst/>
              </p:spPr>
              <p:txBody>
                <a:bodyPr/>
                <a:lstStyle/>
                <a:p>
                  <a:pPr algn="ctr" eaLnBrk="0" hangingPunct="0"/>
                  <a:r>
                    <a:rPr lang="es-ES_tradnl" sz="1700" b="1">
                      <a:solidFill>
                        <a:srgbClr val="800000"/>
                      </a:solidFill>
                      <a:latin typeface="Times New Roman" pitchFamily="18" charset="0"/>
                      <a:cs typeface="Times New Roman" pitchFamily="18" charset="0"/>
                    </a:rPr>
                    <a:t>0.2</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442" name="Rectangle 274"/>
                <p:cNvSpPr>
                  <a:spLocks noChangeArrowheads="1"/>
                </p:cNvSpPr>
                <p:nvPr/>
              </p:nvSpPr>
              <p:spPr bwMode="auto">
                <a:xfrm>
                  <a:off x="2842" y="5479"/>
                  <a:ext cx="442" cy="403"/>
                </a:xfrm>
                <a:prstGeom prst="rect">
                  <a:avLst/>
                </a:prstGeom>
                <a:noFill/>
                <a:ln w="7">
                  <a:solidFill>
                    <a:srgbClr val="A0A0A0"/>
                  </a:solidFill>
                  <a:miter lim="800000"/>
                  <a:headEnd/>
                  <a:tailEnd/>
                </a:ln>
                <a:effectLst/>
              </p:spPr>
              <p:txBody>
                <a:bodyPr wrap="none"/>
                <a:lstStyle/>
                <a:p>
                  <a:endParaRPr lang="es-ES"/>
                </a:p>
              </p:txBody>
            </p:sp>
          </p:grpSp>
          <p:grpSp>
            <p:nvGrpSpPr>
              <p:cNvPr id="647443" name="Group 275"/>
              <p:cNvGrpSpPr>
                <a:grpSpLocks/>
              </p:cNvGrpSpPr>
              <p:nvPr/>
            </p:nvGrpSpPr>
            <p:grpSpPr bwMode="auto">
              <a:xfrm>
                <a:off x="3284" y="5479"/>
                <a:ext cx="560" cy="403"/>
                <a:chOff x="3284" y="5479"/>
                <a:chExt cx="560" cy="403"/>
              </a:xfrm>
            </p:grpSpPr>
            <p:sp>
              <p:nvSpPr>
                <p:cNvPr id="647444" name="Rectangle 276"/>
                <p:cNvSpPr>
                  <a:spLocks noChangeArrowheads="1"/>
                </p:cNvSpPr>
                <p:nvPr/>
              </p:nvSpPr>
              <p:spPr bwMode="auto">
                <a:xfrm>
                  <a:off x="3312" y="5479"/>
                  <a:ext cx="504" cy="403"/>
                </a:xfrm>
                <a:prstGeom prst="rect">
                  <a:avLst/>
                </a:prstGeom>
                <a:noFill/>
                <a:ln w="9525">
                  <a:noFill/>
                  <a:miter lim="800000"/>
                  <a:headEnd/>
                  <a:tailEnd/>
                </a:ln>
                <a:effectLst/>
              </p:spPr>
              <p:txBody>
                <a:bodyPr/>
                <a:lstStyle/>
                <a:p>
                  <a:pPr algn="ctr" eaLnBrk="0" hangingPunct="0"/>
                  <a:r>
                    <a:rPr lang="es-ES_tradnl" sz="1700" b="1">
                      <a:solidFill>
                        <a:srgbClr val="800000"/>
                      </a:solidFill>
                      <a:latin typeface="Times New Roman" pitchFamily="18" charset="0"/>
                      <a:cs typeface="Times New Roman" pitchFamily="18" charset="0"/>
                    </a:rPr>
                    <a:t>68.0</a:t>
                  </a:r>
                  <a:endParaRPr lang="es-ES_tradnl" sz="1700">
                    <a:latin typeface="Times New Roman" pitchFamily="18" charset="0"/>
                    <a:cs typeface="Times New Roman" pitchFamily="18" charset="0"/>
                  </a:endParaRPr>
                </a:p>
                <a:p>
                  <a:pPr algn="ctr" eaLnBrk="0" hangingPunct="0"/>
                  <a:endParaRPr lang="es-ES_tradnl" sz="1700">
                    <a:latin typeface="Times New Roman" pitchFamily="18" charset="0"/>
                  </a:endParaRPr>
                </a:p>
              </p:txBody>
            </p:sp>
            <p:sp>
              <p:nvSpPr>
                <p:cNvPr id="647445" name="Rectangle 277"/>
                <p:cNvSpPr>
                  <a:spLocks noChangeArrowheads="1"/>
                </p:cNvSpPr>
                <p:nvPr/>
              </p:nvSpPr>
              <p:spPr bwMode="auto">
                <a:xfrm>
                  <a:off x="3284" y="5479"/>
                  <a:ext cx="560" cy="403"/>
                </a:xfrm>
                <a:prstGeom prst="rect">
                  <a:avLst/>
                </a:prstGeom>
                <a:noFill/>
                <a:ln w="7">
                  <a:solidFill>
                    <a:srgbClr val="A0A0A0"/>
                  </a:solidFill>
                  <a:miter lim="800000"/>
                  <a:headEnd/>
                  <a:tailEnd/>
                </a:ln>
                <a:effectLst/>
              </p:spPr>
              <p:txBody>
                <a:bodyPr wrap="none"/>
                <a:lstStyle/>
                <a:p>
                  <a:endParaRPr lang="es-ES"/>
                </a:p>
              </p:txBody>
            </p:sp>
          </p:grpSp>
        </p:grpSp>
        <p:sp>
          <p:nvSpPr>
            <p:cNvPr id="647446" name="Rectangle 278"/>
            <p:cNvSpPr>
              <a:spLocks noChangeArrowheads="1"/>
            </p:cNvSpPr>
            <p:nvPr/>
          </p:nvSpPr>
          <p:spPr bwMode="auto">
            <a:xfrm>
              <a:off x="-3" y="534"/>
              <a:ext cx="3850" cy="5351"/>
            </a:xfrm>
            <a:prstGeom prst="rect">
              <a:avLst/>
            </a:prstGeom>
            <a:noFill/>
            <a:ln w="11112">
              <a:solidFill>
                <a:srgbClr val="A0A0A0"/>
              </a:solidFill>
              <a:miter lim="800000"/>
              <a:headEnd/>
              <a:tailEnd/>
            </a:ln>
            <a:effectLst/>
          </p:spPr>
          <p:txBody>
            <a:bodyPr wrap="none"/>
            <a:lstStyle/>
            <a:p>
              <a:endParaRPr lang="es-ES"/>
            </a:p>
          </p:txBody>
        </p:sp>
      </p:gr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02A21F7D-6F9A-42C2-8CE5-8E4139804668}" type="slidenum">
              <a:rPr lang="es-ES"/>
              <a:pPr/>
              <a:t>64</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48194" name="Rectangle 2"/>
          <p:cNvSpPr>
            <a:spLocks noGrp="1" noChangeArrowheads="1"/>
          </p:cNvSpPr>
          <p:nvPr>
            <p:ph type="title"/>
          </p:nvPr>
        </p:nvSpPr>
        <p:spPr>
          <a:xfrm>
            <a:off x="457200" y="457200"/>
            <a:ext cx="8229600" cy="768350"/>
          </a:xfrm>
        </p:spPr>
        <p:txBody>
          <a:bodyPr/>
          <a:lstStyle/>
          <a:p>
            <a:r>
              <a:rPr lang="es-EC"/>
              <a:t>Ejercicio 8:</a:t>
            </a:r>
            <a:br>
              <a:rPr lang="es-EC"/>
            </a:br>
            <a:r>
              <a:rPr lang="es-EC"/>
              <a:t>		Estimación de Peso Específico</a:t>
            </a:r>
          </a:p>
        </p:txBody>
      </p:sp>
      <p:pic>
        <p:nvPicPr>
          <p:cNvPr id="648195" name="Picture 3"/>
          <p:cNvPicPr>
            <a:picLocks noChangeAspect="1" noChangeArrowheads="1"/>
          </p:cNvPicPr>
          <p:nvPr>
            <p:ph idx="1"/>
          </p:nvPr>
        </p:nvPicPr>
        <p:blipFill>
          <a:blip r:embed="rId2"/>
          <a:srcRect/>
          <a:stretch>
            <a:fillRect/>
          </a:stretch>
        </p:blipFill>
        <p:spPr>
          <a:xfrm>
            <a:off x="323850" y="1557338"/>
            <a:ext cx="8496300" cy="4573587"/>
          </a:xfrm>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2D477F16-110D-42AB-A73F-E7055B42A1FC}" type="slidenum">
              <a:rPr lang="es-ES"/>
              <a:pPr/>
              <a:t>65</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49218" name="Rectangle 2"/>
          <p:cNvSpPr>
            <a:spLocks noGrp="1" noChangeArrowheads="1"/>
          </p:cNvSpPr>
          <p:nvPr>
            <p:ph type="title"/>
          </p:nvPr>
        </p:nvSpPr>
        <p:spPr>
          <a:xfrm>
            <a:off x="495300" y="457200"/>
            <a:ext cx="8191500" cy="666750"/>
          </a:xfrm>
        </p:spPr>
        <p:txBody>
          <a:bodyPr/>
          <a:lstStyle/>
          <a:p>
            <a:r>
              <a:rPr lang="es-MX"/>
              <a:t>Producción de olores</a:t>
            </a:r>
            <a:endParaRPr lang="es-ES"/>
          </a:p>
        </p:txBody>
      </p:sp>
      <p:sp>
        <p:nvSpPr>
          <p:cNvPr id="649219" name="Rectangle 3"/>
          <p:cNvSpPr>
            <a:spLocks noGrp="1" noChangeArrowheads="1"/>
          </p:cNvSpPr>
          <p:nvPr>
            <p:ph type="body" idx="1"/>
          </p:nvPr>
        </p:nvSpPr>
        <p:spPr>
          <a:xfrm>
            <a:off x="250825" y="1557338"/>
            <a:ext cx="8642350" cy="4751387"/>
          </a:xfrm>
        </p:spPr>
        <p:txBody>
          <a:bodyPr/>
          <a:lstStyle/>
          <a:p>
            <a:pPr algn="just">
              <a:spcBef>
                <a:spcPct val="55000"/>
              </a:spcBef>
            </a:pPr>
            <a:r>
              <a:rPr lang="es-MX"/>
              <a:t>Se producen por la degradación anaerobia de los componentes orgánicos de fácil descomposición. </a:t>
            </a:r>
          </a:p>
          <a:p>
            <a:pPr>
              <a:lnSpc>
                <a:spcPct val="90000"/>
              </a:lnSpc>
              <a:spcBef>
                <a:spcPct val="55000"/>
              </a:spcBef>
            </a:pPr>
            <a:r>
              <a:rPr lang="es-MX"/>
              <a:t>Productos de la descomposición:</a:t>
            </a:r>
          </a:p>
          <a:p>
            <a:pPr lvl="2">
              <a:spcBef>
                <a:spcPct val="55000"/>
              </a:spcBef>
              <a:buClr>
                <a:schemeClr val="hlink"/>
              </a:buClr>
              <a:buSzPct val="75000"/>
              <a:buFont typeface="Wingdings" pitchFamily="2" charset="2"/>
              <a:buChar char="Ø"/>
            </a:pPr>
            <a:r>
              <a:rPr lang="es-MX" sz="2400"/>
              <a:t>H</a:t>
            </a:r>
            <a:r>
              <a:rPr lang="es-MX" sz="2400" baseline="-25000"/>
              <a:t>2</a:t>
            </a:r>
            <a:r>
              <a:rPr lang="es-MX" sz="2400"/>
              <a:t>S (olor a huevos podridos)</a:t>
            </a:r>
          </a:p>
          <a:p>
            <a:pPr lvl="2">
              <a:spcBef>
                <a:spcPct val="55000"/>
              </a:spcBef>
              <a:buClr>
                <a:schemeClr val="hlink"/>
              </a:buClr>
              <a:buSzPct val="75000"/>
              <a:buFont typeface="Wingdings" pitchFamily="2" charset="2"/>
              <a:buChar char="Ø"/>
            </a:pPr>
            <a:r>
              <a:rPr lang="es-MX" sz="2400"/>
              <a:t>Fe S (color oscuro de la materia descompuesta)</a:t>
            </a:r>
          </a:p>
          <a:p>
            <a:pPr lvl="2">
              <a:spcBef>
                <a:spcPct val="55000"/>
              </a:spcBef>
              <a:buClr>
                <a:schemeClr val="hlink"/>
              </a:buClr>
              <a:buSzPct val="75000"/>
              <a:buFont typeface="Wingdings" pitchFamily="2" charset="2"/>
              <a:buChar char="Ø"/>
            </a:pPr>
            <a:r>
              <a:rPr lang="es-MX" sz="2400"/>
              <a:t>Metilmercaptano</a:t>
            </a:r>
          </a:p>
          <a:p>
            <a:pPr lvl="2">
              <a:spcBef>
                <a:spcPct val="40000"/>
              </a:spcBef>
              <a:buClr>
                <a:schemeClr val="hlink"/>
              </a:buClr>
              <a:buSzPct val="75000"/>
              <a:buFont typeface="Wingdings" pitchFamily="2" charset="2"/>
              <a:buChar char="Ø"/>
            </a:pPr>
            <a:r>
              <a:rPr lang="es-MX" sz="2400"/>
              <a:t>Aminas</a:t>
            </a:r>
          </a:p>
          <a:p>
            <a:pPr lvl="2">
              <a:spcBef>
                <a:spcPct val="40000"/>
              </a:spcBef>
              <a:buClr>
                <a:schemeClr val="hlink"/>
              </a:buClr>
              <a:buSzPct val="75000"/>
              <a:buFont typeface="Wingdings" pitchFamily="2" charset="2"/>
              <a:buChar char="Ø"/>
            </a:pPr>
            <a:r>
              <a:rPr lang="es-MX" sz="2400"/>
              <a:t>Diaminas</a:t>
            </a:r>
            <a:endParaRPr lang="es-ES" sz="2400"/>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492F38CE-059D-406A-A787-B839A3946CB0}" type="slidenum">
              <a:rPr lang="es-ES"/>
              <a:pPr/>
              <a:t>66</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50242" name="Rectangle 2"/>
          <p:cNvSpPr>
            <a:spLocks noGrp="1" noChangeArrowheads="1"/>
          </p:cNvSpPr>
          <p:nvPr>
            <p:ph type="title"/>
          </p:nvPr>
        </p:nvSpPr>
        <p:spPr>
          <a:xfrm>
            <a:off x="684213" y="609600"/>
            <a:ext cx="8154987" cy="1090613"/>
          </a:xfrm>
        </p:spPr>
        <p:txBody>
          <a:bodyPr/>
          <a:lstStyle/>
          <a:p>
            <a:r>
              <a:rPr lang="es-MX"/>
              <a:t>Transformaciones </a:t>
            </a:r>
            <a:br>
              <a:rPr lang="es-MX"/>
            </a:br>
            <a:r>
              <a:rPr lang="es-MX"/>
              <a:t>			de los desechos sólidos</a:t>
            </a:r>
            <a:endParaRPr lang="es-ES"/>
          </a:p>
        </p:txBody>
      </p:sp>
      <p:sp>
        <p:nvSpPr>
          <p:cNvPr id="650243" name="Rectangle 3"/>
          <p:cNvSpPr>
            <a:spLocks noGrp="1" noChangeArrowheads="1"/>
          </p:cNvSpPr>
          <p:nvPr>
            <p:ph type="body" idx="1"/>
          </p:nvPr>
        </p:nvSpPr>
        <p:spPr>
          <a:xfrm>
            <a:off x="304800" y="1989138"/>
            <a:ext cx="8153400" cy="4392612"/>
          </a:xfrm>
        </p:spPr>
        <p:txBody>
          <a:bodyPr/>
          <a:lstStyle/>
          <a:p>
            <a:pPr algn="just">
              <a:spcBef>
                <a:spcPct val="40000"/>
              </a:spcBef>
              <a:buFont typeface="Wingdings" pitchFamily="2" charset="2"/>
              <a:buNone/>
            </a:pPr>
            <a:r>
              <a:rPr lang="es-MX"/>
              <a:t>Qué procesos de transformación se pueden utilizar para la gestión de los RSU (naturales o con la participación del hombre).</a:t>
            </a:r>
          </a:p>
          <a:p>
            <a:pPr algn="just">
              <a:spcBef>
                <a:spcPct val="50000"/>
              </a:spcBef>
              <a:buClr>
                <a:schemeClr val="tx1"/>
              </a:buClr>
              <a:buFont typeface="Wingdings" pitchFamily="2" charset="2"/>
              <a:buChar char="Ø"/>
            </a:pPr>
            <a:r>
              <a:rPr lang="es-MX"/>
              <a:t>Transformaciones físicas</a:t>
            </a:r>
          </a:p>
          <a:p>
            <a:pPr>
              <a:spcBef>
                <a:spcPct val="40000"/>
              </a:spcBef>
              <a:buClr>
                <a:schemeClr val="tx1"/>
              </a:buClr>
              <a:buFont typeface="Wingdings" pitchFamily="2" charset="2"/>
              <a:buChar char="Ø"/>
            </a:pPr>
            <a:r>
              <a:rPr lang="es-MX"/>
              <a:t>Transformaciones químicas</a:t>
            </a:r>
          </a:p>
          <a:p>
            <a:pPr>
              <a:spcBef>
                <a:spcPct val="40000"/>
              </a:spcBef>
              <a:buClr>
                <a:schemeClr val="tx1"/>
              </a:buClr>
              <a:buFont typeface="Wingdings" pitchFamily="2" charset="2"/>
              <a:buChar char="Ø"/>
            </a:pPr>
            <a:r>
              <a:rPr lang="es-MX"/>
              <a:t>Transformaciones biológicas</a:t>
            </a:r>
          </a:p>
          <a:p>
            <a:pPr algn="just">
              <a:spcBef>
                <a:spcPct val="50000"/>
              </a:spcBef>
            </a:pPr>
            <a:endParaRPr lang="es-MX"/>
          </a:p>
          <a:p>
            <a:pPr algn="just">
              <a:spcBef>
                <a:spcPct val="50000"/>
              </a:spcBef>
              <a:buFont typeface="Wingdings" pitchFamily="2" charset="2"/>
              <a:buNone/>
            </a:pPr>
            <a:r>
              <a:rPr lang="es-MX" b="1"/>
              <a:t>TRANSFORMACIONES FISICAS</a:t>
            </a:r>
          </a:p>
          <a:p>
            <a:pPr algn="just">
              <a:spcBef>
                <a:spcPct val="50000"/>
              </a:spcBef>
              <a:buClr>
                <a:schemeClr val="hlink"/>
              </a:buClr>
              <a:buFont typeface="Wingdings" pitchFamily="2" charset="2"/>
              <a:buChar char="q"/>
            </a:pPr>
            <a:r>
              <a:rPr lang="es-MX"/>
              <a:t>Separación manual/mecánica de los componentes</a:t>
            </a:r>
          </a:p>
          <a:p>
            <a:pPr algn="just">
              <a:spcBef>
                <a:spcPct val="50000"/>
              </a:spcBef>
              <a:buClr>
                <a:schemeClr val="hlink"/>
              </a:buClr>
              <a:buFont typeface="Wingdings" pitchFamily="2" charset="2"/>
              <a:buChar char="q"/>
            </a:pPr>
            <a:r>
              <a:rPr lang="es-MX"/>
              <a:t>Reducción mecánica del volumen: compactación</a:t>
            </a:r>
          </a:p>
          <a:p>
            <a:pPr algn="just">
              <a:spcBef>
                <a:spcPct val="50000"/>
              </a:spcBef>
              <a:buClr>
                <a:schemeClr val="hlink"/>
              </a:buClr>
              <a:buFont typeface="Wingdings" pitchFamily="2" charset="2"/>
              <a:buChar char="q"/>
            </a:pPr>
            <a:r>
              <a:rPr lang="es-MX"/>
              <a:t>Reducción de tamaño: desfibrar, triturar, moler.</a:t>
            </a:r>
          </a:p>
          <a:p>
            <a:pPr>
              <a:spcBef>
                <a:spcPct val="40000"/>
              </a:spcBef>
              <a:buClr>
                <a:schemeClr val="hlink"/>
              </a:buClr>
              <a:buFont typeface="Wingdings" pitchFamily="2" charset="2"/>
              <a:buChar char="q"/>
            </a:pPr>
            <a:endParaRPr lang="es-ES"/>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702F680B-E447-47A3-9313-C4ABB741C610}" type="slidenum">
              <a:rPr lang="es-ES"/>
              <a:pPr/>
              <a:t>67</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51266" name="Rectangle 2"/>
          <p:cNvSpPr>
            <a:spLocks noGrp="1" noChangeArrowheads="1"/>
          </p:cNvSpPr>
          <p:nvPr>
            <p:ph type="title"/>
          </p:nvPr>
        </p:nvSpPr>
        <p:spPr>
          <a:xfrm>
            <a:off x="684213" y="609600"/>
            <a:ext cx="8231187" cy="874713"/>
          </a:xfrm>
        </p:spPr>
        <p:txBody>
          <a:bodyPr/>
          <a:lstStyle/>
          <a:p>
            <a:r>
              <a:rPr lang="es-MX"/>
              <a:t>Transformaciones químicas</a:t>
            </a:r>
            <a:endParaRPr lang="es-ES"/>
          </a:p>
        </p:txBody>
      </p:sp>
      <p:sp>
        <p:nvSpPr>
          <p:cNvPr id="651267" name="Rectangle 3"/>
          <p:cNvSpPr>
            <a:spLocks noGrp="1" noChangeArrowheads="1"/>
          </p:cNvSpPr>
          <p:nvPr>
            <p:ph type="body" idx="1"/>
          </p:nvPr>
        </p:nvSpPr>
        <p:spPr>
          <a:xfrm>
            <a:off x="250825" y="1628775"/>
            <a:ext cx="8713788" cy="5040313"/>
          </a:xfrm>
        </p:spPr>
        <p:txBody>
          <a:bodyPr/>
          <a:lstStyle/>
          <a:p>
            <a:pPr algn="just">
              <a:lnSpc>
                <a:spcPct val="90000"/>
              </a:lnSpc>
              <a:spcBef>
                <a:spcPct val="50000"/>
              </a:spcBef>
              <a:buClr>
                <a:schemeClr val="tx1"/>
              </a:buClr>
              <a:buFont typeface="Wingdings" pitchFamily="2" charset="2"/>
              <a:buChar char="Ø"/>
            </a:pPr>
            <a:r>
              <a:rPr lang="es-MX" sz="1600"/>
              <a:t>Combustión (oxidación química): la materia orgánica se transforma en CO2, agua, cenizas y calor.</a:t>
            </a:r>
          </a:p>
          <a:p>
            <a:pPr algn="just">
              <a:lnSpc>
                <a:spcPct val="90000"/>
              </a:lnSpc>
              <a:spcBef>
                <a:spcPct val="50000"/>
              </a:spcBef>
              <a:buClr>
                <a:schemeClr val="tx1"/>
              </a:buClr>
              <a:buFont typeface="Wingdings" pitchFamily="2" charset="2"/>
              <a:buChar char="Ø"/>
            </a:pPr>
            <a:r>
              <a:rPr lang="es-MX" sz="1600"/>
              <a:t>Pirolisis: formación de gas,  alquitrán y carbón.</a:t>
            </a:r>
          </a:p>
          <a:p>
            <a:pPr algn="just">
              <a:lnSpc>
                <a:spcPct val="90000"/>
              </a:lnSpc>
              <a:spcBef>
                <a:spcPct val="50000"/>
              </a:spcBef>
              <a:buClr>
                <a:schemeClr val="tx1"/>
              </a:buClr>
              <a:buFont typeface="Wingdings" pitchFamily="2" charset="2"/>
              <a:buChar char="Ø"/>
            </a:pPr>
            <a:r>
              <a:rPr lang="es-MX" sz="1600"/>
              <a:t>Gasificación: combustión parcial de un combustible para generar un gas rico en CO, H2, hidrocarburos saturados.</a:t>
            </a:r>
          </a:p>
          <a:p>
            <a:pPr>
              <a:lnSpc>
                <a:spcPct val="90000"/>
              </a:lnSpc>
              <a:spcAft>
                <a:spcPct val="10000"/>
              </a:spcAft>
              <a:buFont typeface="Wingdings" pitchFamily="2" charset="2"/>
              <a:buNone/>
            </a:pPr>
            <a:r>
              <a:rPr lang="es-MX" sz="2400" b="1"/>
              <a:t>		</a:t>
            </a:r>
            <a:r>
              <a:rPr lang="es-MX" sz="2800" b="1"/>
              <a:t>Transformaciones biológicas</a:t>
            </a:r>
          </a:p>
          <a:p>
            <a:pPr>
              <a:lnSpc>
                <a:spcPct val="80000"/>
              </a:lnSpc>
              <a:buFont typeface="Wingdings" pitchFamily="2" charset="2"/>
              <a:buNone/>
            </a:pPr>
            <a:r>
              <a:rPr lang="es-MX" sz="1600"/>
              <a:t>Se utiliza para:</a:t>
            </a:r>
          </a:p>
          <a:p>
            <a:pPr lvl="2">
              <a:lnSpc>
                <a:spcPct val="80000"/>
              </a:lnSpc>
            </a:pPr>
            <a:r>
              <a:rPr lang="es-MX" sz="1800"/>
              <a:t>Reducir el volumen y el peso del material</a:t>
            </a:r>
          </a:p>
          <a:p>
            <a:pPr lvl="2">
              <a:lnSpc>
                <a:spcPct val="80000"/>
              </a:lnSpc>
            </a:pPr>
            <a:r>
              <a:rPr lang="es-MX" sz="1800"/>
              <a:t>Producir compost</a:t>
            </a:r>
          </a:p>
          <a:p>
            <a:pPr>
              <a:lnSpc>
                <a:spcPct val="80000"/>
              </a:lnSpc>
              <a:buClr>
                <a:schemeClr val="tx1"/>
              </a:buClr>
              <a:buFont typeface="Wingdings" pitchFamily="2" charset="2"/>
              <a:buChar char="Ø"/>
            </a:pPr>
            <a:r>
              <a:rPr lang="es-MX" sz="1600"/>
              <a:t>Agentes:</a:t>
            </a:r>
          </a:p>
          <a:p>
            <a:pPr lvl="2">
              <a:lnSpc>
                <a:spcPct val="80000"/>
              </a:lnSpc>
            </a:pPr>
            <a:r>
              <a:rPr lang="es-MX" sz="1800"/>
              <a:t>Bacterias</a:t>
            </a:r>
          </a:p>
          <a:p>
            <a:pPr lvl="2">
              <a:lnSpc>
                <a:spcPct val="80000"/>
              </a:lnSpc>
            </a:pPr>
            <a:r>
              <a:rPr lang="es-MX" sz="1800"/>
              <a:t>Hongos</a:t>
            </a:r>
          </a:p>
          <a:p>
            <a:pPr lvl="2">
              <a:lnSpc>
                <a:spcPct val="80000"/>
              </a:lnSpc>
            </a:pPr>
            <a:r>
              <a:rPr lang="es-MX" sz="1800"/>
              <a:t>Levaduras</a:t>
            </a:r>
          </a:p>
          <a:p>
            <a:pPr>
              <a:lnSpc>
                <a:spcPct val="80000"/>
              </a:lnSpc>
              <a:buClr>
                <a:schemeClr val="tx1"/>
              </a:buClr>
              <a:buFont typeface="Wingdings" pitchFamily="2" charset="2"/>
              <a:buChar char="Ø"/>
            </a:pPr>
            <a:r>
              <a:rPr lang="es-MX" sz="1600"/>
              <a:t>Pueden implicar:</a:t>
            </a:r>
          </a:p>
          <a:p>
            <a:pPr lvl="2">
              <a:lnSpc>
                <a:spcPct val="80000"/>
              </a:lnSpc>
            </a:pPr>
            <a:r>
              <a:rPr lang="es-MX" sz="1800"/>
              <a:t>Procesos aerobios</a:t>
            </a:r>
          </a:p>
          <a:p>
            <a:pPr lvl="2">
              <a:lnSpc>
                <a:spcPct val="80000"/>
              </a:lnSpc>
            </a:pPr>
            <a:r>
              <a:rPr lang="es-MX" sz="1800"/>
              <a:t>Procesos anaerobios</a:t>
            </a:r>
          </a:p>
          <a:p>
            <a:pPr>
              <a:lnSpc>
                <a:spcPct val="80000"/>
              </a:lnSpc>
              <a:buClr>
                <a:schemeClr val="tx1"/>
              </a:buClr>
              <a:buFont typeface="Wingdings" pitchFamily="2" charset="2"/>
              <a:buChar char="Ø"/>
            </a:pPr>
            <a:r>
              <a:rPr lang="es-MX" sz="1600"/>
              <a:t>Depende de la naturaleza de los productos finales.</a:t>
            </a:r>
            <a:endParaRPr lang="es-ES" sz="1600"/>
          </a:p>
          <a:p>
            <a:pPr algn="just">
              <a:lnSpc>
                <a:spcPct val="80000"/>
              </a:lnSpc>
              <a:spcBef>
                <a:spcPct val="50000"/>
              </a:spcBef>
              <a:buClr>
                <a:schemeClr val="tx1"/>
              </a:buClr>
              <a:buFont typeface="Wingdings" pitchFamily="2" charset="2"/>
              <a:buNone/>
            </a:pPr>
            <a:endParaRPr lang="es-MX" sz="1600"/>
          </a:p>
          <a:p>
            <a:pPr algn="just">
              <a:lnSpc>
                <a:spcPct val="80000"/>
              </a:lnSpc>
              <a:buClr>
                <a:schemeClr val="tx1"/>
              </a:buClr>
              <a:buFont typeface="Wingdings" pitchFamily="2" charset="2"/>
              <a:buChar char="Ø"/>
            </a:pPr>
            <a:endParaRPr lang="es-ES" sz="1600"/>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28D000C9-2E5F-410C-BC39-DD113BA3A92D}" type="slidenum">
              <a:rPr lang="es-ES"/>
              <a:pPr/>
              <a:t>68</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52290" name="Rectangle 2"/>
          <p:cNvSpPr>
            <a:spLocks noGrp="1" noChangeArrowheads="1"/>
          </p:cNvSpPr>
          <p:nvPr>
            <p:ph type="title"/>
          </p:nvPr>
        </p:nvSpPr>
        <p:spPr>
          <a:xfrm>
            <a:off x="1150938" y="260350"/>
            <a:ext cx="7793037" cy="647700"/>
          </a:xfrm>
        </p:spPr>
        <p:txBody>
          <a:bodyPr/>
          <a:lstStyle/>
          <a:p>
            <a:r>
              <a:rPr lang="es-ES_tradnl"/>
              <a:t>Reciclaje de residuos de jardín</a:t>
            </a:r>
          </a:p>
        </p:txBody>
      </p:sp>
      <p:graphicFrame>
        <p:nvGraphicFramePr>
          <p:cNvPr id="652291" name="Object 3"/>
          <p:cNvGraphicFramePr>
            <a:graphicFrameLocks noChangeAspect="1"/>
          </p:cNvGraphicFramePr>
          <p:nvPr>
            <p:ph type="body" idx="1"/>
          </p:nvPr>
        </p:nvGraphicFramePr>
        <p:xfrm>
          <a:off x="250825" y="1628775"/>
          <a:ext cx="8569325" cy="4895850"/>
        </p:xfrm>
        <a:graphic>
          <a:graphicData uri="http://schemas.openxmlformats.org/presentationml/2006/ole">
            <p:oleObj spid="_x0000_s652291" name="Foto de Photo Editor" r:id="rId3" imgW="5038095" imgH="3209524" progId="MSPhotoEd.3">
              <p:embed/>
            </p:oleObj>
          </a:graphicData>
        </a:graphic>
      </p:graphicFrame>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5FF51F0E-DC28-4084-80FC-F250A5CEE09C}" type="slidenum">
              <a:rPr lang="es-ES"/>
              <a:pPr/>
              <a:t>69</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53314" name="Rectangle 2"/>
          <p:cNvSpPr>
            <a:spLocks noGrp="1" noChangeArrowheads="1"/>
          </p:cNvSpPr>
          <p:nvPr>
            <p:ph type="title"/>
          </p:nvPr>
        </p:nvSpPr>
        <p:spPr>
          <a:xfrm>
            <a:off x="457200" y="596900"/>
            <a:ext cx="8229600" cy="628650"/>
          </a:xfrm>
        </p:spPr>
        <p:txBody>
          <a:bodyPr/>
          <a:lstStyle/>
          <a:p>
            <a:r>
              <a:rPr lang="es-MX"/>
              <a:t>Importancia de las transformaciones</a:t>
            </a:r>
            <a:endParaRPr lang="es-ES"/>
          </a:p>
        </p:txBody>
      </p:sp>
      <p:sp>
        <p:nvSpPr>
          <p:cNvPr id="653315" name="Rectangle 3"/>
          <p:cNvSpPr>
            <a:spLocks noGrp="1" noChangeArrowheads="1"/>
          </p:cNvSpPr>
          <p:nvPr>
            <p:ph type="body" idx="1"/>
          </p:nvPr>
        </p:nvSpPr>
        <p:spPr>
          <a:xfrm>
            <a:off x="468313" y="1412875"/>
            <a:ext cx="8486775" cy="5111750"/>
          </a:xfrm>
        </p:spPr>
        <p:txBody>
          <a:bodyPr/>
          <a:lstStyle/>
          <a:p>
            <a:pPr>
              <a:spcBef>
                <a:spcPct val="30000"/>
              </a:spcBef>
              <a:buClr>
                <a:schemeClr val="hlink"/>
              </a:buClr>
              <a:buFont typeface="Wingdings" pitchFamily="2" charset="2"/>
              <a:buChar char="Ø"/>
            </a:pPr>
            <a:r>
              <a:rPr lang="es-MX"/>
              <a:t>Mejorar la eficacia de las operaciones y sistemas de gestión de desechos sólidos</a:t>
            </a:r>
          </a:p>
          <a:p>
            <a:pPr>
              <a:spcBef>
                <a:spcPct val="30000"/>
              </a:spcBef>
              <a:buClr>
                <a:schemeClr val="hlink"/>
              </a:buClr>
              <a:buFont typeface="Wingdings" pitchFamily="2" charset="2"/>
              <a:buChar char="Ø"/>
            </a:pPr>
            <a:r>
              <a:rPr lang="es-MX"/>
              <a:t>Recuperar los materiales reutilizables y reciclables.</a:t>
            </a:r>
          </a:p>
          <a:p>
            <a:pPr>
              <a:spcBef>
                <a:spcPct val="30000"/>
              </a:spcBef>
              <a:buClr>
                <a:schemeClr val="hlink"/>
              </a:buClr>
              <a:buFont typeface="Wingdings" pitchFamily="2" charset="2"/>
              <a:buChar char="Ø"/>
            </a:pPr>
            <a:r>
              <a:rPr lang="es-MX"/>
              <a:t>Recuperar productos para conversión y energía</a:t>
            </a:r>
          </a:p>
          <a:p>
            <a:pPr>
              <a:spcBef>
                <a:spcPct val="50000"/>
              </a:spcBef>
              <a:spcAft>
                <a:spcPct val="30000"/>
              </a:spcAft>
              <a:buClr>
                <a:schemeClr val="hlink"/>
              </a:buClr>
              <a:buFont typeface="Wingdings" pitchFamily="2" charset="2"/>
              <a:buNone/>
            </a:pPr>
            <a:r>
              <a:rPr lang="es-MX" sz="2800" b="1"/>
              <a:t>	Gestión de los desechos sólidos</a:t>
            </a:r>
          </a:p>
          <a:p>
            <a:pPr algn="just">
              <a:lnSpc>
                <a:spcPct val="110000"/>
              </a:lnSpc>
              <a:spcBef>
                <a:spcPct val="40000"/>
              </a:spcBef>
              <a:buFont typeface="Wingdings" pitchFamily="2" charset="2"/>
              <a:buChar char="q"/>
            </a:pPr>
            <a:r>
              <a:rPr lang="es-ES_tradnl"/>
              <a:t>Se define como la disciplina asociada al control de la generación, almacenamiento, recolección, transporte, procesamiento y evacuación de los desechos sólidos de una manera armónica con los principios de salud pública, economía, ingeniería, conservación del medio ambiente, estética.</a:t>
            </a:r>
          </a:p>
          <a:p>
            <a:pPr algn="just"/>
            <a:endParaRPr lang="es-ES_tradnl"/>
          </a:p>
          <a:p>
            <a:pPr>
              <a:spcBef>
                <a:spcPct val="30000"/>
              </a:spcBef>
              <a:buClr>
                <a:schemeClr val="hlink"/>
              </a:buClr>
              <a:buFont typeface="Wingdings" pitchFamily="2" charset="2"/>
              <a:buChar char="Ø"/>
            </a:pPr>
            <a:endParaRPr lang="es-E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pie de página"/>
          <p:cNvSpPr>
            <a:spLocks noGrp="1"/>
          </p:cNvSpPr>
          <p:nvPr>
            <p:ph type="ftr" sz="quarter" idx="10"/>
          </p:nvPr>
        </p:nvSpPr>
        <p:spPr/>
        <p:txBody>
          <a:bodyPr/>
          <a:lstStyle/>
          <a:p>
            <a:r>
              <a:rPr lang="es-ES"/>
              <a:t>Contaminación Ambiental. FIMCM-ESPOL</a:t>
            </a:r>
          </a:p>
        </p:txBody>
      </p:sp>
      <p:sp>
        <p:nvSpPr>
          <p:cNvPr id="6" name="4 Marcador de número de diapositiva"/>
          <p:cNvSpPr>
            <a:spLocks noGrp="1"/>
          </p:cNvSpPr>
          <p:nvPr>
            <p:ph type="sldNum" sz="quarter" idx="11"/>
          </p:nvPr>
        </p:nvSpPr>
        <p:spPr/>
        <p:txBody>
          <a:bodyPr/>
          <a:lstStyle/>
          <a:p>
            <a:fld id="{8640B9C0-57C2-4CC5-977E-54DD01F2441D}" type="slidenum">
              <a:rPr lang="es-ES"/>
              <a:pPr/>
              <a:t>7</a:t>
            </a:fld>
            <a:endParaRPr lang="es-ES"/>
          </a:p>
        </p:txBody>
      </p:sp>
      <p:sp>
        <p:nvSpPr>
          <p:cNvPr id="7" name="5 Marcador de fecha"/>
          <p:cNvSpPr>
            <a:spLocks noGrp="1"/>
          </p:cNvSpPr>
          <p:nvPr>
            <p:ph type="dt" sz="half" idx="12"/>
          </p:nvPr>
        </p:nvSpPr>
        <p:spPr/>
        <p:txBody>
          <a:bodyPr/>
          <a:lstStyle/>
          <a:p>
            <a:r>
              <a:rPr lang="es-ES"/>
              <a:t>Jose V. Chang Gómez</a:t>
            </a:r>
          </a:p>
        </p:txBody>
      </p:sp>
      <p:sp>
        <p:nvSpPr>
          <p:cNvPr id="589826" name="Rectangle 2"/>
          <p:cNvSpPr>
            <a:spLocks noGrp="1" noChangeArrowheads="1"/>
          </p:cNvSpPr>
          <p:nvPr>
            <p:ph type="title"/>
          </p:nvPr>
        </p:nvSpPr>
        <p:spPr>
          <a:xfrm>
            <a:off x="457200" y="404813"/>
            <a:ext cx="8229600" cy="647700"/>
          </a:xfrm>
        </p:spPr>
        <p:txBody>
          <a:bodyPr/>
          <a:lstStyle/>
          <a:p>
            <a:r>
              <a:rPr lang="es-EC"/>
              <a:t>Transporte de calor</a:t>
            </a:r>
          </a:p>
        </p:txBody>
      </p:sp>
      <p:sp>
        <p:nvSpPr>
          <p:cNvPr id="589827" name="Rectangle 3"/>
          <p:cNvSpPr>
            <a:spLocks noGrp="1" noChangeArrowheads="1"/>
          </p:cNvSpPr>
          <p:nvPr>
            <p:ph type="body" idx="1"/>
          </p:nvPr>
        </p:nvSpPr>
        <p:spPr>
          <a:xfrm>
            <a:off x="250825" y="1052513"/>
            <a:ext cx="8704263" cy="5545137"/>
          </a:xfrm>
        </p:spPr>
        <p:txBody>
          <a:bodyPr/>
          <a:lstStyle/>
          <a:p>
            <a:pPr>
              <a:spcBef>
                <a:spcPct val="40000"/>
              </a:spcBef>
              <a:buFont typeface="Wingdings" pitchFamily="2" charset="2"/>
              <a:buChar char="Ø"/>
            </a:pPr>
            <a:r>
              <a:rPr lang="es-EC"/>
              <a:t>Además de la radiación, el calor se transmite por </a:t>
            </a:r>
            <a:r>
              <a:rPr lang="es-EC" b="1">
                <a:solidFill>
                  <a:srgbClr val="3333CC"/>
                </a:solidFill>
              </a:rPr>
              <a:t>conducción, convección y advección</a:t>
            </a:r>
            <a:r>
              <a:rPr lang="es-EC">
                <a:solidFill>
                  <a:srgbClr val="3333CC"/>
                </a:solidFill>
              </a:rPr>
              <a:t>. </a:t>
            </a:r>
          </a:p>
          <a:p>
            <a:pPr>
              <a:spcBef>
                <a:spcPct val="40000"/>
              </a:spcBef>
              <a:buFont typeface="Wingdings" pitchFamily="2" charset="2"/>
              <a:buChar char="Ø"/>
            </a:pPr>
            <a:r>
              <a:rPr lang="es-EC"/>
              <a:t>Estos procesos afectan la temperatura de la atmósfera cercana a la superficie terrestre. </a:t>
            </a:r>
          </a:p>
          <a:p>
            <a:pPr>
              <a:spcBef>
                <a:spcPct val="40000"/>
              </a:spcBef>
              <a:buFont typeface="Wingdings" pitchFamily="2" charset="2"/>
              <a:buChar char="Ø"/>
            </a:pPr>
            <a:r>
              <a:rPr lang="es-EC"/>
              <a:t>La </a:t>
            </a:r>
            <a:r>
              <a:rPr lang="es-EC" b="1">
                <a:solidFill>
                  <a:srgbClr val="FF3300"/>
                </a:solidFill>
              </a:rPr>
              <a:t>conducción</a:t>
            </a:r>
            <a:r>
              <a:rPr lang="es-EC">
                <a:solidFill>
                  <a:srgbClr val="FF3300"/>
                </a:solidFill>
              </a:rPr>
              <a:t> </a:t>
            </a:r>
            <a:r>
              <a:rPr lang="es-EC"/>
              <a:t>es el proceso por el cual se transmite el calor a través de la materia sin que esta en sí se transfiera. El calor es conducido de un objeto más caliente a uno más frío. </a:t>
            </a:r>
          </a:p>
          <a:p>
            <a:pPr>
              <a:spcBef>
                <a:spcPct val="40000"/>
              </a:spcBef>
              <a:buFont typeface="Wingdings" pitchFamily="2" charset="2"/>
              <a:buChar char="Ø"/>
            </a:pPr>
            <a:r>
              <a:rPr lang="es-EC"/>
              <a:t>La transferencia de calor a través de la </a:t>
            </a:r>
            <a:r>
              <a:rPr lang="es-EC" b="1">
                <a:solidFill>
                  <a:srgbClr val="FF3300"/>
                </a:solidFill>
              </a:rPr>
              <a:t>convección</a:t>
            </a:r>
            <a:r>
              <a:rPr lang="es-EC">
                <a:solidFill>
                  <a:srgbClr val="FF3300"/>
                </a:solidFill>
              </a:rPr>
              <a:t> </a:t>
            </a:r>
            <a:r>
              <a:rPr lang="es-EC"/>
              <a:t>se produce cuando la materia está en movimiento. El aire que se calienta a través de la superficie terrestre calentada se elevará porque es más liviano que el del ambiente. El aire calentado se eleva y transfiere el calor verticalmente. </a:t>
            </a:r>
          </a:p>
          <a:p>
            <a:pPr>
              <a:spcBef>
                <a:spcPct val="40000"/>
              </a:spcBef>
              <a:buFont typeface="Wingdings" pitchFamily="2" charset="2"/>
              <a:buChar char="Ø"/>
            </a:pPr>
            <a:r>
              <a:rPr lang="es-EC"/>
              <a:t>Los meteorólogos también emplean el término </a:t>
            </a:r>
            <a:r>
              <a:rPr lang="es-EC" b="1">
                <a:solidFill>
                  <a:srgbClr val="FF3300"/>
                </a:solidFill>
              </a:rPr>
              <a:t>advección</a:t>
            </a:r>
            <a:r>
              <a:rPr lang="es-EC"/>
              <a:t> para denotar la transferencia de calor que se produce principalmente por el movimiento horizontal antes que por el movimiento vertical del aire (convección). </a:t>
            </a:r>
            <a:br>
              <a:rPr lang="es-EC"/>
            </a:br>
            <a:endParaRPr lang="es-EC"/>
          </a:p>
        </p:txBody>
      </p:sp>
      <p:sp>
        <p:nvSpPr>
          <p:cNvPr id="589828" name="Rectangle 4"/>
          <p:cNvSpPr>
            <a:spLocks noChangeArrowheads="1"/>
          </p:cNvSpPr>
          <p:nvPr/>
        </p:nvSpPr>
        <p:spPr bwMode="auto">
          <a:xfrm>
            <a:off x="0" y="0"/>
            <a:ext cx="184150" cy="838200"/>
          </a:xfrm>
          <a:prstGeom prst="rect">
            <a:avLst/>
          </a:prstGeom>
          <a:noFill/>
          <a:ln w="9525">
            <a:noFill/>
            <a:miter lim="800000"/>
            <a:headEnd/>
            <a:tailEnd/>
          </a:ln>
          <a:effectLst/>
        </p:spPr>
        <p:txBody>
          <a:bodyPr wrap="none" anchor="ctr">
            <a:spAutoFit/>
          </a:bodyPr>
          <a:lstStyle/>
          <a:p>
            <a:r>
              <a:rPr lang="en-US" sz="1100" b="1">
                <a:solidFill>
                  <a:srgbClr val="000000"/>
                </a:solidFill>
                <a:latin typeface="Tahoma" pitchFamily="34" charset="0"/>
              </a:rPr>
              <a:t/>
            </a:r>
            <a:br>
              <a:rPr lang="en-US" sz="1100" b="1">
                <a:solidFill>
                  <a:srgbClr val="000000"/>
                </a:solidFill>
                <a:latin typeface="Tahoma" pitchFamily="34" charset="0"/>
              </a:rPr>
            </a:br>
            <a:endParaRPr lang="en-US" sz="1400">
              <a:latin typeface="Tahoma" pitchFamily="34" charset="0"/>
            </a:endParaRPr>
          </a:p>
          <a:p>
            <a:pPr eaLnBrk="0" hangingPunct="0"/>
            <a:endParaRPr lang="en-US" sz="2400">
              <a:latin typeface="Tahoma"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BDD8E45C-A2AF-4C6F-AEAC-EDDC73F59739}" type="slidenum">
              <a:rPr lang="es-ES"/>
              <a:pPr/>
              <a:t>70</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54338" name="Rectangle 2"/>
          <p:cNvSpPr>
            <a:spLocks noGrp="1" noChangeArrowheads="1"/>
          </p:cNvSpPr>
          <p:nvPr>
            <p:ph type="title"/>
          </p:nvPr>
        </p:nvSpPr>
        <p:spPr>
          <a:xfrm>
            <a:off x="1150938" y="476250"/>
            <a:ext cx="7793037" cy="1081088"/>
          </a:xfrm>
        </p:spPr>
        <p:txBody>
          <a:bodyPr/>
          <a:lstStyle/>
          <a:p>
            <a:r>
              <a:rPr lang="es-ES_tradnl"/>
              <a:t>Elementos que incluye la </a:t>
            </a:r>
            <a:br>
              <a:rPr lang="es-ES_tradnl"/>
            </a:br>
            <a:r>
              <a:rPr lang="es-ES_tradnl"/>
              <a:t>		gestión de desechos sólidos</a:t>
            </a:r>
          </a:p>
        </p:txBody>
      </p:sp>
      <p:sp>
        <p:nvSpPr>
          <p:cNvPr id="654339" name="Rectangle 3"/>
          <p:cNvSpPr>
            <a:spLocks noGrp="1" noChangeArrowheads="1"/>
          </p:cNvSpPr>
          <p:nvPr>
            <p:ph type="body" idx="1"/>
          </p:nvPr>
        </p:nvSpPr>
        <p:spPr>
          <a:xfrm>
            <a:off x="684213" y="2305050"/>
            <a:ext cx="8270875" cy="3827463"/>
          </a:xfrm>
        </p:spPr>
        <p:txBody>
          <a:bodyPr/>
          <a:lstStyle/>
          <a:p>
            <a:pPr>
              <a:lnSpc>
                <a:spcPct val="90000"/>
              </a:lnSpc>
              <a:buClr>
                <a:schemeClr val="hlink"/>
              </a:buClr>
              <a:buFont typeface="Wingdings" pitchFamily="2" charset="2"/>
              <a:buChar char="Ø"/>
            </a:pPr>
            <a:r>
              <a:rPr lang="es-ES_tradnl"/>
              <a:t>Aspectos administrativos</a:t>
            </a:r>
          </a:p>
          <a:p>
            <a:pPr>
              <a:lnSpc>
                <a:spcPct val="90000"/>
              </a:lnSpc>
              <a:buClr>
                <a:schemeClr val="hlink"/>
              </a:buClr>
              <a:buFont typeface="Wingdings" pitchFamily="2" charset="2"/>
              <a:buChar char="Ø"/>
            </a:pPr>
            <a:r>
              <a:rPr lang="es-ES_tradnl"/>
              <a:t>Finanzas</a:t>
            </a:r>
          </a:p>
          <a:p>
            <a:pPr>
              <a:lnSpc>
                <a:spcPct val="90000"/>
              </a:lnSpc>
              <a:buClr>
                <a:schemeClr val="hlink"/>
              </a:buClr>
              <a:buFont typeface="Wingdings" pitchFamily="2" charset="2"/>
              <a:buChar char="Ø"/>
            </a:pPr>
            <a:r>
              <a:rPr lang="es-ES_tradnl"/>
              <a:t>Leyes</a:t>
            </a:r>
          </a:p>
          <a:p>
            <a:pPr>
              <a:lnSpc>
                <a:spcPct val="90000"/>
              </a:lnSpc>
              <a:buClr>
                <a:schemeClr val="hlink"/>
              </a:buClr>
              <a:buFont typeface="Wingdings" pitchFamily="2" charset="2"/>
              <a:buChar char="Ø"/>
            </a:pPr>
            <a:r>
              <a:rPr lang="es-ES_tradnl"/>
              <a:t>Planificación</a:t>
            </a:r>
          </a:p>
          <a:p>
            <a:pPr>
              <a:lnSpc>
                <a:spcPct val="90000"/>
              </a:lnSpc>
              <a:buClr>
                <a:schemeClr val="hlink"/>
              </a:buClr>
              <a:buFont typeface="Wingdings" pitchFamily="2" charset="2"/>
              <a:buChar char="Ø"/>
            </a:pPr>
            <a:r>
              <a:rPr lang="es-ES_tradnl"/>
              <a:t>Aspectos de ingeniería</a:t>
            </a:r>
          </a:p>
          <a:p>
            <a:pPr>
              <a:lnSpc>
                <a:spcPct val="90000"/>
              </a:lnSpc>
              <a:buClr>
                <a:schemeClr val="hlink"/>
              </a:buClr>
              <a:buFont typeface="Wingdings" pitchFamily="2" charset="2"/>
              <a:buChar char="Ø"/>
            </a:pPr>
            <a:r>
              <a:rPr lang="es-ES_tradnl"/>
              <a:t>Aplicación de normativas reguladoras</a:t>
            </a:r>
          </a:p>
          <a:p>
            <a:pPr>
              <a:lnSpc>
                <a:spcPct val="90000"/>
              </a:lnSpc>
              <a:buClr>
                <a:schemeClr val="hlink"/>
              </a:buClr>
              <a:buFont typeface="Wingdings" pitchFamily="2" charset="2"/>
              <a:buChar char="Ø"/>
            </a:pPr>
            <a:r>
              <a:rPr lang="es-ES_tradnl"/>
              <a:t>Mejora de métodos científicos para la interpretación de datos</a:t>
            </a:r>
          </a:p>
          <a:p>
            <a:pPr>
              <a:lnSpc>
                <a:spcPct val="90000"/>
              </a:lnSpc>
              <a:buClr>
                <a:schemeClr val="hlink"/>
              </a:buClr>
              <a:buFont typeface="Wingdings" pitchFamily="2" charset="2"/>
              <a:buChar char="Ø"/>
            </a:pPr>
            <a:r>
              <a:rPr lang="es-ES_tradnl"/>
              <a:t>Identificación de productos de consumo peligrosos y tóxicos</a:t>
            </a:r>
          </a:p>
          <a:p>
            <a:pPr>
              <a:lnSpc>
                <a:spcPct val="90000"/>
              </a:lnSpc>
              <a:buClr>
                <a:schemeClr val="hlink"/>
              </a:buClr>
              <a:buFont typeface="Wingdings" pitchFamily="2" charset="2"/>
              <a:buChar char="Ø"/>
            </a:pPr>
            <a:r>
              <a:rPr lang="es-ES_tradnl"/>
              <a:t>Financiación de infraestructuras de gestión de residuos</a:t>
            </a:r>
          </a:p>
          <a:p>
            <a:pPr>
              <a:lnSpc>
                <a:spcPct val="90000"/>
              </a:lnSpc>
              <a:buClr>
                <a:schemeClr val="hlink"/>
              </a:buClr>
              <a:buFont typeface="Wingdings" pitchFamily="2" charset="2"/>
              <a:buChar char="Ø"/>
            </a:pPr>
            <a:r>
              <a:rPr lang="es-ES_tradnl"/>
              <a:t>Planificación urbana y ubicación de los botaderos/rellenos sanitarios</a:t>
            </a:r>
          </a:p>
          <a:p>
            <a:pPr>
              <a:lnSpc>
                <a:spcPct val="90000"/>
              </a:lnSpc>
              <a:buClr>
                <a:schemeClr val="hlink"/>
              </a:buClr>
              <a:buFont typeface="Wingdings" pitchFamily="2" charset="2"/>
              <a:buChar char="Ø"/>
            </a:pPr>
            <a:r>
              <a:rPr lang="es-ES_tradnl"/>
              <a:t>Capacitación calificada del personal de la unidad de gestión</a:t>
            </a:r>
            <a:endParaRPr lang="es-ES_tradnl" sz="2400"/>
          </a:p>
          <a:p>
            <a:pPr>
              <a:lnSpc>
                <a:spcPct val="90000"/>
              </a:lnSpc>
              <a:buClr>
                <a:schemeClr val="hlink"/>
              </a:buClr>
              <a:buFont typeface="Wingdings" pitchFamily="2" charset="2"/>
              <a:buChar char="Ø"/>
            </a:pPr>
            <a:endParaRPr lang="es-ES_tradnl"/>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D19F42DB-5692-4D24-85EB-7D11A34EFDD2}" type="slidenum">
              <a:rPr lang="es-ES"/>
              <a:pPr/>
              <a:t>71</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55362" name="Rectangle 2"/>
          <p:cNvSpPr>
            <a:spLocks noGrp="1" noChangeArrowheads="1"/>
          </p:cNvSpPr>
          <p:nvPr>
            <p:ph type="title"/>
          </p:nvPr>
        </p:nvSpPr>
        <p:spPr>
          <a:xfrm>
            <a:off x="457200" y="457200"/>
            <a:ext cx="8229600" cy="666750"/>
          </a:xfrm>
        </p:spPr>
        <p:txBody>
          <a:bodyPr/>
          <a:lstStyle/>
          <a:p>
            <a:r>
              <a:rPr lang="es-EC"/>
              <a:t>Rellenos sanitarios  (vertederos)</a:t>
            </a:r>
          </a:p>
        </p:txBody>
      </p:sp>
      <p:sp>
        <p:nvSpPr>
          <p:cNvPr id="655363" name="Rectangle 3"/>
          <p:cNvSpPr>
            <a:spLocks noGrp="1" noChangeArrowheads="1"/>
          </p:cNvSpPr>
          <p:nvPr>
            <p:ph type="body" idx="1"/>
          </p:nvPr>
        </p:nvSpPr>
        <p:spPr>
          <a:xfrm>
            <a:off x="468313" y="1268413"/>
            <a:ext cx="8486775" cy="5184775"/>
          </a:xfrm>
        </p:spPr>
        <p:txBody>
          <a:bodyPr/>
          <a:lstStyle/>
          <a:p>
            <a:pPr>
              <a:spcBef>
                <a:spcPct val="40000"/>
              </a:spcBef>
              <a:buClr>
                <a:schemeClr val="tx1"/>
              </a:buClr>
              <a:buFont typeface="Wingdings" pitchFamily="2" charset="2"/>
              <a:buChar char="Ø"/>
            </a:pPr>
            <a:r>
              <a:rPr lang="es-EC" b="1"/>
              <a:t>Rellenos sanitarios</a:t>
            </a:r>
            <a:r>
              <a:rPr lang="es-EC"/>
              <a:t> son las instalaciones físicas utilizadas para la evacuación, en los suelos de la superficie terrestre, de los rechazos provenientes de los residuos sólidos.</a:t>
            </a:r>
          </a:p>
          <a:p>
            <a:pPr>
              <a:spcBef>
                <a:spcPct val="40000"/>
              </a:spcBef>
              <a:buClr>
                <a:schemeClr val="tx1"/>
              </a:buClr>
              <a:buFont typeface="Wingdings" pitchFamily="2" charset="2"/>
              <a:buChar char="Ø"/>
            </a:pPr>
            <a:r>
              <a:rPr lang="es-EC"/>
              <a:t>Años atrás se denominaba como “vertedero sanitario controlado” para denominar aquel sitio donde se cubrían los residuos puestos en el vertedero al finalizar cada día de operación.</a:t>
            </a:r>
          </a:p>
          <a:p>
            <a:pPr>
              <a:spcBef>
                <a:spcPct val="40000"/>
              </a:spcBef>
              <a:buClr>
                <a:schemeClr val="tx1"/>
              </a:buClr>
              <a:buFont typeface="Wingdings" pitchFamily="2" charset="2"/>
              <a:buChar char="Ø"/>
            </a:pPr>
            <a:r>
              <a:rPr lang="es-EC"/>
              <a:t>En la época actual </a:t>
            </a:r>
            <a:r>
              <a:rPr lang="es-EC" b="1"/>
              <a:t>“vertedero o relleno sanitario controlado”</a:t>
            </a:r>
            <a:r>
              <a:rPr lang="es-EC"/>
              <a:t> se refiere a una instalación ingenieril para la evacuación de Residuos Sólidos Urbanos (RSU), diseñada y explotada para minimizar los impactos ambientales y sobre la salud pública.</a:t>
            </a:r>
          </a:p>
          <a:p>
            <a:pPr>
              <a:spcBef>
                <a:spcPct val="40000"/>
              </a:spcBef>
              <a:buClr>
                <a:schemeClr val="tx1"/>
              </a:buClr>
              <a:buFont typeface="Wingdings" pitchFamily="2" charset="2"/>
              <a:buChar char="Ø"/>
            </a:pPr>
            <a:r>
              <a:rPr lang="es-EC"/>
              <a:t>Los vertederos de o rellenos para la evacuación de residuos peligrosos se denominan vertederos o rellenos de seguridad. </a:t>
            </a:r>
          </a:p>
          <a:p>
            <a:pPr>
              <a:spcBef>
                <a:spcPct val="40000"/>
              </a:spcBef>
              <a:buClr>
                <a:schemeClr val="tx1"/>
              </a:buClr>
              <a:buFont typeface="Wingdings" pitchFamily="2" charset="2"/>
              <a:buChar char="Ø"/>
            </a:pPr>
            <a:r>
              <a:rPr lang="es-EC"/>
              <a:t>El término “</a:t>
            </a:r>
            <a:r>
              <a:rPr lang="es-EC" b="1"/>
              <a:t>celda” </a:t>
            </a:r>
            <a:r>
              <a:rPr lang="es-EC"/>
              <a:t>se utiliza para describir el volumen de material depositado en un vertedero durante un período de explotación, normalmente 1 día.</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50D063F6-1871-451A-BC0B-9C3DFEBA23FB}" type="slidenum">
              <a:rPr lang="es-ES"/>
              <a:pPr/>
              <a:t>72</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56386" name="Rectangle 2"/>
          <p:cNvSpPr>
            <a:spLocks noGrp="1" noChangeArrowheads="1"/>
          </p:cNvSpPr>
          <p:nvPr>
            <p:ph type="title"/>
          </p:nvPr>
        </p:nvSpPr>
        <p:spPr>
          <a:xfrm>
            <a:off x="755650" y="188913"/>
            <a:ext cx="8188325" cy="1368425"/>
          </a:xfrm>
        </p:spPr>
        <p:txBody>
          <a:bodyPr/>
          <a:lstStyle/>
          <a:p>
            <a:pPr>
              <a:spcAft>
                <a:spcPct val="30000"/>
              </a:spcAft>
            </a:pPr>
            <a:r>
              <a:rPr lang="es-EC"/>
              <a:t>Impactos Ambientales en la Operación de un Relleno Sanitario</a:t>
            </a:r>
            <a:r>
              <a:rPr lang="es-EC" sz="3200"/>
              <a:t/>
            </a:r>
            <a:br>
              <a:rPr lang="es-EC" sz="3200"/>
            </a:br>
            <a:r>
              <a:rPr lang="es-EC" sz="1200" b="0"/>
              <a:t>Ref.: Manejo y disposición de Residuos Sólidos Urbano, ACODAL, Samuel I. Pineda, 1998.</a:t>
            </a:r>
            <a:endParaRPr lang="es-ES" sz="1200" b="0"/>
          </a:p>
        </p:txBody>
      </p:sp>
      <p:pic>
        <p:nvPicPr>
          <p:cNvPr id="656387" name="Picture 3"/>
          <p:cNvPicPr>
            <a:picLocks noChangeAspect="1" noChangeArrowheads="1"/>
          </p:cNvPicPr>
          <p:nvPr>
            <p:ph type="body" idx="1"/>
          </p:nvPr>
        </p:nvPicPr>
        <p:blipFill>
          <a:blip r:embed="rId2"/>
          <a:srcRect/>
          <a:stretch>
            <a:fillRect/>
          </a:stretch>
        </p:blipFill>
        <p:spPr>
          <a:xfrm>
            <a:off x="250825" y="1700213"/>
            <a:ext cx="8642350" cy="4752975"/>
          </a:xfr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193A2972-37E1-44F7-9EFE-180EEF3416C9}" type="slidenum">
              <a:rPr lang="es-ES"/>
              <a:pPr/>
              <a:t>73</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57410" name="Rectangle 2"/>
          <p:cNvSpPr>
            <a:spLocks noGrp="1" noChangeArrowheads="1"/>
          </p:cNvSpPr>
          <p:nvPr>
            <p:ph type="title"/>
          </p:nvPr>
        </p:nvSpPr>
        <p:spPr>
          <a:xfrm>
            <a:off x="495300" y="457200"/>
            <a:ext cx="8191500" cy="666750"/>
          </a:xfrm>
        </p:spPr>
        <p:txBody>
          <a:bodyPr/>
          <a:lstStyle/>
          <a:p>
            <a:r>
              <a:rPr lang="es-EC"/>
              <a:t>Operación en rellenos sanitarios</a:t>
            </a:r>
          </a:p>
        </p:txBody>
      </p:sp>
      <p:pic>
        <p:nvPicPr>
          <p:cNvPr id="657411" name="Picture 3"/>
          <p:cNvPicPr>
            <a:picLocks noChangeAspect="1" noChangeArrowheads="1"/>
          </p:cNvPicPr>
          <p:nvPr>
            <p:ph idx="1"/>
          </p:nvPr>
        </p:nvPicPr>
        <p:blipFill>
          <a:blip r:embed="rId2"/>
          <a:srcRect/>
          <a:stretch>
            <a:fillRect/>
          </a:stretch>
        </p:blipFill>
        <p:spPr>
          <a:xfrm>
            <a:off x="611188" y="1844675"/>
            <a:ext cx="7993062" cy="4679950"/>
          </a:xfrm>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E4FC33BC-8120-4395-8E9E-FC6530328346}" type="slidenum">
              <a:rPr lang="es-ES"/>
              <a:pPr/>
              <a:t>74</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58434" name="Rectangle 2"/>
          <p:cNvSpPr>
            <a:spLocks noGrp="1" noChangeArrowheads="1"/>
          </p:cNvSpPr>
          <p:nvPr>
            <p:ph type="title"/>
          </p:nvPr>
        </p:nvSpPr>
        <p:spPr>
          <a:xfrm>
            <a:off x="1150938" y="549275"/>
            <a:ext cx="7793037" cy="1008063"/>
          </a:xfrm>
        </p:spPr>
        <p:txBody>
          <a:bodyPr/>
          <a:lstStyle/>
          <a:p>
            <a:r>
              <a:rPr lang="es-EC"/>
              <a:t>Tendido de geomembranas </a:t>
            </a:r>
            <a:br>
              <a:rPr lang="es-EC"/>
            </a:br>
            <a:r>
              <a:rPr lang="es-EC"/>
              <a:t>			en rellenos sanitarios</a:t>
            </a:r>
          </a:p>
        </p:txBody>
      </p:sp>
      <p:pic>
        <p:nvPicPr>
          <p:cNvPr id="658435" name="Picture 3"/>
          <p:cNvPicPr>
            <a:picLocks noChangeAspect="1" noChangeArrowheads="1"/>
          </p:cNvPicPr>
          <p:nvPr>
            <p:ph type="body" idx="1"/>
          </p:nvPr>
        </p:nvPicPr>
        <p:blipFill>
          <a:blip r:embed="rId2"/>
          <a:srcRect/>
          <a:stretch>
            <a:fillRect/>
          </a:stretch>
        </p:blipFill>
        <p:spPr>
          <a:xfrm>
            <a:off x="468313" y="1844675"/>
            <a:ext cx="8486775" cy="4506913"/>
          </a:xfr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72EE8637-0FC5-4986-8232-E124B36A4C9E}" type="slidenum">
              <a:rPr lang="es-ES"/>
              <a:pPr/>
              <a:t>75</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59458" name="Rectangle 2"/>
          <p:cNvSpPr>
            <a:spLocks noGrp="1" noChangeArrowheads="1"/>
          </p:cNvSpPr>
          <p:nvPr>
            <p:ph type="title"/>
          </p:nvPr>
        </p:nvSpPr>
        <p:spPr>
          <a:xfrm>
            <a:off x="827088" y="549275"/>
            <a:ext cx="8116887" cy="719138"/>
          </a:xfrm>
        </p:spPr>
        <p:txBody>
          <a:bodyPr/>
          <a:lstStyle/>
          <a:p>
            <a:r>
              <a:rPr lang="es-EC"/>
              <a:t>Descarga de camiones en relleno sanitario</a:t>
            </a:r>
          </a:p>
        </p:txBody>
      </p:sp>
      <p:pic>
        <p:nvPicPr>
          <p:cNvPr id="659459" name="Picture 3"/>
          <p:cNvPicPr>
            <a:picLocks noChangeAspect="1" noChangeArrowheads="1"/>
          </p:cNvPicPr>
          <p:nvPr>
            <p:ph idx="1"/>
          </p:nvPr>
        </p:nvPicPr>
        <p:blipFill>
          <a:blip r:embed="rId2"/>
          <a:srcRect/>
          <a:stretch>
            <a:fillRect/>
          </a:stretch>
        </p:blipFill>
        <p:spPr>
          <a:xfrm>
            <a:off x="755650" y="1557338"/>
            <a:ext cx="7920038" cy="4895850"/>
          </a:xfrm>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D7456AAB-1D9E-4007-96EE-D78D2A062C4B}" type="slidenum">
              <a:rPr lang="es-ES"/>
              <a:pPr/>
              <a:t>76</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60482" name="Rectangle 2"/>
          <p:cNvSpPr>
            <a:spLocks noGrp="1" noChangeArrowheads="1"/>
          </p:cNvSpPr>
          <p:nvPr>
            <p:ph type="title"/>
          </p:nvPr>
        </p:nvSpPr>
        <p:spPr>
          <a:xfrm>
            <a:off x="457200" y="457200"/>
            <a:ext cx="8229600" cy="717550"/>
          </a:xfrm>
        </p:spPr>
        <p:txBody>
          <a:bodyPr/>
          <a:lstStyle/>
          <a:p>
            <a:r>
              <a:rPr lang="es-EC"/>
              <a:t>Acarreo de material </a:t>
            </a:r>
            <a:br>
              <a:rPr lang="es-EC"/>
            </a:br>
            <a:r>
              <a:rPr lang="es-EC"/>
              <a:t>			para formación de celdas</a:t>
            </a:r>
          </a:p>
        </p:txBody>
      </p:sp>
      <p:pic>
        <p:nvPicPr>
          <p:cNvPr id="660483" name="Picture 3"/>
          <p:cNvPicPr>
            <a:picLocks noChangeAspect="1" noChangeArrowheads="1"/>
          </p:cNvPicPr>
          <p:nvPr>
            <p:ph idx="1"/>
          </p:nvPr>
        </p:nvPicPr>
        <p:blipFill>
          <a:blip r:embed="rId2"/>
          <a:srcRect/>
          <a:stretch>
            <a:fillRect/>
          </a:stretch>
        </p:blipFill>
        <p:spPr>
          <a:xfrm>
            <a:off x="755650" y="1844675"/>
            <a:ext cx="7848600" cy="4824413"/>
          </a:xfrm>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7D743391-88BF-4379-9815-767300DFA8F6}" type="slidenum">
              <a:rPr lang="es-ES"/>
              <a:pPr/>
              <a:t>77</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61506" name="Rectangle 2"/>
          <p:cNvSpPr>
            <a:spLocks noGrp="1" noChangeArrowheads="1"/>
          </p:cNvSpPr>
          <p:nvPr>
            <p:ph type="title"/>
          </p:nvPr>
        </p:nvSpPr>
        <p:spPr>
          <a:xfrm>
            <a:off x="539750" y="404813"/>
            <a:ext cx="8369300" cy="1079500"/>
          </a:xfrm>
        </p:spPr>
        <p:txBody>
          <a:bodyPr/>
          <a:lstStyle/>
          <a:p>
            <a:r>
              <a:rPr lang="es-EC"/>
              <a:t>Ejemplo de proyecciones de carga de un </a:t>
            </a:r>
            <a:br>
              <a:rPr lang="es-EC"/>
            </a:br>
            <a:r>
              <a:rPr lang="es-EC"/>
              <a:t>relleno sanitario en el horizonte de diseño</a:t>
            </a:r>
          </a:p>
        </p:txBody>
      </p:sp>
      <p:pic>
        <p:nvPicPr>
          <p:cNvPr id="661507" name="Picture 3"/>
          <p:cNvPicPr>
            <a:picLocks noChangeAspect="1" noChangeArrowheads="1"/>
          </p:cNvPicPr>
          <p:nvPr>
            <p:ph idx="1"/>
          </p:nvPr>
        </p:nvPicPr>
        <p:blipFill>
          <a:blip r:embed="rId2"/>
          <a:srcRect/>
          <a:stretch>
            <a:fillRect/>
          </a:stretch>
        </p:blipFill>
        <p:spPr>
          <a:xfrm>
            <a:off x="323850" y="1484313"/>
            <a:ext cx="8631238" cy="5040312"/>
          </a:xfrm>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D25A5C5B-2470-4C68-A438-28A58DE0A223}" type="slidenum">
              <a:rPr lang="es-ES"/>
              <a:pPr/>
              <a:t>78</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62530" name="Rectangle 2"/>
          <p:cNvSpPr>
            <a:spLocks noGrp="1" noChangeArrowheads="1"/>
          </p:cNvSpPr>
          <p:nvPr>
            <p:ph type="title"/>
          </p:nvPr>
        </p:nvSpPr>
        <p:spPr>
          <a:xfrm>
            <a:off x="611188" y="549275"/>
            <a:ext cx="8332787" cy="1079500"/>
          </a:xfrm>
        </p:spPr>
        <p:txBody>
          <a:bodyPr/>
          <a:lstStyle/>
          <a:p>
            <a:r>
              <a:rPr lang="es-EC"/>
              <a:t>Curvas de Demanda de Volumen  </a:t>
            </a:r>
            <a:br>
              <a:rPr lang="es-EC"/>
            </a:br>
            <a:r>
              <a:rPr lang="es-EC"/>
              <a:t>vs. Volumen disponible (Caso de estudio)</a:t>
            </a:r>
          </a:p>
        </p:txBody>
      </p:sp>
      <p:pic>
        <p:nvPicPr>
          <p:cNvPr id="662531" name="Picture 3"/>
          <p:cNvPicPr>
            <a:picLocks noChangeAspect="1" noChangeArrowheads="1"/>
          </p:cNvPicPr>
          <p:nvPr>
            <p:ph idx="1"/>
          </p:nvPr>
        </p:nvPicPr>
        <p:blipFill>
          <a:blip r:embed="rId2"/>
          <a:srcRect/>
          <a:stretch>
            <a:fillRect/>
          </a:stretch>
        </p:blipFill>
        <p:spPr>
          <a:xfrm>
            <a:off x="611188" y="1700213"/>
            <a:ext cx="8137525" cy="4935537"/>
          </a:xfrm>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0A12ADB5-7D8E-463B-959C-5D01A0FA69A7}" type="slidenum">
              <a:rPr lang="es-ES"/>
              <a:pPr/>
              <a:t>79</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63554" name="Rectangle 2"/>
          <p:cNvSpPr>
            <a:spLocks noGrp="1" noChangeArrowheads="1"/>
          </p:cNvSpPr>
          <p:nvPr>
            <p:ph type="title"/>
          </p:nvPr>
        </p:nvSpPr>
        <p:spPr/>
        <p:txBody>
          <a:bodyPr/>
          <a:lstStyle/>
          <a:p>
            <a:r>
              <a:rPr lang="es-EC"/>
              <a:t>Ejercicio 9:  Tasas de generación de 					residuos por unidad</a:t>
            </a:r>
          </a:p>
        </p:txBody>
      </p:sp>
      <p:pic>
        <p:nvPicPr>
          <p:cNvPr id="663555" name="Picture 3"/>
          <p:cNvPicPr>
            <a:picLocks noChangeAspect="1" noChangeArrowheads="1"/>
          </p:cNvPicPr>
          <p:nvPr>
            <p:ph idx="1"/>
          </p:nvPr>
        </p:nvPicPr>
        <p:blipFill>
          <a:blip r:embed="rId2"/>
          <a:srcRect/>
          <a:stretch>
            <a:fillRect/>
          </a:stretch>
        </p:blipFill>
        <p:spPr>
          <a:xfrm>
            <a:off x="250825" y="1484313"/>
            <a:ext cx="8713788" cy="4968875"/>
          </a:xfrm>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0"/>
          </p:nvPr>
        </p:nvSpPr>
        <p:spPr/>
        <p:txBody>
          <a:bodyPr/>
          <a:lstStyle/>
          <a:p>
            <a:r>
              <a:rPr lang="es-ES"/>
              <a:t>Contaminación Ambiental. FIMCM-ESPOL</a:t>
            </a:r>
          </a:p>
        </p:txBody>
      </p:sp>
      <p:sp>
        <p:nvSpPr>
          <p:cNvPr id="6" name="5 Marcador de número de diapositiva"/>
          <p:cNvSpPr>
            <a:spLocks noGrp="1"/>
          </p:cNvSpPr>
          <p:nvPr>
            <p:ph type="sldNum" sz="quarter" idx="11"/>
          </p:nvPr>
        </p:nvSpPr>
        <p:spPr/>
        <p:txBody>
          <a:bodyPr/>
          <a:lstStyle/>
          <a:p>
            <a:fld id="{85CBEBFC-D207-46E4-A845-90E52752C30D}" type="slidenum">
              <a:rPr lang="es-ES"/>
              <a:pPr/>
              <a:t>8</a:t>
            </a:fld>
            <a:endParaRPr lang="es-ES"/>
          </a:p>
        </p:txBody>
      </p:sp>
      <p:sp>
        <p:nvSpPr>
          <p:cNvPr id="7" name="6 Marcador de fecha"/>
          <p:cNvSpPr>
            <a:spLocks noGrp="1"/>
          </p:cNvSpPr>
          <p:nvPr>
            <p:ph type="dt" sz="half" idx="12"/>
          </p:nvPr>
        </p:nvSpPr>
        <p:spPr/>
        <p:txBody>
          <a:bodyPr/>
          <a:lstStyle/>
          <a:p>
            <a:r>
              <a:rPr lang="es-ES"/>
              <a:t>Jose V. Chang Gómez</a:t>
            </a:r>
          </a:p>
        </p:txBody>
      </p:sp>
      <p:sp>
        <p:nvSpPr>
          <p:cNvPr id="590850" name="Rectangle 2"/>
          <p:cNvSpPr>
            <a:spLocks noGrp="1" noChangeArrowheads="1"/>
          </p:cNvSpPr>
          <p:nvPr>
            <p:ph type="title"/>
          </p:nvPr>
        </p:nvSpPr>
        <p:spPr>
          <a:xfrm>
            <a:off x="457200" y="457200"/>
            <a:ext cx="8229600" cy="595313"/>
          </a:xfrm>
        </p:spPr>
        <p:txBody>
          <a:bodyPr/>
          <a:lstStyle/>
          <a:p>
            <a:r>
              <a:rPr lang="es-EC"/>
              <a:t>Distribución mundial de calor</a:t>
            </a:r>
          </a:p>
        </p:txBody>
      </p:sp>
      <p:sp>
        <p:nvSpPr>
          <p:cNvPr id="590851" name="Rectangle 3"/>
          <p:cNvSpPr>
            <a:spLocks noGrp="1" noChangeArrowheads="1"/>
          </p:cNvSpPr>
          <p:nvPr>
            <p:ph type="body" sz="half" idx="1"/>
          </p:nvPr>
        </p:nvSpPr>
        <p:spPr>
          <a:xfrm>
            <a:off x="179388" y="1052513"/>
            <a:ext cx="4897437" cy="5616575"/>
          </a:xfrm>
        </p:spPr>
        <p:txBody>
          <a:bodyPr/>
          <a:lstStyle/>
          <a:p>
            <a:pPr>
              <a:lnSpc>
                <a:spcPct val="95000"/>
              </a:lnSpc>
              <a:spcBef>
                <a:spcPct val="40000"/>
              </a:spcBef>
              <a:buFont typeface="Wingdings" pitchFamily="2" charset="2"/>
              <a:buChar char="Ø"/>
            </a:pPr>
            <a:r>
              <a:rPr lang="es-EC" sz="1800"/>
              <a:t>La distribución mundial de la insolación está relacionada con la latitud, y es aproximadamente 4 veces mayor en el ecuador que en los polos. </a:t>
            </a:r>
          </a:p>
          <a:p>
            <a:pPr>
              <a:lnSpc>
                <a:spcPct val="95000"/>
              </a:lnSpc>
              <a:spcBef>
                <a:spcPct val="40000"/>
              </a:spcBef>
              <a:buFont typeface="Wingdings" pitchFamily="2" charset="2"/>
              <a:buChar char="Ø"/>
            </a:pPr>
            <a:r>
              <a:rPr lang="es-EC" sz="1800"/>
              <a:t>Para la Tierra, las ganancias de energía solar equivalen a las pérdidas de energía que regresan al espacio (balance térmico). </a:t>
            </a:r>
          </a:p>
          <a:p>
            <a:pPr>
              <a:lnSpc>
                <a:spcPct val="95000"/>
              </a:lnSpc>
              <a:spcBef>
                <a:spcPct val="40000"/>
              </a:spcBef>
              <a:buFont typeface="Wingdings" pitchFamily="2" charset="2"/>
              <a:buChar char="Ø"/>
            </a:pPr>
            <a:r>
              <a:rPr lang="es-EC" sz="1800"/>
              <a:t>Para lograr un equilibrio, las circulaciones atmosféricas y oceánicas realizan una transferencia continua de calor a gran escala (de latitudes bajas a altas). </a:t>
            </a:r>
          </a:p>
          <a:p>
            <a:pPr>
              <a:lnSpc>
                <a:spcPct val="95000"/>
              </a:lnSpc>
              <a:spcBef>
                <a:spcPct val="40000"/>
              </a:spcBef>
              <a:buFont typeface="Wingdings" pitchFamily="2" charset="2"/>
              <a:buChar char="Ø"/>
            </a:pPr>
            <a:r>
              <a:rPr lang="es-EC" sz="1800"/>
              <a:t>De otro modo, las regiones ecuatoriales seguirían calentándose y los polos enfriándose. </a:t>
            </a:r>
          </a:p>
          <a:p>
            <a:pPr>
              <a:lnSpc>
                <a:spcPct val="95000"/>
              </a:lnSpc>
              <a:spcBef>
                <a:spcPct val="40000"/>
              </a:spcBef>
              <a:buFont typeface="Wingdings" pitchFamily="2" charset="2"/>
              <a:buChar char="Ø"/>
            </a:pPr>
            <a:r>
              <a:rPr lang="es-EC" sz="1800"/>
              <a:t>La figura muestra la cantidad de radiación solar absorbida por la Tierra y la atmósfera (línea punteada) en comparación con la onda larga de radiación que sale de la atmósfera (línea negra).</a:t>
            </a:r>
            <a:r>
              <a:rPr lang="es-EC" sz="1600"/>
              <a:t> </a:t>
            </a:r>
          </a:p>
          <a:p>
            <a:pPr>
              <a:lnSpc>
                <a:spcPct val="80000"/>
              </a:lnSpc>
              <a:spcBef>
                <a:spcPct val="35000"/>
              </a:spcBef>
              <a:buFont typeface="Wingdings" pitchFamily="2" charset="2"/>
              <a:buChar char="Ø"/>
            </a:pPr>
            <a:endParaRPr lang="es-EC" sz="1600"/>
          </a:p>
        </p:txBody>
      </p:sp>
      <p:pic>
        <p:nvPicPr>
          <p:cNvPr id="590852" name="Picture 4"/>
          <p:cNvPicPr>
            <a:picLocks noChangeAspect="1" noChangeArrowheads="1"/>
          </p:cNvPicPr>
          <p:nvPr>
            <p:ph sz="half" idx="2"/>
          </p:nvPr>
        </p:nvPicPr>
        <p:blipFill>
          <a:blip r:embed="rId2"/>
          <a:srcRect/>
          <a:stretch>
            <a:fillRect/>
          </a:stretch>
        </p:blipFill>
        <p:spPr>
          <a:xfrm>
            <a:off x="5003800" y="1844675"/>
            <a:ext cx="3951288" cy="4679950"/>
          </a:xfr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A0C93FF0-40E8-47B7-86EB-0E7B6DCA316B}" type="slidenum">
              <a:rPr lang="es-ES"/>
              <a:pPr/>
              <a:t>80</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64578" name="Rectangle 2"/>
          <p:cNvSpPr>
            <a:spLocks noGrp="1" noChangeArrowheads="1"/>
          </p:cNvSpPr>
          <p:nvPr>
            <p:ph type="title"/>
          </p:nvPr>
        </p:nvSpPr>
        <p:spPr>
          <a:xfrm>
            <a:off x="457200" y="457200"/>
            <a:ext cx="8229600" cy="717550"/>
          </a:xfrm>
        </p:spPr>
        <p:txBody>
          <a:bodyPr/>
          <a:lstStyle/>
          <a:p>
            <a:r>
              <a:rPr lang="es-EC"/>
              <a:t>Producción de Biogás </a:t>
            </a:r>
            <a:r>
              <a:rPr lang="es-EC" sz="1400"/>
              <a:t>(1)</a:t>
            </a:r>
          </a:p>
        </p:txBody>
      </p:sp>
      <p:sp>
        <p:nvSpPr>
          <p:cNvPr id="664579" name="Rectangle 3"/>
          <p:cNvSpPr>
            <a:spLocks noGrp="1" noChangeArrowheads="1"/>
          </p:cNvSpPr>
          <p:nvPr>
            <p:ph type="body" idx="1"/>
          </p:nvPr>
        </p:nvSpPr>
        <p:spPr>
          <a:xfrm>
            <a:off x="250825" y="1484313"/>
            <a:ext cx="8704263" cy="5113337"/>
          </a:xfrm>
        </p:spPr>
        <p:txBody>
          <a:bodyPr/>
          <a:lstStyle/>
          <a:p>
            <a:pPr>
              <a:spcBef>
                <a:spcPct val="50000"/>
              </a:spcBef>
              <a:buClr>
                <a:schemeClr val="tx1"/>
              </a:buClr>
              <a:buFont typeface="Wingdings" pitchFamily="2" charset="2"/>
              <a:buChar char="Ø"/>
            </a:pPr>
            <a:r>
              <a:rPr lang="es-EC"/>
              <a:t>Cuando los residuos se descomponen en condiciones anaeróbicas, se generan gases como subproductos naturales de esta descomposición. </a:t>
            </a:r>
          </a:p>
          <a:p>
            <a:pPr>
              <a:spcBef>
                <a:spcPct val="50000"/>
              </a:spcBef>
              <a:buClr>
                <a:schemeClr val="tx1"/>
              </a:buClr>
              <a:buFont typeface="Wingdings" pitchFamily="2" charset="2"/>
              <a:buChar char="Ø"/>
            </a:pPr>
            <a:r>
              <a:rPr lang="es-EC"/>
              <a:t>En un relleno sanitario, la cantidad de gases producido y su composición depende del tipo de residuo orgánico, de su estado y de las condiciones del medio que pueden favorecer o desfavorecer el proceso de descomposición.</a:t>
            </a:r>
          </a:p>
          <a:p>
            <a:pPr>
              <a:spcBef>
                <a:spcPct val="50000"/>
              </a:spcBef>
              <a:buClr>
                <a:schemeClr val="tx1"/>
              </a:buClr>
              <a:buFont typeface="Wingdings" pitchFamily="2" charset="2"/>
              <a:buChar char="Ø"/>
            </a:pPr>
            <a:r>
              <a:rPr lang="es-EC"/>
              <a:t>La descomposición de la materia orgánica en los rellenos sanitarios, que se realiza por la actividad microbiana anaeróbica, genera diversos subproductos, entre ellos el biogás. </a:t>
            </a:r>
          </a:p>
          <a:p>
            <a:pPr>
              <a:spcBef>
                <a:spcPct val="50000"/>
              </a:spcBef>
              <a:buClr>
                <a:schemeClr val="tx1"/>
              </a:buClr>
              <a:buFont typeface="Wingdings" pitchFamily="2" charset="2"/>
              <a:buChar char="Ø"/>
            </a:pPr>
            <a:r>
              <a:rPr lang="es-EC"/>
              <a:t>Condiciones favorables de medio para la supervivencia de los microorganismos anaeróbicos pueden desarrollarse a temperaturas de entre 10 y 60 ºC, teniendo un optimo entre 30 y 40 ºC (fase mesofílica) y otro entre 50 y 60 ºC (fase termofílica).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11BD5598-BC5E-4FEF-B414-35BC94D4CF44}" type="slidenum">
              <a:rPr lang="es-ES"/>
              <a:pPr/>
              <a:t>81</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65602" name="Rectangle 2"/>
          <p:cNvSpPr>
            <a:spLocks noGrp="1" noChangeArrowheads="1"/>
          </p:cNvSpPr>
          <p:nvPr>
            <p:ph type="title"/>
          </p:nvPr>
        </p:nvSpPr>
        <p:spPr>
          <a:xfrm>
            <a:off x="457200" y="457200"/>
            <a:ext cx="8229600" cy="717550"/>
          </a:xfrm>
        </p:spPr>
        <p:txBody>
          <a:bodyPr/>
          <a:lstStyle/>
          <a:p>
            <a:r>
              <a:rPr lang="es-EC"/>
              <a:t>Producción de Biogás </a:t>
            </a:r>
            <a:r>
              <a:rPr lang="es-EC" sz="1400"/>
              <a:t>(2)</a:t>
            </a:r>
          </a:p>
        </p:txBody>
      </p:sp>
      <p:sp>
        <p:nvSpPr>
          <p:cNvPr id="665603" name="Rectangle 3"/>
          <p:cNvSpPr>
            <a:spLocks noGrp="1" noChangeArrowheads="1"/>
          </p:cNvSpPr>
          <p:nvPr>
            <p:ph type="body" idx="1"/>
          </p:nvPr>
        </p:nvSpPr>
        <p:spPr>
          <a:xfrm>
            <a:off x="323850" y="1341438"/>
            <a:ext cx="8569325" cy="5183187"/>
          </a:xfrm>
        </p:spPr>
        <p:txBody>
          <a:bodyPr/>
          <a:lstStyle/>
          <a:p>
            <a:pPr>
              <a:spcBef>
                <a:spcPct val="50000"/>
              </a:spcBef>
              <a:buClr>
                <a:schemeClr val="tx1"/>
              </a:buClr>
              <a:buFont typeface="Wingdings" pitchFamily="2" charset="2"/>
              <a:buChar char="Ø"/>
            </a:pPr>
            <a:r>
              <a:rPr lang="es-EC"/>
              <a:t>El pH entre 6.5 y 8.5 permite un buen desarrollo de los microorganismos teniendo un optimo para pH entre 7 - 7.2</a:t>
            </a:r>
          </a:p>
          <a:p>
            <a:pPr>
              <a:spcBef>
                <a:spcPct val="50000"/>
              </a:spcBef>
              <a:buClr>
                <a:schemeClr val="tx1"/>
              </a:buClr>
              <a:buFont typeface="Wingdings" pitchFamily="2" charset="2"/>
              <a:buChar char="Ø"/>
            </a:pPr>
            <a:r>
              <a:rPr lang="es-EC"/>
              <a:t>Por lo general, los componentes principales del biogás son el metano (CH4) y el dióxido de carbono (CO2), en proporciones aproximadamente iguales, constituyendo normalmente mas del 97% del mismo. </a:t>
            </a:r>
          </a:p>
          <a:p>
            <a:pPr>
              <a:spcBef>
                <a:spcPct val="50000"/>
              </a:spcBef>
              <a:buClr>
                <a:schemeClr val="tx1"/>
              </a:buClr>
              <a:buFont typeface="Wingdings" pitchFamily="2" charset="2"/>
              <a:buChar char="Ø"/>
            </a:pPr>
            <a:r>
              <a:rPr lang="es-EC"/>
              <a:t>Ambos gases son incoloros e inodoros, por lo que son otros gases, como el ácido sulfhídrico y el amoniaco los que le otorgan el olor característico al biogás y permiten su detección por medio del olfato.</a:t>
            </a:r>
          </a:p>
          <a:p>
            <a:pPr>
              <a:spcBef>
                <a:spcPct val="50000"/>
              </a:spcBef>
              <a:buClr>
                <a:schemeClr val="tx1"/>
              </a:buClr>
              <a:buFont typeface="Wingdings" pitchFamily="2" charset="2"/>
              <a:buChar char="Ø"/>
            </a:pPr>
            <a:r>
              <a:rPr lang="es-EC"/>
              <a:t>El gas metano se produce en los rellenos en concentraciones dentro del rango de combustión, lo que confiere al biogás ciertas características de peligrosidad por riesgos de incendio o explosión y por lo mismo, la necesidad de mantener un control sobre él.</a:t>
            </a:r>
          </a:p>
          <a:p>
            <a:pPr>
              <a:lnSpc>
                <a:spcPct val="80000"/>
              </a:lnSpc>
            </a:pPr>
            <a:endParaRPr lang="es-EC"/>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B530B1E4-7D37-495A-8B23-C5654FA8D827}" type="slidenum">
              <a:rPr lang="es-ES"/>
              <a:pPr/>
              <a:t>82</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66626" name="Rectangle 2"/>
          <p:cNvSpPr>
            <a:spLocks noGrp="1" noChangeArrowheads="1"/>
          </p:cNvSpPr>
          <p:nvPr>
            <p:ph type="title"/>
          </p:nvPr>
        </p:nvSpPr>
        <p:spPr>
          <a:xfrm>
            <a:off x="971550" y="404813"/>
            <a:ext cx="7972425" cy="1295400"/>
          </a:xfrm>
        </p:spPr>
        <p:txBody>
          <a:bodyPr/>
          <a:lstStyle/>
          <a:p>
            <a:pPr>
              <a:spcBef>
                <a:spcPct val="50000"/>
              </a:spcBef>
            </a:pPr>
            <a:r>
              <a:rPr lang="es-EC"/>
              <a:t>Tabla 8: Generación de gases N</a:t>
            </a:r>
            <a:r>
              <a:rPr lang="es-EC" baseline="-10000"/>
              <a:t>2</a:t>
            </a:r>
            <a:r>
              <a:rPr lang="es-EC"/>
              <a:t>, CO</a:t>
            </a:r>
            <a:r>
              <a:rPr lang="es-EC" baseline="-10000"/>
              <a:t>2</a:t>
            </a:r>
            <a:r>
              <a:rPr lang="es-EC"/>
              <a:t> y CH</a:t>
            </a:r>
            <a:r>
              <a:rPr lang="es-EC" baseline="-10000"/>
              <a:t>4</a:t>
            </a:r>
            <a:r>
              <a:rPr lang="es-EC"/>
              <a:t> </a:t>
            </a:r>
            <a:br>
              <a:rPr lang="es-EC"/>
            </a:br>
            <a:r>
              <a:rPr lang="es-EC"/>
              <a:t>		en un relleno sanitario típico</a:t>
            </a:r>
            <a:endParaRPr lang="es-EC" sz="1000" b="0"/>
          </a:p>
        </p:txBody>
      </p:sp>
      <p:pic>
        <p:nvPicPr>
          <p:cNvPr id="666627" name="Picture 3"/>
          <p:cNvPicPr>
            <a:picLocks noChangeAspect="1" noChangeArrowheads="1"/>
          </p:cNvPicPr>
          <p:nvPr>
            <p:ph idx="1"/>
          </p:nvPr>
        </p:nvPicPr>
        <p:blipFill>
          <a:blip r:embed="rId2"/>
          <a:srcRect/>
          <a:stretch>
            <a:fillRect/>
          </a:stretch>
        </p:blipFill>
        <p:spPr>
          <a:xfrm>
            <a:off x="539750" y="2060575"/>
            <a:ext cx="8135938" cy="4533900"/>
          </a:xfrm>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499F3BC0-B04C-46B1-BFA1-2D65546BC4DE}" type="slidenum">
              <a:rPr lang="es-ES"/>
              <a:pPr/>
              <a:t>83</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67650" name="Rectangle 2"/>
          <p:cNvSpPr>
            <a:spLocks noGrp="1" noChangeArrowheads="1"/>
          </p:cNvSpPr>
          <p:nvPr>
            <p:ph type="title"/>
          </p:nvPr>
        </p:nvSpPr>
        <p:spPr>
          <a:xfrm>
            <a:off x="457200" y="457200"/>
            <a:ext cx="8229600" cy="666750"/>
          </a:xfrm>
        </p:spPr>
        <p:txBody>
          <a:bodyPr/>
          <a:lstStyle/>
          <a:p>
            <a:r>
              <a:rPr lang="es-EC"/>
              <a:t>Generación de lixiviados/ Tratamiento</a:t>
            </a:r>
          </a:p>
        </p:txBody>
      </p:sp>
      <p:sp>
        <p:nvSpPr>
          <p:cNvPr id="667651" name="Rectangle 3"/>
          <p:cNvSpPr>
            <a:spLocks noGrp="1" noChangeArrowheads="1"/>
          </p:cNvSpPr>
          <p:nvPr>
            <p:ph type="body" idx="1"/>
          </p:nvPr>
        </p:nvSpPr>
        <p:spPr>
          <a:xfrm>
            <a:off x="179388" y="1196975"/>
            <a:ext cx="8775700" cy="5400675"/>
          </a:xfrm>
        </p:spPr>
        <p:txBody>
          <a:bodyPr/>
          <a:lstStyle/>
          <a:p>
            <a:pPr>
              <a:lnSpc>
                <a:spcPct val="90000"/>
              </a:lnSpc>
              <a:spcBef>
                <a:spcPct val="50000"/>
              </a:spcBef>
              <a:buClr>
                <a:schemeClr val="tx1"/>
              </a:buClr>
              <a:buFont typeface="Wingdings" pitchFamily="2" charset="2"/>
              <a:buChar char="Ø"/>
            </a:pPr>
            <a:r>
              <a:rPr lang="es-EC"/>
              <a:t>El tipo de instalaciones de tratamiento dependerá de las características del lixiviado, y de la localización geográfica y física del relleno sanitario. </a:t>
            </a:r>
          </a:p>
          <a:p>
            <a:pPr>
              <a:lnSpc>
                <a:spcPct val="90000"/>
              </a:lnSpc>
              <a:spcBef>
                <a:spcPct val="50000"/>
              </a:spcBef>
              <a:buClr>
                <a:schemeClr val="tx1"/>
              </a:buClr>
              <a:buFont typeface="Wingdings" pitchFamily="2" charset="2"/>
              <a:buChar char="Ø"/>
            </a:pPr>
            <a:r>
              <a:rPr lang="es-EC"/>
              <a:t>Las características más preocupantes del lixiviado influyen: DBO, DQO, sólidos totales disueltos (STD), metales pesados y constituyentes tóxicos sin especificar.</a:t>
            </a:r>
          </a:p>
          <a:p>
            <a:pPr>
              <a:lnSpc>
                <a:spcPct val="90000"/>
              </a:lnSpc>
              <a:spcBef>
                <a:spcPct val="50000"/>
              </a:spcBef>
              <a:buClr>
                <a:schemeClr val="tx1"/>
              </a:buClr>
              <a:buFont typeface="Wingdings" pitchFamily="2" charset="2"/>
              <a:buChar char="Ø"/>
            </a:pPr>
            <a:r>
              <a:rPr lang="es-EC"/>
              <a:t>El lixiviado contiene concentraciones extremadamente altas de STD, por ejemplo sobre 50.000 (mg/l), puede ser difícil tratar biológicamente. </a:t>
            </a:r>
          </a:p>
          <a:p>
            <a:pPr>
              <a:lnSpc>
                <a:spcPct val="90000"/>
              </a:lnSpc>
              <a:spcBef>
                <a:spcPct val="50000"/>
              </a:spcBef>
              <a:buClr>
                <a:schemeClr val="tx1"/>
              </a:buClr>
              <a:buFont typeface="Wingdings" pitchFamily="2" charset="2"/>
              <a:buChar char="Ø"/>
            </a:pPr>
            <a:r>
              <a:rPr lang="es-EC"/>
              <a:t>Con valores altos de DBO es preferible emplear procesos de tratamientos anaeróbicos, porque los procesos de tratamientos aeróbicos son caros. </a:t>
            </a:r>
          </a:p>
          <a:p>
            <a:pPr>
              <a:lnSpc>
                <a:spcPct val="90000"/>
              </a:lnSpc>
              <a:spcBef>
                <a:spcPct val="50000"/>
              </a:spcBef>
              <a:buClr>
                <a:schemeClr val="tx1"/>
              </a:buClr>
              <a:buFont typeface="Wingdings" pitchFamily="2" charset="2"/>
              <a:buChar char="Ø"/>
            </a:pPr>
            <a:r>
              <a:rPr lang="es-EC"/>
              <a:t>Concentraciones altas de sulfato pueden limitar el uso de procesos de tratamientos anaeróbicos, debido a la producción de olores procedentes de la reducción biológica de sulfatos a sulfuros. </a:t>
            </a:r>
          </a:p>
          <a:p>
            <a:pPr>
              <a:lnSpc>
                <a:spcPct val="90000"/>
              </a:lnSpc>
              <a:spcBef>
                <a:spcPct val="50000"/>
              </a:spcBef>
              <a:buClr>
                <a:schemeClr val="tx1"/>
              </a:buClr>
              <a:buFont typeface="Wingdings" pitchFamily="2" charset="2"/>
              <a:buChar char="Ø"/>
            </a:pPr>
            <a:r>
              <a:rPr lang="es-EC"/>
              <a:t>La toxicidad producida por los metales pesados también es un problema para muchos procesos de tratamiento biológico. La capacidad de las instalaciones de tratamiento dependerán del tamaño del relleno sanitario y la vida útil esperada.</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0758A1B5-229C-461E-84D5-296D8E7A1919}" type="slidenum">
              <a:rPr lang="es-ES"/>
              <a:pPr/>
              <a:t>84</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68674" name="Rectangle 2"/>
          <p:cNvSpPr>
            <a:spLocks noGrp="1" noChangeArrowheads="1"/>
          </p:cNvSpPr>
          <p:nvPr>
            <p:ph type="title"/>
          </p:nvPr>
        </p:nvSpPr>
        <p:spPr>
          <a:xfrm>
            <a:off x="468313" y="260350"/>
            <a:ext cx="8440737" cy="1295400"/>
          </a:xfrm>
        </p:spPr>
        <p:txBody>
          <a:bodyPr/>
          <a:lstStyle/>
          <a:p>
            <a:r>
              <a:rPr lang="es-EC"/>
              <a:t>Tabla 9: Composición de Lixiviados en </a:t>
            </a:r>
            <a:br>
              <a:rPr lang="es-EC"/>
            </a:br>
            <a:r>
              <a:rPr lang="es-EC"/>
              <a:t>Rellenos Sanitarios Recientes y Antiguos</a:t>
            </a:r>
          </a:p>
        </p:txBody>
      </p:sp>
      <p:pic>
        <p:nvPicPr>
          <p:cNvPr id="668675" name="Picture 3"/>
          <p:cNvPicPr>
            <a:picLocks noChangeAspect="1" noChangeArrowheads="1"/>
          </p:cNvPicPr>
          <p:nvPr>
            <p:ph idx="1"/>
          </p:nvPr>
        </p:nvPicPr>
        <p:blipFill>
          <a:blip r:embed="rId2"/>
          <a:srcRect/>
          <a:stretch>
            <a:fillRect/>
          </a:stretch>
        </p:blipFill>
        <p:spPr>
          <a:xfrm>
            <a:off x="468313" y="1484313"/>
            <a:ext cx="8280400" cy="5040312"/>
          </a:xfrm>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258108A0-F4A1-483F-8BB4-B3E5433425AF}" type="slidenum">
              <a:rPr lang="es-ES"/>
              <a:pPr/>
              <a:t>85</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69698" name="Rectangle 2"/>
          <p:cNvSpPr>
            <a:spLocks noGrp="1" noChangeArrowheads="1"/>
          </p:cNvSpPr>
          <p:nvPr>
            <p:ph type="title"/>
          </p:nvPr>
        </p:nvSpPr>
        <p:spPr>
          <a:xfrm>
            <a:off x="457200" y="457200"/>
            <a:ext cx="8229600" cy="717550"/>
          </a:xfrm>
        </p:spPr>
        <p:txBody>
          <a:bodyPr/>
          <a:lstStyle/>
          <a:p>
            <a:r>
              <a:rPr lang="es-EC"/>
              <a:t>La Regla de las 3 R’ s  </a:t>
            </a:r>
          </a:p>
        </p:txBody>
      </p:sp>
      <p:sp>
        <p:nvSpPr>
          <p:cNvPr id="669699" name="Rectangle 3"/>
          <p:cNvSpPr>
            <a:spLocks noGrp="1" noChangeArrowheads="1"/>
          </p:cNvSpPr>
          <p:nvPr>
            <p:ph type="body" idx="1"/>
          </p:nvPr>
        </p:nvSpPr>
        <p:spPr>
          <a:xfrm>
            <a:off x="250825" y="1125538"/>
            <a:ext cx="8704263" cy="5256212"/>
          </a:xfrm>
        </p:spPr>
        <p:txBody>
          <a:bodyPr/>
          <a:lstStyle/>
          <a:p>
            <a:pPr>
              <a:spcBef>
                <a:spcPct val="50000"/>
              </a:spcBef>
              <a:buFont typeface="Wingdings" pitchFamily="2" charset="2"/>
              <a:buNone/>
            </a:pPr>
            <a:r>
              <a:rPr lang="es-EC" sz="1800" b="1"/>
              <a:t>Reducir </a:t>
            </a:r>
            <a:r>
              <a:rPr lang="es-EC" sz="1800"/>
              <a:t>es lo que se debe tratar de hacer porque es la mejor forma de prevenir y no curar. Esto quiere decir que hay que evitar que se genere la basura utilizando los productos de la manera correcta. </a:t>
            </a:r>
            <a:r>
              <a:rPr lang="es-EC" sz="1800" b="1"/>
              <a:t> </a:t>
            </a:r>
            <a:endParaRPr lang="es-EC" sz="1800"/>
          </a:p>
          <a:p>
            <a:pPr>
              <a:spcBef>
                <a:spcPct val="50000"/>
              </a:spcBef>
              <a:buFont typeface="Wingdings" pitchFamily="2" charset="2"/>
              <a:buNone/>
            </a:pPr>
            <a:r>
              <a:rPr lang="es-EC" sz="1800" b="1"/>
              <a:t>Reusar </a:t>
            </a:r>
            <a:r>
              <a:rPr lang="es-EC" sz="1800"/>
              <a:t>es tratar de darle algún uso a la basura antes de descartarla, por ejemplo, forrar las cajas, frascos o latas y usarlas para guardar cosas.</a:t>
            </a:r>
          </a:p>
          <a:p>
            <a:pPr>
              <a:spcBef>
                <a:spcPct val="50000"/>
              </a:spcBef>
              <a:buFont typeface="Wingdings" pitchFamily="2" charset="2"/>
              <a:buNone/>
            </a:pPr>
            <a:r>
              <a:rPr lang="es-EC" sz="1800" b="1"/>
              <a:t>Reciclar </a:t>
            </a:r>
            <a:r>
              <a:rPr lang="es-EC" sz="1800"/>
              <a:t>es una actividad que desarrollan algunas empresas y personas, consiste en rescatar la basura para volver a utilizarla. Del papel y cartón, limpios, se puede recuperar cerca del 40% a través del reciclaje. </a:t>
            </a:r>
          </a:p>
          <a:p>
            <a:pPr>
              <a:spcBef>
                <a:spcPct val="50000"/>
              </a:spcBef>
              <a:buFont typeface="Wingdings" pitchFamily="2" charset="2"/>
              <a:buNone/>
            </a:pPr>
            <a:r>
              <a:rPr lang="es-EC" sz="1800"/>
              <a:t>Materiales potencialmente reciclables: papel, cartón, maderas, vidrios, varios metales, y otros. Existe la posibilidad de “reciclar" ciertos residuos utilizando el ciclo biológico de la materia. </a:t>
            </a:r>
          </a:p>
          <a:p>
            <a:pPr>
              <a:spcBef>
                <a:spcPct val="50000"/>
              </a:spcBef>
              <a:buFont typeface="Wingdings" pitchFamily="2" charset="2"/>
              <a:buNone/>
            </a:pPr>
            <a:r>
              <a:rPr lang="es-EC" sz="1800"/>
              <a:t>Se trata de los orgánicos (restos de comida, cáscara de frutas), que pueden emplearse para fabricar compostaje, que es un fertilizante natural que aprovecha los nutrientes de los residuos para convertirlos en alimento para detritos (organismos descomponedores) e indirectamente para las plantas.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FCD0D50D-CE01-466E-97EA-787C80F9A08A}" type="slidenum">
              <a:rPr lang="es-ES"/>
              <a:pPr/>
              <a:t>86</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70722" name="Rectangle 2"/>
          <p:cNvSpPr>
            <a:spLocks noGrp="1" noChangeArrowheads="1"/>
          </p:cNvSpPr>
          <p:nvPr>
            <p:ph type="title"/>
          </p:nvPr>
        </p:nvSpPr>
        <p:spPr>
          <a:xfrm>
            <a:off x="457200" y="457200"/>
            <a:ext cx="8229600" cy="717550"/>
          </a:xfrm>
        </p:spPr>
        <p:txBody>
          <a:bodyPr/>
          <a:lstStyle/>
          <a:p>
            <a:r>
              <a:rPr lang="es-EC"/>
              <a:t>Esquema de implantación de las 3 R’ s</a:t>
            </a:r>
          </a:p>
        </p:txBody>
      </p:sp>
      <p:pic>
        <p:nvPicPr>
          <p:cNvPr id="670723" name="Picture 3"/>
          <p:cNvPicPr>
            <a:picLocks noChangeAspect="1" noChangeArrowheads="1"/>
          </p:cNvPicPr>
          <p:nvPr>
            <p:ph idx="1"/>
          </p:nvPr>
        </p:nvPicPr>
        <p:blipFill>
          <a:blip r:embed="rId2"/>
          <a:srcRect/>
          <a:stretch>
            <a:fillRect/>
          </a:stretch>
        </p:blipFill>
        <p:spPr>
          <a:xfrm>
            <a:off x="395288" y="1557338"/>
            <a:ext cx="8353425" cy="4764087"/>
          </a:xfrm>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3BDE16E1-0329-45D2-A29E-BEEEA77D85FB}" type="slidenum">
              <a:rPr lang="es-ES"/>
              <a:pPr/>
              <a:t>87</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71746" name="Rectangle 2"/>
          <p:cNvSpPr>
            <a:spLocks noGrp="1" noChangeArrowheads="1"/>
          </p:cNvSpPr>
          <p:nvPr>
            <p:ph type="title"/>
          </p:nvPr>
        </p:nvSpPr>
        <p:spPr>
          <a:xfrm>
            <a:off x="900113" y="617538"/>
            <a:ext cx="8043862" cy="1082675"/>
          </a:xfrm>
        </p:spPr>
        <p:txBody>
          <a:bodyPr/>
          <a:lstStyle/>
          <a:p>
            <a:r>
              <a:rPr lang="es-EC"/>
              <a:t>Marco Legal Ambiental en el Ecuador</a:t>
            </a:r>
            <a:br>
              <a:rPr lang="es-EC"/>
            </a:br>
            <a:r>
              <a:rPr lang="es-EC"/>
              <a:t>relacionado con la contaminación de suelos</a:t>
            </a:r>
          </a:p>
        </p:txBody>
      </p:sp>
      <p:sp>
        <p:nvSpPr>
          <p:cNvPr id="671747" name="Rectangle 3"/>
          <p:cNvSpPr>
            <a:spLocks noGrp="1" noChangeArrowheads="1"/>
          </p:cNvSpPr>
          <p:nvPr>
            <p:ph type="body" idx="1"/>
          </p:nvPr>
        </p:nvSpPr>
        <p:spPr>
          <a:xfrm>
            <a:off x="323850" y="1916113"/>
            <a:ext cx="8569325" cy="4537075"/>
          </a:xfrm>
        </p:spPr>
        <p:txBody>
          <a:bodyPr/>
          <a:lstStyle/>
          <a:p>
            <a:pPr>
              <a:spcBef>
                <a:spcPct val="50000"/>
              </a:spcBef>
              <a:buClr>
                <a:schemeClr val="tx1"/>
              </a:buClr>
              <a:buFont typeface="Wingdings" pitchFamily="2" charset="2"/>
              <a:buChar char="q"/>
            </a:pPr>
            <a:r>
              <a:rPr lang="es-ES_tradnl"/>
              <a:t>Ley de Prevención y Control de la Contaminación Ambiental (R.O. # 97, Mayo 31/1976).</a:t>
            </a:r>
          </a:p>
          <a:p>
            <a:pPr>
              <a:spcBef>
                <a:spcPct val="50000"/>
              </a:spcBef>
              <a:buClr>
                <a:schemeClr val="tx1"/>
              </a:buClr>
              <a:buFont typeface="Wingdings" pitchFamily="2" charset="2"/>
              <a:buChar char="q"/>
            </a:pPr>
            <a:r>
              <a:rPr lang="es-ES_tradnl"/>
              <a:t>Reglamento para la Prevención y Control de la Contaminación en lo relativo al recurso Suelo (R.O. # 989, Julio 30/1992)</a:t>
            </a:r>
          </a:p>
          <a:p>
            <a:pPr>
              <a:spcBef>
                <a:spcPct val="50000"/>
              </a:spcBef>
              <a:buClr>
                <a:schemeClr val="tx1"/>
              </a:buClr>
              <a:buFont typeface="Wingdings" pitchFamily="2" charset="2"/>
              <a:buChar char="q"/>
            </a:pPr>
            <a:r>
              <a:rPr lang="es-ES_tradnl"/>
              <a:t>Reglamento para el Manejo de Desechos Sólidos (R.O. # 991, Agosto 3/1992).</a:t>
            </a:r>
          </a:p>
          <a:p>
            <a:pPr>
              <a:spcBef>
                <a:spcPct val="50000"/>
              </a:spcBef>
              <a:buClr>
                <a:schemeClr val="tx1"/>
              </a:buClr>
              <a:buFont typeface="Wingdings" pitchFamily="2" charset="2"/>
              <a:buChar char="q"/>
            </a:pPr>
            <a:r>
              <a:rPr lang="es-ES_tradnl"/>
              <a:t>Ordenanzas Municipales referentes al Aseo Urbano en la ciudad de Guayaquil.</a:t>
            </a:r>
          </a:p>
          <a:p>
            <a:pPr>
              <a:spcBef>
                <a:spcPct val="50000"/>
              </a:spcBef>
              <a:buClr>
                <a:schemeClr val="tx1"/>
              </a:buClr>
              <a:buFont typeface="Wingdings" pitchFamily="2" charset="2"/>
              <a:buChar char="q"/>
            </a:pPr>
            <a:r>
              <a:rPr lang="es-ES_tradnl"/>
              <a:t>Texto Unificado de la Legislación Ambiental Secundaria: Recurso Suelo (TULAS 2002)</a:t>
            </a:r>
          </a:p>
          <a:p>
            <a:pPr>
              <a:lnSpc>
                <a:spcPct val="90000"/>
              </a:lnSpc>
            </a:pPr>
            <a:endParaRPr lang="es-ES_tradnl"/>
          </a:p>
          <a:p>
            <a:pPr>
              <a:lnSpc>
                <a:spcPct val="90000"/>
              </a:lnSpc>
            </a:pPr>
            <a:endParaRPr lang="es-EC" sz="1600"/>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0"/>
          </p:nvPr>
        </p:nvSpPr>
        <p:spPr/>
        <p:txBody>
          <a:bodyPr/>
          <a:lstStyle/>
          <a:p>
            <a:r>
              <a:rPr lang="es-ES"/>
              <a:t>Contaminación Ambiental. FIMCM-ESPOL</a:t>
            </a:r>
          </a:p>
        </p:txBody>
      </p:sp>
      <p:sp>
        <p:nvSpPr>
          <p:cNvPr id="5" name="4 Marcador de número de diapositiva"/>
          <p:cNvSpPr>
            <a:spLocks noGrp="1"/>
          </p:cNvSpPr>
          <p:nvPr>
            <p:ph type="sldNum" sz="quarter" idx="11"/>
          </p:nvPr>
        </p:nvSpPr>
        <p:spPr/>
        <p:txBody>
          <a:bodyPr/>
          <a:lstStyle/>
          <a:p>
            <a:fld id="{5FCC1261-6E42-4F5F-851F-D15C45848739}" type="slidenum">
              <a:rPr lang="es-ES"/>
              <a:pPr/>
              <a:t>88</a:t>
            </a:fld>
            <a:endParaRPr lang="es-ES"/>
          </a:p>
        </p:txBody>
      </p:sp>
      <p:sp>
        <p:nvSpPr>
          <p:cNvPr id="6" name="5 Marcador de fecha"/>
          <p:cNvSpPr>
            <a:spLocks noGrp="1"/>
          </p:cNvSpPr>
          <p:nvPr>
            <p:ph type="dt" sz="half" idx="12"/>
          </p:nvPr>
        </p:nvSpPr>
        <p:spPr/>
        <p:txBody>
          <a:bodyPr/>
          <a:lstStyle/>
          <a:p>
            <a:r>
              <a:rPr lang="es-ES"/>
              <a:t>Jose V. Chang Gómez</a:t>
            </a:r>
          </a:p>
        </p:txBody>
      </p:sp>
      <p:sp>
        <p:nvSpPr>
          <p:cNvPr id="672770" name="Rectangle 2"/>
          <p:cNvSpPr>
            <a:spLocks noGrp="1" noChangeArrowheads="1"/>
          </p:cNvSpPr>
          <p:nvPr>
            <p:ph type="title"/>
          </p:nvPr>
        </p:nvSpPr>
        <p:spPr>
          <a:xfrm>
            <a:off x="457200" y="457200"/>
            <a:ext cx="8229600" cy="717550"/>
          </a:xfrm>
        </p:spPr>
        <p:txBody>
          <a:bodyPr/>
          <a:lstStyle/>
          <a:p>
            <a:r>
              <a:rPr lang="es-EC"/>
              <a:t>Bibliografía </a:t>
            </a:r>
          </a:p>
        </p:txBody>
      </p:sp>
      <p:sp>
        <p:nvSpPr>
          <p:cNvPr id="672771" name="Rectangle 3"/>
          <p:cNvSpPr>
            <a:spLocks noGrp="1" noChangeArrowheads="1"/>
          </p:cNvSpPr>
          <p:nvPr>
            <p:ph type="body" idx="1"/>
          </p:nvPr>
        </p:nvSpPr>
        <p:spPr>
          <a:xfrm>
            <a:off x="468313" y="1412875"/>
            <a:ext cx="8486775" cy="5184775"/>
          </a:xfrm>
        </p:spPr>
        <p:txBody>
          <a:bodyPr/>
          <a:lstStyle/>
          <a:p>
            <a:pPr>
              <a:spcBef>
                <a:spcPct val="50000"/>
              </a:spcBef>
              <a:buClr>
                <a:schemeClr val="tx1"/>
              </a:buClr>
              <a:buFont typeface="Wingdings" pitchFamily="2" charset="2"/>
              <a:buChar char="Ø"/>
            </a:pPr>
            <a:r>
              <a:rPr lang="es-ES_tradnl"/>
              <a:t>“Ciencias Ambientales”,  </a:t>
            </a:r>
            <a:r>
              <a:rPr lang="es-ES_tradnl" i="1"/>
              <a:t>Pearson</a:t>
            </a:r>
            <a:r>
              <a:rPr lang="es-ES_tradnl"/>
              <a:t>, McGraw Hill, 2000.</a:t>
            </a:r>
          </a:p>
          <a:p>
            <a:pPr>
              <a:spcBef>
                <a:spcPct val="50000"/>
              </a:spcBef>
              <a:buClr>
                <a:schemeClr val="tx1"/>
              </a:buClr>
              <a:buFont typeface="Wingdings" pitchFamily="2" charset="2"/>
              <a:buChar char="Ø"/>
            </a:pPr>
            <a:r>
              <a:rPr lang="es-ES_tradnl"/>
              <a:t>“</a:t>
            </a:r>
            <a:r>
              <a:rPr lang="es-EC"/>
              <a:t>Conceptos básicos de Meteorología y Contaminación del Aire”</a:t>
            </a:r>
            <a:r>
              <a:rPr lang="es-ES_tradnl"/>
              <a:t>, CEPIS, 2001</a:t>
            </a:r>
          </a:p>
          <a:p>
            <a:pPr>
              <a:spcBef>
                <a:spcPct val="50000"/>
              </a:spcBef>
              <a:buClr>
                <a:schemeClr val="tx1"/>
              </a:buClr>
              <a:buFont typeface="Wingdings" pitchFamily="2" charset="2"/>
              <a:buChar char="Ø"/>
            </a:pPr>
            <a:r>
              <a:rPr lang="es-ES_tradnl"/>
              <a:t>“Contaminación del Aire, origen y control”, Kenneth Wark, Cecil F. Warner, Limusa - Grupo Noriega Editores, 1992. </a:t>
            </a:r>
          </a:p>
          <a:p>
            <a:pPr>
              <a:spcBef>
                <a:spcPct val="50000"/>
              </a:spcBef>
              <a:buClr>
                <a:schemeClr val="tx1"/>
              </a:buClr>
              <a:buFont typeface="Wingdings" pitchFamily="2" charset="2"/>
              <a:buChar char="Ø"/>
            </a:pPr>
            <a:r>
              <a:rPr lang="es-ES_tradnl"/>
              <a:t>“Introduction to Environmental Engineering”, </a:t>
            </a:r>
            <a:r>
              <a:rPr lang="es-ES_tradnl" i="1"/>
              <a:t>Davis / Cornwell</a:t>
            </a:r>
            <a:r>
              <a:rPr lang="es-ES_tradnl"/>
              <a:t>, Mc Graw Hill, 1993.</a:t>
            </a:r>
          </a:p>
          <a:p>
            <a:pPr>
              <a:spcBef>
                <a:spcPct val="50000"/>
              </a:spcBef>
              <a:buClr>
                <a:schemeClr val="tx1"/>
              </a:buClr>
              <a:buFont typeface="Wingdings" pitchFamily="2" charset="2"/>
              <a:buChar char="Ø"/>
            </a:pPr>
            <a:r>
              <a:rPr lang="es-ES_tradnl"/>
              <a:t>“Gestión Integral de Residuos Sólidos”, </a:t>
            </a:r>
            <a:r>
              <a:rPr lang="es-ES_tradnl" i="1"/>
              <a:t>George Tchobanoglous, Hillary Theisen, Samuel A. Vigil</a:t>
            </a:r>
            <a:r>
              <a:rPr lang="es-ES_tradnl"/>
              <a:t>, Mc Graw Hill, 1998.</a:t>
            </a:r>
          </a:p>
          <a:p>
            <a:pPr>
              <a:spcBef>
                <a:spcPct val="50000"/>
              </a:spcBef>
              <a:buClr>
                <a:schemeClr val="tx1"/>
              </a:buClr>
              <a:buFont typeface="Wingdings" pitchFamily="2" charset="2"/>
              <a:buChar char="Ø"/>
            </a:pPr>
            <a:r>
              <a:rPr lang="es-ES_tradnl"/>
              <a:t>“Manual de referencia de la Ingeniería Ambiental”, Robert Corbitt, Mc Graw Hill, 2003. </a:t>
            </a:r>
          </a:p>
          <a:p>
            <a:pPr>
              <a:spcBef>
                <a:spcPct val="50000"/>
              </a:spcBef>
              <a:buClr>
                <a:schemeClr val="tx1"/>
              </a:buClr>
              <a:buFont typeface="Wingdings" pitchFamily="2" charset="2"/>
              <a:buChar char="Ø"/>
            </a:pPr>
            <a:r>
              <a:rPr lang="es-ES_tradnl"/>
              <a:t>“Manejo y Disposición de Residuos Sólidos Urbanos”, </a:t>
            </a:r>
            <a:r>
              <a:rPr lang="es-ES_tradnl" i="1"/>
              <a:t>Samuel I. Pineda</a:t>
            </a:r>
            <a:r>
              <a:rPr lang="es-ES_tradnl"/>
              <a:t>, ACODAL, 1998.</a:t>
            </a:r>
            <a:endParaRPr lang="es-EC"/>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pie de página"/>
          <p:cNvSpPr>
            <a:spLocks noGrp="1"/>
          </p:cNvSpPr>
          <p:nvPr>
            <p:ph type="ftr" sz="quarter" idx="10"/>
          </p:nvPr>
        </p:nvSpPr>
        <p:spPr/>
        <p:txBody>
          <a:bodyPr/>
          <a:lstStyle/>
          <a:p>
            <a:r>
              <a:rPr lang="es-ES"/>
              <a:t>Contaminación Ambiental. FIMCM-ESPOL</a:t>
            </a:r>
          </a:p>
        </p:txBody>
      </p:sp>
      <p:sp>
        <p:nvSpPr>
          <p:cNvPr id="7" name="6 Marcador de número de diapositiva"/>
          <p:cNvSpPr>
            <a:spLocks noGrp="1"/>
          </p:cNvSpPr>
          <p:nvPr>
            <p:ph type="sldNum" sz="quarter" idx="11"/>
          </p:nvPr>
        </p:nvSpPr>
        <p:spPr/>
        <p:txBody>
          <a:bodyPr/>
          <a:lstStyle/>
          <a:p>
            <a:fld id="{207FF4FC-EAE7-4DE8-921E-CF87C123C7C8}" type="slidenum">
              <a:rPr lang="es-ES"/>
              <a:pPr/>
              <a:t>9</a:t>
            </a:fld>
            <a:endParaRPr lang="es-ES"/>
          </a:p>
        </p:txBody>
      </p:sp>
      <p:sp>
        <p:nvSpPr>
          <p:cNvPr id="8" name="7 Marcador de fecha"/>
          <p:cNvSpPr>
            <a:spLocks noGrp="1"/>
          </p:cNvSpPr>
          <p:nvPr>
            <p:ph type="dt" sz="half" idx="12"/>
          </p:nvPr>
        </p:nvSpPr>
        <p:spPr/>
        <p:txBody>
          <a:bodyPr/>
          <a:lstStyle/>
          <a:p>
            <a:r>
              <a:rPr lang="es-ES"/>
              <a:t>Jose V. Chang Gómez</a:t>
            </a:r>
          </a:p>
        </p:txBody>
      </p:sp>
      <p:sp>
        <p:nvSpPr>
          <p:cNvPr id="591874" name="Rectangle 2"/>
          <p:cNvSpPr>
            <a:spLocks noGrp="1" noChangeArrowheads="1"/>
          </p:cNvSpPr>
          <p:nvPr>
            <p:ph type="title"/>
          </p:nvPr>
        </p:nvSpPr>
        <p:spPr>
          <a:xfrm>
            <a:off x="457200" y="457200"/>
            <a:ext cx="8229600" cy="595313"/>
          </a:xfrm>
        </p:spPr>
        <p:txBody>
          <a:bodyPr/>
          <a:lstStyle/>
          <a:p>
            <a:r>
              <a:rPr lang="es-EC"/>
              <a:t>Gradiente ambiental/atmosférico</a:t>
            </a:r>
          </a:p>
        </p:txBody>
      </p:sp>
      <p:sp>
        <p:nvSpPr>
          <p:cNvPr id="591875" name="Rectangle 3"/>
          <p:cNvSpPr>
            <a:spLocks noGrp="1" noChangeArrowheads="1"/>
          </p:cNvSpPr>
          <p:nvPr>
            <p:ph type="body" sz="half" idx="1"/>
          </p:nvPr>
        </p:nvSpPr>
        <p:spPr>
          <a:xfrm>
            <a:off x="179388" y="1125538"/>
            <a:ext cx="5472112" cy="5399087"/>
          </a:xfrm>
        </p:spPr>
        <p:txBody>
          <a:bodyPr/>
          <a:lstStyle/>
          <a:p>
            <a:pPr>
              <a:lnSpc>
                <a:spcPct val="90000"/>
              </a:lnSpc>
              <a:spcBef>
                <a:spcPct val="40000"/>
              </a:spcBef>
              <a:buFont typeface="Wingdings" pitchFamily="2" charset="2"/>
              <a:buNone/>
            </a:pPr>
            <a:r>
              <a:rPr lang="es-EC"/>
              <a:t>El perfil de la temperatura del aire ambiental muestra el gradiente vertical atmosférico. </a:t>
            </a:r>
          </a:p>
          <a:p>
            <a:pPr>
              <a:lnSpc>
                <a:spcPct val="90000"/>
              </a:lnSpc>
              <a:spcBef>
                <a:spcPct val="30000"/>
              </a:spcBef>
              <a:buFont typeface="Wingdings" pitchFamily="2" charset="2"/>
              <a:buNone/>
            </a:pPr>
            <a:r>
              <a:rPr lang="es-EC"/>
              <a:t>Resulta de complejas interacciones producidas por factores meteorológicos; por lo general consiste en disminución en la temperatura con la altura. </a:t>
            </a:r>
          </a:p>
          <a:p>
            <a:pPr>
              <a:lnSpc>
                <a:spcPct val="90000"/>
              </a:lnSpc>
              <a:spcBef>
                <a:spcPct val="30000"/>
              </a:spcBef>
              <a:buFont typeface="Wingdings" pitchFamily="2" charset="2"/>
              <a:buNone/>
            </a:pPr>
            <a:r>
              <a:rPr lang="es-EC"/>
              <a:t>Es importante para la circulación vertical, ya que la temperatura del aire circundante determina el grado en que una porción de aire se eleva o desciende. </a:t>
            </a:r>
          </a:p>
          <a:p>
            <a:pPr>
              <a:lnSpc>
                <a:spcPct val="90000"/>
              </a:lnSpc>
              <a:spcBef>
                <a:spcPct val="30000"/>
              </a:spcBef>
              <a:buFont typeface="Wingdings" pitchFamily="2" charset="2"/>
              <a:buNone/>
            </a:pPr>
            <a:r>
              <a:rPr lang="es-EC"/>
              <a:t>El fenómeno producido cuando la temperatura aumenta con la altitud se conoce como inversión de la temperatura </a:t>
            </a:r>
            <a:r>
              <a:rPr lang="es-EC" b="1"/>
              <a:t>(inversión térmica).</a:t>
            </a:r>
            <a:r>
              <a:rPr lang="es-EC"/>
              <a:t> </a:t>
            </a:r>
          </a:p>
          <a:p>
            <a:pPr>
              <a:lnSpc>
                <a:spcPct val="90000"/>
              </a:lnSpc>
              <a:spcBef>
                <a:spcPct val="30000"/>
              </a:spcBef>
              <a:buFont typeface="Wingdings" pitchFamily="2" charset="2"/>
              <a:buNone/>
            </a:pPr>
            <a:r>
              <a:rPr lang="es-EC"/>
              <a:t>Esta situación es clave en la contaminación del aire porque limita la circulación vertical de este. </a:t>
            </a:r>
          </a:p>
          <a:p>
            <a:pPr>
              <a:lnSpc>
                <a:spcPct val="90000"/>
              </a:lnSpc>
              <a:spcBef>
                <a:spcPct val="40000"/>
              </a:spcBef>
              <a:buFont typeface="Wingdings" pitchFamily="2" charset="2"/>
              <a:buNone/>
            </a:pPr>
            <a:r>
              <a:rPr lang="es-EC" sz="900"/>
              <a:t>Ref.: Curso Conceptos Básicos de meteorología y contaminación del aire, CEPIS.</a:t>
            </a:r>
          </a:p>
          <a:p>
            <a:pPr>
              <a:lnSpc>
                <a:spcPct val="90000"/>
              </a:lnSpc>
              <a:spcBef>
                <a:spcPct val="40000"/>
              </a:spcBef>
              <a:buFont typeface="Wingdings" pitchFamily="2" charset="2"/>
              <a:buNone/>
            </a:pPr>
            <a:endParaRPr lang="es-EC" sz="900"/>
          </a:p>
        </p:txBody>
      </p:sp>
      <p:pic>
        <p:nvPicPr>
          <p:cNvPr id="591876" name="Picture 4"/>
          <p:cNvPicPr>
            <a:picLocks noChangeAspect="1" noChangeArrowheads="1"/>
          </p:cNvPicPr>
          <p:nvPr>
            <p:ph sz="quarter" idx="2"/>
          </p:nvPr>
        </p:nvPicPr>
        <p:blipFill>
          <a:blip r:embed="rId2"/>
          <a:srcRect/>
          <a:stretch>
            <a:fillRect/>
          </a:stretch>
        </p:blipFill>
        <p:spPr>
          <a:xfrm>
            <a:off x="5651500" y="1916113"/>
            <a:ext cx="3240088" cy="2225675"/>
          </a:xfrm>
        </p:spPr>
      </p:pic>
      <p:pic>
        <p:nvPicPr>
          <p:cNvPr id="591877" name="Picture 5"/>
          <p:cNvPicPr>
            <a:picLocks noChangeAspect="1" noChangeArrowheads="1"/>
          </p:cNvPicPr>
          <p:nvPr>
            <p:ph sz="quarter" idx="3"/>
          </p:nvPr>
        </p:nvPicPr>
        <p:blipFill>
          <a:blip r:embed="rId3"/>
          <a:srcRect/>
          <a:stretch>
            <a:fillRect/>
          </a:stretch>
        </p:blipFill>
        <p:spPr>
          <a:xfrm>
            <a:off x="5651500" y="4221163"/>
            <a:ext cx="3240088" cy="2301875"/>
          </a:xfrm>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íxel">
  <a:themeElements>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íxe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í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í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í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í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í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í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í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í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í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í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2372</TotalTime>
  <Words>7405</Words>
  <Application>Microsoft PowerPoint</Application>
  <PresentationFormat>Presentación en pantalla (4:3)</PresentationFormat>
  <Paragraphs>878</Paragraphs>
  <Slides>88</Slides>
  <Notes>0</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4</vt:i4>
      </vt:variant>
      <vt:variant>
        <vt:lpstr>Títulos de diapositiva</vt:lpstr>
      </vt:variant>
      <vt:variant>
        <vt:i4>88</vt:i4>
      </vt:variant>
    </vt:vector>
  </HeadingPairs>
  <TitlesOfParts>
    <vt:vector size="101" baseType="lpstr">
      <vt:lpstr>Arial</vt:lpstr>
      <vt:lpstr>Tahoma</vt:lpstr>
      <vt:lpstr>Times New Roman</vt:lpstr>
      <vt:lpstr>Wingdings</vt:lpstr>
      <vt:lpstr>Arial Black</vt:lpstr>
      <vt:lpstr>Symbol</vt:lpstr>
      <vt:lpstr>Garamond</vt:lpstr>
      <vt:lpstr>Monotype Sorts</vt:lpstr>
      <vt:lpstr>Píxel</vt:lpstr>
      <vt:lpstr>Gráfico de Microsoft Graph</vt:lpstr>
      <vt:lpstr>Microsoft Editor de ecuaciones 3.0</vt:lpstr>
      <vt:lpstr>Foto de Microsoft Photo Editor 3.0</vt:lpstr>
      <vt:lpstr>Documento de Microsoft Word</vt:lpstr>
      <vt:lpstr>Escuela Superior Politécnica del Litoral  Facultad de Ingeniería Marítima  y Ciencias del Mar</vt:lpstr>
      <vt:lpstr> Contenido de la Segunda Parte</vt:lpstr>
      <vt:lpstr>Meteorología y la Atmósfera (1)</vt:lpstr>
      <vt:lpstr>Meteorología y la Atmósfera (2)</vt:lpstr>
      <vt:lpstr>Balance Térmico de la Atmósfera</vt:lpstr>
      <vt:lpstr>Esquema gráfico del balance térmico de la atmósfera  Ref.: National Academy of Sciences 1975 </vt:lpstr>
      <vt:lpstr>Transporte de calor</vt:lpstr>
      <vt:lpstr>Distribución mundial de calor</vt:lpstr>
      <vt:lpstr>Gradiente ambiental/atmosférico</vt:lpstr>
      <vt:lpstr>Estabilidad y comportamiento de la pluma o penacho (1)</vt:lpstr>
      <vt:lpstr>Estabilidad y comportamiento      de la pluma o penacho (2)</vt:lpstr>
      <vt:lpstr>Estabilidad y comportamiento de la pluma o penacho (3)</vt:lpstr>
      <vt:lpstr>Velocidad y dirección del viento</vt:lpstr>
      <vt:lpstr>Elevación de la pluma</vt:lpstr>
      <vt:lpstr>Fórmulas elevación plumas</vt:lpstr>
      <vt:lpstr>Uso de Modelos de dispersión      de calidad del aire</vt:lpstr>
      <vt:lpstr>Distribución Gaussiana (1)</vt:lpstr>
      <vt:lpstr>Distribución Gaussiana (2)</vt:lpstr>
      <vt:lpstr>Modelo Gaussiano: Ecuaciones (1)</vt:lpstr>
      <vt:lpstr>Emisiones a nivel del Terreno (1)</vt:lpstr>
      <vt:lpstr>Emisiones a nivel del Terreno (2) </vt:lpstr>
      <vt:lpstr>Clasificaciones de estabilidad de la atmósfera</vt:lpstr>
      <vt:lpstr>Coeficientes de dispersión (δy) y (δz): Curvas de Pasquill - Guifford </vt:lpstr>
      <vt:lpstr>Ejercicio 1:  Emisión Dióxido de Carbono CO2 </vt:lpstr>
      <vt:lpstr>Ejercicio 2: Concentración de Ozono</vt:lpstr>
      <vt:lpstr>Ejercicio 3:   Velocidad de caída de partículas en el aire</vt:lpstr>
      <vt:lpstr>Ejercicio 4: Descargas de Hidrocarburos (HC)</vt:lpstr>
      <vt:lpstr>Ejercicio 5: Cálculo de emisiones vehiculares </vt:lpstr>
      <vt:lpstr>Ejercicio 6: Dispersión de contaminantes</vt:lpstr>
      <vt:lpstr>Contaminación del Suelo /    Manejo de Desechos Sólidos</vt:lpstr>
      <vt:lpstr>Contaminación del suelo</vt:lpstr>
      <vt:lpstr>Desechos sólidos: Definición</vt:lpstr>
      <vt:lpstr>Tipos y composición de desechos</vt:lpstr>
      <vt:lpstr>Desechos domésticos/ comerciales y peligrosos</vt:lpstr>
      <vt:lpstr>Residuos institucionales</vt:lpstr>
      <vt:lpstr>Desechos de servicios municipales</vt:lpstr>
      <vt:lpstr>Residuos industriales</vt:lpstr>
      <vt:lpstr>Esquema de Generación de desechos</vt:lpstr>
      <vt:lpstr>Gestión de los desechos     sólidos municipales (1)</vt:lpstr>
      <vt:lpstr>Gestión de los desechos     sólidos municipales (2)</vt:lpstr>
      <vt:lpstr>Generación Anual de Residuos Domésticos en países industrializados</vt:lpstr>
      <vt:lpstr>Tabla 1: Composición típica (% en peso) de los desechos sólidos Ref.: Gestión Integral de Residuos Sólidos, G. Tchobanoglous, H. Theisen, S. Vigil, 1998</vt:lpstr>
      <vt:lpstr>Diapositiva 43</vt:lpstr>
      <vt:lpstr>Tabla 3: Composición de Residuos Sólidos Municipales en países de Latinoamérica (% en peso)    Ref.: Manejo y disposición de Residuos Sólidos Urbano, ACODAL, Samuel I. Pineda, 1998.</vt:lpstr>
      <vt:lpstr>Sistema de manejo de desechos sólidos</vt:lpstr>
      <vt:lpstr>Elementos funcionales del  manejo de desechos</vt:lpstr>
      <vt:lpstr>Factores que afectan la generación        de los RSU</vt:lpstr>
      <vt:lpstr>Manejo Integrado de Desechos Sólidos</vt:lpstr>
      <vt:lpstr>Esquema de la Escala Jerárquica del    Manejo Integrado de Desechos</vt:lpstr>
      <vt:lpstr>Materiales habitualmente separados  de los RSU (1)</vt:lpstr>
      <vt:lpstr>Materiales habitualmente separados  de los RSU (2)</vt:lpstr>
      <vt:lpstr>Reciclaje de papel, aluminio, plástico</vt:lpstr>
      <vt:lpstr>Situación de los desechos sólidos     municipales en América Latina</vt:lpstr>
      <vt:lpstr>Tabla 4: Generación de Residuos Sólidos Urbanos (RSU) per cápita en ciudades latinoamericanas  Ref.: Manejo y disposición de Residuos Sólidos Urbano, ACODAL, Samuel I. Pineda, 1998.</vt:lpstr>
      <vt:lpstr>Propiedades físicas (1)</vt:lpstr>
      <vt:lpstr>Propiedades físicas (2)</vt:lpstr>
      <vt:lpstr>Tabla 5: Valores típicos de Peso Específico     y Contenido de Humedad   Ref.: Gestión Integral de Residuos Sólidos, G. Tchobanoglous, H. Theisen, S. Vigil, 1998</vt:lpstr>
      <vt:lpstr>Ejercicio 7: Determinación de contenido de humedad</vt:lpstr>
      <vt:lpstr>Propiedades de los RSU</vt:lpstr>
      <vt:lpstr>Análisis físico</vt:lpstr>
      <vt:lpstr>Análisis elemental</vt:lpstr>
      <vt:lpstr>Tabla 6: Contenido energético típico de los RSU Ref.: Gestión Integral de Residuos Sólidos, G. Tchobanoglous, H. Theisen, S. Vigil, 1998</vt:lpstr>
      <vt:lpstr>Diapositiva 63</vt:lpstr>
      <vt:lpstr>Ejercicio 8:   Estimación de Peso Específico</vt:lpstr>
      <vt:lpstr>Producción de olores</vt:lpstr>
      <vt:lpstr>Transformaciones     de los desechos sólidos</vt:lpstr>
      <vt:lpstr>Transformaciones químicas</vt:lpstr>
      <vt:lpstr>Reciclaje de residuos de jardín</vt:lpstr>
      <vt:lpstr>Importancia de las transformaciones</vt:lpstr>
      <vt:lpstr>Elementos que incluye la    gestión de desechos sólidos</vt:lpstr>
      <vt:lpstr>Rellenos sanitarios  (vertederos)</vt:lpstr>
      <vt:lpstr>Impactos Ambientales en la Operación de un Relleno Sanitario Ref.: Manejo y disposición de Residuos Sólidos Urbano, ACODAL, Samuel I. Pineda, 1998.</vt:lpstr>
      <vt:lpstr>Operación en rellenos sanitarios</vt:lpstr>
      <vt:lpstr>Tendido de geomembranas     en rellenos sanitarios</vt:lpstr>
      <vt:lpstr>Descarga de camiones en relleno sanitario</vt:lpstr>
      <vt:lpstr>Acarreo de material     para formación de celdas</vt:lpstr>
      <vt:lpstr>Ejemplo de proyecciones de carga de un  relleno sanitario en el horizonte de diseño</vt:lpstr>
      <vt:lpstr>Curvas de Demanda de Volumen   vs. Volumen disponible (Caso de estudio)</vt:lpstr>
      <vt:lpstr>Ejercicio 9:  Tasas de generación de      residuos por unidad</vt:lpstr>
      <vt:lpstr>Producción de Biogás (1)</vt:lpstr>
      <vt:lpstr>Producción de Biogás (2)</vt:lpstr>
      <vt:lpstr>Tabla 8: Generación de gases N2, CO2 y CH4    en un relleno sanitario típico</vt:lpstr>
      <vt:lpstr>Generación de lixiviados/ Tratamiento</vt:lpstr>
      <vt:lpstr>Tabla 9: Composición de Lixiviados en  Rellenos Sanitarios Recientes y Antiguos</vt:lpstr>
      <vt:lpstr>La Regla de las 3 R’ s  </vt:lpstr>
      <vt:lpstr>Esquema de implantación de las 3 R’ s</vt:lpstr>
      <vt:lpstr>Marco Legal Ambiental en el Ecuador relacionado con la contaminación de suelos</vt:lpstr>
      <vt:lpstr>Bibliografía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 Contaminacion Ambiental 2da Parte 2008</dc:title>
  <dc:subject>Notas de clase FIMCM - ESPOL</dc:subject>
  <dc:creator>Jose V. Chang</dc:creator>
  <cp:lastModifiedBy>Administrador</cp:lastModifiedBy>
  <cp:revision>119</cp:revision>
  <cp:lastPrinted>1601-01-01T00:00:00Z</cp:lastPrinted>
  <dcterms:created xsi:type="dcterms:W3CDTF">2003-05-29T13:49:05Z</dcterms:created>
  <dcterms:modified xsi:type="dcterms:W3CDTF">2009-07-28T17:23:08Z</dcterms:modified>
</cp:coreProperties>
</file>