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8" r:id="rId7"/>
    <p:sldId id="271" r:id="rId8"/>
    <p:sldId id="262" r:id="rId9"/>
    <p:sldId id="263" r:id="rId10"/>
    <p:sldId id="264" r:id="rId11"/>
    <p:sldId id="269" r:id="rId12"/>
    <p:sldId id="265" r:id="rId13"/>
    <p:sldId id="266" r:id="rId14"/>
    <p:sldId id="270" r:id="rId15"/>
    <p:sldId id="26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0" d="100"/>
          <a:sy n="60" d="100"/>
        </p:scale>
        <p:origin x="-60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lvl1pPr>
              <a:defRPr/>
            </a:lvl1pPr>
          </a:lstStyle>
          <a:p>
            <a:pPr>
              <a:defRPr/>
            </a:pPr>
            <a:fld id="{29CEA3C8-2909-43FA-B617-4FB5CCD9B710}" type="datetimeFigureOut">
              <a:rPr lang="en-US"/>
              <a:pPr>
                <a:defRPr/>
              </a:pPr>
              <a:t>7/29/2009</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07CD16C1-3A51-4A4D-B4F9-BC5BADCA43F7}"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453ADD76-FA36-43B8-9263-EFFF36CC2552}" type="datetimeFigureOut">
              <a:rPr lang="en-US"/>
              <a:pPr>
                <a:defRPr/>
              </a:pPr>
              <a:t>7/29/2009</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B6E1C203-A498-4B89-8808-F886BCAB3265}"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5D268957-3F06-4F0E-9044-49B2383CE1C1}" type="datetimeFigureOut">
              <a:rPr lang="en-US"/>
              <a:pPr>
                <a:defRPr/>
              </a:pPr>
              <a:t>7/29/2009</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66371DD0-B327-446D-ABC9-D5964D37D3B5}"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F5449710-6A9F-4D8A-B705-300D8D44317B}" type="datetimeFigureOut">
              <a:rPr lang="en-US"/>
              <a:pPr>
                <a:defRPr/>
              </a:pPr>
              <a:t>7/29/2009</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FF9315DB-C0E5-4326-827A-055FF799831E}"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500D2C07-597F-478C-BA57-74C5E109ADFF}" type="datetimeFigureOut">
              <a:rPr lang="en-US"/>
              <a:pPr>
                <a:defRPr/>
              </a:pPr>
              <a:t>7/29/2009</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E3ED4565-1EF4-4ADB-BA8D-E168CEF1A322}"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3 Marcador de fecha"/>
          <p:cNvSpPr>
            <a:spLocks noGrp="1"/>
          </p:cNvSpPr>
          <p:nvPr>
            <p:ph type="dt" sz="half" idx="10"/>
          </p:nvPr>
        </p:nvSpPr>
        <p:spPr/>
        <p:txBody>
          <a:bodyPr/>
          <a:lstStyle>
            <a:lvl1pPr>
              <a:defRPr/>
            </a:lvl1pPr>
          </a:lstStyle>
          <a:p>
            <a:pPr>
              <a:defRPr/>
            </a:pPr>
            <a:fld id="{E9997C50-F62E-4916-813D-A26AFDED9A6B}" type="datetimeFigureOut">
              <a:rPr lang="en-US"/>
              <a:pPr>
                <a:defRPr/>
              </a:pPr>
              <a:t>7/29/2009</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77A515E4-4252-4462-AB57-3671BA26065D}"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p:txBody>
          <a:bodyPr/>
          <a:lstStyle>
            <a:lvl1pPr>
              <a:defRPr/>
            </a:lvl1pPr>
          </a:lstStyle>
          <a:p>
            <a:pPr>
              <a:defRPr/>
            </a:pPr>
            <a:fld id="{888A3A8D-D603-4D24-ACCE-72CFEA27305D}" type="datetimeFigureOut">
              <a:rPr lang="en-US"/>
              <a:pPr>
                <a:defRPr/>
              </a:pPr>
              <a:t>7/29/2009</a:t>
            </a:fld>
            <a:endParaRPr lang="en-US"/>
          </a:p>
        </p:txBody>
      </p:sp>
      <p:sp>
        <p:nvSpPr>
          <p:cNvPr id="8" name="4 Marcador de pie de página"/>
          <p:cNvSpPr>
            <a:spLocks noGrp="1"/>
          </p:cNvSpPr>
          <p:nvPr>
            <p:ph type="ftr" sz="quarter" idx="11"/>
          </p:nvPr>
        </p:nvSpPr>
        <p:spPr/>
        <p:txBody>
          <a:bodyPr/>
          <a:lstStyle>
            <a:lvl1pPr>
              <a:defRPr/>
            </a:lvl1pPr>
          </a:lstStyle>
          <a:p>
            <a:pPr>
              <a:defRPr/>
            </a:pPr>
            <a:endParaRPr lang="en-US"/>
          </a:p>
        </p:txBody>
      </p:sp>
      <p:sp>
        <p:nvSpPr>
          <p:cNvPr id="9" name="5 Marcador de número de diapositiva"/>
          <p:cNvSpPr>
            <a:spLocks noGrp="1"/>
          </p:cNvSpPr>
          <p:nvPr>
            <p:ph type="sldNum" sz="quarter" idx="12"/>
          </p:nvPr>
        </p:nvSpPr>
        <p:spPr/>
        <p:txBody>
          <a:bodyPr/>
          <a:lstStyle>
            <a:lvl1pPr>
              <a:defRPr/>
            </a:lvl1pPr>
          </a:lstStyle>
          <a:p>
            <a:pPr>
              <a:defRPr/>
            </a:pPr>
            <a:fld id="{0850F7E3-4328-4A8A-9F7B-0D2AD2D28376}"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3 Marcador de fecha"/>
          <p:cNvSpPr>
            <a:spLocks noGrp="1"/>
          </p:cNvSpPr>
          <p:nvPr>
            <p:ph type="dt" sz="half" idx="10"/>
          </p:nvPr>
        </p:nvSpPr>
        <p:spPr/>
        <p:txBody>
          <a:bodyPr/>
          <a:lstStyle>
            <a:lvl1pPr>
              <a:defRPr/>
            </a:lvl1pPr>
          </a:lstStyle>
          <a:p>
            <a:pPr>
              <a:defRPr/>
            </a:pPr>
            <a:fld id="{78D1C0D8-945E-40AB-A171-2AAF3C05E239}" type="datetimeFigureOut">
              <a:rPr lang="en-US"/>
              <a:pPr>
                <a:defRPr/>
              </a:pPr>
              <a:t>7/29/2009</a:t>
            </a:fld>
            <a:endParaRPr lang="en-US"/>
          </a:p>
        </p:txBody>
      </p:sp>
      <p:sp>
        <p:nvSpPr>
          <p:cNvPr id="4" name="4 Marcador de pie de página"/>
          <p:cNvSpPr>
            <a:spLocks noGrp="1"/>
          </p:cNvSpPr>
          <p:nvPr>
            <p:ph type="ftr" sz="quarter" idx="11"/>
          </p:nvPr>
        </p:nvSpPr>
        <p:spPr/>
        <p:txBody>
          <a:bodyPr/>
          <a:lstStyle>
            <a:lvl1pPr>
              <a:defRPr/>
            </a:lvl1pPr>
          </a:lstStyle>
          <a:p>
            <a:pPr>
              <a:defRPr/>
            </a:pPr>
            <a:endParaRPr lang="en-US"/>
          </a:p>
        </p:txBody>
      </p:sp>
      <p:sp>
        <p:nvSpPr>
          <p:cNvPr id="5" name="5 Marcador de número de diapositiva"/>
          <p:cNvSpPr>
            <a:spLocks noGrp="1"/>
          </p:cNvSpPr>
          <p:nvPr>
            <p:ph type="sldNum" sz="quarter" idx="12"/>
          </p:nvPr>
        </p:nvSpPr>
        <p:spPr/>
        <p:txBody>
          <a:bodyPr/>
          <a:lstStyle>
            <a:lvl1pPr>
              <a:defRPr/>
            </a:lvl1pPr>
          </a:lstStyle>
          <a:p>
            <a:pPr>
              <a:defRPr/>
            </a:pPr>
            <a:fld id="{4D3856F4-76C3-454B-9E12-983BD4E7BE52}"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A148452A-5F47-410A-9A65-B6B5E44D0809}" type="datetimeFigureOut">
              <a:rPr lang="en-US"/>
              <a:pPr>
                <a:defRPr/>
              </a:pPr>
              <a:t>7/29/2009</a:t>
            </a:fld>
            <a:endParaRPr lang="en-US"/>
          </a:p>
        </p:txBody>
      </p:sp>
      <p:sp>
        <p:nvSpPr>
          <p:cNvPr id="3" name="4 Marcador de pie de página"/>
          <p:cNvSpPr>
            <a:spLocks noGrp="1"/>
          </p:cNvSpPr>
          <p:nvPr>
            <p:ph type="ftr" sz="quarter" idx="11"/>
          </p:nvPr>
        </p:nvSpPr>
        <p:spPr/>
        <p:txBody>
          <a:bodyPr/>
          <a:lstStyle>
            <a:lvl1pPr>
              <a:defRPr/>
            </a:lvl1pPr>
          </a:lstStyle>
          <a:p>
            <a:pPr>
              <a:defRPr/>
            </a:pPr>
            <a:endParaRPr lang="en-US"/>
          </a:p>
        </p:txBody>
      </p:sp>
      <p:sp>
        <p:nvSpPr>
          <p:cNvPr id="4" name="5 Marcador de número de diapositiva"/>
          <p:cNvSpPr>
            <a:spLocks noGrp="1"/>
          </p:cNvSpPr>
          <p:nvPr>
            <p:ph type="sldNum" sz="quarter" idx="12"/>
          </p:nvPr>
        </p:nvSpPr>
        <p:spPr/>
        <p:txBody>
          <a:bodyPr/>
          <a:lstStyle>
            <a:lvl1pPr>
              <a:defRPr/>
            </a:lvl1pPr>
          </a:lstStyle>
          <a:p>
            <a:pPr>
              <a:defRPr/>
            </a:pPr>
            <a:fld id="{18BF85FF-7205-4817-81CA-FD944CD16AAC}"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5B6417D-DD4E-4425-BD90-24B1C4C0AC90}" type="datetimeFigureOut">
              <a:rPr lang="en-US"/>
              <a:pPr>
                <a:defRPr/>
              </a:pPr>
              <a:t>7/29/2009</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EC1C629F-90BD-4827-B24B-18CAE3F8DF3C}"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3CFC099-4269-4D8E-AC96-94DA823E08A9}" type="datetimeFigureOut">
              <a:rPr lang="en-US"/>
              <a:pPr>
                <a:defRPr/>
              </a:pPr>
              <a:t>7/29/2009</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C9B1690C-BDA0-4FDA-BD96-8CA07D2731BA}"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3E23A7F-91E6-4480-9A1B-99E7D83E8198}" type="datetimeFigureOut">
              <a:rPr lang="en-US"/>
              <a:pPr>
                <a:defRPr/>
              </a:pPr>
              <a:t>7/29/2009</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1F5F802-767B-4A31-95C1-470B6ECA6F68}" type="slidenum">
              <a:rPr lang="en-US"/>
              <a:pPr>
                <a:defRPr/>
              </a:pPr>
              <a:t>‹Nº›</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895600"/>
            <a:ext cx="7772400" cy="1470025"/>
          </a:xfrm>
        </p:spPr>
        <p:txBody>
          <a:bodyPr rtlCol="0">
            <a:normAutofit fontScale="90000"/>
          </a:bodyPr>
          <a:lstStyle/>
          <a:p>
            <a:pPr fontAlgn="auto">
              <a:spcAft>
                <a:spcPts val="0"/>
              </a:spcAft>
              <a:defRPr/>
            </a:pPr>
            <a:r>
              <a:rPr lang="es-EC" b="1" dirty="0"/>
              <a:t>DIAGNÓSTICO DE LA SITUACIÓN AMBIENTAL ACTUAL DE MANEJO DE LOS DESECHOS SÓLIDOS EN LOJA.</a:t>
            </a:r>
            <a:r>
              <a:rPr lang="en-US" dirty="0"/>
              <a:t/>
            </a:r>
            <a:br>
              <a:rPr lang="en-US" dirty="0"/>
            </a:br>
            <a:endParaRPr lang="en-US" dirty="0"/>
          </a:p>
        </p:txBody>
      </p:sp>
      <p:sp>
        <p:nvSpPr>
          <p:cNvPr id="3" name="2 Subtítulo"/>
          <p:cNvSpPr>
            <a:spLocks noGrp="1"/>
          </p:cNvSpPr>
          <p:nvPr>
            <p:ph type="subTitle" idx="1"/>
          </p:nvPr>
        </p:nvSpPr>
        <p:spPr>
          <a:xfrm>
            <a:off x="-1219200" y="5981700"/>
            <a:ext cx="6400800" cy="1752600"/>
          </a:xfrm>
        </p:spPr>
        <p:txBody>
          <a:bodyPr rtlCol="0">
            <a:normAutofit/>
          </a:bodyPr>
          <a:lstStyle/>
          <a:p>
            <a:pPr fontAlgn="auto">
              <a:spcAft>
                <a:spcPts val="0"/>
              </a:spcAft>
              <a:buFont typeface="Arial" pitchFamily="34" charset="0"/>
              <a:buNone/>
              <a:defRPr/>
            </a:pPr>
            <a:r>
              <a:rPr lang="es-EC" dirty="0" smtClean="0"/>
              <a:t>Alfredo Loor 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b="1" u="sng" dirty="0"/>
              <a:t>RESULTADOS:</a:t>
            </a:r>
            <a:r>
              <a:rPr lang="en-US" b="1" dirty="0"/>
              <a:t/>
            </a:r>
            <a:br>
              <a:rPr lang="en-US" b="1" dirty="0"/>
            </a:br>
            <a:endParaRPr lang="en-US" dirty="0"/>
          </a:p>
        </p:txBody>
      </p:sp>
      <p:sp>
        <p:nvSpPr>
          <p:cNvPr id="3" name="2 Marcador de contenido"/>
          <p:cNvSpPr>
            <a:spLocks noGrp="1"/>
          </p:cNvSpPr>
          <p:nvPr>
            <p:ph idx="1"/>
          </p:nvPr>
        </p:nvSpPr>
        <p:spPr>
          <a:xfrm>
            <a:off x="457200" y="1295400"/>
            <a:ext cx="8229600" cy="5181600"/>
          </a:xfrm>
        </p:spPr>
        <p:txBody>
          <a:bodyPr rtlCol="0">
            <a:normAutofit fontScale="92500" lnSpcReduction="10000"/>
          </a:bodyPr>
          <a:lstStyle/>
          <a:p>
            <a:pPr fontAlgn="auto">
              <a:spcAft>
                <a:spcPts val="0"/>
              </a:spcAft>
              <a:buFont typeface="Arial" pitchFamily="34" charset="0"/>
              <a:buChar char="•"/>
              <a:defRPr/>
            </a:pPr>
            <a:r>
              <a:rPr lang="es-ES" dirty="0"/>
              <a:t>Las condiciones de vida de los "clasificadores de basuras" han mejorado ya que la institución les proporciona condiciones adecuadas para esta actividad. Mediante orientación técnica se les ayuda  a organizar sus recursos del mejor modo. </a:t>
            </a:r>
            <a:endParaRPr lang="en-US" dirty="0"/>
          </a:p>
          <a:p>
            <a:pPr fontAlgn="auto">
              <a:spcAft>
                <a:spcPts val="0"/>
              </a:spcAft>
              <a:buFont typeface="Arial" pitchFamily="34" charset="0"/>
              <a:buChar char="•"/>
              <a:defRPr/>
            </a:pPr>
            <a:r>
              <a:rPr lang="es-ES" dirty="0"/>
              <a:t>Buenos resultados obtenidos con el programa de clasificación de las basuras en los hogares. Hoy los habitantes de Loja se han hecho responsables de la gestión adecuada de los residuos sólidos, además de ser miembros activos del desarrollo de su comunidad. </a:t>
            </a:r>
            <a:endParaRPr lang="en-US" dirty="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2000"/>
            <a:ext cx="3505200" cy="5562600"/>
          </a:xfrm>
        </p:spPr>
        <p:txBody>
          <a:bodyPr rtlCol="0">
            <a:normAutofit lnSpcReduction="10000"/>
          </a:bodyPr>
          <a:lstStyle/>
          <a:p>
            <a:pPr fontAlgn="auto">
              <a:spcAft>
                <a:spcPts val="0"/>
              </a:spcAft>
              <a:buFont typeface="Arial" pitchFamily="34" charset="0"/>
              <a:buChar char="•"/>
              <a:defRPr/>
            </a:pPr>
            <a:r>
              <a:rPr lang="es-ES" dirty="0" smtClean="0"/>
              <a:t>El Programa Integral de Gestión de Residuos Sólidos es un proyecto socialmente justo, medioambientalmente sostenible y económicamente productivo. </a:t>
            </a:r>
            <a:endParaRPr lang="en-US" dirty="0" smtClean="0"/>
          </a:p>
          <a:p>
            <a:pPr fontAlgn="auto">
              <a:spcAft>
                <a:spcPts val="0"/>
              </a:spcAft>
              <a:buFont typeface="Arial" pitchFamily="34" charset="0"/>
              <a:buChar char="•"/>
              <a:defRPr/>
            </a:pPr>
            <a:endParaRPr lang="en-US" dirty="0"/>
          </a:p>
        </p:txBody>
      </p:sp>
      <p:pic>
        <p:nvPicPr>
          <p:cNvPr id="12291" name="Picture 2"/>
          <p:cNvPicPr>
            <a:picLocks noChangeAspect="1" noChangeArrowheads="1"/>
          </p:cNvPicPr>
          <p:nvPr/>
        </p:nvPicPr>
        <p:blipFill>
          <a:blip r:embed="rId2"/>
          <a:srcRect/>
          <a:stretch>
            <a:fillRect/>
          </a:stretch>
        </p:blipFill>
        <p:spPr bwMode="auto">
          <a:xfrm>
            <a:off x="4343400" y="685800"/>
            <a:ext cx="4048125" cy="562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04800"/>
            <a:ext cx="8229600" cy="6324600"/>
          </a:xfrm>
        </p:spPr>
        <p:txBody>
          <a:bodyPr rtlCol="0">
            <a:normAutofit fontScale="92500"/>
          </a:bodyPr>
          <a:lstStyle/>
          <a:p>
            <a:pPr fontAlgn="auto">
              <a:spcAft>
                <a:spcPts val="0"/>
              </a:spcAft>
              <a:buFont typeface="Arial" pitchFamily="34" charset="0"/>
              <a:buChar char="•"/>
              <a:defRPr/>
            </a:pPr>
            <a:r>
              <a:rPr lang="es-ES" dirty="0"/>
              <a:t>Con la eliminación de los vertederos incontrolados se ha contribuido a la descontaminación del medio ambiente, especialmente en los ríos que ahora han pasado a ser atracciones turísticas, ya que en sus márgenes existen unos parques de características ecológicas y de recreo singulares. </a:t>
            </a:r>
            <a:endParaRPr lang="en-US" dirty="0"/>
          </a:p>
          <a:p>
            <a:pPr fontAlgn="auto">
              <a:spcAft>
                <a:spcPts val="0"/>
              </a:spcAft>
              <a:buFont typeface="Arial" pitchFamily="34" charset="0"/>
              <a:buChar char="•"/>
              <a:defRPr/>
            </a:pPr>
            <a:r>
              <a:rPr lang="es-ES" dirty="0"/>
              <a:t>Hoy en día, Loja es la ciudad de Ecuador con el mayor número de áreas verdes por habitante. Los antiguos vertederos urbanos se han recuperado plantando 35.000 plantas en tres años. El abono producido en la planta procesadora sirve para la fertilización de estas zonas verdes.</a:t>
            </a:r>
            <a:endParaRPr lang="en-US" dirty="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C" dirty="0" smtClean="0"/>
              <a:t>Conclusiones:</a:t>
            </a:r>
            <a:br>
              <a:rPr lang="es-EC" dirty="0" smtClean="0"/>
            </a:br>
            <a:endParaRPr lang="en-US" dirty="0"/>
          </a:p>
        </p:txBody>
      </p:sp>
      <p:sp>
        <p:nvSpPr>
          <p:cNvPr id="14339" name="2 Marcador de contenido"/>
          <p:cNvSpPr>
            <a:spLocks noGrp="1"/>
          </p:cNvSpPr>
          <p:nvPr>
            <p:ph idx="1"/>
          </p:nvPr>
        </p:nvSpPr>
        <p:spPr>
          <a:xfrm>
            <a:off x="381000" y="1143000"/>
            <a:ext cx="8229600" cy="5715000"/>
          </a:xfrm>
        </p:spPr>
        <p:txBody>
          <a:bodyPr/>
          <a:lstStyle/>
          <a:p>
            <a:r>
              <a:rPr lang="es-ES" smtClean="0"/>
              <a:t>Loja es una de las primeras ciudades del Ecuador en implementar un correcto programa de recolección y clasificación de los desechos tanto biodegradables como no biodegradables, procesos que han catalogado a Loja como “GEO Ciudad”. </a:t>
            </a:r>
          </a:p>
          <a:p>
            <a:r>
              <a:rPr lang="es-ES" smtClean="0"/>
              <a:t>Un correcto manejo de los recursos implicó el logro de los objetivos sin importar lo limitados que sean los medios con los que se cuente. </a:t>
            </a:r>
          </a:p>
          <a:p>
            <a:pPr>
              <a:buFont typeface="Arial" charset="0"/>
              <a:buNone/>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04800"/>
            <a:ext cx="8229600" cy="4525963"/>
          </a:xfrm>
        </p:spPr>
        <p:txBody>
          <a:bodyPr rtlCol="0">
            <a:normAutofit lnSpcReduction="10000"/>
          </a:bodyPr>
          <a:lstStyle/>
          <a:p>
            <a:pPr fontAlgn="auto">
              <a:spcAft>
                <a:spcPts val="0"/>
              </a:spcAft>
              <a:buFont typeface="Arial" pitchFamily="34" charset="0"/>
              <a:buChar char="•"/>
              <a:defRPr/>
            </a:pPr>
            <a:r>
              <a:rPr lang="es-ES" dirty="0" smtClean="0"/>
              <a:t>Los inversionistas han aprendido a usar adecuadamente los recursos financieros generados por el reciclaje de residuos, ayudando a mejorar las condiciones de vida de los trabajadores.</a:t>
            </a:r>
          </a:p>
          <a:p>
            <a:pPr fontAlgn="auto">
              <a:spcAft>
                <a:spcPts val="0"/>
              </a:spcAft>
              <a:buFont typeface="Arial" pitchFamily="34" charset="0"/>
              <a:buChar char="•"/>
              <a:defRPr/>
            </a:pPr>
            <a:r>
              <a:rPr lang="es-ES" dirty="0" smtClean="0"/>
              <a:t>El ciudadano común ha aprendido que su participación activa, pequeña o grande, es relevante para el bienestar actual y futuro de la comunidad.  </a:t>
            </a:r>
            <a:endParaRPr lang="en-US" dirty="0" smtClean="0"/>
          </a:p>
          <a:p>
            <a:pPr fontAlgn="auto">
              <a:spcAft>
                <a:spcPts val="0"/>
              </a:spcAft>
              <a:buFont typeface="Arial" pitchFamily="34" charset="0"/>
              <a:buChar char="•"/>
              <a:defRPr/>
            </a:pPr>
            <a:endParaRPr lang="en-US" dirty="0"/>
          </a:p>
        </p:txBody>
      </p:sp>
      <p:pic>
        <p:nvPicPr>
          <p:cNvPr id="15363" name="3 Imagen" descr="http://www.hcpl.gov.ec/images/MedioAmbiente/Saneamiento/clip_image002_0013.jpg"/>
          <p:cNvPicPr>
            <a:picLocks noChangeAspect="1" noChangeArrowheads="1"/>
          </p:cNvPicPr>
          <p:nvPr/>
        </p:nvPicPr>
        <p:blipFill>
          <a:blip r:embed="rId2"/>
          <a:srcRect/>
          <a:stretch>
            <a:fillRect/>
          </a:stretch>
        </p:blipFill>
        <p:spPr bwMode="auto">
          <a:xfrm>
            <a:off x="4724400" y="4572000"/>
            <a:ext cx="2667000" cy="2057400"/>
          </a:xfrm>
          <a:prstGeom prst="rect">
            <a:avLst/>
          </a:prstGeom>
          <a:noFill/>
          <a:ln w="9525">
            <a:noFill/>
            <a:miter lim="800000"/>
            <a:headEnd/>
            <a:tailEnd/>
          </a:ln>
        </p:spPr>
      </p:pic>
      <p:sp>
        <p:nvSpPr>
          <p:cNvPr id="15364" name="4 Rectángulo"/>
          <p:cNvSpPr>
            <a:spLocks noChangeArrowheads="1"/>
          </p:cNvSpPr>
          <p:nvPr/>
        </p:nvSpPr>
        <p:spPr bwMode="auto">
          <a:xfrm>
            <a:off x="1143000" y="5105400"/>
            <a:ext cx="3581400" cy="923925"/>
          </a:xfrm>
          <a:prstGeom prst="rect">
            <a:avLst/>
          </a:prstGeom>
          <a:noFill/>
          <a:ln w="9525">
            <a:noFill/>
            <a:miter lim="800000"/>
            <a:headEnd/>
            <a:tailEnd/>
          </a:ln>
        </p:spPr>
        <p:txBody>
          <a:bodyPr>
            <a:spAutoFit/>
          </a:bodyPr>
          <a:lstStyle/>
          <a:p>
            <a:r>
              <a:rPr lang="es-ES">
                <a:latin typeface="Calibri" pitchFamily="34" charset="0"/>
              </a:rPr>
              <a:t>Carro recolector depositando residuos sólidos, en la Celdas de residuos sólidos.</a:t>
            </a:r>
            <a:endParaRPr lang="en-US">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81000" y="457200"/>
            <a:ext cx="8229600" cy="4525963"/>
          </a:xfrm>
        </p:spPr>
        <p:txBody>
          <a:bodyPr rtlCol="0">
            <a:normAutofit fontScale="92500" lnSpcReduction="20000"/>
          </a:bodyPr>
          <a:lstStyle/>
          <a:p>
            <a:pPr fontAlgn="auto">
              <a:spcAft>
                <a:spcPts val="0"/>
              </a:spcAft>
              <a:buFont typeface="Arial" pitchFamily="34" charset="0"/>
              <a:buChar char="•"/>
              <a:defRPr/>
            </a:pPr>
            <a:r>
              <a:rPr lang="es-ES" dirty="0"/>
              <a:t>El proyecto de Gestión de Residuos Sólidos es un proyecto dinámico, en el que continua y sistemáticamente se integran e interrelacionan muchos otros elementos. </a:t>
            </a:r>
            <a:endParaRPr lang="en-US" dirty="0"/>
          </a:p>
          <a:p>
            <a:pPr fontAlgn="auto">
              <a:spcAft>
                <a:spcPts val="0"/>
              </a:spcAft>
              <a:buFont typeface="Arial" pitchFamily="34" charset="0"/>
              <a:buChar char="•"/>
              <a:defRPr/>
            </a:pPr>
            <a:r>
              <a:rPr lang="es-ES" dirty="0" smtClean="0"/>
              <a:t>También se </a:t>
            </a:r>
            <a:r>
              <a:rPr lang="es-ES" dirty="0"/>
              <a:t>hace un manejo especial a los desechos peligrosos que provienen de hospitales, farmacias, centros veterinarios; los mismos que son recolectados en horarios especiales y llevados al relleno sanitario para luego ser depositados en una celda diferente al resto de los desechos sólidos.</a:t>
            </a:r>
            <a:endParaRPr lang="en-US" dirty="0"/>
          </a:p>
          <a:p>
            <a:pPr fontAlgn="auto">
              <a:spcAft>
                <a:spcPts val="0"/>
              </a:spcAft>
              <a:buFont typeface="Arial" pitchFamily="34" charset="0"/>
              <a:buChar char="•"/>
              <a:defRPr/>
            </a:pPr>
            <a:endParaRPr lang="en-US" dirty="0"/>
          </a:p>
        </p:txBody>
      </p:sp>
      <p:pic>
        <p:nvPicPr>
          <p:cNvPr id="16387" name="3 Imagen" descr="http://www.hcpl.gov.ec/images/MedioAmbiente/Saneamiento/clip_image002_0015.jpg"/>
          <p:cNvPicPr>
            <a:picLocks noChangeAspect="1" noChangeArrowheads="1"/>
          </p:cNvPicPr>
          <p:nvPr/>
        </p:nvPicPr>
        <p:blipFill>
          <a:blip r:embed="rId2"/>
          <a:srcRect/>
          <a:stretch>
            <a:fillRect/>
          </a:stretch>
        </p:blipFill>
        <p:spPr bwMode="auto">
          <a:xfrm>
            <a:off x="1828800" y="4724400"/>
            <a:ext cx="2971800" cy="1905000"/>
          </a:xfrm>
          <a:prstGeom prst="rect">
            <a:avLst/>
          </a:prstGeom>
          <a:noFill/>
          <a:ln w="9525">
            <a:noFill/>
            <a:miter lim="800000"/>
            <a:headEnd/>
            <a:tailEnd/>
          </a:ln>
        </p:spPr>
      </p:pic>
      <p:sp>
        <p:nvSpPr>
          <p:cNvPr id="16388" name="4 Rectángulo"/>
          <p:cNvSpPr>
            <a:spLocks noChangeArrowheads="1"/>
          </p:cNvSpPr>
          <p:nvPr/>
        </p:nvSpPr>
        <p:spPr bwMode="auto">
          <a:xfrm>
            <a:off x="4953000" y="5334000"/>
            <a:ext cx="3810000" cy="646113"/>
          </a:xfrm>
          <a:prstGeom prst="rect">
            <a:avLst/>
          </a:prstGeom>
          <a:noFill/>
          <a:ln w="9525">
            <a:noFill/>
            <a:miter lim="800000"/>
            <a:headEnd/>
            <a:tailEnd/>
          </a:ln>
        </p:spPr>
        <p:txBody>
          <a:bodyPr>
            <a:spAutoFit/>
          </a:bodyPr>
          <a:lstStyle/>
          <a:p>
            <a:r>
              <a:rPr lang="es-ES">
                <a:latin typeface="Calibri" pitchFamily="34" charset="0"/>
              </a:rPr>
              <a:t>Pozo de Absorción de las Celdas de residuos sólidos del relleno sanitario.</a:t>
            </a:r>
            <a:endParaRPr lang="en-US">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a:xfrm>
            <a:off x="457200" y="533400"/>
            <a:ext cx="8229600" cy="1143000"/>
          </a:xfrm>
        </p:spPr>
        <p:txBody>
          <a:bodyPr/>
          <a:lstStyle/>
          <a:p>
            <a:r>
              <a:rPr lang="es-ES" sz="2800" b="1" u="sng" smtClean="0"/>
              <a:t>OBJETIVO:</a:t>
            </a:r>
            <a:r>
              <a:rPr lang="en-US" sz="2800" smtClean="0"/>
              <a:t/>
            </a:r>
            <a:br>
              <a:rPr lang="en-US" sz="2800" smtClean="0"/>
            </a:br>
            <a:r>
              <a:rPr lang="es-ES" sz="2800" smtClean="0"/>
              <a:t> </a:t>
            </a:r>
            <a:r>
              <a:rPr lang="en-US" sz="2800" smtClean="0"/>
              <a:t/>
            </a:r>
            <a:br>
              <a:rPr lang="en-US" sz="2800" smtClean="0"/>
            </a:br>
            <a:endParaRPr lang="en-US" sz="2800" smtClean="0"/>
          </a:p>
        </p:txBody>
      </p:sp>
      <p:sp>
        <p:nvSpPr>
          <p:cNvPr id="3" name="2 Marcador de contenido"/>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s-ES" dirty="0"/>
              <a:t>Implementar un Plan de Manejo Integral de Desechos Sólidos que sea un aporte a la Ecología del medio, económicamente sustentable, socialmente justo y que asegure el bienestar de los actuales y futuros habitantes de la ciudad de Loja. </a:t>
            </a:r>
            <a:endParaRPr lang="en-US" dirty="0"/>
          </a:p>
          <a:p>
            <a:pPr fontAlgn="auto">
              <a:spcAft>
                <a:spcPts val="0"/>
              </a:spcAft>
              <a:buFont typeface="Arial" pitchFamily="34" charset="0"/>
              <a:buChar char="•"/>
              <a:defRPr/>
            </a:pPr>
            <a:r>
              <a:rPr lang="es-ES" dirty="0" smtClean="0"/>
              <a:t>Promover </a:t>
            </a:r>
            <a:r>
              <a:rPr lang="es-ES" dirty="0"/>
              <a:t>criterios ambientales y guiar el comportamiento de los ciudadanos.</a:t>
            </a:r>
            <a:endParaRPr lang="en-US" dirty="0"/>
          </a:p>
          <a:p>
            <a:pPr fontAlgn="auto">
              <a:spcAft>
                <a:spcPts val="0"/>
              </a:spcAft>
              <a:buFont typeface="Arial" pitchFamily="34" charset="0"/>
              <a:buChar char="•"/>
              <a:defRPr/>
            </a:pPr>
            <a:r>
              <a:rPr lang="es-ES" dirty="0"/>
              <a:t>Crear puestos de trabajo dignos para la población necesitada y obtener al mismo tiempo eficiencia económica. </a:t>
            </a:r>
            <a:endParaRPr lang="en-US" dirty="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3000"/>
            <a:ext cx="8229600" cy="4525963"/>
          </a:xfrm>
        </p:spPr>
        <p:txBody>
          <a:bodyPr rtlCol="0">
            <a:normAutofit fontScale="92500"/>
          </a:bodyPr>
          <a:lstStyle/>
          <a:p>
            <a:pPr fontAlgn="auto">
              <a:spcAft>
                <a:spcPts val="0"/>
              </a:spcAft>
              <a:buFont typeface="Arial" pitchFamily="34" charset="0"/>
              <a:buChar char="•"/>
              <a:defRPr/>
            </a:pPr>
            <a:r>
              <a:rPr lang="es-ES" b="1" dirty="0" smtClean="0"/>
              <a:t>ESTRATEGIA:</a:t>
            </a:r>
            <a:r>
              <a:rPr lang="es-ES" dirty="0" smtClean="0"/>
              <a:t> Campaña </a:t>
            </a:r>
            <a:r>
              <a:rPr lang="es-ES" dirty="0"/>
              <a:t>educativa desarrollada en la ciudad, cuya principal meta era conseguir la participación de la ciudadanía en el proceso</a:t>
            </a:r>
            <a:r>
              <a:rPr lang="es-ES" dirty="0" smtClean="0"/>
              <a:t>.</a:t>
            </a:r>
          </a:p>
          <a:p>
            <a:pPr fontAlgn="auto">
              <a:spcAft>
                <a:spcPts val="0"/>
              </a:spcAft>
              <a:buFont typeface="Arial" pitchFamily="34" charset="0"/>
              <a:buChar char="•"/>
              <a:defRPr/>
            </a:pPr>
            <a:endParaRPr lang="es-ES" dirty="0"/>
          </a:p>
          <a:p>
            <a:pPr fontAlgn="auto">
              <a:spcAft>
                <a:spcPts val="0"/>
              </a:spcAft>
              <a:buFont typeface="Arial" pitchFamily="34" charset="0"/>
              <a:buChar char="•"/>
              <a:defRPr/>
            </a:pPr>
            <a:r>
              <a:rPr lang="es-ES" dirty="0" smtClean="0"/>
              <a:t>Loja está considerada como una ciudad pionera en la protección del medio ambiente urbano. </a:t>
            </a:r>
          </a:p>
          <a:p>
            <a:pPr fontAlgn="auto">
              <a:spcAft>
                <a:spcPts val="0"/>
              </a:spcAft>
              <a:buFont typeface="Arial" pitchFamily="34" charset="0"/>
              <a:buChar char="•"/>
              <a:defRPr/>
            </a:pPr>
            <a:r>
              <a:rPr lang="es-ES" dirty="0" smtClean="0"/>
              <a:t>La gestión de residuos sólidos está relacionada con la protección del suelo y con las intervenciones sobre el paisaje urbano. </a:t>
            </a:r>
          </a:p>
          <a:p>
            <a:pPr fontAlgn="auto">
              <a:spcAft>
                <a:spcPts val="0"/>
              </a:spcAft>
              <a:buFont typeface="Arial" pitchFamily="34" charset="0"/>
              <a:buChar char="•"/>
              <a:defRPr/>
            </a:pPr>
            <a:endParaRPr lang="es-ES" dirty="0" smtClean="0"/>
          </a:p>
          <a:p>
            <a:pPr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p:txBody>
          <a:bodyPr/>
          <a:lstStyle/>
          <a:p>
            <a:r>
              <a:rPr lang="es-ES" smtClean="0"/>
              <a:t>Situación previa a la iniciativa:</a:t>
            </a:r>
            <a:endParaRPr lang="en-US" smtClean="0"/>
          </a:p>
        </p:txBody>
      </p:sp>
      <p:sp>
        <p:nvSpPr>
          <p:cNvPr id="5123" name="2 Marcador de contenido"/>
          <p:cNvSpPr>
            <a:spLocks noGrp="1"/>
          </p:cNvSpPr>
          <p:nvPr>
            <p:ph idx="1"/>
          </p:nvPr>
        </p:nvSpPr>
        <p:spPr/>
        <p:txBody>
          <a:bodyPr/>
          <a:lstStyle/>
          <a:p>
            <a:r>
              <a:rPr lang="es-ES" smtClean="0"/>
              <a:t>Varios basureros al aire libre </a:t>
            </a:r>
            <a:endParaRPr lang="en-US" smtClean="0"/>
          </a:p>
          <a:p>
            <a:r>
              <a:rPr lang="es-ES" smtClean="0"/>
              <a:t>Polución ambiental </a:t>
            </a:r>
            <a:endParaRPr lang="en-US" smtClean="0"/>
          </a:p>
          <a:p>
            <a:r>
              <a:rPr lang="es-ES" smtClean="0"/>
              <a:t>Condiciones insalubres </a:t>
            </a:r>
            <a:endParaRPr lang="en-US" smtClean="0"/>
          </a:p>
          <a:p>
            <a:r>
              <a:rPr lang="es-ES" smtClean="0"/>
              <a:t>Altos índices de enfermedades contagiosas </a:t>
            </a:r>
            <a:endParaRPr lang="en-US" smtClean="0"/>
          </a:p>
          <a:p>
            <a:r>
              <a:rPr lang="es-ES" smtClean="0"/>
              <a:t>Malas condiciones de vida de los trabajadores del reciclaje </a:t>
            </a:r>
            <a:endParaRPr lang="en-US" smtClean="0"/>
          </a:p>
          <a:p>
            <a:r>
              <a:rPr lang="es-ES" smtClean="0"/>
              <a:t>Desarrollo urbano desorganizado </a:t>
            </a:r>
            <a:endParaRPr lang="en-US" smtClean="0"/>
          </a:p>
          <a:p>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81000" y="533400"/>
            <a:ext cx="8229600" cy="5867400"/>
          </a:xfrm>
        </p:spPr>
        <p:txBody>
          <a:bodyPr rtlCol="0">
            <a:normAutofit fontScale="92500" lnSpcReduction="10000"/>
          </a:bodyPr>
          <a:lstStyle/>
          <a:p>
            <a:pPr fontAlgn="auto">
              <a:spcAft>
                <a:spcPts val="0"/>
              </a:spcAft>
              <a:buFont typeface="Arial" pitchFamily="34" charset="0"/>
              <a:buChar char="•"/>
              <a:defRPr/>
            </a:pPr>
            <a:r>
              <a:rPr lang="es-ES" dirty="0"/>
              <a:t>La Municipalidad repartió al 80% de las familias dos recipientes de plástico: uno verde </a:t>
            </a:r>
            <a:r>
              <a:rPr lang="es-ES" dirty="0" smtClean="0"/>
              <a:t>(biodegradables) y </a:t>
            </a:r>
            <a:r>
              <a:rPr lang="es-ES" dirty="0"/>
              <a:t>otro </a:t>
            </a:r>
            <a:r>
              <a:rPr lang="es-ES" dirty="0" smtClean="0"/>
              <a:t>negro (no biodegradables), (campaña educativa). </a:t>
            </a:r>
          </a:p>
          <a:p>
            <a:pPr fontAlgn="auto">
              <a:spcAft>
                <a:spcPts val="0"/>
              </a:spcAft>
              <a:buFont typeface="Arial" pitchFamily="34" charset="0"/>
              <a:buChar char="•"/>
              <a:defRPr/>
            </a:pPr>
            <a:r>
              <a:rPr lang="es-ES" dirty="0" smtClean="0"/>
              <a:t>Residuos </a:t>
            </a:r>
            <a:r>
              <a:rPr lang="es-ES" dirty="0"/>
              <a:t>biodegradables, </a:t>
            </a:r>
            <a:r>
              <a:rPr lang="es-ES" dirty="0" smtClean="0"/>
              <a:t>mantienen </a:t>
            </a:r>
            <a:r>
              <a:rPr lang="es-ES" dirty="0"/>
              <a:t>el cultivo de lombrices que producen el </a:t>
            </a:r>
            <a:r>
              <a:rPr lang="es-ES" dirty="0" smtClean="0"/>
              <a:t>abono, </a:t>
            </a:r>
            <a:r>
              <a:rPr lang="es-ES" dirty="0"/>
              <a:t>son utilizados para la fabricación de compost como fertilizante alternativo.</a:t>
            </a:r>
            <a:endParaRPr lang="en-US" dirty="0"/>
          </a:p>
          <a:p>
            <a:pPr fontAlgn="auto">
              <a:spcAft>
                <a:spcPts val="0"/>
              </a:spcAft>
              <a:buFont typeface="Arial" pitchFamily="34" charset="0"/>
              <a:buChar char="•"/>
              <a:defRPr/>
            </a:pPr>
            <a:endParaRPr lang="es-ES" dirty="0" smtClean="0"/>
          </a:p>
          <a:p>
            <a:pPr fontAlgn="auto">
              <a:spcAft>
                <a:spcPts val="0"/>
              </a:spcAft>
              <a:buFont typeface="Arial" pitchFamily="34" charset="0"/>
              <a:buChar char="•"/>
              <a:defRPr/>
            </a:pPr>
            <a:endParaRPr lang="es-ES" dirty="0"/>
          </a:p>
          <a:p>
            <a:pPr fontAlgn="auto">
              <a:spcAft>
                <a:spcPts val="0"/>
              </a:spcAft>
              <a:buFont typeface="Arial" pitchFamily="34" charset="0"/>
              <a:buChar char="•"/>
              <a:defRPr/>
            </a:pPr>
            <a:endParaRPr lang="es-ES" dirty="0" smtClean="0"/>
          </a:p>
          <a:p>
            <a:pPr fontAlgn="auto">
              <a:spcAft>
                <a:spcPts val="0"/>
              </a:spcAft>
              <a:buFont typeface="Arial" pitchFamily="34" charset="0"/>
              <a:buNone/>
              <a:defRPr/>
            </a:pPr>
            <a:r>
              <a:rPr lang="es-ES" sz="1600" dirty="0" smtClean="0"/>
              <a:t>         </a:t>
            </a:r>
            <a:r>
              <a:rPr lang="es-ES" sz="1600" dirty="0" err="1" smtClean="0"/>
              <a:t>Lombricultura</a:t>
            </a:r>
            <a:r>
              <a:rPr lang="es-ES" sz="1600" dirty="0" smtClean="0"/>
              <a:t> del relleno </a:t>
            </a:r>
          </a:p>
          <a:p>
            <a:pPr fontAlgn="auto">
              <a:spcAft>
                <a:spcPts val="0"/>
              </a:spcAft>
              <a:buFont typeface="Arial" pitchFamily="34" charset="0"/>
              <a:buNone/>
              <a:defRPr/>
            </a:pPr>
            <a:r>
              <a:rPr lang="es-ES" sz="1600" dirty="0" smtClean="0"/>
              <a:t>         sanitario</a:t>
            </a:r>
          </a:p>
          <a:p>
            <a:pPr fontAlgn="auto">
              <a:spcAft>
                <a:spcPts val="0"/>
              </a:spcAft>
              <a:buFont typeface="Arial" pitchFamily="34" charset="0"/>
              <a:buChar char="•"/>
              <a:defRPr/>
            </a:pPr>
            <a:endParaRPr lang="en-US" dirty="0"/>
          </a:p>
        </p:txBody>
      </p:sp>
      <p:pic>
        <p:nvPicPr>
          <p:cNvPr id="6147" name="3 Imagen" descr="http://www.hcpl.gov.ec/images/MedioAmbiente/Saneamiento/clip_image002_0017.jpg"/>
          <p:cNvPicPr>
            <a:picLocks noChangeAspect="1" noChangeArrowheads="1"/>
          </p:cNvPicPr>
          <p:nvPr/>
        </p:nvPicPr>
        <p:blipFill>
          <a:blip r:embed="rId2"/>
          <a:srcRect/>
          <a:stretch>
            <a:fillRect/>
          </a:stretch>
        </p:blipFill>
        <p:spPr bwMode="auto">
          <a:xfrm>
            <a:off x="3429000" y="3810000"/>
            <a:ext cx="40386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81000"/>
            <a:ext cx="8229600" cy="3657600"/>
          </a:xfrm>
        </p:spPr>
        <p:txBody>
          <a:bodyPr rtlCol="0">
            <a:normAutofit fontScale="85000" lnSpcReduction="10000"/>
          </a:bodyPr>
          <a:lstStyle/>
          <a:p>
            <a:pPr fontAlgn="auto">
              <a:spcAft>
                <a:spcPts val="0"/>
              </a:spcAft>
              <a:buFont typeface="Arial" pitchFamily="34" charset="0"/>
              <a:buChar char="•"/>
              <a:defRPr/>
            </a:pPr>
            <a:r>
              <a:rPr lang="es-ES" dirty="0" smtClean="0"/>
              <a:t>Residuos no biodegradables, son tratados en la infraestructura de saneamiento seleccionándose y clasificándose los materiales recuperables como cartón, vidrio, plástico, etc. que posteriormente se empaquetan por separado y se venden </a:t>
            </a:r>
            <a:r>
              <a:rPr lang="es-ES" dirty="0"/>
              <a:t>a las industrias que los emplean como materias primas. </a:t>
            </a:r>
            <a:endParaRPr lang="en-US" dirty="0"/>
          </a:p>
          <a:p>
            <a:pPr fontAlgn="auto">
              <a:spcAft>
                <a:spcPts val="0"/>
              </a:spcAft>
              <a:buFont typeface="Arial" pitchFamily="34" charset="0"/>
              <a:buChar char="•"/>
              <a:defRPr/>
            </a:pPr>
            <a:r>
              <a:rPr lang="es-ES" dirty="0" smtClean="0"/>
              <a:t>La basura no recuperable se deposita en células técnicamente construidas; un proceso similar se sigue para los residuos peligrosos. </a:t>
            </a:r>
            <a:endParaRPr lang="en-US" dirty="0" smtClean="0"/>
          </a:p>
          <a:p>
            <a:pPr fontAlgn="auto">
              <a:spcAft>
                <a:spcPts val="0"/>
              </a:spcAft>
              <a:buFont typeface="Arial" pitchFamily="34" charset="0"/>
              <a:buChar char="•"/>
              <a:defRPr/>
            </a:pPr>
            <a:endParaRPr lang="en-US" dirty="0"/>
          </a:p>
        </p:txBody>
      </p:sp>
      <p:pic>
        <p:nvPicPr>
          <p:cNvPr id="7171" name="3 Imagen" descr="http://www.hcpl.gov.ec/images/MedioAmbiente/Saneamiento/clip_image002_0011.jpg"/>
          <p:cNvPicPr>
            <a:picLocks noChangeAspect="1" noChangeArrowheads="1"/>
          </p:cNvPicPr>
          <p:nvPr/>
        </p:nvPicPr>
        <p:blipFill>
          <a:blip r:embed="rId2"/>
          <a:srcRect/>
          <a:stretch>
            <a:fillRect/>
          </a:stretch>
        </p:blipFill>
        <p:spPr bwMode="auto">
          <a:xfrm>
            <a:off x="2667000" y="4038600"/>
            <a:ext cx="381000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Marcador de contenido"/>
          <p:cNvSpPr>
            <a:spLocks noGrp="1"/>
          </p:cNvSpPr>
          <p:nvPr>
            <p:ph idx="1"/>
          </p:nvPr>
        </p:nvSpPr>
        <p:spPr>
          <a:xfrm>
            <a:off x="457200" y="685800"/>
            <a:ext cx="8229600" cy="5715000"/>
          </a:xfrm>
        </p:spPr>
        <p:txBody>
          <a:bodyPr/>
          <a:lstStyle/>
          <a:p>
            <a:r>
              <a:rPr lang="de-DE" smtClean="0"/>
              <a:t>Actualmente se trata un 30 % de los desechos biodegradables en la planta existente que se opera completamente a mano y logra obtener una pequeña utilidad. </a:t>
            </a:r>
          </a:p>
          <a:p>
            <a:r>
              <a:rPr lang="de-DE" smtClean="0"/>
              <a:t>Esa planta está equipada con prensa hidráulica, lavadoras de plástico y vidrio y el equipo adecuado para la clasificación del material reciclable. Actualmente trabajan obreros municipales y recicladores paralelamente, y se espera remplazar a los empleados por recicladores a mediano plazo.</a:t>
            </a:r>
            <a:endParaRPr lang="en-US" smtClean="0"/>
          </a:p>
          <a:p>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El proyecto comprende: </a:t>
            </a:r>
            <a:r>
              <a:rPr lang="en-US" dirty="0" smtClean="0"/>
              <a:t/>
            </a:r>
            <a:br>
              <a:rPr lang="en-US" dirty="0" smtClean="0"/>
            </a:br>
            <a:endParaRPr lang="en-US" dirty="0"/>
          </a:p>
        </p:txBody>
      </p:sp>
      <p:sp>
        <p:nvSpPr>
          <p:cNvPr id="3" name="2 Marcador de contenido"/>
          <p:cNvSpPr>
            <a:spLocks noGrp="1"/>
          </p:cNvSpPr>
          <p:nvPr>
            <p:ph idx="1"/>
          </p:nvPr>
        </p:nvSpPr>
        <p:spPr>
          <a:xfrm>
            <a:off x="457200" y="1219200"/>
            <a:ext cx="8229600" cy="5638800"/>
          </a:xfrm>
        </p:spPr>
        <p:txBody>
          <a:bodyPr rtlCol="0">
            <a:normAutofit fontScale="62500" lnSpcReduction="20000"/>
          </a:bodyPr>
          <a:lstStyle/>
          <a:p>
            <a:pPr fontAlgn="auto">
              <a:spcAft>
                <a:spcPts val="0"/>
              </a:spcAft>
              <a:buFont typeface="Arial" pitchFamily="34" charset="0"/>
              <a:buChar char="•"/>
              <a:defRPr/>
            </a:pPr>
            <a:r>
              <a:rPr lang="es-ES" dirty="0" smtClean="0"/>
              <a:t>Recogida </a:t>
            </a:r>
            <a:r>
              <a:rPr lang="es-ES" dirty="0"/>
              <a:t>de basuras: </a:t>
            </a:r>
            <a:endParaRPr lang="en-US" dirty="0"/>
          </a:p>
          <a:p>
            <a:pPr lvl="1" fontAlgn="auto">
              <a:spcAft>
                <a:spcPts val="0"/>
              </a:spcAft>
              <a:buFont typeface="Arial" pitchFamily="34" charset="0"/>
              <a:buChar char="–"/>
              <a:defRPr/>
            </a:pPr>
            <a:r>
              <a:rPr lang="es-ES" dirty="0"/>
              <a:t>Clasificación de los residuos sólidos en los hogares </a:t>
            </a:r>
            <a:endParaRPr lang="en-US" dirty="0"/>
          </a:p>
          <a:p>
            <a:pPr lvl="1" fontAlgn="auto">
              <a:spcAft>
                <a:spcPts val="0"/>
              </a:spcAft>
              <a:buFont typeface="Arial" pitchFamily="34" charset="0"/>
              <a:buChar char="–"/>
              <a:defRPr/>
            </a:pPr>
            <a:r>
              <a:rPr lang="es-ES" dirty="0"/>
              <a:t>Separación de los residuos biológicamente peligrosos en los centros médicos </a:t>
            </a:r>
            <a:endParaRPr lang="en-US" dirty="0"/>
          </a:p>
          <a:p>
            <a:pPr lvl="1" fontAlgn="auto">
              <a:spcAft>
                <a:spcPts val="0"/>
              </a:spcAft>
              <a:buFont typeface="Arial" pitchFamily="34" charset="0"/>
              <a:buChar char="–"/>
              <a:defRPr/>
            </a:pPr>
            <a:r>
              <a:rPr lang="es-ES" dirty="0"/>
              <a:t>Planificación de las rutas de recogida de basuras </a:t>
            </a:r>
            <a:endParaRPr lang="en-US" dirty="0"/>
          </a:p>
          <a:p>
            <a:pPr fontAlgn="auto">
              <a:spcAft>
                <a:spcPts val="0"/>
              </a:spcAft>
              <a:buFont typeface="Arial" pitchFamily="34" charset="0"/>
              <a:buChar char="•"/>
              <a:defRPr/>
            </a:pPr>
            <a:r>
              <a:rPr lang="es-ES" dirty="0"/>
              <a:t>Utilización de residuos recuperables: </a:t>
            </a:r>
            <a:endParaRPr lang="en-US" dirty="0"/>
          </a:p>
          <a:p>
            <a:pPr lvl="1" fontAlgn="auto">
              <a:spcAft>
                <a:spcPts val="0"/>
              </a:spcAft>
              <a:buFont typeface="Arial" pitchFamily="34" charset="0"/>
              <a:buChar char="–"/>
              <a:defRPr/>
            </a:pPr>
            <a:r>
              <a:rPr lang="es-ES" dirty="0"/>
              <a:t>Elaboración de abono a partir de residuos biodegradables </a:t>
            </a:r>
            <a:endParaRPr lang="en-US" dirty="0"/>
          </a:p>
          <a:p>
            <a:pPr lvl="1" fontAlgn="auto">
              <a:spcAft>
                <a:spcPts val="0"/>
              </a:spcAft>
              <a:buFont typeface="Arial" pitchFamily="34" charset="0"/>
              <a:buChar char="–"/>
              <a:defRPr/>
            </a:pPr>
            <a:r>
              <a:rPr lang="es-ES" dirty="0"/>
              <a:t>Reciclaje organizado y profesionalizado de los residuos no biodegradables </a:t>
            </a:r>
            <a:endParaRPr lang="en-US" dirty="0"/>
          </a:p>
          <a:p>
            <a:pPr lvl="1" fontAlgn="auto">
              <a:spcAft>
                <a:spcPts val="0"/>
              </a:spcAft>
              <a:buFont typeface="Arial" pitchFamily="34" charset="0"/>
              <a:buChar char="–"/>
              <a:defRPr/>
            </a:pPr>
            <a:r>
              <a:rPr lang="es-ES" dirty="0"/>
              <a:t>Control de las emisiones de gases de las plantas de tratamiento </a:t>
            </a:r>
            <a:endParaRPr lang="en-US" dirty="0"/>
          </a:p>
          <a:p>
            <a:pPr fontAlgn="auto">
              <a:spcAft>
                <a:spcPts val="0"/>
              </a:spcAft>
              <a:buFont typeface="Arial" pitchFamily="34" charset="0"/>
              <a:buChar char="•"/>
              <a:defRPr/>
            </a:pPr>
            <a:r>
              <a:rPr lang="es-ES" dirty="0"/>
              <a:t>Vertido final de los residuos no recuperables: </a:t>
            </a:r>
            <a:endParaRPr lang="en-US" dirty="0"/>
          </a:p>
          <a:p>
            <a:pPr lvl="1" fontAlgn="auto">
              <a:spcAft>
                <a:spcPts val="0"/>
              </a:spcAft>
              <a:buFont typeface="Arial" pitchFamily="34" charset="0"/>
              <a:buChar char="–"/>
              <a:defRPr/>
            </a:pPr>
            <a:r>
              <a:rPr lang="es-ES" dirty="0"/>
              <a:t>Gestión apropiada de las infraestructuras de saneamiento </a:t>
            </a:r>
            <a:endParaRPr lang="en-US" dirty="0"/>
          </a:p>
          <a:p>
            <a:pPr lvl="1" fontAlgn="auto">
              <a:spcAft>
                <a:spcPts val="0"/>
              </a:spcAft>
              <a:buFont typeface="Arial" pitchFamily="34" charset="0"/>
              <a:buChar char="–"/>
              <a:defRPr/>
            </a:pPr>
            <a:r>
              <a:rPr lang="es-ES" dirty="0"/>
              <a:t>Células de seguridad para los residuos biológicamente peligrosos </a:t>
            </a:r>
            <a:endParaRPr lang="en-US" dirty="0"/>
          </a:p>
          <a:p>
            <a:pPr lvl="1" fontAlgn="auto">
              <a:spcAft>
                <a:spcPts val="0"/>
              </a:spcAft>
              <a:buFont typeface="Arial" pitchFamily="34" charset="0"/>
              <a:buChar char="–"/>
              <a:defRPr/>
            </a:pPr>
            <a:r>
              <a:rPr lang="es-ES" dirty="0"/>
              <a:t>Control de las emisiones de gases y de líquidos de lixiviación </a:t>
            </a:r>
            <a:endParaRPr lang="en-US" dirty="0"/>
          </a:p>
          <a:p>
            <a:pPr fontAlgn="auto">
              <a:spcAft>
                <a:spcPts val="0"/>
              </a:spcAft>
              <a:buFont typeface="Arial" pitchFamily="34" charset="0"/>
              <a:buChar char="•"/>
              <a:defRPr/>
            </a:pPr>
            <a:r>
              <a:rPr lang="es-ES" dirty="0"/>
              <a:t>Formación y sensibilización de la población: </a:t>
            </a:r>
            <a:endParaRPr lang="en-US" dirty="0"/>
          </a:p>
          <a:p>
            <a:pPr lvl="1" fontAlgn="auto">
              <a:spcAft>
                <a:spcPts val="0"/>
              </a:spcAft>
              <a:buFont typeface="Arial" pitchFamily="34" charset="0"/>
              <a:buChar char="–"/>
              <a:defRPr/>
            </a:pPr>
            <a:r>
              <a:rPr lang="es-ES" dirty="0"/>
              <a:t>Campañas en los hogares </a:t>
            </a:r>
            <a:endParaRPr lang="en-US" dirty="0"/>
          </a:p>
          <a:p>
            <a:pPr lvl="1" fontAlgn="auto">
              <a:spcAft>
                <a:spcPts val="0"/>
              </a:spcAft>
              <a:buFont typeface="Arial" pitchFamily="34" charset="0"/>
              <a:buChar char="–"/>
              <a:defRPr/>
            </a:pPr>
            <a:r>
              <a:rPr lang="es-ES" dirty="0"/>
              <a:t>Cursos formativos para el personal de centros médico </a:t>
            </a:r>
            <a:endParaRPr lang="en-US" dirty="0"/>
          </a:p>
          <a:p>
            <a:pPr lvl="1" fontAlgn="auto">
              <a:spcAft>
                <a:spcPts val="0"/>
              </a:spcAft>
              <a:buFont typeface="Arial" pitchFamily="34" charset="0"/>
              <a:buChar char="–"/>
              <a:defRPr/>
            </a:pPr>
            <a:r>
              <a:rPr lang="es-ES" dirty="0"/>
              <a:t>Cursos formativos a nivel técnico, social y de gestión para los trabajadores del reciclaje </a:t>
            </a:r>
            <a:endParaRPr lang="en-US" dirty="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Marcador de contenido"/>
          <p:cNvSpPr>
            <a:spLocks noGrp="1"/>
          </p:cNvSpPr>
          <p:nvPr>
            <p:ph idx="1"/>
          </p:nvPr>
        </p:nvSpPr>
        <p:spPr>
          <a:xfrm>
            <a:off x="457200" y="838200"/>
            <a:ext cx="8229600" cy="6019800"/>
          </a:xfrm>
        </p:spPr>
        <p:txBody>
          <a:bodyPr/>
          <a:lstStyle/>
          <a:p>
            <a:r>
              <a:rPr lang="es-ES" smtClean="0"/>
              <a:t>El proyecto de Gestión de Residuos Sólidos es conocido tanto dentro como fuera de Ecuador. Todas las semanas, expertos de la Municipalidad de Loja dan asistencia técnica a muchas otra municipalidades de nuestro país. </a:t>
            </a:r>
          </a:p>
          <a:p>
            <a:r>
              <a:rPr lang="de-DE" smtClean="0"/>
              <a:t>Como respuesta a la alta demanda de capacitación, el Municipio de Loja creó en cooperación con la Asociación de Municipalidades del Ecuador (AME) un Centro de Capacitación Técnica (CAT). </a:t>
            </a:r>
            <a:endParaRPr lang="en-US" smtClean="0"/>
          </a:p>
          <a:p>
            <a:pPr>
              <a:buFont typeface="Arial" charset="0"/>
              <a:buNone/>
            </a:pPr>
            <a:r>
              <a:rPr lang="de-DE" smtClean="0"/>
              <a:t> </a:t>
            </a:r>
            <a:endParaRPr lang="en-US" smtClean="0"/>
          </a:p>
          <a:p>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TotalTime>
  <Words>983</Words>
  <Application>Microsoft Office PowerPoint</Application>
  <PresentationFormat>Presentación en pantalla (4:3)</PresentationFormat>
  <Paragraphs>63</Paragraphs>
  <Slides>15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Calibri</vt:lpstr>
      <vt:lpstr>Arial</vt:lpstr>
      <vt:lpstr>Tema de Office</vt:lpstr>
      <vt:lpstr>DIAGNÓSTICO DE LA SITUACIÓN AMBIENTAL ACTUAL DE MANEJO DE LOS DESECHOS SÓLIDOS EN LOJA. </vt:lpstr>
      <vt:lpstr>OBJETIVO:   </vt:lpstr>
      <vt:lpstr>Diapositiva 3</vt:lpstr>
      <vt:lpstr>Situación previa a la iniciativa:</vt:lpstr>
      <vt:lpstr>Diapositiva 5</vt:lpstr>
      <vt:lpstr>Diapositiva 6</vt:lpstr>
      <vt:lpstr>Diapositiva 7</vt:lpstr>
      <vt:lpstr>El proyecto comprende:  </vt:lpstr>
      <vt:lpstr>Diapositiva 9</vt:lpstr>
      <vt:lpstr>RESULTADOS: </vt:lpstr>
      <vt:lpstr>Diapositiva 11</vt:lpstr>
      <vt:lpstr>Diapositiva 12</vt:lpstr>
      <vt:lpstr>Conclusiones: </vt:lpstr>
      <vt:lpstr>Diapositiva 14</vt:lpstr>
      <vt:lpstr>Diapositiva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DIAGNÓSTICO DE LA SITUACIÓN AMBIENTAL ACTUAL DE MANEJO DE LOS DESECHOS SÓLIDOS EN LOJA. </dc:title>
  <dc:creator>Fernando</dc:creator>
  <cp:lastModifiedBy>Administrador</cp:lastModifiedBy>
  <cp:revision>11</cp:revision>
  <dcterms:created xsi:type="dcterms:W3CDTF">2009-07-02T03:02:53Z</dcterms:created>
  <dcterms:modified xsi:type="dcterms:W3CDTF">2009-07-29T15:36:59Z</dcterms:modified>
</cp:coreProperties>
</file>