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 id="265" r:id="rId10"/>
    <p:sldId id="266" r:id="rId11"/>
    <p:sldId id="263" r:id="rId12"/>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D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fr-CA"/>
          </a:p>
        </p:txBody>
      </p:sp>
      <p:sp>
        <p:nvSpPr>
          <p:cNvPr id="4" name="Espace réservé de la date 3"/>
          <p:cNvSpPr>
            <a:spLocks noGrp="1"/>
          </p:cNvSpPr>
          <p:nvPr>
            <p:ph type="dt" sz="half" idx="10"/>
          </p:nvPr>
        </p:nvSpPr>
        <p:spPr/>
        <p:txBody>
          <a:bodyPr/>
          <a:lstStyle>
            <a:lvl1pPr>
              <a:defRPr/>
            </a:lvl1pPr>
          </a:lstStyle>
          <a:p>
            <a:pPr>
              <a:defRPr/>
            </a:pPr>
            <a:fld id="{98309866-C542-4500-A769-B3E055F5E488}" type="datetimeFigureOut">
              <a:rPr lang="fr-FR"/>
              <a:pPr>
                <a:defRPr/>
              </a:pPr>
              <a:t>29/07/2009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37EDF0E-B4FD-431F-A1C0-BF01F022B939}" type="slidenum">
              <a:rPr lang="fr-CA"/>
              <a:pPr>
                <a:defRPr/>
              </a:pPr>
              <a:t>‹Nº›</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texte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90F79723-88E8-45CF-BE70-5A69258171F4}" type="datetimeFigureOut">
              <a:rPr lang="fr-FR"/>
              <a:pPr>
                <a:defRPr/>
              </a:pPr>
              <a:t>29/07/2009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AB3DB01-3EBF-4DEC-92EC-9D6DE68EFF8B}" type="slidenum">
              <a:rPr lang="fr-CA"/>
              <a:pPr>
                <a:defRPr/>
              </a:pPr>
              <a:t>‹Nº›</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3E4A50E8-CF04-47AC-9FAC-90A4C9B20327}" type="datetimeFigureOut">
              <a:rPr lang="fr-FR"/>
              <a:pPr>
                <a:defRPr/>
              </a:pPr>
              <a:t>29/07/2009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A3572E5-88CD-4219-B92A-B08BFC166DBD}" type="slidenum">
              <a:rPr lang="fr-CA"/>
              <a:pPr>
                <a:defRPr/>
              </a:pPr>
              <a:t>‹Nº›</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contenu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B71A1509-0570-4952-BB12-07B00AF1325B}" type="datetimeFigureOut">
              <a:rPr lang="fr-FR"/>
              <a:pPr>
                <a:defRPr/>
              </a:pPr>
              <a:t>29/07/2009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3DBD310-FB1B-47D9-9AEC-C8E018209B6D}" type="slidenum">
              <a:rPr lang="fr-CA"/>
              <a:pPr>
                <a:defRPr/>
              </a:pPr>
              <a:t>‹Nº›</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Espace réservé de la date 3"/>
          <p:cNvSpPr>
            <a:spLocks noGrp="1"/>
          </p:cNvSpPr>
          <p:nvPr>
            <p:ph type="dt" sz="half" idx="10"/>
          </p:nvPr>
        </p:nvSpPr>
        <p:spPr/>
        <p:txBody>
          <a:bodyPr/>
          <a:lstStyle>
            <a:lvl1pPr>
              <a:defRPr/>
            </a:lvl1pPr>
          </a:lstStyle>
          <a:p>
            <a:pPr>
              <a:defRPr/>
            </a:pPr>
            <a:fld id="{8900BDD4-1167-478D-A5DC-7B1860A34336}" type="datetimeFigureOut">
              <a:rPr lang="fr-FR"/>
              <a:pPr>
                <a:defRPr/>
              </a:pPr>
              <a:t>29/07/2009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917A758-5413-40C5-81D1-333134BBB59A}" type="slidenum">
              <a:rPr lang="fr-CA"/>
              <a:pPr>
                <a:defRPr/>
              </a:pPr>
              <a:t>‹Nº›</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5" name="Espace réservé de la date 3"/>
          <p:cNvSpPr>
            <a:spLocks noGrp="1"/>
          </p:cNvSpPr>
          <p:nvPr>
            <p:ph type="dt" sz="half" idx="10"/>
          </p:nvPr>
        </p:nvSpPr>
        <p:spPr/>
        <p:txBody>
          <a:bodyPr/>
          <a:lstStyle>
            <a:lvl1pPr>
              <a:defRPr/>
            </a:lvl1pPr>
          </a:lstStyle>
          <a:p>
            <a:pPr>
              <a:defRPr/>
            </a:pPr>
            <a:fld id="{D4C55A00-375D-4374-9A38-FA3D13F5E132}" type="datetimeFigureOut">
              <a:rPr lang="fr-FR"/>
              <a:pPr>
                <a:defRPr/>
              </a:pPr>
              <a:t>29/07/2009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D179792-6C60-4F51-9DF7-4F13D1BD97B0}" type="slidenum">
              <a:rPr lang="fr-CA"/>
              <a:pPr>
                <a:defRPr/>
              </a:pPr>
              <a:t>‹Nº›</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s-ES" smtClean="0"/>
              <a:t>Haga clic para modificar el estilo de título del patrón</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7" name="Espace réservé de la date 3"/>
          <p:cNvSpPr>
            <a:spLocks noGrp="1"/>
          </p:cNvSpPr>
          <p:nvPr>
            <p:ph type="dt" sz="half" idx="10"/>
          </p:nvPr>
        </p:nvSpPr>
        <p:spPr/>
        <p:txBody>
          <a:bodyPr/>
          <a:lstStyle>
            <a:lvl1pPr>
              <a:defRPr/>
            </a:lvl1pPr>
          </a:lstStyle>
          <a:p>
            <a:pPr>
              <a:defRPr/>
            </a:pPr>
            <a:fld id="{6E78B72C-EDA1-4C4C-BC0D-A730DE4C5562}" type="datetimeFigureOut">
              <a:rPr lang="fr-FR"/>
              <a:pPr>
                <a:defRPr/>
              </a:pPr>
              <a:t>29/07/2009</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84FD23C6-E94E-4D49-8D7E-28EB444CA0BC}" type="slidenum">
              <a:rPr lang="fr-CA"/>
              <a:pPr>
                <a:defRPr/>
              </a:pPr>
              <a:t>‹Nº›</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e la date 3"/>
          <p:cNvSpPr>
            <a:spLocks noGrp="1"/>
          </p:cNvSpPr>
          <p:nvPr>
            <p:ph type="dt" sz="half" idx="10"/>
          </p:nvPr>
        </p:nvSpPr>
        <p:spPr/>
        <p:txBody>
          <a:bodyPr/>
          <a:lstStyle>
            <a:lvl1pPr>
              <a:defRPr/>
            </a:lvl1pPr>
          </a:lstStyle>
          <a:p>
            <a:pPr>
              <a:defRPr/>
            </a:pPr>
            <a:fld id="{D6CAB3C5-B240-4EB7-8A4D-E79AE083D5C9}" type="datetimeFigureOut">
              <a:rPr lang="fr-FR"/>
              <a:pPr>
                <a:defRPr/>
              </a:pPr>
              <a:t>29/07/2009</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E81DF97-BF9C-4661-AB9E-B88B926F58AA}" type="slidenum">
              <a:rPr lang="fr-CA"/>
              <a:pPr>
                <a:defRPr/>
              </a:pPr>
              <a:t>‹Nº›</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967A6B9-C693-430A-934F-D6A354D1F335}" type="datetimeFigureOut">
              <a:rPr lang="fr-FR"/>
              <a:pPr>
                <a:defRPr/>
              </a:pPr>
              <a:t>29/07/2009</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6FF5D754-8ECF-4171-AFC5-B3B838E36FB8}" type="slidenum">
              <a:rPr lang="fr-CA"/>
              <a:pPr>
                <a:defRPr/>
              </a:pPr>
              <a:t>‹Nº›</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AC57F802-A275-4E5F-8BC2-BD5F83C7312F}" type="datetimeFigureOut">
              <a:rPr lang="fr-FR"/>
              <a:pPr>
                <a:defRPr/>
              </a:pPr>
              <a:t>29/07/2009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8EE2FBD-3266-4AC8-AF2E-41172263C9A9}" type="slidenum">
              <a:rPr lang="fr-CA"/>
              <a:pPr>
                <a:defRPr/>
              </a:pPr>
              <a:t>‹Nº›</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75460B8D-F490-4484-9AAE-24601871716F}" type="datetimeFigureOut">
              <a:rPr lang="fr-FR"/>
              <a:pPr>
                <a:defRPr/>
              </a:pPr>
              <a:t>29/07/2009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D9E3454-FBD5-495D-9E59-B17AA1085AEC}" type="slidenum">
              <a:rPr lang="fr-CA"/>
              <a:pPr>
                <a:defRPr/>
              </a:pPr>
              <a:t>‹Nº›</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215EEFF-B643-4429-81C9-2EDA48793ECB}" type="datetimeFigureOut">
              <a:rPr lang="fr-FR"/>
              <a:pPr>
                <a:defRPr/>
              </a:pPr>
              <a:t>29/07/2009</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3D144D5-FB25-4748-9912-00530F96761A}" type="slidenum">
              <a:rPr lang="fr-CA"/>
              <a:pPr>
                <a:defRPr/>
              </a:pPr>
              <a:t>‹Nº›</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85813" y="1785938"/>
            <a:ext cx="7772400" cy="1470025"/>
          </a:xfrm>
        </p:spPr>
        <p:txBody>
          <a:bodyPr rtlCol="0">
            <a:normAutofit fontScale="90000"/>
          </a:bodyPr>
          <a:lstStyle/>
          <a:p>
            <a:pPr fontAlgn="auto">
              <a:spcAft>
                <a:spcPts val="0"/>
              </a:spcAft>
              <a:defRPr/>
            </a:pPr>
            <a:r>
              <a:rPr lang="es-EC" sz="3600" dirty="0" smtClean="0">
                <a:solidFill>
                  <a:schemeClr val="bg1">
                    <a:lumMod val="95000"/>
                  </a:schemeClr>
                </a:solidFill>
                <a:latin typeface="Georgia" pitchFamily="18" charset="0"/>
              </a:rPr>
              <a:t>MANEJO DEL RECURSO AGUA POTABLE Y AGUAS RESIDUALES EN LAS CIUDADES DE LA LIBERTAD, SALINAS Y SANTA ELENA.</a:t>
            </a:r>
          </a:p>
        </p:txBody>
      </p:sp>
      <p:sp>
        <p:nvSpPr>
          <p:cNvPr id="3" name="Sous-titre 2"/>
          <p:cNvSpPr>
            <a:spLocks noGrp="1"/>
          </p:cNvSpPr>
          <p:nvPr>
            <p:ph type="subTitle" idx="1"/>
          </p:nvPr>
        </p:nvSpPr>
        <p:spPr>
          <a:xfrm>
            <a:off x="2571750" y="4929188"/>
            <a:ext cx="6400800" cy="1071562"/>
          </a:xfrm>
        </p:spPr>
        <p:txBody>
          <a:bodyPr rtlCol="0">
            <a:normAutofit/>
          </a:bodyPr>
          <a:lstStyle/>
          <a:p>
            <a:pPr algn="r" fontAlgn="auto">
              <a:spcAft>
                <a:spcPts val="0"/>
              </a:spcAft>
              <a:buFont typeface="Arial" pitchFamily="34" charset="0"/>
              <a:buNone/>
              <a:defRPr/>
            </a:pPr>
            <a:r>
              <a:rPr lang="fr-CA" sz="2400" dirty="0" smtClean="0">
                <a:solidFill>
                  <a:schemeClr val="bg1">
                    <a:lumMod val="95000"/>
                  </a:schemeClr>
                </a:solidFill>
                <a:latin typeface="Georgia" pitchFamily="18" charset="0"/>
              </a:rPr>
              <a:t>Jessica Coello </a:t>
            </a:r>
            <a:r>
              <a:rPr lang="fr-CA" sz="2400" dirty="0" err="1" smtClean="0">
                <a:solidFill>
                  <a:schemeClr val="bg1">
                    <a:lumMod val="95000"/>
                  </a:schemeClr>
                </a:solidFill>
                <a:latin typeface="Georgia" pitchFamily="18" charset="0"/>
              </a:rPr>
              <a:t>Paredes</a:t>
            </a:r>
            <a:endParaRPr lang="fr-CA" sz="2400" dirty="0" smtClean="0">
              <a:solidFill>
                <a:schemeClr val="bg1">
                  <a:lumMod val="95000"/>
                </a:schemeClr>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Espace réservé du contenu 2"/>
          <p:cNvSpPr>
            <a:spLocks noGrp="1"/>
          </p:cNvSpPr>
          <p:nvPr>
            <p:ph idx="1"/>
          </p:nvPr>
        </p:nvSpPr>
        <p:spPr>
          <a:xfrm>
            <a:off x="2500313" y="428625"/>
            <a:ext cx="6215062" cy="6215063"/>
          </a:xfrm>
        </p:spPr>
        <p:txBody>
          <a:bodyPr/>
          <a:lstStyle/>
          <a:p>
            <a:r>
              <a:rPr lang="es-EC" sz="2800" smtClean="0"/>
              <a:t>RECOMENDACIONES</a:t>
            </a:r>
          </a:p>
          <a:p>
            <a:pPr lvl="1"/>
            <a:r>
              <a:rPr lang="es-EC" smtClean="0"/>
              <a:t>Agua potable:</a:t>
            </a:r>
          </a:p>
          <a:p>
            <a:pPr lvl="1"/>
            <a:r>
              <a:rPr lang="es-EC" smtClean="0"/>
              <a:t>Desarrollar la obtención de agua de pozos en comunidades rurales y mejorar el funcionamiento.</a:t>
            </a:r>
          </a:p>
          <a:p>
            <a:pPr lvl="1"/>
            <a:r>
              <a:rPr lang="es-EC" smtClean="0"/>
              <a:t>Aguas residuales:</a:t>
            </a:r>
          </a:p>
          <a:p>
            <a:pPr lvl="1"/>
            <a:r>
              <a:rPr lang="es-EC" smtClean="0"/>
              <a:t>Es necesario ampliar el servicio de alcantarillado sanitario CEDEGÉ</a:t>
            </a:r>
            <a:endParaRPr lang="es-E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7250" y="2357438"/>
            <a:ext cx="7786688" cy="3857625"/>
          </a:xfrm>
        </p:spPr>
        <p:txBody>
          <a:bodyPr rtlCol="0">
            <a:normAutofit fontScale="47500" lnSpcReduction="20000"/>
          </a:bodyPr>
          <a:lstStyle/>
          <a:p>
            <a:pPr>
              <a:defRPr/>
            </a:pPr>
            <a:r>
              <a:rPr lang="es-ES" b="1" dirty="0" smtClean="0"/>
              <a:t>CONCLUSIONES</a:t>
            </a:r>
            <a:endParaRPr lang="es-ES" dirty="0" smtClean="0"/>
          </a:p>
          <a:p>
            <a:pPr lvl="1">
              <a:defRPr/>
            </a:pPr>
            <a:r>
              <a:rPr lang="es-ES" b="1" dirty="0" smtClean="0"/>
              <a:t>Agua potable:</a:t>
            </a:r>
            <a:endParaRPr lang="es-ES" dirty="0" smtClean="0"/>
          </a:p>
          <a:p>
            <a:pPr>
              <a:defRPr/>
            </a:pPr>
            <a:r>
              <a:rPr lang="es-ES" dirty="0" smtClean="0"/>
              <a:t>Existe una diferencia en la cobertura del servicio entre los cantones, siendo la población del cantón Santa Elena (el más poblado) la menos favorecida con el servicio, debido a que la mayor parte se encuentra en el sector rural (76%).</a:t>
            </a:r>
          </a:p>
          <a:p>
            <a:pPr>
              <a:defRPr/>
            </a:pPr>
            <a:r>
              <a:rPr lang="es-ES" dirty="0" smtClean="0"/>
              <a:t>La prestación del servicio de agua potable, pese a sus mejoras, todavía no alcanza a cubrir a toda la población provincial, sobre todo en las zonas rurales. La población servida por el sistema se queja de ciertas características del agua recibida, aunque </a:t>
            </a:r>
            <a:r>
              <a:rPr lang="es-ES" dirty="0" err="1" smtClean="0"/>
              <a:t>Cedegé</a:t>
            </a:r>
            <a:r>
              <a:rPr lang="es-ES" dirty="0" smtClean="0"/>
              <a:t>, certifica que el agua recibida por los usuarios es de buena calidad.</a:t>
            </a:r>
          </a:p>
          <a:p>
            <a:pPr>
              <a:defRPr/>
            </a:pPr>
            <a:endParaRPr lang="es-ES" dirty="0" smtClean="0"/>
          </a:p>
          <a:p>
            <a:pPr lvl="1">
              <a:defRPr/>
            </a:pPr>
            <a:r>
              <a:rPr lang="es-ES" b="1" dirty="0" smtClean="0"/>
              <a:t>Aguas residuales:</a:t>
            </a:r>
            <a:endParaRPr lang="es-ES" dirty="0" smtClean="0"/>
          </a:p>
          <a:p>
            <a:pPr>
              <a:defRPr/>
            </a:pPr>
            <a:r>
              <a:rPr lang="es-ES" dirty="0" smtClean="0"/>
              <a:t>La provincia cuenta con un servicio de alcantarillado sanitario, que se brinda solamente en las cabeceras cantonales y en un porcentaje bajo (30%). Parte de sus redes presentan deterioro y sus piscinas de tratamiento necesitan ser mejoradas.</a:t>
            </a:r>
          </a:p>
          <a:p>
            <a:pPr>
              <a:defRPr/>
            </a:pPr>
            <a:r>
              <a:rPr lang="es-ES" dirty="0" smtClean="0"/>
              <a:t>Con respecto al alcantarillado pluvial, este al igual que en el caso del alcantarillado sanitario, solo se brinda en las cabeceras cantonales, siendo su cobertura del 5%.</a:t>
            </a:r>
          </a:p>
          <a:p>
            <a:pPr lvl="1">
              <a:buFont typeface="Arial" charset="0"/>
              <a:buNone/>
              <a:defRPr/>
            </a:pP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43188" y="571500"/>
            <a:ext cx="6072187" cy="6072188"/>
          </a:xfrm>
        </p:spPr>
        <p:txBody>
          <a:bodyPr rtlCol="0">
            <a:normAutofit fontScale="92500" lnSpcReduction="10000"/>
          </a:bodyPr>
          <a:lstStyle/>
          <a:p>
            <a:pPr>
              <a:defRPr/>
            </a:pPr>
            <a:r>
              <a:rPr lang="es-ES" sz="3300" dirty="0" smtClean="0"/>
              <a:t>El Agua potable llega por medio de la empresa AGUAPEN, es la corporación pionera en la asociación de municipios para administrar servicios, trasladando el agua desde el trasvase de Santa Elena y está encargada de la prestación de servicios públicos: </a:t>
            </a:r>
          </a:p>
          <a:p>
            <a:pPr>
              <a:defRPr/>
            </a:pPr>
            <a:endParaRPr lang="es-ES" sz="3300" dirty="0" smtClean="0"/>
          </a:p>
          <a:p>
            <a:pPr lvl="1">
              <a:defRPr/>
            </a:pPr>
            <a:r>
              <a:rPr lang="es-ES" sz="3300" dirty="0" smtClean="0"/>
              <a:t>Agua potable, </a:t>
            </a:r>
          </a:p>
          <a:p>
            <a:pPr lvl="1">
              <a:defRPr/>
            </a:pPr>
            <a:r>
              <a:rPr lang="es-ES" sz="3300" dirty="0" smtClean="0"/>
              <a:t>Alcantarillada sanitaria </a:t>
            </a:r>
          </a:p>
          <a:p>
            <a:pPr lvl="1">
              <a:defRPr/>
            </a:pPr>
            <a:r>
              <a:rPr lang="es-ES" sz="3300" dirty="0" smtClean="0"/>
              <a:t>Tratamiento de agua. </a:t>
            </a:r>
          </a:p>
          <a:p>
            <a:pPr lvl="1">
              <a:defRPr/>
            </a:pPr>
            <a:endParaRPr lang="es-ES" sz="33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63" y="642938"/>
            <a:ext cx="5286375" cy="4483100"/>
          </a:xfrm>
        </p:spPr>
        <p:txBody>
          <a:bodyPr rtlCol="0">
            <a:normAutofit fontScale="92500" lnSpcReduction="20000"/>
          </a:bodyPr>
          <a:lstStyle/>
          <a:p>
            <a:pPr fontAlgn="auto">
              <a:spcAft>
                <a:spcPts val="0"/>
              </a:spcAft>
              <a:buFont typeface="Arial" pitchFamily="34" charset="0"/>
              <a:buChar char="•"/>
              <a:defRPr/>
            </a:pPr>
            <a:r>
              <a:rPr lang="es-EC" dirty="0" smtClean="0">
                <a:solidFill>
                  <a:schemeClr val="bg1">
                    <a:lumMod val="95000"/>
                  </a:schemeClr>
                </a:solidFill>
              </a:rPr>
              <a:t>El sistema de alcantarillado en el Cantón Salinas, fue deficiente hasta antes de que sea dirigido por el proyecto del alcantarillado pluvial y sanitario de CEDEGE ya que tan solo abastecía a una mínima parte de la población expulsando las aguas residuales directamente al mar.</a:t>
            </a:r>
          </a:p>
          <a:p>
            <a:pPr fontAlgn="auto">
              <a:spcAft>
                <a:spcPts val="0"/>
              </a:spcAft>
              <a:buFont typeface="Arial" pitchFamily="34" charset="0"/>
              <a:buChar char="•"/>
              <a:defRPr/>
            </a:pPr>
            <a:endParaRPr lang="fr-CA" dirty="0" smtClean="0">
              <a:solidFill>
                <a:schemeClr val="bg1">
                  <a:lumMod val="95000"/>
                </a:schemeClr>
              </a:solidFill>
            </a:endParaRPr>
          </a:p>
        </p:txBody>
      </p:sp>
      <p:pic>
        <p:nvPicPr>
          <p:cNvPr id="4" name="Picture 4"/>
          <p:cNvPicPr>
            <a:picLocks noChangeAspect="1" noChangeArrowheads="1"/>
          </p:cNvPicPr>
          <p:nvPr/>
        </p:nvPicPr>
        <p:blipFill>
          <a:blip r:embed="rId3"/>
          <a:srcRect/>
          <a:stretch>
            <a:fillRect/>
          </a:stretch>
        </p:blipFill>
        <p:spPr bwMode="auto">
          <a:xfrm>
            <a:off x="5715008" y="1643050"/>
            <a:ext cx="3171825" cy="4762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14563"/>
            <a:ext cx="7543800" cy="3929062"/>
          </a:xfrm>
        </p:spPr>
        <p:txBody>
          <a:bodyPr rtlCol="0">
            <a:normAutofit lnSpcReduction="10000"/>
          </a:bodyPr>
          <a:lstStyle/>
          <a:p>
            <a:pPr fontAlgn="auto">
              <a:spcAft>
                <a:spcPts val="0"/>
              </a:spcAft>
              <a:buFont typeface="Arial" pitchFamily="34" charset="0"/>
              <a:buChar char="•"/>
              <a:defRPr/>
            </a:pPr>
            <a:r>
              <a:rPr lang="es-ES" dirty="0" smtClean="0"/>
              <a:t>El proyecto CEDEGE contemplo la construcción del sistema de alcantarillado para las áreas urbanas de Salinas, Santa Rosa, José Luís Tamayo y la Libertad, construyendo un sistema de tratamiento con lagunas de oxidación de tipo facultativa y de maduración que desagua directamente a la playa Punta Carnero</a:t>
            </a:r>
            <a:endParaRPr lang="fr-CA"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63" y="142875"/>
            <a:ext cx="5715000" cy="4097338"/>
          </a:xfrm>
        </p:spPr>
        <p:txBody>
          <a:bodyPr rtlCol="0">
            <a:normAutofit/>
          </a:bodyPr>
          <a:lstStyle/>
          <a:p>
            <a:pPr fontAlgn="auto">
              <a:spcAft>
                <a:spcPts val="0"/>
              </a:spcAft>
              <a:defRPr/>
            </a:pPr>
            <a:r>
              <a:rPr lang="fr-CA" sz="2800" dirty="0" smtClean="0">
                <a:solidFill>
                  <a:schemeClr val="bg1">
                    <a:lumMod val="95000"/>
                  </a:schemeClr>
                </a:solidFill>
              </a:rPr>
              <a:t>SERVICIO DE AGUA POTABLE</a:t>
            </a:r>
          </a:p>
          <a:p>
            <a:pPr fontAlgn="auto">
              <a:spcAft>
                <a:spcPts val="0"/>
              </a:spcAft>
              <a:buFont typeface="Arial" charset="0"/>
              <a:buNone/>
              <a:defRPr/>
            </a:pPr>
            <a:r>
              <a:rPr lang="es-EC" sz="2800" dirty="0" smtClean="0">
                <a:solidFill>
                  <a:schemeClr val="bg1">
                    <a:lumMod val="95000"/>
                  </a:schemeClr>
                </a:solidFill>
              </a:rPr>
              <a:t>     El sistema de agua potable cuenta con dos reservorios ubicados en: </a:t>
            </a:r>
          </a:p>
          <a:p>
            <a:pPr lvl="1" fontAlgn="auto">
              <a:spcAft>
                <a:spcPts val="0"/>
              </a:spcAft>
              <a:defRPr/>
            </a:pPr>
            <a:r>
              <a:rPr lang="es-EC" dirty="0" smtClean="0">
                <a:solidFill>
                  <a:schemeClr val="bg1">
                    <a:lumMod val="95000"/>
                  </a:schemeClr>
                </a:solidFill>
              </a:rPr>
              <a:t>Santa Elena y tiene una capacidad de 6.000m3.</a:t>
            </a:r>
          </a:p>
          <a:p>
            <a:pPr lvl="1" fontAlgn="auto">
              <a:spcAft>
                <a:spcPts val="0"/>
              </a:spcAft>
              <a:defRPr/>
            </a:pPr>
            <a:r>
              <a:rPr lang="es-EC" dirty="0" err="1" smtClean="0">
                <a:solidFill>
                  <a:schemeClr val="bg1">
                    <a:lumMod val="95000"/>
                  </a:schemeClr>
                </a:solidFill>
              </a:rPr>
              <a:t>Anconcito</a:t>
            </a:r>
            <a:r>
              <a:rPr lang="es-EC" dirty="0" smtClean="0">
                <a:solidFill>
                  <a:schemeClr val="bg1">
                    <a:lumMod val="95000"/>
                  </a:schemeClr>
                </a:solidFill>
              </a:rPr>
              <a:t> y tiene una capacidad de 600m3.</a:t>
            </a:r>
          </a:p>
          <a:p>
            <a:pPr fontAlgn="auto">
              <a:spcAft>
                <a:spcPts val="0"/>
              </a:spcAft>
              <a:defRPr/>
            </a:pPr>
            <a:endParaRPr lang="fr-CA" sz="2400" dirty="0" smtClean="0">
              <a:solidFill>
                <a:schemeClr val="bg1">
                  <a:lumMod val="95000"/>
                </a:schemeClr>
              </a:solidFill>
            </a:endParaRPr>
          </a:p>
          <a:p>
            <a:pPr fontAlgn="auto">
              <a:spcAft>
                <a:spcPts val="0"/>
              </a:spcAft>
              <a:buFont typeface="Arial" pitchFamily="34" charset="0"/>
              <a:buChar char="•"/>
              <a:defRPr/>
            </a:pPr>
            <a:endParaRPr lang="fr-CA" dirty="0" smtClean="0">
              <a:solidFill>
                <a:schemeClr val="bg1">
                  <a:lumMod val="95000"/>
                </a:schemeClr>
              </a:solidFill>
            </a:endParaRPr>
          </a:p>
        </p:txBody>
      </p:sp>
      <p:sp>
        <p:nvSpPr>
          <p:cNvPr id="4" name="3 CuadroTexto"/>
          <p:cNvSpPr txBox="1"/>
          <p:nvPr/>
        </p:nvSpPr>
        <p:spPr>
          <a:xfrm>
            <a:off x="4357688" y="3175000"/>
            <a:ext cx="5000625" cy="3540125"/>
          </a:xfrm>
          <a:prstGeom prst="rect">
            <a:avLst/>
          </a:prstGeom>
          <a:noFill/>
        </p:spPr>
        <p:txBody>
          <a:bodyPr>
            <a:spAutoFit/>
          </a:bodyPr>
          <a:lstStyle/>
          <a:p>
            <a:pPr>
              <a:defRPr/>
            </a:pPr>
            <a:r>
              <a:rPr lang="es-ES" sz="2800" dirty="0">
                <a:solidFill>
                  <a:schemeClr val="bg1"/>
                </a:solidFill>
                <a:latin typeface="+mn-lt"/>
              </a:rPr>
              <a:t>La captación de agua cruda se está realizando desde el reservorio que se ubica en el canal Azúcar - Río Verde </a:t>
            </a:r>
            <a:r>
              <a:rPr lang="es-EC" sz="2800" dirty="0">
                <a:solidFill>
                  <a:schemeClr val="bg1"/>
                </a:solidFill>
                <a:latin typeface="+mn-lt"/>
              </a:rPr>
              <a:t>mediante una estación de bombeo, se impulsa el agua hasta la planta de tratamiento Atahualpa</a:t>
            </a:r>
            <a:endParaRPr lang="es-ES" sz="2800" dirty="0">
              <a:solidFill>
                <a:schemeClr val="bg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43188" y="571500"/>
            <a:ext cx="6072187" cy="6072188"/>
          </a:xfrm>
        </p:spPr>
        <p:txBody>
          <a:bodyPr rtlCol="0">
            <a:normAutofit fontScale="92500" lnSpcReduction="10000"/>
          </a:bodyPr>
          <a:lstStyle/>
          <a:p>
            <a:pPr>
              <a:defRPr/>
            </a:pPr>
            <a:r>
              <a:rPr lang="es-ES" sz="3600" dirty="0" smtClean="0"/>
              <a:t>Los análisis físicos-químicos revelan que el agua suministrada es apta para el consumo humano, de acuerdo con las normas de calidad establecidas por la OPS. Los datos sobre la calidad del agua que se evaluaron fueron proporcionados por CEDEGE. Sin embargo, la población tiene la percepción de que el agua no tiene buen sabor.</a:t>
            </a:r>
          </a:p>
          <a:p>
            <a:pPr lvl="1">
              <a:defRPr/>
            </a:pPr>
            <a:endParaRPr lang="es-ES" sz="33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357188"/>
            <a:ext cx="5286375" cy="4483100"/>
          </a:xfrm>
        </p:spPr>
        <p:txBody>
          <a:bodyPr rtlCol="0">
            <a:normAutofit/>
          </a:bodyPr>
          <a:lstStyle/>
          <a:p>
            <a:pPr fontAlgn="auto">
              <a:spcAft>
                <a:spcPts val="0"/>
              </a:spcAft>
              <a:buFont typeface="Arial" pitchFamily="34" charset="0"/>
              <a:buChar char="•"/>
              <a:defRPr/>
            </a:pPr>
            <a:r>
              <a:rPr lang="es-EC" dirty="0" smtClean="0">
                <a:solidFill>
                  <a:schemeClr val="bg1">
                    <a:lumMod val="95000"/>
                  </a:schemeClr>
                </a:solidFill>
              </a:rPr>
              <a:t>A nivel rural, sobre todo en el cantón Santa Elena, la captación del agua se obtiene mediante la perforación de pozos de los acuíferos existentes y el servicio se administra a través de Juntas de agua.</a:t>
            </a:r>
            <a:endParaRPr lang="fr-C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p:cNvPicPr>
            <a:picLocks noChangeAspect="1" noChangeArrowheads="1"/>
          </p:cNvPicPr>
          <p:nvPr/>
        </p:nvPicPr>
        <p:blipFill>
          <a:blip r:embed="rId2"/>
          <a:srcRect l="20610" t="18626" r="39104" b="37909"/>
          <a:stretch>
            <a:fillRect/>
          </a:stretch>
        </p:blipFill>
        <p:spPr bwMode="auto">
          <a:xfrm>
            <a:off x="4846638" y="631825"/>
            <a:ext cx="4154487" cy="2797175"/>
          </a:xfrm>
          <a:prstGeom prst="rect">
            <a:avLst/>
          </a:prstGeom>
          <a:noFill/>
          <a:ln w="9525">
            <a:noFill/>
            <a:miter lim="800000"/>
            <a:headEnd/>
            <a:tailEnd/>
          </a:ln>
        </p:spPr>
      </p:pic>
      <p:pic>
        <p:nvPicPr>
          <p:cNvPr id="9219" name="Imagen 7"/>
          <p:cNvPicPr>
            <a:picLocks noChangeAspect="1" noChangeArrowheads="1"/>
          </p:cNvPicPr>
          <p:nvPr/>
        </p:nvPicPr>
        <p:blipFill>
          <a:blip r:embed="rId3"/>
          <a:srcRect l="45422" t="36275" r="14967" b="18954"/>
          <a:stretch>
            <a:fillRect/>
          </a:stretch>
        </p:blipFill>
        <p:spPr bwMode="auto">
          <a:xfrm>
            <a:off x="0" y="428625"/>
            <a:ext cx="4857750" cy="3425825"/>
          </a:xfrm>
          <a:prstGeom prst="rect">
            <a:avLst/>
          </a:prstGeom>
          <a:noFill/>
          <a:ln w="9525">
            <a:noFill/>
            <a:miter lim="800000"/>
            <a:headEnd/>
            <a:tailEnd/>
          </a:ln>
        </p:spPr>
      </p:pic>
      <p:pic>
        <p:nvPicPr>
          <p:cNvPr id="9220" name="Imagen 10"/>
          <p:cNvPicPr>
            <a:picLocks noChangeAspect="1" noChangeArrowheads="1"/>
          </p:cNvPicPr>
          <p:nvPr/>
        </p:nvPicPr>
        <p:blipFill>
          <a:blip r:embed="rId4"/>
          <a:srcRect l="17879" t="30392" r="49380" b="33591"/>
          <a:stretch>
            <a:fillRect/>
          </a:stretch>
        </p:blipFill>
        <p:spPr bwMode="auto">
          <a:xfrm>
            <a:off x="2714625" y="3571875"/>
            <a:ext cx="4491038"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50" y="214313"/>
            <a:ext cx="6000750" cy="4714875"/>
          </a:xfrm>
        </p:spPr>
        <p:txBody>
          <a:bodyPr rtlCol="0">
            <a:normAutofit fontScale="77500" lnSpcReduction="20000"/>
          </a:bodyPr>
          <a:lstStyle/>
          <a:p>
            <a:pPr fontAlgn="auto">
              <a:spcAft>
                <a:spcPts val="0"/>
              </a:spcAft>
              <a:buFont typeface="Arial" pitchFamily="34" charset="0"/>
              <a:buChar char="•"/>
              <a:defRPr/>
            </a:pPr>
            <a:r>
              <a:rPr lang="es-EC" dirty="0" smtClean="0">
                <a:solidFill>
                  <a:schemeClr val="bg1">
                    <a:lumMod val="95000"/>
                  </a:schemeClr>
                </a:solidFill>
              </a:rPr>
              <a:t>ALCANTARILLADO SANITARIO</a:t>
            </a:r>
          </a:p>
          <a:p>
            <a:pPr fontAlgn="auto">
              <a:spcAft>
                <a:spcPts val="0"/>
              </a:spcAft>
              <a:buFont typeface="Arial" pitchFamily="34" charset="0"/>
              <a:buChar char="•"/>
              <a:defRPr/>
            </a:pPr>
            <a:r>
              <a:rPr lang="es-EC" dirty="0" smtClean="0">
                <a:solidFill>
                  <a:schemeClr val="bg1">
                    <a:lumMod val="95000"/>
                  </a:schemeClr>
                </a:solidFill>
              </a:rPr>
              <a:t>El sistema de alcantarillado sanitario fue construido en su primera etapa, por la compañía ODEBRECH. Se puso en funcionamiento a fines del año 2000. Tiene una cobertura del 30% de la población de la Provincia, en el área física que comprende los centros de las cabeceras cantonales.</a:t>
            </a:r>
          </a:p>
          <a:p>
            <a:pPr fontAlgn="auto">
              <a:spcAft>
                <a:spcPts val="0"/>
              </a:spcAft>
              <a:buFont typeface="Arial" pitchFamily="34" charset="0"/>
              <a:buChar char="•"/>
              <a:defRPr/>
            </a:pPr>
            <a:r>
              <a:rPr lang="es-EC" dirty="0" smtClean="0">
                <a:solidFill>
                  <a:schemeClr val="bg1">
                    <a:lumMod val="95000"/>
                  </a:schemeClr>
                </a:solidFill>
              </a:rPr>
              <a:t>Este sistema es similar en las tres cabeceras cantonales, con tres colectores de diámetro entre 20 y 48 pulgadas, que juntos tienen una longitud aproximada de 2 km.</a:t>
            </a:r>
          </a:p>
          <a:p>
            <a:pPr fontAlgn="auto">
              <a:spcAft>
                <a:spcPts val="0"/>
              </a:spcAft>
              <a:buFont typeface="Arial" pitchFamily="34" charset="0"/>
              <a:buChar char="•"/>
              <a:defRPr/>
            </a:pPr>
            <a:endParaRPr lang="es-EC" dirty="0" smtClean="0">
              <a:solidFill>
                <a:schemeClr val="bg1">
                  <a:lumMod val="95000"/>
                </a:schemeClr>
              </a:solidFill>
            </a:endParaRPr>
          </a:p>
        </p:txBody>
      </p:sp>
      <p:pic>
        <p:nvPicPr>
          <p:cNvPr id="4" name="Imagen 17"/>
          <p:cNvPicPr>
            <a:picLocks noChangeAspect="1" noChangeArrowheads="1"/>
          </p:cNvPicPr>
          <p:nvPr/>
        </p:nvPicPr>
        <p:blipFill>
          <a:blip r:embed="rId3"/>
          <a:srcRect l="15543" t="23203" r="50633" b="43790"/>
          <a:stretch>
            <a:fillRect/>
          </a:stretch>
        </p:blipFill>
        <p:spPr bwMode="auto">
          <a:xfrm>
            <a:off x="4857752" y="4334332"/>
            <a:ext cx="3929090" cy="23808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127</Template>
  <TotalTime>266</TotalTime>
  <Words>645</Words>
  <Application>Microsoft Office PowerPoint</Application>
  <PresentationFormat>Presentación en pantalla (4:3)</PresentationFormat>
  <Paragraphs>32</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Georgia</vt:lpstr>
      <vt:lpstr>127</vt:lpstr>
      <vt:lpstr>MANEJO DEL RECURSO AGUA POTABLE Y AGUAS RESIDUALES EN LAS CIUDADES DE LA LIBERTAD, SALINAS Y SANTA ELENA.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DEL RECURSO AGUA POTABLE Y AGUAS RESIDUALES EN LAS CIUDADES DE LA LIBERTAD, SALINAS Y SANTA ELENA.</dc:title>
  <dc:creator>Jessica Coello</dc:creator>
  <cp:lastModifiedBy>Administrador</cp:lastModifiedBy>
  <cp:revision>16</cp:revision>
  <dcterms:created xsi:type="dcterms:W3CDTF">2009-07-02T02:00:20Z</dcterms:created>
  <dcterms:modified xsi:type="dcterms:W3CDTF">2009-07-29T15:57:27Z</dcterms:modified>
</cp:coreProperties>
</file>