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8763" cy="6851650"/>
            <a:chOff x="1" y="0"/>
            <a:chExt cx="5763" cy="4316"/>
          </a:xfrm>
        </p:grpSpPr>
        <p:sp>
          <p:nvSpPr>
            <p:cNvPr id="512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512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512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grpSp>
          <p:nvGrpSpPr>
            <p:cNvPr id="5126" name="Group 6"/>
            <p:cNvGrpSpPr>
              <a:grpSpLocks/>
            </p:cNvGrpSpPr>
            <p:nvPr/>
          </p:nvGrpSpPr>
          <p:grpSpPr bwMode="auto">
            <a:xfrm>
              <a:off x="288" y="0"/>
              <a:ext cx="5098" cy="4316"/>
              <a:chOff x="288" y="0"/>
              <a:chExt cx="5098" cy="4316"/>
            </a:xfrm>
          </p:grpSpPr>
          <p:sp>
            <p:nvSpPr>
              <p:cNvPr id="512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2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2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513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grpSp>
        <p:sp>
          <p:nvSpPr>
            <p:cNvPr id="514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514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514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514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s-ES"/>
            </a:p>
          </p:txBody>
        </p:sp>
        <p:sp>
          <p:nvSpPr>
            <p:cNvPr id="514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s-ES"/>
            </a:p>
          </p:txBody>
        </p:sp>
        <p:sp>
          <p:nvSpPr>
            <p:cNvPr id="514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514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s-ES"/>
            </a:p>
          </p:txBody>
        </p:sp>
        <p:sp>
          <p:nvSpPr>
            <p:cNvPr id="514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s-ES"/>
            </a:p>
          </p:txBody>
        </p:sp>
        <p:sp>
          <p:nvSpPr>
            <p:cNvPr id="514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s-ES"/>
            </a:p>
          </p:txBody>
        </p:sp>
        <p:sp>
          <p:nvSpPr>
            <p:cNvPr id="514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s-ES"/>
            </a:p>
          </p:txBody>
        </p:sp>
        <p:sp>
          <p:nvSpPr>
            <p:cNvPr id="515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s-ES"/>
            </a:p>
          </p:txBody>
        </p:sp>
        <p:grpSp>
          <p:nvGrpSpPr>
            <p:cNvPr id="5151" name="Group 31"/>
            <p:cNvGrpSpPr>
              <a:grpSpLocks/>
            </p:cNvGrpSpPr>
            <p:nvPr/>
          </p:nvGrpSpPr>
          <p:grpSpPr bwMode="auto">
            <a:xfrm>
              <a:off x="1" y="392"/>
              <a:ext cx="5758" cy="1571"/>
              <a:chOff x="1" y="392"/>
              <a:chExt cx="5758" cy="1571"/>
            </a:xfrm>
          </p:grpSpPr>
          <p:sp>
            <p:nvSpPr>
              <p:cNvPr id="515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s-ES"/>
              </a:p>
            </p:txBody>
          </p:sp>
          <p:sp>
            <p:nvSpPr>
              <p:cNvPr id="515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s-ES"/>
              </a:p>
            </p:txBody>
          </p:sp>
          <p:sp>
            <p:nvSpPr>
              <p:cNvPr id="515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s-ES"/>
              </a:p>
            </p:txBody>
          </p:sp>
          <p:sp>
            <p:nvSpPr>
              <p:cNvPr id="515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s-ES"/>
              </a:p>
            </p:txBody>
          </p:sp>
          <p:sp>
            <p:nvSpPr>
              <p:cNvPr id="515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s-ES"/>
              </a:p>
            </p:txBody>
          </p:sp>
        </p:grpSp>
        <p:sp>
          <p:nvSpPr>
            <p:cNvPr id="515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s-ES"/>
            </a:p>
          </p:txBody>
        </p:sp>
        <p:sp>
          <p:nvSpPr>
            <p:cNvPr id="515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s-E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5161" name="Rectangle 41"/>
          <p:cNvSpPr>
            <a:spLocks noGrp="1" noChangeArrowheads="1"/>
          </p:cNvSpPr>
          <p:nvPr>
            <p:ph type="dt" sz="quarter" idx="2"/>
          </p:nvPr>
        </p:nvSpPr>
        <p:spPr/>
        <p:txBody>
          <a:bodyPr/>
          <a:lstStyle>
            <a:lvl1pPr>
              <a:defRPr/>
            </a:lvl1pPr>
          </a:lstStyle>
          <a:p>
            <a:endParaRPr lang="es-ES"/>
          </a:p>
        </p:txBody>
      </p:sp>
      <p:sp>
        <p:nvSpPr>
          <p:cNvPr id="5162" name="Rectangle 42"/>
          <p:cNvSpPr>
            <a:spLocks noGrp="1" noChangeArrowheads="1"/>
          </p:cNvSpPr>
          <p:nvPr>
            <p:ph type="ftr" sz="quarter" idx="3"/>
          </p:nvPr>
        </p:nvSpPr>
        <p:spPr/>
        <p:txBody>
          <a:bodyPr/>
          <a:lstStyle>
            <a:lvl1pPr>
              <a:defRPr/>
            </a:lvl1pPr>
          </a:lstStyle>
          <a:p>
            <a:endParaRPr lang="es-ES"/>
          </a:p>
        </p:txBody>
      </p:sp>
      <p:sp>
        <p:nvSpPr>
          <p:cNvPr id="5163" name="Rectangle 43"/>
          <p:cNvSpPr>
            <a:spLocks noGrp="1" noChangeArrowheads="1"/>
          </p:cNvSpPr>
          <p:nvPr>
            <p:ph type="sldNum" sz="quarter" idx="4"/>
          </p:nvPr>
        </p:nvSpPr>
        <p:spPr/>
        <p:txBody>
          <a:bodyPr/>
          <a:lstStyle>
            <a:lvl1pPr>
              <a:defRPr/>
            </a:lvl1pPr>
          </a:lstStyle>
          <a:p>
            <a:fld id="{295656CA-D748-43BE-A023-257C27F4BAA1}"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2040BDC-BDBD-4104-994F-4DBE4CA460F3}"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3710376-6A4F-4738-8265-402001126B5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F110152-C3EF-4BD1-B232-43C8C6913A92}"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1910DC4-21D3-4317-91EE-55CB181B1581}"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F4A33ED-B59A-47DC-B580-7D4C3DF04AB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5BD4849B-7671-4D61-B20C-577227885C9E}"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7261F72A-1604-43AD-AC46-4737AC686C8E}"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FB94B3BA-242A-4862-B7A3-2AE1F156F37C}"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41A96F8-0DA5-43B1-AA82-E543498B0DDC}"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778A3A2-7ACF-4D45-98D3-F734A0E9833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grpSp>
          <p:nvGrpSpPr>
            <p:cNvPr id="4102"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s-ES"/>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s-ES"/>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1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s-ES"/>
            </a:p>
          </p:txBody>
        </p:sp>
        <p:sp>
          <p:nvSpPr>
            <p:cNvPr id="41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s-ES"/>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s-ES"/>
            </a:p>
          </p:txBody>
        </p:sp>
        <p:sp>
          <p:nvSpPr>
            <p:cNvPr id="41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s-ES"/>
            </a:p>
          </p:txBody>
        </p:sp>
        <p:sp>
          <p:nvSpPr>
            <p:cNvPr id="41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s-ES"/>
            </a:p>
          </p:txBody>
        </p:sp>
        <p:sp>
          <p:nvSpPr>
            <p:cNvPr id="41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s-ES"/>
            </a:p>
          </p:txBody>
        </p:sp>
        <p:sp>
          <p:nvSpPr>
            <p:cNvPr id="41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s-ES"/>
            </a:p>
          </p:txBody>
        </p:sp>
        <p:sp>
          <p:nvSpPr>
            <p:cNvPr id="41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s-ES"/>
            </a:p>
          </p:txBody>
        </p:sp>
        <p:grpSp>
          <p:nvGrpSpPr>
            <p:cNvPr id="4127" name="Group 31"/>
            <p:cNvGrpSpPr>
              <a:grpSpLocks/>
            </p:cNvGrpSpPr>
            <p:nvPr/>
          </p:nvGrpSpPr>
          <p:grpSpPr bwMode="auto">
            <a:xfrm>
              <a:off x="1" y="392"/>
              <a:ext cx="5758" cy="1571"/>
              <a:chOff x="1" y="392"/>
              <a:chExt cx="5758" cy="1571"/>
            </a:xfrm>
          </p:grpSpPr>
          <p:sp>
            <p:nvSpPr>
              <p:cNvPr id="41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s-ES"/>
              </a:p>
            </p:txBody>
          </p:sp>
          <p:sp>
            <p:nvSpPr>
              <p:cNvPr id="41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s-ES"/>
              </a:p>
            </p:txBody>
          </p:sp>
          <p:sp>
            <p:nvSpPr>
              <p:cNvPr id="41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s-ES"/>
              </a:p>
            </p:txBody>
          </p:sp>
          <p:sp>
            <p:nvSpPr>
              <p:cNvPr id="41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s-ES"/>
              </a:p>
            </p:txBody>
          </p:sp>
          <p:sp>
            <p:nvSpPr>
              <p:cNvPr id="41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s-ES"/>
              </a:p>
            </p:txBody>
          </p:sp>
        </p:grpSp>
        <p:sp>
          <p:nvSpPr>
            <p:cNvPr id="41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s-ES"/>
            </a:p>
          </p:txBody>
        </p:sp>
        <p:sp>
          <p:nvSpPr>
            <p:cNvPr id="41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s-ES"/>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S"/>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70650AD4-84EC-4DE8-8758-F4523B86BE1D}" type="slidenum">
              <a:rPr lang="es-ES"/>
              <a:pPr/>
              <a:t>‹Nº›</a:t>
            </a:fld>
            <a:endParaRPr lang="es-ES"/>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549275"/>
            <a:ext cx="7847012" cy="5903913"/>
          </a:xfrm>
        </p:spPr>
        <p:txBody>
          <a:bodyPr/>
          <a:lstStyle/>
          <a:p>
            <a:r>
              <a:rPr lang="es-ES" sz="3600" b="1" i="1" dirty="0"/>
              <a:t>TITULO  DEL PROYECTO: </a:t>
            </a:r>
            <a:r>
              <a:rPr lang="es-ES" sz="3600" b="1" dirty="0"/>
              <a:t/>
            </a:r>
            <a:br>
              <a:rPr lang="es-ES" sz="3600" b="1" dirty="0"/>
            </a:br>
            <a:r>
              <a:rPr lang="es-ES" sz="3600" b="1" dirty="0" smtClean="0"/>
              <a:t>“</a:t>
            </a:r>
            <a:r>
              <a:rPr lang="es-EC" sz="3600" b="1" dirty="0" smtClean="0"/>
              <a:t>Diagnóstico de la situación actual del manejo del sistema de agua potable y aguas residuales de la ciudad de Guayaquil.”</a:t>
            </a:r>
            <a:r>
              <a:rPr lang="es-ES" sz="3600" b="1" dirty="0"/>
              <a:t/>
            </a:r>
            <a:br>
              <a:rPr lang="es-ES" sz="3600" b="1" dirty="0"/>
            </a:br>
            <a:r>
              <a:rPr lang="es-ES" sz="3600" dirty="0"/>
              <a:t>Integrante:</a:t>
            </a:r>
            <a:br>
              <a:rPr lang="es-ES" sz="3600" dirty="0"/>
            </a:br>
            <a:r>
              <a:rPr lang="es-ES" sz="3600" dirty="0"/>
              <a:t>			MARCELA FIALLOS</a:t>
            </a:r>
            <a:br>
              <a:rPr lang="es-ES" sz="3600" dirty="0"/>
            </a:br>
            <a:r>
              <a:rPr lang="es-ES" sz="3600" dirty="0"/>
              <a:t>            MATERIA:  Contaminación </a:t>
            </a:r>
            <a:br>
              <a:rPr lang="es-ES" sz="3600" dirty="0"/>
            </a:br>
            <a:r>
              <a:rPr lang="es-ES" sz="3600" dirty="0"/>
              <a:t>Término 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 sz="2800" b="1" u="sng"/>
              <a:t>BOMBEO Y TRANSMISIÓN DE AGUA CRUDA</a:t>
            </a:r>
            <a:r>
              <a:rPr lang="es-ES" sz="2800" b="1"/>
              <a:t>:</a:t>
            </a:r>
          </a:p>
        </p:txBody>
      </p:sp>
      <p:sp>
        <p:nvSpPr>
          <p:cNvPr id="14339" name="Rectangle 3"/>
          <p:cNvSpPr>
            <a:spLocks noGrp="1" noChangeArrowheads="1"/>
          </p:cNvSpPr>
          <p:nvPr>
            <p:ph type="body" idx="1"/>
          </p:nvPr>
        </p:nvSpPr>
        <p:spPr/>
        <p:txBody>
          <a:bodyPr/>
          <a:lstStyle/>
          <a:p>
            <a:pPr>
              <a:lnSpc>
                <a:spcPct val="90000"/>
              </a:lnSpc>
            </a:pPr>
            <a:r>
              <a:rPr lang="es-ES" sz="2800"/>
              <a:t>Al presente hay cuatro estaciones de bombeo operando que bombean agua del Río Daule hacia las tres plantas de tratamiento en el Complejo La Toma. </a:t>
            </a:r>
          </a:p>
          <a:p>
            <a:pPr>
              <a:lnSpc>
                <a:spcPct val="90000"/>
              </a:lnSpc>
            </a:pPr>
            <a:r>
              <a:rPr lang="es-ES" sz="2800"/>
              <a:t>La </a:t>
            </a:r>
            <a:r>
              <a:rPr lang="es-ES" sz="2800" b="1"/>
              <a:t>Figura 1 (Anexo) </a:t>
            </a:r>
            <a:r>
              <a:rPr lang="es-ES" sz="2800"/>
              <a:t>muestra la localización de las estaciones de bombeo y de las plantas de tratamiento.</a:t>
            </a:r>
          </a:p>
          <a:p>
            <a:pPr>
              <a:lnSpc>
                <a:spcPct val="90000"/>
              </a:lnSpc>
            </a:pPr>
            <a:endParaRPr lang="es-E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s-ES" sz="2800" b="1" u="sng"/>
              <a:t>Las estaciones de bombeo se identifican de la siguiente forma:</a:t>
            </a:r>
            <a:r>
              <a:rPr lang="es-ES" sz="2800"/>
              <a:t/>
            </a:r>
            <a:br>
              <a:rPr lang="es-ES" sz="2800"/>
            </a:br>
            <a:endParaRPr lang="es-ES" sz="2800"/>
          </a:p>
        </p:txBody>
      </p:sp>
      <p:sp>
        <p:nvSpPr>
          <p:cNvPr id="15363" name="Rectangle 3"/>
          <p:cNvSpPr>
            <a:spLocks noGrp="1" noChangeArrowheads="1"/>
          </p:cNvSpPr>
          <p:nvPr>
            <p:ph type="body" idx="1"/>
          </p:nvPr>
        </p:nvSpPr>
        <p:spPr/>
        <p:txBody>
          <a:bodyPr/>
          <a:lstStyle/>
          <a:p>
            <a:pPr>
              <a:lnSpc>
                <a:spcPct val="80000"/>
              </a:lnSpc>
            </a:pPr>
            <a:r>
              <a:rPr lang="es-ES" sz="2400"/>
              <a:t>Planta 1 - Estación de bombeo de agua cruda No. 1</a:t>
            </a:r>
          </a:p>
          <a:p>
            <a:pPr>
              <a:lnSpc>
                <a:spcPct val="80000"/>
              </a:lnSpc>
            </a:pPr>
            <a:r>
              <a:rPr lang="es-ES" sz="2400"/>
              <a:t>Planta 2 - Estación de bombeo de agua cruda No. 2</a:t>
            </a:r>
          </a:p>
          <a:p>
            <a:pPr>
              <a:lnSpc>
                <a:spcPct val="80000"/>
              </a:lnSpc>
            </a:pPr>
            <a:r>
              <a:rPr lang="es-ES" sz="2400"/>
              <a:t>Planta 3 - Estación de bombeo de agua cruda No. 3</a:t>
            </a:r>
          </a:p>
          <a:p>
            <a:pPr>
              <a:lnSpc>
                <a:spcPct val="80000"/>
              </a:lnSpc>
            </a:pPr>
            <a:r>
              <a:rPr lang="es-ES" sz="2400"/>
              <a:t>Planta 4 - Estación de bombeo de agua cruda No. 4</a:t>
            </a:r>
          </a:p>
          <a:p>
            <a:pPr>
              <a:lnSpc>
                <a:spcPct val="80000"/>
              </a:lnSpc>
            </a:pPr>
            <a:r>
              <a:rPr lang="es-ES" sz="2400"/>
              <a:t>Las cuatro estaciones de bombeo de agua cruda están localizadas en el Complejo La Toma, aproximadamente a unos 26 km de Guayaquil. Todas las estaciones de bombeo están cercanas las unas a las otras.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703262"/>
          </a:xfrm>
        </p:spPr>
        <p:txBody>
          <a:bodyPr/>
          <a:lstStyle/>
          <a:p>
            <a:r>
              <a:rPr lang="es-ES" sz="2800" b="1" i="1" u="sng"/>
              <a:t>Sectorización del sistema de agua</a:t>
            </a:r>
          </a:p>
        </p:txBody>
      </p:sp>
      <p:sp>
        <p:nvSpPr>
          <p:cNvPr id="16387" name="Rectangle 3"/>
          <p:cNvSpPr>
            <a:spLocks noGrp="1" noChangeArrowheads="1"/>
          </p:cNvSpPr>
          <p:nvPr>
            <p:ph type="body" idx="1"/>
          </p:nvPr>
        </p:nvSpPr>
        <p:spPr>
          <a:xfrm>
            <a:off x="457200" y="908050"/>
            <a:ext cx="8229600" cy="5761038"/>
          </a:xfrm>
        </p:spPr>
        <p:txBody>
          <a:bodyPr/>
          <a:lstStyle/>
          <a:p>
            <a:pPr>
              <a:lnSpc>
                <a:spcPct val="80000"/>
              </a:lnSpc>
            </a:pPr>
            <a:endParaRPr lang="es-ES" sz="1800"/>
          </a:p>
          <a:p>
            <a:pPr>
              <a:lnSpc>
                <a:spcPct val="80000"/>
              </a:lnSpc>
            </a:pPr>
            <a:r>
              <a:rPr lang="es-ES" sz="1800"/>
              <a:t>Con la sectorización se logrará un sistema de distribución flexible por cuanto se simplificará la operación del mismo, en el cual podrán hacerse cálculos más precisos de la demanda y de las pérdidas del sistema. </a:t>
            </a:r>
          </a:p>
          <a:p>
            <a:pPr>
              <a:lnSpc>
                <a:spcPct val="80000"/>
              </a:lnSpc>
            </a:pPr>
            <a:endParaRPr lang="es-ES" sz="1800"/>
          </a:p>
          <a:p>
            <a:pPr>
              <a:lnSpc>
                <a:spcPct val="80000"/>
              </a:lnSpc>
            </a:pPr>
            <a:r>
              <a:rPr lang="es-ES" sz="1800"/>
              <a:t>También se podrán equilibrar las presiones en la red, mediante el aislamiento de zonas con diferencias piezométricas importantes; esto permitirá disminuir las pérdidas por la regulación de las presiones en el sistema. </a:t>
            </a:r>
          </a:p>
          <a:p>
            <a:pPr>
              <a:lnSpc>
                <a:spcPct val="80000"/>
              </a:lnSpc>
              <a:buFont typeface="Wingdings" pitchFamily="2" charset="2"/>
              <a:buNone/>
            </a:pPr>
            <a:endParaRPr lang="es-ES" sz="1800"/>
          </a:p>
          <a:p>
            <a:pPr>
              <a:lnSpc>
                <a:spcPct val="80000"/>
              </a:lnSpc>
            </a:pPr>
            <a:r>
              <a:rPr lang="es-ES" sz="1800"/>
              <a:t>Adicionalmente, se podrán identificar con relativa facilidad los tipos de pérdida de agua para cada sector estudiado. </a:t>
            </a:r>
          </a:p>
          <a:p>
            <a:pPr>
              <a:lnSpc>
                <a:spcPct val="80000"/>
              </a:lnSpc>
              <a:buFont typeface="Wingdings" pitchFamily="2" charset="2"/>
              <a:buNone/>
            </a:pPr>
            <a:endParaRPr lang="es-ES" sz="1800"/>
          </a:p>
          <a:p>
            <a:pPr>
              <a:lnSpc>
                <a:spcPct val="80000"/>
              </a:lnSpc>
            </a:pPr>
            <a:r>
              <a:rPr lang="es-ES" sz="1800"/>
              <a:t>En el caso de una ciudad como Guayaquil, en la cual se tienen diversos problemas que ocasionan pérdidas considerables de agua en el sistema de distribución, los cuales no se encuentran uniformemente distribuidos en toda la malla de distribución de la ciudad, resulta de vital importancia evaluar las causas de las pérdidas de agua para cada sector hidráulico constituido. Con esto se garantizará la máxima efectividad de las medidas, y la optimización de las inversiones económicas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558800"/>
          </a:xfrm>
        </p:spPr>
        <p:txBody>
          <a:bodyPr/>
          <a:lstStyle/>
          <a:p>
            <a:pPr algn="l"/>
            <a:r>
              <a:rPr lang="es-ES" sz="2800" b="1" u="sng"/>
              <a:t>AGUAS RESIDUALES</a:t>
            </a:r>
          </a:p>
        </p:txBody>
      </p:sp>
      <p:sp>
        <p:nvSpPr>
          <p:cNvPr id="17411" name="Rectangle 3"/>
          <p:cNvSpPr>
            <a:spLocks noGrp="1" noChangeArrowheads="1"/>
          </p:cNvSpPr>
          <p:nvPr>
            <p:ph type="body" idx="1"/>
          </p:nvPr>
        </p:nvSpPr>
        <p:spPr>
          <a:xfrm>
            <a:off x="0" y="1052513"/>
            <a:ext cx="8229600" cy="5078412"/>
          </a:xfrm>
        </p:spPr>
        <p:txBody>
          <a:bodyPr/>
          <a:lstStyle/>
          <a:p>
            <a:pPr>
              <a:lnSpc>
                <a:spcPct val="80000"/>
              </a:lnSpc>
            </a:pPr>
            <a:endParaRPr lang="es-ES" sz="2000"/>
          </a:p>
          <a:p>
            <a:pPr>
              <a:lnSpc>
                <a:spcPct val="80000"/>
              </a:lnSpc>
            </a:pPr>
            <a:r>
              <a:rPr lang="es-ES" sz="2000"/>
              <a:t>En la ciudad de Guayaquil existen pocas zonas en las cuales todavía no existe alcantarillado sanitario, por lo que lo nuevos proyectos de desarrollo inmobiliario, industrial y urbanístico que se han establecido en estas áreas, deben contar con un sistema de depuración de sus aguas residuales de manera que se genere una adecuada disposición de los efluentes. </a:t>
            </a:r>
          </a:p>
          <a:p>
            <a:pPr>
              <a:lnSpc>
                <a:spcPct val="80000"/>
              </a:lnSpc>
            </a:pPr>
            <a:endParaRPr lang="es-ES" sz="2000"/>
          </a:p>
          <a:p>
            <a:pPr>
              <a:lnSpc>
                <a:spcPct val="80000"/>
              </a:lnSpc>
            </a:pPr>
            <a:r>
              <a:rPr lang="es-ES" sz="2000"/>
              <a:t>Para realizar la depuración de las aguas residuales domesticas, se debe cumplir con ciertas normas tanto nacionales como regionales, las cuales incluyen leyes, reglamentos y ordenanzas municipales que corresponden el marco legal vigente el cual tiene como objetivo protege del medio ambiente. </a:t>
            </a:r>
          </a:p>
          <a:p>
            <a:pPr>
              <a:lnSpc>
                <a:spcPct val="80000"/>
              </a:lnSpc>
            </a:pPr>
            <a:r>
              <a:rPr lang="es-ES" sz="20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s-ES" sz="2800" u="sng"/>
              <a:t>DISEÑO DEL SISTEMA DE DEPURACION </a:t>
            </a:r>
            <a:r>
              <a:rPr lang="es-ES" sz="2800"/>
              <a:t/>
            </a:r>
            <a:br>
              <a:rPr lang="es-ES" sz="2800"/>
            </a:br>
            <a:endParaRPr lang="es-ES" sz="2800"/>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es-ES" sz="2800"/>
              <a:t>El sistema debe concebirse de tal manera que permita realizar los trabajos de operación, mantenimiento y control de la planta sin que se detenga totalmente, ni deje que cumpla, por lo menos con lo siguiente: </a:t>
            </a:r>
          </a:p>
          <a:p>
            <a:pPr>
              <a:lnSpc>
                <a:spcPct val="90000"/>
              </a:lnSpc>
            </a:pPr>
            <a:r>
              <a:rPr lang="es-ES" sz="2800"/>
              <a:t> El sistema debe tener por lo menos 4 etapas a saber: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0"/>
            <a:ext cx="7931150" cy="703263"/>
          </a:xfrm>
        </p:spPr>
        <p:txBody>
          <a:bodyPr/>
          <a:lstStyle/>
          <a:p>
            <a:pPr algn="l"/>
            <a:r>
              <a:rPr lang="es-ES" sz="2800" b="1"/>
              <a:t>PRETRATAMIENTO:</a:t>
            </a:r>
          </a:p>
        </p:txBody>
      </p:sp>
      <p:sp>
        <p:nvSpPr>
          <p:cNvPr id="19459" name="Rectangle 3"/>
          <p:cNvSpPr>
            <a:spLocks noGrp="1" noChangeArrowheads="1"/>
          </p:cNvSpPr>
          <p:nvPr>
            <p:ph type="body" idx="1"/>
          </p:nvPr>
        </p:nvSpPr>
        <p:spPr>
          <a:xfrm>
            <a:off x="457200" y="1052513"/>
            <a:ext cx="8229600" cy="5078412"/>
          </a:xfrm>
        </p:spPr>
        <p:txBody>
          <a:bodyPr/>
          <a:lstStyle/>
          <a:p>
            <a:pPr>
              <a:lnSpc>
                <a:spcPct val="80000"/>
              </a:lnSpc>
            </a:pPr>
            <a:r>
              <a:rPr lang="es-ES" sz="2000"/>
              <a:t>Dentro de esto se debe considerar un desbaste grueso, un desbaste fino y un desarenado-desaceitado.</a:t>
            </a:r>
          </a:p>
          <a:p>
            <a:pPr>
              <a:lnSpc>
                <a:spcPct val="80000"/>
              </a:lnSpc>
            </a:pPr>
            <a:r>
              <a:rPr lang="es-ES" sz="2000"/>
              <a:t> Adicionalmente y posterior al pretratamiento deberá ser un tratamiento primario en los casos en que la población sea mayor a 10.000 habitantes, el cual corresponde a la remoción de una porción de los sólidos suspendidos y materia orgánica del agua residual. Un ejemplo de esto se puede ser un clarificador primario.  </a:t>
            </a:r>
          </a:p>
          <a:p>
            <a:pPr>
              <a:lnSpc>
                <a:spcPct val="80000"/>
              </a:lnSpc>
            </a:pPr>
            <a:endParaRPr lang="es-ES" sz="2000"/>
          </a:p>
          <a:p>
            <a:pPr>
              <a:lnSpc>
                <a:spcPct val="80000"/>
              </a:lnSpc>
            </a:pPr>
            <a:r>
              <a:rPr lang="es-ES" sz="2000"/>
              <a:t>TRATAMIENTO SECUNDARIO: Dentro del tratamiento secundario se considerará una o mas de las siguientes alternativas, del cual estará considerada la decantación secundaria: </a:t>
            </a:r>
          </a:p>
          <a:p>
            <a:pPr>
              <a:lnSpc>
                <a:spcPct val="80000"/>
              </a:lnSpc>
            </a:pPr>
            <a:r>
              <a:rPr lang="es-ES" sz="2000"/>
              <a:t>Zanja de Oxidación</a:t>
            </a:r>
          </a:p>
          <a:p>
            <a:pPr>
              <a:lnSpc>
                <a:spcPct val="80000"/>
              </a:lnSpc>
            </a:pPr>
            <a:r>
              <a:rPr lang="es-ES" sz="2000"/>
              <a:t>Mezcla Completa</a:t>
            </a:r>
          </a:p>
          <a:p>
            <a:pPr>
              <a:lnSpc>
                <a:spcPct val="80000"/>
              </a:lnSpc>
            </a:pPr>
            <a:r>
              <a:rPr lang="es-ES" sz="2000"/>
              <a:t>Aireación Extendida </a:t>
            </a:r>
          </a:p>
          <a:p>
            <a:pPr>
              <a:lnSpc>
                <a:spcPct val="80000"/>
              </a:lnSpc>
            </a:pPr>
            <a:r>
              <a:rPr lang="es-ES" sz="2000"/>
              <a:t>Otras debidamente analizadas y justificadas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s-ES"/>
          </a:p>
        </p:txBody>
      </p:sp>
      <p:pic>
        <p:nvPicPr>
          <p:cNvPr id="20484" name="Picture 4"/>
          <p:cNvPicPr>
            <a:picLocks noChangeAspect="1" noChangeArrowheads="1"/>
          </p:cNvPicPr>
          <p:nvPr>
            <p:ph type="body" idx="1"/>
          </p:nvPr>
        </p:nvPicPr>
        <p:blipFill>
          <a:blip r:embed="rId2"/>
          <a:srcRect/>
          <a:stretch>
            <a:fillRect/>
          </a:stretch>
        </p:blipFill>
        <p:spPr>
          <a:xfrm>
            <a:off x="395288" y="1773238"/>
            <a:ext cx="8485187" cy="3311525"/>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s-ES"/>
          </a:p>
        </p:txBody>
      </p:sp>
      <p:sp>
        <p:nvSpPr>
          <p:cNvPr id="21507" name="Rectangle 3"/>
          <p:cNvSpPr>
            <a:spLocks noGrp="1" noChangeArrowheads="1"/>
          </p:cNvSpPr>
          <p:nvPr>
            <p:ph type="body" idx="1"/>
          </p:nvPr>
        </p:nvSpPr>
        <p:spPr/>
        <p:txBody>
          <a:bodyPr/>
          <a:lstStyle/>
          <a:p>
            <a:r>
              <a:rPr lang="es-EC"/>
              <a:t>GRACIAS</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74700"/>
          </a:xfrm>
        </p:spPr>
        <p:txBody>
          <a:bodyPr/>
          <a:lstStyle/>
          <a:p>
            <a:pPr algn="l"/>
            <a:r>
              <a:rPr lang="es-EC" sz="2400" b="1"/>
              <a:t>INTRODUCCION</a:t>
            </a:r>
            <a:r>
              <a:rPr lang="es-ES" sz="2400"/>
              <a:t/>
            </a:r>
            <a:br>
              <a:rPr lang="es-ES" sz="2400"/>
            </a:br>
            <a:endParaRPr lang="es-ES" sz="2400"/>
          </a:p>
        </p:txBody>
      </p:sp>
      <p:sp>
        <p:nvSpPr>
          <p:cNvPr id="6147" name="Rectangle 3"/>
          <p:cNvSpPr>
            <a:spLocks noGrp="1" noChangeArrowheads="1"/>
          </p:cNvSpPr>
          <p:nvPr>
            <p:ph type="body" idx="1"/>
          </p:nvPr>
        </p:nvSpPr>
        <p:spPr>
          <a:xfrm>
            <a:off x="323850" y="692150"/>
            <a:ext cx="8374063" cy="5905500"/>
          </a:xfrm>
        </p:spPr>
        <p:txBody>
          <a:bodyPr/>
          <a:lstStyle/>
          <a:p>
            <a:pPr>
              <a:lnSpc>
                <a:spcPct val="80000"/>
              </a:lnSpc>
              <a:buFont typeface="Wingdings" pitchFamily="2" charset="2"/>
              <a:buNone/>
            </a:pPr>
            <a:endParaRPr lang="es-ES" sz="1800" b="1">
              <a:latin typeface="Times New Roman" pitchFamily="18" charset="0"/>
            </a:endParaRPr>
          </a:p>
          <a:p>
            <a:pPr>
              <a:lnSpc>
                <a:spcPct val="80000"/>
              </a:lnSpc>
            </a:pPr>
            <a:r>
              <a:rPr lang="es-ES" sz="2000"/>
              <a:t>La producción de agua potable y el tratamiento de aguas servidas, no son procesos sencillos. Requieren de la conjunción de factores técnicos y económicos que diariamente son sometidos a pruebas con la finalidad de mantenerlos en niveles seguros para los usuarios. </a:t>
            </a:r>
          </a:p>
          <a:p>
            <a:pPr>
              <a:lnSpc>
                <a:spcPct val="80000"/>
              </a:lnSpc>
            </a:pPr>
            <a:r>
              <a:rPr lang="es-ES" sz="2000"/>
              <a:t>Con el fin de que el líquido elemento llegue a los domicilios y empresas en condiciones óptimas para ser consumida, requiere del cumplimiento de varias operaciones, que van desde la captación en las fuentes, bombeo, floculación, decantación, filtración, clorinación y rebombeo hasta la distribución. </a:t>
            </a:r>
          </a:p>
          <a:p>
            <a:pPr>
              <a:lnSpc>
                <a:spcPct val="80000"/>
              </a:lnSpc>
            </a:pPr>
            <a:endParaRPr lang="es-ES" sz="2000"/>
          </a:p>
          <a:p>
            <a:pPr>
              <a:lnSpc>
                <a:spcPct val="80000"/>
              </a:lnSpc>
            </a:pPr>
            <a:r>
              <a:rPr lang="es-ES" sz="2000"/>
              <a:t>Todas  éstas, son operaciones industriales, donde los parámetros de calidad requieren ser observados  estrictamente, y que por supuesto, implican  costos de producción como los que se provocan cuando se produce cualquier bien, pero ejecutando procesos con mayor cuidado, por que al final se trata de obtener un producto destinado al consumo inmediato</a:t>
            </a:r>
            <a:r>
              <a:rPr lang="es-ES" sz="2000">
                <a:solidFill>
                  <a:srgbClr val="000000"/>
                </a:solidFill>
                <a:effectLst>
                  <a:outerShdw blurRad="38100" dist="38100" dir="2700000" algn="tl">
                    <a:srgbClr val="FFFFFF"/>
                  </a:outerShdw>
                </a:effectLst>
              </a:rPr>
              <a:t>.</a:t>
            </a:r>
          </a:p>
          <a:p>
            <a:pPr>
              <a:lnSpc>
                <a:spcPct val="80000"/>
              </a:lnSpc>
            </a:pPr>
            <a:r>
              <a:rPr lang="es-ES" sz="1600">
                <a:solidFill>
                  <a:srgbClr val="000000"/>
                </a:solidFill>
                <a:effectLst>
                  <a:outerShdw blurRad="38100" dist="38100" dir="2700000" algn="tl">
                    <a:srgbClr val="FFFFFF"/>
                  </a:outerShdw>
                </a:effectLst>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5770563" cy="703262"/>
          </a:xfrm>
        </p:spPr>
        <p:txBody>
          <a:bodyPr/>
          <a:lstStyle/>
          <a:p>
            <a:pPr algn="l"/>
            <a:r>
              <a:rPr lang="es-ES" sz="2800" b="1"/>
              <a:t/>
            </a:r>
            <a:br>
              <a:rPr lang="es-ES" sz="2800" b="1"/>
            </a:br>
            <a:r>
              <a:rPr lang="es-ES" sz="2800" b="1"/>
              <a:t>ALCANCE </a:t>
            </a:r>
            <a:r>
              <a:rPr lang="es-ES" sz="2800"/>
              <a:t/>
            </a:r>
            <a:br>
              <a:rPr lang="es-ES" sz="2800"/>
            </a:br>
            <a:endParaRPr lang="es-ES" sz="2800"/>
          </a:p>
        </p:txBody>
      </p:sp>
      <p:sp>
        <p:nvSpPr>
          <p:cNvPr id="7171" name="Rectangle 3"/>
          <p:cNvSpPr>
            <a:spLocks noGrp="1" noChangeArrowheads="1"/>
          </p:cNvSpPr>
          <p:nvPr>
            <p:ph type="body" idx="1"/>
          </p:nvPr>
        </p:nvSpPr>
        <p:spPr>
          <a:xfrm>
            <a:off x="457200" y="1125538"/>
            <a:ext cx="8229600" cy="5005387"/>
          </a:xfrm>
        </p:spPr>
        <p:txBody>
          <a:bodyPr/>
          <a:lstStyle/>
          <a:p>
            <a:pPr>
              <a:lnSpc>
                <a:spcPct val="90000"/>
              </a:lnSpc>
            </a:pPr>
            <a:r>
              <a:rPr lang="es-ES" sz="2400"/>
              <a:t>El presente diagnostico pretende estandarizar los sistemas de manejo de agua potable al igual los sistemas de depuración de aguas residuales, estableciéndoos características mínimas que estos deben tener y los aspectos que deben estar presentes en las memorias técnicas.</a:t>
            </a:r>
          </a:p>
          <a:p>
            <a:pPr>
              <a:lnSpc>
                <a:spcPct val="90000"/>
              </a:lnSpc>
            </a:pPr>
            <a:r>
              <a:rPr lang="es-ES" sz="2400"/>
              <a:t>Estas disposiciones se aplican espeficamente  que se refiere  sistema de agua potable y a las aguas residuales  para lo cual se establece un sistema de depuración  debe presentar un pretatamiento y / un tratamiento primario, un tratamiento secundario una desinfección y un tratamiento, transporte y desinfección de lodos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s-ES" sz="2400" b="1" u="sng"/>
              <a:t>SISTEMA DE AGUA POTABLE</a:t>
            </a:r>
          </a:p>
        </p:txBody>
      </p:sp>
      <p:sp>
        <p:nvSpPr>
          <p:cNvPr id="8195" name="Rectangle 3"/>
          <p:cNvSpPr>
            <a:spLocks noGrp="1" noChangeArrowheads="1"/>
          </p:cNvSpPr>
          <p:nvPr>
            <p:ph type="body" idx="1"/>
          </p:nvPr>
        </p:nvSpPr>
        <p:spPr/>
        <p:txBody>
          <a:bodyPr/>
          <a:lstStyle/>
          <a:p>
            <a:pPr>
              <a:lnSpc>
                <a:spcPct val="80000"/>
              </a:lnSpc>
            </a:pPr>
            <a:r>
              <a:rPr lang="es-ES" sz="2000" b="1" u="sng"/>
              <a:t>Red de distribución</a:t>
            </a:r>
            <a:endParaRPr lang="es-ES" sz="2000"/>
          </a:p>
          <a:p>
            <a:pPr>
              <a:lnSpc>
                <a:spcPct val="80000"/>
              </a:lnSpc>
            </a:pPr>
            <a:r>
              <a:rPr lang="es-ES" sz="2000"/>
              <a:t>Esta sección describe en forma general la red del sistema de distribución de Agua Potable en la ciudad de Guayaquil. </a:t>
            </a:r>
          </a:p>
          <a:p>
            <a:pPr>
              <a:lnSpc>
                <a:spcPct val="80000"/>
              </a:lnSpc>
            </a:pPr>
            <a:r>
              <a:rPr lang="es-ES" sz="2000"/>
              <a:t>Esto comprende los flujos desde los acueductos principales hasta las diferentes parroquias y ciudadelas de la ciudad. La red de distribución.</a:t>
            </a:r>
          </a:p>
          <a:p>
            <a:pPr>
              <a:lnSpc>
                <a:spcPct val="80000"/>
              </a:lnSpc>
              <a:buFont typeface="Wingdings" pitchFamily="2" charset="2"/>
              <a:buNone/>
            </a:pPr>
            <a:r>
              <a:rPr lang="es-ES" sz="2000"/>
              <a:t> </a:t>
            </a:r>
          </a:p>
          <a:p>
            <a:pPr>
              <a:lnSpc>
                <a:spcPct val="80000"/>
              </a:lnSpc>
            </a:pPr>
            <a:r>
              <a:rPr lang="es-ES" sz="2000"/>
              <a:t>El sistema de distribución está compuesto por cuatro sectores principales que abarcan el área urbana de la ciudad de Guayaquil, sin embargo, no existe una división física bien definida por lo que estos sectores se refieren principalmente a zonas geográficas de la ciudad y no a zonas de presión sectorizadas o abastecidas por centros de almacenamiento exclusivos.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s-ES"/>
          </a:p>
        </p:txBody>
      </p:sp>
      <p:sp>
        <p:nvSpPr>
          <p:cNvPr id="9219" name="Rectangle 3"/>
          <p:cNvSpPr>
            <a:spLocks noGrp="1" noChangeArrowheads="1"/>
          </p:cNvSpPr>
          <p:nvPr>
            <p:ph type="body" idx="1"/>
          </p:nvPr>
        </p:nvSpPr>
        <p:spPr>
          <a:xfrm>
            <a:off x="457200" y="1125538"/>
            <a:ext cx="8229600" cy="5005387"/>
          </a:xfrm>
        </p:spPr>
        <p:txBody>
          <a:bodyPr/>
          <a:lstStyle/>
          <a:p>
            <a:pPr>
              <a:lnSpc>
                <a:spcPct val="90000"/>
              </a:lnSpc>
            </a:pPr>
            <a:r>
              <a:rPr lang="es-ES" sz="2800" b="1"/>
              <a:t>Zona Nor-Este:</a:t>
            </a:r>
            <a:r>
              <a:rPr lang="es-ES" sz="2800"/>
              <a:t>Esta zona esta abastecida principalmente por el acueducto de 1.500 desde    Tres Cerritos y por el acueducto de 1.800 que llega de La Toma. . </a:t>
            </a:r>
          </a:p>
          <a:p>
            <a:pPr>
              <a:lnSpc>
                <a:spcPct val="90000"/>
              </a:lnSpc>
            </a:pPr>
            <a:r>
              <a:rPr lang="es-ES" sz="2800"/>
              <a:t>En esta zona no se presentan problemas de presión baja </a:t>
            </a:r>
          </a:p>
          <a:p>
            <a:pPr>
              <a:lnSpc>
                <a:spcPct val="90000"/>
              </a:lnSpc>
            </a:pPr>
            <a:r>
              <a:rPr lang="es-ES" sz="2800" b="1"/>
              <a:t>Zona Nor-Oeste:</a:t>
            </a:r>
            <a:r>
              <a:rPr lang="es-ES" sz="2800"/>
              <a:t>Esta zona es abastecida principalmente por salidas radiales Debido a la topografía en esta zona se ubican seis estaciones de rebombeo que abastecen a pequeñas áreas elevadas. Las presiones por lo general son aceptables.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s-ES"/>
          </a:p>
        </p:txBody>
      </p:sp>
      <p:sp>
        <p:nvSpPr>
          <p:cNvPr id="10243" name="Rectangle 3"/>
          <p:cNvSpPr>
            <a:spLocks noGrp="1" noChangeArrowheads="1"/>
          </p:cNvSpPr>
          <p:nvPr>
            <p:ph type="body" idx="1"/>
          </p:nvPr>
        </p:nvSpPr>
        <p:spPr/>
        <p:txBody>
          <a:bodyPr/>
          <a:lstStyle/>
          <a:p>
            <a:pPr>
              <a:lnSpc>
                <a:spcPct val="80000"/>
              </a:lnSpc>
            </a:pPr>
            <a:r>
              <a:rPr lang="es-ES" sz="2000" b="1"/>
              <a:t>Zona Centro: </a:t>
            </a:r>
            <a:r>
              <a:rPr lang="es-ES" sz="2000"/>
              <a:t>Abastecida principalmente desde los reservorios de Tres Cerritos, Oeste y Santa Ana, es la zona más antigua de la ciudad y en donde se encuentran las tuberías de mayor antigüedad. </a:t>
            </a:r>
          </a:p>
          <a:p>
            <a:pPr>
              <a:lnSpc>
                <a:spcPct val="80000"/>
              </a:lnSpc>
            </a:pPr>
            <a:endParaRPr lang="es-ES" sz="2000" b="1"/>
          </a:p>
          <a:p>
            <a:pPr>
              <a:lnSpc>
                <a:spcPct val="80000"/>
              </a:lnSpc>
            </a:pPr>
            <a:r>
              <a:rPr lang="es-ES" sz="2000" b="1"/>
              <a:t>Zona Sur:</a:t>
            </a:r>
            <a:r>
              <a:rPr lang="es-ES" sz="2000"/>
              <a:t>Esta zona presenta un problema de continuidad en el servicio. Es abastecida principalmente por la tubería de 1.500 que proviene de Tres Cerritos y por otras tuberías que conectan esta zona con la Zona Centro. </a:t>
            </a:r>
          </a:p>
          <a:p>
            <a:pPr>
              <a:lnSpc>
                <a:spcPct val="80000"/>
              </a:lnSpc>
            </a:pPr>
            <a:endParaRPr lang="es-ES" sz="2000"/>
          </a:p>
          <a:p>
            <a:pPr>
              <a:lnSpc>
                <a:spcPct val="80000"/>
              </a:lnSpc>
            </a:pPr>
            <a:r>
              <a:rPr lang="es-ES" sz="2000"/>
              <a:t>En esta zona también se presenta un volumen significativo de pérdidas físicas a pesar de que la mayoría de la red es relativamente nueva. Las pérdidas se presentan principalmente en los collarines metálicos que fueron instalados en la red de PVC.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5915025" cy="703262"/>
          </a:xfrm>
        </p:spPr>
        <p:txBody>
          <a:bodyPr/>
          <a:lstStyle/>
          <a:p>
            <a:pPr algn="l"/>
            <a:r>
              <a:rPr lang="es-ES" sz="2800" b="1" u="sng"/>
              <a:t>Almacenamiento de agua</a:t>
            </a:r>
          </a:p>
        </p:txBody>
      </p:sp>
      <p:sp>
        <p:nvSpPr>
          <p:cNvPr id="11267" name="Rectangle 3"/>
          <p:cNvSpPr>
            <a:spLocks noGrp="1" noChangeArrowheads="1"/>
          </p:cNvSpPr>
          <p:nvPr>
            <p:ph type="body" idx="1"/>
          </p:nvPr>
        </p:nvSpPr>
        <p:spPr>
          <a:xfrm>
            <a:off x="457200" y="1196975"/>
            <a:ext cx="8229600" cy="4933950"/>
          </a:xfrm>
        </p:spPr>
        <p:txBody>
          <a:bodyPr/>
          <a:lstStyle/>
          <a:p>
            <a:pPr>
              <a:lnSpc>
                <a:spcPct val="80000"/>
              </a:lnSpc>
            </a:pPr>
            <a:endParaRPr lang="es-ES" sz="2000"/>
          </a:p>
          <a:p>
            <a:pPr>
              <a:lnSpc>
                <a:spcPct val="80000"/>
              </a:lnSpc>
            </a:pPr>
            <a:r>
              <a:rPr lang="es-ES" sz="2000"/>
              <a:t>Los principales reservorios existentes en el Sistema de Agua Potable de Guayaquil son de forma rectangular y de hormigón armado, se constituyen de centros de almacenamiento de aguas arriba y son alimentados a partir de las principales líneas de conducción de agua potable del sistema desde La Toma o a partir de líneas secundarias de conducción que conectan los tanques reservorios.</a:t>
            </a:r>
          </a:p>
          <a:p>
            <a:pPr>
              <a:lnSpc>
                <a:spcPct val="80000"/>
              </a:lnSpc>
            </a:pPr>
            <a:r>
              <a:rPr lang="es-ES" sz="2000"/>
              <a:t>Los centros de almacenamiento son tres y se componen de tanques sobre la superficie, ubicados en sitios cuyos niveles topográficos altos permiten el abastecimiento de las redes de distribución por gravedad en la gran mayoría de las áreas de la ciudad. Existen otros reservorios de pequeña capacidad y área de influencia destinados para el abastecimiento de urbanizaciones o ciudadelas particulares.</a:t>
            </a:r>
          </a:p>
          <a:p>
            <a:pPr>
              <a:lnSpc>
                <a:spcPct val="80000"/>
              </a:lnSpc>
            </a:pPr>
            <a:r>
              <a:rPr lang="es-ES" sz="2000"/>
              <a:t>Las características de los tanques componen es del Sistema de Agua Potable de</a:t>
            </a:r>
          </a:p>
          <a:p>
            <a:pPr>
              <a:lnSpc>
                <a:spcPct val="80000"/>
              </a:lnSpc>
            </a:pPr>
            <a:r>
              <a:rPr lang="es-ES" sz="2000"/>
              <a:t>Guayaquil están presentadas en la </a:t>
            </a:r>
            <a:r>
              <a:rPr lang="es-ES" sz="2000" b="1"/>
              <a:t>Tabla 1 (Anexo)</a:t>
            </a:r>
            <a:r>
              <a:rPr lang="es-ES"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sz="1800" b="1"/>
              <a:t>TABLA 1:      RESERVORIOS IMPORTANTES</a:t>
            </a:r>
          </a:p>
        </p:txBody>
      </p:sp>
      <p:sp>
        <p:nvSpPr>
          <p:cNvPr id="12291" name="Rectangle 3"/>
          <p:cNvSpPr>
            <a:spLocks noGrp="1" noChangeArrowheads="1"/>
          </p:cNvSpPr>
          <p:nvPr>
            <p:ph type="body" idx="1"/>
          </p:nvPr>
        </p:nvSpPr>
        <p:spPr/>
        <p:txBody>
          <a:bodyPr/>
          <a:lstStyle/>
          <a:p>
            <a:endParaRPr lang="es-ES"/>
          </a:p>
        </p:txBody>
      </p:sp>
      <p:pic>
        <p:nvPicPr>
          <p:cNvPr id="12292" name="Picture 4"/>
          <p:cNvPicPr>
            <a:picLocks noChangeAspect="1" noChangeArrowheads="1"/>
          </p:cNvPicPr>
          <p:nvPr/>
        </p:nvPicPr>
        <p:blipFill>
          <a:blip r:embed="rId2"/>
          <a:srcRect t="12469" b="2936"/>
          <a:stretch>
            <a:fillRect/>
          </a:stretch>
        </p:blipFill>
        <p:spPr bwMode="auto">
          <a:xfrm>
            <a:off x="250825" y="1412875"/>
            <a:ext cx="7848600" cy="446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6707188" cy="414337"/>
          </a:xfrm>
        </p:spPr>
        <p:txBody>
          <a:bodyPr/>
          <a:lstStyle/>
          <a:p>
            <a:pPr algn="l"/>
            <a:r>
              <a:rPr lang="es-ES" sz="2400" b="1" u="sng"/>
              <a:t>Estaciones de rebombeo:</a:t>
            </a:r>
          </a:p>
        </p:txBody>
      </p:sp>
      <p:sp>
        <p:nvSpPr>
          <p:cNvPr id="13315" name="Rectangle 3"/>
          <p:cNvSpPr>
            <a:spLocks noGrp="1" noChangeArrowheads="1"/>
          </p:cNvSpPr>
          <p:nvPr>
            <p:ph type="body" idx="1"/>
          </p:nvPr>
        </p:nvSpPr>
        <p:spPr>
          <a:xfrm>
            <a:off x="457200" y="692150"/>
            <a:ext cx="8229600" cy="5438775"/>
          </a:xfrm>
        </p:spPr>
        <p:txBody>
          <a:bodyPr/>
          <a:lstStyle/>
          <a:p>
            <a:r>
              <a:rPr lang="es-ES" sz="2400"/>
              <a:t>Interagua opera 11 estaciones de re-bombeo en el área de servicio de Guayaquil. Las estaciones de re-bombeo y sus características principales se presentan en la </a:t>
            </a:r>
            <a:r>
              <a:rPr lang="es-ES" sz="2400" b="1"/>
              <a:t>Tabla 2</a:t>
            </a:r>
            <a:r>
              <a:rPr lang="es-ES" sz="2400"/>
              <a:t>.(Anexo)</a:t>
            </a:r>
            <a:r>
              <a:rPr lang="es-ES"/>
              <a:t> </a:t>
            </a:r>
            <a:endParaRPr lang="es-ES" b="1" u="sng"/>
          </a:p>
        </p:txBody>
      </p:sp>
      <p:pic>
        <p:nvPicPr>
          <p:cNvPr id="13316" name="Picture 4"/>
          <p:cNvPicPr>
            <a:picLocks noChangeAspect="1" noChangeArrowheads="1"/>
          </p:cNvPicPr>
          <p:nvPr/>
        </p:nvPicPr>
        <p:blipFill>
          <a:blip r:embed="rId2"/>
          <a:srcRect l="4240" t="13315" r="2473" b="1964"/>
          <a:stretch>
            <a:fillRect/>
          </a:stretch>
        </p:blipFill>
        <p:spPr bwMode="auto">
          <a:xfrm>
            <a:off x="1763713" y="2492375"/>
            <a:ext cx="6480175" cy="426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o">
  <a:themeElements>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74</TotalTime>
  <Words>1352</Words>
  <Application>Microsoft Office PowerPoint</Application>
  <PresentationFormat>Presentación en pantalla (4:3)</PresentationFormat>
  <Paragraphs>71</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Times New Roman</vt:lpstr>
      <vt:lpstr>Verdana</vt:lpstr>
      <vt:lpstr>Wingdings</vt:lpstr>
      <vt:lpstr>Globo</vt:lpstr>
      <vt:lpstr>TITULO  DEL PROYECTO:  “Diagnóstico de la situación actual del manejo del sistema de agua potable y aguas residuales de la ciudad de Guayaquil.” Integrante:    MARCELA FIALLOS             MATERIA:  Contaminación  Término I</vt:lpstr>
      <vt:lpstr>INTRODUCCION </vt:lpstr>
      <vt:lpstr> ALCANCE  </vt:lpstr>
      <vt:lpstr>SISTEMA DE AGUA POTABLE</vt:lpstr>
      <vt:lpstr>Diapositiva 5</vt:lpstr>
      <vt:lpstr>Diapositiva 6</vt:lpstr>
      <vt:lpstr>Almacenamiento de agua</vt:lpstr>
      <vt:lpstr>TABLA 1:      RESERVORIOS IMPORTANTES</vt:lpstr>
      <vt:lpstr>Estaciones de rebombeo:</vt:lpstr>
      <vt:lpstr>BOMBEO Y TRANSMISIÓN DE AGUA CRUDA:</vt:lpstr>
      <vt:lpstr>Las estaciones de bombeo se identifican de la siguiente forma: </vt:lpstr>
      <vt:lpstr>Sectorización del sistema de agua</vt:lpstr>
      <vt:lpstr>AGUAS RESIDUALES</vt:lpstr>
      <vt:lpstr>DISEÑO DEL SISTEMA DE DEPURACION  </vt:lpstr>
      <vt:lpstr>PRETRATAMIENTO:</vt:lpstr>
      <vt:lpstr>Diapositiva 16</vt:lpstr>
      <vt:lpstr>Diapositiva 17</vt:lpstr>
    </vt:vector>
  </TitlesOfParts>
  <Company>LA BODEG@ DISTRIBUIDORA DE COMPUTADORAS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DEL PROYECTO:  “Diagnóstico de la situación actual del manejo del sistema de agua potable y aguas residuales de la ciudad de Guayaquil.” Integrante:    MARCELA FIALLOS             MATERIA:  Contaminacion  Término I</dc:title>
  <dc:creator>FERNANDO JAVIER CORONEL FLORES</dc:creator>
  <cp:lastModifiedBy>Administrador</cp:lastModifiedBy>
  <cp:revision>4</cp:revision>
  <dcterms:created xsi:type="dcterms:W3CDTF">2009-07-02T13:08:39Z</dcterms:created>
  <dcterms:modified xsi:type="dcterms:W3CDTF">2009-07-29T17:18:10Z</dcterms:modified>
</cp:coreProperties>
</file>