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5" r:id="rId1"/>
  </p:sldMasterIdLst>
  <p:notesMasterIdLst>
    <p:notesMasterId r:id="rId28"/>
  </p:notesMasterIdLst>
  <p:handoutMasterIdLst>
    <p:handoutMasterId r:id="rId29"/>
  </p:handoutMasterIdLst>
  <p:sldIdLst>
    <p:sldId id="256" r:id="rId2"/>
    <p:sldId id="265" r:id="rId3"/>
    <p:sldId id="257" r:id="rId4"/>
    <p:sldId id="304" r:id="rId5"/>
    <p:sldId id="305" r:id="rId6"/>
    <p:sldId id="258" r:id="rId7"/>
    <p:sldId id="274" r:id="rId8"/>
    <p:sldId id="306" r:id="rId9"/>
    <p:sldId id="275" r:id="rId10"/>
    <p:sldId id="259" r:id="rId11"/>
    <p:sldId id="266" r:id="rId12"/>
    <p:sldId id="269" r:id="rId13"/>
    <p:sldId id="314" r:id="rId14"/>
    <p:sldId id="317" r:id="rId15"/>
    <p:sldId id="318" r:id="rId16"/>
    <p:sldId id="315" r:id="rId17"/>
    <p:sldId id="316" r:id="rId18"/>
    <p:sldId id="271" r:id="rId19"/>
    <p:sldId id="273" r:id="rId20"/>
    <p:sldId id="272" r:id="rId21"/>
    <p:sldId id="313" r:id="rId22"/>
    <p:sldId id="267" r:id="rId23"/>
    <p:sldId id="307" r:id="rId24"/>
    <p:sldId id="303" r:id="rId25"/>
    <p:sldId id="319" r:id="rId26"/>
    <p:sldId id="320" r:id="rId2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75" d="100"/>
          <a:sy n="75" d="100"/>
        </p:scale>
        <p:origin x="-44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F04BEE0-CDAC-4D3D-9DAB-D0FEEE3265E7}" type="datetimeFigureOut">
              <a:rPr lang="es-ES"/>
              <a:pPr>
                <a:defRPr/>
              </a:pPr>
              <a:t>29/07/2009</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EF40FA67-D430-4C44-ADCF-A22333771368}"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C"/>
          </a:p>
        </p:txBody>
      </p:sp>
      <p:sp>
        <p:nvSpPr>
          <p:cNvPr id="2344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C"/>
          </a:p>
        </p:txBody>
      </p:sp>
      <p:sp>
        <p:nvSpPr>
          <p:cNvPr id="29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45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noProof="0" smtClean="0"/>
              <a:t>Haga clic para modificar el estilo de texto del patrón</a:t>
            </a:r>
          </a:p>
          <a:p>
            <a:pPr lvl="1"/>
            <a:r>
              <a:rPr lang="es-EC" noProof="0" smtClean="0"/>
              <a:t>Segundo nivel</a:t>
            </a:r>
          </a:p>
          <a:p>
            <a:pPr lvl="2"/>
            <a:r>
              <a:rPr lang="es-EC" noProof="0" smtClean="0"/>
              <a:t>Tercer nivel</a:t>
            </a:r>
          </a:p>
          <a:p>
            <a:pPr lvl="3"/>
            <a:r>
              <a:rPr lang="es-EC" noProof="0" smtClean="0"/>
              <a:t>Cuarto nivel</a:t>
            </a:r>
          </a:p>
          <a:p>
            <a:pPr lvl="4"/>
            <a:r>
              <a:rPr lang="es-EC" noProof="0" smtClean="0"/>
              <a:t>Quinto nivel</a:t>
            </a:r>
          </a:p>
        </p:txBody>
      </p:sp>
      <p:sp>
        <p:nvSpPr>
          <p:cNvPr id="2345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C"/>
          </a:p>
        </p:txBody>
      </p:sp>
      <p:sp>
        <p:nvSpPr>
          <p:cNvPr id="2345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23A758F-58AE-42F5-8547-C3597DED0892}" type="slidenum">
              <a:rPr lang="es-EC"/>
              <a:pPr>
                <a:defRPr/>
              </a:pPr>
              <a:t>‹Nº›</a:t>
            </a:fld>
            <a:endParaRPr lang="es-EC"/>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s-E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s-ES"/>
          </a:p>
        </p:txBody>
      </p:sp>
      <p:sp>
        <p:nvSpPr>
          <p:cNvPr id="101378" name="Rectangle 2"/>
          <p:cNvSpPr>
            <a:spLocks noGrp="1" noChangeArrowheads="1"/>
          </p:cNvSpPr>
          <p:nvPr>
            <p:ph type="ctrTitle"/>
          </p:nvPr>
        </p:nvSpPr>
        <p:spPr>
          <a:xfrm>
            <a:off x="914400" y="1524000"/>
            <a:ext cx="7623175" cy="1752600"/>
          </a:xfrm>
        </p:spPr>
        <p:txBody>
          <a:bodyPr/>
          <a:lstStyle>
            <a:lvl1pPr>
              <a:defRPr sz="3600"/>
            </a:lvl1pPr>
          </a:lstStyle>
          <a:p>
            <a:r>
              <a:rPr lang="es-EC" altLang="en-US"/>
              <a:t>Haga clic para cambiar el estilo de título	</a:t>
            </a:r>
          </a:p>
        </p:txBody>
      </p:sp>
      <p:sp>
        <p:nvSpPr>
          <p:cNvPr id="10137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1900"/>
            </a:lvl1pPr>
          </a:lstStyle>
          <a:p>
            <a:r>
              <a:rPr lang="es-EC" altLang="en-US"/>
              <a:t>Haga clic para modificar el estilo de subtítulo del patrón</a:t>
            </a:r>
          </a:p>
        </p:txBody>
      </p:sp>
      <p:sp>
        <p:nvSpPr>
          <p:cNvPr id="6" name="Rectangle 4"/>
          <p:cNvSpPr>
            <a:spLocks noGrp="1" noChangeArrowheads="1"/>
          </p:cNvSpPr>
          <p:nvPr>
            <p:ph type="dt" sz="half" idx="10"/>
          </p:nvPr>
        </p:nvSpPr>
        <p:spPr/>
        <p:txBody>
          <a:bodyPr/>
          <a:lstStyle>
            <a:lvl1pPr>
              <a:defRPr smtClean="0"/>
            </a:lvl1pPr>
          </a:lstStyle>
          <a:p>
            <a:pPr>
              <a:defRPr/>
            </a:pPr>
            <a:endParaRPr lang="es-EC"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s-EC" altLang="en-US"/>
          </a:p>
        </p:txBody>
      </p:sp>
      <p:sp>
        <p:nvSpPr>
          <p:cNvPr id="8" name="Rectangle 6"/>
          <p:cNvSpPr>
            <a:spLocks noGrp="1" noChangeArrowheads="1"/>
          </p:cNvSpPr>
          <p:nvPr>
            <p:ph type="sldNum" sz="quarter" idx="12"/>
          </p:nvPr>
        </p:nvSpPr>
        <p:spPr/>
        <p:txBody>
          <a:bodyPr/>
          <a:lstStyle>
            <a:lvl1pPr>
              <a:defRPr smtClean="0"/>
            </a:lvl1pPr>
          </a:lstStyle>
          <a:p>
            <a:pPr>
              <a:defRPr/>
            </a:pPr>
            <a:fld id="{31E974BC-FE7C-405C-9582-1C17564B5AAA}" type="slidenum">
              <a:rPr lang="es-EC" altLang="en-US"/>
              <a:pPr>
                <a:defRPr/>
              </a:pPr>
              <a:t>‹Nº›</a:t>
            </a:fld>
            <a:endParaRPr lang="es-EC"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6" name="Rectangle 6"/>
          <p:cNvSpPr>
            <a:spLocks noGrp="1" noChangeArrowheads="1"/>
          </p:cNvSpPr>
          <p:nvPr>
            <p:ph type="sldNum" sz="quarter" idx="12"/>
          </p:nvPr>
        </p:nvSpPr>
        <p:spPr>
          <a:ln/>
        </p:spPr>
        <p:txBody>
          <a:bodyPr/>
          <a:lstStyle>
            <a:lvl1pPr>
              <a:defRPr/>
            </a:lvl1pPr>
          </a:lstStyle>
          <a:p>
            <a:pPr>
              <a:defRPr/>
            </a:pPr>
            <a:fld id="{A37CADDF-75B9-45EC-B2B6-0228214C8F6E}" type="slidenum">
              <a:rPr lang="es-EC" altLang="en-US"/>
              <a:pPr>
                <a:defRPr/>
              </a:pPr>
              <a:t>‹Nº›</a:t>
            </a:fld>
            <a:endParaRPr lang="es-EC"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6" name="Rectangle 6"/>
          <p:cNvSpPr>
            <a:spLocks noGrp="1" noChangeArrowheads="1"/>
          </p:cNvSpPr>
          <p:nvPr>
            <p:ph type="sldNum" sz="quarter" idx="12"/>
          </p:nvPr>
        </p:nvSpPr>
        <p:spPr>
          <a:ln/>
        </p:spPr>
        <p:txBody>
          <a:bodyPr/>
          <a:lstStyle>
            <a:lvl1pPr>
              <a:defRPr/>
            </a:lvl1pPr>
          </a:lstStyle>
          <a:p>
            <a:pPr>
              <a:defRPr/>
            </a:pPr>
            <a:fld id="{C797A208-6A70-4610-81B8-848CE86DDA48}" type="slidenum">
              <a:rPr lang="es-EC" altLang="en-US"/>
              <a:pPr>
                <a:defRPr/>
              </a:pPr>
              <a:t>‹Nº›</a:t>
            </a:fld>
            <a:endParaRPr lang="es-EC"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7" name="Rectangle 6"/>
          <p:cNvSpPr>
            <a:spLocks noGrp="1" noChangeArrowheads="1"/>
          </p:cNvSpPr>
          <p:nvPr>
            <p:ph type="sldNum" sz="quarter" idx="12"/>
          </p:nvPr>
        </p:nvSpPr>
        <p:spPr>
          <a:ln/>
        </p:spPr>
        <p:txBody>
          <a:bodyPr/>
          <a:lstStyle>
            <a:lvl1pPr>
              <a:defRPr/>
            </a:lvl1pPr>
          </a:lstStyle>
          <a:p>
            <a:pPr>
              <a:defRPr/>
            </a:pPr>
            <a:fld id="{D32A3E5D-B4AE-49EF-A1B7-E9447FD3BCEF}" type="slidenum">
              <a:rPr lang="es-EC" altLang="en-US"/>
              <a:pPr>
                <a:defRPr/>
              </a:pPr>
              <a:t>‹Nº›</a:t>
            </a:fld>
            <a:endParaRPr lang="es-EC"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7" name="Rectangle 6"/>
          <p:cNvSpPr>
            <a:spLocks noGrp="1" noChangeArrowheads="1"/>
          </p:cNvSpPr>
          <p:nvPr>
            <p:ph type="sldNum" sz="quarter" idx="12"/>
          </p:nvPr>
        </p:nvSpPr>
        <p:spPr>
          <a:ln/>
        </p:spPr>
        <p:txBody>
          <a:bodyPr/>
          <a:lstStyle>
            <a:lvl1pPr>
              <a:defRPr/>
            </a:lvl1pPr>
          </a:lstStyle>
          <a:p>
            <a:pPr>
              <a:defRPr/>
            </a:pPr>
            <a:fld id="{E03B746A-A9AA-4F78-AE51-0547CE6B1CA6}" type="slidenum">
              <a:rPr lang="es-EC" altLang="en-US"/>
              <a:pPr>
                <a:defRPr/>
              </a:pPr>
              <a:t>‹Nº›</a:t>
            </a:fld>
            <a:endParaRPr lang="es-EC"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CE7085-C132-4292-BCC2-DC8484C484D9}" type="slidenum">
              <a:rPr lang="es-EC" altLang="en-US"/>
              <a:pPr>
                <a:defRPr/>
              </a:pPr>
              <a:t>‹Nº›</a:t>
            </a:fld>
            <a:endParaRPr lang="es-EC"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6" name="Rectangle 6"/>
          <p:cNvSpPr>
            <a:spLocks noGrp="1" noChangeArrowheads="1"/>
          </p:cNvSpPr>
          <p:nvPr>
            <p:ph type="sldNum" sz="quarter" idx="12"/>
          </p:nvPr>
        </p:nvSpPr>
        <p:spPr>
          <a:ln/>
        </p:spPr>
        <p:txBody>
          <a:bodyPr/>
          <a:lstStyle>
            <a:lvl1pPr>
              <a:defRPr/>
            </a:lvl1pPr>
          </a:lstStyle>
          <a:p>
            <a:pPr>
              <a:defRPr/>
            </a:pPr>
            <a:fld id="{1DB66227-20B5-49CA-8992-BA8FE5F7C60D}" type="slidenum">
              <a:rPr lang="es-EC" altLang="en-US"/>
              <a:pPr>
                <a:defRPr/>
              </a:pPr>
              <a:t>‹Nº›</a:t>
            </a:fld>
            <a:endParaRPr lang="es-EC"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7" name="Rectangle 6"/>
          <p:cNvSpPr>
            <a:spLocks noGrp="1" noChangeArrowheads="1"/>
          </p:cNvSpPr>
          <p:nvPr>
            <p:ph type="sldNum" sz="quarter" idx="12"/>
          </p:nvPr>
        </p:nvSpPr>
        <p:spPr>
          <a:ln/>
        </p:spPr>
        <p:txBody>
          <a:bodyPr/>
          <a:lstStyle>
            <a:lvl1pPr>
              <a:defRPr/>
            </a:lvl1pPr>
          </a:lstStyle>
          <a:p>
            <a:pPr>
              <a:defRPr/>
            </a:pPr>
            <a:fld id="{8923900C-53B8-49DA-8A7B-87FCDC81FD53}" type="slidenum">
              <a:rPr lang="es-EC" altLang="en-US"/>
              <a:pPr>
                <a:defRPr/>
              </a:pPr>
              <a:t>‹Nº›</a:t>
            </a:fld>
            <a:endParaRPr lang="es-EC"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9" name="Rectangle 6"/>
          <p:cNvSpPr>
            <a:spLocks noGrp="1" noChangeArrowheads="1"/>
          </p:cNvSpPr>
          <p:nvPr>
            <p:ph type="sldNum" sz="quarter" idx="12"/>
          </p:nvPr>
        </p:nvSpPr>
        <p:spPr>
          <a:ln/>
        </p:spPr>
        <p:txBody>
          <a:bodyPr/>
          <a:lstStyle>
            <a:lvl1pPr>
              <a:defRPr/>
            </a:lvl1pPr>
          </a:lstStyle>
          <a:p>
            <a:pPr>
              <a:defRPr/>
            </a:pPr>
            <a:fld id="{78BFB5D6-F002-4496-B928-3EA8897B4AC1}" type="slidenum">
              <a:rPr lang="es-EC" altLang="en-US"/>
              <a:pPr>
                <a:defRPr/>
              </a:pPr>
              <a:t>‹Nº›</a:t>
            </a:fld>
            <a:endParaRPr lang="es-EC"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5" name="Rectangle 6"/>
          <p:cNvSpPr>
            <a:spLocks noGrp="1" noChangeArrowheads="1"/>
          </p:cNvSpPr>
          <p:nvPr>
            <p:ph type="sldNum" sz="quarter" idx="12"/>
          </p:nvPr>
        </p:nvSpPr>
        <p:spPr>
          <a:ln/>
        </p:spPr>
        <p:txBody>
          <a:bodyPr/>
          <a:lstStyle>
            <a:lvl1pPr>
              <a:defRPr/>
            </a:lvl1pPr>
          </a:lstStyle>
          <a:p>
            <a:pPr>
              <a:defRPr/>
            </a:pPr>
            <a:fld id="{644DFDD4-2178-4043-8EE3-AC4C9E44D3B1}" type="slidenum">
              <a:rPr lang="es-EC" altLang="en-US"/>
              <a:pPr>
                <a:defRPr/>
              </a:pPr>
              <a:t>‹Nº›</a:t>
            </a:fld>
            <a:endParaRPr lang="es-EC"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4" name="Rectangle 6"/>
          <p:cNvSpPr>
            <a:spLocks noGrp="1" noChangeArrowheads="1"/>
          </p:cNvSpPr>
          <p:nvPr>
            <p:ph type="sldNum" sz="quarter" idx="12"/>
          </p:nvPr>
        </p:nvSpPr>
        <p:spPr>
          <a:ln/>
        </p:spPr>
        <p:txBody>
          <a:bodyPr/>
          <a:lstStyle>
            <a:lvl1pPr>
              <a:defRPr/>
            </a:lvl1pPr>
          </a:lstStyle>
          <a:p>
            <a:pPr>
              <a:defRPr/>
            </a:pPr>
            <a:fld id="{87C99368-EC18-46D7-9AF4-D99BB10FF139}" type="slidenum">
              <a:rPr lang="es-EC" altLang="en-US"/>
              <a:pPr>
                <a:defRPr/>
              </a:pPr>
              <a:t>‹Nº›</a:t>
            </a:fld>
            <a:endParaRPr lang="es-EC"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7" name="Rectangle 6"/>
          <p:cNvSpPr>
            <a:spLocks noGrp="1" noChangeArrowheads="1"/>
          </p:cNvSpPr>
          <p:nvPr>
            <p:ph type="sldNum" sz="quarter" idx="12"/>
          </p:nvPr>
        </p:nvSpPr>
        <p:spPr>
          <a:ln/>
        </p:spPr>
        <p:txBody>
          <a:bodyPr/>
          <a:lstStyle>
            <a:lvl1pPr>
              <a:defRPr/>
            </a:lvl1pPr>
          </a:lstStyle>
          <a:p>
            <a:pPr>
              <a:defRPr/>
            </a:pPr>
            <a:fld id="{30D6F5B8-8C66-4D84-89E3-85F8154F8B72}" type="slidenum">
              <a:rPr lang="es-EC" altLang="en-US"/>
              <a:pPr>
                <a:defRPr/>
              </a:pPr>
              <a:t>‹Nº›</a:t>
            </a:fld>
            <a:endParaRPr lang="es-EC"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r>
              <a:rPr lang="es-ES"/>
              <a:t>Curso de Limnologia</a:t>
            </a:r>
            <a:endParaRPr lang="es-EC"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Profesor: Jose V. Chang Gómez</a:t>
            </a:r>
            <a:endParaRPr lang="es-EC" altLang="en-US"/>
          </a:p>
        </p:txBody>
      </p:sp>
      <p:sp>
        <p:nvSpPr>
          <p:cNvPr id="7" name="Rectangle 6"/>
          <p:cNvSpPr>
            <a:spLocks noGrp="1" noChangeArrowheads="1"/>
          </p:cNvSpPr>
          <p:nvPr>
            <p:ph type="sldNum" sz="quarter" idx="12"/>
          </p:nvPr>
        </p:nvSpPr>
        <p:spPr>
          <a:ln/>
        </p:spPr>
        <p:txBody>
          <a:bodyPr/>
          <a:lstStyle>
            <a:lvl1pPr>
              <a:defRPr/>
            </a:lvl1pPr>
          </a:lstStyle>
          <a:p>
            <a:pPr>
              <a:defRPr/>
            </a:pPr>
            <a:fld id="{183A0859-C749-47ED-90CA-A926A89663D7}" type="slidenum">
              <a:rPr lang="es-EC" altLang="en-US"/>
              <a:pPr>
                <a:defRPr/>
              </a:pPr>
              <a:t>‹Nº›</a:t>
            </a:fld>
            <a:endParaRPr lang="es-EC"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C"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C" altLang="en-US" smtClean="0"/>
              <a:t>Haga clic para modificar el estilo de texto del patrón</a:t>
            </a:r>
          </a:p>
          <a:p>
            <a:pPr lvl="1"/>
            <a:r>
              <a:rPr lang="es-EC" altLang="en-US" smtClean="0"/>
              <a:t>Segundo nivel</a:t>
            </a:r>
          </a:p>
          <a:p>
            <a:pPr lvl="2"/>
            <a:r>
              <a:rPr lang="es-EC" altLang="en-US" smtClean="0"/>
              <a:t>Tercer nivel</a:t>
            </a:r>
          </a:p>
          <a:p>
            <a:pPr lvl="3"/>
            <a:r>
              <a:rPr lang="es-EC" altLang="en-US" smtClean="0"/>
              <a:t>Cuarto nivel</a:t>
            </a:r>
          </a:p>
          <a:p>
            <a:pPr lvl="4"/>
            <a:r>
              <a:rPr lang="es-EC" altLang="en-US" smtClean="0"/>
              <a:t>Quinto nivel</a:t>
            </a:r>
          </a:p>
        </p:txBody>
      </p:sp>
      <p:sp>
        <p:nvSpPr>
          <p:cNvPr id="10035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Garamond" pitchFamily="18" charset="0"/>
              </a:defRPr>
            </a:lvl1pPr>
          </a:lstStyle>
          <a:p>
            <a:pPr>
              <a:defRPr/>
            </a:pPr>
            <a:r>
              <a:rPr lang="es-ES"/>
              <a:t>Curso de Limnologia</a:t>
            </a:r>
            <a:endParaRPr lang="es-EC" altLang="en-US"/>
          </a:p>
        </p:txBody>
      </p:sp>
      <p:sp>
        <p:nvSpPr>
          <p:cNvPr id="1003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Garamond" pitchFamily="18" charset="0"/>
              </a:defRPr>
            </a:lvl1pPr>
          </a:lstStyle>
          <a:p>
            <a:pPr>
              <a:defRPr/>
            </a:pPr>
            <a:r>
              <a:rPr lang="en-US" altLang="en-US"/>
              <a:t>Profesor: Jose V. Chang Gómez</a:t>
            </a:r>
            <a:endParaRPr lang="es-EC" altLang="en-US"/>
          </a:p>
        </p:txBody>
      </p:sp>
      <p:sp>
        <p:nvSpPr>
          <p:cNvPr id="10035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Garamond" pitchFamily="18" charset="0"/>
              </a:defRPr>
            </a:lvl1pPr>
          </a:lstStyle>
          <a:p>
            <a:pPr>
              <a:defRPr/>
            </a:pPr>
            <a:fld id="{D67B9C7E-20B7-4C6D-8880-4BADB5E38D80}" type="slidenum">
              <a:rPr lang="es-EC" altLang="en-US"/>
              <a:pPr>
                <a:defRPr/>
              </a:pPr>
              <a:t>‹Nº›</a:t>
            </a:fld>
            <a:endParaRPr lang="es-EC" altLang="en-US"/>
          </a:p>
        </p:txBody>
      </p:sp>
      <p:sp>
        <p:nvSpPr>
          <p:cNvPr id="10035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s-ES"/>
          </a:p>
        </p:txBody>
      </p:sp>
      <p:sp>
        <p:nvSpPr>
          <p:cNvPr id="10036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s-ES"/>
          </a:p>
        </p:txBody>
      </p:sp>
    </p:spTree>
  </p:cSld>
  <p:clrMap bg1="lt1" tx1="dk1" bg2="lt2" tx2="dk2" accent1="accent1" accent2="accent2" accent3="accent3" accent4="accent4" accent5="accent5" accent6="accent6" hlink="hlink" folHlink="folHlink"/>
  <p:sldLayoutIdLst>
    <p:sldLayoutId id="2147483742"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Lst>
  <p:timing>
    <p:tnLst>
      <p:par>
        <p:cTn id="1" dur="indefinite" restart="never" nodeType="tmRoot"/>
      </p:par>
    </p:tnLst>
  </p:timing>
  <p:hf hdr="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0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16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4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4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4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4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4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s.wikipedia.org/wiki/El_origen_de_las_espec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750" y="1341438"/>
            <a:ext cx="7997825" cy="2447925"/>
          </a:xfrm>
        </p:spPr>
        <p:txBody>
          <a:bodyPr/>
          <a:lstStyle/>
          <a:p>
            <a:pPr algn="ctr" eaLnBrk="1" hangingPunct="1"/>
            <a:r>
              <a:rPr lang="es-ES" sz="2000" smtClean="0"/>
              <a:t>ESCUELA SUPERIOR POLITECNICA DEL LITORAL</a:t>
            </a:r>
            <a:br>
              <a:rPr lang="es-ES" sz="2000" smtClean="0"/>
            </a:br>
            <a:r>
              <a:rPr lang="es-ES" sz="2000" smtClean="0"/>
              <a:t/>
            </a:r>
            <a:br>
              <a:rPr lang="es-ES" sz="2000" smtClean="0"/>
            </a:br>
            <a:r>
              <a:rPr lang="es-ES" sz="2000" smtClean="0"/>
              <a:t>FACULTAD DE INGENIERIA MARITIMA Y CIENCIAS DEL MAR</a:t>
            </a:r>
            <a:br>
              <a:rPr lang="es-ES" sz="2000" smtClean="0"/>
            </a:br>
            <a:r>
              <a:rPr lang="es-ES" sz="2000" smtClean="0"/>
              <a:t/>
            </a:r>
            <a:br>
              <a:rPr lang="es-ES" sz="2000" smtClean="0"/>
            </a:br>
            <a:r>
              <a:rPr lang="es-ES" sz="2000" smtClean="0"/>
              <a:t/>
            </a:r>
            <a:br>
              <a:rPr lang="es-ES" sz="2000" smtClean="0"/>
            </a:br>
            <a:r>
              <a:rPr lang="es-ES" sz="2400" smtClean="0"/>
              <a:t>LIMNOLOGIA</a:t>
            </a:r>
            <a:r>
              <a:rPr lang="es-ES_tradnl" sz="1400" b="0" smtClean="0"/>
              <a:t> </a:t>
            </a:r>
            <a:br>
              <a:rPr lang="es-ES_tradnl" sz="1400" b="0" smtClean="0"/>
            </a:br>
            <a:r>
              <a:rPr lang="es-ES_tradnl" sz="1400" b="0" smtClean="0"/>
              <a:t/>
            </a:r>
            <a:br>
              <a:rPr lang="es-ES_tradnl" sz="1400" b="0" smtClean="0"/>
            </a:br>
            <a:r>
              <a:rPr lang="es-ES_tradnl" sz="1800" smtClean="0"/>
              <a:t>Capítulo 1</a:t>
            </a:r>
            <a:endParaRPr lang="es-ES" sz="1800" smtClean="0"/>
          </a:p>
        </p:txBody>
      </p:sp>
      <p:sp>
        <p:nvSpPr>
          <p:cNvPr id="3075" name="Rectangle 3"/>
          <p:cNvSpPr>
            <a:spLocks noGrp="1" noChangeArrowheads="1"/>
          </p:cNvSpPr>
          <p:nvPr>
            <p:ph type="subTitle" idx="1"/>
          </p:nvPr>
        </p:nvSpPr>
        <p:spPr>
          <a:xfrm>
            <a:off x="971550" y="4292600"/>
            <a:ext cx="7562850" cy="2089150"/>
          </a:xfrm>
        </p:spPr>
        <p:txBody>
          <a:bodyPr/>
          <a:lstStyle/>
          <a:p>
            <a:pPr algn="ctr" eaLnBrk="1" hangingPunct="1"/>
            <a:r>
              <a:rPr lang="es-EC" sz="1400" smtClean="0"/>
              <a:t>Versión 1.0</a:t>
            </a:r>
          </a:p>
          <a:p>
            <a:pPr algn="ctr" eaLnBrk="1" hangingPunct="1"/>
            <a:r>
              <a:rPr lang="es-EC" sz="1400" smtClean="0"/>
              <a:t> </a:t>
            </a:r>
          </a:p>
          <a:p>
            <a:pPr algn="ctr" eaLnBrk="1" hangingPunct="1"/>
            <a:endParaRPr lang="es-EC" sz="1400" smtClean="0"/>
          </a:p>
          <a:p>
            <a:pPr algn="ctr" eaLnBrk="1" hangingPunct="1"/>
            <a:r>
              <a:rPr lang="es-EC" sz="1400" smtClean="0"/>
              <a:t>José Chang Gómez, Ing. M.Sc.</a:t>
            </a:r>
          </a:p>
          <a:p>
            <a:pPr algn="ctr" eaLnBrk="1" hangingPunct="1"/>
            <a:r>
              <a:rPr lang="es-EC" sz="1400" smtClean="0"/>
              <a:t>Profesor FIMCM -ESPOL</a:t>
            </a:r>
          </a:p>
          <a:p>
            <a:pPr algn="ctr" eaLnBrk="1" hangingPunct="1"/>
            <a:r>
              <a:rPr lang="es-EC" sz="1400" smtClean="0"/>
              <a:t>E mail: jvchang </a:t>
            </a:r>
            <a:r>
              <a:rPr lang="en-US" sz="1400" smtClean="0">
                <a:cs typeface="Arial" charset="0"/>
              </a:rPr>
              <a:t>@ espol.edu.ec</a:t>
            </a:r>
          </a:p>
          <a:p>
            <a:pPr algn="ctr" eaLnBrk="1" hangingPunct="1"/>
            <a:endParaRPr lang="es-EC" sz="1400" smtClean="0"/>
          </a:p>
          <a:p>
            <a:pPr algn="ctr" eaLnBrk="1" hangingPunct="1"/>
            <a:endParaRPr lang="es-EC" sz="1400" smtClean="0"/>
          </a:p>
          <a:p>
            <a:pPr algn="ctr" eaLnBrk="1" hangingPunct="1"/>
            <a:r>
              <a:rPr lang="es-EC" sz="1400" smtClean="0"/>
              <a:t>Guayaquil - Ecuador</a:t>
            </a:r>
          </a:p>
        </p:txBody>
      </p:sp>
      <p:pic>
        <p:nvPicPr>
          <p:cNvPr id="3076" name="Picture 4" descr="index_r36_c2"/>
          <p:cNvPicPr>
            <a:picLocks noChangeAspect="1" noChangeArrowheads="1"/>
          </p:cNvPicPr>
          <p:nvPr/>
        </p:nvPicPr>
        <p:blipFill>
          <a:blip r:embed="rId2"/>
          <a:srcRect/>
          <a:stretch>
            <a:fillRect/>
          </a:stretch>
        </p:blipFill>
        <p:spPr bwMode="auto">
          <a:xfrm>
            <a:off x="900113" y="2708275"/>
            <a:ext cx="1081087" cy="1036638"/>
          </a:xfrm>
          <a:prstGeom prst="rect">
            <a:avLst/>
          </a:prstGeom>
          <a:noFill/>
          <a:ln w="9525">
            <a:noFill/>
            <a:miter lim="800000"/>
            <a:headEnd/>
            <a:tailEnd/>
          </a:ln>
        </p:spPr>
      </p:pic>
      <p:pic>
        <p:nvPicPr>
          <p:cNvPr id="3077" name="Picture 5" descr="logo_facultad"/>
          <p:cNvPicPr>
            <a:picLocks noChangeAspect="1" noChangeArrowheads="1"/>
          </p:cNvPicPr>
          <p:nvPr/>
        </p:nvPicPr>
        <p:blipFill>
          <a:blip r:embed="rId3"/>
          <a:srcRect/>
          <a:stretch>
            <a:fillRect/>
          </a:stretch>
        </p:blipFill>
        <p:spPr bwMode="auto">
          <a:xfrm>
            <a:off x="7092950" y="2636838"/>
            <a:ext cx="876300" cy="10795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Marcador de fecha"/>
          <p:cNvSpPr>
            <a:spLocks noGrp="1"/>
          </p:cNvSpPr>
          <p:nvPr>
            <p:ph type="dt" sz="quarter" idx="10"/>
          </p:nvPr>
        </p:nvSpPr>
        <p:spPr>
          <a:noFill/>
        </p:spPr>
        <p:txBody>
          <a:bodyPr/>
          <a:lstStyle/>
          <a:p>
            <a:r>
              <a:rPr lang="es-ES"/>
              <a:t>Curso de Limnologia</a:t>
            </a:r>
            <a:endParaRPr lang="es-EC" altLang="en-US"/>
          </a:p>
        </p:txBody>
      </p:sp>
      <p:sp>
        <p:nvSpPr>
          <p:cNvPr id="12291"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12292" name="5 Marcador de número de diapositiva"/>
          <p:cNvSpPr>
            <a:spLocks noGrp="1"/>
          </p:cNvSpPr>
          <p:nvPr>
            <p:ph type="sldNum" sz="quarter" idx="12"/>
          </p:nvPr>
        </p:nvSpPr>
        <p:spPr>
          <a:noFill/>
        </p:spPr>
        <p:txBody>
          <a:bodyPr/>
          <a:lstStyle/>
          <a:p>
            <a:fld id="{C9A00ECB-DA10-43DE-9119-20449BDA32C8}" type="slidenum">
              <a:rPr lang="es-EC" altLang="en-US"/>
              <a:pPr/>
              <a:t>10</a:t>
            </a:fld>
            <a:endParaRPr lang="es-EC" altLang="en-US"/>
          </a:p>
        </p:txBody>
      </p:sp>
      <p:sp>
        <p:nvSpPr>
          <p:cNvPr id="12293" name="Rectangle 2"/>
          <p:cNvSpPr>
            <a:spLocks noGrp="1" noChangeArrowheads="1"/>
          </p:cNvSpPr>
          <p:nvPr>
            <p:ph type="title"/>
          </p:nvPr>
        </p:nvSpPr>
        <p:spPr>
          <a:xfrm>
            <a:off x="457200" y="333375"/>
            <a:ext cx="8229600" cy="935038"/>
          </a:xfrm>
        </p:spPr>
        <p:txBody>
          <a:bodyPr/>
          <a:lstStyle/>
          <a:p>
            <a:pPr eaLnBrk="1" hangingPunct="1"/>
            <a:r>
              <a:rPr lang="es-ES_tradnl" sz="2700" smtClean="0"/>
              <a:t>Áreas de estudio en Limnología</a:t>
            </a:r>
            <a:endParaRPr lang="es-ES" sz="2700" smtClean="0"/>
          </a:p>
        </p:txBody>
      </p:sp>
      <p:sp>
        <p:nvSpPr>
          <p:cNvPr id="12294" name="Rectangle 3"/>
          <p:cNvSpPr>
            <a:spLocks noGrp="1" noChangeArrowheads="1"/>
          </p:cNvSpPr>
          <p:nvPr>
            <p:ph type="body" idx="1"/>
          </p:nvPr>
        </p:nvSpPr>
        <p:spPr>
          <a:xfrm>
            <a:off x="250825" y="1268413"/>
            <a:ext cx="8642350" cy="4862512"/>
          </a:xfrm>
        </p:spPr>
        <p:txBody>
          <a:bodyPr/>
          <a:lstStyle/>
          <a:p>
            <a:pPr eaLnBrk="1" hangingPunct="1">
              <a:spcBef>
                <a:spcPct val="35000"/>
              </a:spcBef>
              <a:buClr>
                <a:srgbClr val="FF0000"/>
              </a:buClr>
              <a:buSzPct val="75000"/>
              <a:buFont typeface="Wingdings" pitchFamily="2" charset="2"/>
              <a:buChar char="q"/>
            </a:pPr>
            <a:r>
              <a:rPr lang="es-ES_tradnl" smtClean="0"/>
              <a:t>Geología: 	El origen y evolución de la cuenca de los lagos, sus 			morfologías resultantes y las modificaciones subsecuentes 		de sus formas son el resultado de procesos geológicos.</a:t>
            </a:r>
          </a:p>
          <a:p>
            <a:pPr eaLnBrk="1" hangingPunct="1">
              <a:spcBef>
                <a:spcPct val="35000"/>
              </a:spcBef>
              <a:buClr>
                <a:srgbClr val="FF0000"/>
              </a:buClr>
              <a:buSzPct val="75000"/>
              <a:buFont typeface="Wingdings" pitchFamily="2" charset="2"/>
              <a:buChar char="q"/>
            </a:pPr>
            <a:r>
              <a:rPr lang="es-ES_tradnl" smtClean="0"/>
              <a:t>Física y Matemáticas : 	</a:t>
            </a:r>
          </a:p>
          <a:p>
            <a:pPr eaLnBrk="1" hangingPunct="1">
              <a:spcBef>
                <a:spcPct val="35000"/>
              </a:spcBef>
              <a:buClr>
                <a:srgbClr val="FF0000"/>
              </a:buClr>
              <a:buSzPct val="75000"/>
              <a:buFont typeface="Wingdings" pitchFamily="2" charset="2"/>
              <a:buNone/>
            </a:pPr>
            <a:r>
              <a:rPr lang="es-ES_tradnl" smtClean="0"/>
              <a:t>	La cuestión fundamental en limnología física es la verdadera naturaleza de la molécula del agua. Además los  múltiples movimientos de las aguas, remolinos, corrientes y olas, constituyen el tema de la limnología física. El enfoque incluye mezclas y transferencias de calor.</a:t>
            </a:r>
          </a:p>
          <a:p>
            <a:pPr eaLnBrk="1" hangingPunct="1">
              <a:spcBef>
                <a:spcPct val="35000"/>
              </a:spcBef>
              <a:buClr>
                <a:srgbClr val="FF0000"/>
              </a:buClr>
              <a:buSzPct val="75000"/>
              <a:buFont typeface="Wingdings" pitchFamily="2" charset="2"/>
              <a:buChar char="q"/>
            </a:pPr>
            <a:r>
              <a:rPr lang="es-ES_tradnl" smtClean="0"/>
              <a:t>Química: 	El análisis y estudio de los factores químicos en las aguas 		naturales constituye una fracción importante de la 			limnología. </a:t>
            </a:r>
          </a:p>
          <a:p>
            <a:pPr eaLnBrk="1" hangingPunct="1">
              <a:spcBef>
                <a:spcPct val="35000"/>
              </a:spcBef>
              <a:buClr>
                <a:srgbClr val="FF0000"/>
              </a:buClr>
              <a:buSzPct val="75000"/>
              <a:buFont typeface="Wingdings" pitchFamily="2" charset="2"/>
              <a:buChar char="q"/>
            </a:pPr>
            <a:r>
              <a:rPr lang="es-ES_tradnl" smtClean="0"/>
              <a:t>Biología: 	La disciplina involucrada es la biología acuática, el estudio 		de las especies acuáticas, organismos, poblaciones, 			dinámica y biodiversidad</a:t>
            </a:r>
            <a:endParaRPr lang="es-E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Marcador de fecha"/>
          <p:cNvSpPr>
            <a:spLocks noGrp="1"/>
          </p:cNvSpPr>
          <p:nvPr>
            <p:ph type="dt" sz="quarter" idx="10"/>
          </p:nvPr>
        </p:nvSpPr>
        <p:spPr>
          <a:noFill/>
        </p:spPr>
        <p:txBody>
          <a:bodyPr/>
          <a:lstStyle/>
          <a:p>
            <a:r>
              <a:rPr lang="es-ES"/>
              <a:t>Curso de Limnologia</a:t>
            </a:r>
            <a:endParaRPr lang="es-EC" altLang="en-US"/>
          </a:p>
        </p:txBody>
      </p:sp>
      <p:sp>
        <p:nvSpPr>
          <p:cNvPr id="13315"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13316" name="5 Marcador de número de diapositiva"/>
          <p:cNvSpPr>
            <a:spLocks noGrp="1"/>
          </p:cNvSpPr>
          <p:nvPr>
            <p:ph type="sldNum" sz="quarter" idx="12"/>
          </p:nvPr>
        </p:nvSpPr>
        <p:spPr>
          <a:noFill/>
        </p:spPr>
        <p:txBody>
          <a:bodyPr/>
          <a:lstStyle/>
          <a:p>
            <a:fld id="{E716CD4F-9E6E-4537-9415-F4FE6AE62C48}" type="slidenum">
              <a:rPr lang="es-EC" altLang="en-US"/>
              <a:pPr/>
              <a:t>11</a:t>
            </a:fld>
            <a:endParaRPr lang="es-EC" altLang="en-US"/>
          </a:p>
        </p:txBody>
      </p:sp>
      <p:sp>
        <p:nvSpPr>
          <p:cNvPr id="13317" name="Rectangle 2"/>
          <p:cNvSpPr>
            <a:spLocks noGrp="1" noChangeArrowheads="1"/>
          </p:cNvSpPr>
          <p:nvPr>
            <p:ph type="title"/>
          </p:nvPr>
        </p:nvSpPr>
        <p:spPr>
          <a:xfrm>
            <a:off x="457200" y="277813"/>
            <a:ext cx="8229600" cy="774700"/>
          </a:xfrm>
        </p:spPr>
        <p:txBody>
          <a:bodyPr/>
          <a:lstStyle/>
          <a:p>
            <a:pPr eaLnBrk="1" hangingPunct="1"/>
            <a:r>
              <a:rPr lang="es-EC" smtClean="0"/>
              <a:t>El Agua: distribución e importancia </a:t>
            </a:r>
            <a:r>
              <a:rPr lang="es-EC" sz="1400" smtClean="0"/>
              <a:t>(1)</a:t>
            </a:r>
          </a:p>
        </p:txBody>
      </p:sp>
      <p:sp>
        <p:nvSpPr>
          <p:cNvPr id="13318" name="Rectangle 3"/>
          <p:cNvSpPr>
            <a:spLocks noGrp="1" noChangeArrowheads="1"/>
          </p:cNvSpPr>
          <p:nvPr>
            <p:ph type="body" idx="1"/>
          </p:nvPr>
        </p:nvSpPr>
        <p:spPr>
          <a:xfrm>
            <a:off x="395288" y="1052513"/>
            <a:ext cx="8497887" cy="5078412"/>
          </a:xfrm>
        </p:spPr>
        <p:txBody>
          <a:bodyPr/>
          <a:lstStyle/>
          <a:p>
            <a:pPr eaLnBrk="1" hangingPunct="1">
              <a:spcBef>
                <a:spcPct val="30000"/>
              </a:spcBef>
              <a:buClr>
                <a:schemeClr val="tx1"/>
              </a:buClr>
              <a:buSzPct val="75000"/>
              <a:buFont typeface="Wingdings" pitchFamily="2" charset="2"/>
              <a:buChar char="Ø"/>
            </a:pPr>
            <a:r>
              <a:rPr lang="es-ES" smtClean="0"/>
              <a:t>El agua cubre cerca del 71 % de la superficie del planeta Tierra, la mayor parte es salada y una parte muy pequeña es agua dulce. </a:t>
            </a:r>
          </a:p>
          <a:p>
            <a:pPr eaLnBrk="1" hangingPunct="1">
              <a:spcBef>
                <a:spcPct val="30000"/>
              </a:spcBef>
              <a:buClr>
                <a:schemeClr val="tx1"/>
              </a:buClr>
              <a:buSzPct val="75000"/>
              <a:buFont typeface="Wingdings" pitchFamily="2" charset="2"/>
              <a:buChar char="Ø"/>
            </a:pPr>
            <a:r>
              <a:rPr lang="es-ES" smtClean="0"/>
              <a:t>Contribuye a mantener el clima, disuelve a una gran cantidad de sustancias, que pueden llegar a ser contaminantes, y es esencial para las formas de vida conocidas. </a:t>
            </a:r>
          </a:p>
          <a:p>
            <a:pPr eaLnBrk="1" hangingPunct="1">
              <a:spcBef>
                <a:spcPct val="30000"/>
              </a:spcBef>
              <a:buClr>
                <a:schemeClr val="tx1"/>
              </a:buClr>
              <a:buSzPct val="75000"/>
              <a:buFont typeface="Wingdings" pitchFamily="2" charset="2"/>
              <a:buChar char="Ø"/>
            </a:pPr>
            <a:r>
              <a:rPr lang="es-ES" smtClean="0"/>
              <a:t>El agua disponible se encuentra principalmente formando parte de los océanos (97.25%).   </a:t>
            </a:r>
          </a:p>
          <a:p>
            <a:pPr eaLnBrk="1" hangingPunct="1">
              <a:spcBef>
                <a:spcPct val="30000"/>
              </a:spcBef>
              <a:buClr>
                <a:schemeClr val="tx1"/>
              </a:buClr>
              <a:buSzPct val="75000"/>
              <a:buFont typeface="Wingdings" pitchFamily="2" charset="2"/>
              <a:buChar char="Ø"/>
            </a:pPr>
            <a:r>
              <a:rPr lang="es-ES" smtClean="0"/>
              <a:t>Del total sólo el 2.75 % (36 millones de km3 ) es agua dulce, y de ésta cerca del 75% forma el hielo de las zonas polares. </a:t>
            </a:r>
          </a:p>
          <a:p>
            <a:pPr eaLnBrk="1" hangingPunct="1">
              <a:spcBef>
                <a:spcPct val="30000"/>
              </a:spcBef>
              <a:buClr>
                <a:schemeClr val="tx1"/>
              </a:buClr>
              <a:buSzPct val="75000"/>
              <a:buFont typeface="Wingdings" pitchFamily="2" charset="2"/>
              <a:buChar char="Ø"/>
            </a:pPr>
            <a:r>
              <a:rPr lang="es-ES" smtClean="0"/>
              <a:t>De las aguas que fluyen en los continentes, cerca del 0.63 % (8 millones de km3 ) se encuentran en lagos, ríos y lagunas, y el 0.2 % flota en la atmósfera. </a:t>
            </a:r>
          </a:p>
          <a:p>
            <a:pPr eaLnBrk="1" hangingPunct="1">
              <a:spcBef>
                <a:spcPct val="30000"/>
              </a:spcBef>
              <a:buClr>
                <a:schemeClr val="tx1"/>
              </a:buClr>
              <a:buSzPct val="75000"/>
              <a:buFont typeface="Wingdings" pitchFamily="2" charset="2"/>
              <a:buChar char="Ø"/>
            </a:pPr>
            <a:r>
              <a:rPr lang="es-ES" smtClean="0"/>
              <a:t>Se considera que el agua es un recurso renovable porque se recicla continuamente mediante el ciclo hidrológico del agua.</a:t>
            </a:r>
            <a:r>
              <a:rPr lang="es-EC" smtClean="0"/>
              <a:t> </a:t>
            </a:r>
          </a:p>
          <a:p>
            <a:pPr eaLnBrk="1" hangingPunct="1">
              <a:spcBef>
                <a:spcPct val="30000"/>
              </a:spcBef>
              <a:buClr>
                <a:srgbClr val="0000FF"/>
              </a:buClr>
              <a:buSzPct val="75000"/>
              <a:buFont typeface="Wingdings" pitchFamily="2" charset="2"/>
              <a:buNone/>
            </a:pPr>
            <a:endParaRPr lang="es-ES_tradnl" smtClean="0"/>
          </a:p>
          <a:p>
            <a:pPr eaLnBrk="1" hangingPunct="1">
              <a:buClr>
                <a:srgbClr val="0000FF"/>
              </a:buClr>
              <a:buSzPct val="75000"/>
              <a:buFont typeface="Wingdings" pitchFamily="2" charset="2"/>
              <a:buChar char="q"/>
            </a:pPr>
            <a:endParaRPr lang="es-EC"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4 Marcador de fecha"/>
          <p:cNvSpPr>
            <a:spLocks noGrp="1"/>
          </p:cNvSpPr>
          <p:nvPr>
            <p:ph type="dt" sz="quarter" idx="10"/>
          </p:nvPr>
        </p:nvSpPr>
        <p:spPr>
          <a:noFill/>
        </p:spPr>
        <p:txBody>
          <a:bodyPr/>
          <a:lstStyle/>
          <a:p>
            <a:r>
              <a:rPr lang="es-ES"/>
              <a:t>Curso de Limnologia</a:t>
            </a:r>
            <a:endParaRPr lang="es-EC" altLang="en-US"/>
          </a:p>
        </p:txBody>
      </p:sp>
      <p:sp>
        <p:nvSpPr>
          <p:cNvPr id="14339" name="5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14340" name="6 Marcador de número de diapositiva"/>
          <p:cNvSpPr>
            <a:spLocks noGrp="1"/>
          </p:cNvSpPr>
          <p:nvPr>
            <p:ph type="sldNum" sz="quarter" idx="12"/>
          </p:nvPr>
        </p:nvSpPr>
        <p:spPr>
          <a:noFill/>
        </p:spPr>
        <p:txBody>
          <a:bodyPr/>
          <a:lstStyle/>
          <a:p>
            <a:fld id="{A5629E39-2155-4B01-A57A-5D57BE4882E5}" type="slidenum">
              <a:rPr lang="es-EC" altLang="en-US"/>
              <a:pPr/>
              <a:t>12</a:t>
            </a:fld>
            <a:endParaRPr lang="es-EC" altLang="en-US"/>
          </a:p>
        </p:txBody>
      </p:sp>
      <p:sp>
        <p:nvSpPr>
          <p:cNvPr id="14341" name="Rectangle 46"/>
          <p:cNvSpPr>
            <a:spLocks noGrp="1" noChangeArrowheads="1"/>
          </p:cNvSpPr>
          <p:nvPr>
            <p:ph type="title"/>
          </p:nvPr>
        </p:nvSpPr>
        <p:spPr>
          <a:xfrm>
            <a:off x="457200" y="277813"/>
            <a:ext cx="8229600" cy="847725"/>
          </a:xfrm>
        </p:spPr>
        <p:txBody>
          <a:bodyPr/>
          <a:lstStyle/>
          <a:p>
            <a:pPr eaLnBrk="1" hangingPunct="1"/>
            <a:r>
              <a:rPr lang="es-EC" smtClean="0"/>
              <a:t>El Agua: distribución a escala mundial </a:t>
            </a:r>
            <a:r>
              <a:rPr lang="es-EC" sz="1400" smtClean="0"/>
              <a:t>(2)</a:t>
            </a:r>
          </a:p>
        </p:txBody>
      </p:sp>
      <p:sp>
        <p:nvSpPr>
          <p:cNvPr id="14342" name="Rectangle 3"/>
          <p:cNvSpPr>
            <a:spLocks noGrp="1" noChangeArrowheads="1"/>
          </p:cNvSpPr>
          <p:nvPr>
            <p:ph type="body" sz="half" idx="1"/>
          </p:nvPr>
        </p:nvSpPr>
        <p:spPr>
          <a:xfrm>
            <a:off x="250825" y="1052513"/>
            <a:ext cx="8713788" cy="1800225"/>
          </a:xfrm>
        </p:spPr>
        <p:txBody>
          <a:bodyPr/>
          <a:lstStyle/>
          <a:p>
            <a:pPr eaLnBrk="1" hangingPunct="1">
              <a:spcBef>
                <a:spcPct val="35000"/>
              </a:spcBef>
              <a:buClr>
                <a:srgbClr val="FF0000"/>
              </a:buClr>
              <a:buSzPct val="75000"/>
              <a:buFont typeface="Wingdings" pitchFamily="2" charset="2"/>
              <a:buChar char="q"/>
            </a:pPr>
            <a:r>
              <a:rPr lang="es-ES" sz="1800" smtClean="0"/>
              <a:t>Aguas atmosféricas: corresponden a la humedad o vapor de agua, nubes, lluvia.</a:t>
            </a:r>
          </a:p>
          <a:p>
            <a:pPr eaLnBrk="1" hangingPunct="1">
              <a:spcBef>
                <a:spcPct val="35000"/>
              </a:spcBef>
              <a:buClr>
                <a:srgbClr val="FF0000"/>
              </a:buClr>
              <a:buSzPct val="75000"/>
              <a:buFont typeface="Wingdings" pitchFamily="2" charset="2"/>
              <a:buChar char="q"/>
            </a:pPr>
            <a:r>
              <a:rPr lang="es-ES" sz="1800" smtClean="0"/>
              <a:t>Aguas superficiales: constituidas por los océanos, mares, ríos lagos, y estudiadas por la hidrología de superficie y la oceanografía.</a:t>
            </a:r>
          </a:p>
          <a:p>
            <a:pPr eaLnBrk="1" hangingPunct="1">
              <a:spcBef>
                <a:spcPct val="35000"/>
              </a:spcBef>
              <a:buClr>
                <a:srgbClr val="FF0000"/>
              </a:buClr>
              <a:buSzPct val="75000"/>
              <a:buFont typeface="Wingdings" pitchFamily="2" charset="2"/>
              <a:buChar char="q"/>
            </a:pPr>
            <a:r>
              <a:rPr lang="es-ES" sz="1800" smtClean="0"/>
              <a:t>Aguas subterráneas: estudiadas por la hidrología subterránea e hidrogeología</a:t>
            </a:r>
            <a:r>
              <a:rPr lang="es-ES" sz="1600" smtClean="0"/>
              <a:t>.</a:t>
            </a:r>
            <a:endParaRPr lang="es-ES_tradnl" sz="1600" smtClean="0"/>
          </a:p>
          <a:p>
            <a:pPr eaLnBrk="1" hangingPunct="1"/>
            <a:endParaRPr lang="es-EC" sz="1600" smtClean="0"/>
          </a:p>
        </p:txBody>
      </p:sp>
      <p:graphicFrame>
        <p:nvGraphicFramePr>
          <p:cNvPr id="108602" name="Group 58"/>
          <p:cNvGraphicFramePr>
            <a:graphicFrameLocks noGrp="1"/>
          </p:cNvGraphicFramePr>
          <p:nvPr>
            <p:ph sz="half" idx="2"/>
          </p:nvPr>
        </p:nvGraphicFramePr>
        <p:xfrm>
          <a:off x="457200" y="2708275"/>
          <a:ext cx="8229600" cy="3369439"/>
        </p:xfrm>
        <a:graphic>
          <a:graphicData uri="http://schemas.openxmlformats.org/drawingml/2006/table">
            <a:tbl>
              <a:tblPr/>
              <a:tblGrid>
                <a:gridCol w="3341688"/>
                <a:gridCol w="3335337"/>
                <a:gridCol w="1552575"/>
              </a:tblGrid>
              <a:tr h="792163">
                <a:tc>
                  <a:txBody>
                    <a:bodyPr/>
                    <a:lstStyle/>
                    <a:p>
                      <a:pPr marL="0" marR="0" lvl="0" indent="0" algn="l" defTabSz="914400" rtl="0" eaLnBrk="1" fontAlgn="base" latinLnBrk="0" hangingPunct="1">
                        <a:lnSpc>
                          <a:spcPct val="80000"/>
                        </a:lnSpc>
                        <a:spcBef>
                          <a:spcPct val="20000"/>
                        </a:spcBef>
                        <a:spcAft>
                          <a:spcPct val="0"/>
                        </a:spcAft>
                        <a:buClr>
                          <a:schemeClr val="accent1"/>
                        </a:buClr>
                        <a:buSzPct val="65000"/>
                        <a:buFont typeface="Wingdings" pitchFamily="2" charset="2"/>
                        <a:buNone/>
                        <a:tabLst/>
                      </a:pPr>
                      <a:endParaRPr kumimoji="0" lang="es-EC" sz="1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ctr" defTabSz="914400" rtl="0" eaLnBrk="1" fontAlgn="base" latinLnBrk="0" hangingPunct="1">
                        <a:lnSpc>
                          <a:spcPct val="80000"/>
                        </a:lnSpc>
                        <a:spcBef>
                          <a:spcPct val="2000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Volumen ( Km</a:t>
                      </a:r>
                      <a:r>
                        <a:rPr kumimoji="0" lang="es-ES" sz="1600" b="1" i="0" u="none" strike="noStrike" cap="none" normalizeH="0" baseline="30000" smtClean="0">
                          <a:ln>
                            <a:noFill/>
                          </a:ln>
                          <a:solidFill>
                            <a:srgbClr val="000000"/>
                          </a:solidFill>
                          <a:effectLst/>
                          <a:latin typeface="Tahoma" pitchFamily="34" charset="0"/>
                          <a:ea typeface="Times New Roman" pitchFamily="18" charset="0"/>
                          <a:cs typeface="Tahoma" pitchFamily="34" charset="0"/>
                        </a:rPr>
                        <a:t>3</a:t>
                      </a:r>
                      <a:r>
                        <a:rPr kumimoji="0" lang="es-ES" sz="16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 x 10,000,000)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ctr" defTabSz="914400" rtl="0" eaLnBrk="1" fontAlgn="base" latinLnBrk="0" hangingPunct="1">
                        <a:lnSpc>
                          <a:spcPct val="80000"/>
                        </a:lnSpc>
                        <a:spcBef>
                          <a:spcPct val="2000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rgbClr val="000000"/>
                          </a:solidFill>
                          <a:effectLst/>
                          <a:latin typeface="Tahoma" pitchFamily="34" charset="0"/>
                          <a:ea typeface="Times New Roman" pitchFamily="18" charset="0"/>
                          <a:cs typeface="Tahoma" pitchFamily="34" charset="0"/>
                        </a:rPr>
                        <a:t>%</a:t>
                      </a: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CC"/>
                    </a:solidFill>
                  </a:tcPr>
                </a:tc>
              </a:tr>
              <a:tr h="419100">
                <a:tc>
                  <a:txBody>
                    <a:bodyPr/>
                    <a:lstStyle/>
                    <a:p>
                      <a:pPr marL="342900" marR="0" lvl="0" indent="-342900" algn="just"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Océanos</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1370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97.25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360363">
                <a:tc>
                  <a:txBody>
                    <a:bodyPr/>
                    <a:lstStyle/>
                    <a:p>
                      <a:pPr marL="342900" marR="0" lvl="0" indent="-342900" algn="just"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Glaciares</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29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2.05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431800">
                <a:tc>
                  <a:txBody>
                    <a:bodyPr/>
                    <a:lstStyle/>
                    <a:p>
                      <a:pPr marL="342900" marR="0" lvl="0" indent="-342900" algn="just"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Aguas subterráneas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9.5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0.68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360363">
                <a:tc>
                  <a:txBody>
                    <a:bodyPr/>
                    <a:lstStyle/>
                    <a:p>
                      <a:pPr marL="342900" marR="0" lvl="0" indent="-342900" algn="just"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Lagos</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0.125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0.01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360363">
                <a:tc>
                  <a:txBody>
                    <a:bodyPr/>
                    <a:lstStyle/>
                    <a:p>
                      <a:pPr marL="342900" marR="0" lvl="0" indent="-342900" algn="just"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Humedad del suelo</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0.065</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0.005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180975">
                <a:tc>
                  <a:txBody>
                    <a:bodyPr/>
                    <a:lstStyle/>
                    <a:p>
                      <a:pPr marL="342900" marR="0" lvl="0" indent="-342900" algn="just"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Atmósfera</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0.013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0.001</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358775">
                <a:tc>
                  <a:txBody>
                    <a:bodyPr/>
                    <a:lstStyle/>
                    <a:p>
                      <a:pPr marL="342900" marR="0" lvl="0" indent="-342900" algn="just"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Ríos y canales</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0.0017 </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80000"/>
                        </a:lnSpc>
                        <a:spcBef>
                          <a:spcPct val="0"/>
                        </a:spcBef>
                        <a:spcAft>
                          <a:spcPct val="0"/>
                        </a:spcAft>
                        <a:buClr>
                          <a:schemeClr val="accent1"/>
                        </a:buClr>
                        <a:buSzPct val="65000"/>
                        <a:buFont typeface="Wingdings" pitchFamily="2" charset="2"/>
                        <a:buNone/>
                        <a:tabLst/>
                      </a:pPr>
                      <a:r>
                        <a:rPr kumimoji="0" lang="es-ES" sz="16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0.0001</a:t>
                      </a:r>
                      <a:endParaRPr kumimoji="0" lang="es-ES" sz="16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4 Marcador de fecha"/>
          <p:cNvSpPr>
            <a:spLocks noGrp="1"/>
          </p:cNvSpPr>
          <p:nvPr>
            <p:ph type="dt" sz="quarter" idx="10"/>
          </p:nvPr>
        </p:nvSpPr>
        <p:spPr>
          <a:noFill/>
        </p:spPr>
        <p:txBody>
          <a:bodyPr/>
          <a:lstStyle/>
          <a:p>
            <a:r>
              <a:rPr lang="es-ES"/>
              <a:t>Curso de Limnologia</a:t>
            </a:r>
            <a:endParaRPr lang="es-EC" altLang="en-US"/>
          </a:p>
        </p:txBody>
      </p:sp>
      <p:sp>
        <p:nvSpPr>
          <p:cNvPr id="15363" name="5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15364" name="6 Marcador de número de diapositiva"/>
          <p:cNvSpPr>
            <a:spLocks noGrp="1"/>
          </p:cNvSpPr>
          <p:nvPr>
            <p:ph type="sldNum" sz="quarter" idx="12"/>
          </p:nvPr>
        </p:nvSpPr>
        <p:spPr>
          <a:noFill/>
        </p:spPr>
        <p:txBody>
          <a:bodyPr/>
          <a:lstStyle/>
          <a:p>
            <a:fld id="{066B6838-236F-493D-AB27-80A079CEE856}" type="slidenum">
              <a:rPr lang="es-EC" altLang="en-US"/>
              <a:pPr/>
              <a:t>13</a:t>
            </a:fld>
            <a:endParaRPr lang="es-EC" altLang="en-US"/>
          </a:p>
        </p:txBody>
      </p:sp>
      <p:sp>
        <p:nvSpPr>
          <p:cNvPr id="15365" name="Rectangle 8"/>
          <p:cNvSpPr>
            <a:spLocks noGrp="1" noChangeArrowheads="1"/>
          </p:cNvSpPr>
          <p:nvPr>
            <p:ph type="title"/>
          </p:nvPr>
        </p:nvSpPr>
        <p:spPr>
          <a:xfrm>
            <a:off x="457200" y="277813"/>
            <a:ext cx="8229600" cy="847725"/>
          </a:xfrm>
        </p:spPr>
        <p:txBody>
          <a:bodyPr/>
          <a:lstStyle/>
          <a:p>
            <a:pPr eaLnBrk="1" hangingPunct="1"/>
            <a:r>
              <a:rPr lang="es-ES" sz="2400" smtClean="0"/>
              <a:t>Disponibilidad potencial de agua a nivel mundial, 1995</a:t>
            </a:r>
            <a:br>
              <a:rPr lang="es-ES" sz="2400" smtClean="0"/>
            </a:br>
            <a:r>
              <a:rPr lang="es-ES" sz="1600" smtClean="0"/>
              <a:t>En (miles de m3) / (km2 * año)</a:t>
            </a:r>
            <a:endParaRPr lang="es-EC" sz="1600" smtClean="0"/>
          </a:p>
        </p:txBody>
      </p:sp>
      <p:pic>
        <p:nvPicPr>
          <p:cNvPr id="15366" name="Picture 4" descr="Fi_27_1"/>
          <p:cNvPicPr>
            <a:picLocks noChangeAspect="1" noChangeArrowheads="1"/>
          </p:cNvPicPr>
          <p:nvPr>
            <p:ph sz="half" idx="1"/>
          </p:nvPr>
        </p:nvPicPr>
        <p:blipFill>
          <a:blip r:embed="rId2"/>
          <a:srcRect/>
          <a:stretch>
            <a:fillRect/>
          </a:stretch>
        </p:blipFill>
        <p:spPr>
          <a:xfrm>
            <a:off x="755650" y="1028700"/>
            <a:ext cx="7777163" cy="4386263"/>
          </a:xfrm>
          <a:noFill/>
        </p:spPr>
      </p:pic>
      <p:pic>
        <p:nvPicPr>
          <p:cNvPr id="15367" name="Picture 7" descr="Fi_27_2"/>
          <p:cNvPicPr>
            <a:picLocks noChangeAspect="1" noChangeArrowheads="1"/>
          </p:cNvPicPr>
          <p:nvPr>
            <p:ph sz="half" idx="2"/>
          </p:nvPr>
        </p:nvPicPr>
        <p:blipFill>
          <a:blip r:embed="rId3"/>
          <a:srcRect/>
          <a:stretch>
            <a:fillRect/>
          </a:stretch>
        </p:blipFill>
        <p:spPr>
          <a:xfrm>
            <a:off x="3203575" y="5445125"/>
            <a:ext cx="5040313" cy="1222375"/>
          </a:xfrm>
          <a:noFill/>
        </p:spPr>
      </p:pic>
      <p:sp>
        <p:nvSpPr>
          <p:cNvPr id="15368" name="Rectangle 10"/>
          <p:cNvSpPr>
            <a:spLocks noChangeArrowheads="1"/>
          </p:cNvSpPr>
          <p:nvPr/>
        </p:nvSpPr>
        <p:spPr bwMode="auto">
          <a:xfrm>
            <a:off x="611188" y="5805488"/>
            <a:ext cx="2520950" cy="287337"/>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s-ES" sz="1000"/>
              <a:t>Fuente: Shiklomanov, UNESCO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Marcador de fecha"/>
          <p:cNvSpPr>
            <a:spLocks noGrp="1"/>
          </p:cNvSpPr>
          <p:nvPr>
            <p:ph type="dt" sz="quarter" idx="10"/>
          </p:nvPr>
        </p:nvSpPr>
        <p:spPr>
          <a:noFill/>
        </p:spPr>
        <p:txBody>
          <a:bodyPr/>
          <a:lstStyle/>
          <a:p>
            <a:r>
              <a:rPr lang="es-ES"/>
              <a:t>Curso de Limnologia</a:t>
            </a:r>
            <a:endParaRPr lang="es-EC" altLang="en-US"/>
          </a:p>
        </p:txBody>
      </p:sp>
      <p:sp>
        <p:nvSpPr>
          <p:cNvPr id="16387"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16388" name="5 Marcador de número de diapositiva"/>
          <p:cNvSpPr>
            <a:spLocks noGrp="1"/>
          </p:cNvSpPr>
          <p:nvPr>
            <p:ph type="sldNum" sz="quarter" idx="12"/>
          </p:nvPr>
        </p:nvSpPr>
        <p:spPr>
          <a:noFill/>
        </p:spPr>
        <p:txBody>
          <a:bodyPr/>
          <a:lstStyle/>
          <a:p>
            <a:fld id="{94565E2B-10AC-497A-AC8E-FA704D6E4023}" type="slidenum">
              <a:rPr lang="es-EC" altLang="en-US"/>
              <a:pPr/>
              <a:t>14</a:t>
            </a:fld>
            <a:endParaRPr lang="es-EC" altLang="en-US"/>
          </a:p>
        </p:txBody>
      </p:sp>
      <p:sp>
        <p:nvSpPr>
          <p:cNvPr id="16389" name="Rectangle 2"/>
          <p:cNvSpPr>
            <a:spLocks noGrp="1" noChangeArrowheads="1"/>
          </p:cNvSpPr>
          <p:nvPr>
            <p:ph type="title"/>
          </p:nvPr>
        </p:nvSpPr>
        <p:spPr>
          <a:xfrm>
            <a:off x="457200" y="277813"/>
            <a:ext cx="8229600" cy="703262"/>
          </a:xfrm>
        </p:spPr>
        <p:txBody>
          <a:bodyPr/>
          <a:lstStyle/>
          <a:p>
            <a:pPr eaLnBrk="1" hangingPunct="1"/>
            <a:r>
              <a:rPr lang="es-EC" smtClean="0"/>
              <a:t>Disponibilidad de agua a escala global</a:t>
            </a:r>
            <a:endParaRPr lang="es-EC" sz="1400" smtClean="0"/>
          </a:p>
        </p:txBody>
      </p:sp>
      <p:sp>
        <p:nvSpPr>
          <p:cNvPr id="16390" name="Rectangle 3"/>
          <p:cNvSpPr>
            <a:spLocks noGrp="1" noChangeArrowheads="1"/>
          </p:cNvSpPr>
          <p:nvPr>
            <p:ph type="body" idx="1"/>
          </p:nvPr>
        </p:nvSpPr>
        <p:spPr>
          <a:xfrm>
            <a:off x="323850" y="1052513"/>
            <a:ext cx="8496300" cy="5078412"/>
          </a:xfrm>
        </p:spPr>
        <p:txBody>
          <a:bodyPr/>
          <a:lstStyle/>
          <a:p>
            <a:pPr eaLnBrk="1" hangingPunct="1">
              <a:buClr>
                <a:srgbClr val="FF0000"/>
              </a:buClr>
              <a:buSzPct val="75000"/>
              <a:buFont typeface="Wingdings" pitchFamily="2" charset="2"/>
              <a:buChar char="q"/>
            </a:pPr>
            <a:r>
              <a:rPr lang="es-EC" smtClean="0"/>
              <a:t>Cada año, caen 496 mil km3 de agua sobre la superficie de la tierra. Esto representa alrededor de 100 mil m3/persona/año. </a:t>
            </a:r>
          </a:p>
          <a:p>
            <a:pPr eaLnBrk="1" hangingPunct="1">
              <a:buClr>
                <a:srgbClr val="FF0000"/>
              </a:buClr>
              <a:buSzPct val="75000"/>
              <a:buFont typeface="Wingdings" pitchFamily="2" charset="2"/>
              <a:buChar char="q"/>
            </a:pPr>
            <a:r>
              <a:rPr lang="es-EC" smtClean="0"/>
              <a:t>Si las precipitaciones se distribuyeran homogéneamente en todo el planeta, su altura anual sería de 973 milímetros. </a:t>
            </a:r>
          </a:p>
          <a:p>
            <a:pPr eaLnBrk="1" hangingPunct="1">
              <a:buClr>
                <a:srgbClr val="FF0000"/>
              </a:buClr>
              <a:buSzPct val="75000"/>
              <a:buFont typeface="Wingdings" pitchFamily="2" charset="2"/>
              <a:buChar char="q"/>
            </a:pPr>
            <a:r>
              <a:rPr lang="es-EC" smtClean="0"/>
              <a:t>Sólo 25% de este total cae en los continentes. A pesar de recibir precipitaciones medias anuales de apenas 696 mm, el continente asiático recoge la mayor parte (28%) del total de agua continental. </a:t>
            </a:r>
          </a:p>
          <a:p>
            <a:pPr eaLnBrk="1" hangingPunct="1">
              <a:buClr>
                <a:srgbClr val="FF0000"/>
              </a:buClr>
              <a:buSzPct val="75000"/>
              <a:buFont typeface="Wingdings" pitchFamily="2" charset="2"/>
              <a:buChar char="q"/>
            </a:pPr>
            <a:r>
              <a:rPr lang="es-EC" smtClean="0"/>
              <a:t>América del Sur con menos de la mitad del área asiática recibe 25% debido a sus elevadas precipitaciones (1,464 mm/año). </a:t>
            </a:r>
          </a:p>
          <a:p>
            <a:pPr eaLnBrk="1" hangingPunct="1">
              <a:buClr>
                <a:srgbClr val="FF0000"/>
              </a:buClr>
              <a:buSzPct val="75000"/>
              <a:buFont typeface="Wingdings" pitchFamily="2" charset="2"/>
              <a:buChar char="q"/>
            </a:pPr>
            <a:r>
              <a:rPr lang="es-EC" smtClean="0"/>
              <a:t>El promedio africano es similar al de Asia y el norteamericano ligeramente inferior (645 mm/año). </a:t>
            </a:r>
          </a:p>
          <a:p>
            <a:pPr eaLnBrk="1" hangingPunct="1">
              <a:buClr>
                <a:srgbClr val="FF0000"/>
              </a:buClr>
              <a:buSzPct val="75000"/>
              <a:buFont typeface="Wingdings" pitchFamily="2" charset="2"/>
              <a:buChar char="q"/>
            </a:pPr>
            <a:r>
              <a:rPr lang="es-EC" smtClean="0"/>
              <a:t>Asumiendo que el volumen de agua almacenado en los acuíferos se mantuviera estable, se puede estimar el agua evaporada a partir de los continentes en un 84% del total precipitado en Africa, 67% en Australia y 62% en América del Norte.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3 Marcador de fecha"/>
          <p:cNvSpPr>
            <a:spLocks noGrp="1"/>
          </p:cNvSpPr>
          <p:nvPr>
            <p:ph type="dt" sz="quarter" idx="10"/>
          </p:nvPr>
        </p:nvSpPr>
        <p:spPr>
          <a:noFill/>
        </p:spPr>
        <p:txBody>
          <a:bodyPr/>
          <a:lstStyle/>
          <a:p>
            <a:r>
              <a:rPr lang="es-ES"/>
              <a:t>Curso de Limnologia</a:t>
            </a:r>
            <a:endParaRPr lang="es-EC" altLang="en-US"/>
          </a:p>
        </p:txBody>
      </p:sp>
      <p:sp>
        <p:nvSpPr>
          <p:cNvPr id="17411"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17412" name="5 Marcador de número de diapositiva"/>
          <p:cNvSpPr>
            <a:spLocks noGrp="1"/>
          </p:cNvSpPr>
          <p:nvPr>
            <p:ph type="sldNum" sz="quarter" idx="12"/>
          </p:nvPr>
        </p:nvSpPr>
        <p:spPr>
          <a:noFill/>
        </p:spPr>
        <p:txBody>
          <a:bodyPr/>
          <a:lstStyle/>
          <a:p>
            <a:fld id="{7EA27B48-55E6-4181-B554-17EDC73CF878}" type="slidenum">
              <a:rPr lang="es-EC" altLang="en-US"/>
              <a:pPr/>
              <a:t>15</a:t>
            </a:fld>
            <a:endParaRPr lang="es-EC" altLang="en-US"/>
          </a:p>
        </p:txBody>
      </p:sp>
      <p:sp>
        <p:nvSpPr>
          <p:cNvPr id="17413" name="Rectangle 2"/>
          <p:cNvSpPr>
            <a:spLocks noGrp="1" noChangeArrowheads="1"/>
          </p:cNvSpPr>
          <p:nvPr>
            <p:ph type="title"/>
          </p:nvPr>
        </p:nvSpPr>
        <p:spPr>
          <a:xfrm>
            <a:off x="457200" y="277813"/>
            <a:ext cx="8229600" cy="703262"/>
          </a:xfrm>
        </p:spPr>
        <p:txBody>
          <a:bodyPr/>
          <a:lstStyle/>
          <a:p>
            <a:pPr eaLnBrk="1" hangingPunct="1"/>
            <a:r>
              <a:rPr lang="es-EC" smtClean="0"/>
              <a:t>Disponibilidad y requerimientos de agua </a:t>
            </a:r>
            <a:endParaRPr lang="es-EC" sz="1400" smtClean="0"/>
          </a:p>
        </p:txBody>
      </p:sp>
      <p:sp>
        <p:nvSpPr>
          <p:cNvPr id="17414" name="Rectangle 3"/>
          <p:cNvSpPr>
            <a:spLocks noGrp="1" noChangeArrowheads="1"/>
          </p:cNvSpPr>
          <p:nvPr>
            <p:ph type="body" idx="1"/>
          </p:nvPr>
        </p:nvSpPr>
        <p:spPr>
          <a:xfrm>
            <a:off x="323850" y="1125538"/>
            <a:ext cx="8496300" cy="5111750"/>
          </a:xfrm>
        </p:spPr>
        <p:txBody>
          <a:bodyPr/>
          <a:lstStyle/>
          <a:p>
            <a:pPr eaLnBrk="1" hangingPunct="1">
              <a:spcBef>
                <a:spcPct val="40000"/>
              </a:spcBef>
              <a:buClr>
                <a:srgbClr val="FF0000"/>
              </a:buClr>
              <a:buSzPct val="75000"/>
              <a:buFont typeface="Wingdings" pitchFamily="2" charset="2"/>
              <a:buChar char="q"/>
            </a:pPr>
            <a:r>
              <a:rPr lang="es-EC" smtClean="0"/>
              <a:t>En Asia y América del Sur las pérdidas por evaporación representan el 60% del agua caída; y en Europa, 57%. Solamente en la Antártica la tasa es considerablemente menor (17%).</a:t>
            </a:r>
          </a:p>
          <a:p>
            <a:pPr eaLnBrk="1" hangingPunct="1">
              <a:spcBef>
                <a:spcPct val="40000"/>
              </a:spcBef>
              <a:buClr>
                <a:srgbClr val="FF0000"/>
              </a:buClr>
              <a:buSzPct val="75000"/>
              <a:buFont typeface="Wingdings" pitchFamily="2" charset="2"/>
              <a:buChar char="q"/>
            </a:pPr>
            <a:r>
              <a:rPr lang="es-EC" smtClean="0"/>
              <a:t>Aún limitando los cálculos a las precipitaciones continentales (y restando el volumen evaporado que es aproximadamente un 60%) habría más de 80 mil m3 de agua anuales disponibles para el consumo de cada persona en el planeta.</a:t>
            </a:r>
          </a:p>
          <a:p>
            <a:pPr eaLnBrk="1" hangingPunct="1">
              <a:spcBef>
                <a:spcPct val="40000"/>
              </a:spcBef>
              <a:buClr>
                <a:srgbClr val="FF0000"/>
              </a:buClr>
              <a:buSzPct val="75000"/>
              <a:buFont typeface="Wingdings" pitchFamily="2" charset="2"/>
              <a:buChar char="q"/>
            </a:pPr>
            <a:r>
              <a:rPr lang="es-EC" smtClean="0"/>
              <a:t>Las necesidades </a:t>
            </a:r>
            <a:r>
              <a:rPr lang="es-EC" i="1" smtClean="0"/>
              <a:t>per capita</a:t>
            </a:r>
            <a:r>
              <a:rPr lang="es-EC" smtClean="0"/>
              <a:t> varían con las zonas consideradas, pero generalmente son inferiores a 1 m3 por día y por persona, o sea unos 200–350 m3 por año. En Guayaquil se considera un promedio de 200 l/persona/día.</a:t>
            </a:r>
          </a:p>
          <a:p>
            <a:pPr eaLnBrk="1" hangingPunct="1">
              <a:spcBef>
                <a:spcPct val="40000"/>
              </a:spcBef>
              <a:buClr>
                <a:srgbClr val="FF0000"/>
              </a:buClr>
              <a:buSzPct val="75000"/>
              <a:buFont typeface="Wingdings" pitchFamily="2" charset="2"/>
              <a:buChar char="q"/>
            </a:pPr>
            <a:r>
              <a:rPr lang="es-EC" smtClean="0"/>
              <a:t>Estas cifras muestran que la disponibilidad de agua no depende exclusivamente de los volúmenes existentes en la naturaleza, sino más bien de muchos otros factores.</a:t>
            </a:r>
          </a:p>
          <a:p>
            <a:pPr eaLnBrk="1" hangingPunct="1"/>
            <a:endParaRPr lang="es-EC"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4 Marcador de fecha"/>
          <p:cNvSpPr>
            <a:spLocks noGrp="1"/>
          </p:cNvSpPr>
          <p:nvPr>
            <p:ph type="dt" sz="quarter" idx="10"/>
          </p:nvPr>
        </p:nvSpPr>
        <p:spPr>
          <a:noFill/>
        </p:spPr>
        <p:txBody>
          <a:bodyPr/>
          <a:lstStyle/>
          <a:p>
            <a:r>
              <a:rPr lang="es-ES"/>
              <a:t>Curso de Limnologia</a:t>
            </a:r>
            <a:endParaRPr lang="es-EC" altLang="en-US"/>
          </a:p>
        </p:txBody>
      </p:sp>
      <p:sp>
        <p:nvSpPr>
          <p:cNvPr id="18435" name="5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18436" name="6 Marcador de número de diapositiva"/>
          <p:cNvSpPr>
            <a:spLocks noGrp="1"/>
          </p:cNvSpPr>
          <p:nvPr>
            <p:ph type="sldNum" sz="quarter" idx="12"/>
          </p:nvPr>
        </p:nvSpPr>
        <p:spPr>
          <a:noFill/>
        </p:spPr>
        <p:txBody>
          <a:bodyPr/>
          <a:lstStyle/>
          <a:p>
            <a:fld id="{623FFAF6-7DF9-4DC9-BB79-A691121DDA71}" type="slidenum">
              <a:rPr lang="es-EC" altLang="en-US"/>
              <a:pPr/>
              <a:t>16</a:t>
            </a:fld>
            <a:endParaRPr lang="es-EC" altLang="en-US"/>
          </a:p>
        </p:txBody>
      </p:sp>
      <p:sp>
        <p:nvSpPr>
          <p:cNvPr id="18437" name="Rectangle 5"/>
          <p:cNvSpPr>
            <a:spLocks noGrp="1" noChangeArrowheads="1"/>
          </p:cNvSpPr>
          <p:nvPr>
            <p:ph type="title"/>
          </p:nvPr>
        </p:nvSpPr>
        <p:spPr/>
        <p:txBody>
          <a:bodyPr/>
          <a:lstStyle/>
          <a:p>
            <a:pPr eaLnBrk="1" hangingPunct="1"/>
            <a:r>
              <a:rPr lang="es-ES" smtClean="0"/>
              <a:t>Disponibilidad de agua a nivel mundial, 1995</a:t>
            </a:r>
            <a:br>
              <a:rPr lang="es-ES" smtClean="0"/>
            </a:br>
            <a:r>
              <a:rPr lang="es-ES" sz="1800" smtClean="0"/>
              <a:t>En (miles de m3) / (año), per capita</a:t>
            </a:r>
            <a:endParaRPr lang="es-EC" sz="1800" smtClean="0"/>
          </a:p>
        </p:txBody>
      </p:sp>
      <p:pic>
        <p:nvPicPr>
          <p:cNvPr id="18438" name="Picture 4" descr="Fi_27_4"/>
          <p:cNvPicPr>
            <a:picLocks noChangeAspect="1" noChangeArrowheads="1"/>
          </p:cNvPicPr>
          <p:nvPr>
            <p:ph sz="half" idx="1"/>
          </p:nvPr>
        </p:nvPicPr>
        <p:blipFill>
          <a:blip r:embed="rId2"/>
          <a:srcRect/>
          <a:stretch>
            <a:fillRect/>
          </a:stretch>
        </p:blipFill>
        <p:spPr>
          <a:xfrm>
            <a:off x="755650" y="1160463"/>
            <a:ext cx="7632700" cy="4140200"/>
          </a:xfrm>
          <a:noFill/>
        </p:spPr>
      </p:pic>
      <p:pic>
        <p:nvPicPr>
          <p:cNvPr id="18439" name="Picture 7" descr="Fi_27_5"/>
          <p:cNvPicPr>
            <a:picLocks noChangeAspect="1" noChangeArrowheads="1"/>
          </p:cNvPicPr>
          <p:nvPr>
            <p:ph sz="half" idx="2"/>
          </p:nvPr>
        </p:nvPicPr>
        <p:blipFill>
          <a:blip r:embed="rId3"/>
          <a:srcRect/>
          <a:stretch>
            <a:fillRect/>
          </a:stretch>
        </p:blipFill>
        <p:spPr>
          <a:xfrm>
            <a:off x="2484438" y="5373688"/>
            <a:ext cx="4679950" cy="1295400"/>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4 Marcador de fecha"/>
          <p:cNvSpPr>
            <a:spLocks noGrp="1"/>
          </p:cNvSpPr>
          <p:nvPr>
            <p:ph type="dt" sz="quarter" idx="10"/>
          </p:nvPr>
        </p:nvSpPr>
        <p:spPr>
          <a:noFill/>
        </p:spPr>
        <p:txBody>
          <a:bodyPr/>
          <a:lstStyle/>
          <a:p>
            <a:r>
              <a:rPr lang="es-ES"/>
              <a:t>Curso de Limnologia</a:t>
            </a:r>
            <a:endParaRPr lang="es-EC" altLang="en-US"/>
          </a:p>
        </p:txBody>
      </p:sp>
      <p:sp>
        <p:nvSpPr>
          <p:cNvPr id="19459" name="5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19460" name="6 Marcador de número de diapositiva"/>
          <p:cNvSpPr>
            <a:spLocks noGrp="1"/>
          </p:cNvSpPr>
          <p:nvPr>
            <p:ph type="sldNum" sz="quarter" idx="12"/>
          </p:nvPr>
        </p:nvSpPr>
        <p:spPr>
          <a:noFill/>
        </p:spPr>
        <p:txBody>
          <a:bodyPr/>
          <a:lstStyle/>
          <a:p>
            <a:fld id="{8D9DF1CC-E283-4A0B-B6B2-8393C6574546}" type="slidenum">
              <a:rPr lang="es-EC" altLang="en-US"/>
              <a:pPr/>
              <a:t>17</a:t>
            </a:fld>
            <a:endParaRPr lang="es-EC" altLang="en-US"/>
          </a:p>
        </p:txBody>
      </p:sp>
      <p:sp>
        <p:nvSpPr>
          <p:cNvPr id="19461" name="Rectangle 5"/>
          <p:cNvSpPr>
            <a:spLocks noGrp="1" noChangeArrowheads="1"/>
          </p:cNvSpPr>
          <p:nvPr>
            <p:ph type="title"/>
          </p:nvPr>
        </p:nvSpPr>
        <p:spPr/>
        <p:txBody>
          <a:bodyPr/>
          <a:lstStyle/>
          <a:p>
            <a:pPr eaLnBrk="1" hangingPunct="1"/>
            <a:r>
              <a:rPr lang="es-ES" sz="2400" smtClean="0"/>
              <a:t>Proyecciones de disponibilidad de agua para el 2025 </a:t>
            </a:r>
            <a:br>
              <a:rPr lang="es-ES" sz="2400" smtClean="0"/>
            </a:br>
            <a:r>
              <a:rPr lang="es-ES" sz="1600" smtClean="0"/>
              <a:t>En   (miles de m3) / (año), per capita</a:t>
            </a:r>
            <a:endParaRPr lang="es-EC" sz="1600" smtClean="0"/>
          </a:p>
        </p:txBody>
      </p:sp>
      <p:pic>
        <p:nvPicPr>
          <p:cNvPr id="19462" name="Picture 4" descr="Fi_28_8"/>
          <p:cNvPicPr>
            <a:picLocks noChangeAspect="1" noChangeArrowheads="1"/>
          </p:cNvPicPr>
          <p:nvPr>
            <p:ph sz="half" idx="1"/>
          </p:nvPr>
        </p:nvPicPr>
        <p:blipFill>
          <a:blip r:embed="rId2"/>
          <a:srcRect/>
          <a:stretch>
            <a:fillRect/>
          </a:stretch>
        </p:blipFill>
        <p:spPr>
          <a:xfrm>
            <a:off x="611188" y="990600"/>
            <a:ext cx="7921625" cy="4383088"/>
          </a:xfrm>
          <a:noFill/>
        </p:spPr>
      </p:pic>
      <p:pic>
        <p:nvPicPr>
          <p:cNvPr id="19463" name="Picture 7" descr="Fi_28_9"/>
          <p:cNvPicPr>
            <a:picLocks noChangeAspect="1" noChangeArrowheads="1"/>
          </p:cNvPicPr>
          <p:nvPr>
            <p:ph sz="half" idx="2"/>
          </p:nvPr>
        </p:nvPicPr>
        <p:blipFill>
          <a:blip r:embed="rId3"/>
          <a:srcRect/>
          <a:stretch>
            <a:fillRect/>
          </a:stretch>
        </p:blipFill>
        <p:spPr>
          <a:xfrm>
            <a:off x="2987675" y="5418138"/>
            <a:ext cx="3600450" cy="1439862"/>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3 Marcador de fecha"/>
          <p:cNvSpPr>
            <a:spLocks noGrp="1"/>
          </p:cNvSpPr>
          <p:nvPr>
            <p:ph type="dt" sz="quarter" idx="10"/>
          </p:nvPr>
        </p:nvSpPr>
        <p:spPr>
          <a:noFill/>
        </p:spPr>
        <p:txBody>
          <a:bodyPr/>
          <a:lstStyle/>
          <a:p>
            <a:r>
              <a:rPr lang="es-ES"/>
              <a:t>Curso de Limnologia</a:t>
            </a:r>
            <a:endParaRPr lang="es-EC" altLang="en-US"/>
          </a:p>
        </p:txBody>
      </p:sp>
      <p:sp>
        <p:nvSpPr>
          <p:cNvPr id="20483"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20484" name="5 Marcador de número de diapositiva"/>
          <p:cNvSpPr>
            <a:spLocks noGrp="1"/>
          </p:cNvSpPr>
          <p:nvPr>
            <p:ph type="sldNum" sz="quarter" idx="12"/>
          </p:nvPr>
        </p:nvSpPr>
        <p:spPr>
          <a:noFill/>
        </p:spPr>
        <p:txBody>
          <a:bodyPr/>
          <a:lstStyle/>
          <a:p>
            <a:fld id="{5876A7FF-06F0-4FC5-8C04-86EFD5D307FD}" type="slidenum">
              <a:rPr lang="es-EC" altLang="en-US"/>
              <a:pPr/>
              <a:t>18</a:t>
            </a:fld>
            <a:endParaRPr lang="es-EC" altLang="en-US"/>
          </a:p>
        </p:txBody>
      </p:sp>
      <p:sp>
        <p:nvSpPr>
          <p:cNvPr id="20485" name="Rectangle 2"/>
          <p:cNvSpPr>
            <a:spLocks noGrp="1" noChangeArrowheads="1"/>
          </p:cNvSpPr>
          <p:nvPr>
            <p:ph type="title"/>
          </p:nvPr>
        </p:nvSpPr>
        <p:spPr/>
        <p:txBody>
          <a:bodyPr/>
          <a:lstStyle/>
          <a:p>
            <a:pPr eaLnBrk="1" hangingPunct="1"/>
            <a:r>
              <a:rPr lang="es-EC" smtClean="0"/>
              <a:t>Funcionamiento del Ciclo Hidrológico </a:t>
            </a:r>
            <a:r>
              <a:rPr lang="es-EC" sz="1400" smtClean="0"/>
              <a:t>(1)</a:t>
            </a:r>
          </a:p>
        </p:txBody>
      </p:sp>
      <p:sp>
        <p:nvSpPr>
          <p:cNvPr id="20486" name="Rectangle 3"/>
          <p:cNvSpPr>
            <a:spLocks noGrp="1" noChangeArrowheads="1"/>
          </p:cNvSpPr>
          <p:nvPr>
            <p:ph type="body" idx="1"/>
          </p:nvPr>
        </p:nvSpPr>
        <p:spPr>
          <a:xfrm>
            <a:off x="250825" y="908050"/>
            <a:ext cx="8713788" cy="5473700"/>
          </a:xfrm>
        </p:spPr>
        <p:txBody>
          <a:bodyPr/>
          <a:lstStyle/>
          <a:p>
            <a:pPr eaLnBrk="1" hangingPunct="1">
              <a:lnSpc>
                <a:spcPct val="90000"/>
              </a:lnSpc>
              <a:spcBef>
                <a:spcPct val="30000"/>
              </a:spcBef>
              <a:buClr>
                <a:srgbClr val="FF0000"/>
              </a:buClr>
              <a:buSzPct val="75000"/>
              <a:buFont typeface="Wingdings" pitchFamily="2" charset="2"/>
              <a:buChar char="Ø"/>
            </a:pPr>
            <a:r>
              <a:rPr lang="es-EC" sz="1800" smtClean="0"/>
              <a:t>El movimiento del agua en el ciclo hidrológico es mantenido por la energía radiante del sol y por la fuerza de la gravedad. </a:t>
            </a:r>
          </a:p>
          <a:p>
            <a:pPr eaLnBrk="1" hangingPunct="1">
              <a:lnSpc>
                <a:spcPct val="90000"/>
              </a:lnSpc>
              <a:spcBef>
                <a:spcPct val="30000"/>
              </a:spcBef>
              <a:buClr>
                <a:srgbClr val="FF0000"/>
              </a:buClr>
              <a:buSzPct val="75000"/>
              <a:buFont typeface="Wingdings" pitchFamily="2" charset="2"/>
              <a:buChar char="Ø"/>
            </a:pPr>
            <a:r>
              <a:rPr lang="es-EC" sz="1800" smtClean="0"/>
              <a:t>Se define como la secuencia de fenómenos por medio de los cuales el agua pasa de la superficie terrestre, en la fase de vapor, a la atmósfera y regresa en sus fases líquida y sólida. La transferencia de agua desde la superficie de la Tierra hacia la atmósfera, en forma de vapor de agua, se debe a la </a:t>
            </a:r>
            <a:r>
              <a:rPr lang="es-EC" sz="1800" b="1" i="1" smtClean="0"/>
              <a:t>evaporación</a:t>
            </a:r>
            <a:r>
              <a:rPr lang="es-EC" sz="1800" smtClean="0"/>
              <a:t> directa, a la </a:t>
            </a:r>
            <a:r>
              <a:rPr lang="es-EC" sz="1800" b="1" i="1" smtClean="0"/>
              <a:t>transpiración</a:t>
            </a:r>
            <a:r>
              <a:rPr lang="es-EC" sz="1800" smtClean="0"/>
              <a:t> por las plantas y animales y por </a:t>
            </a:r>
            <a:r>
              <a:rPr lang="es-EC" sz="1800" b="1" i="1" smtClean="0"/>
              <a:t>sublimación</a:t>
            </a:r>
            <a:r>
              <a:rPr lang="es-EC" sz="1800" smtClean="0"/>
              <a:t> (paso directo del agua sólida a vapor de agua).  </a:t>
            </a:r>
          </a:p>
          <a:p>
            <a:pPr eaLnBrk="1" hangingPunct="1">
              <a:lnSpc>
                <a:spcPct val="90000"/>
              </a:lnSpc>
              <a:spcBef>
                <a:spcPct val="30000"/>
              </a:spcBef>
              <a:buClr>
                <a:srgbClr val="FF0000"/>
              </a:buClr>
              <a:buSzPct val="75000"/>
              <a:buFont typeface="Wingdings" pitchFamily="2" charset="2"/>
              <a:buChar char="Ø"/>
            </a:pPr>
            <a:r>
              <a:rPr lang="es-EC" sz="1800" smtClean="0"/>
              <a:t>La cantidad de agua movida, dentro del ciclo hidrológico, por sublimación es insignificante en relación a las cantidades movidas por evaporación y por transpiración, cuyo proceso conjunto se denomina </a:t>
            </a:r>
            <a:r>
              <a:rPr lang="es-EC" sz="1800" b="1" i="1" smtClean="0"/>
              <a:t>evapotranspiración</a:t>
            </a:r>
            <a:r>
              <a:rPr lang="es-EC" sz="1800" smtClean="0"/>
              <a:t>. </a:t>
            </a:r>
          </a:p>
          <a:p>
            <a:pPr eaLnBrk="1" hangingPunct="1">
              <a:lnSpc>
                <a:spcPct val="90000"/>
              </a:lnSpc>
              <a:spcBef>
                <a:spcPct val="30000"/>
              </a:spcBef>
              <a:buClr>
                <a:srgbClr val="FF0000"/>
              </a:buClr>
              <a:buSzPct val="75000"/>
              <a:buFont typeface="Wingdings" pitchFamily="2" charset="2"/>
              <a:buChar char="Ø"/>
            </a:pPr>
            <a:r>
              <a:rPr lang="es-EC" sz="1800" smtClean="0"/>
              <a:t>El vapor de agua es transportado por la circulación atmosférica y se condensa luego de haber recorrido distancias que pueden sobrepasar 1,000 Km. El agua condensada da lugar a la formación de nieblas y nubes y, posteriormente, a precipitación. </a:t>
            </a:r>
          </a:p>
          <a:p>
            <a:pPr eaLnBrk="1" hangingPunct="1">
              <a:lnSpc>
                <a:spcPct val="90000"/>
              </a:lnSpc>
              <a:spcBef>
                <a:spcPct val="30000"/>
              </a:spcBef>
              <a:buClr>
                <a:srgbClr val="FF0000"/>
              </a:buClr>
              <a:buSzPct val="75000"/>
              <a:buFont typeface="Wingdings" pitchFamily="2" charset="2"/>
              <a:buChar char="Ø"/>
            </a:pPr>
            <a:r>
              <a:rPr lang="es-EC" sz="1800" smtClean="0"/>
              <a:t>La precipitación incluye también incluye el agua que pasa de la atmósfera a la superficie terrestre por condensación del vapor de agua (</a:t>
            </a:r>
            <a:r>
              <a:rPr lang="es-EC" sz="1800" b="1" i="1" smtClean="0"/>
              <a:t>rocío</a:t>
            </a:r>
            <a:r>
              <a:rPr lang="es-EC" sz="1800" smtClean="0"/>
              <a:t>) o por congelación del vapor (</a:t>
            </a:r>
            <a:r>
              <a:rPr lang="es-EC" sz="1800" b="1" i="1" smtClean="0"/>
              <a:t>helada</a:t>
            </a:r>
            <a:r>
              <a:rPr lang="es-EC" sz="1800" smtClean="0"/>
              <a:t>) y por intercepción de las gotas de agua de las nieblas (nubes que tocan el suelo o el mar</a:t>
            </a:r>
            <a:r>
              <a:rPr lang="es-EC" sz="1400" smtClean="0"/>
              <a:t>). </a:t>
            </a:r>
          </a:p>
          <a:p>
            <a:pPr eaLnBrk="1" hangingPunct="1">
              <a:lnSpc>
                <a:spcPct val="80000"/>
              </a:lnSpc>
              <a:buClr>
                <a:srgbClr val="FF0000"/>
              </a:buClr>
              <a:buSzPct val="75000"/>
              <a:buFont typeface="Wingdings" pitchFamily="2" charset="2"/>
              <a:buChar char="Ø"/>
            </a:pPr>
            <a:r>
              <a:rPr lang="es-EC" sz="140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Marcador de fecha"/>
          <p:cNvSpPr>
            <a:spLocks noGrp="1"/>
          </p:cNvSpPr>
          <p:nvPr>
            <p:ph type="dt" sz="quarter" idx="10"/>
          </p:nvPr>
        </p:nvSpPr>
        <p:spPr>
          <a:noFill/>
        </p:spPr>
        <p:txBody>
          <a:bodyPr/>
          <a:lstStyle/>
          <a:p>
            <a:r>
              <a:rPr lang="es-ES"/>
              <a:t>Curso de Limnologia</a:t>
            </a:r>
            <a:endParaRPr lang="es-EC" altLang="en-US"/>
          </a:p>
        </p:txBody>
      </p:sp>
      <p:sp>
        <p:nvSpPr>
          <p:cNvPr id="21507"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21508" name="5 Marcador de número de diapositiva"/>
          <p:cNvSpPr>
            <a:spLocks noGrp="1"/>
          </p:cNvSpPr>
          <p:nvPr>
            <p:ph type="sldNum" sz="quarter" idx="12"/>
          </p:nvPr>
        </p:nvSpPr>
        <p:spPr>
          <a:noFill/>
        </p:spPr>
        <p:txBody>
          <a:bodyPr/>
          <a:lstStyle/>
          <a:p>
            <a:fld id="{515549E0-6C75-44C9-AEF1-BD961FD1C3B6}" type="slidenum">
              <a:rPr lang="es-EC" altLang="en-US"/>
              <a:pPr/>
              <a:t>19</a:t>
            </a:fld>
            <a:endParaRPr lang="es-EC" altLang="en-US"/>
          </a:p>
        </p:txBody>
      </p:sp>
      <p:sp>
        <p:nvSpPr>
          <p:cNvPr id="21509" name="Rectangle 2"/>
          <p:cNvSpPr>
            <a:spLocks noGrp="1" noChangeArrowheads="1"/>
          </p:cNvSpPr>
          <p:nvPr>
            <p:ph type="title"/>
          </p:nvPr>
        </p:nvSpPr>
        <p:spPr>
          <a:xfrm>
            <a:off x="457200" y="277813"/>
            <a:ext cx="8229600" cy="847725"/>
          </a:xfrm>
        </p:spPr>
        <p:txBody>
          <a:bodyPr/>
          <a:lstStyle/>
          <a:p>
            <a:pPr eaLnBrk="1" hangingPunct="1"/>
            <a:r>
              <a:rPr lang="es-EC" smtClean="0"/>
              <a:t>Funcionamiento del Ciclo Hidrológico </a:t>
            </a:r>
            <a:r>
              <a:rPr lang="es-EC" sz="1400" smtClean="0"/>
              <a:t>(2)</a:t>
            </a:r>
          </a:p>
        </p:txBody>
      </p:sp>
      <p:sp>
        <p:nvSpPr>
          <p:cNvPr id="21510" name="Rectangle 3"/>
          <p:cNvSpPr>
            <a:spLocks noGrp="1" noChangeArrowheads="1"/>
          </p:cNvSpPr>
          <p:nvPr>
            <p:ph type="body" idx="1"/>
          </p:nvPr>
        </p:nvSpPr>
        <p:spPr>
          <a:xfrm>
            <a:off x="323850" y="1052513"/>
            <a:ext cx="8569325" cy="5545137"/>
          </a:xfrm>
        </p:spPr>
        <p:txBody>
          <a:bodyPr/>
          <a:lstStyle/>
          <a:p>
            <a:pPr eaLnBrk="1" hangingPunct="1">
              <a:lnSpc>
                <a:spcPct val="80000"/>
              </a:lnSpc>
              <a:spcBef>
                <a:spcPct val="30000"/>
              </a:spcBef>
              <a:buClr>
                <a:srgbClr val="FF0000"/>
              </a:buClr>
              <a:buSzPct val="75000"/>
              <a:buFont typeface="Wingdings" pitchFamily="2" charset="2"/>
              <a:buChar char="Ø"/>
            </a:pPr>
            <a:r>
              <a:rPr lang="es-EC" smtClean="0"/>
              <a:t>Del agua que precipita a tierra, una parte es devuelta directamente a la atmósfera por evaporación; otra parte escurre por la superficie del terreno, escorrentía superficial, origina las líneas de agua. </a:t>
            </a:r>
          </a:p>
          <a:p>
            <a:pPr eaLnBrk="1" hangingPunct="1">
              <a:lnSpc>
                <a:spcPct val="80000"/>
              </a:lnSpc>
              <a:spcBef>
                <a:spcPct val="30000"/>
              </a:spcBef>
              <a:buClr>
                <a:srgbClr val="FF0000"/>
              </a:buClr>
              <a:buSzPct val="75000"/>
              <a:buFont typeface="Wingdings" pitchFamily="2" charset="2"/>
              <a:buChar char="Ø"/>
            </a:pPr>
            <a:r>
              <a:rPr lang="es-EC" smtClean="0"/>
              <a:t>El agua restante se infiltra. Puede volver a la atmósfera por evapotranspiración o profundizarse hasta alcanzar las capas freáticas. </a:t>
            </a:r>
          </a:p>
          <a:p>
            <a:pPr eaLnBrk="1" hangingPunct="1">
              <a:lnSpc>
                <a:spcPct val="80000"/>
              </a:lnSpc>
              <a:spcBef>
                <a:spcPct val="30000"/>
              </a:spcBef>
              <a:buClr>
                <a:srgbClr val="FF0000"/>
              </a:buClr>
              <a:buSzPct val="75000"/>
              <a:buFont typeface="Wingdings" pitchFamily="2" charset="2"/>
              <a:buChar char="Ø"/>
            </a:pPr>
            <a:r>
              <a:rPr lang="es-EC" smtClean="0"/>
              <a:t>Tanto el escurrimiento superficial como el subterráneo van a alimentar los cursos de agua que desaguan en lagos y en océanos. </a:t>
            </a:r>
          </a:p>
          <a:p>
            <a:pPr eaLnBrk="1" hangingPunct="1">
              <a:lnSpc>
                <a:spcPct val="80000"/>
              </a:lnSpc>
              <a:spcBef>
                <a:spcPct val="30000"/>
              </a:spcBef>
              <a:buClr>
                <a:srgbClr val="FF0000"/>
              </a:buClr>
              <a:buSzPct val="75000"/>
              <a:buFont typeface="Wingdings" pitchFamily="2" charset="2"/>
              <a:buChar char="Ø"/>
            </a:pPr>
            <a:r>
              <a:rPr lang="es-EC" smtClean="0"/>
              <a:t>La escorrentía superficial se presenta cuando hay precipitación y termina poco después de haber terminado la precipitación. </a:t>
            </a:r>
          </a:p>
          <a:p>
            <a:pPr eaLnBrk="1" hangingPunct="1">
              <a:lnSpc>
                <a:spcPct val="80000"/>
              </a:lnSpc>
              <a:spcBef>
                <a:spcPct val="30000"/>
              </a:spcBef>
              <a:buClr>
                <a:srgbClr val="FF0000"/>
              </a:buClr>
              <a:buSzPct val="75000"/>
              <a:buFont typeface="Wingdings" pitchFamily="2" charset="2"/>
              <a:buChar char="Ø"/>
            </a:pPr>
            <a:r>
              <a:rPr lang="es-EC" smtClean="0"/>
              <a:t>Mientras que el escurrimiento subterráneo, sobre todo cuando se da a través de medios porosos, ocurre con gran lentitud y sigue alimentando los cursos de agua mucho después de haber terminado la precipitación que le dio origen. </a:t>
            </a:r>
          </a:p>
          <a:p>
            <a:pPr eaLnBrk="1" hangingPunct="1">
              <a:lnSpc>
                <a:spcPct val="80000"/>
              </a:lnSpc>
              <a:spcBef>
                <a:spcPct val="30000"/>
              </a:spcBef>
              <a:buClr>
                <a:srgbClr val="FF0000"/>
              </a:buClr>
              <a:buSzPct val="75000"/>
              <a:buFont typeface="Wingdings" pitchFamily="2" charset="2"/>
              <a:buChar char="Ø"/>
            </a:pPr>
            <a:r>
              <a:rPr lang="es-EC" smtClean="0"/>
              <a:t>Así, los cursos de agua alimentados por capas freáticas presentan unos caudales más regulares. </a:t>
            </a:r>
          </a:p>
          <a:p>
            <a:pPr eaLnBrk="1" hangingPunct="1">
              <a:lnSpc>
                <a:spcPct val="80000"/>
              </a:lnSpc>
              <a:spcBef>
                <a:spcPct val="30000"/>
              </a:spcBef>
              <a:buClr>
                <a:srgbClr val="FF0000"/>
              </a:buClr>
              <a:buSzPct val="75000"/>
              <a:buFont typeface="Wingdings" pitchFamily="2" charset="2"/>
              <a:buChar char="Ø"/>
            </a:pPr>
            <a:r>
              <a:rPr lang="es-EC" smtClean="0"/>
              <a:t>Los procesos del ciclo hidrológico ocurren en la atmósfera y en la superficie terrestre por lo que se puede admitir dividir el ciclo del agua en dos ramas: aérea y terrestre. </a:t>
            </a:r>
          </a:p>
          <a:p>
            <a:pPr eaLnBrk="1" hangingPunct="1">
              <a:lnSpc>
                <a:spcPct val="80000"/>
              </a:lnSpc>
            </a:pPr>
            <a:endParaRPr lang="es-EC" sz="12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Marcador de fecha"/>
          <p:cNvSpPr>
            <a:spLocks noGrp="1"/>
          </p:cNvSpPr>
          <p:nvPr>
            <p:ph type="dt" sz="quarter" idx="10"/>
          </p:nvPr>
        </p:nvSpPr>
        <p:spPr>
          <a:noFill/>
        </p:spPr>
        <p:txBody>
          <a:bodyPr/>
          <a:lstStyle/>
          <a:p>
            <a:r>
              <a:rPr lang="es-ES"/>
              <a:t>Curso de Limnologia</a:t>
            </a:r>
            <a:endParaRPr lang="es-EC" altLang="en-US"/>
          </a:p>
        </p:txBody>
      </p:sp>
      <p:sp>
        <p:nvSpPr>
          <p:cNvPr id="4099"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4100" name="5 Marcador de número de diapositiva"/>
          <p:cNvSpPr>
            <a:spLocks noGrp="1"/>
          </p:cNvSpPr>
          <p:nvPr>
            <p:ph type="sldNum" sz="quarter" idx="12"/>
          </p:nvPr>
        </p:nvSpPr>
        <p:spPr>
          <a:noFill/>
        </p:spPr>
        <p:txBody>
          <a:bodyPr/>
          <a:lstStyle/>
          <a:p>
            <a:fld id="{1F1AE773-76C4-45C8-AC3B-953A7E2C420F}" type="slidenum">
              <a:rPr lang="es-EC" altLang="en-US"/>
              <a:pPr/>
              <a:t>2</a:t>
            </a:fld>
            <a:endParaRPr lang="es-EC" altLang="en-US"/>
          </a:p>
        </p:txBody>
      </p:sp>
      <p:sp>
        <p:nvSpPr>
          <p:cNvPr id="4101" name="Rectangle 2"/>
          <p:cNvSpPr>
            <a:spLocks noGrp="1" noChangeArrowheads="1"/>
          </p:cNvSpPr>
          <p:nvPr>
            <p:ph type="title"/>
          </p:nvPr>
        </p:nvSpPr>
        <p:spPr>
          <a:xfrm>
            <a:off x="457200" y="277813"/>
            <a:ext cx="8229600" cy="703262"/>
          </a:xfrm>
        </p:spPr>
        <p:txBody>
          <a:bodyPr/>
          <a:lstStyle/>
          <a:p>
            <a:pPr eaLnBrk="1" hangingPunct="1"/>
            <a:r>
              <a:rPr lang="es-EC" smtClean="0"/>
              <a:t>Políticas de Curso</a:t>
            </a:r>
          </a:p>
        </p:txBody>
      </p:sp>
      <p:sp>
        <p:nvSpPr>
          <p:cNvPr id="4102" name="Rectangle 3"/>
          <p:cNvSpPr>
            <a:spLocks noGrp="1" noChangeArrowheads="1"/>
          </p:cNvSpPr>
          <p:nvPr>
            <p:ph type="body" idx="1"/>
          </p:nvPr>
        </p:nvSpPr>
        <p:spPr>
          <a:xfrm>
            <a:off x="250825" y="836613"/>
            <a:ext cx="8642350" cy="5832475"/>
          </a:xfrm>
        </p:spPr>
        <p:txBody>
          <a:bodyPr/>
          <a:lstStyle/>
          <a:p>
            <a:pPr eaLnBrk="1" hangingPunct="1">
              <a:spcBef>
                <a:spcPct val="40000"/>
              </a:spcBef>
              <a:buClr>
                <a:srgbClr val="FC1B0A"/>
              </a:buClr>
              <a:buSzTx/>
              <a:buFont typeface="Wingdings" pitchFamily="2" charset="2"/>
              <a:buNone/>
            </a:pPr>
            <a:r>
              <a:rPr lang="es-EC" smtClean="0"/>
              <a:t>El profesor actuará como un facilitador, con apoyo de ayudas audiovisuales, lectura de reportes, investigación sobre temas específicos relacionados con la </a:t>
            </a:r>
            <a:r>
              <a:rPr lang="es-EC" b="1" smtClean="0"/>
              <a:t>LIMNOLOGIA</a:t>
            </a:r>
            <a:r>
              <a:rPr lang="es-EC" smtClean="0"/>
              <a:t>, y apuntes de clase. </a:t>
            </a:r>
          </a:p>
          <a:p>
            <a:pPr eaLnBrk="1" hangingPunct="1">
              <a:lnSpc>
                <a:spcPct val="110000"/>
              </a:lnSpc>
              <a:spcBef>
                <a:spcPct val="40000"/>
              </a:spcBef>
              <a:buClr>
                <a:srgbClr val="FC1B0A"/>
              </a:buClr>
              <a:buSzTx/>
              <a:buFont typeface="Wingdings" pitchFamily="2" charset="2"/>
              <a:buNone/>
            </a:pPr>
            <a:r>
              <a:rPr lang="es-EC" smtClean="0"/>
              <a:t>Sistema de evaluación:</a:t>
            </a:r>
          </a:p>
          <a:p>
            <a:pPr lvl="1" eaLnBrk="1" hangingPunct="1">
              <a:spcBef>
                <a:spcPct val="30000"/>
              </a:spcBef>
              <a:buClr>
                <a:srgbClr val="FC1B0A"/>
              </a:buClr>
              <a:buSzPct val="75000"/>
            </a:pPr>
            <a:r>
              <a:rPr lang="es-EC" smtClean="0"/>
              <a:t>Tareas y actuación presencial:	20%</a:t>
            </a:r>
          </a:p>
          <a:p>
            <a:pPr lvl="1" eaLnBrk="1" hangingPunct="1">
              <a:spcBef>
                <a:spcPct val="30000"/>
              </a:spcBef>
              <a:buClr>
                <a:srgbClr val="FC1B0A"/>
              </a:buClr>
              <a:buSzPct val="75000"/>
            </a:pPr>
            <a:r>
              <a:rPr lang="es-EC" smtClean="0"/>
              <a:t>Trabajo de investigación:	 	20%</a:t>
            </a:r>
          </a:p>
          <a:p>
            <a:pPr lvl="1" eaLnBrk="1" hangingPunct="1">
              <a:spcBef>
                <a:spcPct val="30000"/>
              </a:spcBef>
              <a:buClr>
                <a:srgbClr val="FC1B0A"/>
              </a:buClr>
              <a:buSzPct val="75000"/>
            </a:pPr>
            <a:r>
              <a:rPr lang="es-EC" smtClean="0"/>
              <a:t>Examen escrito:		 	60%</a:t>
            </a:r>
          </a:p>
          <a:p>
            <a:pPr eaLnBrk="1" hangingPunct="1">
              <a:spcBef>
                <a:spcPct val="40000"/>
              </a:spcBef>
              <a:spcAft>
                <a:spcPct val="10000"/>
              </a:spcAft>
              <a:buClr>
                <a:srgbClr val="FC1B0A"/>
              </a:buClr>
              <a:buSzTx/>
              <a:buFont typeface="Wingdings" pitchFamily="2" charset="2"/>
              <a:buNone/>
            </a:pPr>
            <a:r>
              <a:rPr lang="es-EC" smtClean="0"/>
              <a:t>Los exámenes parcial y final se evalúan considerando este sistema. Además, el examen final es acumulativo. Las clases prácticas se harán de acuerdo a los requerimientos específicos.  El examen de mejoramiento es sobre 100 puntos, y en él no se incluyen tareas ni trabajos de investigación.</a:t>
            </a:r>
          </a:p>
          <a:p>
            <a:pPr eaLnBrk="1" hangingPunct="1">
              <a:spcBef>
                <a:spcPct val="35000"/>
              </a:spcBef>
              <a:buClr>
                <a:srgbClr val="FC1B0A"/>
              </a:buClr>
              <a:buSzTx/>
              <a:buFont typeface="Wingdings" pitchFamily="2" charset="2"/>
              <a:buNone/>
            </a:pPr>
            <a:r>
              <a:rPr lang="es-EC" smtClean="0"/>
              <a:t>El contenido del programa de la materia será proporcionado en un archivo de acuerdo al formato de la Secretaría Técnica Académica (STA), y detalla los temas que serán cubiertos en el desarrollo del curso.</a:t>
            </a:r>
          </a:p>
          <a:p>
            <a:pPr eaLnBrk="1" hangingPunct="1"/>
            <a:endParaRPr lang="es-EC"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3 Marcador de fecha"/>
          <p:cNvSpPr>
            <a:spLocks noGrp="1"/>
          </p:cNvSpPr>
          <p:nvPr>
            <p:ph type="dt" sz="quarter" idx="10"/>
          </p:nvPr>
        </p:nvSpPr>
        <p:spPr>
          <a:noFill/>
        </p:spPr>
        <p:txBody>
          <a:bodyPr/>
          <a:lstStyle/>
          <a:p>
            <a:r>
              <a:rPr lang="es-ES"/>
              <a:t>Curso de Limnologia</a:t>
            </a:r>
            <a:endParaRPr lang="es-EC" altLang="en-US"/>
          </a:p>
        </p:txBody>
      </p:sp>
      <p:sp>
        <p:nvSpPr>
          <p:cNvPr id="22531"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22532" name="5 Marcador de número de diapositiva"/>
          <p:cNvSpPr>
            <a:spLocks noGrp="1"/>
          </p:cNvSpPr>
          <p:nvPr>
            <p:ph type="sldNum" sz="quarter" idx="12"/>
          </p:nvPr>
        </p:nvSpPr>
        <p:spPr>
          <a:noFill/>
        </p:spPr>
        <p:txBody>
          <a:bodyPr/>
          <a:lstStyle/>
          <a:p>
            <a:fld id="{8A93CE5D-DFC6-4124-A8C3-6F92CECCCF9B}" type="slidenum">
              <a:rPr lang="es-EC" altLang="en-US"/>
              <a:pPr/>
              <a:t>20</a:t>
            </a:fld>
            <a:endParaRPr lang="es-EC" altLang="en-US"/>
          </a:p>
        </p:txBody>
      </p:sp>
      <p:sp>
        <p:nvSpPr>
          <p:cNvPr id="22533" name="Rectangle 2"/>
          <p:cNvSpPr>
            <a:spLocks noGrp="1" noChangeArrowheads="1"/>
          </p:cNvSpPr>
          <p:nvPr>
            <p:ph type="title"/>
          </p:nvPr>
        </p:nvSpPr>
        <p:spPr>
          <a:xfrm>
            <a:off x="457200" y="277813"/>
            <a:ext cx="8229600" cy="847725"/>
          </a:xfrm>
        </p:spPr>
        <p:txBody>
          <a:bodyPr/>
          <a:lstStyle/>
          <a:p>
            <a:pPr eaLnBrk="1" hangingPunct="1"/>
            <a:r>
              <a:rPr lang="es-EC" smtClean="0"/>
              <a:t>Funcionamiento del Ciclo Hidrológico </a:t>
            </a:r>
            <a:r>
              <a:rPr lang="es-EC" sz="1400" smtClean="0"/>
              <a:t>(3)</a:t>
            </a:r>
          </a:p>
        </p:txBody>
      </p:sp>
      <p:sp>
        <p:nvSpPr>
          <p:cNvPr id="22534" name="Rectangle 3"/>
          <p:cNvSpPr>
            <a:spLocks noGrp="1" noChangeArrowheads="1"/>
          </p:cNvSpPr>
          <p:nvPr>
            <p:ph type="body" idx="1"/>
          </p:nvPr>
        </p:nvSpPr>
        <p:spPr>
          <a:xfrm>
            <a:off x="250825" y="908050"/>
            <a:ext cx="8642350" cy="5222875"/>
          </a:xfrm>
        </p:spPr>
        <p:txBody>
          <a:bodyPr/>
          <a:lstStyle/>
          <a:p>
            <a:pPr eaLnBrk="1" hangingPunct="1">
              <a:lnSpc>
                <a:spcPct val="90000"/>
              </a:lnSpc>
              <a:spcBef>
                <a:spcPct val="30000"/>
              </a:spcBef>
              <a:buClr>
                <a:srgbClr val="FF0000"/>
              </a:buClr>
              <a:buSzPct val="75000"/>
              <a:buFont typeface="Wingdings" pitchFamily="2" charset="2"/>
              <a:buChar char="Ø"/>
            </a:pPr>
            <a:r>
              <a:rPr lang="es-EC" sz="1800" smtClean="0"/>
              <a:t>La precipitación, al encontrar una zona impermeable, origina escurrimiento superficial y la evaporación directa del agua que se acumula y queda en la superficie. Si ocurre en un suelo permeable, poco espeso y localizado sobre una formación geológica impermeable, se produce entonces escurrimiento superficial, evaporación del agua que permanece en la superficie y aún evapotranspiración del agua que fue retenida por la cubierta vegetal. En ambos casos, no hay escurrimiento subterráneo; este ocurre en el caso de una formación geológica subyacente permeable y espesa. </a:t>
            </a:r>
          </a:p>
          <a:p>
            <a:pPr eaLnBrk="1" hangingPunct="1">
              <a:lnSpc>
                <a:spcPct val="90000"/>
              </a:lnSpc>
              <a:spcBef>
                <a:spcPct val="30000"/>
              </a:spcBef>
              <a:buClr>
                <a:srgbClr val="FF0000"/>
              </a:buClr>
              <a:buSzPct val="75000"/>
              <a:buFont typeface="Wingdings" pitchFamily="2" charset="2"/>
              <a:buChar char="Ø"/>
            </a:pPr>
            <a:r>
              <a:rPr lang="es-EC" sz="1800" smtClean="0"/>
              <a:t>La energía solar es la fuente de energía térmica necesaria para el paso del agua desde las fases líquida y sólida a la fase de vapor, y también es el origen de las circulaciones atmosféricas que transportan el vapor de agua y mueven las nubes. </a:t>
            </a:r>
          </a:p>
          <a:p>
            <a:pPr eaLnBrk="1" hangingPunct="1">
              <a:lnSpc>
                <a:spcPct val="90000"/>
              </a:lnSpc>
              <a:spcBef>
                <a:spcPct val="30000"/>
              </a:spcBef>
              <a:buClr>
                <a:srgbClr val="FF0000"/>
              </a:buClr>
              <a:buSzPct val="75000"/>
              <a:buFont typeface="Wingdings" pitchFamily="2" charset="2"/>
              <a:buChar char="Ø"/>
            </a:pPr>
            <a:r>
              <a:rPr lang="es-EC" sz="1800" smtClean="0"/>
              <a:t>El ciclo hidrológico es un agente modelador de la corteza terrestre debido a la erosión, transporte y deposición de sedimentos por vía hidráulica. Condiciona la cobertura vegetal y, de una forma más general, la vida en la Tierra. </a:t>
            </a:r>
          </a:p>
          <a:p>
            <a:pPr eaLnBrk="1" hangingPunct="1">
              <a:lnSpc>
                <a:spcPct val="90000"/>
              </a:lnSpc>
              <a:spcBef>
                <a:spcPct val="30000"/>
              </a:spcBef>
              <a:buClr>
                <a:srgbClr val="FF0000"/>
              </a:buClr>
              <a:buSzPct val="75000"/>
              <a:buFont typeface="Wingdings" pitchFamily="2" charset="2"/>
              <a:buChar char="Ø"/>
            </a:pPr>
            <a:r>
              <a:rPr lang="es-EC" sz="1800" smtClean="0"/>
              <a:t>El ciclo hidrológico puede ser visto, en una escala planetaria, como un gigantesco sistema de destilación. El calentamiento de las regiones tropicales debido a la radiación solar provoca la evaporación continua del agua de los océanos, la cual es transportada bajo forma de vapor de agua por la circulación general de la atmósfera, a otras regiones.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3 Marcador de fecha"/>
          <p:cNvSpPr>
            <a:spLocks noGrp="1"/>
          </p:cNvSpPr>
          <p:nvPr>
            <p:ph type="dt" sz="quarter" idx="10"/>
          </p:nvPr>
        </p:nvSpPr>
        <p:spPr>
          <a:noFill/>
        </p:spPr>
        <p:txBody>
          <a:bodyPr/>
          <a:lstStyle/>
          <a:p>
            <a:r>
              <a:rPr lang="es-ES"/>
              <a:t>Curso de Limnologia</a:t>
            </a:r>
            <a:endParaRPr lang="es-EC" altLang="en-US"/>
          </a:p>
        </p:txBody>
      </p:sp>
      <p:sp>
        <p:nvSpPr>
          <p:cNvPr id="23555"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23556" name="5 Marcador de número de diapositiva"/>
          <p:cNvSpPr>
            <a:spLocks noGrp="1"/>
          </p:cNvSpPr>
          <p:nvPr>
            <p:ph type="sldNum" sz="quarter" idx="12"/>
          </p:nvPr>
        </p:nvSpPr>
        <p:spPr>
          <a:noFill/>
        </p:spPr>
        <p:txBody>
          <a:bodyPr/>
          <a:lstStyle/>
          <a:p>
            <a:fld id="{B3D89415-0BDB-4E8F-AB6D-892B557A4C01}" type="slidenum">
              <a:rPr lang="es-EC" altLang="en-US"/>
              <a:pPr/>
              <a:t>21</a:t>
            </a:fld>
            <a:endParaRPr lang="es-EC" altLang="en-US"/>
          </a:p>
        </p:txBody>
      </p:sp>
      <p:sp>
        <p:nvSpPr>
          <p:cNvPr id="23557" name="Rectangle 5"/>
          <p:cNvSpPr>
            <a:spLocks noGrp="1" noChangeArrowheads="1"/>
          </p:cNvSpPr>
          <p:nvPr>
            <p:ph type="title"/>
          </p:nvPr>
        </p:nvSpPr>
        <p:spPr>
          <a:xfrm>
            <a:off x="457200" y="277813"/>
            <a:ext cx="8229600" cy="847725"/>
          </a:xfrm>
        </p:spPr>
        <p:txBody>
          <a:bodyPr/>
          <a:lstStyle/>
          <a:p>
            <a:pPr eaLnBrk="1" hangingPunct="1"/>
            <a:r>
              <a:rPr lang="es-ES" smtClean="0"/>
              <a:t>Esquema del ciclo hidrológico</a:t>
            </a:r>
            <a:br>
              <a:rPr lang="es-ES" smtClean="0"/>
            </a:br>
            <a:r>
              <a:rPr lang="es-ES" sz="1000" b="0" smtClean="0">
                <a:latin typeface="Arial Narrow" pitchFamily="34" charset="0"/>
              </a:rPr>
              <a:t>Tomado de Notas </a:t>
            </a:r>
            <a:r>
              <a:rPr lang="es-CO" sz="1000" b="0" smtClean="0">
                <a:latin typeface="Arial Narrow" pitchFamily="34" charset="0"/>
              </a:rPr>
              <a:t>Conferencia del curso Tecnología y Sociedad UNIANDES, 2003, </a:t>
            </a:r>
            <a:r>
              <a:rPr lang="es-ES" sz="1000" b="0" smtClean="0">
                <a:latin typeface="Arial Narrow" pitchFamily="34" charset="0"/>
              </a:rPr>
              <a:t>Carlos Parra F.</a:t>
            </a:r>
            <a:br>
              <a:rPr lang="es-ES" sz="1000" b="0" smtClean="0">
                <a:latin typeface="Arial Narrow" pitchFamily="34" charset="0"/>
              </a:rPr>
            </a:br>
            <a:endParaRPr lang="es-EC" sz="1000" b="0" smtClean="0">
              <a:latin typeface="Arial Narrow" pitchFamily="34" charset="0"/>
            </a:endParaRPr>
          </a:p>
        </p:txBody>
      </p:sp>
      <p:pic>
        <p:nvPicPr>
          <p:cNvPr id="23558" name="Picture 4" descr="figure_2"/>
          <p:cNvPicPr>
            <a:picLocks noChangeAspect="1" noChangeArrowheads="1"/>
          </p:cNvPicPr>
          <p:nvPr>
            <p:ph idx="1"/>
          </p:nvPr>
        </p:nvPicPr>
        <p:blipFill>
          <a:blip r:embed="rId2"/>
          <a:srcRect/>
          <a:stretch>
            <a:fillRect/>
          </a:stretch>
        </p:blipFill>
        <p:spPr>
          <a:xfrm>
            <a:off x="395288" y="1196975"/>
            <a:ext cx="8208962" cy="4968875"/>
          </a:xfr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4 Marcador de fecha"/>
          <p:cNvSpPr>
            <a:spLocks noGrp="1"/>
          </p:cNvSpPr>
          <p:nvPr>
            <p:ph type="dt" sz="quarter" idx="10"/>
          </p:nvPr>
        </p:nvSpPr>
        <p:spPr>
          <a:noFill/>
        </p:spPr>
        <p:txBody>
          <a:bodyPr/>
          <a:lstStyle/>
          <a:p>
            <a:r>
              <a:rPr lang="es-ES"/>
              <a:t>Curso de Limnologia</a:t>
            </a:r>
            <a:endParaRPr lang="es-EC" altLang="en-US"/>
          </a:p>
        </p:txBody>
      </p:sp>
      <p:sp>
        <p:nvSpPr>
          <p:cNvPr id="24579" name="5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24580" name="6 Marcador de número de diapositiva"/>
          <p:cNvSpPr>
            <a:spLocks noGrp="1"/>
          </p:cNvSpPr>
          <p:nvPr>
            <p:ph type="sldNum" sz="quarter" idx="12"/>
          </p:nvPr>
        </p:nvSpPr>
        <p:spPr>
          <a:noFill/>
        </p:spPr>
        <p:txBody>
          <a:bodyPr/>
          <a:lstStyle/>
          <a:p>
            <a:fld id="{51CBF745-ACEE-4A41-A07A-41FBE50CBC5F}" type="slidenum">
              <a:rPr lang="es-EC" altLang="en-US"/>
              <a:pPr/>
              <a:t>22</a:t>
            </a:fld>
            <a:endParaRPr lang="es-EC" altLang="en-US"/>
          </a:p>
        </p:txBody>
      </p:sp>
      <p:sp>
        <p:nvSpPr>
          <p:cNvPr id="24581" name="Rectangle 10"/>
          <p:cNvSpPr>
            <a:spLocks noGrp="1" noChangeArrowheads="1"/>
          </p:cNvSpPr>
          <p:nvPr>
            <p:ph type="title"/>
          </p:nvPr>
        </p:nvSpPr>
        <p:spPr/>
        <p:txBody>
          <a:bodyPr/>
          <a:lstStyle/>
          <a:p>
            <a:pPr eaLnBrk="1" hangingPunct="1"/>
            <a:r>
              <a:rPr lang="es-EC" smtClean="0"/>
              <a:t>Permanencia de una molécula de agua en el ciclo hidrológico</a:t>
            </a:r>
          </a:p>
        </p:txBody>
      </p:sp>
      <p:pic>
        <p:nvPicPr>
          <p:cNvPr id="24582" name="Picture 9"/>
          <p:cNvPicPr>
            <a:picLocks noChangeAspect="1" noChangeArrowheads="1"/>
          </p:cNvPicPr>
          <p:nvPr>
            <p:ph sz="half" idx="1"/>
          </p:nvPr>
        </p:nvPicPr>
        <p:blipFill>
          <a:blip r:embed="rId2"/>
          <a:srcRect/>
          <a:stretch>
            <a:fillRect/>
          </a:stretch>
        </p:blipFill>
        <p:spPr>
          <a:xfrm>
            <a:off x="0" y="1268413"/>
            <a:ext cx="8820150" cy="2530475"/>
          </a:xfrm>
          <a:noFill/>
        </p:spPr>
      </p:pic>
      <p:sp>
        <p:nvSpPr>
          <p:cNvPr id="24583" name="Rectangle 5"/>
          <p:cNvSpPr>
            <a:spLocks noGrp="1" noChangeArrowheads="1"/>
          </p:cNvSpPr>
          <p:nvPr>
            <p:ph type="body" sz="half" idx="2"/>
          </p:nvPr>
        </p:nvSpPr>
        <p:spPr>
          <a:xfrm>
            <a:off x="0" y="3644900"/>
            <a:ext cx="8964613" cy="3213100"/>
          </a:xfrm>
        </p:spPr>
        <p:txBody>
          <a:bodyPr/>
          <a:lstStyle/>
          <a:p>
            <a:pPr eaLnBrk="1" hangingPunct="1">
              <a:spcBef>
                <a:spcPct val="40000"/>
              </a:spcBef>
              <a:buClr>
                <a:schemeClr val="tx1"/>
              </a:buClr>
              <a:buSzPct val="75000"/>
              <a:buFont typeface="Wingdings" pitchFamily="2" charset="2"/>
              <a:buChar char="Ø"/>
            </a:pPr>
            <a:r>
              <a:rPr lang="es-ES" smtClean="0"/>
              <a:t>Los tiempos medios de permanencia van a tener una gran influencia en la persistencia de la contaminación en los ecosistemas acuáticos. </a:t>
            </a:r>
          </a:p>
          <a:p>
            <a:pPr eaLnBrk="1" hangingPunct="1">
              <a:spcBef>
                <a:spcPct val="40000"/>
              </a:spcBef>
              <a:buClr>
                <a:schemeClr val="tx1"/>
              </a:buClr>
              <a:buSzPct val="75000"/>
              <a:buFont typeface="Wingdings" pitchFamily="2" charset="2"/>
              <a:buChar char="Ø"/>
            </a:pPr>
            <a:r>
              <a:rPr lang="es-ES" smtClean="0"/>
              <a:t>Si se contamina un río, al cabo de pocos días o semanas puede quedar limpio, por el propio arrastre de los contaminantes hacia el mar, en donde se diluirán en grandes cantidades de agua. Pero si se contamina un acuífero subterráneo o lago el problema puede persistir durante decenas o cientos de años. </a:t>
            </a:r>
            <a:endParaRPr lang="es-EC" smtClean="0"/>
          </a:p>
          <a:p>
            <a:pPr eaLnBrk="1" hangingPunct="1"/>
            <a:endParaRPr lang="es-EC"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3 Marcador de fecha"/>
          <p:cNvSpPr>
            <a:spLocks noGrp="1"/>
          </p:cNvSpPr>
          <p:nvPr>
            <p:ph type="dt" sz="quarter" idx="10"/>
          </p:nvPr>
        </p:nvSpPr>
        <p:spPr>
          <a:noFill/>
        </p:spPr>
        <p:txBody>
          <a:bodyPr/>
          <a:lstStyle/>
          <a:p>
            <a:r>
              <a:rPr lang="es-ES"/>
              <a:t>Curso de Limnologia</a:t>
            </a:r>
            <a:endParaRPr lang="es-EC" altLang="en-US"/>
          </a:p>
        </p:txBody>
      </p:sp>
      <p:sp>
        <p:nvSpPr>
          <p:cNvPr id="25603"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25604" name="5 Marcador de número de diapositiva"/>
          <p:cNvSpPr>
            <a:spLocks noGrp="1"/>
          </p:cNvSpPr>
          <p:nvPr>
            <p:ph type="sldNum" sz="quarter" idx="12"/>
          </p:nvPr>
        </p:nvSpPr>
        <p:spPr>
          <a:noFill/>
        </p:spPr>
        <p:txBody>
          <a:bodyPr/>
          <a:lstStyle/>
          <a:p>
            <a:fld id="{0B78C1F4-8055-4739-A919-05A122A09C9F}" type="slidenum">
              <a:rPr lang="es-EC" altLang="en-US"/>
              <a:pPr/>
              <a:t>23</a:t>
            </a:fld>
            <a:endParaRPr lang="es-EC" altLang="en-US"/>
          </a:p>
        </p:txBody>
      </p:sp>
      <p:sp>
        <p:nvSpPr>
          <p:cNvPr id="25605" name="Rectangle 2"/>
          <p:cNvSpPr>
            <a:spLocks noGrp="1" noChangeArrowheads="1"/>
          </p:cNvSpPr>
          <p:nvPr>
            <p:ph type="title"/>
          </p:nvPr>
        </p:nvSpPr>
        <p:spPr>
          <a:xfrm>
            <a:off x="457200" y="277813"/>
            <a:ext cx="8229600" cy="703262"/>
          </a:xfrm>
        </p:spPr>
        <p:txBody>
          <a:bodyPr/>
          <a:lstStyle/>
          <a:p>
            <a:pPr eaLnBrk="1" hangingPunct="1"/>
            <a:r>
              <a:rPr lang="es-EC" smtClean="0"/>
              <a:t>El diagrama de Rawson</a:t>
            </a:r>
          </a:p>
        </p:txBody>
      </p:sp>
      <p:sp>
        <p:nvSpPr>
          <p:cNvPr id="25606" name="Rectangle 3"/>
          <p:cNvSpPr>
            <a:spLocks noGrp="1" noChangeArrowheads="1"/>
          </p:cNvSpPr>
          <p:nvPr>
            <p:ph type="body" idx="1"/>
          </p:nvPr>
        </p:nvSpPr>
        <p:spPr>
          <a:xfrm>
            <a:off x="179388" y="908050"/>
            <a:ext cx="8713787" cy="5545138"/>
          </a:xfrm>
        </p:spPr>
        <p:txBody>
          <a:bodyPr/>
          <a:lstStyle/>
          <a:p>
            <a:pPr eaLnBrk="1" hangingPunct="1">
              <a:buFont typeface="Wingdings" pitchFamily="2" charset="2"/>
              <a:buNone/>
            </a:pPr>
            <a:r>
              <a:rPr lang="es-EC" smtClean="0"/>
              <a:t>A fines del siglo XIX Stephen Forbes (1887) ofreció la conferencia “El lago como un microcosmo”: enfatizó el aislamiento de un cuerpo y sus habitantes.</a:t>
            </a:r>
          </a:p>
          <a:p>
            <a:pPr eaLnBrk="1" hangingPunct="1">
              <a:buFont typeface="Wingdings" pitchFamily="2" charset="2"/>
              <a:buNone/>
            </a:pPr>
            <a:r>
              <a:rPr lang="es-EC" smtClean="0"/>
              <a:t>Estudios posteriores recalcaron la importancia de las cuencas que alimentan los lagos, como unidad en el estudio ecológico, confirmando que los habitats acuosos no deben considerarse como entidades aisladas del resto del paisaje (Hasler, 1975, Oldfield, 1977).</a:t>
            </a:r>
          </a:p>
          <a:p>
            <a:pPr eaLnBrk="1" hangingPunct="1">
              <a:buFont typeface="Wingdings" pitchFamily="2" charset="2"/>
              <a:buNone/>
            </a:pPr>
            <a:r>
              <a:rPr lang="es-EC" smtClean="0"/>
              <a:t>D.S. Rawson, limnólogo canadiense, en 1939 construyó un diagrama que expone los múltiples factores que interactúan para dar a un lago cierto carácter y que determinan sus habitantes y su productividad. </a:t>
            </a:r>
          </a:p>
          <a:p>
            <a:pPr eaLnBrk="1" hangingPunct="1">
              <a:buFont typeface="Wingdings" pitchFamily="2" charset="2"/>
              <a:buNone/>
            </a:pPr>
            <a:r>
              <a:rPr lang="es-EC" smtClean="0"/>
              <a:t>Este diagrama todavía conserva su utilidad. Las flechas convergentes del diagrama conducen al microcosmos de Forbes y a las comunidades que lo habitan.</a:t>
            </a:r>
          </a:p>
          <a:p>
            <a:pPr eaLnBrk="1" hangingPunct="1">
              <a:buFont typeface="Wingdings" pitchFamily="2" charset="2"/>
              <a:buNone/>
            </a:pPr>
            <a:r>
              <a:rPr lang="es-EC" smtClean="0"/>
              <a:t>Rawson mostró un parte del ecosistema en detalle. Sus flechas apuntan principalmente hacia los productores primarios de las comunidades bióticas dentro del ecosistema acuático.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3 Marcador de fecha"/>
          <p:cNvSpPr>
            <a:spLocks noGrp="1"/>
          </p:cNvSpPr>
          <p:nvPr>
            <p:ph type="dt" sz="quarter" idx="10"/>
          </p:nvPr>
        </p:nvSpPr>
        <p:spPr>
          <a:noFill/>
        </p:spPr>
        <p:txBody>
          <a:bodyPr/>
          <a:lstStyle/>
          <a:p>
            <a:r>
              <a:rPr lang="es-ES"/>
              <a:t>Curso de Limnologia</a:t>
            </a:r>
            <a:endParaRPr lang="es-EC" altLang="en-US"/>
          </a:p>
        </p:txBody>
      </p:sp>
      <p:sp>
        <p:nvSpPr>
          <p:cNvPr id="26627"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26628" name="5 Marcador de número de diapositiva"/>
          <p:cNvSpPr>
            <a:spLocks noGrp="1"/>
          </p:cNvSpPr>
          <p:nvPr>
            <p:ph type="sldNum" sz="quarter" idx="12"/>
          </p:nvPr>
        </p:nvSpPr>
        <p:spPr>
          <a:noFill/>
        </p:spPr>
        <p:txBody>
          <a:bodyPr/>
          <a:lstStyle/>
          <a:p>
            <a:fld id="{EF3FDF25-C93E-452C-82F4-4B7C0D1E1813}" type="slidenum">
              <a:rPr lang="es-EC" altLang="en-US"/>
              <a:pPr/>
              <a:t>24</a:t>
            </a:fld>
            <a:endParaRPr lang="es-EC" altLang="en-US"/>
          </a:p>
        </p:txBody>
      </p:sp>
      <p:sp>
        <p:nvSpPr>
          <p:cNvPr id="26629" name="Rectangle 5"/>
          <p:cNvSpPr>
            <a:spLocks noGrp="1" noChangeArrowheads="1"/>
          </p:cNvSpPr>
          <p:nvPr>
            <p:ph type="title"/>
          </p:nvPr>
        </p:nvSpPr>
        <p:spPr>
          <a:xfrm>
            <a:off x="323850" y="188913"/>
            <a:ext cx="8569325" cy="863600"/>
          </a:xfrm>
        </p:spPr>
        <p:txBody>
          <a:bodyPr/>
          <a:lstStyle/>
          <a:p>
            <a:pPr eaLnBrk="1" hangingPunct="1"/>
            <a:r>
              <a:rPr lang="es-EC" sz="2000" smtClean="0"/>
              <a:t>Diagrama de Rawson: </a:t>
            </a:r>
            <a:r>
              <a:rPr lang="es-EC" sz="1600" smtClean="0"/>
              <a:t>Interacción de factores esenciales que determinan la composición, distribución y densidad de la biota; tasas de reciclaje de nutrientes y productividad del lago</a:t>
            </a:r>
            <a:endParaRPr lang="es-ES" sz="1600" smtClean="0"/>
          </a:p>
        </p:txBody>
      </p:sp>
      <p:pic>
        <p:nvPicPr>
          <p:cNvPr id="26630" name="Picture 4" descr="Diagrama de Rawson 1"/>
          <p:cNvPicPr>
            <a:picLocks noChangeAspect="1" noChangeArrowheads="1"/>
          </p:cNvPicPr>
          <p:nvPr>
            <p:ph idx="1"/>
          </p:nvPr>
        </p:nvPicPr>
        <p:blipFill>
          <a:blip r:embed="rId2"/>
          <a:srcRect/>
          <a:stretch>
            <a:fillRect/>
          </a:stretch>
        </p:blipFill>
        <p:spPr>
          <a:xfrm>
            <a:off x="250825" y="1125538"/>
            <a:ext cx="8713788" cy="5327650"/>
          </a:xfr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3 Marcador de fecha"/>
          <p:cNvSpPr>
            <a:spLocks noGrp="1"/>
          </p:cNvSpPr>
          <p:nvPr>
            <p:ph type="dt" sz="quarter" idx="10"/>
          </p:nvPr>
        </p:nvSpPr>
        <p:spPr>
          <a:noFill/>
        </p:spPr>
        <p:txBody>
          <a:bodyPr/>
          <a:lstStyle/>
          <a:p>
            <a:r>
              <a:rPr lang="es-ES"/>
              <a:t>Curso de Limnologia</a:t>
            </a:r>
            <a:endParaRPr lang="es-EC" altLang="en-US"/>
          </a:p>
        </p:txBody>
      </p:sp>
      <p:sp>
        <p:nvSpPr>
          <p:cNvPr id="27651"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27652" name="5 Marcador de número de diapositiva"/>
          <p:cNvSpPr>
            <a:spLocks noGrp="1"/>
          </p:cNvSpPr>
          <p:nvPr>
            <p:ph type="sldNum" sz="quarter" idx="12"/>
          </p:nvPr>
        </p:nvSpPr>
        <p:spPr>
          <a:noFill/>
        </p:spPr>
        <p:txBody>
          <a:bodyPr/>
          <a:lstStyle/>
          <a:p>
            <a:fld id="{8E31D73E-3EF1-463F-B516-D2D0AD655D13}" type="slidenum">
              <a:rPr lang="es-EC" altLang="en-US"/>
              <a:pPr/>
              <a:t>25</a:t>
            </a:fld>
            <a:endParaRPr lang="es-EC" altLang="en-US"/>
          </a:p>
        </p:txBody>
      </p:sp>
      <p:sp>
        <p:nvSpPr>
          <p:cNvPr id="27653" name="Rectangle 2"/>
          <p:cNvSpPr>
            <a:spLocks noGrp="1" noChangeArrowheads="1"/>
          </p:cNvSpPr>
          <p:nvPr>
            <p:ph type="title"/>
          </p:nvPr>
        </p:nvSpPr>
        <p:spPr>
          <a:xfrm>
            <a:off x="457200" y="277813"/>
            <a:ext cx="8229600" cy="990600"/>
          </a:xfrm>
        </p:spPr>
        <p:txBody>
          <a:bodyPr/>
          <a:lstStyle/>
          <a:p>
            <a:pPr eaLnBrk="1" hangingPunct="1"/>
            <a:r>
              <a:rPr lang="es-EC" smtClean="0"/>
              <a:t>Algo más sobre el Diagrama de Rawson</a:t>
            </a:r>
          </a:p>
        </p:txBody>
      </p:sp>
      <p:sp>
        <p:nvSpPr>
          <p:cNvPr id="27654" name="Rectangle 3"/>
          <p:cNvSpPr>
            <a:spLocks noGrp="1" noChangeArrowheads="1"/>
          </p:cNvSpPr>
          <p:nvPr>
            <p:ph type="body" idx="1"/>
          </p:nvPr>
        </p:nvSpPr>
        <p:spPr>
          <a:xfrm>
            <a:off x="323850" y="981075"/>
            <a:ext cx="8496300" cy="5149850"/>
          </a:xfrm>
        </p:spPr>
        <p:txBody>
          <a:bodyPr/>
          <a:lstStyle/>
          <a:p>
            <a:pPr eaLnBrk="1" hangingPunct="1">
              <a:buFont typeface="Wingdings" pitchFamily="2" charset="2"/>
              <a:buNone/>
            </a:pPr>
            <a:r>
              <a:rPr lang="en-US" sz="1800" smtClean="0"/>
              <a:t>1. ¿Cuáles son los 4 principales componentes de producción primaria?  </a:t>
            </a:r>
          </a:p>
          <a:p>
            <a:pPr eaLnBrk="1" hangingPunct="1">
              <a:buFont typeface="Wingdings" pitchFamily="2" charset="2"/>
              <a:buNone/>
            </a:pPr>
            <a:r>
              <a:rPr lang="en-US" sz="1800" smtClean="0"/>
              <a:t>2. ¿Cuáles son algunos factores que directamente influyen en la producción primaria? </a:t>
            </a:r>
          </a:p>
          <a:p>
            <a:pPr eaLnBrk="1" hangingPunct="1">
              <a:buFont typeface="Wingdings" pitchFamily="2" charset="2"/>
              <a:buNone/>
            </a:pPr>
            <a:r>
              <a:rPr lang="en-US" sz="1800" smtClean="0"/>
              <a:t>3. ¿Cómo la morfología del lago afecta la producción primaria? </a:t>
            </a:r>
          </a:p>
          <a:p>
            <a:pPr eaLnBrk="1" hangingPunct="1">
              <a:buFont typeface="Wingdings" pitchFamily="2" charset="2"/>
              <a:buNone/>
            </a:pPr>
            <a:endParaRPr lang="en-US" sz="1800" smtClean="0"/>
          </a:p>
          <a:p>
            <a:pPr eaLnBrk="1" hangingPunct="1">
              <a:lnSpc>
                <a:spcPct val="95000"/>
              </a:lnSpc>
              <a:spcBef>
                <a:spcPct val="30000"/>
              </a:spcBef>
              <a:buFont typeface="Wingdings" pitchFamily="2" charset="2"/>
              <a:buNone/>
            </a:pPr>
            <a:r>
              <a:rPr lang="en-US" sz="1800" smtClean="0"/>
              <a:t>1.  Impacto humano, formación geológica, topografía, y latitud-longitud-altitud.  Dependiendo de su ubicación geográfica, estos factores pueden diferir de su importancia relativa. </a:t>
            </a:r>
          </a:p>
          <a:p>
            <a:pPr eaLnBrk="1" hangingPunct="1">
              <a:lnSpc>
                <a:spcPct val="95000"/>
              </a:lnSpc>
              <a:spcBef>
                <a:spcPct val="30000"/>
              </a:spcBef>
              <a:buFont typeface="Wingdings" pitchFamily="2" charset="2"/>
              <a:buNone/>
            </a:pPr>
            <a:r>
              <a:rPr lang="en-US" sz="1800" smtClean="0"/>
              <a:t>2.  Naturaleza de los sedimentos, clase y cantidad de transporte alóctono dentro de la cuenca, transparencia del agua, profundidad de penetración de la luz, distribución de calor y estratificación, distribución y utilización de oxígeno, desarrollo litoral, y ciclo anual, estancamiento, estación de crecimiento. </a:t>
            </a:r>
          </a:p>
          <a:p>
            <a:pPr eaLnBrk="1" hangingPunct="1">
              <a:lnSpc>
                <a:spcPct val="95000"/>
              </a:lnSpc>
              <a:spcBef>
                <a:spcPct val="30000"/>
              </a:spcBef>
              <a:buFont typeface="Wingdings" pitchFamily="2" charset="2"/>
              <a:buNone/>
            </a:pPr>
            <a:r>
              <a:rPr lang="en-US" sz="1800" smtClean="0"/>
              <a:t>3.  Los componentes físicos de la morfología del lago son: profundidad, área superficial, y contornos de fondo. Cada uno de estos factores produce efectos cascada sobre la producción primaria, incluyendo naturaleza de los sedimentos, penetración de la luz, distribución de calor, estratificación, consumo de oxígeno y desarrollo litoral. </a:t>
            </a:r>
            <a:endParaRPr lang="es-EC" sz="1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3 Marcador de fecha"/>
          <p:cNvSpPr>
            <a:spLocks noGrp="1"/>
          </p:cNvSpPr>
          <p:nvPr>
            <p:ph type="dt" sz="quarter" idx="10"/>
          </p:nvPr>
        </p:nvSpPr>
        <p:spPr>
          <a:noFill/>
        </p:spPr>
        <p:txBody>
          <a:bodyPr/>
          <a:lstStyle/>
          <a:p>
            <a:r>
              <a:rPr lang="es-ES"/>
              <a:t>Curso de Limnologia</a:t>
            </a:r>
            <a:endParaRPr lang="es-EC" altLang="en-US"/>
          </a:p>
        </p:txBody>
      </p:sp>
      <p:sp>
        <p:nvSpPr>
          <p:cNvPr id="28675"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28676" name="5 Marcador de número de diapositiva"/>
          <p:cNvSpPr>
            <a:spLocks noGrp="1"/>
          </p:cNvSpPr>
          <p:nvPr>
            <p:ph type="sldNum" sz="quarter" idx="12"/>
          </p:nvPr>
        </p:nvSpPr>
        <p:spPr>
          <a:noFill/>
        </p:spPr>
        <p:txBody>
          <a:bodyPr/>
          <a:lstStyle/>
          <a:p>
            <a:fld id="{E9833564-FBD9-46AA-9704-263FA0758C63}" type="slidenum">
              <a:rPr lang="es-EC" altLang="en-US"/>
              <a:pPr/>
              <a:t>26</a:t>
            </a:fld>
            <a:endParaRPr lang="es-EC" altLang="en-US"/>
          </a:p>
        </p:txBody>
      </p:sp>
      <p:sp>
        <p:nvSpPr>
          <p:cNvPr id="28677" name="Rectangle 2"/>
          <p:cNvSpPr>
            <a:spLocks noGrp="1" noChangeArrowheads="1"/>
          </p:cNvSpPr>
          <p:nvPr>
            <p:ph type="title"/>
          </p:nvPr>
        </p:nvSpPr>
        <p:spPr>
          <a:xfrm>
            <a:off x="457200" y="277813"/>
            <a:ext cx="8229600" cy="774700"/>
          </a:xfrm>
        </p:spPr>
        <p:txBody>
          <a:bodyPr/>
          <a:lstStyle/>
          <a:p>
            <a:pPr eaLnBrk="1" hangingPunct="1"/>
            <a:r>
              <a:rPr lang="es-EC" smtClean="0"/>
              <a:t>Producción Primaria y Secundaria</a:t>
            </a:r>
          </a:p>
        </p:txBody>
      </p:sp>
      <p:sp>
        <p:nvSpPr>
          <p:cNvPr id="28678" name="Rectangle 3"/>
          <p:cNvSpPr>
            <a:spLocks noGrp="1" noChangeArrowheads="1"/>
          </p:cNvSpPr>
          <p:nvPr>
            <p:ph type="body" idx="1"/>
          </p:nvPr>
        </p:nvSpPr>
        <p:spPr>
          <a:xfrm>
            <a:off x="323850" y="981075"/>
            <a:ext cx="8569325" cy="5327650"/>
          </a:xfrm>
        </p:spPr>
        <p:txBody>
          <a:bodyPr/>
          <a:lstStyle/>
          <a:p>
            <a:pPr eaLnBrk="1" hangingPunct="1">
              <a:spcBef>
                <a:spcPct val="40000"/>
              </a:spcBef>
              <a:buFont typeface="Wingdings" pitchFamily="2" charset="2"/>
              <a:buNone/>
            </a:pPr>
            <a:r>
              <a:rPr lang="es-EC" b="1" smtClean="0"/>
              <a:t>PRODUCCIÓN PRIMARIA</a:t>
            </a:r>
            <a:endParaRPr lang="es-EC" smtClean="0"/>
          </a:p>
          <a:p>
            <a:pPr eaLnBrk="1" hangingPunct="1">
              <a:spcBef>
                <a:spcPct val="40000"/>
              </a:spcBef>
              <a:buFont typeface="Wingdings" pitchFamily="2" charset="2"/>
              <a:buNone/>
            </a:pPr>
            <a:r>
              <a:rPr lang="es-EC" smtClean="0"/>
              <a:t>Es realizada por organismos autótrofos. Los factores que con mayor frecuencia limitan la productividad primaria son la disponibilidad de luz, de nutrientes, la temperatura, la intensidad de la corriente. Los nutrientes que generalmente resultan limitantes son nitrógeno y fósforo.</a:t>
            </a:r>
            <a:endParaRPr lang="es-EC" b="1" smtClean="0"/>
          </a:p>
          <a:p>
            <a:pPr eaLnBrk="1" hangingPunct="1">
              <a:spcBef>
                <a:spcPct val="40000"/>
              </a:spcBef>
              <a:buFont typeface="Wingdings" pitchFamily="2" charset="2"/>
              <a:buNone/>
            </a:pPr>
            <a:r>
              <a:rPr lang="es-EC" b="1" smtClean="0"/>
              <a:t>PRODUCCIÓN SECUNDARIA</a:t>
            </a:r>
          </a:p>
          <a:p>
            <a:pPr eaLnBrk="1" hangingPunct="1">
              <a:spcBef>
                <a:spcPct val="40000"/>
              </a:spcBef>
              <a:buFont typeface="Wingdings" pitchFamily="2" charset="2"/>
              <a:buNone/>
            </a:pPr>
            <a:r>
              <a:rPr lang="es-EC" smtClean="0"/>
              <a:t>La producción secundaria depende de la primaria, por lo que se espera una relación positiva entre estas dos variables, en comunidades de agua dulce como en todas las otras. </a:t>
            </a:r>
          </a:p>
          <a:p>
            <a:pPr eaLnBrk="1" hangingPunct="1">
              <a:spcBef>
                <a:spcPct val="40000"/>
              </a:spcBef>
              <a:buFont typeface="Wingdings" pitchFamily="2" charset="2"/>
              <a:buNone/>
            </a:pPr>
            <a:r>
              <a:rPr lang="es-EC" smtClean="0"/>
              <a:t>Los factores principales que afectan la producción secundaria son la temperatura, los elementos químicos disueltos en el agua y los recursos, más las condiciones del substrato y del flujo de el agua. Los consumidores pueden ser representados por invertebrados, peces y también poblaciones microbianas.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Marcador de fecha"/>
          <p:cNvSpPr>
            <a:spLocks noGrp="1"/>
          </p:cNvSpPr>
          <p:nvPr>
            <p:ph type="dt" sz="quarter" idx="10"/>
          </p:nvPr>
        </p:nvSpPr>
        <p:spPr>
          <a:noFill/>
        </p:spPr>
        <p:txBody>
          <a:bodyPr/>
          <a:lstStyle/>
          <a:p>
            <a:r>
              <a:rPr lang="es-ES"/>
              <a:t>Curso de Limnologia</a:t>
            </a:r>
            <a:endParaRPr lang="es-EC" altLang="en-US"/>
          </a:p>
        </p:txBody>
      </p:sp>
      <p:sp>
        <p:nvSpPr>
          <p:cNvPr id="5123"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5124" name="5 Marcador de número de diapositiva"/>
          <p:cNvSpPr>
            <a:spLocks noGrp="1"/>
          </p:cNvSpPr>
          <p:nvPr>
            <p:ph type="sldNum" sz="quarter" idx="12"/>
          </p:nvPr>
        </p:nvSpPr>
        <p:spPr>
          <a:noFill/>
        </p:spPr>
        <p:txBody>
          <a:bodyPr/>
          <a:lstStyle/>
          <a:p>
            <a:fld id="{47B00360-D823-48E5-A6B8-29E1A41E05CD}" type="slidenum">
              <a:rPr lang="es-EC" altLang="en-US"/>
              <a:pPr/>
              <a:t>3</a:t>
            </a:fld>
            <a:endParaRPr lang="es-EC" altLang="en-US"/>
          </a:p>
        </p:txBody>
      </p:sp>
      <p:sp>
        <p:nvSpPr>
          <p:cNvPr id="5125" name="Rectangle 2"/>
          <p:cNvSpPr>
            <a:spLocks noGrp="1" noChangeArrowheads="1"/>
          </p:cNvSpPr>
          <p:nvPr>
            <p:ph type="title"/>
          </p:nvPr>
        </p:nvSpPr>
        <p:spPr>
          <a:xfrm>
            <a:off x="457200" y="277813"/>
            <a:ext cx="8229600" cy="1063625"/>
          </a:xfrm>
        </p:spPr>
        <p:txBody>
          <a:bodyPr/>
          <a:lstStyle/>
          <a:p>
            <a:pPr eaLnBrk="1" hangingPunct="1"/>
            <a:r>
              <a:rPr lang="es-ES_tradnl" smtClean="0"/>
              <a:t>Objetivos del Curso</a:t>
            </a:r>
            <a:endParaRPr lang="es-ES" smtClean="0"/>
          </a:p>
        </p:txBody>
      </p:sp>
      <p:sp>
        <p:nvSpPr>
          <p:cNvPr id="5126" name="Rectangle 3"/>
          <p:cNvSpPr>
            <a:spLocks noGrp="1" noChangeArrowheads="1"/>
          </p:cNvSpPr>
          <p:nvPr>
            <p:ph type="body" idx="1"/>
          </p:nvPr>
        </p:nvSpPr>
        <p:spPr>
          <a:xfrm>
            <a:off x="457200" y="1196975"/>
            <a:ext cx="8435975" cy="4933950"/>
          </a:xfrm>
        </p:spPr>
        <p:txBody>
          <a:bodyPr/>
          <a:lstStyle/>
          <a:p>
            <a:pPr eaLnBrk="1" hangingPunct="1">
              <a:lnSpc>
                <a:spcPct val="90000"/>
              </a:lnSpc>
              <a:spcBef>
                <a:spcPct val="60000"/>
              </a:spcBef>
              <a:spcAft>
                <a:spcPct val="30000"/>
              </a:spcAft>
              <a:buFont typeface="Wingdings" pitchFamily="2" charset="2"/>
              <a:buNone/>
            </a:pPr>
            <a:r>
              <a:rPr lang="es-ES_tradnl" smtClean="0"/>
              <a:t>Al término del curso el estudiante estará capacitado para:</a:t>
            </a:r>
          </a:p>
          <a:p>
            <a:pPr eaLnBrk="1" hangingPunct="1">
              <a:lnSpc>
                <a:spcPct val="90000"/>
              </a:lnSpc>
              <a:spcBef>
                <a:spcPct val="35000"/>
              </a:spcBef>
              <a:buClr>
                <a:srgbClr val="FF0000"/>
              </a:buClr>
              <a:buSzPct val="75000"/>
              <a:buFont typeface="Wingdings" pitchFamily="2" charset="2"/>
              <a:buChar char="Ø"/>
            </a:pPr>
            <a:r>
              <a:rPr lang="es-ES_tradnl" smtClean="0"/>
              <a:t>Comprender la relación entre los factores físicos, químicos y biológicos, con el medio ambiente de acuático de lagos, lagunas, ríos y otros.</a:t>
            </a:r>
          </a:p>
          <a:p>
            <a:pPr eaLnBrk="1" hangingPunct="1">
              <a:lnSpc>
                <a:spcPct val="90000"/>
              </a:lnSpc>
              <a:spcBef>
                <a:spcPct val="35000"/>
              </a:spcBef>
              <a:buClr>
                <a:srgbClr val="FF0000"/>
              </a:buClr>
              <a:buSzPct val="75000"/>
              <a:buFont typeface="Wingdings" pitchFamily="2" charset="2"/>
              <a:buChar char="Ø"/>
            </a:pPr>
            <a:r>
              <a:rPr lang="es-ES_tradnl" smtClean="0"/>
              <a:t>Poder deducir las comunidades que existen en los diferentes ambientes de las aguas interiores.</a:t>
            </a:r>
          </a:p>
          <a:p>
            <a:pPr eaLnBrk="1" hangingPunct="1">
              <a:lnSpc>
                <a:spcPct val="90000"/>
              </a:lnSpc>
              <a:spcBef>
                <a:spcPct val="35000"/>
              </a:spcBef>
              <a:buClr>
                <a:srgbClr val="FF0000"/>
              </a:buClr>
              <a:buSzPct val="75000"/>
              <a:buFont typeface="Wingdings" pitchFamily="2" charset="2"/>
              <a:buChar char="Ø"/>
            </a:pPr>
            <a:r>
              <a:rPr lang="es-ES_tradnl" smtClean="0"/>
              <a:t>Tener criterios para realizar diagnósticos y evaluaciones de embalses y lagos en el Ecuador.</a:t>
            </a:r>
          </a:p>
          <a:p>
            <a:pPr eaLnBrk="1" hangingPunct="1">
              <a:lnSpc>
                <a:spcPct val="90000"/>
              </a:lnSpc>
              <a:spcBef>
                <a:spcPct val="35000"/>
              </a:spcBef>
              <a:buClr>
                <a:srgbClr val="FF0000"/>
              </a:buClr>
              <a:buSzPct val="75000"/>
              <a:buFont typeface="Wingdings" pitchFamily="2" charset="2"/>
              <a:buChar char="Ø"/>
            </a:pPr>
            <a:r>
              <a:rPr lang="es-ES_tradnl" smtClean="0"/>
              <a:t>Realizar mediciones de parámetros ambientales básicos necesarios para caracterizar un cuerpo hídrico lacustre.</a:t>
            </a:r>
          </a:p>
          <a:p>
            <a:pPr eaLnBrk="1" hangingPunct="1">
              <a:lnSpc>
                <a:spcPct val="90000"/>
              </a:lnSpc>
              <a:spcBef>
                <a:spcPct val="35000"/>
              </a:spcBef>
              <a:buClr>
                <a:srgbClr val="FF0000"/>
              </a:buClr>
              <a:buSzPct val="75000"/>
              <a:buFont typeface="Wingdings" pitchFamily="2" charset="2"/>
              <a:buChar char="Ø"/>
            </a:pPr>
            <a:r>
              <a:rPr lang="es-ES_tradnl" smtClean="0"/>
              <a:t>Identificar el tipo de lago o embalse en estudio de acuerdo a su clasificación.</a:t>
            </a:r>
          </a:p>
          <a:p>
            <a:pPr eaLnBrk="1" hangingPunct="1">
              <a:lnSpc>
                <a:spcPct val="90000"/>
              </a:lnSpc>
              <a:spcBef>
                <a:spcPct val="35000"/>
              </a:spcBef>
              <a:buClr>
                <a:srgbClr val="FF0000"/>
              </a:buClr>
              <a:buSzPct val="75000"/>
              <a:buFont typeface="Wingdings" pitchFamily="2" charset="2"/>
              <a:buChar char="Ø"/>
            </a:pPr>
            <a:r>
              <a:rPr lang="es-ES_tradnl" smtClean="0"/>
              <a:t>Fortalecer acciones y el espíritu de conservación y protección de cuerpos de agua con fines de desarrollo sustentable.</a:t>
            </a:r>
            <a:endParaRPr lang="es-E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3 Marcador de fecha"/>
          <p:cNvSpPr>
            <a:spLocks noGrp="1"/>
          </p:cNvSpPr>
          <p:nvPr>
            <p:ph type="dt" sz="quarter" idx="10"/>
          </p:nvPr>
        </p:nvSpPr>
        <p:spPr>
          <a:noFill/>
        </p:spPr>
        <p:txBody>
          <a:bodyPr/>
          <a:lstStyle/>
          <a:p>
            <a:r>
              <a:rPr lang="es-ES"/>
              <a:t>Curso de Limnologia</a:t>
            </a:r>
            <a:endParaRPr lang="es-EC" altLang="en-US"/>
          </a:p>
        </p:txBody>
      </p:sp>
      <p:sp>
        <p:nvSpPr>
          <p:cNvPr id="6147"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6148" name="5 Marcador de número de diapositiva"/>
          <p:cNvSpPr>
            <a:spLocks noGrp="1"/>
          </p:cNvSpPr>
          <p:nvPr>
            <p:ph type="sldNum" sz="quarter" idx="12"/>
          </p:nvPr>
        </p:nvSpPr>
        <p:spPr>
          <a:noFill/>
        </p:spPr>
        <p:txBody>
          <a:bodyPr/>
          <a:lstStyle/>
          <a:p>
            <a:fld id="{E0BF987F-EF32-4B19-A1DE-DC45B933DAC7}" type="slidenum">
              <a:rPr lang="es-EC" altLang="en-US"/>
              <a:pPr/>
              <a:t>4</a:t>
            </a:fld>
            <a:endParaRPr lang="es-EC" altLang="en-US"/>
          </a:p>
        </p:txBody>
      </p:sp>
      <p:sp>
        <p:nvSpPr>
          <p:cNvPr id="6149" name="Rectangle 2"/>
          <p:cNvSpPr>
            <a:spLocks noGrp="1" noChangeArrowheads="1"/>
          </p:cNvSpPr>
          <p:nvPr>
            <p:ph type="title"/>
          </p:nvPr>
        </p:nvSpPr>
        <p:spPr>
          <a:xfrm>
            <a:off x="457200" y="277813"/>
            <a:ext cx="8229600" cy="847725"/>
          </a:xfrm>
        </p:spPr>
        <p:txBody>
          <a:bodyPr/>
          <a:lstStyle/>
          <a:p>
            <a:pPr eaLnBrk="1" hangingPunct="1"/>
            <a:r>
              <a:rPr lang="es-EC" smtClean="0"/>
              <a:t>Programa del Curso </a:t>
            </a:r>
            <a:r>
              <a:rPr lang="es-EC" sz="1400" smtClean="0"/>
              <a:t>(1)</a:t>
            </a:r>
          </a:p>
        </p:txBody>
      </p:sp>
      <p:sp>
        <p:nvSpPr>
          <p:cNvPr id="6150" name="Rectangle 3"/>
          <p:cNvSpPr>
            <a:spLocks noGrp="1" noChangeArrowheads="1"/>
          </p:cNvSpPr>
          <p:nvPr>
            <p:ph type="body" idx="1"/>
          </p:nvPr>
        </p:nvSpPr>
        <p:spPr>
          <a:xfrm>
            <a:off x="250825" y="908050"/>
            <a:ext cx="8713788" cy="5473700"/>
          </a:xfrm>
        </p:spPr>
        <p:txBody>
          <a:bodyPr/>
          <a:lstStyle/>
          <a:p>
            <a:pPr eaLnBrk="1" hangingPunct="1">
              <a:lnSpc>
                <a:spcPct val="90000"/>
              </a:lnSpc>
            </a:pPr>
            <a:r>
              <a:rPr lang="es-EC" b="1" smtClean="0"/>
              <a:t>Capítulo 1</a:t>
            </a:r>
          </a:p>
          <a:p>
            <a:pPr lvl="1" eaLnBrk="1" hangingPunct="1">
              <a:lnSpc>
                <a:spcPct val="90000"/>
              </a:lnSpc>
            </a:pPr>
            <a:r>
              <a:rPr lang="es-EC" smtClean="0"/>
              <a:t>Introducción.- Definiciones y aspectos importantes.- Relación con otras ciencias.- Diagrama de Rawson </a:t>
            </a:r>
          </a:p>
          <a:p>
            <a:pPr eaLnBrk="1" hangingPunct="1">
              <a:lnSpc>
                <a:spcPct val="90000"/>
              </a:lnSpc>
            </a:pPr>
            <a:r>
              <a:rPr lang="es-EC" b="1" smtClean="0"/>
              <a:t>Capítulo 2</a:t>
            </a:r>
          </a:p>
          <a:p>
            <a:pPr lvl="1" eaLnBrk="1" hangingPunct="1">
              <a:lnSpc>
                <a:spcPct val="90000"/>
              </a:lnSpc>
            </a:pPr>
            <a:r>
              <a:rPr lang="es-EC" smtClean="0"/>
              <a:t>Perspectivas de la Limnología.- Lagos: tipos, características, afectaciones producidas por el ser humano, ambiente lótico.</a:t>
            </a:r>
          </a:p>
          <a:p>
            <a:pPr eaLnBrk="1" hangingPunct="1">
              <a:lnSpc>
                <a:spcPct val="90000"/>
              </a:lnSpc>
            </a:pPr>
            <a:r>
              <a:rPr lang="es-EC" b="1" smtClean="0"/>
              <a:t>Capítulo 3</a:t>
            </a:r>
          </a:p>
          <a:p>
            <a:pPr lvl="1" eaLnBrk="1" hangingPunct="1">
              <a:lnSpc>
                <a:spcPct val="90000"/>
              </a:lnSpc>
            </a:pPr>
            <a:r>
              <a:rPr lang="es-EC" smtClean="0"/>
              <a:t>La biota en aguas interiores y el ambiente acuático. Factores físicos y químicos. Adaptaciones. Principales componentes del ambiente acuático en lagos, lagunas, ríos. Comunidades bióticas.</a:t>
            </a:r>
          </a:p>
          <a:p>
            <a:pPr eaLnBrk="1" hangingPunct="1">
              <a:lnSpc>
                <a:spcPct val="90000"/>
              </a:lnSpc>
            </a:pPr>
            <a:r>
              <a:rPr lang="es-EC" b="1" smtClean="0"/>
              <a:t>Capítulo 4</a:t>
            </a:r>
          </a:p>
          <a:p>
            <a:pPr lvl="1" eaLnBrk="1" hangingPunct="1">
              <a:lnSpc>
                <a:spcPct val="90000"/>
              </a:lnSpc>
            </a:pPr>
            <a:r>
              <a:rPr lang="es-EC" smtClean="0"/>
              <a:t>Ecosistemas, energía y producción. La comunidad y el ecosistema. Diversidad, sucesión, cadena alimentaria. Aspectos bioquímicos del ecosistema. Producción primaria. Producción secundaria. </a:t>
            </a:r>
          </a:p>
          <a:p>
            <a:pPr eaLnBrk="1" hangingPunct="1">
              <a:lnSpc>
                <a:spcPct val="90000"/>
              </a:lnSpc>
            </a:pPr>
            <a:r>
              <a:rPr lang="es-EC" b="1" smtClean="0"/>
              <a:t>Capítulo 5</a:t>
            </a:r>
          </a:p>
          <a:p>
            <a:pPr lvl="1" eaLnBrk="1" hangingPunct="1">
              <a:lnSpc>
                <a:spcPct val="90000"/>
              </a:lnSpc>
            </a:pPr>
            <a:r>
              <a:rPr lang="es-EC" smtClean="0"/>
              <a:t>Origen de los lagos. Lagos tectónicos. Lagos formados por fenómenos volcánicos. Otras características de formación.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Marcador de fecha"/>
          <p:cNvSpPr>
            <a:spLocks noGrp="1"/>
          </p:cNvSpPr>
          <p:nvPr>
            <p:ph type="dt" sz="quarter" idx="10"/>
          </p:nvPr>
        </p:nvSpPr>
        <p:spPr>
          <a:noFill/>
        </p:spPr>
        <p:txBody>
          <a:bodyPr/>
          <a:lstStyle/>
          <a:p>
            <a:r>
              <a:rPr lang="es-ES"/>
              <a:t>Curso de Limnologia</a:t>
            </a:r>
            <a:endParaRPr lang="es-EC" altLang="en-US"/>
          </a:p>
        </p:txBody>
      </p:sp>
      <p:sp>
        <p:nvSpPr>
          <p:cNvPr id="7171"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7172" name="5 Marcador de número de diapositiva"/>
          <p:cNvSpPr>
            <a:spLocks noGrp="1"/>
          </p:cNvSpPr>
          <p:nvPr>
            <p:ph type="sldNum" sz="quarter" idx="12"/>
          </p:nvPr>
        </p:nvSpPr>
        <p:spPr>
          <a:noFill/>
        </p:spPr>
        <p:txBody>
          <a:bodyPr/>
          <a:lstStyle/>
          <a:p>
            <a:fld id="{784D3FEC-4EDE-45D8-9222-10AF7037AE1E}" type="slidenum">
              <a:rPr lang="es-EC" altLang="en-US"/>
              <a:pPr/>
              <a:t>5</a:t>
            </a:fld>
            <a:endParaRPr lang="es-EC" altLang="en-US"/>
          </a:p>
        </p:txBody>
      </p:sp>
      <p:sp>
        <p:nvSpPr>
          <p:cNvPr id="7173" name="Rectangle 2"/>
          <p:cNvSpPr>
            <a:spLocks noGrp="1" noChangeArrowheads="1"/>
          </p:cNvSpPr>
          <p:nvPr>
            <p:ph type="title"/>
          </p:nvPr>
        </p:nvSpPr>
        <p:spPr>
          <a:xfrm>
            <a:off x="457200" y="260350"/>
            <a:ext cx="8229600" cy="792163"/>
          </a:xfrm>
        </p:spPr>
        <p:txBody>
          <a:bodyPr/>
          <a:lstStyle/>
          <a:p>
            <a:pPr eaLnBrk="1" hangingPunct="1"/>
            <a:r>
              <a:rPr lang="es-EC" smtClean="0"/>
              <a:t>Programa del Curso </a:t>
            </a:r>
            <a:r>
              <a:rPr lang="es-EC" sz="1400" smtClean="0"/>
              <a:t>(2)</a:t>
            </a:r>
          </a:p>
        </p:txBody>
      </p:sp>
      <p:sp>
        <p:nvSpPr>
          <p:cNvPr id="7174" name="Rectangle 3"/>
          <p:cNvSpPr>
            <a:spLocks noGrp="1" noChangeArrowheads="1"/>
          </p:cNvSpPr>
          <p:nvPr>
            <p:ph type="body" idx="1"/>
          </p:nvPr>
        </p:nvSpPr>
        <p:spPr>
          <a:xfrm>
            <a:off x="179388" y="836613"/>
            <a:ext cx="8964612" cy="5688012"/>
          </a:xfrm>
        </p:spPr>
        <p:txBody>
          <a:bodyPr/>
          <a:lstStyle/>
          <a:p>
            <a:pPr eaLnBrk="1" hangingPunct="1">
              <a:lnSpc>
                <a:spcPct val="90000"/>
              </a:lnSpc>
            </a:pPr>
            <a:r>
              <a:rPr lang="es-EC" b="1" smtClean="0"/>
              <a:t>Capítulo 6</a:t>
            </a:r>
          </a:p>
          <a:p>
            <a:pPr lvl="1" eaLnBrk="1" hangingPunct="1">
              <a:lnSpc>
                <a:spcPct val="90000"/>
              </a:lnSpc>
            </a:pPr>
            <a:r>
              <a:rPr lang="es-EC" smtClean="0"/>
              <a:t>Formas y medidas de los lagos. Dimensiones en la superficie y el fondo. Morfometría de un lago.</a:t>
            </a:r>
          </a:p>
          <a:p>
            <a:pPr eaLnBrk="1" hangingPunct="1">
              <a:lnSpc>
                <a:spcPct val="90000"/>
              </a:lnSpc>
            </a:pPr>
            <a:r>
              <a:rPr lang="es-EC" b="1" smtClean="0"/>
              <a:t>Capítulo 7</a:t>
            </a:r>
          </a:p>
          <a:p>
            <a:pPr lvl="1" eaLnBrk="1" hangingPunct="1">
              <a:lnSpc>
                <a:spcPct val="90000"/>
              </a:lnSpc>
            </a:pPr>
            <a:r>
              <a:rPr lang="es-EC" smtClean="0"/>
              <a:t>La luz y el ecosistema acuático. La luz en la superficie y fondo. Visibilidad vertical. Color. Absorción de luz por plantas y efectos de animales.</a:t>
            </a:r>
          </a:p>
          <a:p>
            <a:pPr eaLnBrk="1" hangingPunct="1">
              <a:lnSpc>
                <a:spcPct val="90000"/>
              </a:lnSpc>
            </a:pPr>
            <a:r>
              <a:rPr lang="es-EC" b="1" smtClean="0"/>
              <a:t>Capítulo 8</a:t>
            </a:r>
          </a:p>
          <a:p>
            <a:pPr lvl="1" eaLnBrk="1" hangingPunct="1">
              <a:lnSpc>
                <a:spcPct val="90000"/>
              </a:lnSpc>
            </a:pPr>
            <a:r>
              <a:rPr lang="es-EC" smtClean="0"/>
              <a:t>Otros parámetros a ser considerados: temperatura, densidad, presión, sólidos en suspensión, estabilidad de la estratificación, oxígeno disuelto y otros gases disueltos.</a:t>
            </a:r>
          </a:p>
          <a:p>
            <a:pPr eaLnBrk="1" hangingPunct="1">
              <a:lnSpc>
                <a:spcPct val="90000"/>
              </a:lnSpc>
            </a:pPr>
            <a:r>
              <a:rPr lang="es-EC" b="1" smtClean="0"/>
              <a:t>Capítulo 9</a:t>
            </a:r>
          </a:p>
          <a:p>
            <a:pPr lvl="1" eaLnBrk="1" hangingPunct="1">
              <a:lnSpc>
                <a:spcPct val="90000"/>
              </a:lnSpc>
            </a:pPr>
            <a:r>
              <a:rPr lang="es-EC" smtClean="0"/>
              <a:t>El CO2, alcalinidad y pH. Factores que influyen en estos parámetros.</a:t>
            </a:r>
          </a:p>
          <a:p>
            <a:pPr eaLnBrk="1" hangingPunct="1">
              <a:lnSpc>
                <a:spcPct val="90000"/>
              </a:lnSpc>
            </a:pPr>
            <a:r>
              <a:rPr lang="es-EC" b="1" smtClean="0"/>
              <a:t>Capítulo 10</a:t>
            </a:r>
          </a:p>
          <a:p>
            <a:pPr lvl="1" eaLnBrk="1" hangingPunct="1">
              <a:lnSpc>
                <a:spcPct val="90000"/>
              </a:lnSpc>
            </a:pPr>
            <a:r>
              <a:rPr lang="es-EC" smtClean="0"/>
              <a:t>Los aniones más importantes en lagos, lagunas y ríos. Carbón, sulfatos, cloro, calcio, magnesio, sodio, potasio. Fósforo en lagos. Nutrientes. Substancias orgánicas disueltas.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3 Marcador de fecha"/>
          <p:cNvSpPr>
            <a:spLocks noGrp="1"/>
          </p:cNvSpPr>
          <p:nvPr>
            <p:ph type="dt" sz="quarter" idx="10"/>
          </p:nvPr>
        </p:nvSpPr>
        <p:spPr>
          <a:noFill/>
        </p:spPr>
        <p:txBody>
          <a:bodyPr/>
          <a:lstStyle/>
          <a:p>
            <a:r>
              <a:rPr lang="es-ES"/>
              <a:t>Curso de Limnologia</a:t>
            </a:r>
            <a:endParaRPr lang="es-EC" altLang="en-US"/>
          </a:p>
        </p:txBody>
      </p:sp>
      <p:sp>
        <p:nvSpPr>
          <p:cNvPr id="8195"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8196" name="5 Marcador de número de diapositiva"/>
          <p:cNvSpPr>
            <a:spLocks noGrp="1"/>
          </p:cNvSpPr>
          <p:nvPr>
            <p:ph type="sldNum" sz="quarter" idx="12"/>
          </p:nvPr>
        </p:nvSpPr>
        <p:spPr>
          <a:noFill/>
        </p:spPr>
        <p:txBody>
          <a:bodyPr/>
          <a:lstStyle/>
          <a:p>
            <a:fld id="{6C39284F-7EAE-4268-A72F-774B2BABEC6E}" type="slidenum">
              <a:rPr lang="es-EC" altLang="en-US"/>
              <a:pPr/>
              <a:t>6</a:t>
            </a:fld>
            <a:endParaRPr lang="es-EC" altLang="en-US"/>
          </a:p>
        </p:txBody>
      </p:sp>
      <p:sp>
        <p:nvSpPr>
          <p:cNvPr id="8197" name="Rectangle 2"/>
          <p:cNvSpPr>
            <a:spLocks noGrp="1" noChangeArrowheads="1"/>
          </p:cNvSpPr>
          <p:nvPr>
            <p:ph type="title"/>
          </p:nvPr>
        </p:nvSpPr>
        <p:spPr/>
        <p:txBody>
          <a:bodyPr/>
          <a:lstStyle/>
          <a:p>
            <a:pPr eaLnBrk="1" hangingPunct="1"/>
            <a:r>
              <a:rPr lang="es-ES_tradnl" smtClean="0"/>
              <a:t>Capitulo 1.      	Qué es la limnología…</a:t>
            </a:r>
            <a:endParaRPr lang="es-ES" smtClean="0"/>
          </a:p>
        </p:txBody>
      </p:sp>
      <p:sp>
        <p:nvSpPr>
          <p:cNvPr id="8198" name="Rectangle 3"/>
          <p:cNvSpPr>
            <a:spLocks noGrp="1" noChangeArrowheads="1"/>
          </p:cNvSpPr>
          <p:nvPr>
            <p:ph type="body" idx="1"/>
          </p:nvPr>
        </p:nvSpPr>
        <p:spPr>
          <a:xfrm>
            <a:off x="323850" y="908050"/>
            <a:ext cx="8569325" cy="5222875"/>
          </a:xfrm>
        </p:spPr>
        <p:txBody>
          <a:bodyPr/>
          <a:lstStyle/>
          <a:p>
            <a:pPr eaLnBrk="1" hangingPunct="1">
              <a:spcBef>
                <a:spcPct val="30000"/>
              </a:spcBef>
              <a:buClr>
                <a:srgbClr val="FF0000"/>
              </a:buClr>
              <a:buSzPct val="75000"/>
              <a:buFont typeface="Wingdings" pitchFamily="2" charset="2"/>
              <a:buChar char="Ø"/>
            </a:pPr>
            <a:r>
              <a:rPr lang="es-ES_tradnl" smtClean="0"/>
              <a:t>Se puede describir como la oceanografía de las aguas interiores (G. Cole, 1988).</a:t>
            </a:r>
          </a:p>
          <a:p>
            <a:pPr eaLnBrk="1" hangingPunct="1">
              <a:spcBef>
                <a:spcPct val="30000"/>
              </a:spcBef>
              <a:buClr>
                <a:srgbClr val="FF0000"/>
              </a:buClr>
              <a:buSzPct val="75000"/>
              <a:buFont typeface="Wingdings" pitchFamily="2" charset="2"/>
              <a:buChar char="Ø"/>
            </a:pPr>
            <a:r>
              <a:rPr lang="es-ES_tradnl" smtClean="0"/>
              <a:t>“La oceanografía de los lagos” (F. A. Forel, 1892). Sus investigaciones pioneras fueron realizadas en el lago Leman, en Ginebra.</a:t>
            </a:r>
          </a:p>
          <a:p>
            <a:pPr eaLnBrk="1" hangingPunct="1">
              <a:spcBef>
                <a:spcPct val="30000"/>
              </a:spcBef>
              <a:buClr>
                <a:srgbClr val="FF0000"/>
              </a:buClr>
              <a:buSzPct val="75000"/>
              <a:buFont typeface="Wingdings" pitchFamily="2" charset="2"/>
              <a:buChar char="Ø"/>
            </a:pPr>
            <a:r>
              <a:rPr lang="es-ES_tradnl" smtClean="0"/>
              <a:t>Es una síntesis que abarca numerosas disciplinas y que debe su esencia a los investigadores de varios campos de la ciencia.</a:t>
            </a:r>
          </a:p>
          <a:p>
            <a:pPr eaLnBrk="1" hangingPunct="1">
              <a:spcBef>
                <a:spcPct val="30000"/>
              </a:spcBef>
              <a:buClr>
                <a:srgbClr val="FF0000"/>
              </a:buClr>
              <a:buSzPct val="75000"/>
              <a:buFont typeface="Wingdings" pitchFamily="2" charset="2"/>
              <a:buChar char="Ø"/>
            </a:pPr>
            <a:r>
              <a:rPr lang="es-ES_tradnl" smtClean="0"/>
              <a:t>“La ciencia que trata de los procesos y métodos de interacción que producen las transformaciones de la materia y de la energía de un lago” (E. Baldi, limnólogo italiano) </a:t>
            </a:r>
          </a:p>
          <a:p>
            <a:pPr eaLnBrk="1" hangingPunct="1">
              <a:spcBef>
                <a:spcPct val="30000"/>
              </a:spcBef>
              <a:buClr>
                <a:srgbClr val="FF0000"/>
              </a:buClr>
              <a:buSzPct val="75000"/>
              <a:buFont typeface="Wingdings" pitchFamily="2" charset="2"/>
              <a:buNone/>
            </a:pPr>
            <a:r>
              <a:rPr lang="es-ES_tradnl" smtClean="0"/>
              <a:t>El término </a:t>
            </a:r>
            <a:r>
              <a:rPr lang="es-ES_tradnl" b="1" smtClean="0"/>
              <a:t>limnología</a:t>
            </a:r>
            <a:r>
              <a:rPr lang="es-ES_tradnl" smtClean="0"/>
              <a:t> proviene de la palabra griega </a:t>
            </a:r>
            <a:r>
              <a:rPr lang="es-ES_tradnl" b="1" i="1" smtClean="0"/>
              <a:t>limne</a:t>
            </a:r>
            <a:r>
              <a:rPr lang="es-ES_tradnl" smtClean="0"/>
              <a:t>, que significa laguna, marisma o lago. La ciencia se desarrolló a través del estudio de los lagos. </a:t>
            </a:r>
          </a:p>
          <a:p>
            <a:pPr eaLnBrk="1" hangingPunct="1">
              <a:spcBef>
                <a:spcPct val="30000"/>
              </a:spcBef>
              <a:buClr>
                <a:srgbClr val="0000FF"/>
              </a:buClr>
              <a:buSzPct val="75000"/>
              <a:buFont typeface="Wingdings" pitchFamily="2" charset="2"/>
              <a:buChar char="q"/>
            </a:pPr>
            <a:r>
              <a:rPr lang="es-ES_tradnl" smtClean="0"/>
              <a:t>Incluye el estudio de corrientes de agua: hábitat </a:t>
            </a:r>
            <a:r>
              <a:rPr lang="es-ES_tradnl" b="1" smtClean="0"/>
              <a:t>LOTICO,</a:t>
            </a:r>
            <a:r>
              <a:rPr lang="es-ES_tradnl" smtClean="0">
                <a:solidFill>
                  <a:schemeClr val="accent1"/>
                </a:solidFill>
              </a:rPr>
              <a:t> </a:t>
            </a:r>
            <a:r>
              <a:rPr lang="es-ES_tradnl" smtClean="0"/>
              <a:t>y aguas estancadas (</a:t>
            </a:r>
            <a:r>
              <a:rPr lang="es-ES_tradnl" b="1" smtClean="0"/>
              <a:t>LENTICO)</a:t>
            </a:r>
          </a:p>
          <a:p>
            <a:pPr eaLnBrk="1" hangingPunct="1">
              <a:spcBef>
                <a:spcPct val="30000"/>
              </a:spcBef>
              <a:buClr>
                <a:srgbClr val="0000FF"/>
              </a:buClr>
              <a:buSzPct val="75000"/>
              <a:buFont typeface="Wingdings" pitchFamily="2" charset="2"/>
              <a:buChar char="q"/>
            </a:pPr>
            <a:r>
              <a:rPr lang="es-ES_tradnl" smtClean="0"/>
              <a:t>Involucra fuentes de agua dulce y salada</a:t>
            </a:r>
            <a:endParaRPr lang="es-E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3 Marcador de fecha"/>
          <p:cNvSpPr>
            <a:spLocks noGrp="1"/>
          </p:cNvSpPr>
          <p:nvPr>
            <p:ph type="dt" sz="quarter" idx="10"/>
          </p:nvPr>
        </p:nvSpPr>
        <p:spPr>
          <a:noFill/>
        </p:spPr>
        <p:txBody>
          <a:bodyPr/>
          <a:lstStyle/>
          <a:p>
            <a:r>
              <a:rPr lang="es-ES"/>
              <a:t>Curso de Limnologia</a:t>
            </a:r>
            <a:endParaRPr lang="es-EC" altLang="en-US"/>
          </a:p>
        </p:txBody>
      </p:sp>
      <p:sp>
        <p:nvSpPr>
          <p:cNvPr id="9219"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9220" name="5 Marcador de número de diapositiva"/>
          <p:cNvSpPr>
            <a:spLocks noGrp="1"/>
          </p:cNvSpPr>
          <p:nvPr>
            <p:ph type="sldNum" sz="quarter" idx="12"/>
          </p:nvPr>
        </p:nvSpPr>
        <p:spPr>
          <a:noFill/>
        </p:spPr>
        <p:txBody>
          <a:bodyPr/>
          <a:lstStyle/>
          <a:p>
            <a:fld id="{85185F0F-9028-474C-A2C2-7893C2C11EAC}" type="slidenum">
              <a:rPr lang="es-EC" altLang="en-US"/>
              <a:pPr/>
              <a:t>7</a:t>
            </a:fld>
            <a:endParaRPr lang="es-EC" altLang="en-US"/>
          </a:p>
        </p:txBody>
      </p:sp>
      <p:sp>
        <p:nvSpPr>
          <p:cNvPr id="9221" name="Rectangle 2"/>
          <p:cNvSpPr>
            <a:spLocks noGrp="1" noChangeArrowheads="1"/>
          </p:cNvSpPr>
          <p:nvPr>
            <p:ph type="title"/>
          </p:nvPr>
        </p:nvSpPr>
        <p:spPr>
          <a:xfrm>
            <a:off x="395288" y="260350"/>
            <a:ext cx="8229600" cy="865188"/>
          </a:xfrm>
        </p:spPr>
        <p:txBody>
          <a:bodyPr/>
          <a:lstStyle/>
          <a:p>
            <a:pPr eaLnBrk="1" hangingPunct="1"/>
            <a:r>
              <a:rPr lang="es-EC" smtClean="0"/>
              <a:t>Enfoque histórico de la Limnología </a:t>
            </a:r>
            <a:r>
              <a:rPr lang="es-EC" sz="1400" smtClean="0"/>
              <a:t>(1)</a:t>
            </a:r>
          </a:p>
        </p:txBody>
      </p:sp>
      <p:sp>
        <p:nvSpPr>
          <p:cNvPr id="9222" name="Rectangle 3"/>
          <p:cNvSpPr>
            <a:spLocks noGrp="1" noChangeArrowheads="1"/>
          </p:cNvSpPr>
          <p:nvPr>
            <p:ph type="body" idx="1"/>
          </p:nvPr>
        </p:nvSpPr>
        <p:spPr>
          <a:xfrm>
            <a:off x="179388" y="765175"/>
            <a:ext cx="8785225" cy="5832475"/>
          </a:xfrm>
        </p:spPr>
        <p:txBody>
          <a:bodyPr/>
          <a:lstStyle/>
          <a:p>
            <a:pPr eaLnBrk="1" hangingPunct="1">
              <a:lnSpc>
                <a:spcPct val="90000"/>
              </a:lnSpc>
              <a:spcBef>
                <a:spcPct val="30000"/>
              </a:spcBef>
              <a:buFont typeface="Wingdings" pitchFamily="2" charset="2"/>
              <a:buNone/>
            </a:pPr>
            <a:r>
              <a:rPr lang="es-EC" smtClean="0"/>
              <a:t>La </a:t>
            </a:r>
            <a:r>
              <a:rPr lang="es-EC" b="1" smtClean="0"/>
              <a:t>limnología</a:t>
            </a:r>
            <a:r>
              <a:rPr lang="es-EC" smtClean="0"/>
              <a:t> es la rama de la ecología que estudia los ecosistemas acuáticos continentales (lagos, lagunas, ríos, charcas, marismas y estuarios), las interacciones entre los organismos acuáticos y su ambiente, que determinan su distribución y abundancia en dichos ecosistemas (Wilkipedia, 2005).</a:t>
            </a:r>
          </a:p>
          <a:p>
            <a:pPr eaLnBrk="1" hangingPunct="1">
              <a:lnSpc>
                <a:spcPct val="90000"/>
              </a:lnSpc>
              <a:spcBef>
                <a:spcPct val="30000"/>
              </a:spcBef>
              <a:buFont typeface="Wingdings" pitchFamily="2" charset="2"/>
              <a:buNone/>
            </a:pPr>
            <a:r>
              <a:rPr lang="es-EC" smtClean="0"/>
              <a:t>La limnología no fue considerada como ciencia hasta la publicación de Charles Darwin </a:t>
            </a:r>
            <a:r>
              <a:rPr lang="es-EC" i="1" smtClean="0">
                <a:hlinkClick r:id="rId2" tooltip="El origen de las especies"/>
              </a:rPr>
              <a:t>El origen de las especies</a:t>
            </a:r>
            <a:r>
              <a:rPr lang="es-EC" smtClean="0"/>
              <a:t> a mediados del siglo XIX. En la limnología moderna pueden reconocerse dos escuelas.</a:t>
            </a:r>
          </a:p>
          <a:p>
            <a:pPr eaLnBrk="1" hangingPunct="1">
              <a:lnSpc>
                <a:spcPct val="90000"/>
              </a:lnSpc>
              <a:spcBef>
                <a:spcPct val="30000"/>
              </a:spcBef>
              <a:buFont typeface="Wingdings" pitchFamily="2" charset="2"/>
              <a:buNone/>
            </a:pPr>
            <a:r>
              <a:rPr lang="es-EC" b="1" smtClean="0"/>
              <a:t>Escuela europea</a:t>
            </a:r>
          </a:p>
          <a:p>
            <a:pPr eaLnBrk="1" hangingPunct="1">
              <a:lnSpc>
                <a:spcPct val="90000"/>
              </a:lnSpc>
              <a:spcBef>
                <a:spcPct val="30000"/>
              </a:spcBef>
              <a:buClr>
                <a:srgbClr val="FF0000"/>
              </a:buClr>
              <a:buSzPct val="75000"/>
              <a:buFont typeface="Wingdings" pitchFamily="2" charset="2"/>
              <a:buChar char="Ø"/>
            </a:pPr>
            <a:r>
              <a:rPr lang="es-EC" smtClean="0"/>
              <a:t>Su primer figura importante fue el austriaco Francois Forel (1841-1912), considerado el padre de la limnología moderna, concentra su estudio en el lago Leman (Suiza). Considera que es una ciencia que integra distintas disciplinas. En 1892 publica su primer estudio sobre la geología del lago Leman (características físico-químicas), y en 1904 sobre los organismos que habitan en el lago.</a:t>
            </a:r>
          </a:p>
          <a:p>
            <a:pPr eaLnBrk="1" hangingPunct="1">
              <a:lnSpc>
                <a:spcPct val="90000"/>
              </a:lnSpc>
              <a:spcBef>
                <a:spcPct val="30000"/>
              </a:spcBef>
              <a:buClr>
                <a:srgbClr val="FF0000"/>
              </a:buClr>
              <a:buSzPct val="75000"/>
              <a:buFont typeface="Wingdings" pitchFamily="2" charset="2"/>
              <a:buChar char="Ø"/>
            </a:pPr>
            <a:r>
              <a:rPr lang="es-EC" smtClean="0"/>
              <a:t>Einar Maumann (1891-1974) estudió los lagos oligotróficos de Suecia (lagos muy profundos, pobres en nutrientes, aguas frías a muy bajo desarrollo del fitoplancton, aguas muy transparentes).</a:t>
            </a:r>
          </a:p>
          <a:p>
            <a:pPr eaLnBrk="1" hangingPunct="1">
              <a:lnSpc>
                <a:spcPct val="90000"/>
              </a:lnSpc>
              <a:spcBef>
                <a:spcPct val="30000"/>
              </a:spcBef>
              <a:buClr>
                <a:srgbClr val="FF0000"/>
              </a:buClr>
              <a:buSzPct val="75000"/>
              <a:buFont typeface="Wingdings" pitchFamily="2" charset="2"/>
              <a:buChar char="Ø"/>
            </a:pPr>
            <a:endParaRPr lang="es-EC" b="1" smtClean="0"/>
          </a:p>
          <a:p>
            <a:pPr eaLnBrk="1" hangingPunct="1">
              <a:lnSpc>
                <a:spcPct val="80000"/>
              </a:lnSpc>
            </a:pPr>
            <a:endParaRPr lang="es-EC"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Marcador de fecha"/>
          <p:cNvSpPr>
            <a:spLocks noGrp="1"/>
          </p:cNvSpPr>
          <p:nvPr>
            <p:ph type="dt" sz="quarter" idx="10"/>
          </p:nvPr>
        </p:nvSpPr>
        <p:spPr>
          <a:noFill/>
        </p:spPr>
        <p:txBody>
          <a:bodyPr/>
          <a:lstStyle/>
          <a:p>
            <a:r>
              <a:rPr lang="es-ES"/>
              <a:t>Curso de Limnologia</a:t>
            </a:r>
            <a:endParaRPr lang="es-EC" altLang="en-US"/>
          </a:p>
        </p:txBody>
      </p:sp>
      <p:sp>
        <p:nvSpPr>
          <p:cNvPr id="10243"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10244" name="5 Marcador de número de diapositiva"/>
          <p:cNvSpPr>
            <a:spLocks noGrp="1"/>
          </p:cNvSpPr>
          <p:nvPr>
            <p:ph type="sldNum" sz="quarter" idx="12"/>
          </p:nvPr>
        </p:nvSpPr>
        <p:spPr>
          <a:noFill/>
        </p:spPr>
        <p:txBody>
          <a:bodyPr/>
          <a:lstStyle/>
          <a:p>
            <a:fld id="{B3003C96-58F4-4F76-BE6A-1D4E407268B3}" type="slidenum">
              <a:rPr lang="es-EC" altLang="en-US"/>
              <a:pPr/>
              <a:t>8</a:t>
            </a:fld>
            <a:endParaRPr lang="es-EC" altLang="en-US"/>
          </a:p>
        </p:txBody>
      </p:sp>
      <p:sp>
        <p:nvSpPr>
          <p:cNvPr id="10245" name="Rectangle 2"/>
          <p:cNvSpPr>
            <a:spLocks noGrp="1" noChangeArrowheads="1"/>
          </p:cNvSpPr>
          <p:nvPr>
            <p:ph type="title"/>
          </p:nvPr>
        </p:nvSpPr>
        <p:spPr>
          <a:xfrm>
            <a:off x="457200" y="277813"/>
            <a:ext cx="8229600" cy="1063625"/>
          </a:xfrm>
        </p:spPr>
        <p:txBody>
          <a:bodyPr/>
          <a:lstStyle/>
          <a:p>
            <a:pPr eaLnBrk="1" hangingPunct="1"/>
            <a:r>
              <a:rPr lang="es-EC" smtClean="0"/>
              <a:t>Enfoque histórico de la limnología:</a:t>
            </a:r>
            <a:br>
              <a:rPr lang="es-EC" smtClean="0"/>
            </a:br>
            <a:r>
              <a:rPr lang="es-EC" smtClean="0"/>
              <a:t>					Escuela europea </a:t>
            </a:r>
            <a:r>
              <a:rPr lang="es-EC" sz="1400" smtClean="0"/>
              <a:t>(2)</a:t>
            </a:r>
          </a:p>
        </p:txBody>
      </p:sp>
      <p:sp>
        <p:nvSpPr>
          <p:cNvPr id="10246" name="Rectangle 3"/>
          <p:cNvSpPr>
            <a:spLocks noGrp="1" noChangeArrowheads="1"/>
          </p:cNvSpPr>
          <p:nvPr>
            <p:ph type="body" idx="1"/>
          </p:nvPr>
        </p:nvSpPr>
        <p:spPr>
          <a:xfrm>
            <a:off x="250825" y="1268413"/>
            <a:ext cx="8713788" cy="5589587"/>
          </a:xfrm>
        </p:spPr>
        <p:txBody>
          <a:bodyPr/>
          <a:lstStyle/>
          <a:p>
            <a:pPr eaLnBrk="1" hangingPunct="1">
              <a:lnSpc>
                <a:spcPct val="95000"/>
              </a:lnSpc>
              <a:spcBef>
                <a:spcPct val="30000"/>
              </a:spcBef>
              <a:buClr>
                <a:srgbClr val="FF0000"/>
              </a:buClr>
              <a:buSzPct val="75000"/>
              <a:buFont typeface="Wingdings" pitchFamily="2" charset="2"/>
              <a:buChar char="Ø"/>
            </a:pPr>
            <a:r>
              <a:rPr lang="es-EC" smtClean="0"/>
              <a:t>August Thienemann (1882-1960), alemán estudió los lagos mesotróficos y eutróficos de Europa Central. Menos profundos y más cálidos, con más nutrientes, transparencia menor.</a:t>
            </a:r>
          </a:p>
          <a:p>
            <a:pPr eaLnBrk="1" hangingPunct="1">
              <a:lnSpc>
                <a:spcPct val="95000"/>
              </a:lnSpc>
              <a:spcBef>
                <a:spcPct val="30000"/>
              </a:spcBef>
              <a:buClr>
                <a:srgbClr val="FF0000"/>
              </a:buClr>
              <a:buSzPct val="75000"/>
              <a:buFont typeface="Wingdings" pitchFamily="2" charset="2"/>
              <a:buChar char="Ø"/>
            </a:pPr>
            <a:r>
              <a:rPr lang="es-EC" smtClean="0"/>
              <a:t>Esa diferencia entre lagos oligotróficos del norte y lagos meso-eutróficos del sur lleva a la limnología regional, que hoy en día ya no tiene sentido debido a la alteración de los ecosistemas naturales que reciben gran cantidad de nutrientes y se transforman en eutróficos independientemente de su origen en problema muy grave que afecta a todo el mundo.</a:t>
            </a:r>
          </a:p>
          <a:p>
            <a:pPr eaLnBrk="1" hangingPunct="1">
              <a:lnSpc>
                <a:spcPct val="95000"/>
              </a:lnSpc>
              <a:spcBef>
                <a:spcPct val="30000"/>
              </a:spcBef>
              <a:buClr>
                <a:srgbClr val="FF0000"/>
              </a:buClr>
              <a:buSzPct val="75000"/>
              <a:buFont typeface="Wingdings" pitchFamily="2" charset="2"/>
              <a:buChar char="Ø"/>
            </a:pPr>
            <a:r>
              <a:rPr lang="es-EC" smtClean="0"/>
              <a:t>En 1922 se funda la Sociedad Internacional de Limnología.  A partir de esta fecha se celebran congresos anuales cuyas actas se publican.</a:t>
            </a:r>
          </a:p>
          <a:p>
            <a:pPr eaLnBrk="1" hangingPunct="1">
              <a:lnSpc>
                <a:spcPct val="95000"/>
              </a:lnSpc>
              <a:spcBef>
                <a:spcPct val="30000"/>
              </a:spcBef>
              <a:buClr>
                <a:srgbClr val="FF0000"/>
              </a:buClr>
              <a:buSzPct val="75000"/>
              <a:buFont typeface="Wingdings" pitchFamily="2" charset="2"/>
              <a:buChar char="Ø"/>
            </a:pPr>
            <a:r>
              <a:rPr lang="es-EC" smtClean="0"/>
              <a:t>En los años 1950 Ramón Margalef (España) (ecología, limnología, oceanografía) estudia ecología acuática en general. Es reconocido internacionalmente. A raíz de Margalef surgen muchos discípulos, estudiantes de la Universidad de Barcelona.</a:t>
            </a:r>
          </a:p>
          <a:p>
            <a:pPr eaLnBrk="1" hangingPunct="1">
              <a:lnSpc>
                <a:spcPct val="95000"/>
              </a:lnSpc>
              <a:spcBef>
                <a:spcPct val="30000"/>
              </a:spcBef>
            </a:pPr>
            <a:endParaRPr lang="es-EC"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3 Marcador de fecha"/>
          <p:cNvSpPr>
            <a:spLocks noGrp="1"/>
          </p:cNvSpPr>
          <p:nvPr>
            <p:ph type="dt" sz="quarter" idx="10"/>
          </p:nvPr>
        </p:nvSpPr>
        <p:spPr>
          <a:noFill/>
        </p:spPr>
        <p:txBody>
          <a:bodyPr/>
          <a:lstStyle/>
          <a:p>
            <a:r>
              <a:rPr lang="es-ES"/>
              <a:t>Curso de Limnologia</a:t>
            </a:r>
            <a:endParaRPr lang="es-EC" altLang="en-US"/>
          </a:p>
        </p:txBody>
      </p:sp>
      <p:sp>
        <p:nvSpPr>
          <p:cNvPr id="11267" name="4 Marcador de pie de página"/>
          <p:cNvSpPr>
            <a:spLocks noGrp="1"/>
          </p:cNvSpPr>
          <p:nvPr>
            <p:ph type="ftr" sz="quarter" idx="11"/>
          </p:nvPr>
        </p:nvSpPr>
        <p:spPr>
          <a:noFill/>
        </p:spPr>
        <p:txBody>
          <a:bodyPr/>
          <a:lstStyle/>
          <a:p>
            <a:r>
              <a:rPr lang="en-US" altLang="en-US"/>
              <a:t>Profesor: Jose V. Chang Gómez</a:t>
            </a:r>
            <a:endParaRPr lang="es-EC" altLang="en-US"/>
          </a:p>
        </p:txBody>
      </p:sp>
      <p:sp>
        <p:nvSpPr>
          <p:cNvPr id="11268" name="5 Marcador de número de diapositiva"/>
          <p:cNvSpPr>
            <a:spLocks noGrp="1"/>
          </p:cNvSpPr>
          <p:nvPr>
            <p:ph type="sldNum" sz="quarter" idx="12"/>
          </p:nvPr>
        </p:nvSpPr>
        <p:spPr>
          <a:noFill/>
        </p:spPr>
        <p:txBody>
          <a:bodyPr/>
          <a:lstStyle/>
          <a:p>
            <a:fld id="{B8E2DB0D-04DE-4763-8433-1B9677F122FB}" type="slidenum">
              <a:rPr lang="es-EC" altLang="en-US"/>
              <a:pPr/>
              <a:t>9</a:t>
            </a:fld>
            <a:endParaRPr lang="es-EC" altLang="en-US"/>
          </a:p>
        </p:txBody>
      </p:sp>
      <p:sp>
        <p:nvSpPr>
          <p:cNvPr id="11269" name="Rectangle 2"/>
          <p:cNvSpPr>
            <a:spLocks noGrp="1" noChangeArrowheads="1"/>
          </p:cNvSpPr>
          <p:nvPr>
            <p:ph type="title"/>
          </p:nvPr>
        </p:nvSpPr>
        <p:spPr>
          <a:xfrm>
            <a:off x="457200" y="277813"/>
            <a:ext cx="8229600" cy="1063625"/>
          </a:xfrm>
        </p:spPr>
        <p:txBody>
          <a:bodyPr/>
          <a:lstStyle/>
          <a:p>
            <a:pPr eaLnBrk="1" hangingPunct="1"/>
            <a:r>
              <a:rPr lang="es-EC" smtClean="0"/>
              <a:t>Enfoque histórico de la Limnología </a:t>
            </a:r>
            <a:r>
              <a:rPr lang="es-EC" sz="1400" smtClean="0"/>
              <a:t>(3)</a:t>
            </a:r>
          </a:p>
        </p:txBody>
      </p:sp>
      <p:sp>
        <p:nvSpPr>
          <p:cNvPr id="11270" name="Rectangle 3"/>
          <p:cNvSpPr>
            <a:spLocks noGrp="1" noChangeArrowheads="1"/>
          </p:cNvSpPr>
          <p:nvPr>
            <p:ph type="body" idx="1"/>
          </p:nvPr>
        </p:nvSpPr>
        <p:spPr>
          <a:xfrm>
            <a:off x="250825" y="908050"/>
            <a:ext cx="8642350" cy="5473700"/>
          </a:xfrm>
        </p:spPr>
        <p:txBody>
          <a:bodyPr/>
          <a:lstStyle/>
          <a:p>
            <a:pPr eaLnBrk="1" hangingPunct="1">
              <a:spcBef>
                <a:spcPct val="25000"/>
              </a:spcBef>
              <a:buFont typeface="Wingdings" pitchFamily="2" charset="2"/>
              <a:buNone/>
            </a:pPr>
            <a:r>
              <a:rPr lang="es-EC" b="1" smtClean="0"/>
              <a:t>Escuela americana</a:t>
            </a:r>
          </a:p>
          <a:p>
            <a:pPr eaLnBrk="1" hangingPunct="1">
              <a:spcBef>
                <a:spcPct val="25000"/>
              </a:spcBef>
              <a:buFont typeface="Wingdings" pitchFamily="2" charset="2"/>
              <a:buNone/>
            </a:pPr>
            <a:r>
              <a:rPr lang="es-EC" smtClean="0"/>
              <a:t>El naturalista Stephen A. Forbes (1844-1930) se encantó por los lagos maravillado por la relación funcional que representaban. Publicó el libro el “Lago como un Microcosmo”,donde describe el lago como una unidad sistémica en equilibrio dinámico condicionado por los intereses de cada organismo en su lucha por la vida, gobernado por la selección natural.</a:t>
            </a:r>
          </a:p>
          <a:p>
            <a:pPr eaLnBrk="1" hangingPunct="1">
              <a:spcBef>
                <a:spcPct val="25000"/>
              </a:spcBef>
              <a:buFont typeface="Wingdings" pitchFamily="2" charset="2"/>
              <a:buNone/>
            </a:pPr>
            <a:r>
              <a:rPr lang="es-EC" smtClean="0"/>
              <a:t>Chance Juday estudió los lagos de Wisconsin y el lago Mendota. Una de sus conclusiones alcanzadas es que existe un equilibrio dinámico basado en que la entrada de energía y materiales se equilibra con el gasto y la salida.</a:t>
            </a:r>
          </a:p>
          <a:p>
            <a:pPr eaLnBrk="1" hangingPunct="1">
              <a:spcBef>
                <a:spcPct val="25000"/>
              </a:spcBef>
              <a:buFont typeface="Wingdings" pitchFamily="2" charset="2"/>
              <a:buNone/>
            </a:pPr>
            <a:r>
              <a:rPr lang="es-EC" smtClean="0"/>
              <a:t>G.E. Hutchinson fue el responsable de la formación de grandes limnólogos y ecólogos estadounideneses. </a:t>
            </a:r>
            <a:r>
              <a:rPr lang="es-EC" i="1" smtClean="0"/>
              <a:t>Tratado de limnología</a:t>
            </a:r>
            <a:r>
              <a:rPr lang="es-EC" smtClean="0"/>
              <a:t> en 4 volúmenes centrados sobre todo en los lagos (geología, físico–química y biología).</a:t>
            </a:r>
          </a:p>
          <a:p>
            <a:pPr eaLnBrk="1" hangingPunct="1">
              <a:spcBef>
                <a:spcPct val="25000"/>
              </a:spcBef>
              <a:buFont typeface="Wingdings" pitchFamily="2" charset="2"/>
              <a:buNone/>
            </a:pPr>
            <a:r>
              <a:rPr lang="es-EC" smtClean="0"/>
              <a:t>Raymond Lindemen se centró en el estudio de un lago y defendió la teoría de Forbes del equilibrio dinámico.</a:t>
            </a:r>
          </a:p>
        </p:txBody>
      </p:sp>
    </p:spTree>
  </p:cSld>
  <p:clrMapOvr>
    <a:masterClrMapping/>
  </p:clrMapOvr>
</p:sld>
</file>

<file path=ppt/theme/theme1.xml><?xml version="1.0" encoding="utf-8"?>
<a:theme xmlns:a="http://schemas.openxmlformats.org/drawingml/2006/main" name="Borde">
  <a:themeElements>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757</TotalTime>
  <Words>3357</Words>
  <Application>Microsoft PowerPoint</Application>
  <PresentationFormat>Presentación en pantalla (4:3)</PresentationFormat>
  <Paragraphs>249</Paragraphs>
  <Slides>26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Arial</vt:lpstr>
      <vt:lpstr>Wingdings</vt:lpstr>
      <vt:lpstr>Garamond</vt:lpstr>
      <vt:lpstr>Tahoma</vt:lpstr>
      <vt:lpstr>Times New Roman</vt:lpstr>
      <vt:lpstr>Arial Narrow</vt:lpstr>
      <vt:lpstr>Borde</vt:lpstr>
      <vt:lpstr>ESCUELA SUPERIOR POLITECNICA DEL LITORAL  FACULTAD DE INGENIERIA MARITIMA Y CIENCIAS DEL MAR   LIMNOLOGIA   Capítulo 1</vt:lpstr>
      <vt:lpstr>Políticas de Curso</vt:lpstr>
      <vt:lpstr>Objetivos del Curso</vt:lpstr>
      <vt:lpstr>Programa del Curso (1)</vt:lpstr>
      <vt:lpstr>Programa del Curso (2)</vt:lpstr>
      <vt:lpstr>Capitulo 1.       Qué es la limnología…</vt:lpstr>
      <vt:lpstr>Enfoque histórico de la Limnología (1)</vt:lpstr>
      <vt:lpstr>Enfoque histórico de la limnología:      Escuela europea (2)</vt:lpstr>
      <vt:lpstr>Enfoque histórico de la Limnología (3)</vt:lpstr>
      <vt:lpstr>Áreas de estudio en Limnología</vt:lpstr>
      <vt:lpstr>El Agua: distribución e importancia (1)</vt:lpstr>
      <vt:lpstr>El Agua: distribución a escala mundial (2)</vt:lpstr>
      <vt:lpstr>Disponibilidad potencial de agua a nivel mundial, 1995 En (miles de m3) / (km2 * año)</vt:lpstr>
      <vt:lpstr>Disponibilidad de agua a escala global</vt:lpstr>
      <vt:lpstr>Disponibilidad y requerimientos de agua </vt:lpstr>
      <vt:lpstr>Disponibilidad de agua a nivel mundial, 1995 En (miles de m3) / (año), per capita</vt:lpstr>
      <vt:lpstr>Proyecciones de disponibilidad de agua para el 2025  En   (miles de m3) / (año), per capita</vt:lpstr>
      <vt:lpstr>Funcionamiento del Ciclo Hidrológico (1)</vt:lpstr>
      <vt:lpstr>Funcionamiento del Ciclo Hidrológico (2)</vt:lpstr>
      <vt:lpstr>Funcionamiento del Ciclo Hidrológico (3)</vt:lpstr>
      <vt:lpstr>Esquema del ciclo hidrológico Tomado de Notas Conferencia del curso Tecnología y Sociedad UNIANDES, 2003, Carlos Parra F. </vt:lpstr>
      <vt:lpstr>Permanencia de una molécula de agua en el ciclo hidrológico</vt:lpstr>
      <vt:lpstr>El diagrama de Rawson</vt:lpstr>
      <vt:lpstr>Diagrama de Rawson: Interacción de factores esenciales que determinan la composición, distribución y densidad de la biota; tasas de reciclaje de nutrientes y productividad del lago</vt:lpstr>
      <vt:lpstr>Algo más sobre el Diagrama de Rawson</vt:lpstr>
      <vt:lpstr>Producción Primaria y Secundaria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 1 Limnologia definiciones</dc:title>
  <dc:creator>Jose V. Chang</dc:creator>
  <cp:lastModifiedBy>Administrador</cp:lastModifiedBy>
  <cp:revision>44</cp:revision>
  <dcterms:created xsi:type="dcterms:W3CDTF">2005-10-14T15:45:16Z</dcterms:created>
  <dcterms:modified xsi:type="dcterms:W3CDTF">2009-07-29T18:13:24Z</dcterms:modified>
</cp:coreProperties>
</file>