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427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427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427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grpSp>
        <p:nvGrpSpPr>
          <p:cNvPr id="5427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427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grpSp>
          <p:nvGrpSpPr>
            <p:cNvPr id="5428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428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428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428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428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428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5428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5428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428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428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429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429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429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429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429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429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4296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429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F7158E9-5E95-4ACF-B4C0-E25C9344071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4298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ECD55-522B-4E40-A5F2-D7FE0A455E8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944D2-838B-40CC-8F72-AA392F6520F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34E5A-AB86-4C8D-8276-98BDE68C1C5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9C9FF-B636-4D04-AF2B-1C74A4BDF7D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D2B04-9721-443E-A818-5FEED05689F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2401A-53A2-4705-8945-DC7127A38F2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9277C-AEB6-47ED-977D-B5221994FD4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8E7F0-AFBF-4CF9-9C66-7C058CF33ED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DAB7-9D25-4186-AF78-5B836F38A50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7CFA4-C667-424A-BB9D-59E1EDC08B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325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325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325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grpSp>
        <p:nvGrpSpPr>
          <p:cNvPr id="53254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325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grpSp>
          <p:nvGrpSpPr>
            <p:cNvPr id="5325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325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325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325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326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326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5326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5326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326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326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326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326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326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326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327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5327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327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5327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5327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01DF80E-7BD5-4BA5-950F-B849B0A2CBE1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60350"/>
            <a:ext cx="8351837" cy="590391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s-ES" i="1"/>
          </a:p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Escuela Superior Politécnica del Litoral</a:t>
            </a:r>
          </a:p>
          <a:p>
            <a:pPr>
              <a:lnSpc>
                <a:spcPct val="90000"/>
              </a:lnSpc>
            </a:pPr>
            <a:endParaRPr lang="es-ES" i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Facultad de Ingeniería Marítima y Ciencias del  Mar</a:t>
            </a:r>
          </a:p>
          <a:p>
            <a:pPr>
              <a:lnSpc>
                <a:spcPct val="90000"/>
              </a:lnSpc>
            </a:pPr>
            <a:endParaRPr lang="es-ES" i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Limnología</a:t>
            </a:r>
          </a:p>
          <a:p>
            <a:pPr>
              <a:lnSpc>
                <a:spcPct val="90000"/>
              </a:lnSpc>
            </a:pPr>
            <a:endParaRPr lang="es-ES" i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Balance de Masas en lagos</a:t>
            </a:r>
          </a:p>
          <a:p>
            <a:pPr>
              <a:lnSpc>
                <a:spcPct val="90000"/>
              </a:lnSpc>
            </a:pPr>
            <a:endParaRPr lang="es-ES" i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Alumna: Lissette Litardo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/>
            <a:endParaRPr lang="es-ES" i="1">
              <a:solidFill>
                <a:schemeClr val="accent2"/>
              </a:solidFill>
            </a:endParaRPr>
          </a:p>
          <a:p>
            <a:pPr marL="609600" indent="-609600"/>
            <a:r>
              <a:rPr lang="es-ES" i="1">
                <a:solidFill>
                  <a:schemeClr val="accent2"/>
                </a:solidFill>
              </a:rPr>
              <a:t>Muchos factores naturales y humanos como el pH, la temperatura del agua, la profundidad, la turbiedad, el viento, las corrientes inducidas por diferencias de temperatura y la turbulencia, afectan las tasas de los procesos descritos.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264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Los efectos del viento sobre un lago o reservorio son de diversos tipos. 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i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El más evidente es la generación de ondas de superficie, las cuales conllevan un gran transporte de energía a través de un movimiento oscilatorio que no transporta masa a gran escala. 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i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Un segundo efecto son las mareas de viento y la inclinación por viento de la superficie.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435975" cy="6264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Estos movimientos globales establecen el balance de masa y dan origen a las contracorrientes. </a:t>
            </a:r>
          </a:p>
          <a:p>
            <a:pPr>
              <a:lnSpc>
                <a:spcPct val="90000"/>
              </a:lnSpc>
            </a:pPr>
            <a:endParaRPr lang="es-ES" i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El transporte global producido es escaso pero no así la turbulencia generada, en particular en termoclinas, fondo y costas.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i="1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s-ES" i="1">
                <a:solidFill>
                  <a:schemeClr val="accent2"/>
                </a:solidFill>
              </a:rPr>
              <a:t>El último efecto a mencionar son las corrientes, en general difíciles de observar a simple vista pero que transportan masa a grandes distancias</a:t>
            </a:r>
          </a:p>
          <a:p>
            <a:pPr>
              <a:lnSpc>
                <a:spcPct val="90000"/>
              </a:lnSpc>
            </a:pPr>
            <a:endParaRPr lang="es-ES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507413" cy="659765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2800" b="1" i="1" u="sng">
                <a:solidFill>
                  <a:schemeClr val="accent2"/>
                </a:solidFill>
              </a:rPr>
              <a:t>Balance de masas</a:t>
            </a:r>
          </a:p>
          <a:p>
            <a:endParaRPr lang="es-ES" sz="2800" i="1">
              <a:solidFill>
                <a:schemeClr val="accent2"/>
              </a:solidFill>
            </a:endParaRPr>
          </a:p>
          <a:p>
            <a:r>
              <a:rPr lang="es-ES" sz="2800" i="1">
                <a:solidFill>
                  <a:schemeClr val="accent2"/>
                </a:solidFill>
              </a:rPr>
              <a:t> Es el conteo de las entradas, salidas, reacciones y acumulación de materia en un volumen.</a:t>
            </a:r>
          </a:p>
          <a:p>
            <a:endParaRPr lang="es-ES" sz="2800" i="1">
              <a:solidFill>
                <a:schemeClr val="accent2"/>
              </a:solidFill>
            </a:endParaRPr>
          </a:p>
          <a:p>
            <a:r>
              <a:rPr lang="es-ES" sz="2800" i="1">
                <a:solidFill>
                  <a:schemeClr val="accent2"/>
                </a:solidFill>
              </a:rPr>
              <a:t>Acumulación = Entradas – Salidas + Generación</a:t>
            </a:r>
          </a:p>
          <a:p>
            <a:endParaRPr lang="es-ES" sz="2800" i="1">
              <a:solidFill>
                <a:schemeClr val="accent2"/>
              </a:solidFill>
            </a:endParaRPr>
          </a:p>
          <a:p>
            <a:r>
              <a:rPr lang="es-ES" sz="2800" i="1">
                <a:solidFill>
                  <a:schemeClr val="accent2"/>
                </a:solidFill>
              </a:rPr>
              <a:t>Es decir:</a:t>
            </a:r>
          </a:p>
          <a:p>
            <a:r>
              <a:rPr lang="es-ES" sz="2800" i="1">
                <a:solidFill>
                  <a:schemeClr val="accent2"/>
                </a:solidFill>
              </a:rPr>
              <a:t>Acumulación de agua = Entradas (Precipitación directa) – Salida (Evaporación) + Infiltración desde acuíferos – infiltración hacia acuíferos + Escorrentías </a:t>
            </a:r>
          </a:p>
          <a:p>
            <a:pPr>
              <a:buFontTx/>
              <a:buNone/>
            </a:pPr>
            <a:endParaRPr lang="es-ES" sz="2800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264275"/>
          </a:xfrm>
        </p:spPr>
        <p:txBody>
          <a:bodyPr/>
          <a:lstStyle/>
          <a:p>
            <a:r>
              <a:rPr lang="es-ES" sz="2800" i="1">
                <a:solidFill>
                  <a:schemeClr val="accent2"/>
                </a:solidFill>
              </a:rPr>
              <a:t>La ecología de los lagos representa un sistema altamente organizado y jerarquizado, que depende de procesos relacionados con la penetración de la luz, la circulación y concentración de los nutrientes, la estratificación térmica y la posición geográfica (efectos de las estaciones). </a:t>
            </a:r>
          </a:p>
          <a:p>
            <a:pPr>
              <a:buFontTx/>
              <a:buNone/>
            </a:pPr>
            <a:endParaRPr lang="es-ES" sz="2800" i="1">
              <a:solidFill>
                <a:schemeClr val="accent2"/>
              </a:solidFill>
            </a:endParaRPr>
          </a:p>
          <a:p>
            <a:r>
              <a:rPr lang="es-ES" sz="2800" i="1">
                <a:solidFill>
                  <a:schemeClr val="accent2"/>
                </a:solidFill>
              </a:rPr>
              <a:t>Esto ha llevado a la utilización frecuente de modelos de carga de nutrientes para predecir la calidad del agua. Todas estas relaciones se basan en </a:t>
            </a:r>
            <a:r>
              <a:rPr lang="es-ES" sz="2800" b="1" i="1">
                <a:solidFill>
                  <a:schemeClr val="accent2"/>
                </a:solidFill>
              </a:rPr>
              <a:t>balances de masas</a:t>
            </a:r>
            <a:r>
              <a:rPr lang="es-ES" sz="2800" i="1">
                <a:solidFill>
                  <a:schemeClr val="accent2"/>
                </a:solidFill>
              </a:rPr>
              <a:t> entre la entrada y salida de nutrientes.</a:t>
            </a:r>
          </a:p>
          <a:p>
            <a:endParaRPr lang="es-E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eco2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0"/>
            <a:ext cx="8229600" cy="4445000"/>
          </a:xfrm>
          <a:noFill/>
          <a:ln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4437063"/>
            <a:ext cx="91440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es-ES" i="1">
                <a:solidFill>
                  <a:schemeClr val="accent2"/>
                </a:solidFill>
              </a:rPr>
              <a:t>El crecimiento de las algas (fitoplankton) está gobernado principalmente por la disponibilidad de P y N así como por la penetración de la luz y las variaciones de temperatura. </a:t>
            </a:r>
          </a:p>
          <a:p>
            <a:pPr marL="342900" indent="-342900">
              <a:buFontTx/>
              <a:buChar char="•"/>
            </a:pPr>
            <a:r>
              <a:rPr lang="es-ES" i="1">
                <a:solidFill>
                  <a:schemeClr val="accent2"/>
                </a:solidFill>
              </a:rPr>
              <a:t>Las algas son el alimento del zooplankton (herbívoro y omnívoro) que se convierte a su vez en la fuente alimenticia para el zooplankton carnívoro y para los peces menores, que se convierten finalmente en presas de peces predadores y otras especies como los humanos.</a:t>
            </a:r>
            <a:r>
              <a:rPr lang="es-ES" i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437063"/>
            <a:ext cx="8496300" cy="21209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2800" i="1">
                <a:solidFill>
                  <a:schemeClr val="accent2"/>
                </a:solidFill>
              </a:rPr>
              <a:t>Después de morir, todos los organismos contribuyen a la carga de materia orgánica en forma de detritus, que forman el sustrato del cual se alimentan las bacterias. La materia orgánica también proviene de fuentes externas depositadas</a:t>
            </a:r>
            <a:r>
              <a:rPr lang="es-ES" sz="280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es-ES" sz="2800">
              <a:solidFill>
                <a:schemeClr val="accent2"/>
              </a:solidFill>
            </a:endParaRPr>
          </a:p>
        </p:txBody>
      </p:sp>
      <p:pic>
        <p:nvPicPr>
          <p:cNvPr id="8196" name="Picture 4" descr="ec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60350"/>
            <a:ext cx="78486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292600"/>
            <a:ext cx="8229600" cy="2409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400" i="1">
                <a:solidFill>
                  <a:schemeClr val="accent2"/>
                </a:solidFill>
              </a:rPr>
              <a:t>La descomposición de la materia orgánica por las bacterias incluye dos fases: la carbonácea y la nitrogenada. La última se conoce como nitrificación, en la cual los compuestos de amonio y aminas se oxidan formando nitritos y luego nitratos por acción de las bacterias nitrificantes, las cuales reciclan su desecho nitrogenado para que sirva de alimento a las algas.</a:t>
            </a:r>
            <a:r>
              <a:rPr lang="es-ES" sz="2400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9220" name="Picture 4" descr="ec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0"/>
            <a:ext cx="78486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57563"/>
            <a:ext cx="8642350" cy="331152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" sz="2400" i="1">
                <a:solidFill>
                  <a:schemeClr val="accent2"/>
                </a:solidFill>
              </a:rPr>
              <a:t>Mientras la descomposición de la materia orgánica consume el oxígeno disuelto, las plantas acuáticas contribuyen a incrementarlo por la actividad fotosintética.</a:t>
            </a:r>
          </a:p>
          <a:p>
            <a:pPr marL="609600" indent="-609600">
              <a:lnSpc>
                <a:spcPct val="90000"/>
              </a:lnSpc>
            </a:pPr>
            <a:r>
              <a:rPr lang="es-ES" sz="2400">
                <a:solidFill>
                  <a:schemeClr val="accent2"/>
                </a:solidFill>
              </a:rPr>
              <a:t> </a:t>
            </a:r>
            <a:r>
              <a:rPr lang="es-ES" sz="2400" i="1">
                <a:solidFill>
                  <a:schemeClr val="accent2"/>
                </a:solidFill>
              </a:rPr>
              <a:t>Existen ganancias externas de todos los nutrientes a partir de fuentes puntuales, en las corrientes afluentes y por la lluvia, así como pérdidas debidas a corrientes efluentes, al desecho almacenado en los sedimentos y a la cosecha de peces.</a:t>
            </a:r>
            <a:r>
              <a:rPr lang="es-ES" sz="2400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11269" name="Picture 5" descr="ec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0"/>
            <a:ext cx="784860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mbre">
  <a:themeElements>
    <a:clrScheme name="Cumbre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Cumb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mbre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15</TotalTime>
  <Words>580</Words>
  <Application>Microsoft Office PowerPoint</Application>
  <PresentationFormat>Presentación en pantalla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Wingdings</vt:lpstr>
      <vt:lpstr>Cumbre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fimcm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Biología</dc:creator>
  <cp:lastModifiedBy>Administrador</cp:lastModifiedBy>
  <cp:revision>2</cp:revision>
  <dcterms:created xsi:type="dcterms:W3CDTF">2007-11-29T15:50:21Z</dcterms:created>
  <dcterms:modified xsi:type="dcterms:W3CDTF">2009-07-30T18:55:08Z</dcterms:modified>
</cp:coreProperties>
</file>