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68" r:id="rId2"/>
    <p:sldId id="256" r:id="rId3"/>
    <p:sldId id="257" r:id="rId4"/>
    <p:sldId id="259" r:id="rId5"/>
    <p:sldId id="258" r:id="rId6"/>
    <p:sldId id="263" r:id="rId7"/>
    <p:sldId id="264" r:id="rId8"/>
    <p:sldId id="265" r:id="rId9"/>
    <p:sldId id="266" r:id="rId10"/>
    <p:sldId id="260" r:id="rId11"/>
    <p:sldId id="261" r:id="rId12"/>
    <p:sldId id="269" r:id="rId1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65" d="100"/>
          <a:sy n="65" d="100"/>
        </p:scale>
        <p:origin x="-4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7106" name="Group 2"/>
          <p:cNvGrpSpPr>
            <a:grpSpLocks/>
          </p:cNvGrpSpPr>
          <p:nvPr/>
        </p:nvGrpSpPr>
        <p:grpSpPr bwMode="auto">
          <a:xfrm>
            <a:off x="0" y="0"/>
            <a:ext cx="9140825" cy="6850063"/>
            <a:chOff x="0" y="0"/>
            <a:chExt cx="5758" cy="4315"/>
          </a:xfrm>
        </p:grpSpPr>
        <p:grpSp>
          <p:nvGrpSpPr>
            <p:cNvPr id="47107" name="Group 3"/>
            <p:cNvGrpSpPr>
              <a:grpSpLocks/>
            </p:cNvGrpSpPr>
            <p:nvPr userDrawn="1"/>
          </p:nvGrpSpPr>
          <p:grpSpPr bwMode="auto">
            <a:xfrm>
              <a:off x="1728" y="2230"/>
              <a:ext cx="4027" cy="2085"/>
              <a:chOff x="1728" y="2230"/>
              <a:chExt cx="4027" cy="2085"/>
            </a:xfrm>
          </p:grpSpPr>
          <p:sp>
            <p:nvSpPr>
              <p:cNvPr id="4710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4710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471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471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471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47113"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47114"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47115" name="Rectangle 11"/>
          <p:cNvSpPr>
            <a:spLocks noGrp="1" noChangeArrowheads="1"/>
          </p:cNvSpPr>
          <p:nvPr>
            <p:ph type="ctrTitle" sz="quarter"/>
          </p:nvPr>
        </p:nvSpPr>
        <p:spPr>
          <a:xfrm>
            <a:off x="685800" y="1736725"/>
            <a:ext cx="7772400" cy="1920875"/>
          </a:xfrm>
        </p:spPr>
        <p:txBody>
          <a:bodyPr/>
          <a:lstStyle>
            <a:lvl1pPr>
              <a:defRPr sz="6000"/>
            </a:lvl1pPr>
          </a:lstStyle>
          <a:p>
            <a:r>
              <a:rPr lang="es-ES"/>
              <a:t>Haga clic para cambiar el estilo de título	</a:t>
            </a:r>
          </a:p>
        </p:txBody>
      </p:sp>
      <p:sp>
        <p:nvSpPr>
          <p:cNvPr id="4711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47117" name="Rectangle 13"/>
          <p:cNvSpPr>
            <a:spLocks noGrp="1" noChangeArrowheads="1"/>
          </p:cNvSpPr>
          <p:nvPr>
            <p:ph type="dt" sz="quarter" idx="2"/>
          </p:nvPr>
        </p:nvSpPr>
        <p:spPr>
          <a:xfrm>
            <a:off x="457200" y="6248400"/>
            <a:ext cx="2133600" cy="476250"/>
          </a:xfrm>
        </p:spPr>
        <p:txBody>
          <a:bodyPr/>
          <a:lstStyle>
            <a:lvl1pPr>
              <a:defRPr/>
            </a:lvl1pPr>
          </a:lstStyle>
          <a:p>
            <a:endParaRPr lang="es-ES"/>
          </a:p>
        </p:txBody>
      </p:sp>
      <p:sp>
        <p:nvSpPr>
          <p:cNvPr id="47118" name="Rectangle 14"/>
          <p:cNvSpPr>
            <a:spLocks noGrp="1" noChangeArrowheads="1"/>
          </p:cNvSpPr>
          <p:nvPr>
            <p:ph type="ftr" sz="quarter" idx="3"/>
          </p:nvPr>
        </p:nvSpPr>
        <p:spPr>
          <a:xfrm>
            <a:off x="3124200" y="6251575"/>
            <a:ext cx="2895600" cy="476250"/>
          </a:xfrm>
        </p:spPr>
        <p:txBody>
          <a:bodyPr/>
          <a:lstStyle>
            <a:lvl1pPr>
              <a:defRPr/>
            </a:lvl1pPr>
          </a:lstStyle>
          <a:p>
            <a:endParaRPr lang="es-ES"/>
          </a:p>
        </p:txBody>
      </p:sp>
      <p:sp>
        <p:nvSpPr>
          <p:cNvPr id="47119" name="Rectangle 15"/>
          <p:cNvSpPr>
            <a:spLocks noGrp="1" noChangeArrowheads="1"/>
          </p:cNvSpPr>
          <p:nvPr>
            <p:ph type="sldNum" sz="quarter" idx="4"/>
          </p:nvPr>
        </p:nvSpPr>
        <p:spPr>
          <a:xfrm>
            <a:off x="6553200" y="6254750"/>
            <a:ext cx="2133600" cy="476250"/>
          </a:xfrm>
        </p:spPr>
        <p:txBody>
          <a:bodyPr/>
          <a:lstStyle>
            <a:lvl1pPr>
              <a:defRPr/>
            </a:lvl1pPr>
          </a:lstStyle>
          <a:p>
            <a:fld id="{03E68D7B-8124-4797-A19F-FA0596D47259}" type="slidenum">
              <a:rPr lang="es-ES"/>
              <a:pPr/>
              <a:t>‹Nº›</a:t>
            </a:fld>
            <a:endParaRPr lang="es-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9EB56EA5-5C30-47B3-8B4A-DFC8B3BCC62A}" type="slidenum">
              <a:rPr lang="es-ES"/>
              <a:pPr/>
              <a:t>‹Nº›</a:t>
            </a:fld>
            <a:endParaRPr lang="es-ES"/>
          </a:p>
        </p:txBody>
      </p:sp>
      <p:sp>
        <p:nvSpPr>
          <p:cNvPr id="6" name="5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5E6C1E4F-0F6A-46A1-B942-5F8090103CB6}" type="slidenum">
              <a:rPr lang="es-ES"/>
              <a:pPr/>
              <a:t>‹Nº›</a:t>
            </a:fld>
            <a:endParaRPr lang="es-ES"/>
          </a:p>
        </p:txBody>
      </p:sp>
      <p:sp>
        <p:nvSpPr>
          <p:cNvPr id="6" name="5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94F817E3-8578-4FC5-9482-13E09F76EF56}" type="slidenum">
              <a:rPr lang="es-ES"/>
              <a:pPr/>
              <a:t>‹Nº›</a:t>
            </a:fld>
            <a:endParaRPr lang="es-ES"/>
          </a:p>
        </p:txBody>
      </p:sp>
      <p:sp>
        <p:nvSpPr>
          <p:cNvPr id="6" name="5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32D12048-5BFF-42B1-98A9-E0FBFB6240D4}" type="slidenum">
              <a:rPr lang="es-ES"/>
              <a:pPr/>
              <a:t>‹Nº›</a:t>
            </a:fld>
            <a:endParaRPr lang="es-ES"/>
          </a:p>
        </p:txBody>
      </p:sp>
      <p:sp>
        <p:nvSpPr>
          <p:cNvPr id="6" name="5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número de diapositiva"/>
          <p:cNvSpPr>
            <a:spLocks noGrp="1"/>
          </p:cNvSpPr>
          <p:nvPr>
            <p:ph type="sldNum" sz="quarter" idx="11"/>
          </p:nvPr>
        </p:nvSpPr>
        <p:spPr/>
        <p:txBody>
          <a:bodyPr/>
          <a:lstStyle>
            <a:lvl1pPr>
              <a:defRPr/>
            </a:lvl1pPr>
          </a:lstStyle>
          <a:p>
            <a:fld id="{2C0E9CB8-95FC-40E1-945E-3BE61F256025}" type="slidenum">
              <a:rPr lang="es-ES"/>
              <a:pPr/>
              <a:t>‹Nº›</a:t>
            </a:fld>
            <a:endParaRPr lang="es-ES"/>
          </a:p>
        </p:txBody>
      </p:sp>
      <p:sp>
        <p:nvSpPr>
          <p:cNvPr id="7" name="6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número de diapositiva"/>
          <p:cNvSpPr>
            <a:spLocks noGrp="1"/>
          </p:cNvSpPr>
          <p:nvPr>
            <p:ph type="sldNum" sz="quarter" idx="11"/>
          </p:nvPr>
        </p:nvSpPr>
        <p:spPr/>
        <p:txBody>
          <a:bodyPr/>
          <a:lstStyle>
            <a:lvl1pPr>
              <a:defRPr/>
            </a:lvl1pPr>
          </a:lstStyle>
          <a:p>
            <a:fld id="{9633A8C9-DCAB-4FD8-A754-9CD0F0BCC9D6}" type="slidenum">
              <a:rPr lang="es-ES"/>
              <a:pPr/>
              <a:t>‹Nº›</a:t>
            </a:fld>
            <a:endParaRPr lang="es-ES"/>
          </a:p>
        </p:txBody>
      </p:sp>
      <p:sp>
        <p:nvSpPr>
          <p:cNvPr id="9" name="8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número de diapositiva"/>
          <p:cNvSpPr>
            <a:spLocks noGrp="1"/>
          </p:cNvSpPr>
          <p:nvPr>
            <p:ph type="sldNum" sz="quarter" idx="11"/>
          </p:nvPr>
        </p:nvSpPr>
        <p:spPr/>
        <p:txBody>
          <a:bodyPr/>
          <a:lstStyle>
            <a:lvl1pPr>
              <a:defRPr/>
            </a:lvl1pPr>
          </a:lstStyle>
          <a:p>
            <a:fld id="{8E07B316-9FC1-43CB-94CB-4A2495C9E1C8}" type="slidenum">
              <a:rPr lang="es-ES"/>
              <a:pPr/>
              <a:t>‹Nº›</a:t>
            </a:fld>
            <a:endParaRPr lang="es-ES"/>
          </a:p>
        </p:txBody>
      </p:sp>
      <p:sp>
        <p:nvSpPr>
          <p:cNvPr id="5" name="4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número de diapositiva"/>
          <p:cNvSpPr>
            <a:spLocks noGrp="1"/>
          </p:cNvSpPr>
          <p:nvPr>
            <p:ph type="sldNum" sz="quarter" idx="11"/>
          </p:nvPr>
        </p:nvSpPr>
        <p:spPr/>
        <p:txBody>
          <a:bodyPr/>
          <a:lstStyle>
            <a:lvl1pPr>
              <a:defRPr/>
            </a:lvl1pPr>
          </a:lstStyle>
          <a:p>
            <a:fld id="{E993E6CF-0DA4-4DEB-8A73-95D557A51785}" type="slidenum">
              <a:rPr lang="es-ES"/>
              <a:pPr/>
              <a:t>‹Nº›</a:t>
            </a:fld>
            <a:endParaRPr lang="es-ES"/>
          </a:p>
        </p:txBody>
      </p:sp>
      <p:sp>
        <p:nvSpPr>
          <p:cNvPr id="4" name="3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número de diapositiva"/>
          <p:cNvSpPr>
            <a:spLocks noGrp="1"/>
          </p:cNvSpPr>
          <p:nvPr>
            <p:ph type="sldNum" sz="quarter" idx="11"/>
          </p:nvPr>
        </p:nvSpPr>
        <p:spPr/>
        <p:txBody>
          <a:bodyPr/>
          <a:lstStyle>
            <a:lvl1pPr>
              <a:defRPr/>
            </a:lvl1pPr>
          </a:lstStyle>
          <a:p>
            <a:fld id="{6CC35E35-8FBD-4ECC-AF36-58C1BF776702}" type="slidenum">
              <a:rPr lang="es-ES"/>
              <a:pPr/>
              <a:t>‹Nº›</a:t>
            </a:fld>
            <a:endParaRPr lang="es-ES"/>
          </a:p>
        </p:txBody>
      </p:sp>
      <p:sp>
        <p:nvSpPr>
          <p:cNvPr id="7" name="6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número de diapositiva"/>
          <p:cNvSpPr>
            <a:spLocks noGrp="1"/>
          </p:cNvSpPr>
          <p:nvPr>
            <p:ph type="sldNum" sz="quarter" idx="11"/>
          </p:nvPr>
        </p:nvSpPr>
        <p:spPr/>
        <p:txBody>
          <a:bodyPr/>
          <a:lstStyle>
            <a:lvl1pPr>
              <a:defRPr/>
            </a:lvl1pPr>
          </a:lstStyle>
          <a:p>
            <a:fld id="{7ECE34E2-28A7-4C61-BF85-D0113138A6A7}" type="slidenum">
              <a:rPr lang="es-ES"/>
              <a:pPr/>
              <a:t>‹Nº›</a:t>
            </a:fld>
            <a:endParaRPr lang="es-ES"/>
          </a:p>
        </p:txBody>
      </p:sp>
      <p:sp>
        <p:nvSpPr>
          <p:cNvPr id="7" name="6 Marcador de pie de página"/>
          <p:cNvSpPr>
            <a:spLocks noGrp="1"/>
          </p:cNvSpPr>
          <p:nvPr>
            <p:ph type="ftr" sz="quarter" idx="12"/>
          </p:nvPr>
        </p:nvSpPr>
        <p:spPr/>
        <p:txBody>
          <a:bodyPr/>
          <a:lstStyle>
            <a:lvl1pPr>
              <a:defRPr/>
            </a:lvl1p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s-ES"/>
          </a:p>
        </p:txBody>
      </p:sp>
      <p:sp>
        <p:nvSpPr>
          <p:cNvPr id="4608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9CE2EF7D-090D-4776-B5AB-EFF6538959CA}" type="slidenum">
              <a:rPr lang="es-ES"/>
              <a:pPr/>
              <a:t>‹Nº›</a:t>
            </a:fld>
            <a:endParaRPr lang="es-ES"/>
          </a:p>
        </p:txBody>
      </p:sp>
      <p:grpSp>
        <p:nvGrpSpPr>
          <p:cNvPr id="46084" name="Group 4"/>
          <p:cNvGrpSpPr>
            <a:grpSpLocks/>
          </p:cNvGrpSpPr>
          <p:nvPr/>
        </p:nvGrpSpPr>
        <p:grpSpPr bwMode="auto">
          <a:xfrm>
            <a:off x="0" y="0"/>
            <a:ext cx="9140825" cy="6850063"/>
            <a:chOff x="0" y="0"/>
            <a:chExt cx="5758" cy="4315"/>
          </a:xfrm>
        </p:grpSpPr>
        <p:grpSp>
          <p:nvGrpSpPr>
            <p:cNvPr id="46085" name="Group 5"/>
            <p:cNvGrpSpPr>
              <a:grpSpLocks/>
            </p:cNvGrpSpPr>
            <p:nvPr userDrawn="1"/>
          </p:nvGrpSpPr>
          <p:grpSpPr bwMode="auto">
            <a:xfrm>
              <a:off x="1728" y="2230"/>
              <a:ext cx="4027" cy="2085"/>
              <a:chOff x="1728" y="2230"/>
              <a:chExt cx="4027" cy="2085"/>
            </a:xfrm>
          </p:grpSpPr>
          <p:sp>
            <p:nvSpPr>
              <p:cNvPr id="4608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4608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4608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46089"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4609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4609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46092"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4609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4609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s-ES"/>
          </a:p>
        </p:txBody>
      </p:sp>
      <p:sp>
        <p:nvSpPr>
          <p:cNvPr id="4609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dk2" tx1="lt1" bg2="dk1"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0" y="260350"/>
            <a:ext cx="9144000" cy="2227263"/>
          </a:xfrm>
          <a:prstGeom prst="rect">
            <a:avLst/>
          </a:prstGeom>
          <a:noFill/>
          <a:ln w="9525">
            <a:noFill/>
            <a:miter lim="800000"/>
            <a:headEnd/>
            <a:tailEnd/>
          </a:ln>
          <a:effectLst/>
        </p:spPr>
        <p:txBody>
          <a:bodyPr>
            <a:spAutoFit/>
          </a:bodyPr>
          <a:lstStyle/>
          <a:p>
            <a:pPr algn="ctr"/>
            <a:r>
              <a:rPr lang="es-ES" sz="2800">
                <a:latin typeface="Arial" charset="0"/>
              </a:rPr>
              <a:t>Escuela Superior Politécnica del Litoral</a:t>
            </a:r>
          </a:p>
          <a:p>
            <a:pPr algn="ctr"/>
            <a:endParaRPr lang="es-ES" sz="2800">
              <a:latin typeface="Arial" charset="0"/>
            </a:endParaRPr>
          </a:p>
          <a:p>
            <a:pPr algn="ctr"/>
            <a:r>
              <a:rPr lang="es-ES" sz="2800">
                <a:latin typeface="Arial" charset="0"/>
              </a:rPr>
              <a:t>Facultad de Ingeniería Marítima y Ciencias Del Mar </a:t>
            </a:r>
          </a:p>
          <a:p>
            <a:pPr algn="ctr"/>
            <a:endParaRPr lang="es-ES" sz="2800">
              <a:latin typeface="Arial" charset="0"/>
            </a:endParaRPr>
          </a:p>
          <a:p>
            <a:pPr algn="ctr"/>
            <a:r>
              <a:rPr lang="es-ES" sz="2800">
                <a:latin typeface="Arial" charset="0"/>
              </a:rPr>
              <a:t>Oceanografía y Ciencias Ambientales</a:t>
            </a:r>
          </a:p>
        </p:txBody>
      </p:sp>
      <p:pic>
        <p:nvPicPr>
          <p:cNvPr id="50179" name="Picture 3" descr="logo_fimcm"/>
          <p:cNvPicPr>
            <a:picLocks noChangeAspect="1" noChangeArrowheads="1"/>
          </p:cNvPicPr>
          <p:nvPr/>
        </p:nvPicPr>
        <p:blipFill>
          <a:blip r:embed="rId2"/>
          <a:srcRect/>
          <a:stretch>
            <a:fillRect/>
          </a:stretch>
        </p:blipFill>
        <p:spPr bwMode="auto">
          <a:xfrm>
            <a:off x="539750" y="2997200"/>
            <a:ext cx="2592388" cy="2592388"/>
          </a:xfrm>
          <a:prstGeom prst="rect">
            <a:avLst/>
          </a:prstGeom>
          <a:noFill/>
        </p:spPr>
      </p:pic>
      <p:sp>
        <p:nvSpPr>
          <p:cNvPr id="50180" name="Text Box 4"/>
          <p:cNvSpPr txBox="1">
            <a:spLocks noChangeArrowheads="1"/>
          </p:cNvSpPr>
          <p:nvPr/>
        </p:nvSpPr>
        <p:spPr bwMode="auto">
          <a:xfrm>
            <a:off x="4140200" y="2708275"/>
            <a:ext cx="4752975" cy="1004888"/>
          </a:xfrm>
          <a:prstGeom prst="rect">
            <a:avLst/>
          </a:prstGeom>
          <a:noFill/>
          <a:ln w="9525">
            <a:noFill/>
            <a:miter lim="800000"/>
            <a:headEnd/>
            <a:tailEnd/>
          </a:ln>
          <a:effectLst/>
        </p:spPr>
        <p:txBody>
          <a:bodyPr>
            <a:spAutoFit/>
          </a:bodyPr>
          <a:lstStyle/>
          <a:p>
            <a:pPr>
              <a:spcBef>
                <a:spcPct val="50000"/>
              </a:spcBef>
            </a:pPr>
            <a:r>
              <a:rPr lang="es-ES" sz="2400">
                <a:latin typeface="Arial" charset="0"/>
              </a:rPr>
              <a:t>Nombre: Omar Alvarado Cadena</a:t>
            </a:r>
          </a:p>
          <a:p>
            <a:pPr>
              <a:spcBef>
                <a:spcPct val="50000"/>
              </a:spcBef>
            </a:pPr>
            <a:r>
              <a:rPr lang="es-ES" sz="2400">
                <a:latin typeface="Arial" charset="0"/>
              </a:rPr>
              <a:t>               omalvara@espol.edu,ec</a:t>
            </a:r>
          </a:p>
        </p:txBody>
      </p:sp>
      <p:sp>
        <p:nvSpPr>
          <p:cNvPr id="50181" name="Text Box 5"/>
          <p:cNvSpPr txBox="1">
            <a:spLocks noChangeArrowheads="1"/>
          </p:cNvSpPr>
          <p:nvPr/>
        </p:nvSpPr>
        <p:spPr bwMode="auto">
          <a:xfrm>
            <a:off x="3563938" y="4365625"/>
            <a:ext cx="5400675" cy="1616075"/>
          </a:xfrm>
          <a:prstGeom prst="rect">
            <a:avLst/>
          </a:prstGeom>
          <a:noFill/>
          <a:ln w="9525">
            <a:noFill/>
            <a:miter lim="800000"/>
            <a:headEnd/>
            <a:tailEnd/>
          </a:ln>
          <a:effectLst/>
        </p:spPr>
        <p:txBody>
          <a:bodyPr>
            <a:spAutoFit/>
          </a:bodyPr>
          <a:lstStyle/>
          <a:p>
            <a:pPr algn="ctr">
              <a:spcBef>
                <a:spcPct val="50000"/>
              </a:spcBef>
            </a:pPr>
            <a:r>
              <a:rPr lang="es-ES" sz="4000" dirty="0" err="1"/>
              <a:t>Limnología</a:t>
            </a:r>
            <a:endParaRPr lang="es-ES" sz="4000" dirty="0"/>
          </a:p>
          <a:p>
            <a:pPr algn="ctr">
              <a:spcBef>
                <a:spcPct val="50000"/>
              </a:spcBef>
            </a:pPr>
            <a:r>
              <a:rPr lang="es-ES" sz="4000" dirty="0"/>
              <a:t>Energía en los lagos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0" y="549275"/>
            <a:ext cx="9144000" cy="2654300"/>
          </a:xfrm>
          <a:prstGeom prst="rect">
            <a:avLst/>
          </a:prstGeom>
          <a:noFill/>
          <a:ln w="9525">
            <a:noFill/>
            <a:miter lim="800000"/>
            <a:headEnd/>
            <a:tailEnd/>
          </a:ln>
          <a:effectLst/>
        </p:spPr>
        <p:txBody>
          <a:bodyPr>
            <a:spAutoFit/>
          </a:bodyPr>
          <a:lstStyle/>
          <a:p>
            <a:pPr>
              <a:spcBef>
                <a:spcPct val="50000"/>
              </a:spcBef>
            </a:pPr>
            <a:r>
              <a:rPr lang="es-ES" sz="2800"/>
              <a:t>En ambas redes alimentarias el número de niveles tróficos es limitado debido a que en cada transferencia se pierde gran cantidad de energía (principalmente como calor de respiración) que deja de ser utilizable o transferible al siguiente nivel trófico. Así pues, cada nivel trófico contiene menos energía que el que le sustenta.</a:t>
            </a:r>
          </a:p>
        </p:txBody>
      </p:sp>
      <p:sp>
        <p:nvSpPr>
          <p:cNvPr id="6149" name="Text Box 5"/>
          <p:cNvSpPr txBox="1">
            <a:spLocks noChangeArrowheads="1"/>
          </p:cNvSpPr>
          <p:nvPr/>
        </p:nvSpPr>
        <p:spPr bwMode="auto">
          <a:xfrm>
            <a:off x="0" y="3716338"/>
            <a:ext cx="9144000" cy="2227262"/>
          </a:xfrm>
          <a:prstGeom prst="rect">
            <a:avLst/>
          </a:prstGeom>
          <a:noFill/>
          <a:ln w="9525">
            <a:noFill/>
            <a:miter lim="800000"/>
            <a:headEnd/>
            <a:tailEnd/>
          </a:ln>
          <a:effectLst/>
        </p:spPr>
        <p:txBody>
          <a:bodyPr>
            <a:spAutoFit/>
          </a:bodyPr>
          <a:lstStyle/>
          <a:p>
            <a:pPr>
              <a:spcBef>
                <a:spcPct val="50000"/>
              </a:spcBef>
            </a:pPr>
            <a:r>
              <a:rPr lang="es-ES" sz="2800"/>
              <a:t>El funcionamiento de todos los ecosistemas es parecido. Todos necesitan una fuente de energía que, fluyendo a través de los distintos componentes del ecosistema, mantiene la vida y moviliza el agua, los minerales y otros componentes físicos del ecosistema. La fuente primera y principal de energía es el sol.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checkerboard(across)">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FLUJO DE CALOR"/>
          <p:cNvPicPr>
            <a:picLocks noChangeAspect="1" noChangeArrowheads="1"/>
          </p:cNvPicPr>
          <p:nvPr/>
        </p:nvPicPr>
        <p:blipFill>
          <a:blip r:embed="rId2"/>
          <a:srcRect/>
          <a:stretch>
            <a:fillRect/>
          </a:stretch>
        </p:blipFill>
        <p:spPr bwMode="auto">
          <a:xfrm>
            <a:off x="179388" y="617538"/>
            <a:ext cx="8964612" cy="54276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WordArt 2"/>
          <p:cNvSpPr>
            <a:spLocks noChangeArrowheads="1" noChangeShapeType="1" noTextEdit="1"/>
          </p:cNvSpPr>
          <p:nvPr/>
        </p:nvSpPr>
        <p:spPr bwMode="auto">
          <a:xfrm>
            <a:off x="2195513" y="1268413"/>
            <a:ext cx="4824412" cy="3889375"/>
          </a:xfrm>
          <a:prstGeom prst="rect">
            <a:avLst/>
          </a:prstGeom>
        </p:spPr>
        <p:txBody>
          <a:bodyPr wrap="none" fromWordArt="1">
            <a:prstTxWarp prst="textDeflate">
              <a:avLst>
                <a:gd name="adj" fmla="val 26227"/>
              </a:avLst>
            </a:prstTxWarp>
          </a:bodyPr>
          <a:lstStyle/>
          <a:p>
            <a:pPr algn="ctr"/>
            <a:r>
              <a:rPr lang="es-ES" sz="3600" kern="10">
                <a:ln w="9525">
                  <a:solidFill>
                    <a:srgbClr val="000000"/>
                  </a:solidFill>
                  <a:round/>
                  <a:headEnd/>
                  <a:tailEnd/>
                </a:ln>
                <a:solidFill>
                  <a:srgbClr val="000000"/>
                </a:solidFill>
                <a:latin typeface="Impact"/>
              </a:rPr>
              <a:t>Gracias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79388" y="836613"/>
            <a:ext cx="8785225" cy="1552575"/>
          </a:xfrm>
          <a:prstGeom prst="rect">
            <a:avLst/>
          </a:prstGeom>
          <a:noFill/>
          <a:ln w="9525">
            <a:noFill/>
            <a:miter lim="800000"/>
            <a:headEnd/>
            <a:tailEnd/>
          </a:ln>
          <a:effectLst/>
        </p:spPr>
        <p:txBody>
          <a:bodyPr>
            <a:spAutoFit/>
          </a:bodyPr>
          <a:lstStyle/>
          <a:p>
            <a:pPr>
              <a:spcBef>
                <a:spcPct val="50000"/>
              </a:spcBef>
            </a:pPr>
            <a:r>
              <a:rPr lang="es-ES" sz="2400"/>
              <a:t>Desde el punto de vista energético la tierra es un sistema abierto. Para que la vida pueda existir, la tierra debe recibir constantemente la energía que proviene del sol y producir salidas de energía calorífica que pasan al espacio exterior </a:t>
            </a:r>
          </a:p>
        </p:txBody>
      </p:sp>
      <p:sp>
        <p:nvSpPr>
          <p:cNvPr id="2053" name="Text Box 5"/>
          <p:cNvSpPr txBox="1">
            <a:spLocks noChangeArrowheads="1"/>
          </p:cNvSpPr>
          <p:nvPr/>
        </p:nvSpPr>
        <p:spPr bwMode="auto">
          <a:xfrm>
            <a:off x="250825" y="3573463"/>
            <a:ext cx="8713788" cy="1373187"/>
          </a:xfrm>
          <a:prstGeom prst="rect">
            <a:avLst/>
          </a:prstGeom>
          <a:noFill/>
          <a:ln w="9525">
            <a:noFill/>
            <a:miter lim="800000"/>
            <a:headEnd/>
            <a:tailEnd/>
          </a:ln>
          <a:effectLst/>
        </p:spPr>
        <p:txBody>
          <a:bodyPr>
            <a:spAutoFit/>
          </a:bodyPr>
          <a:lstStyle/>
          <a:p>
            <a:pPr>
              <a:spcBef>
                <a:spcPct val="50000"/>
              </a:spcBef>
            </a:pPr>
            <a:r>
              <a:rPr lang="es-ES" sz="2800"/>
              <a:t>La vida en nuestro planeta es posible solamente porque se reciben constantemente radiaciones de energía solar (radiaciones solares).</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box(in)">
                                      <p:cBhvr>
                                        <p:cTn id="7" dur="500"/>
                                        <p:tgtEl>
                                          <p:spTgt spid="205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3"/>
                                        </p:tgtEl>
                                        <p:attrNameLst>
                                          <p:attrName>style.visibility</p:attrName>
                                        </p:attrNameLst>
                                      </p:cBhvr>
                                      <p:to>
                                        <p:strVal val="visible"/>
                                      </p:to>
                                    </p:set>
                                    <p:animEffect transition="in" filter="blinds(horizontal)">
                                      <p:cBhvr>
                                        <p:cTn id="12"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0" y="3357563"/>
            <a:ext cx="9144000" cy="2227262"/>
          </a:xfrm>
          <a:prstGeom prst="rect">
            <a:avLst/>
          </a:prstGeom>
          <a:noFill/>
          <a:ln w="9525">
            <a:noFill/>
            <a:miter lim="800000"/>
            <a:headEnd/>
            <a:tailEnd/>
          </a:ln>
          <a:effectLst/>
        </p:spPr>
        <p:txBody>
          <a:bodyPr>
            <a:spAutoFit/>
          </a:bodyPr>
          <a:lstStyle/>
          <a:p>
            <a:pPr>
              <a:spcBef>
                <a:spcPct val="50000"/>
              </a:spcBef>
            </a:pPr>
            <a:r>
              <a:rPr lang="es-ES" sz="2800"/>
              <a:t>Toda la actividad biológica depende de que las plantas verdes utilicen de manera satisfactoria la energía que originalmente procede del Sol. En este proceso la energía radiante del Sol primero se transforma en energía química y después en energía mecánica </a:t>
            </a:r>
          </a:p>
        </p:txBody>
      </p:sp>
      <p:sp>
        <p:nvSpPr>
          <p:cNvPr id="3077" name="Text Box 5"/>
          <p:cNvSpPr txBox="1">
            <a:spLocks noChangeArrowheads="1"/>
          </p:cNvSpPr>
          <p:nvPr/>
        </p:nvSpPr>
        <p:spPr bwMode="auto">
          <a:xfrm>
            <a:off x="0" y="260350"/>
            <a:ext cx="8964613" cy="1800225"/>
          </a:xfrm>
          <a:prstGeom prst="rect">
            <a:avLst/>
          </a:prstGeom>
          <a:noFill/>
          <a:ln w="9525">
            <a:noFill/>
            <a:miter lim="800000"/>
            <a:headEnd/>
            <a:tailEnd/>
          </a:ln>
          <a:effectLst/>
        </p:spPr>
        <p:txBody>
          <a:bodyPr>
            <a:spAutoFit/>
          </a:bodyPr>
          <a:lstStyle/>
          <a:p>
            <a:pPr>
              <a:spcBef>
                <a:spcPct val="50000"/>
              </a:spcBef>
            </a:pPr>
            <a:r>
              <a:rPr lang="es-ES" sz="2800"/>
              <a:t>La energía solar se irradia a la tierra, pero la atmósfera evita que parte de la radiación solar llegue hasta ella. Solamente alrededor del 50 % de la luz del sol que llega a la parte superior de la atmósfera de la tierra continúa realmente hasta su superficie.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additive="base">
                                        <p:cTn id="7" dur="500" fill="hold"/>
                                        <p:tgtEl>
                                          <p:spTgt spid="3077"/>
                                        </p:tgtEl>
                                        <p:attrNameLst>
                                          <p:attrName>ppt_x</p:attrName>
                                        </p:attrNameLst>
                                      </p:cBhvr>
                                      <p:tavLst>
                                        <p:tav tm="0">
                                          <p:val>
                                            <p:strVal val="#ppt_x"/>
                                          </p:val>
                                        </p:tav>
                                        <p:tav tm="100000">
                                          <p:val>
                                            <p:strVal val="#ppt_x"/>
                                          </p:val>
                                        </p:tav>
                                      </p:tavLst>
                                    </p:anim>
                                    <p:anim calcmode="lin" valueType="num">
                                      <p:cBhvr additive="base">
                                        <p:cTn id="8"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076"/>
                                        </p:tgtEl>
                                        <p:attrNameLst>
                                          <p:attrName>style.visibility</p:attrName>
                                        </p:attrNameLst>
                                      </p:cBhvr>
                                      <p:to>
                                        <p:strVal val="visible"/>
                                      </p:to>
                                    </p:set>
                                    <p:animEffect transition="in" filter="diamond(in)">
                                      <p:cBhvr>
                                        <p:cTn id="13" dur="2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250825" y="260350"/>
            <a:ext cx="8569325" cy="1373188"/>
          </a:xfrm>
          <a:prstGeom prst="rect">
            <a:avLst/>
          </a:prstGeom>
          <a:noFill/>
          <a:ln w="9525">
            <a:noFill/>
            <a:miter lim="800000"/>
            <a:headEnd/>
            <a:tailEnd/>
          </a:ln>
          <a:effectLst/>
        </p:spPr>
        <p:txBody>
          <a:bodyPr>
            <a:spAutoFit/>
          </a:bodyPr>
          <a:lstStyle/>
          <a:p>
            <a:pPr>
              <a:spcBef>
                <a:spcPct val="50000"/>
              </a:spcBef>
            </a:pPr>
            <a:r>
              <a:rPr lang="es-ES" sz="2800"/>
              <a:t>Aproximadamente la mitad de la energía solar se irradia en longitudes de onda correspondiente al espectro visible y pueden ser captados por el ojo humano. </a:t>
            </a:r>
          </a:p>
        </p:txBody>
      </p:sp>
      <p:sp>
        <p:nvSpPr>
          <p:cNvPr id="5125" name="Text Box 5"/>
          <p:cNvSpPr txBox="1">
            <a:spLocks noChangeArrowheads="1"/>
          </p:cNvSpPr>
          <p:nvPr/>
        </p:nvSpPr>
        <p:spPr bwMode="auto">
          <a:xfrm>
            <a:off x="250825" y="2636838"/>
            <a:ext cx="8642350" cy="3081337"/>
          </a:xfrm>
          <a:prstGeom prst="rect">
            <a:avLst/>
          </a:prstGeom>
          <a:noFill/>
          <a:ln w="9525">
            <a:noFill/>
            <a:miter lim="800000"/>
            <a:headEnd/>
            <a:tailEnd/>
          </a:ln>
          <a:effectLst/>
        </p:spPr>
        <p:txBody>
          <a:bodyPr>
            <a:spAutoFit/>
          </a:bodyPr>
          <a:lstStyle/>
          <a:p>
            <a:pPr>
              <a:spcBef>
                <a:spcPct val="50000"/>
              </a:spcBef>
            </a:pPr>
            <a:r>
              <a:rPr lang="es-ES" sz="2800"/>
              <a:t>Aproximadamente, la mitad de la luz solar que llega a la superficie esta constituida por longitudes de onda que pueden utilizarse en el proceso fotosintético la luz solar que reciben las plantas se transforma de energía radiante en energía química, y por medio de la fotosíntesis las plantas almacenan la energía solar en moléculas químicas de elevada energía.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000373011"/>
          <p:cNvPicPr>
            <a:picLocks noChangeAspect="1" noChangeArrowheads="1"/>
          </p:cNvPicPr>
          <p:nvPr/>
        </p:nvPicPr>
        <p:blipFill>
          <a:blip r:embed="rId2"/>
          <a:srcRect/>
          <a:stretch>
            <a:fillRect/>
          </a:stretch>
        </p:blipFill>
        <p:spPr bwMode="auto">
          <a:xfrm>
            <a:off x="0" y="304800"/>
            <a:ext cx="9067800" cy="57880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179388" y="404813"/>
            <a:ext cx="8785225" cy="2227262"/>
          </a:xfrm>
          <a:prstGeom prst="rect">
            <a:avLst/>
          </a:prstGeom>
          <a:noFill/>
          <a:ln w="9525">
            <a:noFill/>
            <a:miter lim="800000"/>
            <a:headEnd/>
            <a:tailEnd/>
          </a:ln>
          <a:effectLst/>
        </p:spPr>
        <p:txBody>
          <a:bodyPr>
            <a:spAutoFit/>
          </a:bodyPr>
          <a:lstStyle/>
          <a:p>
            <a:pPr>
              <a:spcBef>
                <a:spcPct val="50000"/>
              </a:spcBef>
            </a:pPr>
            <a:r>
              <a:rPr lang="es-ES" sz="2800"/>
              <a:t>Todos los procesos energéticos se controlan por dos leyes generales; las leyes de la termodinámica; las cuales indican las relaciones entre las diferentes formas de la energía. La primera ley establece: la energía no se crea ni se destruye, solo se transforma.</a:t>
            </a:r>
          </a:p>
        </p:txBody>
      </p:sp>
      <p:sp>
        <p:nvSpPr>
          <p:cNvPr id="9221" name="Text Box 5"/>
          <p:cNvSpPr txBox="1">
            <a:spLocks noChangeArrowheads="1"/>
          </p:cNvSpPr>
          <p:nvPr/>
        </p:nvSpPr>
        <p:spPr bwMode="auto">
          <a:xfrm>
            <a:off x="179388" y="3573463"/>
            <a:ext cx="8964612" cy="1373187"/>
          </a:xfrm>
          <a:prstGeom prst="rect">
            <a:avLst/>
          </a:prstGeom>
          <a:noFill/>
          <a:ln w="9525">
            <a:noFill/>
            <a:miter lim="800000"/>
            <a:headEnd/>
            <a:tailEnd/>
          </a:ln>
          <a:effectLst/>
        </p:spPr>
        <p:txBody>
          <a:bodyPr>
            <a:spAutoFit/>
          </a:bodyPr>
          <a:lstStyle/>
          <a:p>
            <a:pPr>
              <a:spcBef>
                <a:spcPct val="50000"/>
              </a:spcBef>
            </a:pPr>
            <a:r>
              <a:rPr lang="es-ES" sz="2800"/>
              <a:t>La primera ley de la termodinámica es llamada conservación de la energía establece que la cantidad total de energía, en todas sus formas permanece constante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P spid="92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71438" y="476250"/>
            <a:ext cx="8964612" cy="2227263"/>
          </a:xfrm>
          <a:prstGeom prst="rect">
            <a:avLst/>
          </a:prstGeom>
          <a:noFill/>
          <a:ln w="9525">
            <a:noFill/>
            <a:miter lim="800000"/>
            <a:headEnd/>
            <a:tailEnd/>
          </a:ln>
          <a:effectLst/>
        </p:spPr>
        <p:txBody>
          <a:bodyPr>
            <a:spAutoFit/>
          </a:bodyPr>
          <a:lstStyle/>
          <a:p>
            <a:pPr>
              <a:spcBef>
                <a:spcPct val="50000"/>
              </a:spcBef>
            </a:pPr>
            <a:r>
              <a:rPr lang="es-ES" sz="2800"/>
              <a:t>La segunda ley de la termodinámica establece que siempre que la energía se transforma, tiende a pasar de una forma más organizada y concentrada a otra menos organizada y más dispersa. En cada transferencia, parte de la energía se torna tan desorganizada o dispersa que deja de ser útil.</a:t>
            </a:r>
          </a:p>
        </p:txBody>
      </p:sp>
      <p:sp>
        <p:nvSpPr>
          <p:cNvPr id="10245" name="Text Box 5"/>
          <p:cNvSpPr txBox="1">
            <a:spLocks noChangeArrowheads="1"/>
          </p:cNvSpPr>
          <p:nvPr/>
        </p:nvSpPr>
        <p:spPr bwMode="auto">
          <a:xfrm>
            <a:off x="0" y="3789363"/>
            <a:ext cx="9144000" cy="1800225"/>
          </a:xfrm>
          <a:prstGeom prst="rect">
            <a:avLst/>
          </a:prstGeom>
          <a:noFill/>
          <a:ln w="9525">
            <a:noFill/>
            <a:miter lim="800000"/>
            <a:headEnd/>
            <a:tailEnd/>
          </a:ln>
          <a:effectLst/>
        </p:spPr>
        <p:txBody>
          <a:bodyPr>
            <a:spAutoFit/>
          </a:bodyPr>
          <a:lstStyle/>
          <a:p>
            <a:pPr>
              <a:spcBef>
                <a:spcPct val="50000"/>
              </a:spcBef>
            </a:pPr>
            <a:r>
              <a:rPr lang="es-ES" sz="2800"/>
              <a:t>Las dos leyes de la termodinámica permiten contabilizar toda la energía que interviene en los sistemas ecológicos y también indica que cuando la energía fluye a través de un sistema ecológico, cada vez es menor su capacidad para producir trabajo.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179388" y="549275"/>
            <a:ext cx="8964612" cy="1800225"/>
          </a:xfrm>
          <a:prstGeom prst="rect">
            <a:avLst/>
          </a:prstGeom>
          <a:noFill/>
          <a:ln w="9525">
            <a:noFill/>
            <a:miter lim="800000"/>
            <a:headEnd/>
            <a:tailEnd/>
          </a:ln>
          <a:effectLst/>
        </p:spPr>
        <p:txBody>
          <a:bodyPr>
            <a:spAutoFit/>
          </a:bodyPr>
          <a:lstStyle/>
          <a:p>
            <a:pPr>
              <a:spcBef>
                <a:spcPct val="50000"/>
              </a:spcBef>
            </a:pPr>
            <a:r>
              <a:rPr lang="es-ES" sz="2800"/>
              <a:t>Los ecosistemas funcionan con energía procedente del Sol y con nutrientes, que se reciclan continuamente. Las plantas usan la energía lumínica transformándola en energía química bajo la forma de hidratos de carbono y otros compuestos. </a:t>
            </a:r>
          </a:p>
        </p:txBody>
      </p:sp>
      <p:sp>
        <p:nvSpPr>
          <p:cNvPr id="11269" name="Text Box 5"/>
          <p:cNvSpPr txBox="1">
            <a:spLocks noChangeArrowheads="1"/>
          </p:cNvSpPr>
          <p:nvPr/>
        </p:nvSpPr>
        <p:spPr bwMode="auto">
          <a:xfrm>
            <a:off x="179388" y="3284538"/>
            <a:ext cx="8964612" cy="3081337"/>
          </a:xfrm>
          <a:prstGeom prst="rect">
            <a:avLst/>
          </a:prstGeom>
          <a:noFill/>
          <a:ln w="9525">
            <a:noFill/>
            <a:miter lim="800000"/>
            <a:headEnd/>
            <a:tailEnd/>
          </a:ln>
          <a:effectLst/>
        </p:spPr>
        <p:txBody>
          <a:bodyPr>
            <a:spAutoFit/>
          </a:bodyPr>
          <a:lstStyle/>
          <a:p>
            <a:pPr>
              <a:spcBef>
                <a:spcPct val="50000"/>
              </a:spcBef>
            </a:pPr>
            <a:r>
              <a:rPr lang="es-ES" sz="2800"/>
              <a:t>Esta energía es transferida a todo el ecosistema a través de una serie de pasos la llamada red trófica. En la transferencia de la energía, cada paso se compone de varios niveles tróficos o de alimentación: plantas, herbívoros dos o tres niveles de carnívoros  y organismos responsables de la descomposición. Sólo parte de la energía fijada por las plantas sigue este camino, llamado red alimentaría de producción.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diamond(in)">
                                      <p:cBhvr>
                                        <p:cTn id="7" dur="2000"/>
                                        <p:tgtEl>
                                          <p:spTgt spid="11268"/>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1269"/>
                                        </p:tgtEl>
                                        <p:attrNameLst>
                                          <p:attrName>style.visibility</p:attrName>
                                        </p:attrNameLst>
                                      </p:cBhvr>
                                      <p:to>
                                        <p:strVal val="visible"/>
                                      </p:to>
                                    </p:set>
                                    <p:animEffect transition="in" filter="plus(in)">
                                      <p:cBhvr>
                                        <p:cTn id="12" dur="20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6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179388" y="1484313"/>
            <a:ext cx="8893175" cy="3016250"/>
          </a:xfrm>
          <a:prstGeom prst="rect">
            <a:avLst/>
          </a:prstGeom>
          <a:noFill/>
          <a:ln w="9525">
            <a:noFill/>
            <a:miter lim="800000"/>
            <a:headEnd/>
            <a:tailEnd/>
          </a:ln>
          <a:effectLst/>
        </p:spPr>
        <p:txBody>
          <a:bodyPr>
            <a:spAutoFit/>
          </a:bodyPr>
          <a:lstStyle/>
          <a:p>
            <a:pPr>
              <a:spcBef>
                <a:spcPct val="50000"/>
              </a:spcBef>
            </a:pPr>
            <a:r>
              <a:rPr lang="es-ES" sz="3200"/>
              <a:t>La materia vegetal y animal no utilizada en esta red dan sustento a la red alimentaria de la descomposición. Las bacterias, hongos y pequeños animales que se alimentan de materia muerta se convierten en fuente de energía para niveles tróficos superiores vinculados a la red alimentaría de producción.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cuencia">
  <a:themeElements>
    <a:clrScheme name="Secuencia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ecuencia">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ecuencia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ecuencia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ecuencia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ecuencia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ecuencia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ecuencia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ecuencia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ecuencia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ecuencia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45</TotalTime>
  <Words>715</Words>
  <Application>Microsoft Office PowerPoint</Application>
  <PresentationFormat>Presentación en pantalla (4:3)</PresentationFormat>
  <Paragraphs>25</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Garamond</vt:lpstr>
      <vt:lpstr>Times New Roman</vt:lpstr>
      <vt:lpstr>Wingdings</vt:lpstr>
      <vt:lpstr>Secuencia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Company>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Omar Alvarado</dc:creator>
  <cp:lastModifiedBy>Administrador</cp:lastModifiedBy>
  <cp:revision>2</cp:revision>
  <dcterms:created xsi:type="dcterms:W3CDTF">2007-11-29T10:12:21Z</dcterms:created>
  <dcterms:modified xsi:type="dcterms:W3CDTF">2009-07-30T19:39:48Z</dcterms:modified>
</cp:coreProperties>
</file>