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70" r:id="rId2"/>
    <p:sldId id="279" r:id="rId3"/>
    <p:sldId id="280" r:id="rId4"/>
    <p:sldId id="271" r:id="rId5"/>
    <p:sldId id="281" r:id="rId6"/>
    <p:sldId id="272" r:id="rId7"/>
    <p:sldId id="282" r:id="rId8"/>
    <p:sldId id="273" r:id="rId9"/>
    <p:sldId id="274" r:id="rId10"/>
    <p:sldId id="309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es-EC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C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C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C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AE3B54-25D6-4352-89EF-876AE4777F1E}" type="slidenum">
              <a:rPr lang="es-EC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C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C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C" smtClean="0"/>
              <a:t>Haga clic para modificar el estilo de texto del patrón</a:t>
            </a:r>
          </a:p>
          <a:p>
            <a:pPr lvl="1"/>
            <a:r>
              <a:rPr lang="es-EC" smtClean="0"/>
              <a:t>Segundo nivel</a:t>
            </a:r>
          </a:p>
          <a:p>
            <a:pPr lvl="2"/>
            <a:r>
              <a:rPr lang="es-EC" smtClean="0"/>
              <a:t>Tercer nivel</a:t>
            </a:r>
          </a:p>
          <a:p>
            <a:pPr lvl="3"/>
            <a:r>
              <a:rPr lang="es-EC" smtClean="0"/>
              <a:t>Cuarto nivel</a:t>
            </a:r>
          </a:p>
          <a:p>
            <a:pPr lvl="4"/>
            <a:r>
              <a:rPr lang="es-EC" smtClean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C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DE9D9C-D164-4F99-9515-621C77AA8BA6}" type="slidenum">
              <a:rPr lang="es-EC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C" altLang="en-US"/>
              <a:t>Haga clic para cambiar el estilo de título	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700"/>
            </a:lvl1pPr>
          </a:lstStyle>
          <a:p>
            <a:r>
              <a:rPr lang="es-EC" altLang="en-US"/>
              <a:t>Haga clic para modificar el estilo de subtítulo del patrón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C" altLang="en-US"/>
              <a:t>José V. Chang, Profesor FIMCM-ESPOL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8ED5CA5-1CAE-4F02-8270-4E10264BF469}" type="slidenum">
              <a:rPr lang="es-EC" altLang="en-US"/>
              <a:pPr/>
              <a:t>‹Nº›</a:t>
            </a:fld>
            <a:endParaRPr lang="es-EC" altLang="en-US"/>
          </a:p>
        </p:txBody>
      </p:sp>
      <p:sp>
        <p:nvSpPr>
          <p:cNvPr id="2355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 altLang="en-US"/>
              <a:t>José V. Chang, Profesor FIMCM-ESPOL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6A2A4-0BAD-4AC3-A2AF-04F8C309AAE2}" type="slidenum">
              <a:rPr lang="es-EC" altLang="en-US"/>
              <a:pPr/>
              <a:t>‹Nº›</a:t>
            </a:fld>
            <a:endParaRPr lang="es-EC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 altLang="en-US"/>
              <a:t>José V. Chang, Profesor FIMCM-ESPOL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9B625-3DCC-4793-8E35-D9265112D478}" type="slidenum">
              <a:rPr lang="es-EC" altLang="en-US"/>
              <a:pPr/>
              <a:t>‹Nº›</a:t>
            </a:fld>
            <a:endParaRPr lang="es-EC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ítulo y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C" altLang="en-US"/>
              <a:t>José V. Chang, Profesor FIMCM-ESPOL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1C87CD0-8176-4D88-9074-E7EC9A76FD98}" type="slidenum">
              <a:rPr lang="es-EC" altLang="en-US"/>
              <a:pPr/>
              <a:t>‹Nº›</a:t>
            </a:fld>
            <a:endParaRPr lang="es-EC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C" altLang="en-US"/>
              <a:t>José V. Chang, Profesor FIMCM-ESPOL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A53043-D140-4B47-BB90-27C0303DF9D4}" type="slidenum">
              <a:rPr lang="es-EC" altLang="en-US"/>
              <a:pPr/>
              <a:t>‹Nº›</a:t>
            </a:fld>
            <a:endParaRPr lang="es-EC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C" altLang="en-US"/>
              <a:t>José V. Chang, Profesor FIMCM-ESPOL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423574A-B142-4B03-8C8D-30C564037C27}" type="slidenum">
              <a:rPr lang="es-EC" altLang="en-US"/>
              <a:pPr/>
              <a:t>‹Nº›</a:t>
            </a:fld>
            <a:endParaRPr lang="es-EC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 altLang="en-US"/>
              <a:t>José V. Chang, Profesor FIMCM-ESPOL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C5BCD-AE28-4FD4-9567-E64DDA53008C}" type="slidenum">
              <a:rPr lang="es-EC" altLang="en-US"/>
              <a:pPr/>
              <a:t>‹Nº›</a:t>
            </a:fld>
            <a:endParaRPr lang="es-EC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 altLang="en-US"/>
              <a:t>José V. Chang, Profesor FIMCM-ESPOL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B7AFA-3B10-4859-A110-5273B7310E55}" type="slidenum">
              <a:rPr lang="es-EC" altLang="en-US"/>
              <a:pPr/>
              <a:t>‹Nº›</a:t>
            </a:fld>
            <a:endParaRPr lang="es-EC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 altLang="en-US"/>
              <a:t>José V. Chang, Profesor FIMCM-ESPOL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13AC7-2789-4A44-B2BF-3FD4567BEA12}" type="slidenum">
              <a:rPr lang="es-EC" altLang="en-US"/>
              <a:pPr/>
              <a:t>‹Nº›</a:t>
            </a:fld>
            <a:endParaRPr lang="es-EC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 altLang="en-US"/>
              <a:t>José V. Chang, Profesor FIMCM-ESPOL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FF06B-6F35-4BB4-AAC8-8B715099B75C}" type="slidenum">
              <a:rPr lang="es-EC" altLang="en-US"/>
              <a:pPr/>
              <a:t>‹Nº›</a:t>
            </a:fld>
            <a:endParaRPr lang="es-EC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 altLang="en-US"/>
              <a:t>José V. Chang, Profesor FIMCM-ESPOL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BF261-97C1-408A-8367-1DF979BA3339}" type="slidenum">
              <a:rPr lang="es-EC" altLang="en-US"/>
              <a:pPr/>
              <a:t>‹Nº›</a:t>
            </a:fld>
            <a:endParaRPr lang="es-EC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 altLang="en-US"/>
              <a:t>José V. Chang, Profesor FIMCM-ESPOL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2A7A8-4820-4F05-824A-85A5A0199895}" type="slidenum">
              <a:rPr lang="es-EC" altLang="en-US"/>
              <a:pPr/>
              <a:t>‹Nº›</a:t>
            </a:fld>
            <a:endParaRPr lang="es-EC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 altLang="en-US"/>
              <a:t>José V. Chang, Profesor FIMCM-ESPOL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58E26-5F03-4B18-A27A-5B3E8AEE9F72}" type="slidenum">
              <a:rPr lang="es-EC" altLang="en-US"/>
              <a:pPr/>
              <a:t>‹Nº›</a:t>
            </a:fld>
            <a:endParaRPr lang="es-EC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C" altLang="en-US"/>
              <a:t>José V. Chang, Profesor FIMCM-ESPOL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EFF49-813B-4FB6-BFE6-28CD6D43FFA4}" type="slidenum">
              <a:rPr lang="es-EC" altLang="en-US"/>
              <a:pPr/>
              <a:t>‹Nº›</a:t>
            </a:fld>
            <a:endParaRPr lang="es-EC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C" altLang="en-US" smtClean="0"/>
              <a:t>Haga clic para cambiar el estilo de título	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C" altLang="en-US" smtClean="0"/>
              <a:t>Haga clic para modificar el estilo de texto del patrón</a:t>
            </a:r>
          </a:p>
          <a:p>
            <a:pPr lvl="1"/>
            <a:r>
              <a:rPr lang="es-EC" altLang="en-US" smtClean="0"/>
              <a:t>Segundo nivel</a:t>
            </a:r>
          </a:p>
          <a:p>
            <a:pPr lvl="2"/>
            <a:r>
              <a:rPr lang="es-EC" altLang="en-US" smtClean="0"/>
              <a:t>Tercer nivel</a:t>
            </a:r>
          </a:p>
          <a:p>
            <a:pPr lvl="3"/>
            <a:r>
              <a:rPr lang="es-EC" altLang="en-US" smtClean="0"/>
              <a:t>Cuarto nivel</a:t>
            </a:r>
          </a:p>
          <a:p>
            <a:pPr lvl="4"/>
            <a:r>
              <a:rPr lang="es-EC" altLang="en-US" smtClean="0"/>
              <a:t>Quinto nivel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r>
              <a:rPr lang="es-EC" altLang="en-US"/>
              <a:t>José V. Chang, Profesor FIMCM-ESPOL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8124FC2E-93A5-4D91-830F-C295441746E5}" type="slidenum">
              <a:rPr lang="es-EC" altLang="en-US"/>
              <a:pPr/>
              <a:t>‹Nº›</a:t>
            </a:fld>
            <a:endParaRPr lang="es-EC" altLang="en-US"/>
          </a:p>
        </p:txBody>
      </p:sp>
      <p:sp>
        <p:nvSpPr>
          <p:cNvPr id="2253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1200">
          <a:solidFill>
            <a:schemeClr val="tx1"/>
          </a:solidFill>
          <a:latin typeface="Arial" charset="0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200">
          <a:solidFill>
            <a:schemeClr val="tx1"/>
          </a:solidFill>
          <a:latin typeface="Arial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200">
          <a:solidFill>
            <a:schemeClr val="tx1"/>
          </a:solidFill>
          <a:latin typeface="Arial" charset="0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200">
          <a:solidFill>
            <a:schemeClr val="tx1"/>
          </a:solidFill>
          <a:latin typeface="Arial" charset="0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200">
          <a:solidFill>
            <a:schemeClr val="tx1"/>
          </a:solidFill>
          <a:latin typeface="Arial" charset="0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200">
          <a:solidFill>
            <a:schemeClr val="tx1"/>
          </a:solidFill>
          <a:latin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altLang="en-US"/>
              <a:t>José V. Chang, Profesor FIMCM-ESPOL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D061-3016-4321-9881-84FE5473235B}" type="slidenum">
              <a:rPr lang="es-EC" altLang="en-US"/>
              <a:pPr/>
              <a:t>1</a:t>
            </a:fld>
            <a:endParaRPr lang="es-EC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Capítulo 3</a:t>
            </a:r>
            <a:br>
              <a:rPr lang="es-EC"/>
            </a:br>
            <a:r>
              <a:rPr lang="es-EC"/>
              <a:t>Balance de Sal y Modelos de Caja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205288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endParaRPr lang="es-EC" sz="2000" b="1"/>
          </a:p>
          <a:p>
            <a:pPr marL="457200" indent="-457200">
              <a:buFont typeface="Wingdings" pitchFamily="2" charset="2"/>
              <a:buNone/>
            </a:pPr>
            <a:r>
              <a:rPr lang="es-EC" sz="2000" b="1"/>
              <a:t>Tabla de Contenido</a:t>
            </a:r>
            <a:r>
              <a:rPr lang="es-EC" sz="2000"/>
              <a:t> </a:t>
            </a:r>
          </a:p>
          <a:p>
            <a:pPr marL="457200" indent="-457200">
              <a:buFont typeface="Wingdings" pitchFamily="2" charset="2"/>
              <a:buNone/>
            </a:pPr>
            <a:r>
              <a:rPr lang="es-EC"/>
              <a:t>Balance de sal</a:t>
            </a:r>
          </a:p>
          <a:p>
            <a:pPr marL="457200" indent="-457200">
              <a:buFont typeface="Wingdings" pitchFamily="2" charset="2"/>
              <a:buNone/>
            </a:pPr>
            <a:r>
              <a:rPr lang="es-EC"/>
              <a:t>Dirección de vectores de velocidad (u, v, w) y componentes de difusividad Kx, Ky, Kz</a:t>
            </a:r>
          </a:p>
          <a:p>
            <a:pPr marL="457200" indent="-457200">
              <a:buFont typeface="Wingdings" pitchFamily="2" charset="2"/>
              <a:buNone/>
            </a:pPr>
            <a:r>
              <a:rPr lang="es-EC"/>
              <a:t>Estuarios de una capa</a:t>
            </a:r>
          </a:p>
          <a:p>
            <a:pPr marL="457200" indent="-457200">
              <a:buFont typeface="Wingdings" pitchFamily="2" charset="2"/>
              <a:buNone/>
            </a:pPr>
            <a:r>
              <a:rPr lang="es-EC"/>
              <a:t>Estuarios de dos capas</a:t>
            </a:r>
          </a:p>
          <a:p>
            <a:pPr marL="457200" indent="-457200">
              <a:buFont typeface="Wingdings" pitchFamily="2" charset="2"/>
              <a:buNone/>
            </a:pPr>
            <a:r>
              <a:rPr lang="es-EC"/>
              <a:t>Modelos de caja</a:t>
            </a:r>
          </a:p>
          <a:p>
            <a:pPr marL="457200" indent="-457200">
              <a:buFont typeface="Wingdings" pitchFamily="2" charset="2"/>
              <a:buNone/>
            </a:pPr>
            <a:r>
              <a:rPr lang="es-EC"/>
              <a:t>Ejercicios</a:t>
            </a:r>
            <a:r>
              <a:rPr lang="es-ES"/>
              <a:t> </a:t>
            </a:r>
            <a:endParaRPr lang="es-EC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15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altLang="en-US"/>
              <a:t>José V. Chang, Profesor FIMCM-ESPOL</a:t>
            </a:r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62D6E-143D-488C-9034-BE5B30473C13}" type="slidenum">
              <a:rPr lang="es-EC" altLang="en-US"/>
              <a:pPr/>
              <a:t>10</a:t>
            </a:fld>
            <a:endParaRPr lang="es-EC" alt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Modelos de Caja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908050"/>
            <a:ext cx="5761037" cy="5222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C"/>
              <a:t>Se aplica la </a:t>
            </a:r>
            <a:r>
              <a:rPr lang="es-EC" b="1"/>
              <a:t>Ley de Conservación de Masa</a:t>
            </a:r>
            <a:r>
              <a:rPr lang="es-EC"/>
              <a:t>, que es uno de los conceptos fundamentales de la ecología y la geoquímica</a:t>
            </a:r>
          </a:p>
          <a:p>
            <a:pPr>
              <a:buFont typeface="Wingdings" pitchFamily="2" charset="2"/>
              <a:buNone/>
            </a:pPr>
            <a:r>
              <a:rPr lang="es-EC"/>
              <a:t>Asumir que Precipitación es igual a la Evaporación: P – E = 0</a:t>
            </a:r>
          </a:p>
          <a:p>
            <a:pPr>
              <a:buFont typeface="Wingdings" pitchFamily="2" charset="2"/>
              <a:buNone/>
            </a:pPr>
            <a:r>
              <a:rPr lang="es-EC" b="1"/>
              <a:t>Ley de un modelo de caja:</a:t>
            </a:r>
            <a:r>
              <a:rPr lang="es-EC"/>
              <a:t> </a:t>
            </a:r>
          </a:p>
          <a:p>
            <a:pPr>
              <a:buFont typeface="Wingdings" pitchFamily="2" charset="2"/>
              <a:buNone/>
            </a:pPr>
            <a:r>
              <a:rPr lang="es-EC"/>
              <a:t>Todo lo que sale – todo lo que entra = cambio interno de la caja</a:t>
            </a:r>
          </a:p>
          <a:p>
            <a:pPr>
              <a:buFont typeface="Wingdings" pitchFamily="2" charset="2"/>
              <a:buNone/>
            </a:pPr>
            <a:r>
              <a:rPr lang="es-EC"/>
              <a:t>Entonces K d – K m = K r – K t</a:t>
            </a:r>
          </a:p>
          <a:p>
            <a:pPr>
              <a:buFont typeface="Wingdings" pitchFamily="2" charset="2"/>
              <a:buNone/>
            </a:pPr>
            <a:r>
              <a:rPr lang="es-EC"/>
              <a:t>Donde (según nomenclatura de Capítulo 2): 	</a:t>
            </a:r>
          </a:p>
          <a:p>
            <a:pPr>
              <a:buFont typeface="Wingdings" pitchFamily="2" charset="2"/>
              <a:buNone/>
            </a:pPr>
            <a:r>
              <a:rPr lang="es-EC"/>
              <a:t>K r = Tasa de flujo del río</a:t>
            </a:r>
          </a:p>
          <a:p>
            <a:pPr>
              <a:buFont typeface="Wingdings" pitchFamily="2" charset="2"/>
              <a:buNone/>
            </a:pPr>
            <a:r>
              <a:rPr lang="es-EC"/>
              <a:t>K d = Tasa de flujo de agua al mar (capa superficial)</a:t>
            </a:r>
          </a:p>
          <a:p>
            <a:pPr>
              <a:buFont typeface="Wingdings" pitchFamily="2" charset="2"/>
              <a:buNone/>
            </a:pPr>
            <a:r>
              <a:rPr lang="es-EC"/>
              <a:t>K m = Tasa de flujo de agua del mar (capa inferior)</a:t>
            </a:r>
          </a:p>
          <a:p>
            <a:pPr>
              <a:buFont typeface="Wingdings" pitchFamily="2" charset="2"/>
              <a:buNone/>
            </a:pPr>
            <a:r>
              <a:rPr lang="es-EC"/>
              <a:t>K t = Tasa de disminución del volumen del estuario por acción de la marea </a:t>
            </a:r>
          </a:p>
          <a:p>
            <a:pPr>
              <a:buFont typeface="Wingdings" pitchFamily="2" charset="2"/>
              <a:buNone/>
            </a:pPr>
            <a:endParaRPr lang="en-US" sz="1400">
              <a:sym typeface="Symbol" pitchFamily="18" charset="2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400">
                <a:sym typeface="Symbol" pitchFamily="18" charset="2"/>
              </a:rPr>
              <a:t>Tarea: Revisar reporte: “</a:t>
            </a:r>
            <a:r>
              <a:rPr lang="en-US" sz="1400"/>
              <a:t>LOICZ Biogeochemical Budgeting Procedures and Examples”, V  Dupra and SV Smith, Department of Oceanography, University of Hawaii.</a:t>
            </a:r>
            <a:endParaRPr lang="es-EC" sz="1400"/>
          </a:p>
          <a:p>
            <a:pPr>
              <a:buFont typeface="Wingdings" pitchFamily="2" charset="2"/>
              <a:buNone/>
            </a:pPr>
            <a:endParaRPr lang="es-EC"/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6588125" y="2924175"/>
            <a:ext cx="136842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>
            <a:off x="8027988" y="29241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18792" name="Line 8"/>
          <p:cNvSpPr>
            <a:spLocks noChangeShapeType="1"/>
          </p:cNvSpPr>
          <p:nvPr/>
        </p:nvSpPr>
        <p:spPr bwMode="auto">
          <a:xfrm flipH="1">
            <a:off x="5940425" y="292417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18793" name="Line 9"/>
          <p:cNvSpPr>
            <a:spLocks noChangeShapeType="1"/>
          </p:cNvSpPr>
          <p:nvPr/>
        </p:nvSpPr>
        <p:spPr bwMode="auto">
          <a:xfrm>
            <a:off x="6011863" y="37893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18795" name="Oval 11"/>
          <p:cNvSpPr>
            <a:spLocks noChangeArrowheads="1"/>
          </p:cNvSpPr>
          <p:nvPr/>
        </p:nvSpPr>
        <p:spPr bwMode="auto">
          <a:xfrm>
            <a:off x="6804025" y="3357563"/>
            <a:ext cx="3603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18796" name="Line 12"/>
          <p:cNvSpPr>
            <a:spLocks noChangeShapeType="1"/>
          </p:cNvSpPr>
          <p:nvPr/>
        </p:nvSpPr>
        <p:spPr bwMode="auto">
          <a:xfrm flipV="1">
            <a:off x="7019925" y="2492375"/>
            <a:ext cx="2159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8101013" y="25654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>
                <a:latin typeface="Garamond" pitchFamily="18" charset="0"/>
              </a:rPr>
              <a:t>K r</a:t>
            </a:r>
          </a:p>
        </p:txBody>
      </p:sp>
      <p:sp>
        <p:nvSpPr>
          <p:cNvPr id="118798" name="Text Box 14"/>
          <p:cNvSpPr txBox="1">
            <a:spLocks noChangeArrowheads="1"/>
          </p:cNvSpPr>
          <p:nvPr/>
        </p:nvSpPr>
        <p:spPr bwMode="auto">
          <a:xfrm>
            <a:off x="5940425" y="256540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>
                <a:latin typeface="Garamond" pitchFamily="18" charset="0"/>
              </a:rPr>
              <a:t>K d</a:t>
            </a:r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7019925" y="20605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>
                <a:latin typeface="Garamond" pitchFamily="18" charset="0"/>
              </a:rPr>
              <a:t>K t</a:t>
            </a:r>
          </a:p>
        </p:txBody>
      </p:sp>
      <p:sp>
        <p:nvSpPr>
          <p:cNvPr id="118800" name="Text Box 16"/>
          <p:cNvSpPr txBox="1">
            <a:spLocks noChangeArrowheads="1"/>
          </p:cNvSpPr>
          <p:nvPr/>
        </p:nvSpPr>
        <p:spPr bwMode="auto">
          <a:xfrm>
            <a:off x="5867400" y="3357563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>
                <a:latin typeface="Garamond" pitchFamily="18" charset="0"/>
              </a:rPr>
              <a:t>K 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altLang="en-US"/>
              <a:t>José V. Chang, Profesor FIMCM-ESPOL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C3B2-0C85-4F20-98BD-1C9405FCCC6B}" type="slidenum">
              <a:rPr lang="es-EC" altLang="en-US"/>
              <a:pPr/>
              <a:t>11</a:t>
            </a:fld>
            <a:endParaRPr lang="es-EC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2400"/>
              <a:t>Ejercicio 6</a:t>
            </a:r>
            <a:r>
              <a:rPr lang="es-EC"/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642350" cy="5222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000"/>
              <a:t>En el ejemplo número 8, ¿Cuál es la dirección de la corriente de marea? ¿Hay otras fuerzas en la marea que producen valores de K</a:t>
            </a:r>
            <a:r>
              <a:rPr lang="es-ES" sz="2000" baseline="-10000"/>
              <a:t>T</a:t>
            </a:r>
            <a:r>
              <a:rPr lang="es-ES" sz="2000"/>
              <a:t>? ¿Cuáles son?.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	K</a:t>
            </a:r>
            <a:r>
              <a:rPr lang="en-US" sz="2000" baseline="-5000"/>
              <a:t>T</a:t>
            </a:r>
            <a:r>
              <a:rPr lang="en-US" sz="2000"/>
              <a:t> = K</a:t>
            </a:r>
            <a:r>
              <a:rPr lang="en-US" sz="2000" baseline="-5000"/>
              <a:t>D</a:t>
            </a:r>
            <a:r>
              <a:rPr lang="en-US" sz="2000"/>
              <a:t> - K</a:t>
            </a:r>
            <a:r>
              <a:rPr lang="en-US" sz="2000" baseline="-5000"/>
              <a:t>M</a:t>
            </a:r>
            <a:r>
              <a:rPr lang="en-US" sz="2000"/>
              <a:t> - K</a:t>
            </a:r>
            <a:r>
              <a:rPr lang="en-US" sz="2000" baseline="-5000"/>
              <a:t>R</a:t>
            </a:r>
            <a:endParaRPr lang="es-ES" sz="2000" baseline="-5000"/>
          </a:p>
          <a:p>
            <a:pPr>
              <a:buFont typeface="Wingdings" pitchFamily="2" charset="2"/>
              <a:buNone/>
            </a:pPr>
            <a:r>
              <a:rPr lang="es-ES" sz="2000"/>
              <a:t>La dirección de la corriente de marea está en reflujo. El K</a:t>
            </a:r>
            <a:r>
              <a:rPr lang="es-ES" sz="2000" baseline="-5000"/>
              <a:t>D</a:t>
            </a:r>
            <a:r>
              <a:rPr lang="es-ES" sz="2000"/>
              <a:t> es positivo. No existen otras fuerzas en la marea.</a:t>
            </a:r>
          </a:p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es-ES" sz="2400" b="1"/>
              <a:t>Ejercicio 7</a:t>
            </a:r>
          </a:p>
          <a:p>
            <a:pPr>
              <a:buFont typeface="Wingdings" pitchFamily="2" charset="2"/>
              <a:buNone/>
            </a:pPr>
            <a:r>
              <a:rPr lang="es-ES" sz="2000"/>
              <a:t>De    M = (S</a:t>
            </a:r>
            <a:r>
              <a:rPr lang="es-ES" sz="2000" baseline="-5000"/>
              <a:t>D</a:t>
            </a:r>
            <a:r>
              <a:rPr lang="es-ES" sz="2000"/>
              <a:t> x R)/(S</a:t>
            </a:r>
            <a:r>
              <a:rPr lang="es-ES" sz="2000" baseline="-5000"/>
              <a:t>M</a:t>
            </a:r>
            <a:r>
              <a:rPr lang="es-ES" sz="2000"/>
              <a:t> – S</a:t>
            </a:r>
            <a:r>
              <a:rPr lang="es-ES" sz="2000" baseline="-5000"/>
              <a:t>D</a:t>
            </a:r>
            <a:r>
              <a:rPr lang="es-ES" sz="2000"/>
              <a:t>) del ejemplo 10.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D = R + M = R + (S</a:t>
            </a:r>
            <a:r>
              <a:rPr lang="en-US" sz="2000" baseline="-5000"/>
              <a:t>D</a:t>
            </a:r>
            <a:r>
              <a:rPr lang="en-US" sz="2000"/>
              <a:t> x R)/(S</a:t>
            </a:r>
            <a:r>
              <a:rPr lang="en-US" sz="2000" baseline="-5000"/>
              <a:t>M</a:t>
            </a:r>
            <a:r>
              <a:rPr lang="en-US" sz="2000"/>
              <a:t> – S</a:t>
            </a:r>
            <a:r>
              <a:rPr lang="en-US" sz="2000" baseline="-5000"/>
              <a:t>D</a:t>
            </a:r>
            <a:r>
              <a:rPr lang="en-US" sz="2000"/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D= (S</a:t>
            </a:r>
            <a:r>
              <a:rPr lang="en-US" sz="2000" baseline="-5000"/>
              <a:t>M</a:t>
            </a:r>
            <a:r>
              <a:rPr lang="en-US" sz="2000"/>
              <a:t> R - S</a:t>
            </a:r>
            <a:r>
              <a:rPr lang="en-US" sz="2000" baseline="-5000"/>
              <a:t>D</a:t>
            </a:r>
            <a:r>
              <a:rPr lang="en-US" sz="2000"/>
              <a:t> R + S</a:t>
            </a:r>
            <a:r>
              <a:rPr lang="en-US" sz="2000" baseline="-5000"/>
              <a:t>D</a:t>
            </a:r>
            <a:r>
              <a:rPr lang="en-US" sz="2000"/>
              <a:t> R)/(S</a:t>
            </a:r>
            <a:r>
              <a:rPr lang="en-US" sz="2000" baseline="-5000"/>
              <a:t>M</a:t>
            </a:r>
            <a:r>
              <a:rPr lang="en-US" sz="2000"/>
              <a:t> – S</a:t>
            </a:r>
            <a:r>
              <a:rPr lang="en-US" sz="2000" baseline="-5000"/>
              <a:t>D</a:t>
            </a:r>
            <a:r>
              <a:rPr lang="en-US" sz="2000"/>
              <a:t>) = S</a:t>
            </a:r>
            <a:r>
              <a:rPr lang="en-US" sz="2000" baseline="-5000"/>
              <a:t>M</a:t>
            </a:r>
            <a:r>
              <a:rPr lang="en-US" sz="2000"/>
              <a:t> R/)/(S</a:t>
            </a:r>
            <a:r>
              <a:rPr lang="en-US" sz="2000" baseline="-5000"/>
              <a:t>M</a:t>
            </a:r>
            <a:r>
              <a:rPr lang="en-US" sz="2000"/>
              <a:t> – S</a:t>
            </a:r>
            <a:r>
              <a:rPr lang="en-US" sz="2000" baseline="-5000"/>
              <a:t>D</a:t>
            </a:r>
            <a:r>
              <a:rPr lang="en-US" sz="2000"/>
              <a:t>)</a:t>
            </a:r>
          </a:p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en-US" sz="2400" b="1"/>
              <a:t>Ejercicio 8</a:t>
            </a:r>
          </a:p>
          <a:p>
            <a:pPr>
              <a:buFont typeface="Wingdings" pitchFamily="2" charset="2"/>
              <a:buNone/>
            </a:pPr>
            <a:r>
              <a:rPr lang="es-ES" sz="2000"/>
              <a:t>Del ejemplo número 11: Cambios </a:t>
            </a:r>
            <a:r>
              <a:rPr lang="es-ES" sz="2000" b="1" i="1" u="sng"/>
              <a:t>pequeños</a:t>
            </a:r>
            <a:r>
              <a:rPr lang="es-ES" sz="2000"/>
              <a:t> en x cerca de x=0 hacen cambios </a:t>
            </a:r>
            <a:r>
              <a:rPr lang="es-ES" sz="2000" b="1" i="1" u="sng"/>
              <a:t>grandes</a:t>
            </a:r>
            <a:r>
              <a:rPr lang="es-ES" sz="2000"/>
              <a:t> en </a:t>
            </a:r>
            <a:r>
              <a:rPr lang="en-US" sz="2000"/>
              <a:t>S</a:t>
            </a:r>
            <a:r>
              <a:rPr lang="en-US" sz="2000" baseline="-5000"/>
              <a:t>D</a:t>
            </a:r>
            <a:r>
              <a:rPr lang="es-ES" sz="2000"/>
              <a:t>, mientras que cambios grandes en x cuando x es grande hacen cambios </a:t>
            </a:r>
            <a:r>
              <a:rPr lang="es-ES" sz="2000" b="1" i="1" u="sng"/>
              <a:t>pequeños</a:t>
            </a:r>
            <a:r>
              <a:rPr lang="es-ES" sz="2000"/>
              <a:t> en </a:t>
            </a:r>
            <a:r>
              <a:rPr lang="en-US" sz="2000"/>
              <a:t>S</a:t>
            </a:r>
            <a:r>
              <a:rPr lang="en-US" sz="2000" baseline="-5000"/>
              <a:t>D</a:t>
            </a:r>
            <a:r>
              <a:rPr lang="es-ES" sz="2000"/>
              <a:t>.</a:t>
            </a:r>
            <a:endParaRPr lang="es-EC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altLang="en-US"/>
              <a:t>José V. Chang, Profesor FIMCM-ESPOL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D65E-891D-43F4-AA43-0D4F3F7CADE3}" type="slidenum">
              <a:rPr lang="es-EC" altLang="en-US"/>
              <a:pPr/>
              <a:t>12</a:t>
            </a:fld>
            <a:endParaRPr lang="es-EC" alt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424862" cy="1063625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s-ES" sz="2400"/>
              <a:t>Ejercicio 10 </a:t>
            </a:r>
            <a:br>
              <a:rPr lang="es-ES" sz="2400"/>
            </a:br>
            <a:r>
              <a:rPr lang="es-ES" sz="2400"/>
              <a:t>Dado el siguiente diagrama, halle todos los K y S. ¿Cuál es la ecuación de balance de sal que define este sistema?.</a:t>
            </a:r>
            <a:endParaRPr lang="es-EC" sz="240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341438"/>
            <a:ext cx="8642350" cy="23034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K</a:t>
            </a:r>
            <a:r>
              <a:rPr lang="en-US" baseline="-5000"/>
              <a:t>0</a:t>
            </a:r>
            <a:r>
              <a:rPr lang="en-US"/>
              <a:t>=R 	K</a:t>
            </a:r>
            <a:r>
              <a:rPr lang="en-US" baseline="-5000"/>
              <a:t>1</a:t>
            </a:r>
            <a:r>
              <a:rPr lang="en-US"/>
              <a:t>=R+R=2R 	K</a:t>
            </a:r>
            <a:r>
              <a:rPr lang="en-US" baseline="-5000"/>
              <a:t>2</a:t>
            </a:r>
            <a:r>
              <a:rPr lang="en-US"/>
              <a:t>=2R+2R=4R	K</a:t>
            </a:r>
            <a:r>
              <a:rPr lang="en-US" baseline="-5000"/>
              <a:t>3</a:t>
            </a:r>
            <a:r>
              <a:rPr lang="en-US"/>
              <a:t>=4R+2R=6R		K</a:t>
            </a:r>
            <a:r>
              <a:rPr lang="en-US" baseline="-5000"/>
              <a:t>4</a:t>
            </a:r>
            <a:r>
              <a:rPr lang="en-US"/>
              <a:t>=6R+2R=8R	K</a:t>
            </a:r>
            <a:r>
              <a:rPr lang="en-US" baseline="-5000"/>
              <a:t>5</a:t>
            </a:r>
            <a:r>
              <a:rPr lang="en-US"/>
              <a:t>=8R+2R=10R	</a:t>
            </a:r>
            <a:r>
              <a:rPr lang="es-ES"/>
              <a:t>Entonces : D=10R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/>
              <a:t>Además:</a:t>
            </a:r>
          </a:p>
          <a:p>
            <a:pPr>
              <a:buFont typeface="Wingdings" pitchFamily="2" charset="2"/>
              <a:buNone/>
            </a:pPr>
            <a:r>
              <a:rPr lang="es-ES"/>
              <a:t>K</a:t>
            </a:r>
            <a:r>
              <a:rPr lang="es-ES" baseline="-5000"/>
              <a:t>10</a:t>
            </a:r>
            <a:r>
              <a:rPr lang="es-ES"/>
              <a:t>=R	</a:t>
            </a:r>
            <a:r>
              <a:rPr lang="en-US"/>
              <a:t>K</a:t>
            </a:r>
            <a:r>
              <a:rPr lang="en-US" baseline="-5000"/>
              <a:t>9</a:t>
            </a:r>
            <a:r>
              <a:rPr lang="en-US"/>
              <a:t>=1R+2R=3R	K</a:t>
            </a:r>
            <a:r>
              <a:rPr lang="en-US" baseline="-5000"/>
              <a:t>8</a:t>
            </a:r>
            <a:r>
              <a:rPr lang="en-US"/>
              <a:t>=3R+2R=5R	K</a:t>
            </a:r>
            <a:r>
              <a:rPr lang="en-US" baseline="-5000"/>
              <a:t>7</a:t>
            </a:r>
            <a:r>
              <a:rPr lang="en-US"/>
              <a:t>=5R+2R=7R   K</a:t>
            </a:r>
            <a:r>
              <a:rPr lang="en-US" baseline="-5000"/>
              <a:t>6</a:t>
            </a:r>
            <a:r>
              <a:rPr lang="en-US"/>
              <a:t>=7R+2R=9R</a:t>
            </a:r>
            <a:endParaRPr lang="es-ES"/>
          </a:p>
          <a:p>
            <a:pPr>
              <a:buFont typeface="Wingdings" pitchFamily="2" charset="2"/>
              <a:buNone/>
            </a:pPr>
            <a:r>
              <a:rPr lang="es-ES"/>
              <a:t>Entonces: M=9R,     Ahora: S</a:t>
            </a:r>
            <a:r>
              <a:rPr lang="es-ES" baseline="-5000"/>
              <a:t>M</a:t>
            </a:r>
            <a:r>
              <a:rPr lang="es-ES"/>
              <a:t>=30ppm	</a:t>
            </a:r>
            <a:r>
              <a:rPr lang="en-US"/>
              <a:t>M=X*R 	X=M/R=9R/R; X=9</a:t>
            </a:r>
          </a:p>
          <a:p>
            <a:pPr>
              <a:buFont typeface="Wingdings" pitchFamily="2" charset="2"/>
              <a:buNone/>
            </a:pPr>
            <a:r>
              <a:rPr lang="en-US"/>
              <a:t>		S</a:t>
            </a:r>
            <a:r>
              <a:rPr lang="en-US" baseline="-5000"/>
              <a:t>D</a:t>
            </a:r>
            <a:r>
              <a:rPr lang="en-US"/>
              <a:t> = (X/(X+1)) x </a:t>
            </a:r>
            <a:r>
              <a:rPr lang="es-ES"/>
              <a:t>S</a:t>
            </a:r>
            <a:r>
              <a:rPr lang="es-ES" baseline="-5000"/>
              <a:t>M</a:t>
            </a:r>
            <a:r>
              <a:rPr lang="en-US"/>
              <a:t> = (9/10) x 30 ppm = 27 ppm</a:t>
            </a:r>
          </a:p>
          <a:p>
            <a:pPr>
              <a:buFont typeface="Wingdings" pitchFamily="2" charset="2"/>
              <a:buNone/>
            </a:pPr>
            <a:r>
              <a:rPr lang="en-US"/>
              <a:t>	Donde: S</a:t>
            </a:r>
            <a:r>
              <a:rPr lang="en-US" baseline="-5000"/>
              <a:t>D</a:t>
            </a:r>
            <a:r>
              <a:rPr lang="en-US"/>
              <a:t> = S</a:t>
            </a:r>
            <a:r>
              <a:rPr lang="en-US" baseline="-5000"/>
              <a:t>1</a:t>
            </a:r>
            <a:r>
              <a:rPr lang="en-US"/>
              <a:t> = S</a:t>
            </a:r>
            <a:r>
              <a:rPr lang="en-US" baseline="-5000"/>
              <a:t>2</a:t>
            </a:r>
            <a:r>
              <a:rPr lang="en-US"/>
              <a:t> = S</a:t>
            </a:r>
            <a:r>
              <a:rPr lang="en-US" baseline="-5000"/>
              <a:t>3</a:t>
            </a:r>
            <a:r>
              <a:rPr lang="en-US"/>
              <a:t> = S</a:t>
            </a:r>
            <a:r>
              <a:rPr lang="en-US" baseline="-5000"/>
              <a:t>4 </a:t>
            </a:r>
            <a:r>
              <a:rPr lang="en-US"/>
              <a:t>= S</a:t>
            </a:r>
            <a:r>
              <a:rPr lang="en-US" baseline="-5000"/>
              <a:t>5</a:t>
            </a:r>
            <a:r>
              <a:rPr lang="en-US"/>
              <a:t> = 27ppm</a:t>
            </a:r>
            <a:endParaRPr lang="es-ES"/>
          </a:p>
          <a:p>
            <a:pPr>
              <a:buFont typeface="Wingdings" pitchFamily="2" charset="2"/>
              <a:buNone/>
            </a:pPr>
            <a:r>
              <a:rPr lang="es-ES"/>
              <a:t>	La ecuación de balance de sal es: </a:t>
            </a:r>
            <a:r>
              <a:rPr lang="es-ES">
                <a:sym typeface="Symbol" pitchFamily="18" charset="2"/>
              </a:rPr>
              <a:t></a:t>
            </a:r>
            <a:r>
              <a:rPr lang="es-ES"/>
              <a:t>s/</a:t>
            </a:r>
            <a:r>
              <a:rPr lang="es-ES">
                <a:sym typeface="Symbol" pitchFamily="18" charset="2"/>
              </a:rPr>
              <a:t></a:t>
            </a:r>
            <a:r>
              <a:rPr lang="es-ES"/>
              <a:t>t = -u</a:t>
            </a:r>
            <a:r>
              <a:rPr lang="es-ES">
                <a:sym typeface="Symbol" pitchFamily="18" charset="2"/>
              </a:rPr>
              <a:t></a:t>
            </a:r>
            <a:r>
              <a:rPr lang="es-ES"/>
              <a:t>s/</a:t>
            </a:r>
            <a:r>
              <a:rPr lang="es-ES">
                <a:sym typeface="Symbol" pitchFamily="18" charset="2"/>
              </a:rPr>
              <a:t></a:t>
            </a:r>
            <a:r>
              <a:rPr lang="es-ES"/>
              <a:t>x +</a:t>
            </a:r>
            <a:r>
              <a:rPr lang="es-ES">
                <a:sym typeface="Symbol" pitchFamily="18" charset="2"/>
              </a:rPr>
              <a:t></a:t>
            </a:r>
            <a:r>
              <a:rPr lang="es-ES"/>
              <a:t>(Kz.</a:t>
            </a:r>
            <a:r>
              <a:rPr lang="en-US">
                <a:sym typeface="Symbol" pitchFamily="18" charset="2"/>
              </a:rPr>
              <a:t></a:t>
            </a:r>
            <a:r>
              <a:rPr lang="es-ES"/>
              <a:t>s/</a:t>
            </a:r>
            <a:r>
              <a:rPr lang="es-ES">
                <a:sym typeface="Symbol" pitchFamily="18" charset="2"/>
              </a:rPr>
              <a:t></a:t>
            </a:r>
            <a:r>
              <a:rPr lang="es-ES"/>
              <a:t>z)/</a:t>
            </a:r>
            <a:r>
              <a:rPr lang="en-US">
                <a:sym typeface="Symbol" pitchFamily="18" charset="2"/>
              </a:rPr>
              <a:t></a:t>
            </a:r>
            <a:r>
              <a:rPr lang="es-ES"/>
              <a:t>z.</a:t>
            </a:r>
            <a:endParaRPr lang="es-EC"/>
          </a:p>
        </p:txBody>
      </p:sp>
      <p:pic>
        <p:nvPicPr>
          <p:cNvPr id="61444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4005263"/>
            <a:ext cx="7488238" cy="2087562"/>
          </a:xfrm>
          <a:noFill/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5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altLang="en-US"/>
              <a:t>José V. Chang, Profesor FIMCM-ESPOL</a:t>
            </a:r>
          </a:p>
        </p:txBody>
      </p:sp>
      <p:sp>
        <p:nvSpPr>
          <p:cNvPr id="51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781C-86B9-4A75-A941-43CA4A96B5A3}" type="slidenum">
              <a:rPr lang="es-EC" altLang="en-US"/>
              <a:pPr/>
              <a:t>13</a:t>
            </a:fld>
            <a:endParaRPr lang="es-EC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s-ES" sz="2400"/>
              <a:t>Ejercicio 11</a:t>
            </a:r>
            <a:br>
              <a:rPr lang="es-ES" sz="2400"/>
            </a:br>
            <a:r>
              <a:rPr lang="es-ES" sz="2400"/>
              <a:t>Dada la siguiente figura, calcule K</a:t>
            </a:r>
            <a:r>
              <a:rPr lang="es-ES" sz="2400" baseline="-5000"/>
              <a:t>1</a:t>
            </a:r>
            <a:r>
              <a:rPr lang="es-ES" sz="2400"/>
              <a:t> a K</a:t>
            </a:r>
            <a:r>
              <a:rPr lang="es-ES" sz="2400" baseline="-5000"/>
              <a:t>10</a:t>
            </a:r>
            <a:r>
              <a:rPr lang="es-ES" sz="2400"/>
              <a:t> y S</a:t>
            </a:r>
            <a:r>
              <a:rPr lang="es-ES" sz="2400" baseline="-5000"/>
              <a:t>1</a:t>
            </a:r>
            <a:r>
              <a:rPr lang="es-ES" sz="2400"/>
              <a:t> a S</a:t>
            </a:r>
            <a:r>
              <a:rPr lang="es-ES" sz="2400" baseline="-5000"/>
              <a:t>5</a:t>
            </a:r>
            <a:r>
              <a:rPr lang="es-ES" sz="2400"/>
              <a:t>. ¿Cuál es la ecuación de balance de sal que define este sistema?.</a:t>
            </a:r>
            <a:endParaRPr lang="es-EC" sz="240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268413"/>
            <a:ext cx="8713788" cy="2447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K</a:t>
            </a:r>
            <a:r>
              <a:rPr lang="en-US" baseline="-5000"/>
              <a:t>0</a:t>
            </a:r>
            <a:r>
              <a:rPr lang="en-US"/>
              <a:t>=R	K</a:t>
            </a:r>
            <a:r>
              <a:rPr lang="en-US" baseline="-5000"/>
              <a:t>1</a:t>
            </a:r>
            <a:r>
              <a:rPr lang="en-US"/>
              <a:t>=R+R=2R	K</a:t>
            </a:r>
            <a:r>
              <a:rPr lang="en-US" baseline="-5000"/>
              <a:t>2</a:t>
            </a:r>
            <a:r>
              <a:rPr lang="en-US"/>
              <a:t>=2R+2R=4R	K</a:t>
            </a:r>
            <a:r>
              <a:rPr lang="en-US" baseline="-5000"/>
              <a:t>3</a:t>
            </a:r>
            <a:r>
              <a:rPr lang="en-US"/>
              <a:t>=4R+2R=6R	K</a:t>
            </a:r>
            <a:r>
              <a:rPr lang="en-US" baseline="-5000"/>
              <a:t>4</a:t>
            </a:r>
            <a:r>
              <a:rPr lang="en-US"/>
              <a:t>=6R+2R=8R	K</a:t>
            </a:r>
            <a:r>
              <a:rPr lang="en-US" baseline="-5000"/>
              <a:t>5</a:t>
            </a:r>
            <a:r>
              <a:rPr lang="en-US"/>
              <a:t>=8R+2R=10R	</a:t>
            </a:r>
          </a:p>
          <a:p>
            <a:pPr>
              <a:buFont typeface="Wingdings" pitchFamily="2" charset="2"/>
              <a:buNone/>
            </a:pPr>
            <a:r>
              <a:rPr lang="es-ES"/>
              <a:t>Entonces : 	D=10R	K</a:t>
            </a:r>
            <a:r>
              <a:rPr lang="es-ES" baseline="-5000"/>
              <a:t>10</a:t>
            </a:r>
            <a:r>
              <a:rPr lang="es-ES"/>
              <a:t>=R	</a:t>
            </a:r>
            <a:r>
              <a:rPr lang="en-US"/>
              <a:t>K</a:t>
            </a:r>
            <a:r>
              <a:rPr lang="en-US" baseline="-5000"/>
              <a:t>9</a:t>
            </a:r>
            <a:r>
              <a:rPr lang="en-US"/>
              <a:t>=1R+2R=3R	K</a:t>
            </a:r>
            <a:r>
              <a:rPr lang="en-US" baseline="-5000"/>
              <a:t>8</a:t>
            </a:r>
            <a:r>
              <a:rPr lang="en-US"/>
              <a:t>=3R+2R=5R				K</a:t>
            </a:r>
            <a:r>
              <a:rPr lang="en-US" baseline="-5000"/>
              <a:t>7</a:t>
            </a:r>
            <a:r>
              <a:rPr lang="en-US"/>
              <a:t>=5R+2R=7R 	K</a:t>
            </a:r>
            <a:r>
              <a:rPr lang="en-US" baseline="-5000"/>
              <a:t>6</a:t>
            </a:r>
            <a:r>
              <a:rPr lang="en-US"/>
              <a:t>=7R+2R=9R	</a:t>
            </a:r>
            <a:r>
              <a:rPr lang="es-ES"/>
              <a:t>Entonces: M=9R	</a:t>
            </a:r>
          </a:p>
          <a:p>
            <a:pPr>
              <a:buFont typeface="Wingdings" pitchFamily="2" charset="2"/>
              <a:buNone/>
            </a:pPr>
            <a:r>
              <a:rPr lang="es-ES"/>
              <a:t>Ahora: S</a:t>
            </a:r>
            <a:r>
              <a:rPr lang="es-ES" baseline="-5000"/>
              <a:t>M</a:t>
            </a:r>
            <a:r>
              <a:rPr lang="es-ES"/>
              <a:t>=30ppm	</a:t>
            </a:r>
            <a:r>
              <a:rPr lang="en-US"/>
              <a:t>M=X*R	X=M/R=9R/R; X=9		</a:t>
            </a:r>
          </a:p>
          <a:p>
            <a:pPr>
              <a:buFont typeface="Wingdings" pitchFamily="2" charset="2"/>
              <a:buNone/>
            </a:pPr>
            <a:r>
              <a:rPr lang="en-US"/>
              <a:t>Donde: S</a:t>
            </a:r>
            <a:r>
              <a:rPr lang="en-US" baseline="-5000"/>
              <a:t>D</a:t>
            </a:r>
            <a:r>
              <a:rPr lang="en-US"/>
              <a:t> = (X/(X+1))*SM = (9/10)*30ppm = 27ppm</a:t>
            </a:r>
          </a:p>
          <a:p>
            <a:pPr>
              <a:buClr>
                <a:srgbClr val="FF3300"/>
              </a:buClr>
              <a:buSzPct val="75000"/>
              <a:buFont typeface="Wingdings" pitchFamily="2" charset="2"/>
              <a:buChar char="q"/>
            </a:pPr>
            <a:r>
              <a:rPr lang="en-US"/>
              <a:t>S</a:t>
            </a:r>
            <a:r>
              <a:rPr lang="en-US" baseline="-5000"/>
              <a:t>1</a:t>
            </a:r>
            <a:r>
              <a:rPr lang="en-US"/>
              <a:t> = (9/10) * 6ppm = 5.4ppm;     S</a:t>
            </a:r>
            <a:r>
              <a:rPr lang="en-US" baseline="-5000"/>
              <a:t>2</a:t>
            </a:r>
            <a:r>
              <a:rPr lang="en-US"/>
              <a:t> = (9/10) * 12ppm = 10.8ppm; </a:t>
            </a:r>
          </a:p>
          <a:p>
            <a:pPr>
              <a:buClr>
                <a:srgbClr val="FF3300"/>
              </a:buClr>
              <a:buSzPct val="75000"/>
              <a:buFont typeface="Wingdings" pitchFamily="2" charset="2"/>
              <a:buChar char="q"/>
            </a:pPr>
            <a:r>
              <a:rPr lang="en-US"/>
              <a:t>S</a:t>
            </a:r>
            <a:r>
              <a:rPr lang="en-US" baseline="-5000"/>
              <a:t>3</a:t>
            </a:r>
            <a:r>
              <a:rPr lang="en-US"/>
              <a:t> = (9/10) * 18ppm = 16.2ppm; S</a:t>
            </a:r>
            <a:r>
              <a:rPr lang="en-US" baseline="-5000"/>
              <a:t>4</a:t>
            </a:r>
            <a:r>
              <a:rPr lang="en-US"/>
              <a:t> = (9/10) * 24ppm = 21.6ppm;</a:t>
            </a:r>
          </a:p>
          <a:p>
            <a:pPr>
              <a:buClr>
                <a:srgbClr val="FF3300"/>
              </a:buClr>
              <a:buSzPct val="75000"/>
              <a:buFont typeface="Wingdings" pitchFamily="2" charset="2"/>
              <a:buChar char="q"/>
            </a:pPr>
            <a:r>
              <a:rPr lang="es-MX"/>
              <a:t>S</a:t>
            </a:r>
            <a:r>
              <a:rPr lang="es-MX" baseline="-5000"/>
              <a:t>5</a:t>
            </a:r>
            <a:r>
              <a:rPr lang="es-MX"/>
              <a:t> = (9/10) * 30ppm = 27ppm.   La ecuación del balance de sal es:	</a:t>
            </a:r>
            <a:r>
              <a:rPr lang="es-MX">
                <a:sym typeface="Symbol" pitchFamily="18" charset="2"/>
              </a:rPr>
              <a:t></a:t>
            </a:r>
            <a:r>
              <a:rPr lang="es-MX"/>
              <a:t>s/</a:t>
            </a:r>
            <a:r>
              <a:rPr lang="es-MX">
                <a:sym typeface="Symbol" pitchFamily="18" charset="2"/>
              </a:rPr>
              <a:t></a:t>
            </a:r>
            <a:r>
              <a:rPr lang="es-MX"/>
              <a:t>t = -u</a:t>
            </a:r>
            <a:r>
              <a:rPr lang="es-MX">
                <a:sym typeface="Symbol" pitchFamily="18" charset="2"/>
              </a:rPr>
              <a:t></a:t>
            </a:r>
            <a:r>
              <a:rPr lang="es-MX"/>
              <a:t>s/</a:t>
            </a:r>
            <a:r>
              <a:rPr lang="es-MX">
                <a:sym typeface="Symbol" pitchFamily="18" charset="2"/>
              </a:rPr>
              <a:t></a:t>
            </a:r>
            <a:r>
              <a:rPr lang="es-MX"/>
              <a:t>x +</a:t>
            </a:r>
            <a:r>
              <a:rPr lang="es-MX">
                <a:sym typeface="Symbol" pitchFamily="18" charset="2"/>
              </a:rPr>
              <a:t></a:t>
            </a:r>
            <a:r>
              <a:rPr lang="es-MX"/>
              <a:t>(Kx.</a:t>
            </a:r>
            <a:r>
              <a:rPr lang="es-MX">
                <a:sym typeface="Symbol" pitchFamily="18" charset="2"/>
              </a:rPr>
              <a:t></a:t>
            </a:r>
            <a:r>
              <a:rPr lang="es-MX"/>
              <a:t>s/</a:t>
            </a:r>
            <a:r>
              <a:rPr lang="es-MX">
                <a:sym typeface="Symbol" pitchFamily="18" charset="2"/>
              </a:rPr>
              <a:t></a:t>
            </a:r>
            <a:r>
              <a:rPr lang="es-MX"/>
              <a:t>x)/</a:t>
            </a:r>
            <a:r>
              <a:rPr lang="es-MX">
                <a:sym typeface="Symbol" pitchFamily="18" charset="2"/>
              </a:rPr>
              <a:t></a:t>
            </a:r>
            <a:r>
              <a:rPr lang="es-MX"/>
              <a:t>x +</a:t>
            </a:r>
            <a:r>
              <a:rPr lang="es-MX">
                <a:sym typeface="Symbol" pitchFamily="18" charset="2"/>
              </a:rPr>
              <a:t></a:t>
            </a:r>
            <a:r>
              <a:rPr lang="es-MX"/>
              <a:t>(Kz.</a:t>
            </a:r>
            <a:r>
              <a:rPr lang="es-MX">
                <a:sym typeface="Symbol" pitchFamily="18" charset="2"/>
              </a:rPr>
              <a:t></a:t>
            </a:r>
            <a:r>
              <a:rPr lang="es-MX"/>
              <a:t>s/</a:t>
            </a:r>
            <a:r>
              <a:rPr lang="es-MX">
                <a:sym typeface="Symbol" pitchFamily="18" charset="2"/>
              </a:rPr>
              <a:t></a:t>
            </a:r>
            <a:r>
              <a:rPr lang="es-MX"/>
              <a:t>z)/</a:t>
            </a:r>
            <a:r>
              <a:rPr lang="es-MX">
                <a:sym typeface="Symbol" pitchFamily="18" charset="2"/>
              </a:rPr>
              <a:t></a:t>
            </a:r>
            <a:r>
              <a:rPr lang="es-MX"/>
              <a:t>z.</a:t>
            </a:r>
          </a:p>
        </p:txBody>
      </p:sp>
      <p:grpSp>
        <p:nvGrpSpPr>
          <p:cNvPr id="62470" name="Group 6"/>
          <p:cNvGrpSpPr>
            <a:grpSpLocks noChangeAspect="1"/>
          </p:cNvGrpSpPr>
          <p:nvPr/>
        </p:nvGrpSpPr>
        <p:grpSpPr bwMode="auto">
          <a:xfrm>
            <a:off x="1116013" y="4437063"/>
            <a:ext cx="6624637" cy="2041525"/>
            <a:chOff x="657" y="2795"/>
            <a:chExt cx="4173" cy="1286"/>
          </a:xfrm>
        </p:grpSpPr>
        <p:sp>
          <p:nvSpPr>
            <p:cNvPr id="62469" name="AutoShape 5"/>
            <p:cNvSpPr>
              <a:spLocks noChangeAspect="1" noChangeArrowheads="1" noTextEdit="1"/>
            </p:cNvSpPr>
            <p:nvPr/>
          </p:nvSpPr>
          <p:spPr bwMode="auto">
            <a:xfrm>
              <a:off x="657" y="2795"/>
              <a:ext cx="4173" cy="1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2471" name="Rectangle 7"/>
            <p:cNvSpPr>
              <a:spLocks noChangeArrowheads="1"/>
            </p:cNvSpPr>
            <p:nvPr/>
          </p:nvSpPr>
          <p:spPr bwMode="auto">
            <a:xfrm>
              <a:off x="657" y="3975"/>
              <a:ext cx="2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11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s-EC"/>
            </a:p>
          </p:txBody>
        </p:sp>
        <p:grpSp>
          <p:nvGrpSpPr>
            <p:cNvPr id="62513" name="Group 49"/>
            <p:cNvGrpSpPr>
              <a:grpSpLocks/>
            </p:cNvGrpSpPr>
            <p:nvPr/>
          </p:nvGrpSpPr>
          <p:grpSpPr bwMode="auto">
            <a:xfrm>
              <a:off x="664" y="2803"/>
              <a:ext cx="4151" cy="1160"/>
              <a:chOff x="664" y="2803"/>
              <a:chExt cx="4151" cy="1160"/>
            </a:xfrm>
          </p:grpSpPr>
          <p:sp>
            <p:nvSpPr>
              <p:cNvPr id="62472" name="Line 8"/>
              <p:cNvSpPr>
                <a:spLocks noChangeShapeType="1"/>
              </p:cNvSpPr>
              <p:nvPr/>
            </p:nvSpPr>
            <p:spPr bwMode="auto">
              <a:xfrm>
                <a:off x="667" y="2957"/>
                <a:ext cx="4138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73" name="Freeform 9"/>
              <p:cNvSpPr>
                <a:spLocks/>
              </p:cNvSpPr>
              <p:nvPr/>
            </p:nvSpPr>
            <p:spPr bwMode="auto">
              <a:xfrm>
                <a:off x="664" y="2952"/>
                <a:ext cx="4151" cy="1011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0" y="1"/>
                  </a:cxn>
                  <a:cxn ang="0">
                    <a:pos x="56" y="0"/>
                  </a:cxn>
                  <a:cxn ang="0">
                    <a:pos x="67" y="0"/>
                  </a:cxn>
                  <a:cxn ang="0">
                    <a:pos x="76" y="0"/>
                  </a:cxn>
                  <a:cxn ang="0">
                    <a:pos x="165" y="18"/>
                  </a:cxn>
                  <a:cxn ang="0">
                    <a:pos x="202" y="38"/>
                  </a:cxn>
                  <a:cxn ang="0">
                    <a:pos x="235" y="62"/>
                  </a:cxn>
                  <a:cxn ang="0">
                    <a:pos x="277" y="114"/>
                  </a:cxn>
                  <a:cxn ang="0">
                    <a:pos x="313" y="233"/>
                  </a:cxn>
                  <a:cxn ang="0">
                    <a:pos x="365" y="484"/>
                  </a:cxn>
                  <a:cxn ang="0">
                    <a:pos x="383" y="625"/>
                  </a:cxn>
                  <a:cxn ang="0">
                    <a:pos x="395" y="773"/>
                  </a:cxn>
                  <a:cxn ang="0">
                    <a:pos x="419" y="854"/>
                  </a:cxn>
                  <a:cxn ang="0">
                    <a:pos x="425" y="877"/>
                  </a:cxn>
                  <a:cxn ang="0">
                    <a:pos x="448" y="906"/>
                  </a:cxn>
                  <a:cxn ang="0">
                    <a:pos x="466" y="917"/>
                  </a:cxn>
                  <a:cxn ang="0">
                    <a:pos x="520" y="947"/>
                  </a:cxn>
                  <a:cxn ang="0">
                    <a:pos x="596" y="972"/>
                  </a:cxn>
                  <a:cxn ang="0">
                    <a:pos x="690" y="991"/>
                  </a:cxn>
                  <a:cxn ang="0">
                    <a:pos x="785" y="1006"/>
                  </a:cxn>
                  <a:cxn ang="0">
                    <a:pos x="903" y="1010"/>
                  </a:cxn>
                  <a:cxn ang="0">
                    <a:pos x="1274" y="1011"/>
                  </a:cxn>
                  <a:cxn ang="0">
                    <a:pos x="1502" y="1011"/>
                  </a:cxn>
                  <a:cxn ang="0">
                    <a:pos x="1623" y="1011"/>
                  </a:cxn>
                  <a:cxn ang="0">
                    <a:pos x="1752" y="1011"/>
                  </a:cxn>
                  <a:cxn ang="0">
                    <a:pos x="2831" y="1005"/>
                  </a:cxn>
                  <a:cxn ang="0">
                    <a:pos x="4151" y="991"/>
                  </a:cxn>
                </a:cxnLst>
                <a:rect l="0" t="0" r="r" b="b"/>
                <a:pathLst>
                  <a:path w="4151" h="1011">
                    <a:moveTo>
                      <a:pt x="0" y="3"/>
                    </a:moveTo>
                    <a:lnTo>
                      <a:pt x="30" y="1"/>
                    </a:lnTo>
                    <a:lnTo>
                      <a:pt x="56" y="0"/>
                    </a:lnTo>
                    <a:lnTo>
                      <a:pt x="67" y="0"/>
                    </a:lnTo>
                    <a:lnTo>
                      <a:pt x="76" y="0"/>
                    </a:lnTo>
                    <a:lnTo>
                      <a:pt x="165" y="18"/>
                    </a:lnTo>
                    <a:lnTo>
                      <a:pt x="202" y="38"/>
                    </a:lnTo>
                    <a:lnTo>
                      <a:pt x="235" y="62"/>
                    </a:lnTo>
                    <a:lnTo>
                      <a:pt x="277" y="114"/>
                    </a:lnTo>
                    <a:lnTo>
                      <a:pt x="313" y="233"/>
                    </a:lnTo>
                    <a:lnTo>
                      <a:pt x="365" y="484"/>
                    </a:lnTo>
                    <a:lnTo>
                      <a:pt x="383" y="625"/>
                    </a:lnTo>
                    <a:lnTo>
                      <a:pt x="395" y="773"/>
                    </a:lnTo>
                    <a:lnTo>
                      <a:pt x="419" y="854"/>
                    </a:lnTo>
                    <a:lnTo>
                      <a:pt x="425" y="877"/>
                    </a:lnTo>
                    <a:lnTo>
                      <a:pt x="448" y="906"/>
                    </a:lnTo>
                    <a:lnTo>
                      <a:pt x="466" y="917"/>
                    </a:lnTo>
                    <a:lnTo>
                      <a:pt x="520" y="947"/>
                    </a:lnTo>
                    <a:lnTo>
                      <a:pt x="596" y="972"/>
                    </a:lnTo>
                    <a:lnTo>
                      <a:pt x="690" y="991"/>
                    </a:lnTo>
                    <a:lnTo>
                      <a:pt x="785" y="1006"/>
                    </a:lnTo>
                    <a:lnTo>
                      <a:pt x="903" y="1010"/>
                    </a:lnTo>
                    <a:lnTo>
                      <a:pt x="1274" y="1011"/>
                    </a:lnTo>
                    <a:lnTo>
                      <a:pt x="1502" y="1011"/>
                    </a:lnTo>
                    <a:lnTo>
                      <a:pt x="1623" y="1011"/>
                    </a:lnTo>
                    <a:lnTo>
                      <a:pt x="1752" y="1011"/>
                    </a:lnTo>
                    <a:lnTo>
                      <a:pt x="2831" y="1005"/>
                    </a:lnTo>
                    <a:lnTo>
                      <a:pt x="4151" y="991"/>
                    </a:lnTo>
                  </a:path>
                </a:pathLst>
              </a:custGeom>
              <a:noFill/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74" name="Line 10"/>
              <p:cNvSpPr>
                <a:spLocks noChangeShapeType="1"/>
              </p:cNvSpPr>
              <p:nvPr/>
            </p:nvSpPr>
            <p:spPr bwMode="auto">
              <a:xfrm>
                <a:off x="671" y="2949"/>
                <a:ext cx="585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75" name="Freeform 11"/>
              <p:cNvSpPr>
                <a:spLocks/>
              </p:cNvSpPr>
              <p:nvPr/>
            </p:nvSpPr>
            <p:spPr bwMode="auto">
              <a:xfrm>
                <a:off x="1175" y="2933"/>
                <a:ext cx="102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2" y="16"/>
                  </a:cxn>
                  <a:cxn ang="0">
                    <a:pos x="0" y="32"/>
                  </a:cxn>
                  <a:cxn ang="0">
                    <a:pos x="0" y="0"/>
                  </a:cxn>
                </a:cxnLst>
                <a:rect l="0" t="0" r="r" b="b"/>
                <a:pathLst>
                  <a:path w="102" h="32">
                    <a:moveTo>
                      <a:pt x="0" y="0"/>
                    </a:moveTo>
                    <a:lnTo>
                      <a:pt x="102" y="16"/>
                    </a:lnTo>
                    <a:lnTo>
                      <a:pt x="0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76" name="Line 12"/>
              <p:cNvSpPr>
                <a:spLocks noChangeShapeType="1"/>
              </p:cNvSpPr>
              <p:nvPr/>
            </p:nvSpPr>
            <p:spPr bwMode="auto">
              <a:xfrm>
                <a:off x="1324" y="2950"/>
                <a:ext cx="585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77" name="Freeform 13"/>
              <p:cNvSpPr>
                <a:spLocks/>
              </p:cNvSpPr>
              <p:nvPr/>
            </p:nvSpPr>
            <p:spPr bwMode="auto">
              <a:xfrm>
                <a:off x="1828" y="2934"/>
                <a:ext cx="103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3" y="16"/>
                  </a:cxn>
                  <a:cxn ang="0">
                    <a:pos x="0" y="32"/>
                  </a:cxn>
                  <a:cxn ang="0">
                    <a:pos x="0" y="0"/>
                  </a:cxn>
                </a:cxnLst>
                <a:rect l="0" t="0" r="r" b="b"/>
                <a:pathLst>
                  <a:path w="103" h="32">
                    <a:moveTo>
                      <a:pt x="0" y="0"/>
                    </a:moveTo>
                    <a:lnTo>
                      <a:pt x="103" y="16"/>
                    </a:lnTo>
                    <a:lnTo>
                      <a:pt x="0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78" name="Line 14"/>
              <p:cNvSpPr>
                <a:spLocks noChangeShapeType="1"/>
              </p:cNvSpPr>
              <p:nvPr/>
            </p:nvSpPr>
            <p:spPr bwMode="auto">
              <a:xfrm>
                <a:off x="1978" y="2950"/>
                <a:ext cx="585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79" name="Freeform 15"/>
              <p:cNvSpPr>
                <a:spLocks/>
              </p:cNvSpPr>
              <p:nvPr/>
            </p:nvSpPr>
            <p:spPr bwMode="auto">
              <a:xfrm>
                <a:off x="2481" y="2934"/>
                <a:ext cx="103" cy="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3" y="16"/>
                  </a:cxn>
                  <a:cxn ang="0">
                    <a:pos x="0" y="33"/>
                  </a:cxn>
                  <a:cxn ang="0">
                    <a:pos x="0" y="0"/>
                  </a:cxn>
                </a:cxnLst>
                <a:rect l="0" t="0" r="r" b="b"/>
                <a:pathLst>
                  <a:path w="103" h="33">
                    <a:moveTo>
                      <a:pt x="0" y="0"/>
                    </a:moveTo>
                    <a:lnTo>
                      <a:pt x="103" y="16"/>
                    </a:lnTo>
                    <a:lnTo>
                      <a:pt x="0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80" name="Line 16"/>
              <p:cNvSpPr>
                <a:spLocks noChangeShapeType="1"/>
              </p:cNvSpPr>
              <p:nvPr/>
            </p:nvSpPr>
            <p:spPr bwMode="auto">
              <a:xfrm>
                <a:off x="2631" y="2951"/>
                <a:ext cx="585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81" name="Freeform 17"/>
              <p:cNvSpPr>
                <a:spLocks/>
              </p:cNvSpPr>
              <p:nvPr/>
            </p:nvSpPr>
            <p:spPr bwMode="auto">
              <a:xfrm>
                <a:off x="3135" y="2935"/>
                <a:ext cx="103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3" y="16"/>
                  </a:cxn>
                  <a:cxn ang="0">
                    <a:pos x="0" y="32"/>
                  </a:cxn>
                  <a:cxn ang="0">
                    <a:pos x="0" y="0"/>
                  </a:cxn>
                </a:cxnLst>
                <a:rect l="0" t="0" r="r" b="b"/>
                <a:pathLst>
                  <a:path w="103" h="32">
                    <a:moveTo>
                      <a:pt x="0" y="0"/>
                    </a:moveTo>
                    <a:lnTo>
                      <a:pt x="103" y="16"/>
                    </a:lnTo>
                    <a:lnTo>
                      <a:pt x="0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82" name="Line 18"/>
              <p:cNvSpPr>
                <a:spLocks noChangeShapeType="1"/>
              </p:cNvSpPr>
              <p:nvPr/>
            </p:nvSpPr>
            <p:spPr bwMode="auto">
              <a:xfrm>
                <a:off x="3285" y="2951"/>
                <a:ext cx="584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83" name="Freeform 19"/>
              <p:cNvSpPr>
                <a:spLocks/>
              </p:cNvSpPr>
              <p:nvPr/>
            </p:nvSpPr>
            <p:spPr bwMode="auto">
              <a:xfrm>
                <a:off x="3788" y="2935"/>
                <a:ext cx="103" cy="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3" y="16"/>
                  </a:cxn>
                  <a:cxn ang="0">
                    <a:pos x="0" y="33"/>
                  </a:cxn>
                  <a:cxn ang="0">
                    <a:pos x="0" y="0"/>
                  </a:cxn>
                </a:cxnLst>
                <a:rect l="0" t="0" r="r" b="b"/>
                <a:pathLst>
                  <a:path w="103" h="33">
                    <a:moveTo>
                      <a:pt x="0" y="0"/>
                    </a:moveTo>
                    <a:lnTo>
                      <a:pt x="103" y="16"/>
                    </a:lnTo>
                    <a:lnTo>
                      <a:pt x="0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84" name="Line 20"/>
              <p:cNvSpPr>
                <a:spLocks noChangeShapeType="1"/>
              </p:cNvSpPr>
              <p:nvPr/>
            </p:nvSpPr>
            <p:spPr bwMode="auto">
              <a:xfrm>
                <a:off x="3938" y="2952"/>
                <a:ext cx="585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85" name="Freeform 21"/>
              <p:cNvSpPr>
                <a:spLocks/>
              </p:cNvSpPr>
              <p:nvPr/>
            </p:nvSpPr>
            <p:spPr bwMode="auto">
              <a:xfrm>
                <a:off x="4442" y="2936"/>
                <a:ext cx="103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3" y="16"/>
                  </a:cxn>
                  <a:cxn ang="0">
                    <a:pos x="0" y="32"/>
                  </a:cxn>
                  <a:cxn ang="0">
                    <a:pos x="0" y="0"/>
                  </a:cxn>
                </a:cxnLst>
                <a:rect l="0" t="0" r="r" b="b"/>
                <a:pathLst>
                  <a:path w="103" h="32">
                    <a:moveTo>
                      <a:pt x="0" y="0"/>
                    </a:moveTo>
                    <a:lnTo>
                      <a:pt x="103" y="16"/>
                    </a:lnTo>
                    <a:lnTo>
                      <a:pt x="0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86" name="Line 22"/>
              <p:cNvSpPr>
                <a:spLocks noChangeShapeType="1"/>
              </p:cNvSpPr>
              <p:nvPr/>
            </p:nvSpPr>
            <p:spPr bwMode="auto">
              <a:xfrm flipH="1" flipV="1">
                <a:off x="1296" y="2960"/>
                <a:ext cx="4" cy="69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87" name="Freeform 23"/>
              <p:cNvSpPr>
                <a:spLocks/>
              </p:cNvSpPr>
              <p:nvPr/>
            </p:nvSpPr>
            <p:spPr bwMode="auto">
              <a:xfrm>
                <a:off x="1269" y="2947"/>
                <a:ext cx="52" cy="65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27" y="0"/>
                  </a:cxn>
                  <a:cxn ang="0">
                    <a:pos x="52" y="65"/>
                  </a:cxn>
                  <a:cxn ang="0">
                    <a:pos x="0" y="65"/>
                  </a:cxn>
                </a:cxnLst>
                <a:rect l="0" t="0" r="r" b="b"/>
                <a:pathLst>
                  <a:path w="52" h="65">
                    <a:moveTo>
                      <a:pt x="0" y="65"/>
                    </a:moveTo>
                    <a:lnTo>
                      <a:pt x="27" y="0"/>
                    </a:lnTo>
                    <a:lnTo>
                      <a:pt x="52" y="65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000000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88" name="Line 24"/>
              <p:cNvSpPr>
                <a:spLocks noChangeShapeType="1"/>
              </p:cNvSpPr>
              <p:nvPr/>
            </p:nvSpPr>
            <p:spPr bwMode="auto">
              <a:xfrm flipH="1" flipV="1">
                <a:off x="1957" y="2956"/>
                <a:ext cx="5" cy="69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89" name="Freeform 25"/>
              <p:cNvSpPr>
                <a:spLocks/>
              </p:cNvSpPr>
              <p:nvPr/>
            </p:nvSpPr>
            <p:spPr bwMode="auto">
              <a:xfrm>
                <a:off x="1931" y="2943"/>
                <a:ext cx="51" cy="65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26" y="0"/>
                  </a:cxn>
                  <a:cxn ang="0">
                    <a:pos x="51" y="64"/>
                  </a:cxn>
                  <a:cxn ang="0">
                    <a:pos x="0" y="65"/>
                  </a:cxn>
                </a:cxnLst>
                <a:rect l="0" t="0" r="r" b="b"/>
                <a:pathLst>
                  <a:path w="51" h="65">
                    <a:moveTo>
                      <a:pt x="0" y="65"/>
                    </a:moveTo>
                    <a:lnTo>
                      <a:pt x="26" y="0"/>
                    </a:lnTo>
                    <a:lnTo>
                      <a:pt x="51" y="64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000000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90" name="Line 26"/>
              <p:cNvSpPr>
                <a:spLocks noChangeShapeType="1"/>
              </p:cNvSpPr>
              <p:nvPr/>
            </p:nvSpPr>
            <p:spPr bwMode="auto">
              <a:xfrm flipH="1" flipV="1">
                <a:off x="2619" y="2951"/>
                <a:ext cx="4" cy="69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91" name="Freeform 27"/>
              <p:cNvSpPr>
                <a:spLocks/>
              </p:cNvSpPr>
              <p:nvPr/>
            </p:nvSpPr>
            <p:spPr bwMode="auto">
              <a:xfrm>
                <a:off x="2592" y="2938"/>
                <a:ext cx="52" cy="65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27" y="0"/>
                  </a:cxn>
                  <a:cxn ang="0">
                    <a:pos x="52" y="65"/>
                  </a:cxn>
                  <a:cxn ang="0">
                    <a:pos x="0" y="65"/>
                  </a:cxn>
                </a:cxnLst>
                <a:rect l="0" t="0" r="r" b="b"/>
                <a:pathLst>
                  <a:path w="52" h="65">
                    <a:moveTo>
                      <a:pt x="0" y="65"/>
                    </a:moveTo>
                    <a:lnTo>
                      <a:pt x="27" y="0"/>
                    </a:lnTo>
                    <a:lnTo>
                      <a:pt x="52" y="65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000000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92" name="Line 28"/>
              <p:cNvSpPr>
                <a:spLocks noChangeShapeType="1"/>
              </p:cNvSpPr>
              <p:nvPr/>
            </p:nvSpPr>
            <p:spPr bwMode="auto">
              <a:xfrm flipH="1" flipV="1">
                <a:off x="3280" y="2947"/>
                <a:ext cx="5" cy="69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93" name="Freeform 29"/>
              <p:cNvSpPr>
                <a:spLocks/>
              </p:cNvSpPr>
              <p:nvPr/>
            </p:nvSpPr>
            <p:spPr bwMode="auto">
              <a:xfrm>
                <a:off x="3254" y="2934"/>
                <a:ext cx="51" cy="65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26" y="0"/>
                  </a:cxn>
                  <a:cxn ang="0">
                    <a:pos x="51" y="64"/>
                  </a:cxn>
                  <a:cxn ang="0">
                    <a:pos x="0" y="65"/>
                  </a:cxn>
                </a:cxnLst>
                <a:rect l="0" t="0" r="r" b="b"/>
                <a:pathLst>
                  <a:path w="51" h="65">
                    <a:moveTo>
                      <a:pt x="0" y="65"/>
                    </a:moveTo>
                    <a:lnTo>
                      <a:pt x="26" y="0"/>
                    </a:lnTo>
                    <a:lnTo>
                      <a:pt x="51" y="64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000000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94" name="Line 30"/>
              <p:cNvSpPr>
                <a:spLocks noChangeShapeType="1"/>
              </p:cNvSpPr>
              <p:nvPr/>
            </p:nvSpPr>
            <p:spPr bwMode="auto">
              <a:xfrm flipH="1" flipV="1">
                <a:off x="3942" y="2942"/>
                <a:ext cx="4" cy="69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95" name="Freeform 31"/>
              <p:cNvSpPr>
                <a:spLocks/>
              </p:cNvSpPr>
              <p:nvPr/>
            </p:nvSpPr>
            <p:spPr bwMode="auto">
              <a:xfrm>
                <a:off x="3915" y="2929"/>
                <a:ext cx="52" cy="65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27" y="0"/>
                  </a:cxn>
                  <a:cxn ang="0">
                    <a:pos x="52" y="65"/>
                  </a:cxn>
                  <a:cxn ang="0">
                    <a:pos x="0" y="65"/>
                  </a:cxn>
                </a:cxnLst>
                <a:rect l="0" t="0" r="r" b="b"/>
                <a:pathLst>
                  <a:path w="52" h="65">
                    <a:moveTo>
                      <a:pt x="0" y="65"/>
                    </a:moveTo>
                    <a:lnTo>
                      <a:pt x="27" y="0"/>
                    </a:lnTo>
                    <a:lnTo>
                      <a:pt x="52" y="65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000000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96" name="Line 32"/>
              <p:cNvSpPr>
                <a:spLocks noChangeShapeType="1"/>
              </p:cNvSpPr>
              <p:nvPr/>
            </p:nvSpPr>
            <p:spPr bwMode="auto">
              <a:xfrm flipH="1" flipV="1">
                <a:off x="3953" y="3626"/>
                <a:ext cx="629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97" name="Freeform 33"/>
              <p:cNvSpPr>
                <a:spLocks/>
              </p:cNvSpPr>
              <p:nvPr/>
            </p:nvSpPr>
            <p:spPr bwMode="auto">
              <a:xfrm>
                <a:off x="3933" y="3611"/>
                <a:ext cx="102" cy="32"/>
              </a:xfrm>
              <a:custGeom>
                <a:avLst/>
                <a:gdLst/>
                <a:ahLst/>
                <a:cxnLst>
                  <a:cxn ang="0">
                    <a:pos x="102" y="32"/>
                  </a:cxn>
                  <a:cxn ang="0">
                    <a:pos x="0" y="15"/>
                  </a:cxn>
                  <a:cxn ang="0">
                    <a:pos x="102" y="0"/>
                  </a:cxn>
                  <a:cxn ang="0">
                    <a:pos x="102" y="32"/>
                  </a:cxn>
                </a:cxnLst>
                <a:rect l="0" t="0" r="r" b="b"/>
                <a:pathLst>
                  <a:path w="102" h="32">
                    <a:moveTo>
                      <a:pt x="102" y="32"/>
                    </a:moveTo>
                    <a:lnTo>
                      <a:pt x="0" y="15"/>
                    </a:lnTo>
                    <a:lnTo>
                      <a:pt x="102" y="0"/>
                    </a:lnTo>
                    <a:lnTo>
                      <a:pt x="102" y="32"/>
                    </a:lnTo>
                    <a:close/>
                  </a:path>
                </a:pathLst>
              </a:custGeom>
              <a:solidFill>
                <a:srgbClr val="000000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98" name="Line 34"/>
              <p:cNvSpPr>
                <a:spLocks noChangeShapeType="1"/>
              </p:cNvSpPr>
              <p:nvPr/>
            </p:nvSpPr>
            <p:spPr bwMode="auto">
              <a:xfrm flipH="1" flipV="1">
                <a:off x="3291" y="3629"/>
                <a:ext cx="629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499" name="Freeform 35"/>
              <p:cNvSpPr>
                <a:spLocks/>
              </p:cNvSpPr>
              <p:nvPr/>
            </p:nvSpPr>
            <p:spPr bwMode="auto">
              <a:xfrm>
                <a:off x="3270" y="3614"/>
                <a:ext cx="103" cy="32"/>
              </a:xfrm>
              <a:custGeom>
                <a:avLst/>
                <a:gdLst/>
                <a:ahLst/>
                <a:cxnLst>
                  <a:cxn ang="0">
                    <a:pos x="102" y="32"/>
                  </a:cxn>
                  <a:cxn ang="0">
                    <a:pos x="0" y="15"/>
                  </a:cxn>
                  <a:cxn ang="0">
                    <a:pos x="103" y="0"/>
                  </a:cxn>
                  <a:cxn ang="0">
                    <a:pos x="102" y="32"/>
                  </a:cxn>
                </a:cxnLst>
                <a:rect l="0" t="0" r="r" b="b"/>
                <a:pathLst>
                  <a:path w="103" h="32">
                    <a:moveTo>
                      <a:pt x="102" y="32"/>
                    </a:moveTo>
                    <a:lnTo>
                      <a:pt x="0" y="15"/>
                    </a:lnTo>
                    <a:lnTo>
                      <a:pt x="103" y="0"/>
                    </a:lnTo>
                    <a:lnTo>
                      <a:pt x="102" y="32"/>
                    </a:lnTo>
                    <a:close/>
                  </a:path>
                </a:pathLst>
              </a:custGeom>
              <a:solidFill>
                <a:srgbClr val="000000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500" name="Line 36"/>
              <p:cNvSpPr>
                <a:spLocks noChangeShapeType="1"/>
              </p:cNvSpPr>
              <p:nvPr/>
            </p:nvSpPr>
            <p:spPr bwMode="auto">
              <a:xfrm flipH="1" flipV="1">
                <a:off x="2629" y="3633"/>
                <a:ext cx="629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501" name="Freeform 37"/>
              <p:cNvSpPr>
                <a:spLocks/>
              </p:cNvSpPr>
              <p:nvPr/>
            </p:nvSpPr>
            <p:spPr bwMode="auto">
              <a:xfrm>
                <a:off x="2608" y="3618"/>
                <a:ext cx="103" cy="32"/>
              </a:xfrm>
              <a:custGeom>
                <a:avLst/>
                <a:gdLst/>
                <a:ahLst/>
                <a:cxnLst>
                  <a:cxn ang="0">
                    <a:pos x="102" y="32"/>
                  </a:cxn>
                  <a:cxn ang="0">
                    <a:pos x="0" y="15"/>
                  </a:cxn>
                  <a:cxn ang="0">
                    <a:pos x="103" y="0"/>
                  </a:cxn>
                  <a:cxn ang="0">
                    <a:pos x="102" y="32"/>
                  </a:cxn>
                </a:cxnLst>
                <a:rect l="0" t="0" r="r" b="b"/>
                <a:pathLst>
                  <a:path w="103" h="32">
                    <a:moveTo>
                      <a:pt x="102" y="32"/>
                    </a:moveTo>
                    <a:lnTo>
                      <a:pt x="0" y="15"/>
                    </a:lnTo>
                    <a:lnTo>
                      <a:pt x="103" y="0"/>
                    </a:lnTo>
                    <a:lnTo>
                      <a:pt x="102" y="32"/>
                    </a:lnTo>
                    <a:close/>
                  </a:path>
                </a:pathLst>
              </a:custGeom>
              <a:solidFill>
                <a:srgbClr val="000000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502" name="Line 38"/>
              <p:cNvSpPr>
                <a:spLocks noChangeShapeType="1"/>
              </p:cNvSpPr>
              <p:nvPr/>
            </p:nvSpPr>
            <p:spPr bwMode="auto">
              <a:xfrm flipH="1" flipV="1">
                <a:off x="1966" y="3636"/>
                <a:ext cx="629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503" name="Freeform 39"/>
              <p:cNvSpPr>
                <a:spLocks/>
              </p:cNvSpPr>
              <p:nvPr/>
            </p:nvSpPr>
            <p:spPr bwMode="auto">
              <a:xfrm>
                <a:off x="1945" y="3621"/>
                <a:ext cx="103" cy="32"/>
              </a:xfrm>
              <a:custGeom>
                <a:avLst/>
                <a:gdLst/>
                <a:ahLst/>
                <a:cxnLst>
                  <a:cxn ang="0">
                    <a:pos x="102" y="32"/>
                  </a:cxn>
                  <a:cxn ang="0">
                    <a:pos x="0" y="15"/>
                  </a:cxn>
                  <a:cxn ang="0">
                    <a:pos x="103" y="0"/>
                  </a:cxn>
                  <a:cxn ang="0">
                    <a:pos x="102" y="32"/>
                  </a:cxn>
                </a:cxnLst>
                <a:rect l="0" t="0" r="r" b="b"/>
                <a:pathLst>
                  <a:path w="103" h="32">
                    <a:moveTo>
                      <a:pt x="102" y="32"/>
                    </a:moveTo>
                    <a:lnTo>
                      <a:pt x="0" y="15"/>
                    </a:lnTo>
                    <a:lnTo>
                      <a:pt x="103" y="0"/>
                    </a:lnTo>
                    <a:lnTo>
                      <a:pt x="102" y="32"/>
                    </a:lnTo>
                    <a:close/>
                  </a:path>
                </a:pathLst>
              </a:custGeom>
              <a:solidFill>
                <a:srgbClr val="000000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504" name="Line 40"/>
              <p:cNvSpPr>
                <a:spLocks noChangeShapeType="1"/>
              </p:cNvSpPr>
              <p:nvPr/>
            </p:nvSpPr>
            <p:spPr bwMode="auto">
              <a:xfrm flipH="1" flipV="1">
                <a:off x="1304" y="3640"/>
                <a:ext cx="629" cy="2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505" name="Freeform 41"/>
              <p:cNvSpPr>
                <a:spLocks/>
              </p:cNvSpPr>
              <p:nvPr/>
            </p:nvSpPr>
            <p:spPr bwMode="auto">
              <a:xfrm>
                <a:off x="1283" y="3624"/>
                <a:ext cx="103" cy="32"/>
              </a:xfrm>
              <a:custGeom>
                <a:avLst/>
                <a:gdLst/>
                <a:ahLst/>
                <a:cxnLst>
                  <a:cxn ang="0">
                    <a:pos x="102" y="32"/>
                  </a:cxn>
                  <a:cxn ang="0">
                    <a:pos x="0" y="16"/>
                  </a:cxn>
                  <a:cxn ang="0">
                    <a:pos x="103" y="0"/>
                  </a:cxn>
                  <a:cxn ang="0">
                    <a:pos x="102" y="32"/>
                  </a:cxn>
                </a:cxnLst>
                <a:rect l="0" t="0" r="r" b="b"/>
                <a:pathLst>
                  <a:path w="103" h="32">
                    <a:moveTo>
                      <a:pt x="102" y="32"/>
                    </a:moveTo>
                    <a:lnTo>
                      <a:pt x="0" y="16"/>
                    </a:lnTo>
                    <a:lnTo>
                      <a:pt x="103" y="0"/>
                    </a:lnTo>
                    <a:lnTo>
                      <a:pt x="102" y="32"/>
                    </a:lnTo>
                    <a:close/>
                  </a:path>
                </a:pathLst>
              </a:custGeom>
              <a:solidFill>
                <a:srgbClr val="000000"/>
              </a:solidFill>
              <a:ln w="174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2506" name="Rectangle 42"/>
              <p:cNvSpPr>
                <a:spLocks noChangeArrowheads="1"/>
              </p:cNvSpPr>
              <p:nvPr/>
            </p:nvSpPr>
            <p:spPr bwMode="auto">
              <a:xfrm>
                <a:off x="674" y="2803"/>
                <a:ext cx="3892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C" sz="1100">
                    <a:solidFill>
                      <a:srgbClr val="000000"/>
                    </a:solidFill>
                  </a:rPr>
                  <a:t> 	</a:t>
                </a:r>
                <a:r>
                  <a:rPr lang="es-EC" sz="1200">
                    <a:solidFill>
                      <a:srgbClr val="000000"/>
                    </a:solidFill>
                  </a:rPr>
                  <a:t>K</a:t>
                </a:r>
                <a:r>
                  <a:rPr lang="es-EC" sz="1100">
                    <a:solidFill>
                      <a:srgbClr val="000000"/>
                    </a:solidFill>
                  </a:rPr>
                  <a:t>0=</a:t>
                </a:r>
                <a:r>
                  <a:rPr lang="es-EC" sz="1200">
                    <a:solidFill>
                      <a:srgbClr val="000000"/>
                    </a:solidFill>
                  </a:rPr>
                  <a:t>R</a:t>
                </a:r>
                <a:r>
                  <a:rPr lang="es-EC" sz="1100">
                    <a:solidFill>
                      <a:srgbClr val="000000"/>
                    </a:solidFill>
                  </a:rPr>
                  <a:t>            </a:t>
                </a:r>
                <a:r>
                  <a:rPr lang="es-EC" sz="1200">
                    <a:solidFill>
                      <a:srgbClr val="000000"/>
                    </a:solidFill>
                  </a:rPr>
                  <a:t>K</a:t>
                </a:r>
                <a:r>
                  <a:rPr lang="es-EC" sz="1100">
                    <a:solidFill>
                      <a:srgbClr val="000000"/>
                    </a:solidFill>
                  </a:rPr>
                  <a:t>1,</a:t>
                </a:r>
                <a:r>
                  <a:rPr lang="es-EC" sz="1200">
                    <a:solidFill>
                      <a:srgbClr val="000000"/>
                    </a:solidFill>
                  </a:rPr>
                  <a:t>S</a:t>
                </a:r>
                <a:r>
                  <a:rPr lang="es-EC" sz="1100">
                    <a:solidFill>
                      <a:srgbClr val="000000"/>
                    </a:solidFill>
                  </a:rPr>
                  <a:t>1                </a:t>
                </a:r>
                <a:r>
                  <a:rPr lang="es-EC" sz="1200">
                    <a:solidFill>
                      <a:srgbClr val="000000"/>
                    </a:solidFill>
                  </a:rPr>
                  <a:t> K</a:t>
                </a:r>
                <a:r>
                  <a:rPr lang="es-EC" sz="1100">
                    <a:solidFill>
                      <a:srgbClr val="000000"/>
                    </a:solidFill>
                  </a:rPr>
                  <a:t>2,</a:t>
                </a:r>
                <a:r>
                  <a:rPr lang="es-EC" sz="1200">
                    <a:solidFill>
                      <a:srgbClr val="000000"/>
                    </a:solidFill>
                  </a:rPr>
                  <a:t>S</a:t>
                </a:r>
                <a:r>
                  <a:rPr lang="es-EC" sz="1100">
                    <a:solidFill>
                      <a:srgbClr val="000000"/>
                    </a:solidFill>
                  </a:rPr>
                  <a:t>2             </a:t>
                </a:r>
                <a:r>
                  <a:rPr lang="es-EC" sz="1200">
                    <a:solidFill>
                      <a:srgbClr val="000000"/>
                    </a:solidFill>
                  </a:rPr>
                  <a:t>  K</a:t>
                </a:r>
                <a:r>
                  <a:rPr lang="es-EC" sz="1100">
                    <a:solidFill>
                      <a:srgbClr val="000000"/>
                    </a:solidFill>
                  </a:rPr>
                  <a:t>3,</a:t>
                </a:r>
                <a:r>
                  <a:rPr lang="es-EC" sz="1200">
                    <a:solidFill>
                      <a:srgbClr val="000000"/>
                    </a:solidFill>
                  </a:rPr>
                  <a:t>S</a:t>
                </a:r>
                <a:r>
                  <a:rPr lang="es-EC" sz="1100">
                    <a:solidFill>
                      <a:srgbClr val="000000"/>
                    </a:solidFill>
                  </a:rPr>
                  <a:t>3                  </a:t>
                </a:r>
                <a:r>
                  <a:rPr lang="es-EC" sz="1200">
                    <a:solidFill>
                      <a:srgbClr val="000000"/>
                    </a:solidFill>
                  </a:rPr>
                  <a:t>K</a:t>
                </a:r>
                <a:r>
                  <a:rPr lang="es-EC" sz="1100">
                    <a:solidFill>
                      <a:srgbClr val="000000"/>
                    </a:solidFill>
                  </a:rPr>
                  <a:t>4,</a:t>
                </a:r>
                <a:r>
                  <a:rPr lang="es-EC" sz="1200">
                    <a:solidFill>
                      <a:srgbClr val="000000"/>
                    </a:solidFill>
                  </a:rPr>
                  <a:t>S</a:t>
                </a:r>
                <a:r>
                  <a:rPr lang="es-EC" sz="1100">
                    <a:solidFill>
                      <a:srgbClr val="000000"/>
                    </a:solidFill>
                  </a:rPr>
                  <a:t>4        </a:t>
                </a:r>
                <a:r>
                  <a:rPr lang="es-EC" sz="1200">
                    <a:solidFill>
                      <a:srgbClr val="000000"/>
                    </a:solidFill>
                  </a:rPr>
                  <a:t>K</a:t>
                </a:r>
                <a:r>
                  <a:rPr lang="es-EC" sz="1100">
                    <a:solidFill>
                      <a:srgbClr val="000000"/>
                    </a:solidFill>
                  </a:rPr>
                  <a:t>5,</a:t>
                </a:r>
                <a:r>
                  <a:rPr lang="es-EC" sz="1200">
                    <a:solidFill>
                      <a:srgbClr val="000000"/>
                    </a:solidFill>
                  </a:rPr>
                  <a:t>S</a:t>
                </a:r>
                <a:r>
                  <a:rPr lang="es-EC" sz="1100">
                    <a:solidFill>
                      <a:srgbClr val="000000"/>
                    </a:solidFill>
                  </a:rPr>
                  <a:t>5      </a:t>
                </a:r>
                <a:endParaRPr lang="es-EC"/>
              </a:p>
            </p:txBody>
          </p:sp>
          <p:sp>
            <p:nvSpPr>
              <p:cNvPr id="62507" name="Rectangle 43"/>
              <p:cNvSpPr>
                <a:spLocks noChangeArrowheads="1"/>
              </p:cNvSpPr>
              <p:nvPr/>
            </p:nvSpPr>
            <p:spPr bwMode="auto">
              <a:xfrm>
                <a:off x="1189" y="3699"/>
                <a:ext cx="3179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C" sz="1200">
                    <a:solidFill>
                      <a:srgbClr val="000000"/>
                    </a:solidFill>
                  </a:rPr>
                  <a:t> K10, 6</a:t>
                </a:r>
                <a:r>
                  <a:rPr lang="es-EC" sz="1100">
                    <a:solidFill>
                      <a:srgbClr val="000000"/>
                    </a:solidFill>
                  </a:rPr>
                  <a:t> </a:t>
                </a:r>
                <a:r>
                  <a:rPr lang="es-EC" sz="1200" baseline="30000">
                    <a:solidFill>
                      <a:srgbClr val="000000"/>
                    </a:solidFill>
                  </a:rPr>
                  <a:t>0</a:t>
                </a:r>
                <a:r>
                  <a:rPr lang="es-EC" sz="1200">
                    <a:solidFill>
                      <a:srgbClr val="000000"/>
                    </a:solidFill>
                  </a:rPr>
                  <a:t>/</a:t>
                </a:r>
                <a:r>
                  <a:rPr lang="es-EC" sz="1200" baseline="-10000">
                    <a:solidFill>
                      <a:srgbClr val="000000"/>
                    </a:solidFill>
                  </a:rPr>
                  <a:t>00                 </a:t>
                </a:r>
                <a:r>
                  <a:rPr lang="es-EC" sz="1200">
                    <a:solidFill>
                      <a:srgbClr val="000000"/>
                    </a:solidFill>
                  </a:rPr>
                  <a:t>K 9, 12</a:t>
                </a:r>
                <a:r>
                  <a:rPr lang="es-EC" sz="1100">
                    <a:solidFill>
                      <a:srgbClr val="000000"/>
                    </a:solidFill>
                  </a:rPr>
                  <a:t> </a:t>
                </a:r>
                <a:r>
                  <a:rPr lang="es-EC" sz="1200" baseline="30000">
                    <a:solidFill>
                      <a:srgbClr val="000000"/>
                    </a:solidFill>
                  </a:rPr>
                  <a:t>0</a:t>
                </a:r>
                <a:r>
                  <a:rPr lang="es-EC" sz="1200">
                    <a:solidFill>
                      <a:srgbClr val="000000"/>
                    </a:solidFill>
                  </a:rPr>
                  <a:t>/</a:t>
                </a:r>
                <a:r>
                  <a:rPr lang="es-EC" sz="1200" baseline="-10000">
                    <a:solidFill>
                      <a:srgbClr val="000000"/>
                    </a:solidFill>
                  </a:rPr>
                  <a:t>00             </a:t>
                </a:r>
                <a:r>
                  <a:rPr lang="es-EC" sz="1200">
                    <a:solidFill>
                      <a:srgbClr val="000000"/>
                    </a:solidFill>
                  </a:rPr>
                  <a:t>K 8,18</a:t>
                </a:r>
                <a:r>
                  <a:rPr lang="es-EC" sz="1100">
                    <a:solidFill>
                      <a:srgbClr val="000000"/>
                    </a:solidFill>
                  </a:rPr>
                  <a:t> </a:t>
                </a:r>
                <a:r>
                  <a:rPr lang="es-EC" sz="1200" baseline="30000">
                    <a:solidFill>
                      <a:srgbClr val="000000"/>
                    </a:solidFill>
                  </a:rPr>
                  <a:t>0</a:t>
                </a:r>
                <a:r>
                  <a:rPr lang="es-EC" sz="1200">
                    <a:solidFill>
                      <a:srgbClr val="000000"/>
                    </a:solidFill>
                  </a:rPr>
                  <a:t>/</a:t>
                </a:r>
                <a:r>
                  <a:rPr lang="es-EC" sz="1200" baseline="-10000">
                    <a:solidFill>
                      <a:srgbClr val="000000"/>
                    </a:solidFill>
                  </a:rPr>
                  <a:t>00          </a:t>
                </a:r>
                <a:r>
                  <a:rPr lang="es-EC" sz="1200">
                    <a:solidFill>
                      <a:srgbClr val="000000"/>
                    </a:solidFill>
                  </a:rPr>
                  <a:t>K7, 24</a:t>
                </a:r>
                <a:r>
                  <a:rPr lang="es-EC" sz="1100">
                    <a:solidFill>
                      <a:srgbClr val="000000"/>
                    </a:solidFill>
                  </a:rPr>
                  <a:t> </a:t>
                </a:r>
                <a:r>
                  <a:rPr lang="es-EC" sz="1200" baseline="30000">
                    <a:solidFill>
                      <a:srgbClr val="000000"/>
                    </a:solidFill>
                  </a:rPr>
                  <a:t>0</a:t>
                </a:r>
                <a:r>
                  <a:rPr lang="es-EC" sz="1200">
                    <a:solidFill>
                      <a:srgbClr val="000000"/>
                    </a:solidFill>
                  </a:rPr>
                  <a:t>/</a:t>
                </a:r>
                <a:r>
                  <a:rPr lang="es-EC" sz="1200" baseline="-10000">
                    <a:solidFill>
                      <a:srgbClr val="000000"/>
                    </a:solidFill>
                  </a:rPr>
                  <a:t>00           </a:t>
                </a:r>
                <a:r>
                  <a:rPr lang="es-EC" sz="1200">
                    <a:solidFill>
                      <a:srgbClr val="000000"/>
                    </a:solidFill>
                  </a:rPr>
                  <a:t>K 6, 30</a:t>
                </a:r>
                <a:r>
                  <a:rPr lang="es-EC" sz="1100">
                    <a:solidFill>
                      <a:srgbClr val="000000"/>
                    </a:solidFill>
                  </a:rPr>
                  <a:t> </a:t>
                </a:r>
                <a:r>
                  <a:rPr lang="es-EC" sz="1200" baseline="30000">
                    <a:solidFill>
                      <a:srgbClr val="000000"/>
                    </a:solidFill>
                  </a:rPr>
                  <a:t>0</a:t>
                </a:r>
                <a:r>
                  <a:rPr lang="es-EC" sz="1200">
                    <a:solidFill>
                      <a:srgbClr val="000000"/>
                    </a:solidFill>
                  </a:rPr>
                  <a:t>/</a:t>
                </a:r>
                <a:r>
                  <a:rPr lang="es-EC" sz="1200" baseline="-10000">
                    <a:solidFill>
                      <a:srgbClr val="000000"/>
                    </a:solidFill>
                  </a:rPr>
                  <a:t>00</a:t>
                </a:r>
              </a:p>
              <a:p>
                <a:r>
                  <a:rPr lang="es-EC" sz="1100">
                    <a:solidFill>
                      <a:srgbClr val="000000"/>
                    </a:solidFill>
                  </a:rPr>
                  <a:t> </a:t>
                </a:r>
              </a:p>
            </p:txBody>
          </p:sp>
          <p:sp>
            <p:nvSpPr>
              <p:cNvPr id="62508" name="Rectangle 44"/>
              <p:cNvSpPr>
                <a:spLocks noChangeArrowheads="1"/>
              </p:cNvSpPr>
              <p:nvPr/>
            </p:nvSpPr>
            <p:spPr bwMode="auto">
              <a:xfrm>
                <a:off x="1069" y="3286"/>
                <a:ext cx="26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C" sz="1200">
                    <a:solidFill>
                      <a:srgbClr val="000000"/>
                    </a:solidFill>
                  </a:rPr>
                  <a:t>k</a:t>
                </a:r>
                <a:r>
                  <a:rPr lang="es-EC" sz="1100">
                    <a:solidFill>
                      <a:srgbClr val="000000"/>
                    </a:solidFill>
                  </a:rPr>
                  <a:t>15=</a:t>
                </a:r>
                <a:r>
                  <a:rPr lang="es-EC" sz="1200">
                    <a:solidFill>
                      <a:srgbClr val="000000"/>
                    </a:solidFill>
                  </a:rPr>
                  <a:t>R</a:t>
                </a:r>
                <a:endParaRPr lang="es-EC" sz="1200"/>
              </a:p>
            </p:txBody>
          </p:sp>
          <p:sp>
            <p:nvSpPr>
              <p:cNvPr id="62509" name="Rectangle 45"/>
              <p:cNvSpPr>
                <a:spLocks noChangeArrowheads="1"/>
              </p:cNvSpPr>
              <p:nvPr/>
            </p:nvSpPr>
            <p:spPr bwMode="auto">
              <a:xfrm>
                <a:off x="1731" y="3291"/>
                <a:ext cx="535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C" sz="1100">
                    <a:solidFill>
                      <a:srgbClr val="000000"/>
                    </a:solidFill>
                  </a:rPr>
                  <a:t>         </a:t>
                </a:r>
                <a:r>
                  <a:rPr lang="es-EC" sz="1200">
                    <a:solidFill>
                      <a:srgbClr val="000000"/>
                    </a:solidFill>
                  </a:rPr>
                  <a:t>k</a:t>
                </a:r>
                <a:r>
                  <a:rPr lang="es-EC" sz="1100">
                    <a:solidFill>
                      <a:srgbClr val="000000"/>
                    </a:solidFill>
                  </a:rPr>
                  <a:t>14=</a:t>
                </a:r>
                <a:r>
                  <a:rPr lang="es-EC" sz="1200">
                    <a:solidFill>
                      <a:srgbClr val="000000"/>
                    </a:solidFill>
                  </a:rPr>
                  <a:t>2R</a:t>
                </a:r>
                <a:endParaRPr lang="es-EC" sz="1200"/>
              </a:p>
            </p:txBody>
          </p:sp>
          <p:sp>
            <p:nvSpPr>
              <p:cNvPr id="62510" name="Rectangle 46"/>
              <p:cNvSpPr>
                <a:spLocks noChangeArrowheads="1"/>
              </p:cNvSpPr>
              <p:nvPr/>
            </p:nvSpPr>
            <p:spPr bwMode="auto">
              <a:xfrm>
                <a:off x="2395" y="3297"/>
                <a:ext cx="562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C" sz="1100">
                    <a:solidFill>
                      <a:srgbClr val="000000"/>
                    </a:solidFill>
                  </a:rPr>
                  <a:t>         </a:t>
                </a:r>
                <a:r>
                  <a:rPr lang="es-EC" sz="1200">
                    <a:solidFill>
                      <a:srgbClr val="000000"/>
                    </a:solidFill>
                  </a:rPr>
                  <a:t> k</a:t>
                </a:r>
                <a:r>
                  <a:rPr lang="es-EC" sz="1100">
                    <a:solidFill>
                      <a:srgbClr val="000000"/>
                    </a:solidFill>
                  </a:rPr>
                  <a:t>13=</a:t>
                </a:r>
                <a:r>
                  <a:rPr lang="es-EC" sz="1200">
                    <a:solidFill>
                      <a:srgbClr val="000000"/>
                    </a:solidFill>
                  </a:rPr>
                  <a:t>2R</a:t>
                </a:r>
                <a:endParaRPr lang="es-EC" sz="1200"/>
              </a:p>
            </p:txBody>
          </p:sp>
          <p:sp>
            <p:nvSpPr>
              <p:cNvPr id="62511" name="Rectangle 47"/>
              <p:cNvSpPr>
                <a:spLocks noChangeArrowheads="1"/>
              </p:cNvSpPr>
              <p:nvPr/>
            </p:nvSpPr>
            <p:spPr bwMode="auto">
              <a:xfrm>
                <a:off x="3057" y="3302"/>
                <a:ext cx="559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C" sz="1100">
                    <a:solidFill>
                      <a:srgbClr val="000000"/>
                    </a:solidFill>
                  </a:rPr>
                  <a:t>          </a:t>
                </a:r>
                <a:r>
                  <a:rPr lang="es-EC" sz="1200">
                    <a:solidFill>
                      <a:srgbClr val="000000"/>
                    </a:solidFill>
                  </a:rPr>
                  <a:t>k</a:t>
                </a:r>
                <a:r>
                  <a:rPr lang="es-EC" sz="1100">
                    <a:solidFill>
                      <a:srgbClr val="000000"/>
                    </a:solidFill>
                  </a:rPr>
                  <a:t>12=</a:t>
                </a:r>
                <a:r>
                  <a:rPr lang="es-EC" sz="1200">
                    <a:solidFill>
                      <a:srgbClr val="000000"/>
                    </a:solidFill>
                  </a:rPr>
                  <a:t>2R</a:t>
                </a:r>
                <a:endParaRPr lang="es-EC" sz="1200"/>
              </a:p>
            </p:txBody>
          </p:sp>
          <p:sp>
            <p:nvSpPr>
              <p:cNvPr id="62512" name="Rectangle 48"/>
              <p:cNvSpPr>
                <a:spLocks noChangeArrowheads="1"/>
              </p:cNvSpPr>
              <p:nvPr/>
            </p:nvSpPr>
            <p:spPr bwMode="auto">
              <a:xfrm>
                <a:off x="3720" y="3307"/>
                <a:ext cx="583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C" sz="1100">
                    <a:solidFill>
                      <a:srgbClr val="000000"/>
                    </a:solidFill>
                  </a:rPr>
                  <a:t>           </a:t>
                </a:r>
                <a:r>
                  <a:rPr lang="es-EC" sz="1200">
                    <a:solidFill>
                      <a:srgbClr val="000000"/>
                    </a:solidFill>
                  </a:rPr>
                  <a:t>k</a:t>
                </a:r>
                <a:r>
                  <a:rPr lang="es-EC" sz="1100">
                    <a:solidFill>
                      <a:srgbClr val="000000"/>
                    </a:solidFill>
                  </a:rPr>
                  <a:t>11=</a:t>
                </a:r>
                <a:r>
                  <a:rPr lang="es-EC" sz="1200">
                    <a:solidFill>
                      <a:srgbClr val="000000"/>
                    </a:solidFill>
                  </a:rPr>
                  <a:t>2R</a:t>
                </a:r>
                <a:endParaRPr lang="es-EC" sz="1200"/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29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altLang="en-US"/>
              <a:t>José V. Chang, Profesor FIMCM-ESPOL</a:t>
            </a:r>
          </a:p>
        </p:txBody>
      </p:sp>
      <p:sp>
        <p:nvSpPr>
          <p:cNvPr id="29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7681-CDA6-4FBC-B360-34B140D721E8}" type="slidenum">
              <a:rPr lang="es-EC" altLang="en-US"/>
              <a:pPr/>
              <a:t>14</a:t>
            </a:fld>
            <a:endParaRPr lang="es-EC" alt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03237"/>
          </a:xfrm>
        </p:spPr>
        <p:txBody>
          <a:bodyPr/>
          <a:lstStyle/>
          <a:p>
            <a:r>
              <a:rPr lang="es-EC" sz="2400"/>
              <a:t>Dado el siguiente gráfico, calcule los flujos y salinidades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2781300"/>
            <a:ext cx="8642350" cy="3311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b="1"/>
              <a:t>Calcule los flujos: F1, F2, F3, F4, F5, F7, F8, F9, F10, F11. 	</a:t>
            </a:r>
            <a:r>
              <a:rPr lang="es-ES"/>
              <a:t>F = K (tasa / caudal)</a:t>
            </a:r>
            <a:r>
              <a:rPr lang="en-US"/>
              <a:t> K1=R+0.1R=1.1R	K2=1.1R+0.1R=1.2R  	K3=1.2R+2R=3.2R K4=3.2R+4R=7.2R   	K5=7.2R+4R=11.2R</a:t>
            </a:r>
            <a:endParaRPr lang="es-ES"/>
          </a:p>
          <a:p>
            <a:pPr>
              <a:buFont typeface="Wingdings" pitchFamily="2" charset="2"/>
              <a:buNone/>
            </a:pPr>
            <a:r>
              <a:rPr lang="es-ES"/>
              <a:t>	K7=0.1R (entrega)	</a:t>
            </a:r>
            <a:r>
              <a:rPr lang="en-US"/>
              <a:t>K8=0.1R+0.1R=0.2R 	K9=2R+0.2R=2.2R K10=4R+2R+0.2R=6.2R   K11=6.2R+4R= 10.2R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Calcule las salinidades: S1, S2, S3, S4 y S5.</a:t>
            </a:r>
          </a:p>
          <a:p>
            <a:pPr>
              <a:buFont typeface="Wingdings" pitchFamily="2" charset="2"/>
              <a:buNone/>
            </a:pPr>
            <a:r>
              <a:rPr lang="en-US"/>
              <a:t>S1= 0.9*10=9; S2 =  0.9*10=9;  S3= 0.9*10=9; S4= 0.9*15=13.5; y S5= 0.9*25=22.5     </a:t>
            </a:r>
            <a:endParaRPr lang="es-ES"/>
          </a:p>
          <a:p>
            <a:pPr>
              <a:buFont typeface="Wingdings" pitchFamily="2" charset="2"/>
              <a:buNone/>
            </a:pPr>
            <a:r>
              <a:rPr lang="es-ES" b="1"/>
              <a:t>Calcule los flujos: F6, F12, F13, dirección del flujo F13.   </a:t>
            </a:r>
          </a:p>
          <a:p>
            <a:pPr>
              <a:spcBef>
                <a:spcPct val="10000"/>
              </a:spcBef>
              <a:buFont typeface="Wingdings" pitchFamily="2" charset="2"/>
              <a:buNone/>
            </a:pPr>
            <a:r>
              <a:rPr lang="en-US"/>
              <a:t>M = (SD x R)/(SM – SD) = (SD x F13)/(SM – SD)</a:t>
            </a:r>
          </a:p>
          <a:p>
            <a:pPr>
              <a:spcBef>
                <a:spcPct val="10000"/>
              </a:spcBef>
              <a:buFont typeface="Wingdings" pitchFamily="2" charset="2"/>
              <a:buNone/>
            </a:pPr>
            <a:r>
              <a:rPr lang="en-US"/>
              <a:t>10.2R = (20 x F13)/(35 – 20)   </a:t>
            </a:r>
            <a:r>
              <a:rPr lang="es-ES"/>
              <a:t>F13 =10.2R * (15)/20 = 7.65R CON FLUJO HACIA ABAJO</a:t>
            </a:r>
            <a:endParaRPr lang="en-US"/>
          </a:p>
          <a:p>
            <a:pPr>
              <a:spcBef>
                <a:spcPct val="10000"/>
              </a:spcBef>
              <a:buFont typeface="Wingdings" pitchFamily="2" charset="2"/>
              <a:buNone/>
            </a:pPr>
            <a:r>
              <a:rPr lang="en-US"/>
              <a:t>F12 = 10.2R-7.65R = 2.55R F6 = 11.2R – 7.65R = 3.55R</a:t>
            </a:r>
            <a:endParaRPr lang="es-EC"/>
          </a:p>
        </p:txBody>
      </p:sp>
      <p:grpSp>
        <p:nvGrpSpPr>
          <p:cNvPr id="63494" name="Group 6"/>
          <p:cNvGrpSpPr>
            <a:grpSpLocks noChangeAspect="1"/>
          </p:cNvGrpSpPr>
          <p:nvPr/>
        </p:nvGrpSpPr>
        <p:grpSpPr bwMode="auto">
          <a:xfrm>
            <a:off x="250825" y="765175"/>
            <a:ext cx="8893175" cy="2208213"/>
            <a:chOff x="249" y="618"/>
            <a:chExt cx="5216" cy="1169"/>
          </a:xfrm>
        </p:grpSpPr>
        <p:sp>
          <p:nvSpPr>
            <p:cNvPr id="63493" name="AutoShape 5"/>
            <p:cNvSpPr>
              <a:spLocks noChangeAspect="1" noChangeArrowheads="1" noTextEdit="1"/>
            </p:cNvSpPr>
            <p:nvPr/>
          </p:nvSpPr>
          <p:spPr bwMode="auto">
            <a:xfrm>
              <a:off x="249" y="618"/>
              <a:ext cx="5216" cy="1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3495" name="Rectangle 7"/>
            <p:cNvSpPr>
              <a:spLocks noChangeArrowheads="1"/>
            </p:cNvSpPr>
            <p:nvPr/>
          </p:nvSpPr>
          <p:spPr bwMode="auto">
            <a:xfrm>
              <a:off x="249" y="1706"/>
              <a:ext cx="19" cy="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10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s-EC"/>
            </a:p>
          </p:txBody>
        </p:sp>
        <p:grpSp>
          <p:nvGrpSpPr>
            <p:cNvPr id="63783" name="Group 295"/>
            <p:cNvGrpSpPr>
              <a:grpSpLocks/>
            </p:cNvGrpSpPr>
            <p:nvPr/>
          </p:nvGrpSpPr>
          <p:grpSpPr bwMode="auto">
            <a:xfrm>
              <a:off x="259" y="626"/>
              <a:ext cx="5028" cy="1065"/>
              <a:chOff x="259" y="626"/>
              <a:chExt cx="5028" cy="1065"/>
            </a:xfrm>
          </p:grpSpPr>
          <p:grpSp>
            <p:nvGrpSpPr>
              <p:cNvPr id="63696" name="Group 208"/>
              <p:cNvGrpSpPr>
                <a:grpSpLocks/>
              </p:cNvGrpSpPr>
              <p:nvPr/>
            </p:nvGrpSpPr>
            <p:grpSpPr bwMode="auto">
              <a:xfrm>
                <a:off x="259" y="626"/>
                <a:ext cx="5028" cy="1054"/>
                <a:chOff x="259" y="626"/>
                <a:chExt cx="5028" cy="1054"/>
              </a:xfrm>
            </p:grpSpPr>
            <p:sp>
              <p:nvSpPr>
                <p:cNvPr id="63496" name="Line 8"/>
                <p:cNvSpPr>
                  <a:spLocks noChangeShapeType="1"/>
                </p:cNvSpPr>
                <p:nvPr/>
              </p:nvSpPr>
              <p:spPr bwMode="auto">
                <a:xfrm>
                  <a:off x="758" y="774"/>
                  <a:ext cx="4427" cy="1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497" name="Freeform 9"/>
                <p:cNvSpPr>
                  <a:spLocks/>
                </p:cNvSpPr>
                <p:nvPr/>
              </p:nvSpPr>
              <p:spPr bwMode="auto">
                <a:xfrm>
                  <a:off x="777" y="786"/>
                  <a:ext cx="4373" cy="742"/>
                </a:xfrm>
                <a:custGeom>
                  <a:avLst/>
                  <a:gdLst/>
                  <a:ahLst/>
                  <a:cxnLst>
                    <a:cxn ang="0">
                      <a:pos x="4373" y="0"/>
                    </a:cxn>
                    <a:cxn ang="0">
                      <a:pos x="4339" y="0"/>
                    </a:cxn>
                    <a:cxn ang="0">
                      <a:pos x="4294" y="9"/>
                    </a:cxn>
                    <a:cxn ang="0">
                      <a:pos x="4229" y="22"/>
                    </a:cxn>
                    <a:cxn ang="0">
                      <a:pos x="4167" y="69"/>
                    </a:cxn>
                    <a:cxn ang="0">
                      <a:pos x="4120" y="123"/>
                    </a:cxn>
                    <a:cxn ang="0">
                      <a:pos x="4077" y="238"/>
                    </a:cxn>
                    <a:cxn ang="0">
                      <a:pos x="4044" y="366"/>
                    </a:cxn>
                    <a:cxn ang="0">
                      <a:pos x="4019" y="494"/>
                    </a:cxn>
                    <a:cxn ang="0">
                      <a:pos x="4012" y="545"/>
                    </a:cxn>
                    <a:cxn ang="0">
                      <a:pos x="3993" y="595"/>
                    </a:cxn>
                    <a:cxn ang="0">
                      <a:pos x="3950" y="636"/>
                    </a:cxn>
                    <a:cxn ang="0">
                      <a:pos x="3892" y="673"/>
                    </a:cxn>
                    <a:cxn ang="0">
                      <a:pos x="3816" y="698"/>
                    </a:cxn>
                    <a:cxn ang="0">
                      <a:pos x="3732" y="719"/>
                    </a:cxn>
                    <a:cxn ang="0">
                      <a:pos x="3574" y="730"/>
                    </a:cxn>
                    <a:cxn ang="0">
                      <a:pos x="3462" y="737"/>
                    </a:cxn>
                    <a:cxn ang="0">
                      <a:pos x="3374" y="733"/>
                    </a:cxn>
                    <a:cxn ang="0">
                      <a:pos x="3282" y="733"/>
                    </a:cxn>
                    <a:cxn ang="0">
                      <a:pos x="3231" y="733"/>
                    </a:cxn>
                    <a:cxn ang="0">
                      <a:pos x="3205" y="733"/>
                    </a:cxn>
                    <a:cxn ang="0">
                      <a:pos x="3177" y="733"/>
                    </a:cxn>
                    <a:cxn ang="0">
                      <a:pos x="2890" y="737"/>
                    </a:cxn>
                    <a:cxn ang="0">
                      <a:pos x="2190" y="742"/>
                    </a:cxn>
                    <a:cxn ang="0">
                      <a:pos x="0" y="742"/>
                    </a:cxn>
                  </a:cxnLst>
                  <a:rect l="0" t="0" r="r" b="b"/>
                  <a:pathLst>
                    <a:path w="4373" h="742">
                      <a:moveTo>
                        <a:pt x="4373" y="0"/>
                      </a:moveTo>
                      <a:lnTo>
                        <a:pt x="4339" y="0"/>
                      </a:lnTo>
                      <a:lnTo>
                        <a:pt x="4294" y="9"/>
                      </a:lnTo>
                      <a:lnTo>
                        <a:pt x="4229" y="22"/>
                      </a:lnTo>
                      <a:lnTo>
                        <a:pt x="4167" y="69"/>
                      </a:lnTo>
                      <a:lnTo>
                        <a:pt x="4120" y="123"/>
                      </a:lnTo>
                      <a:lnTo>
                        <a:pt x="4077" y="238"/>
                      </a:lnTo>
                      <a:lnTo>
                        <a:pt x="4044" y="366"/>
                      </a:lnTo>
                      <a:lnTo>
                        <a:pt x="4019" y="494"/>
                      </a:lnTo>
                      <a:lnTo>
                        <a:pt x="4012" y="545"/>
                      </a:lnTo>
                      <a:lnTo>
                        <a:pt x="3993" y="595"/>
                      </a:lnTo>
                      <a:lnTo>
                        <a:pt x="3950" y="636"/>
                      </a:lnTo>
                      <a:lnTo>
                        <a:pt x="3892" y="673"/>
                      </a:lnTo>
                      <a:lnTo>
                        <a:pt x="3816" y="698"/>
                      </a:lnTo>
                      <a:lnTo>
                        <a:pt x="3732" y="719"/>
                      </a:lnTo>
                      <a:lnTo>
                        <a:pt x="3574" y="730"/>
                      </a:lnTo>
                      <a:lnTo>
                        <a:pt x="3462" y="737"/>
                      </a:lnTo>
                      <a:lnTo>
                        <a:pt x="3374" y="733"/>
                      </a:lnTo>
                      <a:lnTo>
                        <a:pt x="3282" y="733"/>
                      </a:lnTo>
                      <a:lnTo>
                        <a:pt x="3231" y="733"/>
                      </a:lnTo>
                      <a:lnTo>
                        <a:pt x="3205" y="733"/>
                      </a:lnTo>
                      <a:lnTo>
                        <a:pt x="3177" y="733"/>
                      </a:lnTo>
                      <a:lnTo>
                        <a:pt x="2890" y="737"/>
                      </a:lnTo>
                      <a:lnTo>
                        <a:pt x="2190" y="742"/>
                      </a:lnTo>
                      <a:lnTo>
                        <a:pt x="0" y="742"/>
                      </a:lnTo>
                    </a:path>
                  </a:pathLst>
                </a:custGeom>
                <a:noFill/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498" name="Rectangle 10"/>
                <p:cNvSpPr>
                  <a:spLocks noChangeArrowheads="1"/>
                </p:cNvSpPr>
                <p:nvPr/>
              </p:nvSpPr>
              <p:spPr bwMode="auto">
                <a:xfrm>
                  <a:off x="1049" y="626"/>
                  <a:ext cx="3931" cy="2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>
                      <a:solidFill>
                        <a:srgbClr val="000000"/>
                      </a:solidFill>
                    </a:rPr>
                    <a:t>6                      5                         4                       3                          2                        1            R=0 </a:t>
                  </a:r>
                  <a:r>
                    <a:rPr lang="es-EC" sz="1200" baseline="30000">
                      <a:solidFill>
                        <a:srgbClr val="000000"/>
                      </a:solidFill>
                    </a:rPr>
                    <a:t>0</a:t>
                  </a:r>
                  <a:r>
                    <a:rPr lang="es-EC" sz="1200">
                      <a:solidFill>
                        <a:srgbClr val="000000"/>
                      </a:solidFill>
                    </a:rPr>
                    <a:t>/</a:t>
                  </a:r>
                  <a:r>
                    <a:rPr lang="es-EC" sz="1200" baseline="-10000">
                      <a:solidFill>
                        <a:srgbClr val="000000"/>
                      </a:solidFill>
                    </a:rPr>
                    <a:t>00</a:t>
                  </a:r>
                </a:p>
                <a:p>
                  <a:endParaRPr lang="es-EC"/>
                </a:p>
              </p:txBody>
            </p:sp>
            <p:sp>
              <p:nvSpPr>
                <p:cNvPr id="63499" name="Rectangle 11"/>
                <p:cNvSpPr>
                  <a:spLocks noChangeArrowheads="1"/>
                </p:cNvSpPr>
                <p:nvPr/>
              </p:nvSpPr>
              <p:spPr bwMode="auto">
                <a:xfrm>
                  <a:off x="5286" y="661"/>
                  <a:ext cx="1" cy="1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es-ES"/>
                </a:p>
              </p:txBody>
            </p:sp>
            <p:sp>
              <p:nvSpPr>
                <p:cNvPr id="63500" name="Rectangle 12"/>
                <p:cNvSpPr>
                  <a:spLocks noChangeArrowheads="1"/>
                </p:cNvSpPr>
                <p:nvPr/>
              </p:nvSpPr>
              <p:spPr bwMode="auto">
                <a:xfrm>
                  <a:off x="1140" y="1047"/>
                  <a:ext cx="154" cy="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>
                      <a:solidFill>
                        <a:srgbClr val="000000"/>
                      </a:solidFill>
                    </a:rPr>
                    <a:t>F13</a:t>
                  </a:r>
                  <a:endParaRPr lang="es-EC"/>
                </a:p>
              </p:txBody>
            </p:sp>
            <p:sp>
              <p:nvSpPr>
                <p:cNvPr id="63501" name="Rectangle 13"/>
                <p:cNvSpPr>
                  <a:spLocks noChangeArrowheads="1"/>
                </p:cNvSpPr>
                <p:nvPr/>
              </p:nvSpPr>
              <p:spPr bwMode="auto">
                <a:xfrm>
                  <a:off x="4280" y="778"/>
                  <a:ext cx="109" cy="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>
                      <a:solidFill>
                        <a:srgbClr val="000000"/>
                      </a:solidFill>
                    </a:rPr>
                    <a:t>S1</a:t>
                  </a:r>
                  <a:endParaRPr lang="es-EC"/>
                </a:p>
              </p:txBody>
            </p:sp>
            <p:sp>
              <p:nvSpPr>
                <p:cNvPr id="63502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4494" y="819"/>
                  <a:ext cx="346" cy="1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03" name="Freeform 15"/>
                <p:cNvSpPr>
                  <a:spLocks/>
                </p:cNvSpPr>
                <p:nvPr/>
              </p:nvSpPr>
              <p:spPr bwMode="auto">
                <a:xfrm>
                  <a:off x="4471" y="805"/>
                  <a:ext cx="110" cy="29"/>
                </a:xfrm>
                <a:custGeom>
                  <a:avLst/>
                  <a:gdLst/>
                  <a:ahLst/>
                  <a:cxnLst>
                    <a:cxn ang="0">
                      <a:pos x="110" y="29"/>
                    </a:cxn>
                    <a:cxn ang="0">
                      <a:pos x="0" y="14"/>
                    </a:cxn>
                    <a:cxn ang="0">
                      <a:pos x="110" y="0"/>
                    </a:cxn>
                    <a:cxn ang="0">
                      <a:pos x="110" y="29"/>
                    </a:cxn>
                  </a:cxnLst>
                  <a:rect l="0" t="0" r="r" b="b"/>
                  <a:pathLst>
                    <a:path w="110" h="29">
                      <a:moveTo>
                        <a:pt x="110" y="29"/>
                      </a:moveTo>
                      <a:lnTo>
                        <a:pt x="0" y="14"/>
                      </a:lnTo>
                      <a:lnTo>
                        <a:pt x="110" y="0"/>
                      </a:lnTo>
                      <a:lnTo>
                        <a:pt x="110" y="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04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3854" y="821"/>
                  <a:ext cx="405" cy="1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05" name="Freeform 17"/>
                <p:cNvSpPr>
                  <a:spLocks/>
                </p:cNvSpPr>
                <p:nvPr/>
              </p:nvSpPr>
              <p:spPr bwMode="auto">
                <a:xfrm>
                  <a:off x="3831" y="806"/>
                  <a:ext cx="110" cy="30"/>
                </a:xfrm>
                <a:custGeom>
                  <a:avLst/>
                  <a:gdLst/>
                  <a:ahLst/>
                  <a:cxnLst>
                    <a:cxn ang="0">
                      <a:pos x="110" y="30"/>
                    </a:cxn>
                    <a:cxn ang="0">
                      <a:pos x="0" y="15"/>
                    </a:cxn>
                    <a:cxn ang="0">
                      <a:pos x="110" y="0"/>
                    </a:cxn>
                    <a:cxn ang="0">
                      <a:pos x="110" y="30"/>
                    </a:cxn>
                  </a:cxnLst>
                  <a:rect l="0" t="0" r="r" b="b"/>
                  <a:pathLst>
                    <a:path w="110" h="30">
                      <a:moveTo>
                        <a:pt x="110" y="30"/>
                      </a:moveTo>
                      <a:lnTo>
                        <a:pt x="0" y="15"/>
                      </a:lnTo>
                      <a:lnTo>
                        <a:pt x="110" y="0"/>
                      </a:lnTo>
                      <a:lnTo>
                        <a:pt x="11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06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171" y="813"/>
                  <a:ext cx="404" cy="1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07" name="Freeform 19"/>
                <p:cNvSpPr>
                  <a:spLocks/>
                </p:cNvSpPr>
                <p:nvPr/>
              </p:nvSpPr>
              <p:spPr bwMode="auto">
                <a:xfrm>
                  <a:off x="3147" y="799"/>
                  <a:ext cx="110" cy="30"/>
                </a:xfrm>
                <a:custGeom>
                  <a:avLst/>
                  <a:gdLst/>
                  <a:ahLst/>
                  <a:cxnLst>
                    <a:cxn ang="0">
                      <a:pos x="110" y="30"/>
                    </a:cxn>
                    <a:cxn ang="0">
                      <a:pos x="0" y="14"/>
                    </a:cxn>
                    <a:cxn ang="0">
                      <a:pos x="110" y="0"/>
                    </a:cxn>
                    <a:cxn ang="0">
                      <a:pos x="110" y="30"/>
                    </a:cxn>
                  </a:cxnLst>
                  <a:rect l="0" t="0" r="r" b="b"/>
                  <a:pathLst>
                    <a:path w="110" h="30">
                      <a:moveTo>
                        <a:pt x="110" y="30"/>
                      </a:moveTo>
                      <a:lnTo>
                        <a:pt x="0" y="14"/>
                      </a:lnTo>
                      <a:lnTo>
                        <a:pt x="110" y="0"/>
                      </a:lnTo>
                      <a:lnTo>
                        <a:pt x="11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08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2512" y="813"/>
                  <a:ext cx="405" cy="1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09" name="Freeform 21"/>
                <p:cNvSpPr>
                  <a:spLocks/>
                </p:cNvSpPr>
                <p:nvPr/>
              </p:nvSpPr>
              <p:spPr bwMode="auto">
                <a:xfrm>
                  <a:off x="2489" y="799"/>
                  <a:ext cx="110" cy="30"/>
                </a:xfrm>
                <a:custGeom>
                  <a:avLst/>
                  <a:gdLst/>
                  <a:ahLst/>
                  <a:cxnLst>
                    <a:cxn ang="0">
                      <a:pos x="110" y="30"/>
                    </a:cxn>
                    <a:cxn ang="0">
                      <a:pos x="0" y="14"/>
                    </a:cxn>
                    <a:cxn ang="0">
                      <a:pos x="110" y="0"/>
                    </a:cxn>
                    <a:cxn ang="0">
                      <a:pos x="110" y="30"/>
                    </a:cxn>
                  </a:cxnLst>
                  <a:rect l="0" t="0" r="r" b="b"/>
                  <a:pathLst>
                    <a:path w="110" h="30">
                      <a:moveTo>
                        <a:pt x="110" y="30"/>
                      </a:moveTo>
                      <a:lnTo>
                        <a:pt x="0" y="14"/>
                      </a:lnTo>
                      <a:lnTo>
                        <a:pt x="110" y="0"/>
                      </a:lnTo>
                      <a:lnTo>
                        <a:pt x="11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10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848" y="816"/>
                  <a:ext cx="404" cy="1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11" name="Freeform 23"/>
                <p:cNvSpPr>
                  <a:spLocks/>
                </p:cNvSpPr>
                <p:nvPr/>
              </p:nvSpPr>
              <p:spPr bwMode="auto">
                <a:xfrm>
                  <a:off x="1825" y="801"/>
                  <a:ext cx="110" cy="30"/>
                </a:xfrm>
                <a:custGeom>
                  <a:avLst/>
                  <a:gdLst/>
                  <a:ahLst/>
                  <a:cxnLst>
                    <a:cxn ang="0">
                      <a:pos x="110" y="30"/>
                    </a:cxn>
                    <a:cxn ang="0">
                      <a:pos x="0" y="15"/>
                    </a:cxn>
                    <a:cxn ang="0">
                      <a:pos x="110" y="0"/>
                    </a:cxn>
                    <a:cxn ang="0">
                      <a:pos x="110" y="30"/>
                    </a:cxn>
                  </a:cxnLst>
                  <a:rect l="0" t="0" r="r" b="b"/>
                  <a:pathLst>
                    <a:path w="110" h="30">
                      <a:moveTo>
                        <a:pt x="110" y="30"/>
                      </a:moveTo>
                      <a:lnTo>
                        <a:pt x="0" y="15"/>
                      </a:lnTo>
                      <a:lnTo>
                        <a:pt x="110" y="0"/>
                      </a:lnTo>
                      <a:lnTo>
                        <a:pt x="11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12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1195" y="819"/>
                  <a:ext cx="405" cy="1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13" name="Freeform 25"/>
                <p:cNvSpPr>
                  <a:spLocks/>
                </p:cNvSpPr>
                <p:nvPr/>
              </p:nvSpPr>
              <p:spPr bwMode="auto">
                <a:xfrm>
                  <a:off x="1172" y="805"/>
                  <a:ext cx="110" cy="29"/>
                </a:xfrm>
                <a:custGeom>
                  <a:avLst/>
                  <a:gdLst/>
                  <a:ahLst/>
                  <a:cxnLst>
                    <a:cxn ang="0">
                      <a:pos x="110" y="29"/>
                    </a:cxn>
                    <a:cxn ang="0">
                      <a:pos x="0" y="14"/>
                    </a:cxn>
                    <a:cxn ang="0">
                      <a:pos x="110" y="0"/>
                    </a:cxn>
                    <a:cxn ang="0">
                      <a:pos x="110" y="29"/>
                    </a:cxn>
                  </a:cxnLst>
                  <a:rect l="0" t="0" r="r" b="b"/>
                  <a:pathLst>
                    <a:path w="110" h="29">
                      <a:moveTo>
                        <a:pt x="110" y="29"/>
                      </a:moveTo>
                      <a:lnTo>
                        <a:pt x="0" y="14"/>
                      </a:lnTo>
                      <a:lnTo>
                        <a:pt x="110" y="0"/>
                      </a:lnTo>
                      <a:lnTo>
                        <a:pt x="110" y="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14" name="Rectangle 26"/>
                <p:cNvSpPr>
                  <a:spLocks noChangeArrowheads="1"/>
                </p:cNvSpPr>
                <p:nvPr/>
              </p:nvSpPr>
              <p:spPr bwMode="auto">
                <a:xfrm>
                  <a:off x="3596" y="775"/>
                  <a:ext cx="109" cy="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>
                      <a:solidFill>
                        <a:srgbClr val="000000"/>
                      </a:solidFill>
                    </a:rPr>
                    <a:t>S2</a:t>
                  </a:r>
                  <a:endParaRPr lang="es-EC"/>
                </a:p>
              </p:txBody>
            </p:sp>
            <p:sp>
              <p:nvSpPr>
                <p:cNvPr id="63515" name="Rectangle 27"/>
                <p:cNvSpPr>
                  <a:spLocks noChangeArrowheads="1"/>
                </p:cNvSpPr>
                <p:nvPr/>
              </p:nvSpPr>
              <p:spPr bwMode="auto">
                <a:xfrm>
                  <a:off x="2920" y="776"/>
                  <a:ext cx="109" cy="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>
                      <a:solidFill>
                        <a:srgbClr val="000000"/>
                      </a:solidFill>
                    </a:rPr>
                    <a:t>S3</a:t>
                  </a:r>
                  <a:endParaRPr lang="es-EC"/>
                </a:p>
              </p:txBody>
            </p:sp>
            <p:sp>
              <p:nvSpPr>
                <p:cNvPr id="63516" name="Rectangle 28"/>
                <p:cNvSpPr>
                  <a:spLocks noChangeArrowheads="1"/>
                </p:cNvSpPr>
                <p:nvPr/>
              </p:nvSpPr>
              <p:spPr bwMode="auto">
                <a:xfrm>
                  <a:off x="2257" y="786"/>
                  <a:ext cx="109" cy="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>
                      <a:solidFill>
                        <a:srgbClr val="000000"/>
                      </a:solidFill>
                    </a:rPr>
                    <a:t>S4</a:t>
                  </a:r>
                  <a:endParaRPr lang="es-EC"/>
                </a:p>
              </p:txBody>
            </p:sp>
            <p:sp>
              <p:nvSpPr>
                <p:cNvPr id="63517" name="Rectangle 29"/>
                <p:cNvSpPr>
                  <a:spLocks noChangeArrowheads="1"/>
                </p:cNvSpPr>
                <p:nvPr/>
              </p:nvSpPr>
              <p:spPr bwMode="auto">
                <a:xfrm>
                  <a:off x="1604" y="786"/>
                  <a:ext cx="109" cy="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>
                      <a:solidFill>
                        <a:srgbClr val="000000"/>
                      </a:solidFill>
                    </a:rPr>
                    <a:t>S5</a:t>
                  </a:r>
                  <a:endParaRPr lang="es-EC"/>
                </a:p>
              </p:txBody>
            </p:sp>
            <p:sp>
              <p:nvSpPr>
                <p:cNvPr id="63518" name="Rectangle 30"/>
                <p:cNvSpPr>
                  <a:spLocks noChangeArrowheads="1"/>
                </p:cNvSpPr>
                <p:nvPr/>
              </p:nvSpPr>
              <p:spPr bwMode="auto">
                <a:xfrm>
                  <a:off x="938" y="781"/>
                  <a:ext cx="99" cy="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>
                      <a:solidFill>
                        <a:srgbClr val="000000"/>
                      </a:solidFill>
                    </a:rPr>
                    <a:t>20</a:t>
                  </a:r>
                  <a:endParaRPr lang="es-EC"/>
                </a:p>
              </p:txBody>
            </p:sp>
            <p:sp>
              <p:nvSpPr>
                <p:cNvPr id="63519" name="Rectangle 31"/>
                <p:cNvSpPr>
                  <a:spLocks noChangeArrowheads="1"/>
                </p:cNvSpPr>
                <p:nvPr/>
              </p:nvSpPr>
              <p:spPr bwMode="auto">
                <a:xfrm>
                  <a:off x="1126" y="816"/>
                  <a:ext cx="126" cy="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 baseline="30000">
                      <a:solidFill>
                        <a:srgbClr val="000000"/>
                      </a:solidFill>
                    </a:rPr>
                    <a:t>0</a:t>
                  </a:r>
                  <a:r>
                    <a:rPr lang="es-EC" sz="1200">
                      <a:solidFill>
                        <a:srgbClr val="000000"/>
                      </a:solidFill>
                    </a:rPr>
                    <a:t>/</a:t>
                  </a:r>
                  <a:r>
                    <a:rPr lang="es-EC" sz="1200" baseline="-10000">
                      <a:solidFill>
                        <a:srgbClr val="000000"/>
                      </a:solidFill>
                    </a:rPr>
                    <a:t>00</a:t>
                  </a:r>
                </a:p>
              </p:txBody>
            </p:sp>
            <p:sp>
              <p:nvSpPr>
                <p:cNvPr id="63520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524" y="825"/>
                  <a:ext cx="405" cy="1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21" name="Freeform 33"/>
                <p:cNvSpPr>
                  <a:spLocks/>
                </p:cNvSpPr>
                <p:nvPr/>
              </p:nvSpPr>
              <p:spPr bwMode="auto">
                <a:xfrm>
                  <a:off x="501" y="810"/>
                  <a:ext cx="110" cy="30"/>
                </a:xfrm>
                <a:custGeom>
                  <a:avLst/>
                  <a:gdLst/>
                  <a:ahLst/>
                  <a:cxnLst>
                    <a:cxn ang="0">
                      <a:pos x="110" y="30"/>
                    </a:cxn>
                    <a:cxn ang="0">
                      <a:pos x="0" y="15"/>
                    </a:cxn>
                    <a:cxn ang="0">
                      <a:pos x="110" y="0"/>
                    </a:cxn>
                    <a:cxn ang="0">
                      <a:pos x="110" y="30"/>
                    </a:cxn>
                  </a:cxnLst>
                  <a:rect l="0" t="0" r="r" b="b"/>
                  <a:pathLst>
                    <a:path w="110" h="30">
                      <a:moveTo>
                        <a:pt x="110" y="30"/>
                      </a:moveTo>
                      <a:lnTo>
                        <a:pt x="0" y="15"/>
                      </a:lnTo>
                      <a:lnTo>
                        <a:pt x="110" y="0"/>
                      </a:lnTo>
                      <a:lnTo>
                        <a:pt x="110" y="3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22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1112" y="888"/>
                  <a:ext cx="6" cy="42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23" name="Freeform 35"/>
                <p:cNvSpPr>
                  <a:spLocks/>
                </p:cNvSpPr>
                <p:nvPr/>
              </p:nvSpPr>
              <p:spPr bwMode="auto">
                <a:xfrm>
                  <a:off x="1085" y="876"/>
                  <a:ext cx="55" cy="60"/>
                </a:xfrm>
                <a:custGeom>
                  <a:avLst/>
                  <a:gdLst/>
                  <a:ahLst/>
                  <a:cxnLst>
                    <a:cxn ang="0">
                      <a:pos x="0" y="60"/>
                    </a:cxn>
                    <a:cxn ang="0">
                      <a:pos x="27" y="0"/>
                    </a:cxn>
                    <a:cxn ang="0">
                      <a:pos x="55" y="60"/>
                    </a:cxn>
                    <a:cxn ang="0">
                      <a:pos x="0" y="60"/>
                    </a:cxn>
                  </a:cxnLst>
                  <a:rect l="0" t="0" r="r" b="b"/>
                  <a:pathLst>
                    <a:path w="55" h="60">
                      <a:moveTo>
                        <a:pt x="0" y="60"/>
                      </a:moveTo>
                      <a:lnTo>
                        <a:pt x="27" y="0"/>
                      </a:lnTo>
                      <a:lnTo>
                        <a:pt x="55" y="60"/>
                      </a:lnTo>
                      <a:lnTo>
                        <a:pt x="0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24" name="Lin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1718" y="881"/>
                  <a:ext cx="5" cy="42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25" name="Freeform 37"/>
                <p:cNvSpPr>
                  <a:spLocks/>
                </p:cNvSpPr>
                <p:nvPr/>
              </p:nvSpPr>
              <p:spPr bwMode="auto">
                <a:xfrm>
                  <a:off x="1690" y="868"/>
                  <a:ext cx="56" cy="61"/>
                </a:xfrm>
                <a:custGeom>
                  <a:avLst/>
                  <a:gdLst/>
                  <a:ahLst/>
                  <a:cxnLst>
                    <a:cxn ang="0">
                      <a:pos x="0" y="61"/>
                    </a:cxn>
                    <a:cxn ang="0">
                      <a:pos x="28" y="0"/>
                    </a:cxn>
                    <a:cxn ang="0">
                      <a:pos x="56" y="60"/>
                    </a:cxn>
                    <a:cxn ang="0">
                      <a:pos x="0" y="61"/>
                    </a:cxn>
                  </a:cxnLst>
                  <a:rect l="0" t="0" r="r" b="b"/>
                  <a:pathLst>
                    <a:path w="56" h="61">
                      <a:moveTo>
                        <a:pt x="0" y="61"/>
                      </a:moveTo>
                      <a:lnTo>
                        <a:pt x="28" y="0"/>
                      </a:lnTo>
                      <a:lnTo>
                        <a:pt x="56" y="60"/>
                      </a:lnTo>
                      <a:lnTo>
                        <a:pt x="0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26" name="Line 38"/>
                <p:cNvSpPr>
                  <a:spLocks noChangeShapeType="1"/>
                </p:cNvSpPr>
                <p:nvPr/>
              </p:nvSpPr>
              <p:spPr bwMode="auto">
                <a:xfrm flipH="1" flipV="1">
                  <a:off x="2380" y="866"/>
                  <a:ext cx="6" cy="42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27" name="Freeform 39"/>
                <p:cNvSpPr>
                  <a:spLocks/>
                </p:cNvSpPr>
                <p:nvPr/>
              </p:nvSpPr>
              <p:spPr bwMode="auto">
                <a:xfrm>
                  <a:off x="2353" y="854"/>
                  <a:ext cx="55" cy="61"/>
                </a:xfrm>
                <a:custGeom>
                  <a:avLst/>
                  <a:gdLst/>
                  <a:ahLst/>
                  <a:cxnLst>
                    <a:cxn ang="0">
                      <a:pos x="0" y="61"/>
                    </a:cxn>
                    <a:cxn ang="0">
                      <a:pos x="27" y="0"/>
                    </a:cxn>
                    <a:cxn ang="0">
                      <a:pos x="55" y="60"/>
                    </a:cxn>
                    <a:cxn ang="0">
                      <a:pos x="0" y="61"/>
                    </a:cxn>
                  </a:cxnLst>
                  <a:rect l="0" t="0" r="r" b="b"/>
                  <a:pathLst>
                    <a:path w="55" h="61">
                      <a:moveTo>
                        <a:pt x="0" y="61"/>
                      </a:moveTo>
                      <a:lnTo>
                        <a:pt x="27" y="0"/>
                      </a:lnTo>
                      <a:lnTo>
                        <a:pt x="55" y="60"/>
                      </a:lnTo>
                      <a:lnTo>
                        <a:pt x="0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28" name="Line 40"/>
                <p:cNvSpPr>
                  <a:spLocks noChangeShapeType="1"/>
                </p:cNvSpPr>
                <p:nvPr/>
              </p:nvSpPr>
              <p:spPr bwMode="auto">
                <a:xfrm flipH="1" flipV="1">
                  <a:off x="3030" y="852"/>
                  <a:ext cx="5" cy="42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29" name="Freeform 41"/>
                <p:cNvSpPr>
                  <a:spLocks/>
                </p:cNvSpPr>
                <p:nvPr/>
              </p:nvSpPr>
              <p:spPr bwMode="auto">
                <a:xfrm>
                  <a:off x="3003" y="840"/>
                  <a:ext cx="55" cy="60"/>
                </a:xfrm>
                <a:custGeom>
                  <a:avLst/>
                  <a:gdLst/>
                  <a:ahLst/>
                  <a:cxnLst>
                    <a:cxn ang="0">
                      <a:pos x="0" y="60"/>
                    </a:cxn>
                    <a:cxn ang="0">
                      <a:pos x="27" y="0"/>
                    </a:cxn>
                    <a:cxn ang="0">
                      <a:pos x="55" y="60"/>
                    </a:cxn>
                    <a:cxn ang="0">
                      <a:pos x="0" y="60"/>
                    </a:cxn>
                  </a:cxnLst>
                  <a:rect l="0" t="0" r="r" b="b"/>
                  <a:pathLst>
                    <a:path w="55" h="60">
                      <a:moveTo>
                        <a:pt x="0" y="60"/>
                      </a:moveTo>
                      <a:lnTo>
                        <a:pt x="27" y="0"/>
                      </a:lnTo>
                      <a:lnTo>
                        <a:pt x="55" y="60"/>
                      </a:lnTo>
                      <a:lnTo>
                        <a:pt x="0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30" name="Line 42"/>
                <p:cNvSpPr>
                  <a:spLocks noChangeShapeType="1"/>
                </p:cNvSpPr>
                <p:nvPr/>
              </p:nvSpPr>
              <p:spPr bwMode="auto">
                <a:xfrm flipH="1" flipV="1">
                  <a:off x="3705" y="859"/>
                  <a:ext cx="5" cy="42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31" name="Freeform 43"/>
                <p:cNvSpPr>
                  <a:spLocks/>
                </p:cNvSpPr>
                <p:nvPr/>
              </p:nvSpPr>
              <p:spPr bwMode="auto">
                <a:xfrm>
                  <a:off x="3677" y="846"/>
                  <a:ext cx="56" cy="61"/>
                </a:xfrm>
                <a:custGeom>
                  <a:avLst/>
                  <a:gdLst/>
                  <a:ahLst/>
                  <a:cxnLst>
                    <a:cxn ang="0">
                      <a:pos x="0" y="61"/>
                    </a:cxn>
                    <a:cxn ang="0">
                      <a:pos x="28" y="0"/>
                    </a:cxn>
                    <a:cxn ang="0">
                      <a:pos x="56" y="60"/>
                    </a:cxn>
                    <a:cxn ang="0">
                      <a:pos x="0" y="61"/>
                    </a:cxn>
                  </a:cxnLst>
                  <a:rect l="0" t="0" r="r" b="b"/>
                  <a:pathLst>
                    <a:path w="56" h="61">
                      <a:moveTo>
                        <a:pt x="0" y="61"/>
                      </a:moveTo>
                      <a:lnTo>
                        <a:pt x="28" y="0"/>
                      </a:lnTo>
                      <a:lnTo>
                        <a:pt x="56" y="60"/>
                      </a:lnTo>
                      <a:lnTo>
                        <a:pt x="0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32" name="Line 44"/>
                <p:cNvSpPr>
                  <a:spLocks noChangeShapeType="1"/>
                </p:cNvSpPr>
                <p:nvPr/>
              </p:nvSpPr>
              <p:spPr bwMode="auto">
                <a:xfrm flipH="1" flipV="1">
                  <a:off x="4404" y="851"/>
                  <a:ext cx="6" cy="425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33" name="Freeform 45"/>
                <p:cNvSpPr>
                  <a:spLocks/>
                </p:cNvSpPr>
                <p:nvPr/>
              </p:nvSpPr>
              <p:spPr bwMode="auto">
                <a:xfrm>
                  <a:off x="4377" y="839"/>
                  <a:ext cx="55" cy="60"/>
                </a:xfrm>
                <a:custGeom>
                  <a:avLst/>
                  <a:gdLst/>
                  <a:ahLst/>
                  <a:cxnLst>
                    <a:cxn ang="0">
                      <a:pos x="0" y="60"/>
                    </a:cxn>
                    <a:cxn ang="0">
                      <a:pos x="27" y="0"/>
                    </a:cxn>
                    <a:cxn ang="0">
                      <a:pos x="55" y="60"/>
                    </a:cxn>
                    <a:cxn ang="0">
                      <a:pos x="0" y="60"/>
                    </a:cxn>
                  </a:cxnLst>
                  <a:rect l="0" t="0" r="r" b="b"/>
                  <a:pathLst>
                    <a:path w="55" h="60">
                      <a:moveTo>
                        <a:pt x="0" y="60"/>
                      </a:moveTo>
                      <a:lnTo>
                        <a:pt x="27" y="0"/>
                      </a:lnTo>
                      <a:lnTo>
                        <a:pt x="55" y="60"/>
                      </a:lnTo>
                      <a:lnTo>
                        <a:pt x="0" y="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34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613" y="1336"/>
                  <a:ext cx="385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35" name="Freeform 47"/>
                <p:cNvSpPr>
                  <a:spLocks/>
                </p:cNvSpPr>
                <p:nvPr/>
              </p:nvSpPr>
              <p:spPr bwMode="auto">
                <a:xfrm>
                  <a:off x="909" y="1323"/>
                  <a:ext cx="111" cy="3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1" y="13"/>
                    </a:cxn>
                    <a:cxn ang="0">
                      <a:pos x="1" y="3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1" h="30">
                      <a:moveTo>
                        <a:pt x="0" y="0"/>
                      </a:moveTo>
                      <a:lnTo>
                        <a:pt x="111" y="13"/>
                      </a:lnTo>
                      <a:lnTo>
                        <a:pt x="1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3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15" y="1299"/>
                  <a:ext cx="99" cy="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>
                      <a:solidFill>
                        <a:srgbClr val="000000"/>
                      </a:solidFill>
                    </a:rPr>
                    <a:t>35</a:t>
                  </a:r>
                  <a:endParaRPr lang="es-EC"/>
                </a:p>
              </p:txBody>
            </p:sp>
            <p:sp>
              <p:nvSpPr>
                <p:cNvPr id="6353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01" y="1334"/>
                  <a:ext cx="126" cy="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 baseline="30000">
                      <a:solidFill>
                        <a:srgbClr val="000000"/>
                      </a:solidFill>
                    </a:rPr>
                    <a:t>0</a:t>
                  </a:r>
                  <a:r>
                    <a:rPr lang="es-EC" sz="1200">
                      <a:solidFill>
                        <a:srgbClr val="000000"/>
                      </a:solidFill>
                    </a:rPr>
                    <a:t>/</a:t>
                  </a:r>
                  <a:r>
                    <a:rPr lang="es-EC" sz="1200" baseline="-10000">
                      <a:solidFill>
                        <a:srgbClr val="000000"/>
                      </a:solidFill>
                    </a:rPr>
                    <a:t>00</a:t>
                  </a:r>
                </a:p>
              </p:txBody>
            </p:sp>
            <p:sp>
              <p:nvSpPr>
                <p:cNvPr id="63538" name="Rectangle 50"/>
                <p:cNvSpPr>
                  <a:spLocks noChangeArrowheads="1"/>
                </p:cNvSpPr>
                <p:nvPr/>
              </p:nvSpPr>
              <p:spPr bwMode="auto">
                <a:xfrm>
                  <a:off x="1578" y="1305"/>
                  <a:ext cx="98" cy="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>
                      <a:solidFill>
                        <a:srgbClr val="000000"/>
                      </a:solidFill>
                    </a:rPr>
                    <a:t>25</a:t>
                  </a:r>
                  <a:endParaRPr lang="es-EC"/>
                </a:p>
              </p:txBody>
            </p:sp>
            <p:sp>
              <p:nvSpPr>
                <p:cNvPr id="63539" name="Rectangle 51"/>
                <p:cNvSpPr>
                  <a:spLocks noChangeArrowheads="1"/>
                </p:cNvSpPr>
                <p:nvPr/>
              </p:nvSpPr>
              <p:spPr bwMode="auto">
                <a:xfrm>
                  <a:off x="1764" y="1341"/>
                  <a:ext cx="125" cy="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 baseline="30000">
                      <a:solidFill>
                        <a:srgbClr val="000000"/>
                      </a:solidFill>
                    </a:rPr>
                    <a:t>0</a:t>
                  </a:r>
                  <a:r>
                    <a:rPr lang="es-EC" sz="1200">
                      <a:solidFill>
                        <a:srgbClr val="000000"/>
                      </a:solidFill>
                    </a:rPr>
                    <a:t>/</a:t>
                  </a:r>
                  <a:r>
                    <a:rPr lang="es-EC" sz="1200" baseline="-10000">
                      <a:solidFill>
                        <a:srgbClr val="000000"/>
                      </a:solidFill>
                    </a:rPr>
                    <a:t>00</a:t>
                  </a:r>
                </a:p>
              </p:txBody>
            </p:sp>
            <p:sp>
              <p:nvSpPr>
                <p:cNvPr id="63540" name="Rectangle 52"/>
                <p:cNvSpPr>
                  <a:spLocks noChangeArrowheads="1"/>
                </p:cNvSpPr>
                <p:nvPr/>
              </p:nvSpPr>
              <p:spPr bwMode="auto">
                <a:xfrm>
                  <a:off x="2246" y="1299"/>
                  <a:ext cx="99" cy="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>
                      <a:solidFill>
                        <a:srgbClr val="000000"/>
                      </a:solidFill>
                    </a:rPr>
                    <a:t>15</a:t>
                  </a:r>
                  <a:endParaRPr lang="es-EC"/>
                </a:p>
              </p:txBody>
            </p:sp>
            <p:sp>
              <p:nvSpPr>
                <p:cNvPr id="63541" name="Rectangle 53"/>
                <p:cNvSpPr>
                  <a:spLocks noChangeArrowheads="1"/>
                </p:cNvSpPr>
                <p:nvPr/>
              </p:nvSpPr>
              <p:spPr bwMode="auto">
                <a:xfrm>
                  <a:off x="2433" y="1334"/>
                  <a:ext cx="126" cy="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 baseline="30000">
                      <a:solidFill>
                        <a:srgbClr val="000000"/>
                      </a:solidFill>
                    </a:rPr>
                    <a:t>0</a:t>
                  </a:r>
                  <a:r>
                    <a:rPr lang="es-EC" sz="1200">
                      <a:solidFill>
                        <a:srgbClr val="000000"/>
                      </a:solidFill>
                    </a:rPr>
                    <a:t>/</a:t>
                  </a:r>
                  <a:r>
                    <a:rPr lang="es-EC" sz="1200" baseline="-10000">
                      <a:solidFill>
                        <a:srgbClr val="000000"/>
                      </a:solidFill>
                    </a:rPr>
                    <a:t>00</a:t>
                  </a:r>
                </a:p>
              </p:txBody>
            </p:sp>
            <p:sp>
              <p:nvSpPr>
                <p:cNvPr id="63542" name="Rectangle 54"/>
                <p:cNvSpPr>
                  <a:spLocks noChangeArrowheads="1"/>
                </p:cNvSpPr>
                <p:nvPr/>
              </p:nvSpPr>
              <p:spPr bwMode="auto">
                <a:xfrm>
                  <a:off x="2865" y="1285"/>
                  <a:ext cx="99" cy="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>
                      <a:solidFill>
                        <a:srgbClr val="000000"/>
                      </a:solidFill>
                    </a:rPr>
                    <a:t>10</a:t>
                  </a:r>
                  <a:endParaRPr lang="es-EC"/>
                </a:p>
              </p:txBody>
            </p:sp>
            <p:sp>
              <p:nvSpPr>
                <p:cNvPr id="63543" name="Rectangle 55"/>
                <p:cNvSpPr>
                  <a:spLocks noChangeArrowheads="1"/>
                </p:cNvSpPr>
                <p:nvPr/>
              </p:nvSpPr>
              <p:spPr bwMode="auto">
                <a:xfrm>
                  <a:off x="3051" y="1320"/>
                  <a:ext cx="125" cy="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 baseline="30000">
                      <a:solidFill>
                        <a:srgbClr val="000000"/>
                      </a:solidFill>
                    </a:rPr>
                    <a:t>0</a:t>
                  </a:r>
                  <a:r>
                    <a:rPr lang="es-EC" sz="1200">
                      <a:solidFill>
                        <a:srgbClr val="000000"/>
                      </a:solidFill>
                    </a:rPr>
                    <a:t>/</a:t>
                  </a:r>
                  <a:r>
                    <a:rPr lang="es-EC" sz="1200" baseline="-10000">
                      <a:solidFill>
                        <a:srgbClr val="000000"/>
                      </a:solidFill>
                    </a:rPr>
                    <a:t>00</a:t>
                  </a:r>
                </a:p>
              </p:txBody>
            </p:sp>
            <p:sp>
              <p:nvSpPr>
                <p:cNvPr id="63544" name="Rectangle 56"/>
                <p:cNvSpPr>
                  <a:spLocks noChangeArrowheads="1"/>
                </p:cNvSpPr>
                <p:nvPr/>
              </p:nvSpPr>
              <p:spPr bwMode="auto">
                <a:xfrm>
                  <a:off x="3538" y="1283"/>
                  <a:ext cx="98" cy="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>
                      <a:solidFill>
                        <a:srgbClr val="000000"/>
                      </a:solidFill>
                    </a:rPr>
                    <a:t>10</a:t>
                  </a:r>
                  <a:endParaRPr lang="es-EC"/>
                </a:p>
              </p:txBody>
            </p:sp>
            <p:sp>
              <p:nvSpPr>
                <p:cNvPr id="63545" name="Rectangle 57"/>
                <p:cNvSpPr>
                  <a:spLocks noChangeArrowheads="1"/>
                </p:cNvSpPr>
                <p:nvPr/>
              </p:nvSpPr>
              <p:spPr bwMode="auto">
                <a:xfrm>
                  <a:off x="3725" y="1318"/>
                  <a:ext cx="126" cy="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 baseline="30000">
                      <a:solidFill>
                        <a:srgbClr val="000000"/>
                      </a:solidFill>
                    </a:rPr>
                    <a:t>0</a:t>
                  </a:r>
                  <a:r>
                    <a:rPr lang="es-EC" sz="1200">
                      <a:solidFill>
                        <a:srgbClr val="000000"/>
                      </a:solidFill>
                    </a:rPr>
                    <a:t>/</a:t>
                  </a:r>
                  <a:r>
                    <a:rPr lang="es-EC" sz="1200" baseline="-10000">
                      <a:solidFill>
                        <a:srgbClr val="000000"/>
                      </a:solidFill>
                    </a:rPr>
                    <a:t>00</a:t>
                  </a:r>
                </a:p>
              </p:txBody>
            </p:sp>
            <p:sp>
              <p:nvSpPr>
                <p:cNvPr id="63546" name="Rectangle 58"/>
                <p:cNvSpPr>
                  <a:spLocks noChangeArrowheads="1"/>
                </p:cNvSpPr>
                <p:nvPr/>
              </p:nvSpPr>
              <p:spPr bwMode="auto">
                <a:xfrm>
                  <a:off x="4215" y="1286"/>
                  <a:ext cx="98" cy="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>
                      <a:solidFill>
                        <a:srgbClr val="000000"/>
                      </a:solidFill>
                    </a:rPr>
                    <a:t>10</a:t>
                  </a:r>
                  <a:endParaRPr lang="es-EC"/>
                </a:p>
              </p:txBody>
            </p:sp>
            <p:sp>
              <p:nvSpPr>
                <p:cNvPr id="63547" name="Rectangle 59"/>
                <p:cNvSpPr>
                  <a:spLocks noChangeArrowheads="1"/>
                </p:cNvSpPr>
                <p:nvPr/>
              </p:nvSpPr>
              <p:spPr bwMode="auto">
                <a:xfrm>
                  <a:off x="4403" y="1321"/>
                  <a:ext cx="125" cy="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 baseline="30000">
                      <a:solidFill>
                        <a:srgbClr val="000000"/>
                      </a:solidFill>
                    </a:rPr>
                    <a:t>0</a:t>
                  </a:r>
                  <a:r>
                    <a:rPr lang="es-EC" sz="1200">
                      <a:solidFill>
                        <a:srgbClr val="000000"/>
                      </a:solidFill>
                    </a:rPr>
                    <a:t>/</a:t>
                  </a:r>
                  <a:r>
                    <a:rPr lang="es-EC" sz="1200" baseline="-10000">
                      <a:solidFill>
                        <a:srgbClr val="000000"/>
                      </a:solidFill>
                    </a:rPr>
                    <a:t>00</a:t>
                  </a:r>
                </a:p>
              </p:txBody>
            </p:sp>
            <p:sp>
              <p:nvSpPr>
                <p:cNvPr id="63548" name="Line 60"/>
                <p:cNvSpPr>
                  <a:spLocks noChangeShapeType="1"/>
                </p:cNvSpPr>
                <p:nvPr/>
              </p:nvSpPr>
              <p:spPr bwMode="auto">
                <a:xfrm>
                  <a:off x="1201" y="1340"/>
                  <a:ext cx="378" cy="1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49" name="Freeform 61"/>
                <p:cNvSpPr>
                  <a:spLocks/>
                </p:cNvSpPr>
                <p:nvPr/>
              </p:nvSpPr>
              <p:spPr bwMode="auto">
                <a:xfrm>
                  <a:off x="1493" y="1325"/>
                  <a:ext cx="110" cy="3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0" y="15"/>
                    </a:cxn>
                    <a:cxn ang="0">
                      <a:pos x="0" y="3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0" h="30">
                      <a:moveTo>
                        <a:pt x="0" y="0"/>
                      </a:moveTo>
                      <a:lnTo>
                        <a:pt x="110" y="15"/>
                      </a:lnTo>
                      <a:lnTo>
                        <a:pt x="0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50" name="Line 62"/>
                <p:cNvSpPr>
                  <a:spLocks noChangeShapeType="1"/>
                </p:cNvSpPr>
                <p:nvPr/>
              </p:nvSpPr>
              <p:spPr bwMode="auto">
                <a:xfrm>
                  <a:off x="1837" y="1335"/>
                  <a:ext cx="379" cy="1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51" name="Freeform 63"/>
                <p:cNvSpPr>
                  <a:spLocks/>
                </p:cNvSpPr>
                <p:nvPr/>
              </p:nvSpPr>
              <p:spPr bwMode="auto">
                <a:xfrm>
                  <a:off x="2129" y="1321"/>
                  <a:ext cx="110" cy="3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0" y="14"/>
                    </a:cxn>
                    <a:cxn ang="0">
                      <a:pos x="0" y="3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0" h="30">
                      <a:moveTo>
                        <a:pt x="0" y="0"/>
                      </a:moveTo>
                      <a:lnTo>
                        <a:pt x="110" y="14"/>
                      </a:lnTo>
                      <a:lnTo>
                        <a:pt x="0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52" name="Line 64"/>
                <p:cNvSpPr>
                  <a:spLocks noChangeShapeType="1"/>
                </p:cNvSpPr>
                <p:nvPr/>
              </p:nvSpPr>
              <p:spPr bwMode="auto">
                <a:xfrm>
                  <a:off x="2474" y="1331"/>
                  <a:ext cx="378" cy="1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53" name="Freeform 65"/>
                <p:cNvSpPr>
                  <a:spLocks/>
                </p:cNvSpPr>
                <p:nvPr/>
              </p:nvSpPr>
              <p:spPr bwMode="auto">
                <a:xfrm>
                  <a:off x="2765" y="1317"/>
                  <a:ext cx="110" cy="2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0" y="14"/>
                    </a:cxn>
                    <a:cxn ang="0">
                      <a:pos x="0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0" h="29">
                      <a:moveTo>
                        <a:pt x="0" y="0"/>
                      </a:moveTo>
                      <a:lnTo>
                        <a:pt x="110" y="14"/>
                      </a:lnTo>
                      <a:lnTo>
                        <a:pt x="0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54" name="Line 66"/>
                <p:cNvSpPr>
                  <a:spLocks noChangeShapeType="1"/>
                </p:cNvSpPr>
                <p:nvPr/>
              </p:nvSpPr>
              <p:spPr bwMode="auto">
                <a:xfrm>
                  <a:off x="3110" y="1327"/>
                  <a:ext cx="378" cy="1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55" name="Freeform 67"/>
                <p:cNvSpPr>
                  <a:spLocks/>
                </p:cNvSpPr>
                <p:nvPr/>
              </p:nvSpPr>
              <p:spPr bwMode="auto">
                <a:xfrm>
                  <a:off x="3401" y="1312"/>
                  <a:ext cx="110" cy="3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0" y="15"/>
                    </a:cxn>
                    <a:cxn ang="0">
                      <a:pos x="0" y="3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0" h="30">
                      <a:moveTo>
                        <a:pt x="0" y="0"/>
                      </a:moveTo>
                      <a:lnTo>
                        <a:pt x="110" y="15"/>
                      </a:lnTo>
                      <a:lnTo>
                        <a:pt x="0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56" name="Line 68"/>
                <p:cNvSpPr>
                  <a:spLocks noChangeShapeType="1"/>
                </p:cNvSpPr>
                <p:nvPr/>
              </p:nvSpPr>
              <p:spPr bwMode="auto">
                <a:xfrm>
                  <a:off x="3835" y="1323"/>
                  <a:ext cx="378" cy="1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57" name="Freeform 69"/>
                <p:cNvSpPr>
                  <a:spLocks/>
                </p:cNvSpPr>
                <p:nvPr/>
              </p:nvSpPr>
              <p:spPr bwMode="auto">
                <a:xfrm>
                  <a:off x="4126" y="1308"/>
                  <a:ext cx="111" cy="3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1" y="15"/>
                    </a:cxn>
                    <a:cxn ang="0">
                      <a:pos x="0" y="3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1" h="30">
                      <a:moveTo>
                        <a:pt x="0" y="0"/>
                      </a:moveTo>
                      <a:lnTo>
                        <a:pt x="111" y="15"/>
                      </a:lnTo>
                      <a:lnTo>
                        <a:pt x="0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74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58" name="Rectangle 70"/>
                <p:cNvSpPr>
                  <a:spLocks noChangeArrowheads="1"/>
                </p:cNvSpPr>
                <p:nvPr/>
              </p:nvSpPr>
              <p:spPr bwMode="auto">
                <a:xfrm>
                  <a:off x="1738" y="1039"/>
                  <a:ext cx="113" cy="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>
                      <a:solidFill>
                        <a:srgbClr val="000000"/>
                      </a:solidFill>
                    </a:rPr>
                    <a:t>4R</a:t>
                  </a:r>
                  <a:endParaRPr lang="es-EC"/>
                </a:p>
              </p:txBody>
            </p:sp>
            <p:sp>
              <p:nvSpPr>
                <p:cNvPr id="63559" name="Rectangle 71"/>
                <p:cNvSpPr>
                  <a:spLocks noChangeArrowheads="1"/>
                </p:cNvSpPr>
                <p:nvPr/>
              </p:nvSpPr>
              <p:spPr bwMode="auto">
                <a:xfrm>
                  <a:off x="2400" y="1028"/>
                  <a:ext cx="113" cy="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>
                      <a:solidFill>
                        <a:srgbClr val="000000"/>
                      </a:solidFill>
                    </a:rPr>
                    <a:t>4R</a:t>
                  </a:r>
                  <a:endParaRPr lang="es-EC"/>
                </a:p>
              </p:txBody>
            </p:sp>
            <p:sp>
              <p:nvSpPr>
                <p:cNvPr id="63560" name="Rectangle 72"/>
                <p:cNvSpPr>
                  <a:spLocks noChangeArrowheads="1"/>
                </p:cNvSpPr>
                <p:nvPr/>
              </p:nvSpPr>
              <p:spPr bwMode="auto">
                <a:xfrm>
                  <a:off x="3062" y="1017"/>
                  <a:ext cx="113" cy="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>
                      <a:solidFill>
                        <a:srgbClr val="000000"/>
                      </a:solidFill>
                    </a:rPr>
                    <a:t>2R</a:t>
                  </a:r>
                  <a:endParaRPr lang="es-EC"/>
                </a:p>
              </p:txBody>
            </p:sp>
            <p:sp>
              <p:nvSpPr>
                <p:cNvPr id="63561" name="Rectangle 73"/>
                <p:cNvSpPr>
                  <a:spLocks noChangeArrowheads="1"/>
                </p:cNvSpPr>
                <p:nvPr/>
              </p:nvSpPr>
              <p:spPr bwMode="auto">
                <a:xfrm>
                  <a:off x="3722" y="1006"/>
                  <a:ext cx="188" cy="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>
                      <a:solidFill>
                        <a:srgbClr val="000000"/>
                      </a:solidFill>
                    </a:rPr>
                    <a:t>0.1R</a:t>
                  </a:r>
                  <a:endParaRPr lang="es-EC"/>
                </a:p>
              </p:txBody>
            </p:sp>
            <p:sp>
              <p:nvSpPr>
                <p:cNvPr id="63562" name="Rectangle 74"/>
                <p:cNvSpPr>
                  <a:spLocks noChangeArrowheads="1"/>
                </p:cNvSpPr>
                <p:nvPr/>
              </p:nvSpPr>
              <p:spPr bwMode="auto">
                <a:xfrm>
                  <a:off x="4384" y="995"/>
                  <a:ext cx="188" cy="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>
                      <a:solidFill>
                        <a:srgbClr val="000000"/>
                      </a:solidFill>
                    </a:rPr>
                    <a:t>0.1R</a:t>
                  </a:r>
                  <a:endParaRPr lang="es-EC"/>
                </a:p>
              </p:txBody>
            </p:sp>
            <p:sp>
              <p:nvSpPr>
                <p:cNvPr id="63563" name="Rectangle 75"/>
                <p:cNvSpPr>
                  <a:spLocks noChangeArrowheads="1"/>
                </p:cNvSpPr>
                <p:nvPr/>
              </p:nvSpPr>
              <p:spPr bwMode="auto">
                <a:xfrm>
                  <a:off x="311" y="1293"/>
                  <a:ext cx="154" cy="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>
                      <a:solidFill>
                        <a:srgbClr val="000000"/>
                      </a:solidFill>
                    </a:rPr>
                    <a:t>F12</a:t>
                  </a:r>
                  <a:endParaRPr lang="es-EC"/>
                </a:p>
              </p:txBody>
            </p:sp>
            <p:sp>
              <p:nvSpPr>
                <p:cNvPr id="63564" name="Rectangle 76"/>
                <p:cNvSpPr>
                  <a:spLocks noChangeArrowheads="1"/>
                </p:cNvSpPr>
                <p:nvPr/>
              </p:nvSpPr>
              <p:spPr bwMode="auto">
                <a:xfrm>
                  <a:off x="259" y="1014"/>
                  <a:ext cx="250" cy="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>
                      <a:solidFill>
                        <a:srgbClr val="000000"/>
                      </a:solidFill>
                    </a:rPr>
                    <a:t>P-E=0</a:t>
                  </a:r>
                  <a:endParaRPr lang="es-EC"/>
                </a:p>
              </p:txBody>
            </p:sp>
            <p:sp>
              <p:nvSpPr>
                <p:cNvPr id="63565" name="Rectangle 77"/>
                <p:cNvSpPr>
                  <a:spLocks noChangeArrowheads="1"/>
                </p:cNvSpPr>
                <p:nvPr/>
              </p:nvSpPr>
              <p:spPr bwMode="auto">
                <a:xfrm>
                  <a:off x="4857" y="1090"/>
                  <a:ext cx="139" cy="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s-EC" sz="1200">
                      <a:solidFill>
                        <a:srgbClr val="000000"/>
                      </a:solidFill>
                    </a:rPr>
                    <a:t>Río</a:t>
                  </a:r>
                  <a:endParaRPr lang="es-EC"/>
                </a:p>
              </p:txBody>
            </p:sp>
            <p:sp>
              <p:nvSpPr>
                <p:cNvPr id="63566" name="Line 78"/>
                <p:cNvSpPr>
                  <a:spLocks noChangeShapeType="1"/>
                </p:cNvSpPr>
                <p:nvPr/>
              </p:nvSpPr>
              <p:spPr bwMode="auto">
                <a:xfrm>
                  <a:off x="4549" y="649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67" name="Line 79"/>
                <p:cNvSpPr>
                  <a:spLocks noChangeShapeType="1"/>
                </p:cNvSpPr>
                <p:nvPr/>
              </p:nvSpPr>
              <p:spPr bwMode="auto">
                <a:xfrm>
                  <a:off x="4549" y="664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68" name="Line 80"/>
                <p:cNvSpPr>
                  <a:spLocks noChangeShapeType="1"/>
                </p:cNvSpPr>
                <p:nvPr/>
              </p:nvSpPr>
              <p:spPr bwMode="auto">
                <a:xfrm>
                  <a:off x="4549" y="678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69" name="Line 81"/>
                <p:cNvSpPr>
                  <a:spLocks noChangeShapeType="1"/>
                </p:cNvSpPr>
                <p:nvPr/>
              </p:nvSpPr>
              <p:spPr bwMode="auto">
                <a:xfrm>
                  <a:off x="4549" y="693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70" name="Line 82"/>
                <p:cNvSpPr>
                  <a:spLocks noChangeShapeType="1"/>
                </p:cNvSpPr>
                <p:nvPr/>
              </p:nvSpPr>
              <p:spPr bwMode="auto">
                <a:xfrm>
                  <a:off x="4549" y="708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71" name="Line 83"/>
                <p:cNvSpPr>
                  <a:spLocks noChangeShapeType="1"/>
                </p:cNvSpPr>
                <p:nvPr/>
              </p:nvSpPr>
              <p:spPr bwMode="auto">
                <a:xfrm>
                  <a:off x="4549" y="722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72" name="Line 84"/>
                <p:cNvSpPr>
                  <a:spLocks noChangeShapeType="1"/>
                </p:cNvSpPr>
                <p:nvPr/>
              </p:nvSpPr>
              <p:spPr bwMode="auto">
                <a:xfrm>
                  <a:off x="4549" y="737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73" name="Line 85"/>
                <p:cNvSpPr>
                  <a:spLocks noChangeShapeType="1"/>
                </p:cNvSpPr>
                <p:nvPr/>
              </p:nvSpPr>
              <p:spPr bwMode="auto">
                <a:xfrm>
                  <a:off x="4549" y="752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74" name="Line 86"/>
                <p:cNvSpPr>
                  <a:spLocks noChangeShapeType="1"/>
                </p:cNvSpPr>
                <p:nvPr/>
              </p:nvSpPr>
              <p:spPr bwMode="auto">
                <a:xfrm>
                  <a:off x="4549" y="766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75" name="Line 87"/>
                <p:cNvSpPr>
                  <a:spLocks noChangeShapeType="1"/>
                </p:cNvSpPr>
                <p:nvPr/>
              </p:nvSpPr>
              <p:spPr bwMode="auto">
                <a:xfrm>
                  <a:off x="4549" y="781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76" name="Line 88"/>
                <p:cNvSpPr>
                  <a:spLocks noChangeShapeType="1"/>
                </p:cNvSpPr>
                <p:nvPr/>
              </p:nvSpPr>
              <p:spPr bwMode="auto">
                <a:xfrm>
                  <a:off x="4549" y="796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77" name="Line 89"/>
                <p:cNvSpPr>
                  <a:spLocks noChangeShapeType="1"/>
                </p:cNvSpPr>
                <p:nvPr/>
              </p:nvSpPr>
              <p:spPr bwMode="auto">
                <a:xfrm>
                  <a:off x="4549" y="810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78" name="Line 90"/>
                <p:cNvSpPr>
                  <a:spLocks noChangeShapeType="1"/>
                </p:cNvSpPr>
                <p:nvPr/>
              </p:nvSpPr>
              <p:spPr bwMode="auto">
                <a:xfrm>
                  <a:off x="4549" y="825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79" name="Line 91"/>
                <p:cNvSpPr>
                  <a:spLocks noChangeShapeType="1"/>
                </p:cNvSpPr>
                <p:nvPr/>
              </p:nvSpPr>
              <p:spPr bwMode="auto">
                <a:xfrm>
                  <a:off x="4549" y="840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80" name="Line 92"/>
                <p:cNvSpPr>
                  <a:spLocks noChangeShapeType="1"/>
                </p:cNvSpPr>
                <p:nvPr/>
              </p:nvSpPr>
              <p:spPr bwMode="auto">
                <a:xfrm>
                  <a:off x="4549" y="854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81" name="Line 93"/>
                <p:cNvSpPr>
                  <a:spLocks noChangeShapeType="1"/>
                </p:cNvSpPr>
                <p:nvPr/>
              </p:nvSpPr>
              <p:spPr bwMode="auto">
                <a:xfrm>
                  <a:off x="4549" y="869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82" name="Line 94"/>
                <p:cNvSpPr>
                  <a:spLocks noChangeShapeType="1"/>
                </p:cNvSpPr>
                <p:nvPr/>
              </p:nvSpPr>
              <p:spPr bwMode="auto">
                <a:xfrm>
                  <a:off x="4549" y="884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83" name="Line 95"/>
                <p:cNvSpPr>
                  <a:spLocks noChangeShapeType="1"/>
                </p:cNvSpPr>
                <p:nvPr/>
              </p:nvSpPr>
              <p:spPr bwMode="auto">
                <a:xfrm>
                  <a:off x="4549" y="898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84" name="Line 96"/>
                <p:cNvSpPr>
                  <a:spLocks noChangeShapeType="1"/>
                </p:cNvSpPr>
                <p:nvPr/>
              </p:nvSpPr>
              <p:spPr bwMode="auto">
                <a:xfrm>
                  <a:off x="4549" y="913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85" name="Line 97"/>
                <p:cNvSpPr>
                  <a:spLocks noChangeShapeType="1"/>
                </p:cNvSpPr>
                <p:nvPr/>
              </p:nvSpPr>
              <p:spPr bwMode="auto">
                <a:xfrm>
                  <a:off x="4549" y="928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86" name="Line 98"/>
                <p:cNvSpPr>
                  <a:spLocks noChangeShapeType="1"/>
                </p:cNvSpPr>
                <p:nvPr/>
              </p:nvSpPr>
              <p:spPr bwMode="auto">
                <a:xfrm>
                  <a:off x="4549" y="942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87" name="Line 99"/>
                <p:cNvSpPr>
                  <a:spLocks noChangeShapeType="1"/>
                </p:cNvSpPr>
                <p:nvPr/>
              </p:nvSpPr>
              <p:spPr bwMode="auto">
                <a:xfrm>
                  <a:off x="4549" y="957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88" name="Line 100"/>
                <p:cNvSpPr>
                  <a:spLocks noChangeShapeType="1"/>
                </p:cNvSpPr>
                <p:nvPr/>
              </p:nvSpPr>
              <p:spPr bwMode="auto">
                <a:xfrm>
                  <a:off x="4549" y="972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89" name="Line 101"/>
                <p:cNvSpPr>
                  <a:spLocks noChangeShapeType="1"/>
                </p:cNvSpPr>
                <p:nvPr/>
              </p:nvSpPr>
              <p:spPr bwMode="auto">
                <a:xfrm>
                  <a:off x="4549" y="986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90" name="Line 102"/>
                <p:cNvSpPr>
                  <a:spLocks noChangeShapeType="1"/>
                </p:cNvSpPr>
                <p:nvPr/>
              </p:nvSpPr>
              <p:spPr bwMode="auto">
                <a:xfrm>
                  <a:off x="4549" y="1001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91" name="Line 103"/>
                <p:cNvSpPr>
                  <a:spLocks noChangeShapeType="1"/>
                </p:cNvSpPr>
                <p:nvPr/>
              </p:nvSpPr>
              <p:spPr bwMode="auto">
                <a:xfrm>
                  <a:off x="4549" y="1016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92" name="Line 104"/>
                <p:cNvSpPr>
                  <a:spLocks noChangeShapeType="1"/>
                </p:cNvSpPr>
                <p:nvPr/>
              </p:nvSpPr>
              <p:spPr bwMode="auto">
                <a:xfrm>
                  <a:off x="4549" y="1030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93" name="Line 105"/>
                <p:cNvSpPr>
                  <a:spLocks noChangeShapeType="1"/>
                </p:cNvSpPr>
                <p:nvPr/>
              </p:nvSpPr>
              <p:spPr bwMode="auto">
                <a:xfrm>
                  <a:off x="4549" y="1045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94" name="Line 106"/>
                <p:cNvSpPr>
                  <a:spLocks noChangeShapeType="1"/>
                </p:cNvSpPr>
                <p:nvPr/>
              </p:nvSpPr>
              <p:spPr bwMode="auto">
                <a:xfrm>
                  <a:off x="4549" y="1060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95" name="Line 107"/>
                <p:cNvSpPr>
                  <a:spLocks noChangeShapeType="1"/>
                </p:cNvSpPr>
                <p:nvPr/>
              </p:nvSpPr>
              <p:spPr bwMode="auto">
                <a:xfrm>
                  <a:off x="4549" y="1074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96" name="Line 108"/>
                <p:cNvSpPr>
                  <a:spLocks noChangeShapeType="1"/>
                </p:cNvSpPr>
                <p:nvPr/>
              </p:nvSpPr>
              <p:spPr bwMode="auto">
                <a:xfrm>
                  <a:off x="4549" y="1089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97" name="Line 109"/>
                <p:cNvSpPr>
                  <a:spLocks noChangeShapeType="1"/>
                </p:cNvSpPr>
                <p:nvPr/>
              </p:nvSpPr>
              <p:spPr bwMode="auto">
                <a:xfrm>
                  <a:off x="4549" y="1104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98" name="Line 110"/>
                <p:cNvSpPr>
                  <a:spLocks noChangeShapeType="1"/>
                </p:cNvSpPr>
                <p:nvPr/>
              </p:nvSpPr>
              <p:spPr bwMode="auto">
                <a:xfrm>
                  <a:off x="4549" y="1118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599" name="Line 111"/>
                <p:cNvSpPr>
                  <a:spLocks noChangeShapeType="1"/>
                </p:cNvSpPr>
                <p:nvPr/>
              </p:nvSpPr>
              <p:spPr bwMode="auto">
                <a:xfrm>
                  <a:off x="4549" y="1133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00" name="Line 112"/>
                <p:cNvSpPr>
                  <a:spLocks noChangeShapeType="1"/>
                </p:cNvSpPr>
                <p:nvPr/>
              </p:nvSpPr>
              <p:spPr bwMode="auto">
                <a:xfrm>
                  <a:off x="4549" y="1148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01" name="Line 113"/>
                <p:cNvSpPr>
                  <a:spLocks noChangeShapeType="1"/>
                </p:cNvSpPr>
                <p:nvPr/>
              </p:nvSpPr>
              <p:spPr bwMode="auto">
                <a:xfrm>
                  <a:off x="4549" y="1162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02" name="Line 114"/>
                <p:cNvSpPr>
                  <a:spLocks noChangeShapeType="1"/>
                </p:cNvSpPr>
                <p:nvPr/>
              </p:nvSpPr>
              <p:spPr bwMode="auto">
                <a:xfrm>
                  <a:off x="4549" y="1177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03" name="Line 115"/>
                <p:cNvSpPr>
                  <a:spLocks noChangeShapeType="1"/>
                </p:cNvSpPr>
                <p:nvPr/>
              </p:nvSpPr>
              <p:spPr bwMode="auto">
                <a:xfrm>
                  <a:off x="4549" y="1192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04" name="Line 116"/>
                <p:cNvSpPr>
                  <a:spLocks noChangeShapeType="1"/>
                </p:cNvSpPr>
                <p:nvPr/>
              </p:nvSpPr>
              <p:spPr bwMode="auto">
                <a:xfrm>
                  <a:off x="4549" y="1206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05" name="Line 117"/>
                <p:cNvSpPr>
                  <a:spLocks noChangeShapeType="1"/>
                </p:cNvSpPr>
                <p:nvPr/>
              </p:nvSpPr>
              <p:spPr bwMode="auto">
                <a:xfrm>
                  <a:off x="4549" y="1221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06" name="Line 118"/>
                <p:cNvSpPr>
                  <a:spLocks noChangeShapeType="1"/>
                </p:cNvSpPr>
                <p:nvPr/>
              </p:nvSpPr>
              <p:spPr bwMode="auto">
                <a:xfrm>
                  <a:off x="4549" y="1236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07" name="Line 119"/>
                <p:cNvSpPr>
                  <a:spLocks noChangeShapeType="1"/>
                </p:cNvSpPr>
                <p:nvPr/>
              </p:nvSpPr>
              <p:spPr bwMode="auto">
                <a:xfrm>
                  <a:off x="4549" y="1250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08" name="Line 120"/>
                <p:cNvSpPr>
                  <a:spLocks noChangeShapeType="1"/>
                </p:cNvSpPr>
                <p:nvPr/>
              </p:nvSpPr>
              <p:spPr bwMode="auto">
                <a:xfrm>
                  <a:off x="4549" y="1265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09" name="Line 121"/>
                <p:cNvSpPr>
                  <a:spLocks noChangeShapeType="1"/>
                </p:cNvSpPr>
                <p:nvPr/>
              </p:nvSpPr>
              <p:spPr bwMode="auto">
                <a:xfrm>
                  <a:off x="4549" y="1280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10" name="Line 122"/>
                <p:cNvSpPr>
                  <a:spLocks noChangeShapeType="1"/>
                </p:cNvSpPr>
                <p:nvPr/>
              </p:nvSpPr>
              <p:spPr bwMode="auto">
                <a:xfrm>
                  <a:off x="4549" y="1294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11" name="Line 123"/>
                <p:cNvSpPr>
                  <a:spLocks noChangeShapeType="1"/>
                </p:cNvSpPr>
                <p:nvPr/>
              </p:nvSpPr>
              <p:spPr bwMode="auto">
                <a:xfrm>
                  <a:off x="4549" y="1309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12" name="Line 124"/>
                <p:cNvSpPr>
                  <a:spLocks noChangeShapeType="1"/>
                </p:cNvSpPr>
                <p:nvPr/>
              </p:nvSpPr>
              <p:spPr bwMode="auto">
                <a:xfrm>
                  <a:off x="4549" y="1324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13" name="Line 125"/>
                <p:cNvSpPr>
                  <a:spLocks noChangeShapeType="1"/>
                </p:cNvSpPr>
                <p:nvPr/>
              </p:nvSpPr>
              <p:spPr bwMode="auto">
                <a:xfrm>
                  <a:off x="4549" y="1339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14" name="Line 126"/>
                <p:cNvSpPr>
                  <a:spLocks noChangeShapeType="1"/>
                </p:cNvSpPr>
                <p:nvPr/>
              </p:nvSpPr>
              <p:spPr bwMode="auto">
                <a:xfrm>
                  <a:off x="4549" y="1353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15" name="Line 127"/>
                <p:cNvSpPr>
                  <a:spLocks noChangeShapeType="1"/>
                </p:cNvSpPr>
                <p:nvPr/>
              </p:nvSpPr>
              <p:spPr bwMode="auto">
                <a:xfrm>
                  <a:off x="4549" y="1368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16" name="Line 128"/>
                <p:cNvSpPr>
                  <a:spLocks noChangeShapeType="1"/>
                </p:cNvSpPr>
                <p:nvPr/>
              </p:nvSpPr>
              <p:spPr bwMode="auto">
                <a:xfrm>
                  <a:off x="4549" y="1383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17" name="Line 129"/>
                <p:cNvSpPr>
                  <a:spLocks noChangeShapeType="1"/>
                </p:cNvSpPr>
                <p:nvPr/>
              </p:nvSpPr>
              <p:spPr bwMode="auto">
                <a:xfrm>
                  <a:off x="4549" y="1397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18" name="Line 130"/>
                <p:cNvSpPr>
                  <a:spLocks noChangeShapeType="1"/>
                </p:cNvSpPr>
                <p:nvPr/>
              </p:nvSpPr>
              <p:spPr bwMode="auto">
                <a:xfrm>
                  <a:off x="4549" y="1412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19" name="Line 131"/>
                <p:cNvSpPr>
                  <a:spLocks noChangeShapeType="1"/>
                </p:cNvSpPr>
                <p:nvPr/>
              </p:nvSpPr>
              <p:spPr bwMode="auto">
                <a:xfrm>
                  <a:off x="4549" y="1427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20" name="Line 132"/>
                <p:cNvSpPr>
                  <a:spLocks noChangeShapeType="1"/>
                </p:cNvSpPr>
                <p:nvPr/>
              </p:nvSpPr>
              <p:spPr bwMode="auto">
                <a:xfrm>
                  <a:off x="4549" y="1441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21" name="Line 133"/>
                <p:cNvSpPr>
                  <a:spLocks noChangeShapeType="1"/>
                </p:cNvSpPr>
                <p:nvPr/>
              </p:nvSpPr>
              <p:spPr bwMode="auto">
                <a:xfrm>
                  <a:off x="4549" y="1456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22" name="Line 134"/>
                <p:cNvSpPr>
                  <a:spLocks noChangeShapeType="1"/>
                </p:cNvSpPr>
                <p:nvPr/>
              </p:nvSpPr>
              <p:spPr bwMode="auto">
                <a:xfrm>
                  <a:off x="4549" y="1471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23" name="Line 135"/>
                <p:cNvSpPr>
                  <a:spLocks noChangeShapeType="1"/>
                </p:cNvSpPr>
                <p:nvPr/>
              </p:nvSpPr>
              <p:spPr bwMode="auto">
                <a:xfrm>
                  <a:off x="4549" y="1485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24" name="Line 136"/>
                <p:cNvSpPr>
                  <a:spLocks noChangeShapeType="1"/>
                </p:cNvSpPr>
                <p:nvPr/>
              </p:nvSpPr>
              <p:spPr bwMode="auto">
                <a:xfrm>
                  <a:off x="4549" y="1500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25" name="Line 137"/>
                <p:cNvSpPr>
                  <a:spLocks noChangeShapeType="1"/>
                </p:cNvSpPr>
                <p:nvPr/>
              </p:nvSpPr>
              <p:spPr bwMode="auto">
                <a:xfrm>
                  <a:off x="4549" y="1515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26" name="Line 138"/>
                <p:cNvSpPr>
                  <a:spLocks noChangeShapeType="1"/>
                </p:cNvSpPr>
                <p:nvPr/>
              </p:nvSpPr>
              <p:spPr bwMode="auto">
                <a:xfrm>
                  <a:off x="4549" y="1529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27" name="Line 139"/>
                <p:cNvSpPr>
                  <a:spLocks noChangeShapeType="1"/>
                </p:cNvSpPr>
                <p:nvPr/>
              </p:nvSpPr>
              <p:spPr bwMode="auto">
                <a:xfrm>
                  <a:off x="4549" y="1544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28" name="Line 140"/>
                <p:cNvSpPr>
                  <a:spLocks noChangeShapeType="1"/>
                </p:cNvSpPr>
                <p:nvPr/>
              </p:nvSpPr>
              <p:spPr bwMode="auto">
                <a:xfrm>
                  <a:off x="4549" y="1559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29" name="Line 141"/>
                <p:cNvSpPr>
                  <a:spLocks noChangeShapeType="1"/>
                </p:cNvSpPr>
                <p:nvPr/>
              </p:nvSpPr>
              <p:spPr bwMode="auto">
                <a:xfrm>
                  <a:off x="4549" y="1573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30" name="Line 142"/>
                <p:cNvSpPr>
                  <a:spLocks noChangeShapeType="1"/>
                </p:cNvSpPr>
                <p:nvPr/>
              </p:nvSpPr>
              <p:spPr bwMode="auto">
                <a:xfrm>
                  <a:off x="4549" y="1588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31" name="Line 143"/>
                <p:cNvSpPr>
                  <a:spLocks noChangeShapeType="1"/>
                </p:cNvSpPr>
                <p:nvPr/>
              </p:nvSpPr>
              <p:spPr bwMode="auto">
                <a:xfrm>
                  <a:off x="4549" y="1603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32" name="Line 144"/>
                <p:cNvSpPr>
                  <a:spLocks noChangeShapeType="1"/>
                </p:cNvSpPr>
                <p:nvPr/>
              </p:nvSpPr>
              <p:spPr bwMode="auto">
                <a:xfrm>
                  <a:off x="4549" y="1617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33" name="Line 145"/>
                <p:cNvSpPr>
                  <a:spLocks noChangeShapeType="1"/>
                </p:cNvSpPr>
                <p:nvPr/>
              </p:nvSpPr>
              <p:spPr bwMode="auto">
                <a:xfrm>
                  <a:off x="4549" y="1632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34" name="Line 146"/>
                <p:cNvSpPr>
                  <a:spLocks noChangeShapeType="1"/>
                </p:cNvSpPr>
                <p:nvPr/>
              </p:nvSpPr>
              <p:spPr bwMode="auto">
                <a:xfrm>
                  <a:off x="4549" y="1647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35" name="Line 147"/>
                <p:cNvSpPr>
                  <a:spLocks noChangeShapeType="1"/>
                </p:cNvSpPr>
                <p:nvPr/>
              </p:nvSpPr>
              <p:spPr bwMode="auto">
                <a:xfrm>
                  <a:off x="4549" y="1661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36" name="Line 148"/>
                <p:cNvSpPr>
                  <a:spLocks noChangeShapeType="1"/>
                </p:cNvSpPr>
                <p:nvPr/>
              </p:nvSpPr>
              <p:spPr bwMode="auto">
                <a:xfrm>
                  <a:off x="4549" y="1676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37" name="Line 149"/>
                <p:cNvSpPr>
                  <a:spLocks noChangeShapeType="1"/>
                </p:cNvSpPr>
                <p:nvPr/>
              </p:nvSpPr>
              <p:spPr bwMode="auto">
                <a:xfrm>
                  <a:off x="2785" y="655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38" name="Line 150"/>
                <p:cNvSpPr>
                  <a:spLocks noChangeShapeType="1"/>
                </p:cNvSpPr>
                <p:nvPr/>
              </p:nvSpPr>
              <p:spPr bwMode="auto">
                <a:xfrm>
                  <a:off x="2785" y="669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39" name="Line 151"/>
                <p:cNvSpPr>
                  <a:spLocks noChangeShapeType="1"/>
                </p:cNvSpPr>
                <p:nvPr/>
              </p:nvSpPr>
              <p:spPr bwMode="auto">
                <a:xfrm>
                  <a:off x="2785" y="684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40" name="Line 152"/>
                <p:cNvSpPr>
                  <a:spLocks noChangeShapeType="1"/>
                </p:cNvSpPr>
                <p:nvPr/>
              </p:nvSpPr>
              <p:spPr bwMode="auto">
                <a:xfrm>
                  <a:off x="2785" y="699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41" name="Line 153"/>
                <p:cNvSpPr>
                  <a:spLocks noChangeShapeType="1"/>
                </p:cNvSpPr>
                <p:nvPr/>
              </p:nvSpPr>
              <p:spPr bwMode="auto">
                <a:xfrm>
                  <a:off x="2785" y="713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42" name="Line 154"/>
                <p:cNvSpPr>
                  <a:spLocks noChangeShapeType="1"/>
                </p:cNvSpPr>
                <p:nvPr/>
              </p:nvSpPr>
              <p:spPr bwMode="auto">
                <a:xfrm>
                  <a:off x="2785" y="728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43" name="Line 155"/>
                <p:cNvSpPr>
                  <a:spLocks noChangeShapeType="1"/>
                </p:cNvSpPr>
                <p:nvPr/>
              </p:nvSpPr>
              <p:spPr bwMode="auto">
                <a:xfrm>
                  <a:off x="2785" y="743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44" name="Line 156"/>
                <p:cNvSpPr>
                  <a:spLocks noChangeShapeType="1"/>
                </p:cNvSpPr>
                <p:nvPr/>
              </p:nvSpPr>
              <p:spPr bwMode="auto">
                <a:xfrm>
                  <a:off x="2785" y="757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45" name="Line 157"/>
                <p:cNvSpPr>
                  <a:spLocks noChangeShapeType="1"/>
                </p:cNvSpPr>
                <p:nvPr/>
              </p:nvSpPr>
              <p:spPr bwMode="auto">
                <a:xfrm>
                  <a:off x="2785" y="772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46" name="Line 158"/>
                <p:cNvSpPr>
                  <a:spLocks noChangeShapeType="1"/>
                </p:cNvSpPr>
                <p:nvPr/>
              </p:nvSpPr>
              <p:spPr bwMode="auto">
                <a:xfrm>
                  <a:off x="2785" y="787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47" name="Line 159"/>
                <p:cNvSpPr>
                  <a:spLocks noChangeShapeType="1"/>
                </p:cNvSpPr>
                <p:nvPr/>
              </p:nvSpPr>
              <p:spPr bwMode="auto">
                <a:xfrm>
                  <a:off x="2785" y="801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48" name="Line 160"/>
                <p:cNvSpPr>
                  <a:spLocks noChangeShapeType="1"/>
                </p:cNvSpPr>
                <p:nvPr/>
              </p:nvSpPr>
              <p:spPr bwMode="auto">
                <a:xfrm>
                  <a:off x="2785" y="816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49" name="Line 161"/>
                <p:cNvSpPr>
                  <a:spLocks noChangeShapeType="1"/>
                </p:cNvSpPr>
                <p:nvPr/>
              </p:nvSpPr>
              <p:spPr bwMode="auto">
                <a:xfrm>
                  <a:off x="2785" y="831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50" name="Line 162"/>
                <p:cNvSpPr>
                  <a:spLocks noChangeShapeType="1"/>
                </p:cNvSpPr>
                <p:nvPr/>
              </p:nvSpPr>
              <p:spPr bwMode="auto">
                <a:xfrm>
                  <a:off x="2785" y="845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51" name="Line 163"/>
                <p:cNvSpPr>
                  <a:spLocks noChangeShapeType="1"/>
                </p:cNvSpPr>
                <p:nvPr/>
              </p:nvSpPr>
              <p:spPr bwMode="auto">
                <a:xfrm>
                  <a:off x="2785" y="860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52" name="Line 164"/>
                <p:cNvSpPr>
                  <a:spLocks noChangeShapeType="1"/>
                </p:cNvSpPr>
                <p:nvPr/>
              </p:nvSpPr>
              <p:spPr bwMode="auto">
                <a:xfrm>
                  <a:off x="2785" y="875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53" name="Line 165"/>
                <p:cNvSpPr>
                  <a:spLocks noChangeShapeType="1"/>
                </p:cNvSpPr>
                <p:nvPr/>
              </p:nvSpPr>
              <p:spPr bwMode="auto">
                <a:xfrm>
                  <a:off x="2785" y="889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54" name="Line 166"/>
                <p:cNvSpPr>
                  <a:spLocks noChangeShapeType="1"/>
                </p:cNvSpPr>
                <p:nvPr/>
              </p:nvSpPr>
              <p:spPr bwMode="auto">
                <a:xfrm>
                  <a:off x="2785" y="904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55" name="Line 167"/>
                <p:cNvSpPr>
                  <a:spLocks noChangeShapeType="1"/>
                </p:cNvSpPr>
                <p:nvPr/>
              </p:nvSpPr>
              <p:spPr bwMode="auto">
                <a:xfrm>
                  <a:off x="2785" y="919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56" name="Line 168"/>
                <p:cNvSpPr>
                  <a:spLocks noChangeShapeType="1"/>
                </p:cNvSpPr>
                <p:nvPr/>
              </p:nvSpPr>
              <p:spPr bwMode="auto">
                <a:xfrm>
                  <a:off x="2785" y="933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57" name="Line 169"/>
                <p:cNvSpPr>
                  <a:spLocks noChangeShapeType="1"/>
                </p:cNvSpPr>
                <p:nvPr/>
              </p:nvSpPr>
              <p:spPr bwMode="auto">
                <a:xfrm>
                  <a:off x="2785" y="948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58" name="Line 170"/>
                <p:cNvSpPr>
                  <a:spLocks noChangeShapeType="1"/>
                </p:cNvSpPr>
                <p:nvPr/>
              </p:nvSpPr>
              <p:spPr bwMode="auto">
                <a:xfrm>
                  <a:off x="2785" y="963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59" name="Line 171"/>
                <p:cNvSpPr>
                  <a:spLocks noChangeShapeType="1"/>
                </p:cNvSpPr>
                <p:nvPr/>
              </p:nvSpPr>
              <p:spPr bwMode="auto">
                <a:xfrm>
                  <a:off x="2785" y="977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60" name="Line 172"/>
                <p:cNvSpPr>
                  <a:spLocks noChangeShapeType="1"/>
                </p:cNvSpPr>
                <p:nvPr/>
              </p:nvSpPr>
              <p:spPr bwMode="auto">
                <a:xfrm>
                  <a:off x="2785" y="992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61" name="Line 173"/>
                <p:cNvSpPr>
                  <a:spLocks noChangeShapeType="1"/>
                </p:cNvSpPr>
                <p:nvPr/>
              </p:nvSpPr>
              <p:spPr bwMode="auto">
                <a:xfrm>
                  <a:off x="2785" y="1007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62" name="Line 174"/>
                <p:cNvSpPr>
                  <a:spLocks noChangeShapeType="1"/>
                </p:cNvSpPr>
                <p:nvPr/>
              </p:nvSpPr>
              <p:spPr bwMode="auto">
                <a:xfrm>
                  <a:off x="2785" y="1021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63" name="Line 175"/>
                <p:cNvSpPr>
                  <a:spLocks noChangeShapeType="1"/>
                </p:cNvSpPr>
                <p:nvPr/>
              </p:nvSpPr>
              <p:spPr bwMode="auto">
                <a:xfrm>
                  <a:off x="2785" y="1036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64" name="Line 176"/>
                <p:cNvSpPr>
                  <a:spLocks noChangeShapeType="1"/>
                </p:cNvSpPr>
                <p:nvPr/>
              </p:nvSpPr>
              <p:spPr bwMode="auto">
                <a:xfrm>
                  <a:off x="2785" y="1051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65" name="Line 177"/>
                <p:cNvSpPr>
                  <a:spLocks noChangeShapeType="1"/>
                </p:cNvSpPr>
                <p:nvPr/>
              </p:nvSpPr>
              <p:spPr bwMode="auto">
                <a:xfrm>
                  <a:off x="2785" y="1065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66" name="Line 178"/>
                <p:cNvSpPr>
                  <a:spLocks noChangeShapeType="1"/>
                </p:cNvSpPr>
                <p:nvPr/>
              </p:nvSpPr>
              <p:spPr bwMode="auto">
                <a:xfrm>
                  <a:off x="2785" y="1080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67" name="Line 179"/>
                <p:cNvSpPr>
                  <a:spLocks noChangeShapeType="1"/>
                </p:cNvSpPr>
                <p:nvPr/>
              </p:nvSpPr>
              <p:spPr bwMode="auto">
                <a:xfrm>
                  <a:off x="2785" y="1095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68" name="Line 180"/>
                <p:cNvSpPr>
                  <a:spLocks noChangeShapeType="1"/>
                </p:cNvSpPr>
                <p:nvPr/>
              </p:nvSpPr>
              <p:spPr bwMode="auto">
                <a:xfrm>
                  <a:off x="2785" y="1110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69" name="Line 181"/>
                <p:cNvSpPr>
                  <a:spLocks noChangeShapeType="1"/>
                </p:cNvSpPr>
                <p:nvPr/>
              </p:nvSpPr>
              <p:spPr bwMode="auto">
                <a:xfrm>
                  <a:off x="2785" y="1124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70" name="Line 182"/>
                <p:cNvSpPr>
                  <a:spLocks noChangeShapeType="1"/>
                </p:cNvSpPr>
                <p:nvPr/>
              </p:nvSpPr>
              <p:spPr bwMode="auto">
                <a:xfrm>
                  <a:off x="2785" y="1139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71" name="Line 183"/>
                <p:cNvSpPr>
                  <a:spLocks noChangeShapeType="1"/>
                </p:cNvSpPr>
                <p:nvPr/>
              </p:nvSpPr>
              <p:spPr bwMode="auto">
                <a:xfrm>
                  <a:off x="2785" y="1154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72" name="Line 184"/>
                <p:cNvSpPr>
                  <a:spLocks noChangeShapeType="1"/>
                </p:cNvSpPr>
                <p:nvPr/>
              </p:nvSpPr>
              <p:spPr bwMode="auto">
                <a:xfrm>
                  <a:off x="2785" y="1168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73" name="Line 185"/>
                <p:cNvSpPr>
                  <a:spLocks noChangeShapeType="1"/>
                </p:cNvSpPr>
                <p:nvPr/>
              </p:nvSpPr>
              <p:spPr bwMode="auto">
                <a:xfrm>
                  <a:off x="2785" y="1183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74" name="Line 186"/>
                <p:cNvSpPr>
                  <a:spLocks noChangeShapeType="1"/>
                </p:cNvSpPr>
                <p:nvPr/>
              </p:nvSpPr>
              <p:spPr bwMode="auto">
                <a:xfrm>
                  <a:off x="2785" y="1198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75" name="Line 187"/>
                <p:cNvSpPr>
                  <a:spLocks noChangeShapeType="1"/>
                </p:cNvSpPr>
                <p:nvPr/>
              </p:nvSpPr>
              <p:spPr bwMode="auto">
                <a:xfrm>
                  <a:off x="2785" y="1212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76" name="Line 188"/>
                <p:cNvSpPr>
                  <a:spLocks noChangeShapeType="1"/>
                </p:cNvSpPr>
                <p:nvPr/>
              </p:nvSpPr>
              <p:spPr bwMode="auto">
                <a:xfrm>
                  <a:off x="2785" y="1227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77" name="Line 189"/>
                <p:cNvSpPr>
                  <a:spLocks noChangeShapeType="1"/>
                </p:cNvSpPr>
                <p:nvPr/>
              </p:nvSpPr>
              <p:spPr bwMode="auto">
                <a:xfrm>
                  <a:off x="2785" y="1242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78" name="Line 190"/>
                <p:cNvSpPr>
                  <a:spLocks noChangeShapeType="1"/>
                </p:cNvSpPr>
                <p:nvPr/>
              </p:nvSpPr>
              <p:spPr bwMode="auto">
                <a:xfrm>
                  <a:off x="2785" y="1256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79" name="Line 191"/>
                <p:cNvSpPr>
                  <a:spLocks noChangeShapeType="1"/>
                </p:cNvSpPr>
                <p:nvPr/>
              </p:nvSpPr>
              <p:spPr bwMode="auto">
                <a:xfrm>
                  <a:off x="2785" y="1271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80" name="Line 192"/>
                <p:cNvSpPr>
                  <a:spLocks noChangeShapeType="1"/>
                </p:cNvSpPr>
                <p:nvPr/>
              </p:nvSpPr>
              <p:spPr bwMode="auto">
                <a:xfrm>
                  <a:off x="2785" y="1286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81" name="Line 193"/>
                <p:cNvSpPr>
                  <a:spLocks noChangeShapeType="1"/>
                </p:cNvSpPr>
                <p:nvPr/>
              </p:nvSpPr>
              <p:spPr bwMode="auto">
                <a:xfrm>
                  <a:off x="2785" y="1300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82" name="Line 194"/>
                <p:cNvSpPr>
                  <a:spLocks noChangeShapeType="1"/>
                </p:cNvSpPr>
                <p:nvPr/>
              </p:nvSpPr>
              <p:spPr bwMode="auto">
                <a:xfrm>
                  <a:off x="2785" y="1315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83" name="Line 195"/>
                <p:cNvSpPr>
                  <a:spLocks noChangeShapeType="1"/>
                </p:cNvSpPr>
                <p:nvPr/>
              </p:nvSpPr>
              <p:spPr bwMode="auto">
                <a:xfrm>
                  <a:off x="2785" y="1330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84" name="Line 196"/>
                <p:cNvSpPr>
                  <a:spLocks noChangeShapeType="1"/>
                </p:cNvSpPr>
                <p:nvPr/>
              </p:nvSpPr>
              <p:spPr bwMode="auto">
                <a:xfrm>
                  <a:off x="2785" y="1344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85" name="Line 197"/>
                <p:cNvSpPr>
                  <a:spLocks noChangeShapeType="1"/>
                </p:cNvSpPr>
                <p:nvPr/>
              </p:nvSpPr>
              <p:spPr bwMode="auto">
                <a:xfrm>
                  <a:off x="2785" y="1359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86" name="Line 198"/>
                <p:cNvSpPr>
                  <a:spLocks noChangeShapeType="1"/>
                </p:cNvSpPr>
                <p:nvPr/>
              </p:nvSpPr>
              <p:spPr bwMode="auto">
                <a:xfrm>
                  <a:off x="2785" y="1374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87" name="Line 199"/>
                <p:cNvSpPr>
                  <a:spLocks noChangeShapeType="1"/>
                </p:cNvSpPr>
                <p:nvPr/>
              </p:nvSpPr>
              <p:spPr bwMode="auto">
                <a:xfrm>
                  <a:off x="2785" y="1388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88" name="Line 200"/>
                <p:cNvSpPr>
                  <a:spLocks noChangeShapeType="1"/>
                </p:cNvSpPr>
                <p:nvPr/>
              </p:nvSpPr>
              <p:spPr bwMode="auto">
                <a:xfrm>
                  <a:off x="2785" y="1403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89" name="Line 201"/>
                <p:cNvSpPr>
                  <a:spLocks noChangeShapeType="1"/>
                </p:cNvSpPr>
                <p:nvPr/>
              </p:nvSpPr>
              <p:spPr bwMode="auto">
                <a:xfrm>
                  <a:off x="2785" y="1418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90" name="Line 202"/>
                <p:cNvSpPr>
                  <a:spLocks noChangeShapeType="1"/>
                </p:cNvSpPr>
                <p:nvPr/>
              </p:nvSpPr>
              <p:spPr bwMode="auto">
                <a:xfrm>
                  <a:off x="2785" y="1432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91" name="Line 203"/>
                <p:cNvSpPr>
                  <a:spLocks noChangeShapeType="1"/>
                </p:cNvSpPr>
                <p:nvPr/>
              </p:nvSpPr>
              <p:spPr bwMode="auto">
                <a:xfrm>
                  <a:off x="2785" y="1447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92" name="Line 204"/>
                <p:cNvSpPr>
                  <a:spLocks noChangeShapeType="1"/>
                </p:cNvSpPr>
                <p:nvPr/>
              </p:nvSpPr>
              <p:spPr bwMode="auto">
                <a:xfrm>
                  <a:off x="2785" y="1462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93" name="Line 205"/>
                <p:cNvSpPr>
                  <a:spLocks noChangeShapeType="1"/>
                </p:cNvSpPr>
                <p:nvPr/>
              </p:nvSpPr>
              <p:spPr bwMode="auto">
                <a:xfrm>
                  <a:off x="2785" y="1476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94" name="Line 206"/>
                <p:cNvSpPr>
                  <a:spLocks noChangeShapeType="1"/>
                </p:cNvSpPr>
                <p:nvPr/>
              </p:nvSpPr>
              <p:spPr bwMode="auto">
                <a:xfrm>
                  <a:off x="2785" y="1491"/>
                  <a:ext cx="1" cy="4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63695" name="Line 207"/>
                <p:cNvSpPr>
                  <a:spLocks noChangeShapeType="1"/>
                </p:cNvSpPr>
                <p:nvPr/>
              </p:nvSpPr>
              <p:spPr bwMode="auto">
                <a:xfrm>
                  <a:off x="2785" y="1506"/>
                  <a:ext cx="1" cy="3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63697" name="Line 209"/>
              <p:cNvSpPr>
                <a:spLocks noChangeShapeType="1"/>
              </p:cNvSpPr>
              <p:nvPr/>
            </p:nvSpPr>
            <p:spPr bwMode="auto">
              <a:xfrm>
                <a:off x="2785" y="1520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698" name="Line 210"/>
              <p:cNvSpPr>
                <a:spLocks noChangeShapeType="1"/>
              </p:cNvSpPr>
              <p:nvPr/>
            </p:nvSpPr>
            <p:spPr bwMode="auto">
              <a:xfrm>
                <a:off x="2785" y="1535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699" name="Line 211"/>
              <p:cNvSpPr>
                <a:spLocks noChangeShapeType="1"/>
              </p:cNvSpPr>
              <p:nvPr/>
            </p:nvSpPr>
            <p:spPr bwMode="auto">
              <a:xfrm>
                <a:off x="2785" y="1550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00" name="Line 212"/>
              <p:cNvSpPr>
                <a:spLocks noChangeShapeType="1"/>
              </p:cNvSpPr>
              <p:nvPr/>
            </p:nvSpPr>
            <p:spPr bwMode="auto">
              <a:xfrm>
                <a:off x="2785" y="1564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01" name="Line 213"/>
              <p:cNvSpPr>
                <a:spLocks noChangeShapeType="1"/>
              </p:cNvSpPr>
              <p:nvPr/>
            </p:nvSpPr>
            <p:spPr bwMode="auto">
              <a:xfrm>
                <a:off x="2785" y="1579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02" name="Line 214"/>
              <p:cNvSpPr>
                <a:spLocks noChangeShapeType="1"/>
              </p:cNvSpPr>
              <p:nvPr/>
            </p:nvSpPr>
            <p:spPr bwMode="auto">
              <a:xfrm>
                <a:off x="2785" y="1594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03" name="Line 215"/>
              <p:cNvSpPr>
                <a:spLocks noChangeShapeType="1"/>
              </p:cNvSpPr>
              <p:nvPr/>
            </p:nvSpPr>
            <p:spPr bwMode="auto">
              <a:xfrm>
                <a:off x="2785" y="1608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04" name="Line 216"/>
              <p:cNvSpPr>
                <a:spLocks noChangeShapeType="1"/>
              </p:cNvSpPr>
              <p:nvPr/>
            </p:nvSpPr>
            <p:spPr bwMode="auto">
              <a:xfrm>
                <a:off x="2785" y="1623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05" name="Line 217"/>
              <p:cNvSpPr>
                <a:spLocks noChangeShapeType="1"/>
              </p:cNvSpPr>
              <p:nvPr/>
            </p:nvSpPr>
            <p:spPr bwMode="auto">
              <a:xfrm>
                <a:off x="2785" y="1638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06" name="Line 218"/>
              <p:cNvSpPr>
                <a:spLocks noChangeShapeType="1"/>
              </p:cNvSpPr>
              <p:nvPr/>
            </p:nvSpPr>
            <p:spPr bwMode="auto">
              <a:xfrm>
                <a:off x="2785" y="1652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07" name="Line 219"/>
              <p:cNvSpPr>
                <a:spLocks noChangeShapeType="1"/>
              </p:cNvSpPr>
              <p:nvPr/>
            </p:nvSpPr>
            <p:spPr bwMode="auto">
              <a:xfrm>
                <a:off x="2785" y="1667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08" name="Line 220"/>
              <p:cNvSpPr>
                <a:spLocks noChangeShapeType="1"/>
              </p:cNvSpPr>
              <p:nvPr/>
            </p:nvSpPr>
            <p:spPr bwMode="auto">
              <a:xfrm>
                <a:off x="2785" y="1682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09" name="Line 221"/>
              <p:cNvSpPr>
                <a:spLocks noChangeShapeType="1"/>
              </p:cNvSpPr>
              <p:nvPr/>
            </p:nvSpPr>
            <p:spPr bwMode="auto">
              <a:xfrm>
                <a:off x="1021" y="660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10" name="Line 222"/>
              <p:cNvSpPr>
                <a:spLocks noChangeShapeType="1"/>
              </p:cNvSpPr>
              <p:nvPr/>
            </p:nvSpPr>
            <p:spPr bwMode="auto">
              <a:xfrm>
                <a:off x="1021" y="675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11" name="Line 223"/>
              <p:cNvSpPr>
                <a:spLocks noChangeShapeType="1"/>
              </p:cNvSpPr>
              <p:nvPr/>
            </p:nvSpPr>
            <p:spPr bwMode="auto">
              <a:xfrm>
                <a:off x="1021" y="690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12" name="Line 224"/>
              <p:cNvSpPr>
                <a:spLocks noChangeShapeType="1"/>
              </p:cNvSpPr>
              <p:nvPr/>
            </p:nvSpPr>
            <p:spPr bwMode="auto">
              <a:xfrm>
                <a:off x="1021" y="704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13" name="Line 225"/>
              <p:cNvSpPr>
                <a:spLocks noChangeShapeType="1"/>
              </p:cNvSpPr>
              <p:nvPr/>
            </p:nvSpPr>
            <p:spPr bwMode="auto">
              <a:xfrm>
                <a:off x="1021" y="719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14" name="Line 226"/>
              <p:cNvSpPr>
                <a:spLocks noChangeShapeType="1"/>
              </p:cNvSpPr>
              <p:nvPr/>
            </p:nvSpPr>
            <p:spPr bwMode="auto">
              <a:xfrm>
                <a:off x="1021" y="734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15" name="Line 227"/>
              <p:cNvSpPr>
                <a:spLocks noChangeShapeType="1"/>
              </p:cNvSpPr>
              <p:nvPr/>
            </p:nvSpPr>
            <p:spPr bwMode="auto">
              <a:xfrm>
                <a:off x="1021" y="748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16" name="Line 228"/>
              <p:cNvSpPr>
                <a:spLocks noChangeShapeType="1"/>
              </p:cNvSpPr>
              <p:nvPr/>
            </p:nvSpPr>
            <p:spPr bwMode="auto">
              <a:xfrm>
                <a:off x="1021" y="763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17" name="Line 229"/>
              <p:cNvSpPr>
                <a:spLocks noChangeShapeType="1"/>
              </p:cNvSpPr>
              <p:nvPr/>
            </p:nvSpPr>
            <p:spPr bwMode="auto">
              <a:xfrm>
                <a:off x="1021" y="778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18" name="Line 230"/>
              <p:cNvSpPr>
                <a:spLocks noChangeShapeType="1"/>
              </p:cNvSpPr>
              <p:nvPr/>
            </p:nvSpPr>
            <p:spPr bwMode="auto">
              <a:xfrm>
                <a:off x="1021" y="792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19" name="Line 231"/>
              <p:cNvSpPr>
                <a:spLocks noChangeShapeType="1"/>
              </p:cNvSpPr>
              <p:nvPr/>
            </p:nvSpPr>
            <p:spPr bwMode="auto">
              <a:xfrm>
                <a:off x="1021" y="807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20" name="Line 232"/>
              <p:cNvSpPr>
                <a:spLocks noChangeShapeType="1"/>
              </p:cNvSpPr>
              <p:nvPr/>
            </p:nvSpPr>
            <p:spPr bwMode="auto">
              <a:xfrm>
                <a:off x="1021" y="822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21" name="Line 233"/>
              <p:cNvSpPr>
                <a:spLocks noChangeShapeType="1"/>
              </p:cNvSpPr>
              <p:nvPr/>
            </p:nvSpPr>
            <p:spPr bwMode="auto">
              <a:xfrm>
                <a:off x="1021" y="836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22" name="Line 234"/>
              <p:cNvSpPr>
                <a:spLocks noChangeShapeType="1"/>
              </p:cNvSpPr>
              <p:nvPr/>
            </p:nvSpPr>
            <p:spPr bwMode="auto">
              <a:xfrm>
                <a:off x="1021" y="851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23" name="Line 235"/>
              <p:cNvSpPr>
                <a:spLocks noChangeShapeType="1"/>
              </p:cNvSpPr>
              <p:nvPr/>
            </p:nvSpPr>
            <p:spPr bwMode="auto">
              <a:xfrm>
                <a:off x="1021" y="866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24" name="Line 236"/>
              <p:cNvSpPr>
                <a:spLocks noChangeShapeType="1"/>
              </p:cNvSpPr>
              <p:nvPr/>
            </p:nvSpPr>
            <p:spPr bwMode="auto">
              <a:xfrm>
                <a:off x="1021" y="881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25" name="Line 237"/>
              <p:cNvSpPr>
                <a:spLocks noChangeShapeType="1"/>
              </p:cNvSpPr>
              <p:nvPr/>
            </p:nvSpPr>
            <p:spPr bwMode="auto">
              <a:xfrm>
                <a:off x="1021" y="895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26" name="Line 238"/>
              <p:cNvSpPr>
                <a:spLocks noChangeShapeType="1"/>
              </p:cNvSpPr>
              <p:nvPr/>
            </p:nvSpPr>
            <p:spPr bwMode="auto">
              <a:xfrm>
                <a:off x="1021" y="910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27" name="Line 239"/>
              <p:cNvSpPr>
                <a:spLocks noChangeShapeType="1"/>
              </p:cNvSpPr>
              <p:nvPr/>
            </p:nvSpPr>
            <p:spPr bwMode="auto">
              <a:xfrm>
                <a:off x="1021" y="925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28" name="Line 240"/>
              <p:cNvSpPr>
                <a:spLocks noChangeShapeType="1"/>
              </p:cNvSpPr>
              <p:nvPr/>
            </p:nvSpPr>
            <p:spPr bwMode="auto">
              <a:xfrm>
                <a:off x="1021" y="939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29" name="Line 241"/>
              <p:cNvSpPr>
                <a:spLocks noChangeShapeType="1"/>
              </p:cNvSpPr>
              <p:nvPr/>
            </p:nvSpPr>
            <p:spPr bwMode="auto">
              <a:xfrm>
                <a:off x="1021" y="954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30" name="Line 242"/>
              <p:cNvSpPr>
                <a:spLocks noChangeShapeType="1"/>
              </p:cNvSpPr>
              <p:nvPr/>
            </p:nvSpPr>
            <p:spPr bwMode="auto">
              <a:xfrm>
                <a:off x="1021" y="969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31" name="Line 243"/>
              <p:cNvSpPr>
                <a:spLocks noChangeShapeType="1"/>
              </p:cNvSpPr>
              <p:nvPr/>
            </p:nvSpPr>
            <p:spPr bwMode="auto">
              <a:xfrm>
                <a:off x="1021" y="983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32" name="Line 244"/>
              <p:cNvSpPr>
                <a:spLocks noChangeShapeType="1"/>
              </p:cNvSpPr>
              <p:nvPr/>
            </p:nvSpPr>
            <p:spPr bwMode="auto">
              <a:xfrm>
                <a:off x="1021" y="998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33" name="Line 245"/>
              <p:cNvSpPr>
                <a:spLocks noChangeShapeType="1"/>
              </p:cNvSpPr>
              <p:nvPr/>
            </p:nvSpPr>
            <p:spPr bwMode="auto">
              <a:xfrm>
                <a:off x="1021" y="1013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34" name="Line 246"/>
              <p:cNvSpPr>
                <a:spLocks noChangeShapeType="1"/>
              </p:cNvSpPr>
              <p:nvPr/>
            </p:nvSpPr>
            <p:spPr bwMode="auto">
              <a:xfrm>
                <a:off x="1021" y="1027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35" name="Line 247"/>
              <p:cNvSpPr>
                <a:spLocks noChangeShapeType="1"/>
              </p:cNvSpPr>
              <p:nvPr/>
            </p:nvSpPr>
            <p:spPr bwMode="auto">
              <a:xfrm>
                <a:off x="1021" y="1042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36" name="Line 248"/>
              <p:cNvSpPr>
                <a:spLocks noChangeShapeType="1"/>
              </p:cNvSpPr>
              <p:nvPr/>
            </p:nvSpPr>
            <p:spPr bwMode="auto">
              <a:xfrm>
                <a:off x="1021" y="1057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37" name="Line 249"/>
              <p:cNvSpPr>
                <a:spLocks noChangeShapeType="1"/>
              </p:cNvSpPr>
              <p:nvPr/>
            </p:nvSpPr>
            <p:spPr bwMode="auto">
              <a:xfrm>
                <a:off x="1021" y="1071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38" name="Line 250"/>
              <p:cNvSpPr>
                <a:spLocks noChangeShapeType="1"/>
              </p:cNvSpPr>
              <p:nvPr/>
            </p:nvSpPr>
            <p:spPr bwMode="auto">
              <a:xfrm>
                <a:off x="1021" y="1086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39" name="Line 251"/>
              <p:cNvSpPr>
                <a:spLocks noChangeShapeType="1"/>
              </p:cNvSpPr>
              <p:nvPr/>
            </p:nvSpPr>
            <p:spPr bwMode="auto">
              <a:xfrm>
                <a:off x="1021" y="1101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40" name="Line 252"/>
              <p:cNvSpPr>
                <a:spLocks noChangeShapeType="1"/>
              </p:cNvSpPr>
              <p:nvPr/>
            </p:nvSpPr>
            <p:spPr bwMode="auto">
              <a:xfrm>
                <a:off x="1021" y="1115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41" name="Line 253"/>
              <p:cNvSpPr>
                <a:spLocks noChangeShapeType="1"/>
              </p:cNvSpPr>
              <p:nvPr/>
            </p:nvSpPr>
            <p:spPr bwMode="auto">
              <a:xfrm>
                <a:off x="1021" y="1130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42" name="Line 254"/>
              <p:cNvSpPr>
                <a:spLocks noChangeShapeType="1"/>
              </p:cNvSpPr>
              <p:nvPr/>
            </p:nvSpPr>
            <p:spPr bwMode="auto">
              <a:xfrm>
                <a:off x="1021" y="1145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43" name="Line 255"/>
              <p:cNvSpPr>
                <a:spLocks noChangeShapeType="1"/>
              </p:cNvSpPr>
              <p:nvPr/>
            </p:nvSpPr>
            <p:spPr bwMode="auto">
              <a:xfrm>
                <a:off x="1021" y="1159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44" name="Line 256"/>
              <p:cNvSpPr>
                <a:spLocks noChangeShapeType="1"/>
              </p:cNvSpPr>
              <p:nvPr/>
            </p:nvSpPr>
            <p:spPr bwMode="auto">
              <a:xfrm>
                <a:off x="1021" y="1174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45" name="Line 257"/>
              <p:cNvSpPr>
                <a:spLocks noChangeShapeType="1"/>
              </p:cNvSpPr>
              <p:nvPr/>
            </p:nvSpPr>
            <p:spPr bwMode="auto">
              <a:xfrm>
                <a:off x="1021" y="1189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46" name="Line 258"/>
              <p:cNvSpPr>
                <a:spLocks noChangeShapeType="1"/>
              </p:cNvSpPr>
              <p:nvPr/>
            </p:nvSpPr>
            <p:spPr bwMode="auto">
              <a:xfrm>
                <a:off x="1021" y="1203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47" name="Line 259"/>
              <p:cNvSpPr>
                <a:spLocks noChangeShapeType="1"/>
              </p:cNvSpPr>
              <p:nvPr/>
            </p:nvSpPr>
            <p:spPr bwMode="auto">
              <a:xfrm>
                <a:off x="1021" y="1218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48" name="Line 260"/>
              <p:cNvSpPr>
                <a:spLocks noChangeShapeType="1"/>
              </p:cNvSpPr>
              <p:nvPr/>
            </p:nvSpPr>
            <p:spPr bwMode="auto">
              <a:xfrm>
                <a:off x="1021" y="1233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49" name="Line 261"/>
              <p:cNvSpPr>
                <a:spLocks noChangeShapeType="1"/>
              </p:cNvSpPr>
              <p:nvPr/>
            </p:nvSpPr>
            <p:spPr bwMode="auto">
              <a:xfrm>
                <a:off x="1021" y="1247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50" name="Line 262"/>
              <p:cNvSpPr>
                <a:spLocks noChangeShapeType="1"/>
              </p:cNvSpPr>
              <p:nvPr/>
            </p:nvSpPr>
            <p:spPr bwMode="auto">
              <a:xfrm>
                <a:off x="1021" y="1262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51" name="Line 263"/>
              <p:cNvSpPr>
                <a:spLocks noChangeShapeType="1"/>
              </p:cNvSpPr>
              <p:nvPr/>
            </p:nvSpPr>
            <p:spPr bwMode="auto">
              <a:xfrm>
                <a:off x="1021" y="1277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52" name="Line 264"/>
              <p:cNvSpPr>
                <a:spLocks noChangeShapeType="1"/>
              </p:cNvSpPr>
              <p:nvPr/>
            </p:nvSpPr>
            <p:spPr bwMode="auto">
              <a:xfrm>
                <a:off x="1021" y="1291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53" name="Line 265"/>
              <p:cNvSpPr>
                <a:spLocks noChangeShapeType="1"/>
              </p:cNvSpPr>
              <p:nvPr/>
            </p:nvSpPr>
            <p:spPr bwMode="auto">
              <a:xfrm>
                <a:off x="1021" y="1306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54" name="Line 266"/>
              <p:cNvSpPr>
                <a:spLocks noChangeShapeType="1"/>
              </p:cNvSpPr>
              <p:nvPr/>
            </p:nvSpPr>
            <p:spPr bwMode="auto">
              <a:xfrm>
                <a:off x="1021" y="1321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55" name="Line 267"/>
              <p:cNvSpPr>
                <a:spLocks noChangeShapeType="1"/>
              </p:cNvSpPr>
              <p:nvPr/>
            </p:nvSpPr>
            <p:spPr bwMode="auto">
              <a:xfrm>
                <a:off x="1021" y="1335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56" name="Line 268"/>
              <p:cNvSpPr>
                <a:spLocks noChangeShapeType="1"/>
              </p:cNvSpPr>
              <p:nvPr/>
            </p:nvSpPr>
            <p:spPr bwMode="auto">
              <a:xfrm>
                <a:off x="1021" y="1350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57" name="Line 269"/>
              <p:cNvSpPr>
                <a:spLocks noChangeShapeType="1"/>
              </p:cNvSpPr>
              <p:nvPr/>
            </p:nvSpPr>
            <p:spPr bwMode="auto">
              <a:xfrm>
                <a:off x="1021" y="1365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58" name="Line 270"/>
              <p:cNvSpPr>
                <a:spLocks noChangeShapeType="1"/>
              </p:cNvSpPr>
              <p:nvPr/>
            </p:nvSpPr>
            <p:spPr bwMode="auto">
              <a:xfrm>
                <a:off x="1021" y="1379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59" name="Line 271"/>
              <p:cNvSpPr>
                <a:spLocks noChangeShapeType="1"/>
              </p:cNvSpPr>
              <p:nvPr/>
            </p:nvSpPr>
            <p:spPr bwMode="auto">
              <a:xfrm>
                <a:off x="1021" y="1394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60" name="Line 272"/>
              <p:cNvSpPr>
                <a:spLocks noChangeShapeType="1"/>
              </p:cNvSpPr>
              <p:nvPr/>
            </p:nvSpPr>
            <p:spPr bwMode="auto">
              <a:xfrm>
                <a:off x="1021" y="1409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61" name="Line 273"/>
              <p:cNvSpPr>
                <a:spLocks noChangeShapeType="1"/>
              </p:cNvSpPr>
              <p:nvPr/>
            </p:nvSpPr>
            <p:spPr bwMode="auto">
              <a:xfrm>
                <a:off x="1021" y="1423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62" name="Line 274"/>
              <p:cNvSpPr>
                <a:spLocks noChangeShapeType="1"/>
              </p:cNvSpPr>
              <p:nvPr/>
            </p:nvSpPr>
            <p:spPr bwMode="auto">
              <a:xfrm>
                <a:off x="1021" y="1438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63" name="Line 275"/>
              <p:cNvSpPr>
                <a:spLocks noChangeShapeType="1"/>
              </p:cNvSpPr>
              <p:nvPr/>
            </p:nvSpPr>
            <p:spPr bwMode="auto">
              <a:xfrm>
                <a:off x="1021" y="1453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64" name="Line 276"/>
              <p:cNvSpPr>
                <a:spLocks noChangeShapeType="1"/>
              </p:cNvSpPr>
              <p:nvPr/>
            </p:nvSpPr>
            <p:spPr bwMode="auto">
              <a:xfrm>
                <a:off x="1021" y="1467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65" name="Line 277"/>
              <p:cNvSpPr>
                <a:spLocks noChangeShapeType="1"/>
              </p:cNvSpPr>
              <p:nvPr/>
            </p:nvSpPr>
            <p:spPr bwMode="auto">
              <a:xfrm>
                <a:off x="1021" y="1482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66" name="Line 278"/>
              <p:cNvSpPr>
                <a:spLocks noChangeShapeType="1"/>
              </p:cNvSpPr>
              <p:nvPr/>
            </p:nvSpPr>
            <p:spPr bwMode="auto">
              <a:xfrm>
                <a:off x="1021" y="1497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67" name="Line 279"/>
              <p:cNvSpPr>
                <a:spLocks noChangeShapeType="1"/>
              </p:cNvSpPr>
              <p:nvPr/>
            </p:nvSpPr>
            <p:spPr bwMode="auto">
              <a:xfrm>
                <a:off x="1021" y="1511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68" name="Line 280"/>
              <p:cNvSpPr>
                <a:spLocks noChangeShapeType="1"/>
              </p:cNvSpPr>
              <p:nvPr/>
            </p:nvSpPr>
            <p:spPr bwMode="auto">
              <a:xfrm>
                <a:off x="1021" y="1526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69" name="Line 281"/>
              <p:cNvSpPr>
                <a:spLocks noChangeShapeType="1"/>
              </p:cNvSpPr>
              <p:nvPr/>
            </p:nvSpPr>
            <p:spPr bwMode="auto">
              <a:xfrm>
                <a:off x="1021" y="1541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70" name="Line 282"/>
              <p:cNvSpPr>
                <a:spLocks noChangeShapeType="1"/>
              </p:cNvSpPr>
              <p:nvPr/>
            </p:nvSpPr>
            <p:spPr bwMode="auto">
              <a:xfrm>
                <a:off x="1021" y="1555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71" name="Line 283"/>
              <p:cNvSpPr>
                <a:spLocks noChangeShapeType="1"/>
              </p:cNvSpPr>
              <p:nvPr/>
            </p:nvSpPr>
            <p:spPr bwMode="auto">
              <a:xfrm>
                <a:off x="1021" y="1570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72" name="Line 284"/>
              <p:cNvSpPr>
                <a:spLocks noChangeShapeType="1"/>
              </p:cNvSpPr>
              <p:nvPr/>
            </p:nvSpPr>
            <p:spPr bwMode="auto">
              <a:xfrm>
                <a:off x="1021" y="1585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73" name="Line 285"/>
              <p:cNvSpPr>
                <a:spLocks noChangeShapeType="1"/>
              </p:cNvSpPr>
              <p:nvPr/>
            </p:nvSpPr>
            <p:spPr bwMode="auto">
              <a:xfrm>
                <a:off x="1021" y="1599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74" name="Line 286"/>
              <p:cNvSpPr>
                <a:spLocks noChangeShapeType="1"/>
              </p:cNvSpPr>
              <p:nvPr/>
            </p:nvSpPr>
            <p:spPr bwMode="auto">
              <a:xfrm>
                <a:off x="1021" y="1614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75" name="Line 287"/>
              <p:cNvSpPr>
                <a:spLocks noChangeShapeType="1"/>
              </p:cNvSpPr>
              <p:nvPr/>
            </p:nvSpPr>
            <p:spPr bwMode="auto">
              <a:xfrm>
                <a:off x="1021" y="1629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76" name="Line 288"/>
              <p:cNvSpPr>
                <a:spLocks noChangeShapeType="1"/>
              </p:cNvSpPr>
              <p:nvPr/>
            </p:nvSpPr>
            <p:spPr bwMode="auto">
              <a:xfrm>
                <a:off x="1021" y="1643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77" name="Line 289"/>
              <p:cNvSpPr>
                <a:spLocks noChangeShapeType="1"/>
              </p:cNvSpPr>
              <p:nvPr/>
            </p:nvSpPr>
            <p:spPr bwMode="auto">
              <a:xfrm>
                <a:off x="1021" y="1658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78" name="Line 290"/>
              <p:cNvSpPr>
                <a:spLocks noChangeShapeType="1"/>
              </p:cNvSpPr>
              <p:nvPr/>
            </p:nvSpPr>
            <p:spPr bwMode="auto">
              <a:xfrm>
                <a:off x="1021" y="1673"/>
                <a:ext cx="1" cy="4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79" name="Line 291"/>
              <p:cNvSpPr>
                <a:spLocks noChangeShapeType="1"/>
              </p:cNvSpPr>
              <p:nvPr/>
            </p:nvSpPr>
            <p:spPr bwMode="auto">
              <a:xfrm>
                <a:off x="1021" y="1688"/>
                <a:ext cx="1" cy="3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3780" name="Rectangle 292"/>
              <p:cNvSpPr>
                <a:spLocks noChangeArrowheads="1"/>
              </p:cNvSpPr>
              <p:nvPr/>
            </p:nvSpPr>
            <p:spPr bwMode="auto">
              <a:xfrm>
                <a:off x="530" y="866"/>
                <a:ext cx="3643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C" sz="1200">
                    <a:solidFill>
                      <a:srgbClr val="000000"/>
                    </a:solidFill>
                  </a:rPr>
                  <a:t>     F6                        F5                         F4                    F3                       F2                       F1</a:t>
                </a:r>
                <a:endParaRPr lang="es-EC"/>
              </a:p>
            </p:txBody>
          </p:sp>
          <p:sp>
            <p:nvSpPr>
              <p:cNvPr id="63781" name="Rectangle 293"/>
              <p:cNvSpPr>
                <a:spLocks noChangeArrowheads="1"/>
              </p:cNvSpPr>
              <p:nvPr/>
            </p:nvSpPr>
            <p:spPr bwMode="auto">
              <a:xfrm>
                <a:off x="1269" y="1199"/>
                <a:ext cx="2732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C" sz="1200">
                    <a:solidFill>
                      <a:srgbClr val="000000"/>
                    </a:solidFill>
                  </a:rPr>
                  <a:t>F11                  F10                     F9                        F8                     F7</a:t>
                </a:r>
                <a:endParaRPr lang="es-EC"/>
              </a:p>
            </p:txBody>
          </p:sp>
          <p:sp>
            <p:nvSpPr>
              <p:cNvPr id="63782" name="Rectangle 294"/>
              <p:cNvSpPr>
                <a:spLocks noChangeArrowheads="1"/>
              </p:cNvSpPr>
              <p:nvPr/>
            </p:nvSpPr>
            <p:spPr bwMode="auto">
              <a:xfrm>
                <a:off x="568" y="1572"/>
                <a:ext cx="3341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C" sz="1200">
                    <a:solidFill>
                      <a:srgbClr val="000000"/>
                    </a:solidFill>
                  </a:rPr>
                  <a:t>MAR                              REGIÓN 1                                                             REGIÓN 2</a:t>
                </a:r>
                <a:endParaRPr lang="es-EC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altLang="en-US"/>
              <a:t>José V. Chang, Profesor FIMCM-ESPOL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9A401-0E44-4ECF-8D52-C7BDEF5EF2B0}" type="slidenum">
              <a:rPr lang="es-EC" altLang="en-US"/>
              <a:pPr/>
              <a:t>2</a:t>
            </a:fld>
            <a:endParaRPr lang="es-EC" alt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r>
              <a:rPr lang="es-EC" sz="2800"/>
              <a:t>Balance de Sal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496300" cy="5222875"/>
          </a:xfrm>
          <a:noFill/>
        </p:spPr>
        <p:txBody>
          <a:bodyPr/>
          <a:lstStyle/>
          <a:p>
            <a:pPr>
              <a:spcBef>
                <a:spcPct val="35000"/>
              </a:spcBef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es-EC" sz="2000">
                <a:sym typeface="Symbol" pitchFamily="18" charset="2"/>
              </a:rPr>
              <a:t>La ecuación de balance de sal planteada por Pritchard, basada en su experiencia de observar estuarios, se presenta a continuación:  </a:t>
            </a:r>
          </a:p>
          <a:p>
            <a:pPr>
              <a:spcBef>
                <a:spcPct val="35000"/>
              </a:spcBef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es-EC" sz="2000" b="1">
                <a:sym typeface="Symbol" pitchFamily="18" charset="2"/>
              </a:rPr>
              <a:t> </a:t>
            </a:r>
            <a:r>
              <a:rPr lang="es-EC" sz="2000" b="1"/>
              <a:t>s/</a:t>
            </a:r>
            <a:r>
              <a:rPr lang="es-EC" sz="2000" b="1">
                <a:sym typeface="Symbol" pitchFamily="18" charset="2"/>
              </a:rPr>
              <a:t> </a:t>
            </a:r>
            <a:r>
              <a:rPr lang="es-EC" sz="2000" b="1"/>
              <a:t>t = -u </a:t>
            </a:r>
            <a:r>
              <a:rPr lang="es-EC" sz="2000" b="1">
                <a:sym typeface="Symbol" pitchFamily="18" charset="2"/>
              </a:rPr>
              <a:t> </a:t>
            </a:r>
            <a:r>
              <a:rPr lang="es-EC" sz="2000" b="1"/>
              <a:t>s/</a:t>
            </a:r>
            <a:r>
              <a:rPr lang="es-EC" sz="2000" b="1">
                <a:sym typeface="Symbol" pitchFamily="18" charset="2"/>
              </a:rPr>
              <a:t> </a:t>
            </a:r>
            <a:r>
              <a:rPr lang="es-EC" sz="2000" b="1"/>
              <a:t>x – v </a:t>
            </a:r>
            <a:r>
              <a:rPr lang="es-EC" sz="2000" b="1">
                <a:sym typeface="Symbol" pitchFamily="18" charset="2"/>
              </a:rPr>
              <a:t> </a:t>
            </a:r>
            <a:r>
              <a:rPr lang="es-EC" sz="2000" b="1"/>
              <a:t>s/</a:t>
            </a:r>
            <a:r>
              <a:rPr lang="es-EC" sz="2000" b="1">
                <a:sym typeface="Symbol" pitchFamily="18" charset="2"/>
              </a:rPr>
              <a:t> </a:t>
            </a:r>
            <a:r>
              <a:rPr lang="es-EC" sz="2000" b="1"/>
              <a:t>y – w </a:t>
            </a:r>
            <a:r>
              <a:rPr lang="es-EC" sz="2000" b="1">
                <a:sym typeface="Symbol" pitchFamily="18" charset="2"/>
              </a:rPr>
              <a:t> </a:t>
            </a:r>
            <a:r>
              <a:rPr lang="es-EC" sz="2000" b="1"/>
              <a:t>s/</a:t>
            </a:r>
            <a:r>
              <a:rPr lang="es-EC" sz="2000" b="1">
                <a:sym typeface="Symbol" pitchFamily="18" charset="2"/>
              </a:rPr>
              <a:t> </a:t>
            </a:r>
            <a:r>
              <a:rPr lang="es-EC" sz="2000" b="1"/>
              <a:t>z +</a:t>
            </a:r>
            <a:r>
              <a:rPr lang="es-EC" sz="2000" b="1">
                <a:sym typeface="Symbol" pitchFamily="18" charset="2"/>
              </a:rPr>
              <a:t></a:t>
            </a:r>
            <a:r>
              <a:rPr lang="es-EC" sz="2000" b="1"/>
              <a:t>/</a:t>
            </a:r>
            <a:r>
              <a:rPr lang="es-EC" sz="2000" b="1">
                <a:sym typeface="Symbol" pitchFamily="18" charset="2"/>
              </a:rPr>
              <a:t> </a:t>
            </a:r>
            <a:r>
              <a:rPr lang="es-EC" sz="2000" b="1"/>
              <a:t>x</a:t>
            </a:r>
            <a:r>
              <a:rPr lang="es-EC" sz="2000" b="1">
                <a:sym typeface="Symbol" pitchFamily="18" charset="2"/>
              </a:rPr>
              <a:t> </a:t>
            </a:r>
            <a:r>
              <a:rPr lang="en-US" sz="2000" b="1">
                <a:sym typeface="Symbol" pitchFamily="18" charset="2"/>
              </a:rPr>
              <a:t>[ </a:t>
            </a:r>
            <a:r>
              <a:rPr lang="es-EC" sz="2000" b="1"/>
              <a:t>K x .</a:t>
            </a:r>
            <a:r>
              <a:rPr lang="es-EC" sz="2000" b="1">
                <a:sym typeface="Symbol" pitchFamily="18" charset="2"/>
              </a:rPr>
              <a:t> </a:t>
            </a:r>
            <a:r>
              <a:rPr lang="es-EC" sz="2000" b="1"/>
              <a:t>s /</a:t>
            </a:r>
            <a:r>
              <a:rPr lang="es-EC" sz="2000" b="1">
                <a:sym typeface="Symbol" pitchFamily="18" charset="2"/>
              </a:rPr>
              <a:t> </a:t>
            </a:r>
            <a:r>
              <a:rPr lang="es-EC" sz="2000" b="1"/>
              <a:t>x </a:t>
            </a:r>
            <a:r>
              <a:rPr lang="en-US" sz="2000" b="1">
                <a:sym typeface="Symbol" pitchFamily="18" charset="2"/>
              </a:rPr>
              <a:t>]</a:t>
            </a:r>
            <a:r>
              <a:rPr lang="es-EC" sz="2000" b="1"/>
              <a:t> </a:t>
            </a:r>
          </a:p>
          <a:p>
            <a:pPr>
              <a:spcBef>
                <a:spcPct val="35000"/>
              </a:spcBef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es-EC" sz="2000" b="1"/>
              <a:t>+ </a:t>
            </a:r>
            <a:r>
              <a:rPr lang="es-EC" sz="2000" b="1">
                <a:sym typeface="Symbol" pitchFamily="18" charset="2"/>
              </a:rPr>
              <a:t></a:t>
            </a:r>
            <a:r>
              <a:rPr lang="es-EC" sz="2000" b="1"/>
              <a:t>/</a:t>
            </a:r>
            <a:r>
              <a:rPr lang="es-EC" sz="2000" b="1">
                <a:sym typeface="Symbol" pitchFamily="18" charset="2"/>
              </a:rPr>
              <a:t> </a:t>
            </a:r>
            <a:r>
              <a:rPr lang="es-EC" sz="2000" b="1"/>
              <a:t>y</a:t>
            </a:r>
            <a:r>
              <a:rPr lang="es-EC" sz="2000" b="1">
                <a:sym typeface="Symbol" pitchFamily="18" charset="2"/>
              </a:rPr>
              <a:t> </a:t>
            </a:r>
            <a:r>
              <a:rPr lang="en-US" sz="2000" b="1">
                <a:sym typeface="Symbol" pitchFamily="18" charset="2"/>
              </a:rPr>
              <a:t>[</a:t>
            </a:r>
            <a:r>
              <a:rPr lang="es-EC" sz="2000" b="1"/>
              <a:t> K y. </a:t>
            </a:r>
            <a:r>
              <a:rPr lang="es-EC" sz="2000" b="1">
                <a:sym typeface="Symbol" pitchFamily="18" charset="2"/>
              </a:rPr>
              <a:t> </a:t>
            </a:r>
            <a:r>
              <a:rPr lang="es-EC" sz="2000" b="1"/>
              <a:t>s/</a:t>
            </a:r>
            <a:r>
              <a:rPr lang="es-EC" sz="2000" b="1">
                <a:sym typeface="Symbol" pitchFamily="18" charset="2"/>
              </a:rPr>
              <a:t> </a:t>
            </a:r>
            <a:r>
              <a:rPr lang="es-EC" sz="2000" b="1"/>
              <a:t>y </a:t>
            </a:r>
            <a:r>
              <a:rPr lang="en-US" sz="2000" b="1">
                <a:sym typeface="Symbol" pitchFamily="18" charset="2"/>
              </a:rPr>
              <a:t>]</a:t>
            </a:r>
            <a:r>
              <a:rPr lang="es-EC" sz="2000" b="1"/>
              <a:t> + </a:t>
            </a:r>
            <a:r>
              <a:rPr lang="es-EC" sz="2000" b="1">
                <a:sym typeface="Symbol" pitchFamily="18" charset="2"/>
              </a:rPr>
              <a:t></a:t>
            </a:r>
            <a:r>
              <a:rPr lang="es-EC" sz="2000" b="1"/>
              <a:t>/</a:t>
            </a:r>
            <a:r>
              <a:rPr lang="es-EC" sz="2000" b="1">
                <a:sym typeface="Symbol" pitchFamily="18" charset="2"/>
              </a:rPr>
              <a:t> </a:t>
            </a:r>
            <a:r>
              <a:rPr lang="es-EC" sz="2000" b="1"/>
              <a:t>z</a:t>
            </a:r>
            <a:r>
              <a:rPr lang="es-EC" sz="2000" b="1">
                <a:sym typeface="Symbol" pitchFamily="18" charset="2"/>
              </a:rPr>
              <a:t> </a:t>
            </a:r>
            <a:r>
              <a:rPr lang="en-US" sz="2000" b="1">
                <a:sym typeface="Symbol" pitchFamily="18" charset="2"/>
              </a:rPr>
              <a:t>[</a:t>
            </a:r>
            <a:r>
              <a:rPr lang="es-EC" sz="2000" b="1"/>
              <a:t> K z. </a:t>
            </a:r>
            <a:r>
              <a:rPr lang="es-EC" sz="2000" b="1">
                <a:sym typeface="Symbol" pitchFamily="18" charset="2"/>
              </a:rPr>
              <a:t> </a:t>
            </a:r>
            <a:r>
              <a:rPr lang="es-EC" sz="2000" b="1"/>
              <a:t>s/</a:t>
            </a:r>
            <a:r>
              <a:rPr lang="es-EC" sz="2000" b="1">
                <a:sym typeface="Symbol" pitchFamily="18" charset="2"/>
              </a:rPr>
              <a:t> </a:t>
            </a:r>
            <a:r>
              <a:rPr lang="es-EC" sz="2000" b="1"/>
              <a:t>z </a:t>
            </a:r>
            <a:r>
              <a:rPr lang="en-US" sz="2000" b="1">
                <a:sym typeface="Symbol" pitchFamily="18" charset="2"/>
              </a:rPr>
              <a:t>]</a:t>
            </a:r>
            <a:r>
              <a:rPr lang="es-EC" sz="2000" b="1"/>
              <a:t> </a:t>
            </a:r>
          </a:p>
          <a:p>
            <a:pPr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es-ES" sz="2000"/>
              <a:t>Donde: 	s = concentración de sal</a:t>
            </a:r>
          </a:p>
          <a:p>
            <a:pPr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es-ES" sz="2000"/>
              <a:t>	u, v, w = componentes de velocidad en esas direcciones</a:t>
            </a:r>
          </a:p>
          <a:p>
            <a:pPr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es-ES" sz="2000"/>
              <a:t>	Kx, Ky, Kz = difusividades en las direcciones x, y z  </a:t>
            </a:r>
          </a:p>
          <a:p>
            <a:pPr>
              <a:spcBef>
                <a:spcPct val="35000"/>
              </a:spcBef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es-ES" sz="2000"/>
              <a:t>	</a:t>
            </a:r>
            <a:r>
              <a:rPr lang="es-EC" sz="2000">
                <a:sym typeface="Symbol" pitchFamily="18" charset="2"/>
              </a:rPr>
              <a:t> </a:t>
            </a:r>
            <a:r>
              <a:rPr lang="es-EC" sz="2000"/>
              <a:t>s/</a:t>
            </a:r>
            <a:r>
              <a:rPr lang="es-EC" sz="2000">
                <a:sym typeface="Symbol" pitchFamily="18" charset="2"/>
              </a:rPr>
              <a:t> </a:t>
            </a:r>
            <a:r>
              <a:rPr lang="es-EC" sz="2000"/>
              <a:t>t = cambio local de la concentración de sal con el tiempo, g/l ó  </a:t>
            </a:r>
            <a:r>
              <a:rPr lang="es-EC" sz="2000" baseline="30000"/>
              <a:t>0</a:t>
            </a:r>
            <a:r>
              <a:rPr lang="es-EC" sz="2000"/>
              <a:t>/</a:t>
            </a:r>
            <a:r>
              <a:rPr lang="es-EC" sz="2000" baseline="-25000"/>
              <a:t>00</a:t>
            </a:r>
          </a:p>
          <a:p>
            <a:pPr>
              <a:spcBef>
                <a:spcPct val="35000"/>
              </a:spcBef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es-EC" sz="2000"/>
              <a:t>Los 3 </a:t>
            </a:r>
            <a:r>
              <a:rPr lang="es-EC" sz="2000" b="1"/>
              <a:t>primeros términos</a:t>
            </a:r>
            <a:r>
              <a:rPr lang="es-EC" sz="2000"/>
              <a:t> de la derecha de la ecuación representan </a:t>
            </a:r>
            <a:r>
              <a:rPr lang="es-EC" sz="2000" b="1">
                <a:solidFill>
                  <a:srgbClr val="FF0000"/>
                </a:solidFill>
              </a:rPr>
              <a:t>advección</a:t>
            </a:r>
            <a:r>
              <a:rPr lang="es-EC" sz="2000" b="1"/>
              <a:t>.</a:t>
            </a:r>
          </a:p>
          <a:p>
            <a:pPr>
              <a:spcBef>
                <a:spcPct val="35000"/>
              </a:spcBef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es-EC" sz="2000"/>
              <a:t>La advección produce una tasa de masa de agua, así como una tasa de sal, y está asociada con el modelo neto de circulación.</a:t>
            </a:r>
          </a:p>
          <a:p>
            <a:pPr>
              <a:spcBef>
                <a:spcPct val="35000"/>
              </a:spcBef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es-EC" sz="2000"/>
              <a:t>Los </a:t>
            </a:r>
            <a:r>
              <a:rPr lang="es-EC" sz="2000" b="1"/>
              <a:t>3 últimos términos</a:t>
            </a:r>
            <a:r>
              <a:rPr lang="es-EC" sz="2000"/>
              <a:t> son de </a:t>
            </a:r>
            <a:r>
              <a:rPr lang="es-EC" sz="2000" b="1">
                <a:solidFill>
                  <a:srgbClr val="FF0000"/>
                </a:solidFill>
              </a:rPr>
              <a:t>difusión</a:t>
            </a:r>
            <a:r>
              <a:rPr lang="es-EC" sz="2000"/>
              <a:t>, que es un proceso no advectivo y está asociado solamente con una tasa de sal, además con el régimen de mezcla de turbulencia o remolino. En un estuario los 6 términos pueden ser diferentes.</a:t>
            </a:r>
            <a:endParaRPr lang="es-ES" sz="2000"/>
          </a:p>
          <a:p>
            <a:endParaRPr lang="es-EC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14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altLang="en-US"/>
              <a:t>José V. Chang, Profesor FIMCM-ESPOL</a:t>
            </a:r>
          </a:p>
        </p:txBody>
      </p:sp>
      <p:sp>
        <p:nvSpPr>
          <p:cNvPr id="15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93A5-F810-439A-B3C1-ECE33B4D6370}" type="slidenum">
              <a:rPr lang="es-EC" altLang="en-US"/>
              <a:pPr/>
              <a:t>3</a:t>
            </a:fld>
            <a:endParaRPr lang="es-EC" alt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r>
              <a:rPr lang="es-EC" sz="2800"/>
              <a:t>Ejemplo 1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2924175"/>
            <a:ext cx="8496300" cy="3206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C" sz="2000" b="1"/>
              <a:t>Simplificación unidimensional</a:t>
            </a:r>
            <a:r>
              <a:rPr lang="es-EC" sz="2000"/>
              <a:t>: </a:t>
            </a:r>
          </a:p>
          <a:p>
            <a:pPr>
              <a:buFont typeface="Wingdings" pitchFamily="2" charset="2"/>
              <a:buNone/>
            </a:pPr>
            <a:r>
              <a:rPr lang="es-EC" sz="2000">
                <a:sym typeface="Symbol" pitchFamily="18" charset="2"/>
              </a:rPr>
              <a:t> </a:t>
            </a:r>
            <a:r>
              <a:rPr lang="es-EC" sz="2000"/>
              <a:t>s/</a:t>
            </a:r>
            <a:r>
              <a:rPr lang="es-EC" sz="2000">
                <a:sym typeface="Symbol" pitchFamily="18" charset="2"/>
              </a:rPr>
              <a:t> </a:t>
            </a:r>
            <a:r>
              <a:rPr lang="es-EC" sz="2000"/>
              <a:t>t = -u </a:t>
            </a:r>
            <a:r>
              <a:rPr lang="es-EC" sz="2000">
                <a:sym typeface="Symbol" pitchFamily="18" charset="2"/>
              </a:rPr>
              <a:t> </a:t>
            </a:r>
            <a:r>
              <a:rPr lang="es-EC" sz="2000"/>
              <a:t>s/</a:t>
            </a:r>
            <a:r>
              <a:rPr lang="es-EC" sz="2000">
                <a:sym typeface="Symbol" pitchFamily="18" charset="2"/>
              </a:rPr>
              <a:t> </a:t>
            </a:r>
            <a:r>
              <a:rPr lang="es-EC" sz="2000"/>
              <a:t>x +</a:t>
            </a:r>
            <a:r>
              <a:rPr lang="es-EC" sz="2000">
                <a:sym typeface="Symbol" pitchFamily="18" charset="2"/>
              </a:rPr>
              <a:t></a:t>
            </a:r>
            <a:r>
              <a:rPr lang="es-EC" sz="2000"/>
              <a:t>/</a:t>
            </a:r>
            <a:r>
              <a:rPr lang="es-EC" sz="2000">
                <a:sym typeface="Symbol" pitchFamily="18" charset="2"/>
              </a:rPr>
              <a:t> </a:t>
            </a:r>
            <a:r>
              <a:rPr lang="es-EC" sz="2000"/>
              <a:t>x</a:t>
            </a:r>
            <a:r>
              <a:rPr lang="es-EC" sz="2000">
                <a:sym typeface="Symbol" pitchFamily="18" charset="2"/>
              </a:rPr>
              <a:t> </a:t>
            </a:r>
            <a:r>
              <a:rPr lang="en-US" sz="2000">
                <a:sym typeface="Symbol" pitchFamily="18" charset="2"/>
              </a:rPr>
              <a:t>[ </a:t>
            </a:r>
            <a:r>
              <a:rPr lang="es-EC" sz="2000"/>
              <a:t>K x .</a:t>
            </a:r>
            <a:r>
              <a:rPr lang="es-EC" sz="2000">
                <a:sym typeface="Symbol" pitchFamily="18" charset="2"/>
              </a:rPr>
              <a:t> </a:t>
            </a:r>
            <a:r>
              <a:rPr lang="es-EC" sz="2000"/>
              <a:t>s /</a:t>
            </a:r>
            <a:r>
              <a:rPr lang="es-EC" sz="2000">
                <a:sym typeface="Symbol" pitchFamily="18" charset="2"/>
              </a:rPr>
              <a:t> </a:t>
            </a:r>
            <a:r>
              <a:rPr lang="es-EC" sz="2000"/>
              <a:t>x </a:t>
            </a:r>
            <a:r>
              <a:rPr lang="en-US" sz="2000">
                <a:sym typeface="Symbol" pitchFamily="18" charset="2"/>
              </a:rPr>
              <a:t>]</a:t>
            </a:r>
            <a:r>
              <a:rPr lang="es-EC" sz="2000"/>
              <a:t> </a:t>
            </a:r>
          </a:p>
          <a:p>
            <a:pPr>
              <a:buFont typeface="Wingdings" pitchFamily="2" charset="2"/>
              <a:buNone/>
            </a:pPr>
            <a:r>
              <a:rPr lang="es-EC" sz="2000">
                <a:sym typeface="Symbol" pitchFamily="18" charset="2"/>
              </a:rPr>
              <a:t>Asumir que  </a:t>
            </a:r>
            <a:r>
              <a:rPr lang="es-EC" sz="2000"/>
              <a:t>K x</a:t>
            </a:r>
            <a:r>
              <a:rPr lang="es-EC" sz="2000">
                <a:sym typeface="Symbol" pitchFamily="18" charset="2"/>
              </a:rPr>
              <a:t> </a:t>
            </a:r>
            <a:r>
              <a:rPr lang="es-EC" sz="2000"/>
              <a:t>/</a:t>
            </a:r>
            <a:r>
              <a:rPr lang="es-EC" sz="2000">
                <a:sym typeface="Symbol" pitchFamily="18" charset="2"/>
              </a:rPr>
              <a:t> </a:t>
            </a:r>
            <a:r>
              <a:rPr lang="es-EC" sz="2000"/>
              <a:t>x</a:t>
            </a:r>
            <a:r>
              <a:rPr lang="es-EC" sz="2000">
                <a:sym typeface="Symbol" pitchFamily="18" charset="2"/>
              </a:rPr>
              <a:t> =</a:t>
            </a:r>
            <a:r>
              <a:rPr lang="en-US" sz="2000">
                <a:sym typeface="Symbol" pitchFamily="18" charset="2"/>
              </a:rPr>
              <a:t> </a:t>
            </a:r>
            <a:r>
              <a:rPr lang="es-EC" sz="2000"/>
              <a:t>K x  ó que (K x) no es función de x; d</a:t>
            </a:r>
            <a:r>
              <a:rPr lang="es-EC" sz="2000">
                <a:sym typeface="Symbol" pitchFamily="18" charset="2"/>
              </a:rPr>
              <a:t>e donde: </a:t>
            </a:r>
          </a:p>
          <a:p>
            <a:pPr>
              <a:buFont typeface="Symbol" pitchFamily="18" charset="2"/>
              <a:buNone/>
            </a:pPr>
            <a:r>
              <a:rPr lang="es-EC" sz="2000">
                <a:sym typeface="Symbol" pitchFamily="18" charset="2"/>
              </a:rPr>
              <a:t></a:t>
            </a:r>
            <a:r>
              <a:rPr lang="es-EC" sz="2000"/>
              <a:t> s/</a:t>
            </a:r>
            <a:r>
              <a:rPr lang="es-EC" sz="2000">
                <a:sym typeface="Symbol" pitchFamily="18" charset="2"/>
              </a:rPr>
              <a:t> </a:t>
            </a:r>
            <a:r>
              <a:rPr lang="es-EC" sz="2000"/>
              <a:t>t = -u </a:t>
            </a:r>
            <a:r>
              <a:rPr lang="es-EC" sz="2000">
                <a:sym typeface="Symbol" pitchFamily="18" charset="2"/>
              </a:rPr>
              <a:t> </a:t>
            </a:r>
            <a:r>
              <a:rPr lang="es-EC" sz="2000"/>
              <a:t>s/</a:t>
            </a:r>
            <a:r>
              <a:rPr lang="es-EC" sz="2000">
                <a:sym typeface="Symbol" pitchFamily="18" charset="2"/>
              </a:rPr>
              <a:t> </a:t>
            </a:r>
            <a:r>
              <a:rPr lang="es-EC" sz="2000"/>
              <a:t>x +</a:t>
            </a:r>
            <a:r>
              <a:rPr lang="en-US" sz="2000">
                <a:sym typeface="Symbol" pitchFamily="18" charset="2"/>
              </a:rPr>
              <a:t> </a:t>
            </a:r>
            <a:r>
              <a:rPr lang="es-EC" sz="2000"/>
              <a:t>K x (</a:t>
            </a:r>
            <a:r>
              <a:rPr lang="es-EC" sz="2000">
                <a:sym typeface="Symbol" pitchFamily="18" charset="2"/>
              </a:rPr>
              <a:t></a:t>
            </a:r>
            <a:r>
              <a:rPr lang="es-EC" sz="2000" baseline="30000">
                <a:sym typeface="Symbol" pitchFamily="18" charset="2"/>
              </a:rPr>
              <a:t>2</a:t>
            </a:r>
            <a:r>
              <a:rPr lang="es-EC" sz="2000">
                <a:sym typeface="Symbol" pitchFamily="18" charset="2"/>
              </a:rPr>
              <a:t> </a:t>
            </a:r>
            <a:r>
              <a:rPr lang="es-EC" sz="2000"/>
              <a:t>s /</a:t>
            </a:r>
            <a:r>
              <a:rPr lang="es-EC" sz="2000">
                <a:sym typeface="Symbol" pitchFamily="18" charset="2"/>
              </a:rPr>
              <a:t> </a:t>
            </a:r>
            <a:r>
              <a:rPr lang="es-EC" sz="2000"/>
              <a:t>x</a:t>
            </a:r>
            <a:r>
              <a:rPr lang="es-EC" sz="2000" baseline="30000"/>
              <a:t>2</a:t>
            </a:r>
            <a:r>
              <a:rPr lang="es-EC" sz="2000"/>
              <a:t>) ; </a:t>
            </a:r>
          </a:p>
          <a:p>
            <a:pPr>
              <a:buFont typeface="Symbol" pitchFamily="18" charset="2"/>
              <a:buNone/>
            </a:pPr>
            <a:r>
              <a:rPr lang="es-EC" sz="2000"/>
              <a:t>Asumir estado estable:  </a:t>
            </a:r>
            <a:r>
              <a:rPr lang="es-EC" sz="2000">
                <a:sym typeface="Symbol" pitchFamily="18" charset="2"/>
              </a:rPr>
              <a:t> </a:t>
            </a:r>
            <a:r>
              <a:rPr lang="es-EC" sz="2000"/>
              <a:t>s/</a:t>
            </a:r>
            <a:r>
              <a:rPr lang="es-EC" sz="2000">
                <a:sym typeface="Symbol" pitchFamily="18" charset="2"/>
              </a:rPr>
              <a:t> </a:t>
            </a:r>
            <a:r>
              <a:rPr lang="es-EC" sz="2000"/>
              <a:t>t = 0</a:t>
            </a:r>
          </a:p>
          <a:p>
            <a:pPr>
              <a:buFont typeface="Symbol" pitchFamily="18" charset="2"/>
              <a:buNone/>
            </a:pPr>
            <a:r>
              <a:rPr lang="es-EC" sz="2000"/>
              <a:t> Por lo que finalmente se tiene: u </a:t>
            </a:r>
            <a:r>
              <a:rPr lang="es-EC" sz="2000">
                <a:sym typeface="Symbol" pitchFamily="18" charset="2"/>
              </a:rPr>
              <a:t> </a:t>
            </a:r>
            <a:r>
              <a:rPr lang="es-EC" sz="2000"/>
              <a:t>s/</a:t>
            </a:r>
            <a:r>
              <a:rPr lang="es-EC" sz="2000">
                <a:sym typeface="Symbol" pitchFamily="18" charset="2"/>
              </a:rPr>
              <a:t> </a:t>
            </a:r>
            <a:r>
              <a:rPr lang="es-EC" sz="2000"/>
              <a:t>x =</a:t>
            </a:r>
            <a:r>
              <a:rPr lang="en-US" sz="2000">
                <a:sym typeface="Symbol" pitchFamily="18" charset="2"/>
              </a:rPr>
              <a:t> </a:t>
            </a:r>
            <a:r>
              <a:rPr lang="es-EC" sz="2000"/>
              <a:t>K x (</a:t>
            </a:r>
            <a:r>
              <a:rPr lang="es-EC" sz="2000">
                <a:sym typeface="Symbol" pitchFamily="18" charset="2"/>
              </a:rPr>
              <a:t></a:t>
            </a:r>
            <a:r>
              <a:rPr lang="es-EC" sz="2000" baseline="30000">
                <a:sym typeface="Symbol" pitchFamily="18" charset="2"/>
              </a:rPr>
              <a:t>2</a:t>
            </a:r>
            <a:r>
              <a:rPr lang="es-EC" sz="2000">
                <a:sym typeface="Symbol" pitchFamily="18" charset="2"/>
              </a:rPr>
              <a:t> </a:t>
            </a:r>
            <a:r>
              <a:rPr lang="es-EC" sz="2000"/>
              <a:t>s /</a:t>
            </a:r>
            <a:r>
              <a:rPr lang="es-EC" sz="2000">
                <a:sym typeface="Symbol" pitchFamily="18" charset="2"/>
              </a:rPr>
              <a:t> </a:t>
            </a:r>
            <a:r>
              <a:rPr lang="es-EC" sz="2000"/>
              <a:t>x</a:t>
            </a:r>
            <a:r>
              <a:rPr lang="es-EC" sz="2000" baseline="30000"/>
              <a:t>2</a:t>
            </a:r>
            <a:r>
              <a:rPr lang="es-EC" sz="2000"/>
              <a:t>)</a:t>
            </a:r>
          </a:p>
          <a:p>
            <a:pPr>
              <a:buFont typeface="Symbol" pitchFamily="18" charset="2"/>
              <a:buNone/>
            </a:pPr>
            <a:r>
              <a:rPr lang="es-EC" sz="2000"/>
              <a:t>Se hace notar que este caso no es muy común.</a:t>
            </a:r>
          </a:p>
          <a:p>
            <a:pPr>
              <a:buFont typeface="Wingdings" pitchFamily="2" charset="2"/>
              <a:buNone/>
            </a:pPr>
            <a:endParaRPr lang="es-EC" sz="2000"/>
          </a:p>
          <a:p>
            <a:endParaRPr lang="es-EC" sz="2000"/>
          </a:p>
        </p:txBody>
      </p:sp>
      <p:grpSp>
        <p:nvGrpSpPr>
          <p:cNvPr id="65545" name="Group 9"/>
          <p:cNvGrpSpPr>
            <a:grpSpLocks noChangeAspect="1"/>
          </p:cNvGrpSpPr>
          <p:nvPr/>
        </p:nvGrpSpPr>
        <p:grpSpPr bwMode="auto">
          <a:xfrm>
            <a:off x="684213" y="1052513"/>
            <a:ext cx="8064500" cy="1846262"/>
            <a:chOff x="204" y="1142"/>
            <a:chExt cx="5171" cy="941"/>
          </a:xfrm>
        </p:grpSpPr>
        <p:sp>
          <p:nvSpPr>
            <p:cNvPr id="65544" name="AutoShape 8"/>
            <p:cNvSpPr>
              <a:spLocks noChangeAspect="1" noChangeArrowheads="1" noTextEdit="1"/>
            </p:cNvSpPr>
            <p:nvPr/>
          </p:nvSpPr>
          <p:spPr bwMode="auto">
            <a:xfrm>
              <a:off x="204" y="1142"/>
              <a:ext cx="5171" cy="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204" y="1920"/>
              <a:ext cx="4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21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s-EC"/>
            </a:p>
          </p:txBody>
        </p:sp>
        <p:grpSp>
          <p:nvGrpSpPr>
            <p:cNvPr id="65550" name="Group 14"/>
            <p:cNvGrpSpPr>
              <a:grpSpLocks/>
            </p:cNvGrpSpPr>
            <p:nvPr/>
          </p:nvGrpSpPr>
          <p:grpSpPr bwMode="auto">
            <a:xfrm>
              <a:off x="211" y="1149"/>
              <a:ext cx="5143" cy="751"/>
              <a:chOff x="211" y="1149"/>
              <a:chExt cx="5143" cy="751"/>
            </a:xfrm>
          </p:grpSpPr>
          <p:sp>
            <p:nvSpPr>
              <p:cNvPr id="65547" name="Line 11"/>
              <p:cNvSpPr>
                <a:spLocks noChangeShapeType="1"/>
              </p:cNvSpPr>
              <p:nvPr/>
            </p:nvSpPr>
            <p:spPr bwMode="auto">
              <a:xfrm>
                <a:off x="211" y="1149"/>
                <a:ext cx="5143" cy="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65548" name="Rectangle 12"/>
              <p:cNvSpPr>
                <a:spLocks noChangeArrowheads="1"/>
              </p:cNvSpPr>
              <p:nvPr/>
            </p:nvSpPr>
            <p:spPr bwMode="auto">
              <a:xfrm>
                <a:off x="262" y="1365"/>
                <a:ext cx="4376" cy="4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es-EC" sz="2000">
                    <a:solidFill>
                      <a:srgbClr val="000000"/>
                    </a:solidFill>
                  </a:rPr>
                  <a:t>35 </a:t>
                </a:r>
                <a:r>
                  <a:rPr lang="es-EC" sz="2000" baseline="30000">
                    <a:solidFill>
                      <a:srgbClr val="000000"/>
                    </a:solidFill>
                  </a:rPr>
                  <a:t>0</a:t>
                </a:r>
                <a:r>
                  <a:rPr lang="es-EC" sz="2000">
                    <a:solidFill>
                      <a:srgbClr val="000000"/>
                    </a:solidFill>
                  </a:rPr>
                  <a:t>/</a:t>
                </a:r>
                <a:r>
                  <a:rPr lang="es-EC" sz="2000" baseline="-10000">
                    <a:solidFill>
                      <a:srgbClr val="000000"/>
                    </a:solidFill>
                  </a:rPr>
                  <a:t>00</a:t>
                </a:r>
                <a:r>
                  <a:rPr lang="es-EC" sz="2700">
                    <a:solidFill>
                      <a:srgbClr val="000000"/>
                    </a:solidFill>
                  </a:rPr>
                  <a:t>      </a:t>
                </a:r>
                <a:r>
                  <a:rPr lang="es-EC" sz="2000">
                    <a:solidFill>
                      <a:srgbClr val="000000"/>
                    </a:solidFill>
                  </a:rPr>
                  <a:t>30 </a:t>
                </a:r>
                <a:r>
                  <a:rPr lang="es-EC" sz="2000" baseline="30000">
                    <a:solidFill>
                      <a:srgbClr val="000000"/>
                    </a:solidFill>
                  </a:rPr>
                  <a:t>0</a:t>
                </a:r>
                <a:r>
                  <a:rPr lang="es-EC" sz="2000">
                    <a:solidFill>
                      <a:srgbClr val="000000"/>
                    </a:solidFill>
                  </a:rPr>
                  <a:t>/</a:t>
                </a:r>
                <a:r>
                  <a:rPr lang="es-EC" sz="2000" baseline="-10000">
                    <a:solidFill>
                      <a:srgbClr val="000000"/>
                    </a:solidFill>
                  </a:rPr>
                  <a:t>00</a:t>
                </a:r>
                <a:r>
                  <a:rPr lang="es-EC">
                    <a:solidFill>
                      <a:srgbClr val="000000"/>
                    </a:solidFill>
                  </a:rPr>
                  <a:t> </a:t>
                </a:r>
                <a:r>
                  <a:rPr lang="es-EC" sz="2000">
                    <a:solidFill>
                      <a:srgbClr val="000000"/>
                    </a:solidFill>
                  </a:rPr>
                  <a:t>    25 </a:t>
                </a:r>
                <a:r>
                  <a:rPr lang="es-EC" sz="2000" baseline="30000">
                    <a:solidFill>
                      <a:srgbClr val="000000"/>
                    </a:solidFill>
                  </a:rPr>
                  <a:t>0</a:t>
                </a:r>
                <a:r>
                  <a:rPr lang="es-EC" sz="2000">
                    <a:solidFill>
                      <a:srgbClr val="000000"/>
                    </a:solidFill>
                  </a:rPr>
                  <a:t>/</a:t>
                </a:r>
                <a:r>
                  <a:rPr lang="es-EC" sz="2000" baseline="-10000">
                    <a:solidFill>
                      <a:srgbClr val="000000"/>
                    </a:solidFill>
                  </a:rPr>
                  <a:t>00</a:t>
                </a:r>
                <a:r>
                  <a:rPr lang="es-EC" sz="2000">
                    <a:solidFill>
                      <a:srgbClr val="000000"/>
                    </a:solidFill>
                  </a:rPr>
                  <a:t>    20 </a:t>
                </a:r>
                <a:r>
                  <a:rPr lang="es-EC" sz="2000" baseline="30000">
                    <a:solidFill>
                      <a:srgbClr val="000000"/>
                    </a:solidFill>
                  </a:rPr>
                  <a:t>0</a:t>
                </a:r>
                <a:r>
                  <a:rPr lang="es-EC" sz="2000">
                    <a:solidFill>
                      <a:srgbClr val="000000"/>
                    </a:solidFill>
                  </a:rPr>
                  <a:t>/</a:t>
                </a:r>
                <a:r>
                  <a:rPr lang="es-EC" sz="2000" baseline="-10000">
                    <a:solidFill>
                      <a:srgbClr val="000000"/>
                    </a:solidFill>
                  </a:rPr>
                  <a:t>00</a:t>
                </a:r>
                <a:r>
                  <a:rPr lang="es-EC" sz="2000">
                    <a:solidFill>
                      <a:srgbClr val="000000"/>
                    </a:solidFill>
                  </a:rPr>
                  <a:t>     15 </a:t>
                </a:r>
                <a:r>
                  <a:rPr lang="es-EC" sz="2000" baseline="30000">
                    <a:solidFill>
                      <a:srgbClr val="000000"/>
                    </a:solidFill>
                  </a:rPr>
                  <a:t>0</a:t>
                </a:r>
                <a:r>
                  <a:rPr lang="es-EC" sz="2000">
                    <a:solidFill>
                      <a:srgbClr val="000000"/>
                    </a:solidFill>
                  </a:rPr>
                  <a:t>/</a:t>
                </a:r>
                <a:r>
                  <a:rPr lang="es-EC" sz="2000" baseline="-10000">
                    <a:solidFill>
                      <a:srgbClr val="000000"/>
                    </a:solidFill>
                  </a:rPr>
                  <a:t>00</a:t>
                </a:r>
                <a:r>
                  <a:rPr lang="es-EC">
                    <a:solidFill>
                      <a:srgbClr val="000000"/>
                    </a:solidFill>
                  </a:rPr>
                  <a:t> 	una capa</a:t>
                </a:r>
              </a:p>
              <a:p>
                <a:r>
                  <a:rPr lang="es-EC">
                    <a:solidFill>
                      <a:srgbClr val="000000"/>
                    </a:solidFill>
                  </a:rPr>
                  <a:t> 		</a:t>
                </a:r>
              </a:p>
              <a:p>
                <a:r>
                  <a:rPr lang="es-EC">
                    <a:solidFill>
                      <a:srgbClr val="000000"/>
                    </a:solidFill>
                  </a:rPr>
                  <a:t>		Kx	              		u</a:t>
                </a:r>
              </a:p>
            </p:txBody>
          </p:sp>
          <p:sp>
            <p:nvSpPr>
              <p:cNvPr id="65549" name="Freeform 13"/>
              <p:cNvSpPr>
                <a:spLocks/>
              </p:cNvSpPr>
              <p:nvPr/>
            </p:nvSpPr>
            <p:spPr bwMode="auto">
              <a:xfrm>
                <a:off x="293" y="1189"/>
                <a:ext cx="5031" cy="711"/>
              </a:xfrm>
              <a:custGeom>
                <a:avLst/>
                <a:gdLst/>
                <a:ahLst/>
                <a:cxnLst>
                  <a:cxn ang="0">
                    <a:pos x="5031" y="11"/>
                  </a:cxn>
                  <a:cxn ang="0">
                    <a:pos x="4982" y="11"/>
                  </a:cxn>
                  <a:cxn ang="0">
                    <a:pos x="4923" y="4"/>
                  </a:cxn>
                  <a:cxn ang="0">
                    <a:pos x="4875" y="0"/>
                  </a:cxn>
                  <a:cxn ang="0">
                    <a:pos x="4853" y="0"/>
                  </a:cxn>
                  <a:cxn ang="0">
                    <a:pos x="4835" y="0"/>
                  </a:cxn>
                  <a:cxn ang="0">
                    <a:pos x="4716" y="33"/>
                  </a:cxn>
                  <a:cxn ang="0">
                    <a:pos x="4600" y="86"/>
                  </a:cxn>
                  <a:cxn ang="0">
                    <a:pos x="4498" y="164"/>
                  </a:cxn>
                  <a:cxn ang="0">
                    <a:pos x="4405" y="259"/>
                  </a:cxn>
                  <a:cxn ang="0">
                    <a:pos x="4316" y="431"/>
                  </a:cxn>
                  <a:cxn ang="0">
                    <a:pos x="4226" y="526"/>
                  </a:cxn>
                  <a:cxn ang="0">
                    <a:pos x="4121" y="603"/>
                  </a:cxn>
                  <a:cxn ang="0">
                    <a:pos x="3978" y="637"/>
                  </a:cxn>
                  <a:cxn ang="0">
                    <a:pos x="3798" y="656"/>
                  </a:cxn>
                  <a:cxn ang="0">
                    <a:pos x="3465" y="668"/>
                  </a:cxn>
                  <a:cxn ang="0">
                    <a:pos x="2046" y="711"/>
                  </a:cxn>
                  <a:cxn ang="0">
                    <a:pos x="1726" y="705"/>
                  </a:cxn>
                  <a:cxn ang="0">
                    <a:pos x="1398" y="705"/>
                  </a:cxn>
                  <a:cxn ang="0">
                    <a:pos x="1214" y="705"/>
                  </a:cxn>
                  <a:cxn ang="0">
                    <a:pos x="1120" y="705"/>
                  </a:cxn>
                  <a:cxn ang="0">
                    <a:pos x="1023" y="705"/>
                  </a:cxn>
                  <a:cxn ang="0">
                    <a:pos x="0" y="711"/>
                  </a:cxn>
                </a:cxnLst>
                <a:rect l="0" t="0" r="r" b="b"/>
                <a:pathLst>
                  <a:path w="5031" h="711">
                    <a:moveTo>
                      <a:pt x="5031" y="11"/>
                    </a:moveTo>
                    <a:lnTo>
                      <a:pt x="4982" y="11"/>
                    </a:lnTo>
                    <a:lnTo>
                      <a:pt x="4923" y="4"/>
                    </a:lnTo>
                    <a:lnTo>
                      <a:pt x="4875" y="0"/>
                    </a:lnTo>
                    <a:lnTo>
                      <a:pt x="4853" y="0"/>
                    </a:lnTo>
                    <a:lnTo>
                      <a:pt x="4835" y="0"/>
                    </a:lnTo>
                    <a:lnTo>
                      <a:pt x="4716" y="33"/>
                    </a:lnTo>
                    <a:lnTo>
                      <a:pt x="4600" y="86"/>
                    </a:lnTo>
                    <a:lnTo>
                      <a:pt x="4498" y="164"/>
                    </a:lnTo>
                    <a:lnTo>
                      <a:pt x="4405" y="259"/>
                    </a:lnTo>
                    <a:lnTo>
                      <a:pt x="4316" y="431"/>
                    </a:lnTo>
                    <a:lnTo>
                      <a:pt x="4226" y="526"/>
                    </a:lnTo>
                    <a:lnTo>
                      <a:pt x="4121" y="603"/>
                    </a:lnTo>
                    <a:lnTo>
                      <a:pt x="3978" y="637"/>
                    </a:lnTo>
                    <a:lnTo>
                      <a:pt x="3798" y="656"/>
                    </a:lnTo>
                    <a:lnTo>
                      <a:pt x="3465" y="668"/>
                    </a:lnTo>
                    <a:lnTo>
                      <a:pt x="2046" y="711"/>
                    </a:lnTo>
                    <a:lnTo>
                      <a:pt x="1726" y="705"/>
                    </a:lnTo>
                    <a:lnTo>
                      <a:pt x="1398" y="705"/>
                    </a:lnTo>
                    <a:lnTo>
                      <a:pt x="1214" y="705"/>
                    </a:lnTo>
                    <a:lnTo>
                      <a:pt x="1120" y="705"/>
                    </a:lnTo>
                    <a:lnTo>
                      <a:pt x="1023" y="705"/>
                    </a:lnTo>
                    <a:lnTo>
                      <a:pt x="0" y="711"/>
                    </a:lnTo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2987675" y="227647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>
            <a:off x="4716463" y="22764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1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altLang="en-US"/>
              <a:t>José V. Chang, Profesor FIMCM-ESPOL</a:t>
            </a:r>
          </a:p>
        </p:txBody>
      </p:sp>
      <p:sp>
        <p:nvSpPr>
          <p:cNvPr id="1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3EA7-E63D-4030-84FE-6D7D6E22BA97}" type="slidenum">
              <a:rPr lang="es-EC" altLang="en-US"/>
              <a:pPr/>
              <a:t>4</a:t>
            </a:fld>
            <a:endParaRPr lang="es-EC" alt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792162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s-EC" sz="2800"/>
              <a:t>Balances de Sal – Modelos de Caja</a:t>
            </a:r>
            <a:br>
              <a:rPr lang="es-EC" sz="2800"/>
            </a:br>
            <a:r>
              <a:rPr lang="es-EC" sz="1200"/>
              <a:t>Referencia: R. Holden, ESPOL, 1978</a:t>
            </a:r>
            <a:r>
              <a:rPr lang="es-EC" sz="2800"/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981075"/>
            <a:ext cx="8713788" cy="3527425"/>
          </a:xfrm>
        </p:spPr>
        <p:txBody>
          <a:bodyPr/>
          <a:lstStyle/>
          <a:p>
            <a:pPr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es-ES" sz="2000" b="1"/>
              <a:t>Ejercicio 1</a:t>
            </a:r>
            <a:r>
              <a:rPr lang="es-ES" sz="2000"/>
              <a:t>. En un estuario, todos los términos del balance de sal son cero excepto la advección horizontal. </a:t>
            </a:r>
          </a:p>
          <a:p>
            <a:pPr>
              <a:spcBef>
                <a:spcPct val="35000"/>
              </a:spcBef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es-ES" sz="2000"/>
              <a:t>Si el cambio local de salinidad, </a:t>
            </a:r>
            <a:r>
              <a:rPr lang="es-ES" sz="2000">
                <a:sym typeface="Symbol" pitchFamily="18" charset="2"/>
              </a:rPr>
              <a:t></a:t>
            </a:r>
            <a:r>
              <a:rPr lang="es-ES" sz="2000"/>
              <a:t>s/</a:t>
            </a:r>
            <a:r>
              <a:rPr lang="es-ES" sz="2000">
                <a:sym typeface="Symbol" pitchFamily="18" charset="2"/>
              </a:rPr>
              <a:t></a:t>
            </a:r>
            <a:r>
              <a:rPr lang="es-ES" sz="2000"/>
              <a:t>t es cero para períodos de un día o más, ¿es posible que haya un gradiente horizontal de sal, </a:t>
            </a:r>
            <a:r>
              <a:rPr lang="es-ES" sz="2000">
                <a:sym typeface="Symbol" pitchFamily="18" charset="2"/>
              </a:rPr>
              <a:t></a:t>
            </a:r>
            <a:r>
              <a:rPr lang="es-ES" sz="2000"/>
              <a:t>s/</a:t>
            </a:r>
            <a:r>
              <a:rPr lang="es-ES" sz="2000">
                <a:sym typeface="Symbol" pitchFamily="18" charset="2"/>
              </a:rPr>
              <a:t></a:t>
            </a:r>
            <a:r>
              <a:rPr lang="es-ES" sz="2000"/>
              <a:t>x?, ¿Por qué?</a:t>
            </a:r>
            <a:endParaRPr lang="es-ES" sz="2000">
              <a:sym typeface="Symbol" pitchFamily="18" charset="2"/>
            </a:endParaRPr>
          </a:p>
          <a:p>
            <a:pPr>
              <a:spcBef>
                <a:spcPct val="35000"/>
              </a:spcBef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es-EC">
                <a:sym typeface="Symbol" pitchFamily="18" charset="2"/>
              </a:rPr>
              <a:t> </a:t>
            </a:r>
            <a:r>
              <a:rPr lang="es-EC"/>
              <a:t>s/</a:t>
            </a:r>
            <a:r>
              <a:rPr lang="es-EC">
                <a:sym typeface="Symbol" pitchFamily="18" charset="2"/>
              </a:rPr>
              <a:t> </a:t>
            </a:r>
            <a:r>
              <a:rPr lang="es-EC"/>
              <a:t>t = -u </a:t>
            </a:r>
            <a:r>
              <a:rPr lang="es-EC">
                <a:sym typeface="Symbol" pitchFamily="18" charset="2"/>
              </a:rPr>
              <a:t> </a:t>
            </a:r>
            <a:r>
              <a:rPr lang="es-EC"/>
              <a:t>s/</a:t>
            </a:r>
            <a:r>
              <a:rPr lang="es-EC">
                <a:sym typeface="Symbol" pitchFamily="18" charset="2"/>
              </a:rPr>
              <a:t> </a:t>
            </a:r>
            <a:r>
              <a:rPr lang="es-EC"/>
              <a:t>x – v </a:t>
            </a:r>
            <a:r>
              <a:rPr lang="es-EC">
                <a:sym typeface="Symbol" pitchFamily="18" charset="2"/>
              </a:rPr>
              <a:t> </a:t>
            </a:r>
            <a:r>
              <a:rPr lang="es-EC"/>
              <a:t>s/</a:t>
            </a:r>
            <a:r>
              <a:rPr lang="es-EC">
                <a:sym typeface="Symbol" pitchFamily="18" charset="2"/>
              </a:rPr>
              <a:t> </a:t>
            </a:r>
            <a:r>
              <a:rPr lang="es-EC"/>
              <a:t>y – w </a:t>
            </a:r>
            <a:r>
              <a:rPr lang="es-EC">
                <a:sym typeface="Symbol" pitchFamily="18" charset="2"/>
              </a:rPr>
              <a:t> </a:t>
            </a:r>
            <a:r>
              <a:rPr lang="es-EC"/>
              <a:t>s/</a:t>
            </a:r>
            <a:r>
              <a:rPr lang="es-EC">
                <a:sym typeface="Symbol" pitchFamily="18" charset="2"/>
              </a:rPr>
              <a:t> </a:t>
            </a:r>
            <a:r>
              <a:rPr lang="es-EC"/>
              <a:t>z +</a:t>
            </a:r>
            <a:r>
              <a:rPr lang="es-EC">
                <a:sym typeface="Symbol" pitchFamily="18" charset="2"/>
              </a:rPr>
              <a:t></a:t>
            </a:r>
            <a:r>
              <a:rPr lang="es-EC"/>
              <a:t>/</a:t>
            </a:r>
            <a:r>
              <a:rPr lang="es-EC">
                <a:sym typeface="Symbol" pitchFamily="18" charset="2"/>
              </a:rPr>
              <a:t> </a:t>
            </a:r>
            <a:r>
              <a:rPr lang="es-EC"/>
              <a:t>x</a:t>
            </a:r>
            <a:r>
              <a:rPr lang="es-EC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[ </a:t>
            </a:r>
            <a:r>
              <a:rPr lang="es-EC"/>
              <a:t>K x .</a:t>
            </a:r>
            <a:r>
              <a:rPr lang="es-EC">
                <a:sym typeface="Symbol" pitchFamily="18" charset="2"/>
              </a:rPr>
              <a:t> </a:t>
            </a:r>
            <a:r>
              <a:rPr lang="es-EC"/>
              <a:t>s /</a:t>
            </a:r>
            <a:r>
              <a:rPr lang="es-EC">
                <a:sym typeface="Symbol" pitchFamily="18" charset="2"/>
              </a:rPr>
              <a:t> </a:t>
            </a:r>
            <a:r>
              <a:rPr lang="es-EC"/>
              <a:t>x </a:t>
            </a:r>
            <a:r>
              <a:rPr lang="en-US">
                <a:sym typeface="Symbol" pitchFamily="18" charset="2"/>
              </a:rPr>
              <a:t>]</a:t>
            </a:r>
            <a:r>
              <a:rPr lang="es-EC"/>
              <a:t> + </a:t>
            </a:r>
            <a:r>
              <a:rPr lang="es-EC">
                <a:sym typeface="Symbol" pitchFamily="18" charset="2"/>
              </a:rPr>
              <a:t></a:t>
            </a:r>
            <a:r>
              <a:rPr lang="es-EC"/>
              <a:t>/</a:t>
            </a:r>
            <a:r>
              <a:rPr lang="es-EC">
                <a:sym typeface="Symbol" pitchFamily="18" charset="2"/>
              </a:rPr>
              <a:t> </a:t>
            </a:r>
            <a:r>
              <a:rPr lang="es-EC"/>
              <a:t>y</a:t>
            </a:r>
            <a:r>
              <a:rPr lang="es-EC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[</a:t>
            </a:r>
            <a:r>
              <a:rPr lang="es-EC"/>
              <a:t> K y. </a:t>
            </a:r>
            <a:r>
              <a:rPr lang="es-EC">
                <a:sym typeface="Symbol" pitchFamily="18" charset="2"/>
              </a:rPr>
              <a:t> </a:t>
            </a:r>
            <a:r>
              <a:rPr lang="es-EC"/>
              <a:t>s/</a:t>
            </a:r>
            <a:r>
              <a:rPr lang="es-EC">
                <a:sym typeface="Symbol" pitchFamily="18" charset="2"/>
              </a:rPr>
              <a:t> </a:t>
            </a:r>
            <a:r>
              <a:rPr lang="es-EC"/>
              <a:t>y </a:t>
            </a:r>
            <a:r>
              <a:rPr lang="en-US">
                <a:sym typeface="Symbol" pitchFamily="18" charset="2"/>
              </a:rPr>
              <a:t>]</a:t>
            </a:r>
            <a:r>
              <a:rPr lang="es-EC"/>
              <a:t> + </a:t>
            </a:r>
            <a:r>
              <a:rPr lang="es-EC">
                <a:sym typeface="Symbol" pitchFamily="18" charset="2"/>
              </a:rPr>
              <a:t></a:t>
            </a:r>
            <a:r>
              <a:rPr lang="es-EC"/>
              <a:t>/</a:t>
            </a:r>
            <a:r>
              <a:rPr lang="es-EC">
                <a:sym typeface="Symbol" pitchFamily="18" charset="2"/>
              </a:rPr>
              <a:t> </a:t>
            </a:r>
            <a:r>
              <a:rPr lang="es-EC"/>
              <a:t>z</a:t>
            </a:r>
            <a:r>
              <a:rPr lang="es-EC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[</a:t>
            </a:r>
            <a:r>
              <a:rPr lang="es-EC"/>
              <a:t> K z. </a:t>
            </a:r>
            <a:r>
              <a:rPr lang="es-EC">
                <a:sym typeface="Symbol" pitchFamily="18" charset="2"/>
              </a:rPr>
              <a:t> </a:t>
            </a:r>
            <a:r>
              <a:rPr lang="es-EC"/>
              <a:t>s/</a:t>
            </a:r>
            <a:r>
              <a:rPr lang="es-EC">
                <a:sym typeface="Symbol" pitchFamily="18" charset="2"/>
              </a:rPr>
              <a:t> </a:t>
            </a:r>
            <a:r>
              <a:rPr lang="es-EC"/>
              <a:t>z </a:t>
            </a:r>
            <a:r>
              <a:rPr lang="en-US">
                <a:sym typeface="Symbol" pitchFamily="18" charset="2"/>
              </a:rPr>
              <a:t>]</a:t>
            </a:r>
            <a:r>
              <a:rPr lang="es-EC"/>
              <a:t> </a:t>
            </a:r>
          </a:p>
          <a:p>
            <a:pPr>
              <a:spcBef>
                <a:spcPct val="35000"/>
              </a:spcBef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es-ES" sz="2000" b="1">
                <a:solidFill>
                  <a:srgbClr val="6600FF"/>
                </a:solidFill>
              </a:rPr>
              <a:t>	</a:t>
            </a:r>
            <a:r>
              <a:rPr lang="es-ES" sz="2000" b="1"/>
              <a:t>0 = -u </a:t>
            </a:r>
            <a:r>
              <a:rPr lang="es-ES" sz="2000" b="1">
                <a:sym typeface="Symbol" pitchFamily="18" charset="2"/>
              </a:rPr>
              <a:t> </a:t>
            </a:r>
            <a:r>
              <a:rPr lang="es-ES" sz="2000" b="1"/>
              <a:t>s/</a:t>
            </a:r>
            <a:r>
              <a:rPr lang="es-ES" sz="2000" b="1">
                <a:sym typeface="Symbol" pitchFamily="18" charset="2"/>
              </a:rPr>
              <a:t> </a:t>
            </a:r>
            <a:r>
              <a:rPr lang="es-ES" sz="2000" b="1"/>
              <a:t>x</a:t>
            </a:r>
          </a:p>
          <a:p>
            <a:pPr>
              <a:spcBef>
                <a:spcPct val="35000"/>
              </a:spcBef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es-ES" sz="2000"/>
              <a:t>Si puede existir gradiente horizontal, puesto que la advección es el movimiento horizontal del agua y sal, por tanto sí se podría generar un gradiente horizontal. Del gráfico se observa que hay un cambio de sal con respecto al eje x. </a:t>
            </a:r>
          </a:p>
          <a:p>
            <a:endParaRPr lang="es-EC" sz="2000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V="1">
            <a:off x="1763713" y="2636838"/>
            <a:ext cx="217487" cy="360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 flipV="1">
            <a:off x="2700338" y="2349500"/>
            <a:ext cx="215900" cy="3587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 flipV="1">
            <a:off x="3924300" y="2349500"/>
            <a:ext cx="215900" cy="3587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 flipV="1">
            <a:off x="5724525" y="2349500"/>
            <a:ext cx="215900" cy="360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V="1">
            <a:off x="7380288" y="2349500"/>
            <a:ext cx="215900" cy="4333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grpSp>
        <p:nvGrpSpPr>
          <p:cNvPr id="56331" name="Group 11"/>
          <p:cNvGrpSpPr>
            <a:grpSpLocks noChangeAspect="1"/>
          </p:cNvGrpSpPr>
          <p:nvPr/>
        </p:nvGrpSpPr>
        <p:grpSpPr bwMode="auto">
          <a:xfrm>
            <a:off x="1042988" y="4581525"/>
            <a:ext cx="7777162" cy="1458913"/>
            <a:chOff x="521" y="2886"/>
            <a:chExt cx="4899" cy="919"/>
          </a:xfrm>
        </p:grpSpPr>
        <p:sp>
          <p:nvSpPr>
            <p:cNvPr id="56330" name="AutoShape 10"/>
            <p:cNvSpPr>
              <a:spLocks noChangeAspect="1" noChangeArrowheads="1" noTextEdit="1"/>
            </p:cNvSpPr>
            <p:nvPr/>
          </p:nvSpPr>
          <p:spPr bwMode="auto">
            <a:xfrm>
              <a:off x="521" y="2886"/>
              <a:ext cx="4899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521" y="3613"/>
              <a:ext cx="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20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s-EC"/>
            </a:p>
          </p:txBody>
        </p:sp>
        <p:grpSp>
          <p:nvGrpSpPr>
            <p:cNvPr id="56336" name="Group 16"/>
            <p:cNvGrpSpPr>
              <a:grpSpLocks/>
            </p:cNvGrpSpPr>
            <p:nvPr/>
          </p:nvGrpSpPr>
          <p:grpSpPr bwMode="auto">
            <a:xfrm>
              <a:off x="527" y="2893"/>
              <a:ext cx="4873" cy="701"/>
              <a:chOff x="527" y="2893"/>
              <a:chExt cx="4873" cy="701"/>
            </a:xfrm>
          </p:grpSpPr>
          <p:sp>
            <p:nvSpPr>
              <p:cNvPr id="56333" name="Line 13"/>
              <p:cNvSpPr>
                <a:spLocks noChangeShapeType="1"/>
              </p:cNvSpPr>
              <p:nvPr/>
            </p:nvSpPr>
            <p:spPr bwMode="auto">
              <a:xfrm>
                <a:off x="527" y="2893"/>
                <a:ext cx="4873" cy="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6334" name="Rectangle 14"/>
              <p:cNvSpPr>
                <a:spLocks noChangeArrowheads="1"/>
              </p:cNvSpPr>
              <p:nvPr/>
            </p:nvSpPr>
            <p:spPr bwMode="auto">
              <a:xfrm>
                <a:off x="576" y="3094"/>
                <a:ext cx="3591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C" sz="2000">
                    <a:solidFill>
                      <a:srgbClr val="000000"/>
                    </a:solidFill>
                  </a:rPr>
                  <a:t>     35 </a:t>
                </a:r>
                <a:r>
                  <a:rPr lang="es-EC" sz="2000" baseline="30000">
                    <a:solidFill>
                      <a:srgbClr val="000000"/>
                    </a:solidFill>
                  </a:rPr>
                  <a:t>0</a:t>
                </a:r>
                <a:r>
                  <a:rPr lang="es-EC" sz="2000">
                    <a:solidFill>
                      <a:srgbClr val="000000"/>
                    </a:solidFill>
                  </a:rPr>
                  <a:t>/</a:t>
                </a:r>
                <a:r>
                  <a:rPr lang="es-EC" sz="2000" baseline="-25000">
                    <a:solidFill>
                      <a:srgbClr val="000000"/>
                    </a:solidFill>
                  </a:rPr>
                  <a:t>00</a:t>
                </a:r>
                <a:r>
                  <a:rPr lang="es-EC" sz="2000">
                    <a:solidFill>
                      <a:srgbClr val="000000"/>
                    </a:solidFill>
                  </a:rPr>
                  <a:t>           30 </a:t>
                </a:r>
                <a:r>
                  <a:rPr lang="es-EC" sz="2000" baseline="30000">
                    <a:solidFill>
                      <a:srgbClr val="000000"/>
                    </a:solidFill>
                  </a:rPr>
                  <a:t>0</a:t>
                </a:r>
                <a:r>
                  <a:rPr lang="es-EC" sz="2000">
                    <a:solidFill>
                      <a:srgbClr val="000000"/>
                    </a:solidFill>
                  </a:rPr>
                  <a:t>/</a:t>
                </a:r>
                <a:r>
                  <a:rPr lang="es-EC" sz="2000" baseline="-25000">
                    <a:solidFill>
                      <a:srgbClr val="000000"/>
                    </a:solidFill>
                  </a:rPr>
                  <a:t>00</a:t>
                </a:r>
                <a:r>
                  <a:rPr lang="es-EC" sz="2000">
                    <a:solidFill>
                      <a:srgbClr val="000000"/>
                    </a:solidFill>
                  </a:rPr>
                  <a:t>      25 </a:t>
                </a:r>
                <a:r>
                  <a:rPr lang="es-EC" sz="2000" baseline="30000">
                    <a:solidFill>
                      <a:srgbClr val="000000"/>
                    </a:solidFill>
                  </a:rPr>
                  <a:t>0</a:t>
                </a:r>
                <a:r>
                  <a:rPr lang="es-EC" sz="2000">
                    <a:solidFill>
                      <a:srgbClr val="000000"/>
                    </a:solidFill>
                  </a:rPr>
                  <a:t>/</a:t>
                </a:r>
                <a:r>
                  <a:rPr lang="es-EC" sz="2000" baseline="-25000">
                    <a:solidFill>
                      <a:srgbClr val="000000"/>
                    </a:solidFill>
                  </a:rPr>
                  <a:t>00       </a:t>
                </a:r>
                <a:r>
                  <a:rPr lang="es-EC" sz="2000">
                    <a:solidFill>
                      <a:srgbClr val="000000"/>
                    </a:solidFill>
                  </a:rPr>
                  <a:t> 20 </a:t>
                </a:r>
                <a:r>
                  <a:rPr lang="es-EC" sz="2000" baseline="30000">
                    <a:solidFill>
                      <a:srgbClr val="000000"/>
                    </a:solidFill>
                  </a:rPr>
                  <a:t>0</a:t>
                </a:r>
                <a:r>
                  <a:rPr lang="es-EC" sz="2000">
                    <a:solidFill>
                      <a:srgbClr val="000000"/>
                    </a:solidFill>
                  </a:rPr>
                  <a:t>/</a:t>
                </a:r>
                <a:r>
                  <a:rPr lang="es-EC" sz="2000" baseline="-25000">
                    <a:solidFill>
                      <a:srgbClr val="000000"/>
                    </a:solidFill>
                  </a:rPr>
                  <a:t>00</a:t>
                </a:r>
                <a:r>
                  <a:rPr lang="es-EC" sz="2000">
                    <a:solidFill>
                      <a:srgbClr val="000000"/>
                    </a:solidFill>
                  </a:rPr>
                  <a:t>    15 </a:t>
                </a:r>
                <a:r>
                  <a:rPr lang="es-EC" sz="2000" baseline="30000">
                    <a:solidFill>
                      <a:srgbClr val="000000"/>
                    </a:solidFill>
                  </a:rPr>
                  <a:t>0</a:t>
                </a:r>
                <a:r>
                  <a:rPr lang="es-EC" sz="2000">
                    <a:solidFill>
                      <a:srgbClr val="000000"/>
                    </a:solidFill>
                  </a:rPr>
                  <a:t>/</a:t>
                </a:r>
                <a:r>
                  <a:rPr lang="es-EC" sz="2000" baseline="-25000">
                    <a:solidFill>
                      <a:srgbClr val="000000"/>
                    </a:solidFill>
                  </a:rPr>
                  <a:t>00</a:t>
                </a:r>
                <a:endParaRPr lang="es-EC" sz="2000">
                  <a:solidFill>
                    <a:srgbClr val="000000"/>
                  </a:solidFill>
                </a:endParaRPr>
              </a:p>
              <a:p>
                <a:endParaRPr lang="es-EC" sz="2000"/>
              </a:p>
            </p:txBody>
          </p:sp>
          <p:sp>
            <p:nvSpPr>
              <p:cNvPr id="56335" name="Freeform 15"/>
              <p:cNvSpPr>
                <a:spLocks/>
              </p:cNvSpPr>
              <p:nvPr/>
            </p:nvSpPr>
            <p:spPr bwMode="auto">
              <a:xfrm>
                <a:off x="605" y="2930"/>
                <a:ext cx="4766" cy="664"/>
              </a:xfrm>
              <a:custGeom>
                <a:avLst/>
                <a:gdLst/>
                <a:ahLst/>
                <a:cxnLst>
                  <a:cxn ang="0">
                    <a:pos x="4766" y="10"/>
                  </a:cxn>
                  <a:cxn ang="0">
                    <a:pos x="4721" y="10"/>
                  </a:cxn>
                  <a:cxn ang="0">
                    <a:pos x="4664" y="3"/>
                  </a:cxn>
                  <a:cxn ang="0">
                    <a:pos x="4618" y="0"/>
                  </a:cxn>
                  <a:cxn ang="0">
                    <a:pos x="4598" y="0"/>
                  </a:cxn>
                  <a:cxn ang="0">
                    <a:pos x="4581" y="0"/>
                  </a:cxn>
                  <a:cxn ang="0">
                    <a:pos x="4469" y="31"/>
                  </a:cxn>
                  <a:cxn ang="0">
                    <a:pos x="4358" y="80"/>
                  </a:cxn>
                  <a:cxn ang="0">
                    <a:pos x="4261" y="153"/>
                  </a:cxn>
                  <a:cxn ang="0">
                    <a:pos x="4173" y="242"/>
                  </a:cxn>
                  <a:cxn ang="0">
                    <a:pos x="4089" y="403"/>
                  </a:cxn>
                  <a:cxn ang="0">
                    <a:pos x="4004" y="492"/>
                  </a:cxn>
                  <a:cxn ang="0">
                    <a:pos x="3904" y="563"/>
                  </a:cxn>
                  <a:cxn ang="0">
                    <a:pos x="3769" y="595"/>
                  </a:cxn>
                  <a:cxn ang="0">
                    <a:pos x="3598" y="612"/>
                  </a:cxn>
                  <a:cxn ang="0">
                    <a:pos x="3283" y="624"/>
                  </a:cxn>
                  <a:cxn ang="0">
                    <a:pos x="1938" y="664"/>
                  </a:cxn>
                  <a:cxn ang="0">
                    <a:pos x="1635" y="659"/>
                  </a:cxn>
                  <a:cxn ang="0">
                    <a:pos x="1325" y="659"/>
                  </a:cxn>
                  <a:cxn ang="0">
                    <a:pos x="1151" y="659"/>
                  </a:cxn>
                  <a:cxn ang="0">
                    <a:pos x="1062" y="659"/>
                  </a:cxn>
                  <a:cxn ang="0">
                    <a:pos x="969" y="659"/>
                  </a:cxn>
                  <a:cxn ang="0">
                    <a:pos x="0" y="664"/>
                  </a:cxn>
                </a:cxnLst>
                <a:rect l="0" t="0" r="r" b="b"/>
                <a:pathLst>
                  <a:path w="4766" h="664">
                    <a:moveTo>
                      <a:pt x="4766" y="10"/>
                    </a:moveTo>
                    <a:lnTo>
                      <a:pt x="4721" y="10"/>
                    </a:lnTo>
                    <a:lnTo>
                      <a:pt x="4664" y="3"/>
                    </a:lnTo>
                    <a:lnTo>
                      <a:pt x="4618" y="0"/>
                    </a:lnTo>
                    <a:lnTo>
                      <a:pt x="4598" y="0"/>
                    </a:lnTo>
                    <a:lnTo>
                      <a:pt x="4581" y="0"/>
                    </a:lnTo>
                    <a:lnTo>
                      <a:pt x="4469" y="31"/>
                    </a:lnTo>
                    <a:lnTo>
                      <a:pt x="4358" y="80"/>
                    </a:lnTo>
                    <a:lnTo>
                      <a:pt x="4261" y="153"/>
                    </a:lnTo>
                    <a:lnTo>
                      <a:pt x="4173" y="242"/>
                    </a:lnTo>
                    <a:lnTo>
                      <a:pt x="4089" y="403"/>
                    </a:lnTo>
                    <a:lnTo>
                      <a:pt x="4004" y="492"/>
                    </a:lnTo>
                    <a:lnTo>
                      <a:pt x="3904" y="563"/>
                    </a:lnTo>
                    <a:lnTo>
                      <a:pt x="3769" y="595"/>
                    </a:lnTo>
                    <a:lnTo>
                      <a:pt x="3598" y="612"/>
                    </a:lnTo>
                    <a:lnTo>
                      <a:pt x="3283" y="624"/>
                    </a:lnTo>
                    <a:lnTo>
                      <a:pt x="1938" y="664"/>
                    </a:lnTo>
                    <a:lnTo>
                      <a:pt x="1635" y="659"/>
                    </a:lnTo>
                    <a:lnTo>
                      <a:pt x="1325" y="659"/>
                    </a:lnTo>
                    <a:lnTo>
                      <a:pt x="1151" y="659"/>
                    </a:lnTo>
                    <a:lnTo>
                      <a:pt x="1062" y="659"/>
                    </a:lnTo>
                    <a:lnTo>
                      <a:pt x="969" y="659"/>
                    </a:lnTo>
                    <a:lnTo>
                      <a:pt x="0" y="664"/>
                    </a:lnTo>
                  </a:path>
                </a:pathLst>
              </a:cu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19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altLang="en-US"/>
              <a:t>José V. Chang, Profesor FIMCM-ESPOL</a:t>
            </a:r>
          </a:p>
        </p:txBody>
      </p:sp>
      <p:sp>
        <p:nvSpPr>
          <p:cNvPr id="191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26A5-A236-40F8-9190-ACD27C73A157}" type="slidenum">
              <a:rPr lang="es-EC" altLang="en-US"/>
              <a:pPr/>
              <a:t>5</a:t>
            </a:fld>
            <a:endParaRPr lang="es-EC" alt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r>
              <a:rPr lang="es-EC" sz="2800"/>
              <a:t>Ejemplo 2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836613"/>
            <a:ext cx="8569325" cy="2592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C" sz="2000"/>
              <a:t>Este tipo de comportamiento en estuarios (de 2 capas) es más común. Observe que:</a:t>
            </a:r>
          </a:p>
          <a:p>
            <a:pPr>
              <a:buClr>
                <a:srgbClr val="FF0000"/>
              </a:buClr>
              <a:buSzTx/>
              <a:buFont typeface="Wingdings" pitchFamily="2" charset="2"/>
              <a:buAutoNum type="arabicPeriod"/>
            </a:pPr>
            <a:r>
              <a:rPr lang="es-EC" sz="2000"/>
              <a:t>El componente de difusividad </a:t>
            </a:r>
            <a:r>
              <a:rPr lang="es-EC" sz="2000" b="1"/>
              <a:t>Kx</a:t>
            </a:r>
            <a:r>
              <a:rPr lang="es-EC" sz="2000"/>
              <a:t> (en el eje x) va de mayor a menor salinidad</a:t>
            </a:r>
          </a:p>
          <a:p>
            <a:pPr>
              <a:buClr>
                <a:srgbClr val="FF0000"/>
              </a:buClr>
              <a:buSzTx/>
              <a:buFont typeface="Wingdings" pitchFamily="2" charset="2"/>
              <a:buAutoNum type="arabicPeriod"/>
            </a:pPr>
            <a:r>
              <a:rPr lang="es-EC" sz="2000"/>
              <a:t>El vector de velocidad </a:t>
            </a:r>
            <a:r>
              <a:rPr lang="es-EC" sz="2000" b="1"/>
              <a:t>u</a:t>
            </a:r>
            <a:r>
              <a:rPr lang="es-EC" sz="2000"/>
              <a:t>, en el eje horizontal, responde a la dirección de los flujos del río y del mar respectivamente</a:t>
            </a:r>
          </a:p>
          <a:p>
            <a:pPr>
              <a:buClr>
                <a:srgbClr val="FF0000"/>
              </a:buClr>
              <a:buSzTx/>
              <a:buFont typeface="Wingdings" pitchFamily="2" charset="2"/>
              <a:buAutoNum type="arabicPeriod"/>
            </a:pPr>
            <a:r>
              <a:rPr lang="es-EC" sz="2000"/>
              <a:t>El componente de velocidad </a:t>
            </a:r>
            <a:r>
              <a:rPr lang="es-EC" sz="2000" b="1"/>
              <a:t>w</a:t>
            </a:r>
            <a:r>
              <a:rPr lang="es-EC" sz="2000"/>
              <a:t>, en el eje vertical, va de mayor a menor concentración de sal (de abajo hacia arriba en este caso)</a:t>
            </a:r>
          </a:p>
          <a:p>
            <a:pPr>
              <a:buClr>
                <a:srgbClr val="FF0000"/>
              </a:buClr>
              <a:buSzTx/>
              <a:buFont typeface="Wingdings" pitchFamily="2" charset="2"/>
              <a:buAutoNum type="arabicPeriod"/>
            </a:pPr>
            <a:r>
              <a:rPr lang="es-EC" sz="2000"/>
              <a:t>El componente de difusividad </a:t>
            </a:r>
            <a:r>
              <a:rPr lang="es-EC" sz="2000" b="1"/>
              <a:t>Kz</a:t>
            </a:r>
            <a:r>
              <a:rPr lang="es-EC" sz="2000"/>
              <a:t> (en el eje z) va de mayor a menor salinidad</a:t>
            </a:r>
          </a:p>
        </p:txBody>
      </p:sp>
      <p:grpSp>
        <p:nvGrpSpPr>
          <p:cNvPr id="67593" name="Group 9"/>
          <p:cNvGrpSpPr>
            <a:grpSpLocks noChangeAspect="1"/>
          </p:cNvGrpSpPr>
          <p:nvPr/>
        </p:nvGrpSpPr>
        <p:grpSpPr bwMode="auto">
          <a:xfrm>
            <a:off x="684213" y="3429000"/>
            <a:ext cx="7848600" cy="2693988"/>
            <a:chOff x="748" y="2483"/>
            <a:chExt cx="4445" cy="1437"/>
          </a:xfrm>
        </p:grpSpPr>
        <p:sp>
          <p:nvSpPr>
            <p:cNvPr id="67592" name="AutoShape 8"/>
            <p:cNvSpPr>
              <a:spLocks noChangeAspect="1" noChangeArrowheads="1" noTextEdit="1"/>
            </p:cNvSpPr>
            <p:nvPr/>
          </p:nvSpPr>
          <p:spPr bwMode="auto">
            <a:xfrm>
              <a:off x="748" y="2483"/>
              <a:ext cx="4445" cy="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594" name="Line 10"/>
            <p:cNvSpPr>
              <a:spLocks noChangeShapeType="1"/>
            </p:cNvSpPr>
            <p:nvPr/>
          </p:nvSpPr>
          <p:spPr bwMode="auto">
            <a:xfrm>
              <a:off x="788" y="2493"/>
              <a:ext cx="438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595" name="Freeform 11"/>
            <p:cNvSpPr>
              <a:spLocks/>
            </p:cNvSpPr>
            <p:nvPr/>
          </p:nvSpPr>
          <p:spPr bwMode="auto">
            <a:xfrm>
              <a:off x="807" y="2514"/>
              <a:ext cx="4333" cy="1386"/>
            </a:xfrm>
            <a:custGeom>
              <a:avLst/>
              <a:gdLst/>
              <a:ahLst/>
              <a:cxnLst>
                <a:cxn ang="0">
                  <a:pos x="4333" y="0"/>
                </a:cxn>
                <a:cxn ang="0">
                  <a:pos x="4299" y="0"/>
                </a:cxn>
                <a:cxn ang="0">
                  <a:pos x="4254" y="17"/>
                </a:cxn>
                <a:cxn ang="0">
                  <a:pos x="4190" y="42"/>
                </a:cxn>
                <a:cxn ang="0">
                  <a:pos x="4129" y="130"/>
                </a:cxn>
                <a:cxn ang="0">
                  <a:pos x="4082" y="231"/>
                </a:cxn>
                <a:cxn ang="0">
                  <a:pos x="4040" y="445"/>
                </a:cxn>
                <a:cxn ang="0">
                  <a:pos x="4007" y="684"/>
                </a:cxn>
                <a:cxn ang="0">
                  <a:pos x="3982" y="924"/>
                </a:cxn>
                <a:cxn ang="0">
                  <a:pos x="3975" y="1018"/>
                </a:cxn>
                <a:cxn ang="0">
                  <a:pos x="3957" y="1112"/>
                </a:cxn>
                <a:cxn ang="0">
                  <a:pos x="3914" y="1188"/>
                </a:cxn>
                <a:cxn ang="0">
                  <a:pos x="3856" y="1258"/>
                </a:cxn>
                <a:cxn ang="0">
                  <a:pos x="3781" y="1305"/>
                </a:cxn>
                <a:cxn ang="0">
                  <a:pos x="3698" y="1343"/>
                </a:cxn>
                <a:cxn ang="0">
                  <a:pos x="3542" y="1363"/>
                </a:cxn>
                <a:cxn ang="0">
                  <a:pos x="3431" y="1377"/>
                </a:cxn>
                <a:cxn ang="0">
                  <a:pos x="3343" y="1370"/>
                </a:cxn>
                <a:cxn ang="0">
                  <a:pos x="3252" y="1369"/>
                </a:cxn>
                <a:cxn ang="0">
                  <a:pos x="3201" y="1369"/>
                </a:cxn>
                <a:cxn ang="0">
                  <a:pos x="3175" y="1369"/>
                </a:cxn>
                <a:cxn ang="0">
                  <a:pos x="3148" y="1370"/>
                </a:cxn>
                <a:cxn ang="0">
                  <a:pos x="2863" y="1377"/>
                </a:cxn>
                <a:cxn ang="0">
                  <a:pos x="2170" y="1386"/>
                </a:cxn>
                <a:cxn ang="0">
                  <a:pos x="0" y="1386"/>
                </a:cxn>
              </a:cxnLst>
              <a:rect l="0" t="0" r="r" b="b"/>
              <a:pathLst>
                <a:path w="4333" h="1386">
                  <a:moveTo>
                    <a:pt x="4333" y="0"/>
                  </a:moveTo>
                  <a:lnTo>
                    <a:pt x="4299" y="0"/>
                  </a:lnTo>
                  <a:lnTo>
                    <a:pt x="4254" y="17"/>
                  </a:lnTo>
                  <a:lnTo>
                    <a:pt x="4190" y="42"/>
                  </a:lnTo>
                  <a:lnTo>
                    <a:pt x="4129" y="130"/>
                  </a:lnTo>
                  <a:lnTo>
                    <a:pt x="4082" y="231"/>
                  </a:lnTo>
                  <a:lnTo>
                    <a:pt x="4040" y="445"/>
                  </a:lnTo>
                  <a:lnTo>
                    <a:pt x="4007" y="684"/>
                  </a:lnTo>
                  <a:lnTo>
                    <a:pt x="3982" y="924"/>
                  </a:lnTo>
                  <a:lnTo>
                    <a:pt x="3975" y="1018"/>
                  </a:lnTo>
                  <a:lnTo>
                    <a:pt x="3957" y="1112"/>
                  </a:lnTo>
                  <a:lnTo>
                    <a:pt x="3914" y="1188"/>
                  </a:lnTo>
                  <a:lnTo>
                    <a:pt x="3856" y="1258"/>
                  </a:lnTo>
                  <a:lnTo>
                    <a:pt x="3781" y="1305"/>
                  </a:lnTo>
                  <a:lnTo>
                    <a:pt x="3698" y="1343"/>
                  </a:lnTo>
                  <a:lnTo>
                    <a:pt x="3542" y="1363"/>
                  </a:lnTo>
                  <a:lnTo>
                    <a:pt x="3431" y="1377"/>
                  </a:lnTo>
                  <a:lnTo>
                    <a:pt x="3343" y="1370"/>
                  </a:lnTo>
                  <a:lnTo>
                    <a:pt x="3252" y="1369"/>
                  </a:lnTo>
                  <a:lnTo>
                    <a:pt x="3201" y="1369"/>
                  </a:lnTo>
                  <a:lnTo>
                    <a:pt x="3175" y="1369"/>
                  </a:lnTo>
                  <a:lnTo>
                    <a:pt x="3148" y="1370"/>
                  </a:lnTo>
                  <a:lnTo>
                    <a:pt x="2863" y="1377"/>
                  </a:lnTo>
                  <a:lnTo>
                    <a:pt x="2170" y="1386"/>
                  </a:lnTo>
                  <a:lnTo>
                    <a:pt x="0" y="138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596" name="Rectangle 12"/>
            <p:cNvSpPr>
              <a:spLocks noChangeArrowheads="1"/>
            </p:cNvSpPr>
            <p:nvPr/>
          </p:nvSpPr>
          <p:spPr bwMode="auto">
            <a:xfrm>
              <a:off x="1016" y="2627"/>
              <a:ext cx="3275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>
                  <a:solidFill>
                    <a:srgbClr val="000000"/>
                  </a:solidFill>
                </a:rPr>
                <a:t>20 </a:t>
              </a:r>
              <a:r>
                <a:rPr lang="es-EC" baseline="30000">
                  <a:solidFill>
                    <a:srgbClr val="000000"/>
                  </a:solidFill>
                </a:rPr>
                <a:t>0</a:t>
              </a:r>
              <a:r>
                <a:rPr lang="es-EC">
                  <a:solidFill>
                    <a:srgbClr val="000000"/>
                  </a:solidFill>
                </a:rPr>
                <a:t>/</a:t>
              </a:r>
              <a:r>
                <a:rPr lang="es-EC" baseline="-25000">
                  <a:solidFill>
                    <a:srgbClr val="000000"/>
                  </a:solidFill>
                </a:rPr>
                <a:t>00</a:t>
              </a:r>
              <a:r>
                <a:rPr lang="es-EC">
                  <a:solidFill>
                    <a:srgbClr val="000000"/>
                  </a:solidFill>
                </a:rPr>
                <a:t>          15 </a:t>
              </a:r>
              <a:r>
                <a:rPr lang="es-EC" baseline="30000">
                  <a:solidFill>
                    <a:srgbClr val="000000"/>
                  </a:solidFill>
                </a:rPr>
                <a:t>0</a:t>
              </a:r>
              <a:r>
                <a:rPr lang="es-EC">
                  <a:solidFill>
                    <a:srgbClr val="000000"/>
                  </a:solidFill>
                </a:rPr>
                <a:t>/</a:t>
              </a:r>
              <a:r>
                <a:rPr lang="es-EC" baseline="-25000">
                  <a:solidFill>
                    <a:srgbClr val="000000"/>
                  </a:solidFill>
                </a:rPr>
                <a:t>00</a:t>
              </a:r>
              <a:r>
                <a:rPr lang="es-EC">
                  <a:solidFill>
                    <a:srgbClr val="000000"/>
                  </a:solidFill>
                </a:rPr>
                <a:t>        Kx       10 </a:t>
              </a:r>
              <a:r>
                <a:rPr lang="es-EC" baseline="30000">
                  <a:solidFill>
                    <a:srgbClr val="000000"/>
                  </a:solidFill>
                </a:rPr>
                <a:t>0</a:t>
              </a:r>
              <a:r>
                <a:rPr lang="es-EC">
                  <a:solidFill>
                    <a:srgbClr val="000000"/>
                  </a:solidFill>
                </a:rPr>
                <a:t>/</a:t>
              </a:r>
              <a:r>
                <a:rPr lang="es-EC" baseline="-25000">
                  <a:solidFill>
                    <a:srgbClr val="000000"/>
                  </a:solidFill>
                </a:rPr>
                <a:t>00</a:t>
              </a:r>
              <a:r>
                <a:rPr lang="es-EC">
                  <a:solidFill>
                    <a:srgbClr val="000000"/>
                  </a:solidFill>
                </a:rPr>
                <a:t>        5 </a:t>
              </a:r>
              <a:r>
                <a:rPr lang="es-EC" baseline="30000">
                  <a:solidFill>
                    <a:srgbClr val="000000"/>
                  </a:solidFill>
                </a:rPr>
                <a:t>0</a:t>
              </a:r>
              <a:r>
                <a:rPr lang="es-EC">
                  <a:solidFill>
                    <a:srgbClr val="000000"/>
                  </a:solidFill>
                </a:rPr>
                <a:t>/</a:t>
              </a:r>
              <a:r>
                <a:rPr lang="es-EC" baseline="-25000">
                  <a:solidFill>
                    <a:srgbClr val="000000"/>
                  </a:solidFill>
                </a:rPr>
                <a:t>00</a:t>
              </a:r>
              <a:r>
                <a:rPr lang="es-EC">
                  <a:solidFill>
                    <a:srgbClr val="000000"/>
                  </a:solidFill>
                </a:rPr>
                <a:t>        0 </a:t>
              </a:r>
              <a:r>
                <a:rPr lang="es-EC" baseline="30000">
                  <a:solidFill>
                    <a:srgbClr val="000000"/>
                  </a:solidFill>
                </a:rPr>
                <a:t>0</a:t>
              </a:r>
              <a:r>
                <a:rPr lang="es-EC">
                  <a:solidFill>
                    <a:srgbClr val="000000"/>
                  </a:solidFill>
                </a:rPr>
                <a:t>/</a:t>
              </a:r>
              <a:r>
                <a:rPr lang="es-EC" baseline="-25000">
                  <a:solidFill>
                    <a:srgbClr val="000000"/>
                  </a:solidFill>
                </a:rPr>
                <a:t>00</a:t>
              </a:r>
            </a:p>
            <a:p>
              <a:endParaRPr lang="es-EC" baseline="-25000">
                <a:solidFill>
                  <a:srgbClr val="000000"/>
                </a:solidFill>
              </a:endParaRPr>
            </a:p>
            <a:p>
              <a:endParaRPr lang="es-EC" sz="2000" baseline="-25000">
                <a:solidFill>
                  <a:srgbClr val="000000"/>
                </a:solidFill>
              </a:endParaRPr>
            </a:p>
          </p:txBody>
        </p:sp>
        <p:sp>
          <p:nvSpPr>
            <p:cNvPr id="67597" name="Rectangle 13"/>
            <p:cNvSpPr>
              <a:spLocks noChangeArrowheads="1"/>
            </p:cNvSpPr>
            <p:nvPr/>
          </p:nvSpPr>
          <p:spPr bwMode="auto">
            <a:xfrm>
              <a:off x="1007" y="3523"/>
              <a:ext cx="3443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>
                  <a:solidFill>
                    <a:srgbClr val="000000"/>
                  </a:solidFill>
                </a:rPr>
                <a:t>35 </a:t>
              </a:r>
              <a:r>
                <a:rPr lang="es-EC" baseline="30000">
                  <a:solidFill>
                    <a:srgbClr val="000000"/>
                  </a:solidFill>
                </a:rPr>
                <a:t>0</a:t>
              </a:r>
              <a:r>
                <a:rPr lang="es-EC">
                  <a:solidFill>
                    <a:srgbClr val="000000"/>
                  </a:solidFill>
                </a:rPr>
                <a:t>/</a:t>
              </a:r>
              <a:r>
                <a:rPr lang="es-EC" baseline="-25000">
                  <a:solidFill>
                    <a:srgbClr val="000000"/>
                  </a:solidFill>
                </a:rPr>
                <a:t>00                </a:t>
              </a:r>
              <a:r>
                <a:rPr lang="es-EC">
                  <a:solidFill>
                    <a:srgbClr val="000000"/>
                  </a:solidFill>
                </a:rPr>
                <a:t> 30 </a:t>
              </a:r>
              <a:r>
                <a:rPr lang="es-EC" baseline="30000">
                  <a:solidFill>
                    <a:srgbClr val="000000"/>
                  </a:solidFill>
                </a:rPr>
                <a:t>0</a:t>
              </a:r>
              <a:r>
                <a:rPr lang="es-EC">
                  <a:solidFill>
                    <a:srgbClr val="000000"/>
                  </a:solidFill>
                </a:rPr>
                <a:t>/</a:t>
              </a:r>
              <a:r>
                <a:rPr lang="es-EC" baseline="-25000">
                  <a:solidFill>
                    <a:srgbClr val="000000"/>
                  </a:solidFill>
                </a:rPr>
                <a:t>00</a:t>
              </a:r>
              <a:r>
                <a:rPr lang="es-EC">
                  <a:solidFill>
                    <a:srgbClr val="000000"/>
                  </a:solidFill>
                </a:rPr>
                <a:t>                   25 </a:t>
              </a:r>
              <a:r>
                <a:rPr lang="es-EC" baseline="30000">
                  <a:solidFill>
                    <a:srgbClr val="000000"/>
                  </a:solidFill>
                </a:rPr>
                <a:t>0</a:t>
              </a:r>
              <a:r>
                <a:rPr lang="es-EC">
                  <a:solidFill>
                    <a:srgbClr val="000000"/>
                  </a:solidFill>
                </a:rPr>
                <a:t>/</a:t>
              </a:r>
              <a:r>
                <a:rPr lang="es-EC" baseline="-25000">
                  <a:solidFill>
                    <a:srgbClr val="000000"/>
                  </a:solidFill>
                </a:rPr>
                <a:t>00         </a:t>
              </a:r>
              <a:r>
                <a:rPr lang="es-EC">
                  <a:solidFill>
                    <a:srgbClr val="000000"/>
                  </a:solidFill>
                </a:rPr>
                <a:t> 20 </a:t>
              </a:r>
              <a:r>
                <a:rPr lang="es-EC" baseline="30000">
                  <a:solidFill>
                    <a:srgbClr val="000000"/>
                  </a:solidFill>
                </a:rPr>
                <a:t>0</a:t>
              </a:r>
              <a:r>
                <a:rPr lang="es-EC">
                  <a:solidFill>
                    <a:srgbClr val="000000"/>
                  </a:solidFill>
                </a:rPr>
                <a:t>/</a:t>
              </a:r>
              <a:r>
                <a:rPr lang="es-EC" baseline="-25000">
                  <a:solidFill>
                    <a:srgbClr val="000000"/>
                  </a:solidFill>
                </a:rPr>
                <a:t>00</a:t>
              </a:r>
              <a:r>
                <a:rPr lang="es-EC">
                  <a:solidFill>
                    <a:srgbClr val="000000"/>
                  </a:solidFill>
                </a:rPr>
                <a:t>       15 </a:t>
              </a:r>
              <a:r>
                <a:rPr lang="es-EC" baseline="30000">
                  <a:solidFill>
                    <a:srgbClr val="000000"/>
                  </a:solidFill>
                </a:rPr>
                <a:t>0</a:t>
              </a:r>
              <a:r>
                <a:rPr lang="es-EC">
                  <a:solidFill>
                    <a:srgbClr val="000000"/>
                  </a:solidFill>
                </a:rPr>
                <a:t>/</a:t>
              </a:r>
              <a:r>
                <a:rPr lang="es-EC" baseline="-25000">
                  <a:solidFill>
                    <a:srgbClr val="000000"/>
                  </a:solidFill>
                </a:rPr>
                <a:t>00</a:t>
              </a:r>
              <a:r>
                <a:rPr lang="es-EC">
                  <a:solidFill>
                    <a:srgbClr val="000000"/>
                  </a:solidFill>
                </a:rPr>
                <a:t> </a:t>
              </a:r>
            </a:p>
            <a:p>
              <a:endParaRPr lang="es-EC">
                <a:solidFill>
                  <a:srgbClr val="000000"/>
                </a:solidFill>
              </a:endParaRPr>
            </a:p>
          </p:txBody>
        </p:sp>
        <p:sp>
          <p:nvSpPr>
            <p:cNvPr id="67598" name="Line 14"/>
            <p:cNvSpPr>
              <a:spLocks noChangeShapeType="1"/>
            </p:cNvSpPr>
            <p:nvPr/>
          </p:nvSpPr>
          <p:spPr bwMode="auto">
            <a:xfrm>
              <a:off x="754" y="3061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599" name="Line 15"/>
            <p:cNvSpPr>
              <a:spLocks noChangeShapeType="1"/>
            </p:cNvSpPr>
            <p:nvPr/>
          </p:nvSpPr>
          <p:spPr bwMode="auto">
            <a:xfrm>
              <a:off x="781" y="3062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00" name="Line 16"/>
            <p:cNvSpPr>
              <a:spLocks noChangeShapeType="1"/>
            </p:cNvSpPr>
            <p:nvPr/>
          </p:nvSpPr>
          <p:spPr bwMode="auto">
            <a:xfrm>
              <a:off x="807" y="3063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01" name="Line 17"/>
            <p:cNvSpPr>
              <a:spLocks noChangeShapeType="1"/>
            </p:cNvSpPr>
            <p:nvPr/>
          </p:nvSpPr>
          <p:spPr bwMode="auto">
            <a:xfrm>
              <a:off x="834" y="3064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02" name="Line 18"/>
            <p:cNvSpPr>
              <a:spLocks noChangeShapeType="1"/>
            </p:cNvSpPr>
            <p:nvPr/>
          </p:nvSpPr>
          <p:spPr bwMode="auto">
            <a:xfrm>
              <a:off x="861" y="3066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03" name="Line 19"/>
            <p:cNvSpPr>
              <a:spLocks noChangeShapeType="1"/>
            </p:cNvSpPr>
            <p:nvPr/>
          </p:nvSpPr>
          <p:spPr bwMode="auto">
            <a:xfrm>
              <a:off x="888" y="3067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04" name="Line 20"/>
            <p:cNvSpPr>
              <a:spLocks noChangeShapeType="1"/>
            </p:cNvSpPr>
            <p:nvPr/>
          </p:nvSpPr>
          <p:spPr bwMode="auto">
            <a:xfrm>
              <a:off x="914" y="3068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05" name="Line 21"/>
            <p:cNvSpPr>
              <a:spLocks noChangeShapeType="1"/>
            </p:cNvSpPr>
            <p:nvPr/>
          </p:nvSpPr>
          <p:spPr bwMode="auto">
            <a:xfrm>
              <a:off x="941" y="3069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06" name="Line 22"/>
            <p:cNvSpPr>
              <a:spLocks noChangeShapeType="1"/>
            </p:cNvSpPr>
            <p:nvPr/>
          </p:nvSpPr>
          <p:spPr bwMode="auto">
            <a:xfrm>
              <a:off x="968" y="3070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07" name="Line 23"/>
            <p:cNvSpPr>
              <a:spLocks noChangeShapeType="1"/>
            </p:cNvSpPr>
            <p:nvPr/>
          </p:nvSpPr>
          <p:spPr bwMode="auto">
            <a:xfrm>
              <a:off x="995" y="3071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08" name="Line 24"/>
            <p:cNvSpPr>
              <a:spLocks noChangeShapeType="1"/>
            </p:cNvSpPr>
            <p:nvPr/>
          </p:nvSpPr>
          <p:spPr bwMode="auto">
            <a:xfrm>
              <a:off x="1022" y="3072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09" name="Line 25"/>
            <p:cNvSpPr>
              <a:spLocks noChangeShapeType="1"/>
            </p:cNvSpPr>
            <p:nvPr/>
          </p:nvSpPr>
          <p:spPr bwMode="auto">
            <a:xfrm>
              <a:off x="1048" y="3073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10" name="Line 26"/>
            <p:cNvSpPr>
              <a:spLocks noChangeShapeType="1"/>
            </p:cNvSpPr>
            <p:nvPr/>
          </p:nvSpPr>
          <p:spPr bwMode="auto">
            <a:xfrm>
              <a:off x="1075" y="3074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11" name="Line 27"/>
            <p:cNvSpPr>
              <a:spLocks noChangeShapeType="1"/>
            </p:cNvSpPr>
            <p:nvPr/>
          </p:nvSpPr>
          <p:spPr bwMode="auto">
            <a:xfrm>
              <a:off x="1102" y="3075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12" name="Line 28"/>
            <p:cNvSpPr>
              <a:spLocks noChangeShapeType="1"/>
            </p:cNvSpPr>
            <p:nvPr/>
          </p:nvSpPr>
          <p:spPr bwMode="auto">
            <a:xfrm>
              <a:off x="1129" y="3076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13" name="Line 29"/>
            <p:cNvSpPr>
              <a:spLocks noChangeShapeType="1"/>
            </p:cNvSpPr>
            <p:nvPr/>
          </p:nvSpPr>
          <p:spPr bwMode="auto">
            <a:xfrm>
              <a:off x="1156" y="3077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14" name="Line 30"/>
            <p:cNvSpPr>
              <a:spLocks noChangeShapeType="1"/>
            </p:cNvSpPr>
            <p:nvPr/>
          </p:nvSpPr>
          <p:spPr bwMode="auto">
            <a:xfrm>
              <a:off x="1182" y="3079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15" name="Line 31"/>
            <p:cNvSpPr>
              <a:spLocks noChangeShapeType="1"/>
            </p:cNvSpPr>
            <p:nvPr/>
          </p:nvSpPr>
          <p:spPr bwMode="auto">
            <a:xfrm>
              <a:off x="1209" y="3080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16" name="Line 32"/>
            <p:cNvSpPr>
              <a:spLocks noChangeShapeType="1"/>
            </p:cNvSpPr>
            <p:nvPr/>
          </p:nvSpPr>
          <p:spPr bwMode="auto">
            <a:xfrm>
              <a:off x="1236" y="3081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17" name="Line 33"/>
            <p:cNvSpPr>
              <a:spLocks noChangeShapeType="1"/>
            </p:cNvSpPr>
            <p:nvPr/>
          </p:nvSpPr>
          <p:spPr bwMode="auto">
            <a:xfrm>
              <a:off x="1263" y="3082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18" name="Line 34"/>
            <p:cNvSpPr>
              <a:spLocks noChangeShapeType="1"/>
            </p:cNvSpPr>
            <p:nvPr/>
          </p:nvSpPr>
          <p:spPr bwMode="auto">
            <a:xfrm>
              <a:off x="1289" y="3083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19" name="Line 35"/>
            <p:cNvSpPr>
              <a:spLocks noChangeShapeType="1"/>
            </p:cNvSpPr>
            <p:nvPr/>
          </p:nvSpPr>
          <p:spPr bwMode="auto">
            <a:xfrm>
              <a:off x="1316" y="3084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20" name="Line 36"/>
            <p:cNvSpPr>
              <a:spLocks noChangeShapeType="1"/>
            </p:cNvSpPr>
            <p:nvPr/>
          </p:nvSpPr>
          <p:spPr bwMode="auto">
            <a:xfrm>
              <a:off x="1343" y="3085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21" name="Line 37"/>
            <p:cNvSpPr>
              <a:spLocks noChangeShapeType="1"/>
            </p:cNvSpPr>
            <p:nvPr/>
          </p:nvSpPr>
          <p:spPr bwMode="auto">
            <a:xfrm>
              <a:off x="1370" y="3086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22" name="Line 38"/>
            <p:cNvSpPr>
              <a:spLocks noChangeShapeType="1"/>
            </p:cNvSpPr>
            <p:nvPr/>
          </p:nvSpPr>
          <p:spPr bwMode="auto">
            <a:xfrm>
              <a:off x="1397" y="3087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23" name="Line 39"/>
            <p:cNvSpPr>
              <a:spLocks noChangeShapeType="1"/>
            </p:cNvSpPr>
            <p:nvPr/>
          </p:nvSpPr>
          <p:spPr bwMode="auto">
            <a:xfrm>
              <a:off x="1423" y="3088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24" name="Line 40"/>
            <p:cNvSpPr>
              <a:spLocks noChangeShapeType="1"/>
            </p:cNvSpPr>
            <p:nvPr/>
          </p:nvSpPr>
          <p:spPr bwMode="auto">
            <a:xfrm>
              <a:off x="1450" y="3089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25" name="Line 41"/>
            <p:cNvSpPr>
              <a:spLocks noChangeShapeType="1"/>
            </p:cNvSpPr>
            <p:nvPr/>
          </p:nvSpPr>
          <p:spPr bwMode="auto">
            <a:xfrm>
              <a:off x="1477" y="3090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26" name="Line 42"/>
            <p:cNvSpPr>
              <a:spLocks noChangeShapeType="1"/>
            </p:cNvSpPr>
            <p:nvPr/>
          </p:nvSpPr>
          <p:spPr bwMode="auto">
            <a:xfrm>
              <a:off x="1504" y="3092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27" name="Line 43"/>
            <p:cNvSpPr>
              <a:spLocks noChangeShapeType="1"/>
            </p:cNvSpPr>
            <p:nvPr/>
          </p:nvSpPr>
          <p:spPr bwMode="auto">
            <a:xfrm>
              <a:off x="1531" y="3093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28" name="Line 44"/>
            <p:cNvSpPr>
              <a:spLocks noChangeShapeType="1"/>
            </p:cNvSpPr>
            <p:nvPr/>
          </p:nvSpPr>
          <p:spPr bwMode="auto">
            <a:xfrm>
              <a:off x="1557" y="3094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29" name="Line 45"/>
            <p:cNvSpPr>
              <a:spLocks noChangeShapeType="1"/>
            </p:cNvSpPr>
            <p:nvPr/>
          </p:nvSpPr>
          <p:spPr bwMode="auto">
            <a:xfrm>
              <a:off x="1584" y="3095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30" name="Line 46"/>
            <p:cNvSpPr>
              <a:spLocks noChangeShapeType="1"/>
            </p:cNvSpPr>
            <p:nvPr/>
          </p:nvSpPr>
          <p:spPr bwMode="auto">
            <a:xfrm>
              <a:off x="1611" y="3096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31" name="Line 47"/>
            <p:cNvSpPr>
              <a:spLocks noChangeShapeType="1"/>
            </p:cNvSpPr>
            <p:nvPr/>
          </p:nvSpPr>
          <p:spPr bwMode="auto">
            <a:xfrm>
              <a:off x="1638" y="3097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32" name="Line 48"/>
            <p:cNvSpPr>
              <a:spLocks noChangeShapeType="1"/>
            </p:cNvSpPr>
            <p:nvPr/>
          </p:nvSpPr>
          <p:spPr bwMode="auto">
            <a:xfrm>
              <a:off x="1664" y="3098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33" name="Line 49"/>
            <p:cNvSpPr>
              <a:spLocks noChangeShapeType="1"/>
            </p:cNvSpPr>
            <p:nvPr/>
          </p:nvSpPr>
          <p:spPr bwMode="auto">
            <a:xfrm>
              <a:off x="1691" y="3099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34" name="Line 50"/>
            <p:cNvSpPr>
              <a:spLocks noChangeShapeType="1"/>
            </p:cNvSpPr>
            <p:nvPr/>
          </p:nvSpPr>
          <p:spPr bwMode="auto">
            <a:xfrm flipV="1">
              <a:off x="1718" y="3100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35" name="Line 51"/>
            <p:cNvSpPr>
              <a:spLocks noChangeShapeType="1"/>
            </p:cNvSpPr>
            <p:nvPr/>
          </p:nvSpPr>
          <p:spPr bwMode="auto">
            <a:xfrm>
              <a:off x="1745" y="3100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36" name="Line 52"/>
            <p:cNvSpPr>
              <a:spLocks noChangeShapeType="1"/>
            </p:cNvSpPr>
            <p:nvPr/>
          </p:nvSpPr>
          <p:spPr bwMode="auto">
            <a:xfrm>
              <a:off x="1772" y="3101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37" name="Line 53"/>
            <p:cNvSpPr>
              <a:spLocks noChangeShapeType="1"/>
            </p:cNvSpPr>
            <p:nvPr/>
          </p:nvSpPr>
          <p:spPr bwMode="auto">
            <a:xfrm>
              <a:off x="1798" y="3102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38" name="Line 54"/>
            <p:cNvSpPr>
              <a:spLocks noChangeShapeType="1"/>
            </p:cNvSpPr>
            <p:nvPr/>
          </p:nvSpPr>
          <p:spPr bwMode="auto">
            <a:xfrm>
              <a:off x="1825" y="3104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39" name="Line 55"/>
            <p:cNvSpPr>
              <a:spLocks noChangeShapeType="1"/>
            </p:cNvSpPr>
            <p:nvPr/>
          </p:nvSpPr>
          <p:spPr bwMode="auto">
            <a:xfrm>
              <a:off x="1852" y="3105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40" name="Line 56"/>
            <p:cNvSpPr>
              <a:spLocks noChangeShapeType="1"/>
            </p:cNvSpPr>
            <p:nvPr/>
          </p:nvSpPr>
          <p:spPr bwMode="auto">
            <a:xfrm>
              <a:off x="1879" y="3106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41" name="Line 57"/>
            <p:cNvSpPr>
              <a:spLocks noChangeShapeType="1"/>
            </p:cNvSpPr>
            <p:nvPr/>
          </p:nvSpPr>
          <p:spPr bwMode="auto">
            <a:xfrm>
              <a:off x="1906" y="3107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42" name="Line 58"/>
            <p:cNvSpPr>
              <a:spLocks noChangeShapeType="1"/>
            </p:cNvSpPr>
            <p:nvPr/>
          </p:nvSpPr>
          <p:spPr bwMode="auto">
            <a:xfrm>
              <a:off x="1932" y="3108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43" name="Line 59"/>
            <p:cNvSpPr>
              <a:spLocks noChangeShapeType="1"/>
            </p:cNvSpPr>
            <p:nvPr/>
          </p:nvSpPr>
          <p:spPr bwMode="auto">
            <a:xfrm>
              <a:off x="1959" y="3109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44" name="Line 60"/>
            <p:cNvSpPr>
              <a:spLocks noChangeShapeType="1"/>
            </p:cNvSpPr>
            <p:nvPr/>
          </p:nvSpPr>
          <p:spPr bwMode="auto">
            <a:xfrm>
              <a:off x="1986" y="3110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45" name="Line 61"/>
            <p:cNvSpPr>
              <a:spLocks noChangeShapeType="1"/>
            </p:cNvSpPr>
            <p:nvPr/>
          </p:nvSpPr>
          <p:spPr bwMode="auto">
            <a:xfrm>
              <a:off x="2013" y="3111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46" name="Line 62"/>
            <p:cNvSpPr>
              <a:spLocks noChangeShapeType="1"/>
            </p:cNvSpPr>
            <p:nvPr/>
          </p:nvSpPr>
          <p:spPr bwMode="auto">
            <a:xfrm>
              <a:off x="2039" y="3112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47" name="Line 63"/>
            <p:cNvSpPr>
              <a:spLocks noChangeShapeType="1"/>
            </p:cNvSpPr>
            <p:nvPr/>
          </p:nvSpPr>
          <p:spPr bwMode="auto">
            <a:xfrm>
              <a:off x="2066" y="3113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48" name="Line 64"/>
            <p:cNvSpPr>
              <a:spLocks noChangeShapeType="1"/>
            </p:cNvSpPr>
            <p:nvPr/>
          </p:nvSpPr>
          <p:spPr bwMode="auto">
            <a:xfrm>
              <a:off x="2093" y="3114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49" name="Line 65"/>
            <p:cNvSpPr>
              <a:spLocks noChangeShapeType="1"/>
            </p:cNvSpPr>
            <p:nvPr/>
          </p:nvSpPr>
          <p:spPr bwMode="auto">
            <a:xfrm>
              <a:off x="2120" y="3115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50" name="Line 66"/>
            <p:cNvSpPr>
              <a:spLocks noChangeShapeType="1"/>
            </p:cNvSpPr>
            <p:nvPr/>
          </p:nvSpPr>
          <p:spPr bwMode="auto">
            <a:xfrm>
              <a:off x="2147" y="3117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51" name="Line 67"/>
            <p:cNvSpPr>
              <a:spLocks noChangeShapeType="1"/>
            </p:cNvSpPr>
            <p:nvPr/>
          </p:nvSpPr>
          <p:spPr bwMode="auto">
            <a:xfrm>
              <a:off x="2173" y="3118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52" name="Line 68"/>
            <p:cNvSpPr>
              <a:spLocks noChangeShapeType="1"/>
            </p:cNvSpPr>
            <p:nvPr/>
          </p:nvSpPr>
          <p:spPr bwMode="auto">
            <a:xfrm>
              <a:off x="2200" y="3119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53" name="Line 69"/>
            <p:cNvSpPr>
              <a:spLocks noChangeShapeType="1"/>
            </p:cNvSpPr>
            <p:nvPr/>
          </p:nvSpPr>
          <p:spPr bwMode="auto">
            <a:xfrm>
              <a:off x="2227" y="3120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54" name="Line 70"/>
            <p:cNvSpPr>
              <a:spLocks noChangeShapeType="1"/>
            </p:cNvSpPr>
            <p:nvPr/>
          </p:nvSpPr>
          <p:spPr bwMode="auto">
            <a:xfrm>
              <a:off x="2254" y="3121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55" name="Line 71"/>
            <p:cNvSpPr>
              <a:spLocks noChangeShapeType="1"/>
            </p:cNvSpPr>
            <p:nvPr/>
          </p:nvSpPr>
          <p:spPr bwMode="auto">
            <a:xfrm>
              <a:off x="2281" y="3122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56" name="Line 72"/>
            <p:cNvSpPr>
              <a:spLocks noChangeShapeType="1"/>
            </p:cNvSpPr>
            <p:nvPr/>
          </p:nvSpPr>
          <p:spPr bwMode="auto">
            <a:xfrm>
              <a:off x="2307" y="3123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57" name="Line 73"/>
            <p:cNvSpPr>
              <a:spLocks noChangeShapeType="1"/>
            </p:cNvSpPr>
            <p:nvPr/>
          </p:nvSpPr>
          <p:spPr bwMode="auto">
            <a:xfrm>
              <a:off x="2334" y="3124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58" name="Line 74"/>
            <p:cNvSpPr>
              <a:spLocks noChangeShapeType="1"/>
            </p:cNvSpPr>
            <p:nvPr/>
          </p:nvSpPr>
          <p:spPr bwMode="auto">
            <a:xfrm>
              <a:off x="2361" y="3125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59" name="Line 75"/>
            <p:cNvSpPr>
              <a:spLocks noChangeShapeType="1"/>
            </p:cNvSpPr>
            <p:nvPr/>
          </p:nvSpPr>
          <p:spPr bwMode="auto">
            <a:xfrm>
              <a:off x="2388" y="3126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60" name="Line 76"/>
            <p:cNvSpPr>
              <a:spLocks noChangeShapeType="1"/>
            </p:cNvSpPr>
            <p:nvPr/>
          </p:nvSpPr>
          <p:spPr bwMode="auto">
            <a:xfrm>
              <a:off x="2414" y="3127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61" name="Line 77"/>
            <p:cNvSpPr>
              <a:spLocks noChangeShapeType="1"/>
            </p:cNvSpPr>
            <p:nvPr/>
          </p:nvSpPr>
          <p:spPr bwMode="auto">
            <a:xfrm>
              <a:off x="2441" y="3128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62" name="Line 78"/>
            <p:cNvSpPr>
              <a:spLocks noChangeShapeType="1"/>
            </p:cNvSpPr>
            <p:nvPr/>
          </p:nvSpPr>
          <p:spPr bwMode="auto">
            <a:xfrm>
              <a:off x="2468" y="3130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63" name="Line 79"/>
            <p:cNvSpPr>
              <a:spLocks noChangeShapeType="1"/>
            </p:cNvSpPr>
            <p:nvPr/>
          </p:nvSpPr>
          <p:spPr bwMode="auto">
            <a:xfrm>
              <a:off x="2495" y="3131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64" name="Line 80"/>
            <p:cNvSpPr>
              <a:spLocks noChangeShapeType="1"/>
            </p:cNvSpPr>
            <p:nvPr/>
          </p:nvSpPr>
          <p:spPr bwMode="auto">
            <a:xfrm>
              <a:off x="2522" y="3132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65" name="Line 81"/>
            <p:cNvSpPr>
              <a:spLocks noChangeShapeType="1"/>
            </p:cNvSpPr>
            <p:nvPr/>
          </p:nvSpPr>
          <p:spPr bwMode="auto">
            <a:xfrm>
              <a:off x="2548" y="3133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66" name="Line 82"/>
            <p:cNvSpPr>
              <a:spLocks noChangeShapeType="1"/>
            </p:cNvSpPr>
            <p:nvPr/>
          </p:nvSpPr>
          <p:spPr bwMode="auto">
            <a:xfrm>
              <a:off x="2575" y="3134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67" name="Line 83"/>
            <p:cNvSpPr>
              <a:spLocks noChangeShapeType="1"/>
            </p:cNvSpPr>
            <p:nvPr/>
          </p:nvSpPr>
          <p:spPr bwMode="auto">
            <a:xfrm>
              <a:off x="2602" y="3135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68" name="Line 84"/>
            <p:cNvSpPr>
              <a:spLocks noChangeShapeType="1"/>
            </p:cNvSpPr>
            <p:nvPr/>
          </p:nvSpPr>
          <p:spPr bwMode="auto">
            <a:xfrm>
              <a:off x="2629" y="3136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69" name="Line 85"/>
            <p:cNvSpPr>
              <a:spLocks noChangeShapeType="1"/>
            </p:cNvSpPr>
            <p:nvPr/>
          </p:nvSpPr>
          <p:spPr bwMode="auto">
            <a:xfrm>
              <a:off x="2656" y="3137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70" name="Line 86"/>
            <p:cNvSpPr>
              <a:spLocks noChangeShapeType="1"/>
            </p:cNvSpPr>
            <p:nvPr/>
          </p:nvSpPr>
          <p:spPr bwMode="auto">
            <a:xfrm>
              <a:off x="2682" y="3138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71" name="Line 87"/>
            <p:cNvSpPr>
              <a:spLocks noChangeShapeType="1"/>
            </p:cNvSpPr>
            <p:nvPr/>
          </p:nvSpPr>
          <p:spPr bwMode="auto">
            <a:xfrm>
              <a:off x="2709" y="3139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72" name="Line 88"/>
            <p:cNvSpPr>
              <a:spLocks noChangeShapeType="1"/>
            </p:cNvSpPr>
            <p:nvPr/>
          </p:nvSpPr>
          <p:spPr bwMode="auto">
            <a:xfrm>
              <a:off x="2736" y="3140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73" name="Line 89"/>
            <p:cNvSpPr>
              <a:spLocks noChangeShapeType="1"/>
            </p:cNvSpPr>
            <p:nvPr/>
          </p:nvSpPr>
          <p:spPr bwMode="auto">
            <a:xfrm>
              <a:off x="2763" y="3141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74" name="Line 90"/>
            <p:cNvSpPr>
              <a:spLocks noChangeShapeType="1"/>
            </p:cNvSpPr>
            <p:nvPr/>
          </p:nvSpPr>
          <p:spPr bwMode="auto">
            <a:xfrm>
              <a:off x="2789" y="3143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75" name="Line 91"/>
            <p:cNvSpPr>
              <a:spLocks noChangeShapeType="1"/>
            </p:cNvSpPr>
            <p:nvPr/>
          </p:nvSpPr>
          <p:spPr bwMode="auto">
            <a:xfrm>
              <a:off x="2816" y="3144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76" name="Line 92"/>
            <p:cNvSpPr>
              <a:spLocks noChangeShapeType="1"/>
            </p:cNvSpPr>
            <p:nvPr/>
          </p:nvSpPr>
          <p:spPr bwMode="auto">
            <a:xfrm>
              <a:off x="2843" y="3145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77" name="Line 93"/>
            <p:cNvSpPr>
              <a:spLocks noChangeShapeType="1"/>
            </p:cNvSpPr>
            <p:nvPr/>
          </p:nvSpPr>
          <p:spPr bwMode="auto">
            <a:xfrm>
              <a:off x="2870" y="3146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78" name="Line 94"/>
            <p:cNvSpPr>
              <a:spLocks noChangeShapeType="1"/>
            </p:cNvSpPr>
            <p:nvPr/>
          </p:nvSpPr>
          <p:spPr bwMode="auto">
            <a:xfrm>
              <a:off x="2897" y="3146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79" name="Line 95"/>
            <p:cNvSpPr>
              <a:spLocks noChangeShapeType="1"/>
            </p:cNvSpPr>
            <p:nvPr/>
          </p:nvSpPr>
          <p:spPr bwMode="auto">
            <a:xfrm>
              <a:off x="2923" y="3147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80" name="Line 96"/>
            <p:cNvSpPr>
              <a:spLocks noChangeShapeType="1"/>
            </p:cNvSpPr>
            <p:nvPr/>
          </p:nvSpPr>
          <p:spPr bwMode="auto">
            <a:xfrm>
              <a:off x="2950" y="3148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81" name="Line 97"/>
            <p:cNvSpPr>
              <a:spLocks noChangeShapeType="1"/>
            </p:cNvSpPr>
            <p:nvPr/>
          </p:nvSpPr>
          <p:spPr bwMode="auto">
            <a:xfrm>
              <a:off x="2977" y="3149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82" name="Line 98"/>
            <p:cNvSpPr>
              <a:spLocks noChangeShapeType="1"/>
            </p:cNvSpPr>
            <p:nvPr/>
          </p:nvSpPr>
          <p:spPr bwMode="auto">
            <a:xfrm>
              <a:off x="3004" y="3150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83" name="Line 99"/>
            <p:cNvSpPr>
              <a:spLocks noChangeShapeType="1"/>
            </p:cNvSpPr>
            <p:nvPr/>
          </p:nvSpPr>
          <p:spPr bwMode="auto">
            <a:xfrm>
              <a:off x="3031" y="3151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84" name="Line 100"/>
            <p:cNvSpPr>
              <a:spLocks noChangeShapeType="1"/>
            </p:cNvSpPr>
            <p:nvPr/>
          </p:nvSpPr>
          <p:spPr bwMode="auto">
            <a:xfrm>
              <a:off x="3057" y="3152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85" name="Line 101"/>
            <p:cNvSpPr>
              <a:spLocks noChangeShapeType="1"/>
            </p:cNvSpPr>
            <p:nvPr/>
          </p:nvSpPr>
          <p:spPr bwMode="auto">
            <a:xfrm>
              <a:off x="3084" y="3153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86" name="Line 102"/>
            <p:cNvSpPr>
              <a:spLocks noChangeShapeType="1"/>
            </p:cNvSpPr>
            <p:nvPr/>
          </p:nvSpPr>
          <p:spPr bwMode="auto">
            <a:xfrm>
              <a:off x="3111" y="3155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87" name="Line 103"/>
            <p:cNvSpPr>
              <a:spLocks noChangeShapeType="1"/>
            </p:cNvSpPr>
            <p:nvPr/>
          </p:nvSpPr>
          <p:spPr bwMode="auto">
            <a:xfrm>
              <a:off x="3138" y="3156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88" name="Line 104"/>
            <p:cNvSpPr>
              <a:spLocks noChangeShapeType="1"/>
            </p:cNvSpPr>
            <p:nvPr/>
          </p:nvSpPr>
          <p:spPr bwMode="auto">
            <a:xfrm>
              <a:off x="3164" y="3157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89" name="Line 105"/>
            <p:cNvSpPr>
              <a:spLocks noChangeShapeType="1"/>
            </p:cNvSpPr>
            <p:nvPr/>
          </p:nvSpPr>
          <p:spPr bwMode="auto">
            <a:xfrm>
              <a:off x="3191" y="3158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90" name="Line 106"/>
            <p:cNvSpPr>
              <a:spLocks noChangeShapeType="1"/>
            </p:cNvSpPr>
            <p:nvPr/>
          </p:nvSpPr>
          <p:spPr bwMode="auto">
            <a:xfrm>
              <a:off x="3218" y="3159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91" name="Line 107"/>
            <p:cNvSpPr>
              <a:spLocks noChangeShapeType="1"/>
            </p:cNvSpPr>
            <p:nvPr/>
          </p:nvSpPr>
          <p:spPr bwMode="auto">
            <a:xfrm>
              <a:off x="3245" y="3160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92" name="Line 108"/>
            <p:cNvSpPr>
              <a:spLocks noChangeShapeType="1"/>
            </p:cNvSpPr>
            <p:nvPr/>
          </p:nvSpPr>
          <p:spPr bwMode="auto">
            <a:xfrm>
              <a:off x="3272" y="3161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93" name="Line 109"/>
            <p:cNvSpPr>
              <a:spLocks noChangeShapeType="1"/>
            </p:cNvSpPr>
            <p:nvPr/>
          </p:nvSpPr>
          <p:spPr bwMode="auto">
            <a:xfrm>
              <a:off x="3298" y="3162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94" name="Line 110"/>
            <p:cNvSpPr>
              <a:spLocks noChangeShapeType="1"/>
            </p:cNvSpPr>
            <p:nvPr/>
          </p:nvSpPr>
          <p:spPr bwMode="auto">
            <a:xfrm>
              <a:off x="3325" y="3163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95" name="Line 111"/>
            <p:cNvSpPr>
              <a:spLocks noChangeShapeType="1"/>
            </p:cNvSpPr>
            <p:nvPr/>
          </p:nvSpPr>
          <p:spPr bwMode="auto">
            <a:xfrm>
              <a:off x="3352" y="3164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96" name="Line 112"/>
            <p:cNvSpPr>
              <a:spLocks noChangeShapeType="1"/>
            </p:cNvSpPr>
            <p:nvPr/>
          </p:nvSpPr>
          <p:spPr bwMode="auto">
            <a:xfrm>
              <a:off x="3379" y="3165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97" name="Line 113"/>
            <p:cNvSpPr>
              <a:spLocks noChangeShapeType="1"/>
            </p:cNvSpPr>
            <p:nvPr/>
          </p:nvSpPr>
          <p:spPr bwMode="auto">
            <a:xfrm>
              <a:off x="3406" y="3166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98" name="Line 114"/>
            <p:cNvSpPr>
              <a:spLocks noChangeShapeType="1"/>
            </p:cNvSpPr>
            <p:nvPr/>
          </p:nvSpPr>
          <p:spPr bwMode="auto">
            <a:xfrm>
              <a:off x="3432" y="3168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699" name="Line 115"/>
            <p:cNvSpPr>
              <a:spLocks noChangeShapeType="1"/>
            </p:cNvSpPr>
            <p:nvPr/>
          </p:nvSpPr>
          <p:spPr bwMode="auto">
            <a:xfrm>
              <a:off x="3459" y="3169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00" name="Line 116"/>
            <p:cNvSpPr>
              <a:spLocks noChangeShapeType="1"/>
            </p:cNvSpPr>
            <p:nvPr/>
          </p:nvSpPr>
          <p:spPr bwMode="auto">
            <a:xfrm>
              <a:off x="3486" y="3170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01" name="Line 117"/>
            <p:cNvSpPr>
              <a:spLocks noChangeShapeType="1"/>
            </p:cNvSpPr>
            <p:nvPr/>
          </p:nvSpPr>
          <p:spPr bwMode="auto">
            <a:xfrm>
              <a:off x="3513" y="3171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02" name="Line 118"/>
            <p:cNvSpPr>
              <a:spLocks noChangeShapeType="1"/>
            </p:cNvSpPr>
            <p:nvPr/>
          </p:nvSpPr>
          <p:spPr bwMode="auto">
            <a:xfrm>
              <a:off x="3539" y="3172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03" name="Line 119"/>
            <p:cNvSpPr>
              <a:spLocks noChangeShapeType="1"/>
            </p:cNvSpPr>
            <p:nvPr/>
          </p:nvSpPr>
          <p:spPr bwMode="auto">
            <a:xfrm>
              <a:off x="3566" y="3173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04" name="Line 120"/>
            <p:cNvSpPr>
              <a:spLocks noChangeShapeType="1"/>
            </p:cNvSpPr>
            <p:nvPr/>
          </p:nvSpPr>
          <p:spPr bwMode="auto">
            <a:xfrm>
              <a:off x="3593" y="3174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05" name="Line 121"/>
            <p:cNvSpPr>
              <a:spLocks noChangeShapeType="1"/>
            </p:cNvSpPr>
            <p:nvPr/>
          </p:nvSpPr>
          <p:spPr bwMode="auto">
            <a:xfrm>
              <a:off x="3620" y="3175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06" name="Line 122"/>
            <p:cNvSpPr>
              <a:spLocks noChangeShapeType="1"/>
            </p:cNvSpPr>
            <p:nvPr/>
          </p:nvSpPr>
          <p:spPr bwMode="auto">
            <a:xfrm>
              <a:off x="3647" y="3176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07" name="Line 123"/>
            <p:cNvSpPr>
              <a:spLocks noChangeShapeType="1"/>
            </p:cNvSpPr>
            <p:nvPr/>
          </p:nvSpPr>
          <p:spPr bwMode="auto">
            <a:xfrm>
              <a:off x="3673" y="3177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08" name="Line 124"/>
            <p:cNvSpPr>
              <a:spLocks noChangeShapeType="1"/>
            </p:cNvSpPr>
            <p:nvPr/>
          </p:nvSpPr>
          <p:spPr bwMode="auto">
            <a:xfrm>
              <a:off x="3700" y="3178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09" name="Line 125"/>
            <p:cNvSpPr>
              <a:spLocks noChangeShapeType="1"/>
            </p:cNvSpPr>
            <p:nvPr/>
          </p:nvSpPr>
          <p:spPr bwMode="auto">
            <a:xfrm>
              <a:off x="3727" y="3179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10" name="Line 126"/>
            <p:cNvSpPr>
              <a:spLocks noChangeShapeType="1"/>
            </p:cNvSpPr>
            <p:nvPr/>
          </p:nvSpPr>
          <p:spPr bwMode="auto">
            <a:xfrm>
              <a:off x="3754" y="3181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11" name="Line 127"/>
            <p:cNvSpPr>
              <a:spLocks noChangeShapeType="1"/>
            </p:cNvSpPr>
            <p:nvPr/>
          </p:nvSpPr>
          <p:spPr bwMode="auto">
            <a:xfrm>
              <a:off x="3781" y="3182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12" name="Line 128"/>
            <p:cNvSpPr>
              <a:spLocks noChangeShapeType="1"/>
            </p:cNvSpPr>
            <p:nvPr/>
          </p:nvSpPr>
          <p:spPr bwMode="auto">
            <a:xfrm>
              <a:off x="3807" y="3183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13" name="Line 129"/>
            <p:cNvSpPr>
              <a:spLocks noChangeShapeType="1"/>
            </p:cNvSpPr>
            <p:nvPr/>
          </p:nvSpPr>
          <p:spPr bwMode="auto">
            <a:xfrm>
              <a:off x="3834" y="3184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14" name="Line 130"/>
            <p:cNvSpPr>
              <a:spLocks noChangeShapeType="1"/>
            </p:cNvSpPr>
            <p:nvPr/>
          </p:nvSpPr>
          <p:spPr bwMode="auto">
            <a:xfrm>
              <a:off x="3861" y="3185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15" name="Line 131"/>
            <p:cNvSpPr>
              <a:spLocks noChangeShapeType="1"/>
            </p:cNvSpPr>
            <p:nvPr/>
          </p:nvSpPr>
          <p:spPr bwMode="auto">
            <a:xfrm>
              <a:off x="3888" y="3186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16" name="Line 132"/>
            <p:cNvSpPr>
              <a:spLocks noChangeShapeType="1"/>
            </p:cNvSpPr>
            <p:nvPr/>
          </p:nvSpPr>
          <p:spPr bwMode="auto">
            <a:xfrm>
              <a:off x="3914" y="3187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17" name="Line 133"/>
            <p:cNvSpPr>
              <a:spLocks noChangeShapeType="1"/>
            </p:cNvSpPr>
            <p:nvPr/>
          </p:nvSpPr>
          <p:spPr bwMode="auto">
            <a:xfrm>
              <a:off x="3941" y="3188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18" name="Line 134"/>
            <p:cNvSpPr>
              <a:spLocks noChangeShapeType="1"/>
            </p:cNvSpPr>
            <p:nvPr/>
          </p:nvSpPr>
          <p:spPr bwMode="auto">
            <a:xfrm>
              <a:off x="3968" y="3189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19" name="Line 135"/>
            <p:cNvSpPr>
              <a:spLocks noChangeShapeType="1"/>
            </p:cNvSpPr>
            <p:nvPr/>
          </p:nvSpPr>
          <p:spPr bwMode="auto">
            <a:xfrm>
              <a:off x="3995" y="3190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20" name="Line 136"/>
            <p:cNvSpPr>
              <a:spLocks noChangeShapeType="1"/>
            </p:cNvSpPr>
            <p:nvPr/>
          </p:nvSpPr>
          <p:spPr bwMode="auto">
            <a:xfrm>
              <a:off x="4022" y="3191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21" name="Line 137"/>
            <p:cNvSpPr>
              <a:spLocks noChangeShapeType="1"/>
            </p:cNvSpPr>
            <p:nvPr/>
          </p:nvSpPr>
          <p:spPr bwMode="auto">
            <a:xfrm flipV="1">
              <a:off x="4048" y="3192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22" name="Line 138"/>
            <p:cNvSpPr>
              <a:spLocks noChangeShapeType="1"/>
            </p:cNvSpPr>
            <p:nvPr/>
          </p:nvSpPr>
          <p:spPr bwMode="auto">
            <a:xfrm>
              <a:off x="4075" y="3193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23" name="Line 139"/>
            <p:cNvSpPr>
              <a:spLocks noChangeShapeType="1"/>
            </p:cNvSpPr>
            <p:nvPr/>
          </p:nvSpPr>
          <p:spPr bwMode="auto">
            <a:xfrm>
              <a:off x="4102" y="3194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24" name="Line 140"/>
            <p:cNvSpPr>
              <a:spLocks noChangeShapeType="1"/>
            </p:cNvSpPr>
            <p:nvPr/>
          </p:nvSpPr>
          <p:spPr bwMode="auto">
            <a:xfrm>
              <a:off x="4129" y="3195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25" name="Line 141"/>
            <p:cNvSpPr>
              <a:spLocks noChangeShapeType="1"/>
            </p:cNvSpPr>
            <p:nvPr/>
          </p:nvSpPr>
          <p:spPr bwMode="auto">
            <a:xfrm>
              <a:off x="4156" y="3196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26" name="Line 142"/>
            <p:cNvSpPr>
              <a:spLocks noChangeShapeType="1"/>
            </p:cNvSpPr>
            <p:nvPr/>
          </p:nvSpPr>
          <p:spPr bwMode="auto">
            <a:xfrm>
              <a:off x="4182" y="3197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27" name="Line 143"/>
            <p:cNvSpPr>
              <a:spLocks noChangeShapeType="1"/>
            </p:cNvSpPr>
            <p:nvPr/>
          </p:nvSpPr>
          <p:spPr bwMode="auto">
            <a:xfrm>
              <a:off x="4209" y="3198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28" name="Line 144"/>
            <p:cNvSpPr>
              <a:spLocks noChangeShapeType="1"/>
            </p:cNvSpPr>
            <p:nvPr/>
          </p:nvSpPr>
          <p:spPr bwMode="auto">
            <a:xfrm>
              <a:off x="4236" y="3199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29" name="Line 145"/>
            <p:cNvSpPr>
              <a:spLocks noChangeShapeType="1"/>
            </p:cNvSpPr>
            <p:nvPr/>
          </p:nvSpPr>
          <p:spPr bwMode="auto">
            <a:xfrm>
              <a:off x="4263" y="3200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30" name="Line 146"/>
            <p:cNvSpPr>
              <a:spLocks noChangeShapeType="1"/>
            </p:cNvSpPr>
            <p:nvPr/>
          </p:nvSpPr>
          <p:spPr bwMode="auto">
            <a:xfrm>
              <a:off x="4289" y="3201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31" name="Line 147"/>
            <p:cNvSpPr>
              <a:spLocks noChangeShapeType="1"/>
            </p:cNvSpPr>
            <p:nvPr/>
          </p:nvSpPr>
          <p:spPr bwMode="auto">
            <a:xfrm>
              <a:off x="4316" y="3202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32" name="Line 148"/>
            <p:cNvSpPr>
              <a:spLocks noChangeShapeType="1"/>
            </p:cNvSpPr>
            <p:nvPr/>
          </p:nvSpPr>
          <p:spPr bwMode="auto">
            <a:xfrm>
              <a:off x="4343" y="3203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33" name="Line 149"/>
            <p:cNvSpPr>
              <a:spLocks noChangeShapeType="1"/>
            </p:cNvSpPr>
            <p:nvPr/>
          </p:nvSpPr>
          <p:spPr bwMode="auto">
            <a:xfrm>
              <a:off x="4370" y="3204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34" name="Line 150"/>
            <p:cNvSpPr>
              <a:spLocks noChangeShapeType="1"/>
            </p:cNvSpPr>
            <p:nvPr/>
          </p:nvSpPr>
          <p:spPr bwMode="auto">
            <a:xfrm>
              <a:off x="4397" y="3206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35" name="Line 151"/>
            <p:cNvSpPr>
              <a:spLocks noChangeShapeType="1"/>
            </p:cNvSpPr>
            <p:nvPr/>
          </p:nvSpPr>
          <p:spPr bwMode="auto">
            <a:xfrm>
              <a:off x="4423" y="3207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36" name="Line 152"/>
            <p:cNvSpPr>
              <a:spLocks noChangeShapeType="1"/>
            </p:cNvSpPr>
            <p:nvPr/>
          </p:nvSpPr>
          <p:spPr bwMode="auto">
            <a:xfrm>
              <a:off x="4450" y="3208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37" name="Line 153"/>
            <p:cNvSpPr>
              <a:spLocks noChangeShapeType="1"/>
            </p:cNvSpPr>
            <p:nvPr/>
          </p:nvSpPr>
          <p:spPr bwMode="auto">
            <a:xfrm>
              <a:off x="4477" y="3209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38" name="Line 154"/>
            <p:cNvSpPr>
              <a:spLocks noChangeShapeType="1"/>
            </p:cNvSpPr>
            <p:nvPr/>
          </p:nvSpPr>
          <p:spPr bwMode="auto">
            <a:xfrm>
              <a:off x="4504" y="3210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39" name="Line 155"/>
            <p:cNvSpPr>
              <a:spLocks noChangeShapeType="1"/>
            </p:cNvSpPr>
            <p:nvPr/>
          </p:nvSpPr>
          <p:spPr bwMode="auto">
            <a:xfrm>
              <a:off x="4531" y="3211"/>
              <a:ext cx="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40" name="Line 156"/>
            <p:cNvSpPr>
              <a:spLocks noChangeShapeType="1"/>
            </p:cNvSpPr>
            <p:nvPr/>
          </p:nvSpPr>
          <p:spPr bwMode="auto">
            <a:xfrm>
              <a:off x="4557" y="3212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41" name="Line 157"/>
            <p:cNvSpPr>
              <a:spLocks noChangeShapeType="1"/>
            </p:cNvSpPr>
            <p:nvPr/>
          </p:nvSpPr>
          <p:spPr bwMode="auto">
            <a:xfrm>
              <a:off x="4584" y="3213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42" name="Line 158"/>
            <p:cNvSpPr>
              <a:spLocks noChangeShapeType="1"/>
            </p:cNvSpPr>
            <p:nvPr/>
          </p:nvSpPr>
          <p:spPr bwMode="auto">
            <a:xfrm>
              <a:off x="4611" y="3214"/>
              <a:ext cx="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43" name="Line 159"/>
            <p:cNvSpPr>
              <a:spLocks noChangeShapeType="1"/>
            </p:cNvSpPr>
            <p:nvPr/>
          </p:nvSpPr>
          <p:spPr bwMode="auto">
            <a:xfrm flipH="1">
              <a:off x="873" y="2908"/>
              <a:ext cx="435" cy="1"/>
            </a:xfrm>
            <a:prstGeom prst="line">
              <a:avLst/>
            </a:prstGeom>
            <a:noFill/>
            <a:ln w="17463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44" name="Freeform 160"/>
            <p:cNvSpPr>
              <a:spLocks/>
            </p:cNvSpPr>
            <p:nvPr/>
          </p:nvSpPr>
          <p:spPr bwMode="auto">
            <a:xfrm>
              <a:off x="850" y="2880"/>
              <a:ext cx="109" cy="56"/>
            </a:xfrm>
            <a:custGeom>
              <a:avLst/>
              <a:gdLst/>
              <a:ahLst/>
              <a:cxnLst>
                <a:cxn ang="0">
                  <a:pos x="109" y="56"/>
                </a:cxn>
                <a:cxn ang="0">
                  <a:pos x="0" y="28"/>
                </a:cxn>
                <a:cxn ang="0">
                  <a:pos x="109" y="0"/>
                </a:cxn>
                <a:cxn ang="0">
                  <a:pos x="109" y="56"/>
                </a:cxn>
              </a:cxnLst>
              <a:rect l="0" t="0" r="r" b="b"/>
              <a:pathLst>
                <a:path w="109" h="56">
                  <a:moveTo>
                    <a:pt x="109" y="56"/>
                  </a:moveTo>
                  <a:lnTo>
                    <a:pt x="0" y="28"/>
                  </a:lnTo>
                  <a:lnTo>
                    <a:pt x="109" y="0"/>
                  </a:lnTo>
                  <a:lnTo>
                    <a:pt x="109" y="56"/>
                  </a:lnTo>
                  <a:close/>
                </a:path>
              </a:pathLst>
            </a:custGeom>
            <a:noFill/>
            <a:ln w="17526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45" name="Line 161"/>
            <p:cNvSpPr>
              <a:spLocks noChangeShapeType="1"/>
            </p:cNvSpPr>
            <p:nvPr/>
          </p:nvSpPr>
          <p:spPr bwMode="auto">
            <a:xfrm>
              <a:off x="899" y="3377"/>
              <a:ext cx="426" cy="1"/>
            </a:xfrm>
            <a:prstGeom prst="line">
              <a:avLst/>
            </a:prstGeom>
            <a:noFill/>
            <a:ln w="17463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46" name="Freeform 162"/>
            <p:cNvSpPr>
              <a:spLocks/>
            </p:cNvSpPr>
            <p:nvPr/>
          </p:nvSpPr>
          <p:spPr bwMode="auto">
            <a:xfrm>
              <a:off x="1239" y="3350"/>
              <a:ext cx="109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9" y="27"/>
                </a:cxn>
                <a:cxn ang="0">
                  <a:pos x="0" y="56"/>
                </a:cxn>
                <a:cxn ang="0">
                  <a:pos x="0" y="0"/>
                </a:cxn>
              </a:cxnLst>
              <a:rect l="0" t="0" r="r" b="b"/>
              <a:pathLst>
                <a:path w="109" h="56">
                  <a:moveTo>
                    <a:pt x="0" y="0"/>
                  </a:moveTo>
                  <a:lnTo>
                    <a:pt x="109" y="27"/>
                  </a:lnTo>
                  <a:lnTo>
                    <a:pt x="0" y="5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7463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47" name="Rectangle 163"/>
            <p:cNvSpPr>
              <a:spLocks noChangeArrowheads="1"/>
            </p:cNvSpPr>
            <p:nvPr/>
          </p:nvSpPr>
          <p:spPr bwMode="auto">
            <a:xfrm>
              <a:off x="1398" y="2781"/>
              <a:ext cx="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s-ES"/>
            </a:p>
          </p:txBody>
        </p:sp>
        <p:sp>
          <p:nvSpPr>
            <p:cNvPr id="67748" name="Rectangle 164"/>
            <p:cNvSpPr>
              <a:spLocks noChangeArrowheads="1"/>
            </p:cNvSpPr>
            <p:nvPr/>
          </p:nvSpPr>
          <p:spPr bwMode="auto">
            <a:xfrm>
              <a:off x="1392" y="3286"/>
              <a:ext cx="676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2200">
                  <a:solidFill>
                    <a:srgbClr val="000000"/>
                  </a:solidFill>
                </a:rPr>
                <a:t>            </a:t>
              </a:r>
              <a:r>
                <a:rPr lang="es-EC">
                  <a:solidFill>
                    <a:srgbClr val="000000"/>
                  </a:solidFill>
                </a:rPr>
                <a:t>u </a:t>
              </a:r>
              <a:r>
                <a:rPr lang="es-EC" sz="2000">
                  <a:solidFill>
                    <a:srgbClr val="000000"/>
                  </a:solidFill>
                </a:rPr>
                <a:t> </a:t>
              </a:r>
              <a:endParaRPr lang="es-EC" sz="2000"/>
            </a:p>
          </p:txBody>
        </p:sp>
        <p:sp>
          <p:nvSpPr>
            <p:cNvPr id="67749" name="Rectangle 165"/>
            <p:cNvSpPr>
              <a:spLocks noChangeArrowheads="1"/>
            </p:cNvSpPr>
            <p:nvPr/>
          </p:nvSpPr>
          <p:spPr bwMode="auto">
            <a:xfrm>
              <a:off x="2227" y="3299"/>
              <a:ext cx="62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2000">
                  <a:solidFill>
                    <a:srgbClr val="000000"/>
                  </a:solidFill>
                </a:rPr>
                <a:t>            </a:t>
              </a:r>
              <a:r>
                <a:rPr lang="es-EC">
                  <a:solidFill>
                    <a:srgbClr val="000000"/>
                  </a:solidFill>
                </a:rPr>
                <a:t>Kx</a:t>
              </a:r>
              <a:endParaRPr lang="es-EC"/>
            </a:p>
          </p:txBody>
        </p:sp>
        <p:sp>
          <p:nvSpPr>
            <p:cNvPr id="67750" name="Rectangle 166"/>
            <p:cNvSpPr>
              <a:spLocks noChangeArrowheads="1"/>
            </p:cNvSpPr>
            <p:nvPr/>
          </p:nvSpPr>
          <p:spPr bwMode="auto">
            <a:xfrm>
              <a:off x="2129" y="2811"/>
              <a:ext cx="1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s-ES"/>
            </a:p>
          </p:txBody>
        </p:sp>
        <p:sp>
          <p:nvSpPr>
            <p:cNvPr id="67751" name="Line 167"/>
            <p:cNvSpPr>
              <a:spLocks noChangeShapeType="1"/>
            </p:cNvSpPr>
            <p:nvPr/>
          </p:nvSpPr>
          <p:spPr bwMode="auto">
            <a:xfrm>
              <a:off x="1708" y="3386"/>
              <a:ext cx="426" cy="1"/>
            </a:xfrm>
            <a:prstGeom prst="line">
              <a:avLst/>
            </a:prstGeom>
            <a:noFill/>
            <a:ln w="17463">
              <a:noFill/>
              <a:round/>
              <a:headEnd/>
              <a:tailEnd type="arrow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52" name="Freeform 168"/>
            <p:cNvSpPr>
              <a:spLocks/>
            </p:cNvSpPr>
            <p:nvPr/>
          </p:nvSpPr>
          <p:spPr bwMode="auto">
            <a:xfrm>
              <a:off x="2048" y="3359"/>
              <a:ext cx="109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9" y="27"/>
                </a:cxn>
                <a:cxn ang="0">
                  <a:pos x="0" y="56"/>
                </a:cxn>
                <a:cxn ang="0">
                  <a:pos x="0" y="0"/>
                </a:cxn>
              </a:cxnLst>
              <a:rect l="0" t="0" r="r" b="b"/>
              <a:pathLst>
                <a:path w="109" h="56">
                  <a:moveTo>
                    <a:pt x="0" y="0"/>
                  </a:moveTo>
                  <a:lnTo>
                    <a:pt x="109" y="27"/>
                  </a:lnTo>
                  <a:lnTo>
                    <a:pt x="0" y="5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7463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53" name="Line 169"/>
            <p:cNvSpPr>
              <a:spLocks noChangeShapeType="1"/>
            </p:cNvSpPr>
            <p:nvPr/>
          </p:nvSpPr>
          <p:spPr bwMode="auto">
            <a:xfrm>
              <a:off x="1643" y="2917"/>
              <a:ext cx="426" cy="1"/>
            </a:xfrm>
            <a:prstGeom prst="line">
              <a:avLst/>
            </a:prstGeom>
            <a:noFill/>
            <a:ln w="17463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7754" name="Freeform 170"/>
            <p:cNvSpPr>
              <a:spLocks/>
            </p:cNvSpPr>
            <p:nvPr/>
          </p:nvSpPr>
          <p:spPr bwMode="auto">
            <a:xfrm>
              <a:off x="1983" y="2889"/>
              <a:ext cx="109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9" y="28"/>
                </a:cxn>
                <a:cxn ang="0">
                  <a:pos x="0" y="56"/>
                </a:cxn>
                <a:cxn ang="0">
                  <a:pos x="0" y="0"/>
                </a:cxn>
              </a:cxnLst>
              <a:rect l="0" t="0" r="r" b="b"/>
              <a:pathLst>
                <a:path w="109" h="56">
                  <a:moveTo>
                    <a:pt x="0" y="0"/>
                  </a:moveTo>
                  <a:lnTo>
                    <a:pt x="109" y="28"/>
                  </a:lnTo>
                  <a:lnTo>
                    <a:pt x="0" y="5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7463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67920" name="Line 336"/>
          <p:cNvSpPr>
            <a:spLocks noChangeShapeType="1"/>
          </p:cNvSpPr>
          <p:nvPr/>
        </p:nvSpPr>
        <p:spPr bwMode="auto">
          <a:xfrm>
            <a:off x="3779838" y="5157788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7921" name="Line 337"/>
          <p:cNvSpPr>
            <a:spLocks noChangeShapeType="1"/>
          </p:cNvSpPr>
          <p:nvPr/>
        </p:nvSpPr>
        <p:spPr bwMode="auto">
          <a:xfrm>
            <a:off x="2987675" y="5157788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7922" name="Text Box 338"/>
          <p:cNvSpPr txBox="1">
            <a:spLocks noChangeArrowheads="1"/>
          </p:cNvSpPr>
          <p:nvPr/>
        </p:nvSpPr>
        <p:spPr bwMode="auto">
          <a:xfrm flipH="1">
            <a:off x="3925888" y="3860800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/>
              <a:t>  </a:t>
            </a:r>
          </a:p>
        </p:txBody>
      </p:sp>
      <p:sp>
        <p:nvSpPr>
          <p:cNvPr id="67924" name="Line 340"/>
          <p:cNvSpPr>
            <a:spLocks noChangeShapeType="1"/>
          </p:cNvSpPr>
          <p:nvPr/>
        </p:nvSpPr>
        <p:spPr bwMode="auto">
          <a:xfrm>
            <a:off x="3132138" y="38608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7925" name="Text Box 341"/>
          <p:cNvSpPr txBox="1">
            <a:spLocks noChangeArrowheads="1"/>
          </p:cNvSpPr>
          <p:nvPr/>
        </p:nvSpPr>
        <p:spPr bwMode="auto">
          <a:xfrm>
            <a:off x="3419475" y="386080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/>
              <a:t> u</a:t>
            </a:r>
          </a:p>
        </p:txBody>
      </p:sp>
      <p:sp>
        <p:nvSpPr>
          <p:cNvPr id="67926" name="Line 342"/>
          <p:cNvSpPr>
            <a:spLocks noChangeShapeType="1"/>
          </p:cNvSpPr>
          <p:nvPr/>
        </p:nvSpPr>
        <p:spPr bwMode="auto">
          <a:xfrm>
            <a:off x="3059113" y="40767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7927" name="Text Box 343"/>
          <p:cNvSpPr txBox="1">
            <a:spLocks noChangeArrowheads="1"/>
          </p:cNvSpPr>
          <p:nvPr/>
        </p:nvSpPr>
        <p:spPr bwMode="auto">
          <a:xfrm>
            <a:off x="900113" y="4292600"/>
            <a:ext cx="1655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1600"/>
              <a:t>W    Kz</a:t>
            </a:r>
            <a:r>
              <a:rPr lang="es-EC"/>
              <a:t> </a:t>
            </a:r>
          </a:p>
        </p:txBody>
      </p:sp>
      <p:sp>
        <p:nvSpPr>
          <p:cNvPr id="67928" name="Line 344"/>
          <p:cNvSpPr>
            <a:spLocks noChangeShapeType="1"/>
          </p:cNvSpPr>
          <p:nvPr/>
        </p:nvSpPr>
        <p:spPr bwMode="auto">
          <a:xfrm flipV="1">
            <a:off x="1258888" y="4221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7929" name="Line 345"/>
          <p:cNvSpPr>
            <a:spLocks noChangeShapeType="1"/>
          </p:cNvSpPr>
          <p:nvPr/>
        </p:nvSpPr>
        <p:spPr bwMode="auto">
          <a:xfrm flipV="1">
            <a:off x="1403350" y="4221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7930" name="Text Box 346"/>
          <p:cNvSpPr txBox="1">
            <a:spLocks noChangeArrowheads="1"/>
          </p:cNvSpPr>
          <p:nvPr/>
        </p:nvSpPr>
        <p:spPr bwMode="auto">
          <a:xfrm>
            <a:off x="2339975" y="4292600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1600"/>
              <a:t>W     Kz</a:t>
            </a:r>
          </a:p>
        </p:txBody>
      </p:sp>
      <p:sp>
        <p:nvSpPr>
          <p:cNvPr id="67931" name="Line 347"/>
          <p:cNvSpPr>
            <a:spLocks noChangeShapeType="1"/>
          </p:cNvSpPr>
          <p:nvPr/>
        </p:nvSpPr>
        <p:spPr bwMode="auto">
          <a:xfrm flipV="1">
            <a:off x="2700338" y="4221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7932" name="Line 348"/>
          <p:cNvSpPr>
            <a:spLocks noChangeShapeType="1"/>
          </p:cNvSpPr>
          <p:nvPr/>
        </p:nvSpPr>
        <p:spPr bwMode="auto">
          <a:xfrm flipV="1">
            <a:off x="2843213" y="4221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7933" name="Text Box 349"/>
          <p:cNvSpPr txBox="1">
            <a:spLocks noChangeArrowheads="1"/>
          </p:cNvSpPr>
          <p:nvPr/>
        </p:nvSpPr>
        <p:spPr bwMode="auto">
          <a:xfrm>
            <a:off x="4140200" y="4292600"/>
            <a:ext cx="122396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1600"/>
              <a:t>W     Kz</a:t>
            </a:r>
          </a:p>
          <a:p>
            <a:pPr>
              <a:spcBef>
                <a:spcPct val="50000"/>
              </a:spcBef>
            </a:pPr>
            <a:endParaRPr lang="es-EC"/>
          </a:p>
        </p:txBody>
      </p:sp>
      <p:sp>
        <p:nvSpPr>
          <p:cNvPr id="67934" name="Line 350"/>
          <p:cNvSpPr>
            <a:spLocks noChangeShapeType="1"/>
          </p:cNvSpPr>
          <p:nvPr/>
        </p:nvSpPr>
        <p:spPr bwMode="auto">
          <a:xfrm flipV="1">
            <a:off x="4500563" y="4221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7935" name="Line 351"/>
          <p:cNvSpPr>
            <a:spLocks noChangeShapeType="1"/>
          </p:cNvSpPr>
          <p:nvPr/>
        </p:nvSpPr>
        <p:spPr bwMode="auto">
          <a:xfrm flipV="1">
            <a:off x="4643438" y="4221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7936" name="Text Box 352"/>
          <p:cNvSpPr txBox="1">
            <a:spLocks noChangeArrowheads="1"/>
          </p:cNvSpPr>
          <p:nvPr/>
        </p:nvSpPr>
        <p:spPr bwMode="auto">
          <a:xfrm>
            <a:off x="5292725" y="4292600"/>
            <a:ext cx="100806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1600"/>
              <a:t>W     Kz</a:t>
            </a:r>
          </a:p>
          <a:p>
            <a:pPr>
              <a:spcBef>
                <a:spcPct val="50000"/>
              </a:spcBef>
            </a:pPr>
            <a:endParaRPr lang="es-EC"/>
          </a:p>
        </p:txBody>
      </p:sp>
      <p:sp>
        <p:nvSpPr>
          <p:cNvPr id="67937" name="Line 353"/>
          <p:cNvSpPr>
            <a:spLocks noChangeShapeType="1"/>
          </p:cNvSpPr>
          <p:nvPr/>
        </p:nvSpPr>
        <p:spPr bwMode="auto">
          <a:xfrm flipV="1">
            <a:off x="5651500" y="4221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7938" name="Line 354"/>
          <p:cNvSpPr>
            <a:spLocks noChangeShapeType="1"/>
          </p:cNvSpPr>
          <p:nvPr/>
        </p:nvSpPr>
        <p:spPr bwMode="auto">
          <a:xfrm flipV="1">
            <a:off x="5795963" y="4221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7939" name="Text Box 355"/>
          <p:cNvSpPr txBox="1">
            <a:spLocks noChangeArrowheads="1"/>
          </p:cNvSpPr>
          <p:nvPr/>
        </p:nvSpPr>
        <p:spPr bwMode="auto">
          <a:xfrm>
            <a:off x="6372225" y="4365625"/>
            <a:ext cx="100806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1600"/>
              <a:t>W     Kz</a:t>
            </a:r>
          </a:p>
          <a:p>
            <a:pPr>
              <a:spcBef>
                <a:spcPct val="50000"/>
              </a:spcBef>
            </a:pPr>
            <a:endParaRPr lang="es-EC"/>
          </a:p>
        </p:txBody>
      </p:sp>
      <p:sp>
        <p:nvSpPr>
          <p:cNvPr id="67940" name="Line 356"/>
          <p:cNvSpPr>
            <a:spLocks noChangeShapeType="1"/>
          </p:cNvSpPr>
          <p:nvPr/>
        </p:nvSpPr>
        <p:spPr bwMode="auto">
          <a:xfrm flipV="1">
            <a:off x="6732588" y="4292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7941" name="Line 357"/>
          <p:cNvSpPr>
            <a:spLocks noChangeShapeType="1"/>
          </p:cNvSpPr>
          <p:nvPr/>
        </p:nvSpPr>
        <p:spPr bwMode="auto">
          <a:xfrm flipV="1">
            <a:off x="6877050" y="4292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7942" name="Text Box 358"/>
          <p:cNvSpPr txBox="1">
            <a:spLocks noChangeArrowheads="1"/>
          </p:cNvSpPr>
          <p:nvPr/>
        </p:nvSpPr>
        <p:spPr bwMode="auto">
          <a:xfrm>
            <a:off x="6496050" y="4697413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1600"/>
              <a:t>Dos capas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16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altLang="en-US"/>
              <a:t>José V. Chang, Profesor FIMCM-ESPOL</a:t>
            </a:r>
          </a:p>
        </p:txBody>
      </p:sp>
      <p:sp>
        <p:nvSpPr>
          <p:cNvPr id="16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9C09-3D90-4F15-A6D7-C5E8EA096D7A}" type="slidenum">
              <a:rPr lang="es-EC" altLang="en-US"/>
              <a:pPr/>
              <a:t>6</a:t>
            </a:fld>
            <a:endParaRPr lang="es-EC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r>
              <a:rPr lang="es-EC" sz="2800"/>
              <a:t>Ejercicio 2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08050"/>
            <a:ext cx="8640763" cy="1944688"/>
          </a:xfrm>
        </p:spPr>
        <p:txBody>
          <a:bodyPr/>
          <a:lstStyle/>
          <a:p>
            <a:pPr>
              <a:buClr>
                <a:srgbClr val="FF3300"/>
              </a:buClr>
              <a:buSzPct val="75000"/>
              <a:buFont typeface="Wingdings" pitchFamily="2" charset="2"/>
              <a:buNone/>
            </a:pPr>
            <a:r>
              <a:rPr lang="es-ES" sz="2000"/>
              <a:t>¿Cuáles son las direcciones de U x  y K x en la figura siguiente?.</a:t>
            </a:r>
          </a:p>
          <a:p>
            <a:pPr>
              <a:buClr>
                <a:srgbClr val="FF3300"/>
              </a:buClr>
              <a:buSzPct val="75000"/>
              <a:buFont typeface="Wingdings" pitchFamily="2" charset="2"/>
              <a:buChar char="q"/>
            </a:pPr>
            <a:r>
              <a:rPr lang="es-EC" sz="2000"/>
              <a:t>Aplicando similares consideraciones a las del ejemplo 2, se tendría que en la capa superior el vector de velocidad u va de Este a Oeste (Cabecera a Desembocadura)</a:t>
            </a:r>
          </a:p>
          <a:p>
            <a:pPr>
              <a:buClr>
                <a:srgbClr val="FF3300"/>
              </a:buClr>
              <a:buSzPct val="75000"/>
              <a:buFont typeface="Wingdings" pitchFamily="2" charset="2"/>
              <a:buChar char="q"/>
            </a:pPr>
            <a:r>
              <a:rPr lang="es-EC" sz="2000"/>
              <a:t>Para el caso del coeficiente de difusividad Kx, la dirección de éste va de mayor a menor concentración de sal ( </a:t>
            </a:r>
            <a:r>
              <a:rPr lang="es-EC" sz="2000" baseline="30000">
                <a:solidFill>
                  <a:srgbClr val="000000"/>
                </a:solidFill>
                <a:latin typeface="Arial" charset="0"/>
              </a:rPr>
              <a:t>0</a:t>
            </a:r>
            <a:r>
              <a:rPr lang="es-EC" sz="2000">
                <a:solidFill>
                  <a:srgbClr val="000000"/>
                </a:solidFill>
                <a:latin typeface="Arial" charset="0"/>
              </a:rPr>
              <a:t>/</a:t>
            </a:r>
            <a:r>
              <a:rPr lang="es-EC" sz="2000" baseline="-25000">
                <a:solidFill>
                  <a:srgbClr val="000000"/>
                </a:solidFill>
                <a:latin typeface="Arial" charset="0"/>
              </a:rPr>
              <a:t>00</a:t>
            </a:r>
            <a:r>
              <a:rPr lang="es-EC" sz="2000">
                <a:solidFill>
                  <a:srgbClr val="000000"/>
                </a:solidFill>
                <a:latin typeface="Arial" charset="0"/>
              </a:rPr>
              <a:t>). </a:t>
            </a:r>
            <a:r>
              <a:rPr lang="es-EC" sz="2000">
                <a:solidFill>
                  <a:srgbClr val="000000"/>
                </a:solidFill>
              </a:rPr>
              <a:t>Ver gráfico a continuación.</a:t>
            </a:r>
            <a:r>
              <a:rPr lang="es-EC" sz="2000"/>
              <a:t> </a:t>
            </a:r>
          </a:p>
        </p:txBody>
      </p:sp>
      <p:grpSp>
        <p:nvGrpSpPr>
          <p:cNvPr id="57350" name="Group 6"/>
          <p:cNvGrpSpPr>
            <a:grpSpLocks noChangeAspect="1"/>
          </p:cNvGrpSpPr>
          <p:nvPr/>
        </p:nvGrpSpPr>
        <p:grpSpPr bwMode="auto">
          <a:xfrm>
            <a:off x="539750" y="3197225"/>
            <a:ext cx="8064500" cy="2608263"/>
            <a:chOff x="340" y="1389"/>
            <a:chExt cx="5080" cy="1643"/>
          </a:xfrm>
        </p:grpSpPr>
        <p:sp>
          <p:nvSpPr>
            <p:cNvPr id="57349" name="AutoShape 5"/>
            <p:cNvSpPr>
              <a:spLocks noChangeAspect="1" noChangeArrowheads="1" noTextEdit="1"/>
            </p:cNvSpPr>
            <p:nvPr/>
          </p:nvSpPr>
          <p:spPr bwMode="auto">
            <a:xfrm>
              <a:off x="340" y="1389"/>
              <a:ext cx="5080" cy="1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51" name="Line 7"/>
            <p:cNvSpPr>
              <a:spLocks noChangeShapeType="1"/>
            </p:cNvSpPr>
            <p:nvPr/>
          </p:nvSpPr>
          <p:spPr bwMode="auto">
            <a:xfrm>
              <a:off x="386" y="1400"/>
              <a:ext cx="5013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52" name="Freeform 8"/>
            <p:cNvSpPr>
              <a:spLocks/>
            </p:cNvSpPr>
            <p:nvPr/>
          </p:nvSpPr>
          <p:spPr bwMode="auto">
            <a:xfrm>
              <a:off x="408" y="1425"/>
              <a:ext cx="4951" cy="1584"/>
            </a:xfrm>
            <a:custGeom>
              <a:avLst/>
              <a:gdLst/>
              <a:ahLst/>
              <a:cxnLst>
                <a:cxn ang="0">
                  <a:pos x="4951" y="0"/>
                </a:cxn>
                <a:cxn ang="0">
                  <a:pos x="4913" y="0"/>
                </a:cxn>
                <a:cxn ang="0">
                  <a:pos x="4862" y="19"/>
                </a:cxn>
                <a:cxn ang="0">
                  <a:pos x="4788" y="48"/>
                </a:cxn>
                <a:cxn ang="0">
                  <a:pos x="4718" y="148"/>
                </a:cxn>
                <a:cxn ang="0">
                  <a:pos x="4665" y="264"/>
                </a:cxn>
                <a:cxn ang="0">
                  <a:pos x="4617" y="508"/>
                </a:cxn>
                <a:cxn ang="0">
                  <a:pos x="4578" y="782"/>
                </a:cxn>
                <a:cxn ang="0">
                  <a:pos x="4550" y="1056"/>
                </a:cxn>
                <a:cxn ang="0">
                  <a:pos x="4542" y="1163"/>
                </a:cxn>
                <a:cxn ang="0">
                  <a:pos x="4522" y="1271"/>
                </a:cxn>
                <a:cxn ang="0">
                  <a:pos x="4472" y="1358"/>
                </a:cxn>
                <a:cxn ang="0">
                  <a:pos x="4407" y="1438"/>
                </a:cxn>
                <a:cxn ang="0">
                  <a:pos x="4320" y="1491"/>
                </a:cxn>
                <a:cxn ang="0">
                  <a:pos x="4225" y="1535"/>
                </a:cxn>
                <a:cxn ang="0">
                  <a:pos x="4047" y="1558"/>
                </a:cxn>
                <a:cxn ang="0">
                  <a:pos x="3920" y="1574"/>
                </a:cxn>
                <a:cxn ang="0">
                  <a:pos x="3820" y="1566"/>
                </a:cxn>
                <a:cxn ang="0">
                  <a:pos x="3716" y="1565"/>
                </a:cxn>
                <a:cxn ang="0">
                  <a:pos x="3658" y="1565"/>
                </a:cxn>
                <a:cxn ang="0">
                  <a:pos x="3628" y="1565"/>
                </a:cxn>
                <a:cxn ang="0">
                  <a:pos x="3597" y="1566"/>
                </a:cxn>
                <a:cxn ang="0">
                  <a:pos x="3272" y="1574"/>
                </a:cxn>
                <a:cxn ang="0">
                  <a:pos x="2479" y="1584"/>
                </a:cxn>
                <a:cxn ang="0">
                  <a:pos x="0" y="1584"/>
                </a:cxn>
              </a:cxnLst>
              <a:rect l="0" t="0" r="r" b="b"/>
              <a:pathLst>
                <a:path w="4951" h="1584">
                  <a:moveTo>
                    <a:pt x="4951" y="0"/>
                  </a:moveTo>
                  <a:lnTo>
                    <a:pt x="4913" y="0"/>
                  </a:lnTo>
                  <a:lnTo>
                    <a:pt x="4862" y="19"/>
                  </a:lnTo>
                  <a:lnTo>
                    <a:pt x="4788" y="48"/>
                  </a:lnTo>
                  <a:lnTo>
                    <a:pt x="4718" y="148"/>
                  </a:lnTo>
                  <a:lnTo>
                    <a:pt x="4665" y="264"/>
                  </a:lnTo>
                  <a:lnTo>
                    <a:pt x="4617" y="508"/>
                  </a:lnTo>
                  <a:lnTo>
                    <a:pt x="4578" y="782"/>
                  </a:lnTo>
                  <a:lnTo>
                    <a:pt x="4550" y="1056"/>
                  </a:lnTo>
                  <a:lnTo>
                    <a:pt x="4542" y="1163"/>
                  </a:lnTo>
                  <a:lnTo>
                    <a:pt x="4522" y="1271"/>
                  </a:lnTo>
                  <a:lnTo>
                    <a:pt x="4472" y="1358"/>
                  </a:lnTo>
                  <a:lnTo>
                    <a:pt x="4407" y="1438"/>
                  </a:lnTo>
                  <a:lnTo>
                    <a:pt x="4320" y="1491"/>
                  </a:lnTo>
                  <a:lnTo>
                    <a:pt x="4225" y="1535"/>
                  </a:lnTo>
                  <a:lnTo>
                    <a:pt x="4047" y="1558"/>
                  </a:lnTo>
                  <a:lnTo>
                    <a:pt x="3920" y="1574"/>
                  </a:lnTo>
                  <a:lnTo>
                    <a:pt x="3820" y="1566"/>
                  </a:lnTo>
                  <a:lnTo>
                    <a:pt x="3716" y="1565"/>
                  </a:lnTo>
                  <a:lnTo>
                    <a:pt x="3658" y="1565"/>
                  </a:lnTo>
                  <a:lnTo>
                    <a:pt x="3628" y="1565"/>
                  </a:lnTo>
                  <a:lnTo>
                    <a:pt x="3597" y="1566"/>
                  </a:lnTo>
                  <a:lnTo>
                    <a:pt x="3272" y="1574"/>
                  </a:lnTo>
                  <a:lnTo>
                    <a:pt x="2479" y="1584"/>
                  </a:lnTo>
                  <a:lnTo>
                    <a:pt x="0" y="1584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646" y="1553"/>
              <a:ext cx="4075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2500">
                  <a:solidFill>
                    <a:srgbClr val="000000"/>
                  </a:solidFill>
                </a:rPr>
                <a:t>20 </a:t>
              </a:r>
              <a:r>
                <a:rPr lang="es-EC" baseline="30000">
                  <a:solidFill>
                    <a:srgbClr val="000000"/>
                  </a:solidFill>
                </a:rPr>
                <a:t>0</a:t>
              </a:r>
              <a:r>
                <a:rPr lang="es-EC">
                  <a:solidFill>
                    <a:srgbClr val="000000"/>
                  </a:solidFill>
                </a:rPr>
                <a:t>/</a:t>
              </a:r>
              <a:r>
                <a:rPr lang="es-EC" baseline="-25000">
                  <a:solidFill>
                    <a:srgbClr val="000000"/>
                  </a:solidFill>
                </a:rPr>
                <a:t>00</a:t>
              </a:r>
              <a:r>
                <a:rPr lang="es-EC" sz="2500">
                  <a:solidFill>
                    <a:srgbClr val="000000"/>
                  </a:solidFill>
                </a:rPr>
                <a:t> 	      15 </a:t>
              </a:r>
              <a:r>
                <a:rPr lang="es-EC" baseline="30000">
                  <a:solidFill>
                    <a:srgbClr val="000000"/>
                  </a:solidFill>
                </a:rPr>
                <a:t>0</a:t>
              </a:r>
              <a:r>
                <a:rPr lang="es-EC">
                  <a:solidFill>
                    <a:srgbClr val="000000"/>
                  </a:solidFill>
                </a:rPr>
                <a:t>/</a:t>
              </a:r>
              <a:r>
                <a:rPr lang="es-EC" baseline="-25000">
                  <a:solidFill>
                    <a:srgbClr val="000000"/>
                  </a:solidFill>
                </a:rPr>
                <a:t>00	   </a:t>
              </a:r>
              <a:r>
                <a:rPr lang="es-EC" sz="2500">
                  <a:solidFill>
                    <a:srgbClr val="000000"/>
                  </a:solidFill>
                </a:rPr>
                <a:t> 10 </a:t>
              </a:r>
              <a:r>
                <a:rPr lang="es-EC" baseline="30000">
                  <a:solidFill>
                    <a:srgbClr val="000000"/>
                  </a:solidFill>
                </a:rPr>
                <a:t>0</a:t>
              </a:r>
              <a:r>
                <a:rPr lang="es-EC">
                  <a:solidFill>
                    <a:srgbClr val="000000"/>
                  </a:solidFill>
                </a:rPr>
                <a:t>/</a:t>
              </a:r>
              <a:r>
                <a:rPr lang="es-EC" baseline="-25000">
                  <a:solidFill>
                    <a:srgbClr val="000000"/>
                  </a:solidFill>
                </a:rPr>
                <a:t>00                   </a:t>
              </a:r>
              <a:r>
                <a:rPr lang="es-EC" sz="2500">
                  <a:solidFill>
                    <a:srgbClr val="000000"/>
                  </a:solidFill>
                </a:rPr>
                <a:t> 5 </a:t>
              </a:r>
              <a:r>
                <a:rPr lang="es-EC" baseline="30000">
                  <a:solidFill>
                    <a:srgbClr val="000000"/>
                  </a:solidFill>
                </a:rPr>
                <a:t>0</a:t>
              </a:r>
              <a:r>
                <a:rPr lang="es-EC">
                  <a:solidFill>
                    <a:srgbClr val="000000"/>
                  </a:solidFill>
                </a:rPr>
                <a:t>/</a:t>
              </a:r>
              <a:r>
                <a:rPr lang="es-EC" baseline="-25000">
                  <a:solidFill>
                    <a:srgbClr val="000000"/>
                  </a:solidFill>
                </a:rPr>
                <a:t>00</a:t>
              </a:r>
              <a:r>
                <a:rPr lang="es-EC" sz="2500">
                  <a:solidFill>
                    <a:srgbClr val="000000"/>
                  </a:solidFill>
                </a:rPr>
                <a:t>       0 </a:t>
              </a:r>
              <a:r>
                <a:rPr lang="es-EC" baseline="30000">
                  <a:solidFill>
                    <a:srgbClr val="000000"/>
                  </a:solidFill>
                </a:rPr>
                <a:t>0</a:t>
              </a:r>
              <a:r>
                <a:rPr lang="es-EC">
                  <a:solidFill>
                    <a:srgbClr val="000000"/>
                  </a:solidFill>
                </a:rPr>
                <a:t>/</a:t>
              </a:r>
              <a:r>
                <a:rPr lang="es-EC" baseline="-25000">
                  <a:solidFill>
                    <a:srgbClr val="000000"/>
                  </a:solidFill>
                </a:rPr>
                <a:t>00</a:t>
              </a:r>
              <a:r>
                <a:rPr lang="es-EC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636" y="2578"/>
              <a:ext cx="418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2500">
                  <a:solidFill>
                    <a:srgbClr val="000000"/>
                  </a:solidFill>
                </a:rPr>
                <a:t>35 </a:t>
              </a:r>
              <a:r>
                <a:rPr lang="es-EC" baseline="30000">
                  <a:solidFill>
                    <a:srgbClr val="000000"/>
                  </a:solidFill>
                </a:rPr>
                <a:t>0</a:t>
              </a:r>
              <a:r>
                <a:rPr lang="es-EC">
                  <a:solidFill>
                    <a:srgbClr val="000000"/>
                  </a:solidFill>
                </a:rPr>
                <a:t>/</a:t>
              </a:r>
              <a:r>
                <a:rPr lang="es-EC" baseline="-25000">
                  <a:solidFill>
                    <a:srgbClr val="000000"/>
                  </a:solidFill>
                </a:rPr>
                <a:t>00               </a:t>
              </a:r>
              <a:r>
                <a:rPr lang="es-EC" sz="2500">
                  <a:solidFill>
                    <a:srgbClr val="000000"/>
                  </a:solidFill>
                </a:rPr>
                <a:t> 30 </a:t>
              </a:r>
              <a:r>
                <a:rPr lang="es-EC" baseline="30000">
                  <a:solidFill>
                    <a:srgbClr val="000000"/>
                  </a:solidFill>
                </a:rPr>
                <a:t>0</a:t>
              </a:r>
              <a:r>
                <a:rPr lang="es-EC">
                  <a:solidFill>
                    <a:srgbClr val="000000"/>
                  </a:solidFill>
                </a:rPr>
                <a:t>/</a:t>
              </a:r>
              <a:r>
                <a:rPr lang="es-EC" baseline="-25000">
                  <a:solidFill>
                    <a:srgbClr val="000000"/>
                  </a:solidFill>
                </a:rPr>
                <a:t>00                   </a:t>
              </a:r>
              <a:r>
                <a:rPr lang="es-EC" sz="2500">
                  <a:solidFill>
                    <a:srgbClr val="000000"/>
                  </a:solidFill>
                </a:rPr>
                <a:t> 25 </a:t>
              </a:r>
              <a:r>
                <a:rPr lang="es-EC" baseline="30000">
                  <a:solidFill>
                    <a:srgbClr val="000000"/>
                  </a:solidFill>
                </a:rPr>
                <a:t>0</a:t>
              </a:r>
              <a:r>
                <a:rPr lang="es-EC">
                  <a:solidFill>
                    <a:srgbClr val="000000"/>
                  </a:solidFill>
                </a:rPr>
                <a:t>/</a:t>
              </a:r>
              <a:r>
                <a:rPr lang="es-EC" baseline="-25000">
                  <a:solidFill>
                    <a:srgbClr val="000000"/>
                  </a:solidFill>
                </a:rPr>
                <a:t>00                </a:t>
              </a:r>
              <a:r>
                <a:rPr lang="es-EC" sz="2500">
                  <a:solidFill>
                    <a:srgbClr val="000000"/>
                  </a:solidFill>
                </a:rPr>
                <a:t> 20 </a:t>
              </a:r>
              <a:r>
                <a:rPr lang="es-EC" baseline="30000">
                  <a:solidFill>
                    <a:srgbClr val="000000"/>
                  </a:solidFill>
                </a:rPr>
                <a:t>0</a:t>
              </a:r>
              <a:r>
                <a:rPr lang="es-EC">
                  <a:solidFill>
                    <a:srgbClr val="000000"/>
                  </a:solidFill>
                </a:rPr>
                <a:t>/</a:t>
              </a:r>
              <a:r>
                <a:rPr lang="es-EC" baseline="-25000">
                  <a:solidFill>
                    <a:srgbClr val="000000"/>
                  </a:solidFill>
                </a:rPr>
                <a:t>00       </a:t>
              </a:r>
              <a:r>
                <a:rPr lang="es-EC" sz="2500">
                  <a:solidFill>
                    <a:srgbClr val="000000"/>
                  </a:solidFill>
                </a:rPr>
                <a:t> 15 </a:t>
              </a:r>
              <a:r>
                <a:rPr lang="es-EC" baseline="30000">
                  <a:solidFill>
                    <a:srgbClr val="000000"/>
                  </a:solidFill>
                </a:rPr>
                <a:t>0</a:t>
              </a:r>
              <a:r>
                <a:rPr lang="es-EC">
                  <a:solidFill>
                    <a:srgbClr val="000000"/>
                  </a:solidFill>
                </a:rPr>
                <a:t>/</a:t>
              </a:r>
              <a:r>
                <a:rPr lang="es-EC" baseline="-25000">
                  <a:solidFill>
                    <a:srgbClr val="000000"/>
                  </a:solidFill>
                </a:rPr>
                <a:t>00</a:t>
              </a:r>
              <a:r>
                <a:rPr lang="es-EC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57355" name="Line 11"/>
            <p:cNvSpPr>
              <a:spLocks noChangeShapeType="1"/>
            </p:cNvSpPr>
            <p:nvPr/>
          </p:nvSpPr>
          <p:spPr bwMode="auto">
            <a:xfrm>
              <a:off x="347" y="2050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56" name="Line 12"/>
            <p:cNvSpPr>
              <a:spLocks noChangeShapeType="1"/>
            </p:cNvSpPr>
            <p:nvPr/>
          </p:nvSpPr>
          <p:spPr bwMode="auto">
            <a:xfrm>
              <a:off x="377" y="205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57" name="Line 13"/>
            <p:cNvSpPr>
              <a:spLocks noChangeShapeType="1"/>
            </p:cNvSpPr>
            <p:nvPr/>
          </p:nvSpPr>
          <p:spPr bwMode="auto">
            <a:xfrm>
              <a:off x="408" y="2052"/>
              <a:ext cx="7" cy="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58" name="Line 14"/>
            <p:cNvSpPr>
              <a:spLocks noChangeShapeType="1"/>
            </p:cNvSpPr>
            <p:nvPr/>
          </p:nvSpPr>
          <p:spPr bwMode="auto">
            <a:xfrm>
              <a:off x="438" y="2054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59" name="Line 15"/>
            <p:cNvSpPr>
              <a:spLocks noChangeShapeType="1"/>
            </p:cNvSpPr>
            <p:nvPr/>
          </p:nvSpPr>
          <p:spPr bwMode="auto">
            <a:xfrm>
              <a:off x="469" y="2056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60" name="Line 16"/>
            <p:cNvSpPr>
              <a:spLocks noChangeShapeType="1"/>
            </p:cNvSpPr>
            <p:nvPr/>
          </p:nvSpPr>
          <p:spPr bwMode="auto">
            <a:xfrm>
              <a:off x="500" y="2057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530" y="2058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62" name="Line 18"/>
            <p:cNvSpPr>
              <a:spLocks noChangeShapeType="1"/>
            </p:cNvSpPr>
            <p:nvPr/>
          </p:nvSpPr>
          <p:spPr bwMode="auto">
            <a:xfrm>
              <a:off x="561" y="2059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591" y="2060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64" name="Line 20"/>
            <p:cNvSpPr>
              <a:spLocks noChangeShapeType="1"/>
            </p:cNvSpPr>
            <p:nvPr/>
          </p:nvSpPr>
          <p:spPr bwMode="auto">
            <a:xfrm>
              <a:off x="622" y="206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65" name="Line 21"/>
            <p:cNvSpPr>
              <a:spLocks noChangeShapeType="1"/>
            </p:cNvSpPr>
            <p:nvPr/>
          </p:nvSpPr>
          <p:spPr bwMode="auto">
            <a:xfrm>
              <a:off x="653" y="2063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66" name="Line 22"/>
            <p:cNvSpPr>
              <a:spLocks noChangeShapeType="1"/>
            </p:cNvSpPr>
            <p:nvPr/>
          </p:nvSpPr>
          <p:spPr bwMode="auto">
            <a:xfrm>
              <a:off x="683" y="2064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67" name="Line 23"/>
            <p:cNvSpPr>
              <a:spLocks noChangeShapeType="1"/>
            </p:cNvSpPr>
            <p:nvPr/>
          </p:nvSpPr>
          <p:spPr bwMode="auto">
            <a:xfrm>
              <a:off x="714" y="2065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68" name="Line 24"/>
            <p:cNvSpPr>
              <a:spLocks noChangeShapeType="1"/>
            </p:cNvSpPr>
            <p:nvPr/>
          </p:nvSpPr>
          <p:spPr bwMode="auto">
            <a:xfrm>
              <a:off x="745" y="2066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69" name="Line 25"/>
            <p:cNvSpPr>
              <a:spLocks noChangeShapeType="1"/>
            </p:cNvSpPr>
            <p:nvPr/>
          </p:nvSpPr>
          <p:spPr bwMode="auto">
            <a:xfrm>
              <a:off x="775" y="206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70" name="Line 26"/>
            <p:cNvSpPr>
              <a:spLocks noChangeShapeType="1"/>
            </p:cNvSpPr>
            <p:nvPr/>
          </p:nvSpPr>
          <p:spPr bwMode="auto">
            <a:xfrm>
              <a:off x="806" y="2068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71" name="Line 27"/>
            <p:cNvSpPr>
              <a:spLocks noChangeShapeType="1"/>
            </p:cNvSpPr>
            <p:nvPr/>
          </p:nvSpPr>
          <p:spPr bwMode="auto">
            <a:xfrm>
              <a:off x="836" y="2070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72" name="Line 28"/>
            <p:cNvSpPr>
              <a:spLocks noChangeShapeType="1"/>
            </p:cNvSpPr>
            <p:nvPr/>
          </p:nvSpPr>
          <p:spPr bwMode="auto">
            <a:xfrm>
              <a:off x="867" y="2072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73" name="Line 29"/>
            <p:cNvSpPr>
              <a:spLocks noChangeShapeType="1"/>
            </p:cNvSpPr>
            <p:nvPr/>
          </p:nvSpPr>
          <p:spPr bwMode="auto">
            <a:xfrm>
              <a:off x="898" y="2073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74" name="Line 30"/>
            <p:cNvSpPr>
              <a:spLocks noChangeShapeType="1"/>
            </p:cNvSpPr>
            <p:nvPr/>
          </p:nvSpPr>
          <p:spPr bwMode="auto">
            <a:xfrm>
              <a:off x="928" y="2074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75" name="Line 31"/>
            <p:cNvSpPr>
              <a:spLocks noChangeShapeType="1"/>
            </p:cNvSpPr>
            <p:nvPr/>
          </p:nvSpPr>
          <p:spPr bwMode="auto">
            <a:xfrm>
              <a:off x="959" y="2075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76" name="Line 32"/>
            <p:cNvSpPr>
              <a:spLocks noChangeShapeType="1"/>
            </p:cNvSpPr>
            <p:nvPr/>
          </p:nvSpPr>
          <p:spPr bwMode="auto">
            <a:xfrm>
              <a:off x="989" y="2076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77" name="Line 33"/>
            <p:cNvSpPr>
              <a:spLocks noChangeShapeType="1"/>
            </p:cNvSpPr>
            <p:nvPr/>
          </p:nvSpPr>
          <p:spPr bwMode="auto">
            <a:xfrm>
              <a:off x="1020" y="207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78" name="Line 34"/>
            <p:cNvSpPr>
              <a:spLocks noChangeShapeType="1"/>
            </p:cNvSpPr>
            <p:nvPr/>
          </p:nvSpPr>
          <p:spPr bwMode="auto">
            <a:xfrm>
              <a:off x="1051" y="2078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79" name="Line 35"/>
            <p:cNvSpPr>
              <a:spLocks noChangeShapeType="1"/>
            </p:cNvSpPr>
            <p:nvPr/>
          </p:nvSpPr>
          <p:spPr bwMode="auto">
            <a:xfrm>
              <a:off x="1081" y="2079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80" name="Line 36"/>
            <p:cNvSpPr>
              <a:spLocks noChangeShapeType="1"/>
            </p:cNvSpPr>
            <p:nvPr/>
          </p:nvSpPr>
          <p:spPr bwMode="auto">
            <a:xfrm>
              <a:off x="1112" y="2080"/>
              <a:ext cx="8" cy="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81" name="Line 37"/>
            <p:cNvSpPr>
              <a:spLocks noChangeShapeType="1"/>
            </p:cNvSpPr>
            <p:nvPr/>
          </p:nvSpPr>
          <p:spPr bwMode="auto">
            <a:xfrm>
              <a:off x="1142" y="2082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82" name="Line 38"/>
            <p:cNvSpPr>
              <a:spLocks noChangeShapeType="1"/>
            </p:cNvSpPr>
            <p:nvPr/>
          </p:nvSpPr>
          <p:spPr bwMode="auto">
            <a:xfrm>
              <a:off x="1173" y="2083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83" name="Line 39"/>
            <p:cNvSpPr>
              <a:spLocks noChangeShapeType="1"/>
            </p:cNvSpPr>
            <p:nvPr/>
          </p:nvSpPr>
          <p:spPr bwMode="auto">
            <a:xfrm>
              <a:off x="1204" y="2085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84" name="Line 40"/>
            <p:cNvSpPr>
              <a:spLocks noChangeShapeType="1"/>
            </p:cNvSpPr>
            <p:nvPr/>
          </p:nvSpPr>
          <p:spPr bwMode="auto">
            <a:xfrm>
              <a:off x="1234" y="2086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85" name="Line 41"/>
            <p:cNvSpPr>
              <a:spLocks noChangeShapeType="1"/>
            </p:cNvSpPr>
            <p:nvPr/>
          </p:nvSpPr>
          <p:spPr bwMode="auto">
            <a:xfrm>
              <a:off x="1265" y="208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86" name="Line 42"/>
            <p:cNvSpPr>
              <a:spLocks noChangeShapeType="1"/>
            </p:cNvSpPr>
            <p:nvPr/>
          </p:nvSpPr>
          <p:spPr bwMode="auto">
            <a:xfrm>
              <a:off x="1296" y="2088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87" name="Line 43"/>
            <p:cNvSpPr>
              <a:spLocks noChangeShapeType="1"/>
            </p:cNvSpPr>
            <p:nvPr/>
          </p:nvSpPr>
          <p:spPr bwMode="auto">
            <a:xfrm>
              <a:off x="1326" y="2089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88" name="Line 44"/>
            <p:cNvSpPr>
              <a:spLocks noChangeShapeType="1"/>
            </p:cNvSpPr>
            <p:nvPr/>
          </p:nvSpPr>
          <p:spPr bwMode="auto">
            <a:xfrm>
              <a:off x="1357" y="2091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89" name="Line 45"/>
            <p:cNvSpPr>
              <a:spLocks noChangeShapeType="1"/>
            </p:cNvSpPr>
            <p:nvPr/>
          </p:nvSpPr>
          <p:spPr bwMode="auto">
            <a:xfrm>
              <a:off x="1387" y="2092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90" name="Line 46"/>
            <p:cNvSpPr>
              <a:spLocks noChangeShapeType="1"/>
            </p:cNvSpPr>
            <p:nvPr/>
          </p:nvSpPr>
          <p:spPr bwMode="auto">
            <a:xfrm>
              <a:off x="1418" y="2093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91" name="Line 47"/>
            <p:cNvSpPr>
              <a:spLocks noChangeShapeType="1"/>
            </p:cNvSpPr>
            <p:nvPr/>
          </p:nvSpPr>
          <p:spPr bwMode="auto">
            <a:xfrm>
              <a:off x="1449" y="2094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92" name="Line 48"/>
            <p:cNvSpPr>
              <a:spLocks noChangeShapeType="1"/>
            </p:cNvSpPr>
            <p:nvPr/>
          </p:nvSpPr>
          <p:spPr bwMode="auto">
            <a:xfrm>
              <a:off x="1479" y="2095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93" name="Line 49"/>
            <p:cNvSpPr>
              <a:spLocks noChangeShapeType="1"/>
            </p:cNvSpPr>
            <p:nvPr/>
          </p:nvSpPr>
          <p:spPr bwMode="auto">
            <a:xfrm>
              <a:off x="1510" y="2096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94" name="Line 50"/>
            <p:cNvSpPr>
              <a:spLocks noChangeShapeType="1"/>
            </p:cNvSpPr>
            <p:nvPr/>
          </p:nvSpPr>
          <p:spPr bwMode="auto">
            <a:xfrm>
              <a:off x="1540" y="209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95" name="Line 51"/>
            <p:cNvSpPr>
              <a:spLocks noChangeShapeType="1"/>
            </p:cNvSpPr>
            <p:nvPr/>
          </p:nvSpPr>
          <p:spPr bwMode="auto">
            <a:xfrm>
              <a:off x="1571" y="2099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96" name="Line 52"/>
            <p:cNvSpPr>
              <a:spLocks noChangeShapeType="1"/>
            </p:cNvSpPr>
            <p:nvPr/>
          </p:nvSpPr>
          <p:spPr bwMode="auto">
            <a:xfrm>
              <a:off x="1602" y="2101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97" name="Line 53"/>
            <p:cNvSpPr>
              <a:spLocks noChangeShapeType="1"/>
            </p:cNvSpPr>
            <p:nvPr/>
          </p:nvSpPr>
          <p:spPr bwMode="auto">
            <a:xfrm>
              <a:off x="1632" y="2102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98" name="Line 54"/>
            <p:cNvSpPr>
              <a:spLocks noChangeShapeType="1"/>
            </p:cNvSpPr>
            <p:nvPr/>
          </p:nvSpPr>
          <p:spPr bwMode="auto">
            <a:xfrm>
              <a:off x="1663" y="2103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399" name="Line 55"/>
            <p:cNvSpPr>
              <a:spLocks noChangeShapeType="1"/>
            </p:cNvSpPr>
            <p:nvPr/>
          </p:nvSpPr>
          <p:spPr bwMode="auto">
            <a:xfrm>
              <a:off x="1693" y="2104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00" name="Line 56"/>
            <p:cNvSpPr>
              <a:spLocks noChangeShapeType="1"/>
            </p:cNvSpPr>
            <p:nvPr/>
          </p:nvSpPr>
          <p:spPr bwMode="auto">
            <a:xfrm>
              <a:off x="1724" y="2105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01" name="Line 57"/>
            <p:cNvSpPr>
              <a:spLocks noChangeShapeType="1"/>
            </p:cNvSpPr>
            <p:nvPr/>
          </p:nvSpPr>
          <p:spPr bwMode="auto">
            <a:xfrm>
              <a:off x="1755" y="2106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02" name="Line 58"/>
            <p:cNvSpPr>
              <a:spLocks noChangeShapeType="1"/>
            </p:cNvSpPr>
            <p:nvPr/>
          </p:nvSpPr>
          <p:spPr bwMode="auto">
            <a:xfrm>
              <a:off x="1785" y="210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03" name="Line 59"/>
            <p:cNvSpPr>
              <a:spLocks noChangeShapeType="1"/>
            </p:cNvSpPr>
            <p:nvPr/>
          </p:nvSpPr>
          <p:spPr bwMode="auto">
            <a:xfrm>
              <a:off x="1816" y="2108"/>
              <a:ext cx="8" cy="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04" name="Line 60"/>
            <p:cNvSpPr>
              <a:spLocks noChangeShapeType="1"/>
            </p:cNvSpPr>
            <p:nvPr/>
          </p:nvSpPr>
          <p:spPr bwMode="auto">
            <a:xfrm>
              <a:off x="1847" y="2110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05" name="Line 61"/>
            <p:cNvSpPr>
              <a:spLocks noChangeShapeType="1"/>
            </p:cNvSpPr>
            <p:nvPr/>
          </p:nvSpPr>
          <p:spPr bwMode="auto">
            <a:xfrm>
              <a:off x="1877" y="211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06" name="Line 62"/>
            <p:cNvSpPr>
              <a:spLocks noChangeShapeType="1"/>
            </p:cNvSpPr>
            <p:nvPr/>
          </p:nvSpPr>
          <p:spPr bwMode="auto">
            <a:xfrm>
              <a:off x="1908" y="2112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07" name="Line 63"/>
            <p:cNvSpPr>
              <a:spLocks noChangeShapeType="1"/>
            </p:cNvSpPr>
            <p:nvPr/>
          </p:nvSpPr>
          <p:spPr bwMode="auto">
            <a:xfrm>
              <a:off x="1938" y="2114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08" name="Line 64"/>
            <p:cNvSpPr>
              <a:spLocks noChangeShapeType="1"/>
            </p:cNvSpPr>
            <p:nvPr/>
          </p:nvSpPr>
          <p:spPr bwMode="auto">
            <a:xfrm>
              <a:off x="1969" y="2115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09" name="Line 65"/>
            <p:cNvSpPr>
              <a:spLocks noChangeShapeType="1"/>
            </p:cNvSpPr>
            <p:nvPr/>
          </p:nvSpPr>
          <p:spPr bwMode="auto">
            <a:xfrm>
              <a:off x="2000" y="2116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10" name="Line 66"/>
            <p:cNvSpPr>
              <a:spLocks noChangeShapeType="1"/>
            </p:cNvSpPr>
            <p:nvPr/>
          </p:nvSpPr>
          <p:spPr bwMode="auto">
            <a:xfrm>
              <a:off x="2030" y="211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11" name="Line 67"/>
            <p:cNvSpPr>
              <a:spLocks noChangeShapeType="1"/>
            </p:cNvSpPr>
            <p:nvPr/>
          </p:nvSpPr>
          <p:spPr bwMode="auto">
            <a:xfrm>
              <a:off x="2061" y="2118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12" name="Line 68"/>
            <p:cNvSpPr>
              <a:spLocks noChangeShapeType="1"/>
            </p:cNvSpPr>
            <p:nvPr/>
          </p:nvSpPr>
          <p:spPr bwMode="auto">
            <a:xfrm>
              <a:off x="2091" y="2120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13" name="Line 69"/>
            <p:cNvSpPr>
              <a:spLocks noChangeShapeType="1"/>
            </p:cNvSpPr>
            <p:nvPr/>
          </p:nvSpPr>
          <p:spPr bwMode="auto">
            <a:xfrm>
              <a:off x="2122" y="212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14" name="Line 70"/>
            <p:cNvSpPr>
              <a:spLocks noChangeShapeType="1"/>
            </p:cNvSpPr>
            <p:nvPr/>
          </p:nvSpPr>
          <p:spPr bwMode="auto">
            <a:xfrm>
              <a:off x="2153" y="2122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15" name="Line 71"/>
            <p:cNvSpPr>
              <a:spLocks noChangeShapeType="1"/>
            </p:cNvSpPr>
            <p:nvPr/>
          </p:nvSpPr>
          <p:spPr bwMode="auto">
            <a:xfrm>
              <a:off x="2183" y="2123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16" name="Line 72"/>
            <p:cNvSpPr>
              <a:spLocks noChangeShapeType="1"/>
            </p:cNvSpPr>
            <p:nvPr/>
          </p:nvSpPr>
          <p:spPr bwMode="auto">
            <a:xfrm>
              <a:off x="2214" y="2124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17" name="Line 73"/>
            <p:cNvSpPr>
              <a:spLocks noChangeShapeType="1"/>
            </p:cNvSpPr>
            <p:nvPr/>
          </p:nvSpPr>
          <p:spPr bwMode="auto">
            <a:xfrm>
              <a:off x="2245" y="2125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18" name="Line 74"/>
            <p:cNvSpPr>
              <a:spLocks noChangeShapeType="1"/>
            </p:cNvSpPr>
            <p:nvPr/>
          </p:nvSpPr>
          <p:spPr bwMode="auto">
            <a:xfrm>
              <a:off x="2275" y="2126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19" name="Line 75"/>
            <p:cNvSpPr>
              <a:spLocks noChangeShapeType="1"/>
            </p:cNvSpPr>
            <p:nvPr/>
          </p:nvSpPr>
          <p:spPr bwMode="auto">
            <a:xfrm>
              <a:off x="2306" y="2129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20" name="Line 76"/>
            <p:cNvSpPr>
              <a:spLocks noChangeShapeType="1"/>
            </p:cNvSpPr>
            <p:nvPr/>
          </p:nvSpPr>
          <p:spPr bwMode="auto">
            <a:xfrm>
              <a:off x="2336" y="2130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21" name="Line 77"/>
            <p:cNvSpPr>
              <a:spLocks noChangeShapeType="1"/>
            </p:cNvSpPr>
            <p:nvPr/>
          </p:nvSpPr>
          <p:spPr bwMode="auto">
            <a:xfrm>
              <a:off x="2367" y="213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22" name="Line 78"/>
            <p:cNvSpPr>
              <a:spLocks noChangeShapeType="1"/>
            </p:cNvSpPr>
            <p:nvPr/>
          </p:nvSpPr>
          <p:spPr bwMode="auto">
            <a:xfrm>
              <a:off x="2398" y="2132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23" name="Line 79"/>
            <p:cNvSpPr>
              <a:spLocks noChangeShapeType="1"/>
            </p:cNvSpPr>
            <p:nvPr/>
          </p:nvSpPr>
          <p:spPr bwMode="auto">
            <a:xfrm>
              <a:off x="2428" y="2133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24" name="Line 80"/>
            <p:cNvSpPr>
              <a:spLocks noChangeShapeType="1"/>
            </p:cNvSpPr>
            <p:nvPr/>
          </p:nvSpPr>
          <p:spPr bwMode="auto">
            <a:xfrm>
              <a:off x="2459" y="2134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25" name="Line 81"/>
            <p:cNvSpPr>
              <a:spLocks noChangeShapeType="1"/>
            </p:cNvSpPr>
            <p:nvPr/>
          </p:nvSpPr>
          <p:spPr bwMode="auto">
            <a:xfrm>
              <a:off x="2489" y="2135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26" name="Line 82"/>
            <p:cNvSpPr>
              <a:spLocks noChangeShapeType="1"/>
            </p:cNvSpPr>
            <p:nvPr/>
          </p:nvSpPr>
          <p:spPr bwMode="auto">
            <a:xfrm>
              <a:off x="2520" y="2136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27" name="Line 83"/>
            <p:cNvSpPr>
              <a:spLocks noChangeShapeType="1"/>
            </p:cNvSpPr>
            <p:nvPr/>
          </p:nvSpPr>
          <p:spPr bwMode="auto">
            <a:xfrm>
              <a:off x="2551" y="2138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28" name="Line 84"/>
            <p:cNvSpPr>
              <a:spLocks noChangeShapeType="1"/>
            </p:cNvSpPr>
            <p:nvPr/>
          </p:nvSpPr>
          <p:spPr bwMode="auto">
            <a:xfrm>
              <a:off x="2581" y="2139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29" name="Line 85"/>
            <p:cNvSpPr>
              <a:spLocks noChangeShapeType="1"/>
            </p:cNvSpPr>
            <p:nvPr/>
          </p:nvSpPr>
          <p:spPr bwMode="auto">
            <a:xfrm>
              <a:off x="2612" y="2140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30" name="Line 86"/>
            <p:cNvSpPr>
              <a:spLocks noChangeShapeType="1"/>
            </p:cNvSpPr>
            <p:nvPr/>
          </p:nvSpPr>
          <p:spPr bwMode="auto">
            <a:xfrm>
              <a:off x="2642" y="214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31" name="Line 87"/>
            <p:cNvSpPr>
              <a:spLocks noChangeShapeType="1"/>
            </p:cNvSpPr>
            <p:nvPr/>
          </p:nvSpPr>
          <p:spPr bwMode="auto">
            <a:xfrm>
              <a:off x="2673" y="2143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32" name="Line 88"/>
            <p:cNvSpPr>
              <a:spLocks noChangeShapeType="1"/>
            </p:cNvSpPr>
            <p:nvPr/>
          </p:nvSpPr>
          <p:spPr bwMode="auto">
            <a:xfrm>
              <a:off x="2704" y="2144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33" name="Line 89"/>
            <p:cNvSpPr>
              <a:spLocks noChangeShapeType="1"/>
            </p:cNvSpPr>
            <p:nvPr/>
          </p:nvSpPr>
          <p:spPr bwMode="auto">
            <a:xfrm>
              <a:off x="2734" y="2145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34" name="Line 90"/>
            <p:cNvSpPr>
              <a:spLocks noChangeShapeType="1"/>
            </p:cNvSpPr>
            <p:nvPr/>
          </p:nvSpPr>
          <p:spPr bwMode="auto">
            <a:xfrm>
              <a:off x="2765" y="2146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35" name="Line 91"/>
            <p:cNvSpPr>
              <a:spLocks noChangeShapeType="1"/>
            </p:cNvSpPr>
            <p:nvPr/>
          </p:nvSpPr>
          <p:spPr bwMode="auto">
            <a:xfrm>
              <a:off x="2796" y="2148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36" name="Line 92"/>
            <p:cNvSpPr>
              <a:spLocks noChangeShapeType="1"/>
            </p:cNvSpPr>
            <p:nvPr/>
          </p:nvSpPr>
          <p:spPr bwMode="auto">
            <a:xfrm>
              <a:off x="2826" y="2149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37" name="Line 93"/>
            <p:cNvSpPr>
              <a:spLocks noChangeShapeType="1"/>
            </p:cNvSpPr>
            <p:nvPr/>
          </p:nvSpPr>
          <p:spPr bwMode="auto">
            <a:xfrm>
              <a:off x="2857" y="2150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38" name="Line 94"/>
            <p:cNvSpPr>
              <a:spLocks noChangeShapeType="1"/>
            </p:cNvSpPr>
            <p:nvPr/>
          </p:nvSpPr>
          <p:spPr bwMode="auto">
            <a:xfrm>
              <a:off x="2887" y="215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39" name="Line 95"/>
            <p:cNvSpPr>
              <a:spLocks noChangeShapeType="1"/>
            </p:cNvSpPr>
            <p:nvPr/>
          </p:nvSpPr>
          <p:spPr bwMode="auto">
            <a:xfrm>
              <a:off x="2918" y="2152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40" name="Line 96"/>
            <p:cNvSpPr>
              <a:spLocks noChangeShapeType="1"/>
            </p:cNvSpPr>
            <p:nvPr/>
          </p:nvSpPr>
          <p:spPr bwMode="auto">
            <a:xfrm>
              <a:off x="2949" y="2153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41" name="Line 97"/>
            <p:cNvSpPr>
              <a:spLocks noChangeShapeType="1"/>
            </p:cNvSpPr>
            <p:nvPr/>
          </p:nvSpPr>
          <p:spPr bwMode="auto">
            <a:xfrm>
              <a:off x="2979" y="2154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42" name="Line 98"/>
            <p:cNvSpPr>
              <a:spLocks noChangeShapeType="1"/>
            </p:cNvSpPr>
            <p:nvPr/>
          </p:nvSpPr>
          <p:spPr bwMode="auto">
            <a:xfrm>
              <a:off x="3010" y="2155"/>
              <a:ext cx="7" cy="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43" name="Line 99"/>
            <p:cNvSpPr>
              <a:spLocks noChangeShapeType="1"/>
            </p:cNvSpPr>
            <p:nvPr/>
          </p:nvSpPr>
          <p:spPr bwMode="auto">
            <a:xfrm>
              <a:off x="3040" y="2158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44" name="Line 100"/>
            <p:cNvSpPr>
              <a:spLocks noChangeShapeType="1"/>
            </p:cNvSpPr>
            <p:nvPr/>
          </p:nvSpPr>
          <p:spPr bwMode="auto">
            <a:xfrm>
              <a:off x="3071" y="2159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45" name="Line 101"/>
            <p:cNvSpPr>
              <a:spLocks noChangeShapeType="1"/>
            </p:cNvSpPr>
            <p:nvPr/>
          </p:nvSpPr>
          <p:spPr bwMode="auto">
            <a:xfrm>
              <a:off x="3102" y="2160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46" name="Line 102"/>
            <p:cNvSpPr>
              <a:spLocks noChangeShapeType="1"/>
            </p:cNvSpPr>
            <p:nvPr/>
          </p:nvSpPr>
          <p:spPr bwMode="auto">
            <a:xfrm>
              <a:off x="3132" y="216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47" name="Line 103"/>
            <p:cNvSpPr>
              <a:spLocks noChangeShapeType="1"/>
            </p:cNvSpPr>
            <p:nvPr/>
          </p:nvSpPr>
          <p:spPr bwMode="auto">
            <a:xfrm>
              <a:off x="3163" y="2162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48" name="Line 104"/>
            <p:cNvSpPr>
              <a:spLocks noChangeShapeType="1"/>
            </p:cNvSpPr>
            <p:nvPr/>
          </p:nvSpPr>
          <p:spPr bwMode="auto">
            <a:xfrm>
              <a:off x="3193" y="2163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49" name="Line 105"/>
            <p:cNvSpPr>
              <a:spLocks noChangeShapeType="1"/>
            </p:cNvSpPr>
            <p:nvPr/>
          </p:nvSpPr>
          <p:spPr bwMode="auto">
            <a:xfrm>
              <a:off x="3224" y="2164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50" name="Line 106"/>
            <p:cNvSpPr>
              <a:spLocks noChangeShapeType="1"/>
            </p:cNvSpPr>
            <p:nvPr/>
          </p:nvSpPr>
          <p:spPr bwMode="auto">
            <a:xfrm>
              <a:off x="3255" y="2165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51" name="Line 107"/>
            <p:cNvSpPr>
              <a:spLocks noChangeShapeType="1"/>
            </p:cNvSpPr>
            <p:nvPr/>
          </p:nvSpPr>
          <p:spPr bwMode="auto">
            <a:xfrm>
              <a:off x="3285" y="216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52" name="Line 108"/>
            <p:cNvSpPr>
              <a:spLocks noChangeShapeType="1"/>
            </p:cNvSpPr>
            <p:nvPr/>
          </p:nvSpPr>
          <p:spPr bwMode="auto">
            <a:xfrm>
              <a:off x="3316" y="2168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53" name="Line 109"/>
            <p:cNvSpPr>
              <a:spLocks noChangeShapeType="1"/>
            </p:cNvSpPr>
            <p:nvPr/>
          </p:nvSpPr>
          <p:spPr bwMode="auto">
            <a:xfrm>
              <a:off x="3347" y="2169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54" name="Line 110"/>
            <p:cNvSpPr>
              <a:spLocks noChangeShapeType="1"/>
            </p:cNvSpPr>
            <p:nvPr/>
          </p:nvSpPr>
          <p:spPr bwMode="auto">
            <a:xfrm>
              <a:off x="3377" y="2170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55" name="Line 111"/>
            <p:cNvSpPr>
              <a:spLocks noChangeShapeType="1"/>
            </p:cNvSpPr>
            <p:nvPr/>
          </p:nvSpPr>
          <p:spPr bwMode="auto">
            <a:xfrm>
              <a:off x="3408" y="2172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56" name="Line 112"/>
            <p:cNvSpPr>
              <a:spLocks noChangeShapeType="1"/>
            </p:cNvSpPr>
            <p:nvPr/>
          </p:nvSpPr>
          <p:spPr bwMode="auto">
            <a:xfrm>
              <a:off x="3438" y="2173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57" name="Line 113"/>
            <p:cNvSpPr>
              <a:spLocks noChangeShapeType="1"/>
            </p:cNvSpPr>
            <p:nvPr/>
          </p:nvSpPr>
          <p:spPr bwMode="auto">
            <a:xfrm>
              <a:off x="3469" y="2174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58" name="Line 114"/>
            <p:cNvSpPr>
              <a:spLocks noChangeShapeType="1"/>
            </p:cNvSpPr>
            <p:nvPr/>
          </p:nvSpPr>
          <p:spPr bwMode="auto">
            <a:xfrm>
              <a:off x="3500" y="2176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59" name="Line 115"/>
            <p:cNvSpPr>
              <a:spLocks noChangeShapeType="1"/>
            </p:cNvSpPr>
            <p:nvPr/>
          </p:nvSpPr>
          <p:spPr bwMode="auto">
            <a:xfrm>
              <a:off x="3530" y="217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60" name="Line 116"/>
            <p:cNvSpPr>
              <a:spLocks noChangeShapeType="1"/>
            </p:cNvSpPr>
            <p:nvPr/>
          </p:nvSpPr>
          <p:spPr bwMode="auto">
            <a:xfrm>
              <a:off x="3561" y="2178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61" name="Line 117"/>
            <p:cNvSpPr>
              <a:spLocks noChangeShapeType="1"/>
            </p:cNvSpPr>
            <p:nvPr/>
          </p:nvSpPr>
          <p:spPr bwMode="auto">
            <a:xfrm>
              <a:off x="3591" y="2179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62" name="Line 118"/>
            <p:cNvSpPr>
              <a:spLocks noChangeShapeType="1"/>
            </p:cNvSpPr>
            <p:nvPr/>
          </p:nvSpPr>
          <p:spPr bwMode="auto">
            <a:xfrm>
              <a:off x="3622" y="2180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63" name="Line 119"/>
            <p:cNvSpPr>
              <a:spLocks noChangeShapeType="1"/>
            </p:cNvSpPr>
            <p:nvPr/>
          </p:nvSpPr>
          <p:spPr bwMode="auto">
            <a:xfrm>
              <a:off x="3653" y="2181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64" name="Line 120"/>
            <p:cNvSpPr>
              <a:spLocks noChangeShapeType="1"/>
            </p:cNvSpPr>
            <p:nvPr/>
          </p:nvSpPr>
          <p:spPr bwMode="auto">
            <a:xfrm>
              <a:off x="3683" y="2182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65" name="Line 121"/>
            <p:cNvSpPr>
              <a:spLocks noChangeShapeType="1"/>
            </p:cNvSpPr>
            <p:nvPr/>
          </p:nvSpPr>
          <p:spPr bwMode="auto">
            <a:xfrm>
              <a:off x="3714" y="2183"/>
              <a:ext cx="8" cy="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66" name="Line 122"/>
            <p:cNvSpPr>
              <a:spLocks noChangeShapeType="1"/>
            </p:cNvSpPr>
            <p:nvPr/>
          </p:nvSpPr>
          <p:spPr bwMode="auto">
            <a:xfrm>
              <a:off x="3745" y="2185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67" name="Line 123"/>
            <p:cNvSpPr>
              <a:spLocks noChangeShapeType="1"/>
            </p:cNvSpPr>
            <p:nvPr/>
          </p:nvSpPr>
          <p:spPr bwMode="auto">
            <a:xfrm>
              <a:off x="3775" y="218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68" name="Line 124"/>
            <p:cNvSpPr>
              <a:spLocks noChangeShapeType="1"/>
            </p:cNvSpPr>
            <p:nvPr/>
          </p:nvSpPr>
          <p:spPr bwMode="auto">
            <a:xfrm>
              <a:off x="3806" y="2188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69" name="Line 125"/>
            <p:cNvSpPr>
              <a:spLocks noChangeShapeType="1"/>
            </p:cNvSpPr>
            <p:nvPr/>
          </p:nvSpPr>
          <p:spPr bwMode="auto">
            <a:xfrm>
              <a:off x="3836" y="2189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70" name="Line 126"/>
            <p:cNvSpPr>
              <a:spLocks noChangeShapeType="1"/>
            </p:cNvSpPr>
            <p:nvPr/>
          </p:nvSpPr>
          <p:spPr bwMode="auto">
            <a:xfrm>
              <a:off x="3867" y="2190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71" name="Line 127"/>
            <p:cNvSpPr>
              <a:spLocks noChangeShapeType="1"/>
            </p:cNvSpPr>
            <p:nvPr/>
          </p:nvSpPr>
          <p:spPr bwMode="auto">
            <a:xfrm>
              <a:off x="3898" y="2191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72" name="Line 128"/>
            <p:cNvSpPr>
              <a:spLocks noChangeShapeType="1"/>
            </p:cNvSpPr>
            <p:nvPr/>
          </p:nvSpPr>
          <p:spPr bwMode="auto">
            <a:xfrm>
              <a:off x="3928" y="2192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73" name="Line 129"/>
            <p:cNvSpPr>
              <a:spLocks noChangeShapeType="1"/>
            </p:cNvSpPr>
            <p:nvPr/>
          </p:nvSpPr>
          <p:spPr bwMode="auto">
            <a:xfrm>
              <a:off x="3959" y="2193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74" name="Line 130"/>
            <p:cNvSpPr>
              <a:spLocks noChangeShapeType="1"/>
            </p:cNvSpPr>
            <p:nvPr/>
          </p:nvSpPr>
          <p:spPr bwMode="auto">
            <a:xfrm>
              <a:off x="3989" y="2195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75" name="Line 131"/>
            <p:cNvSpPr>
              <a:spLocks noChangeShapeType="1"/>
            </p:cNvSpPr>
            <p:nvPr/>
          </p:nvSpPr>
          <p:spPr bwMode="auto">
            <a:xfrm>
              <a:off x="4020" y="2196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76" name="Line 132"/>
            <p:cNvSpPr>
              <a:spLocks noChangeShapeType="1"/>
            </p:cNvSpPr>
            <p:nvPr/>
          </p:nvSpPr>
          <p:spPr bwMode="auto">
            <a:xfrm>
              <a:off x="4051" y="2197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77" name="Line 133"/>
            <p:cNvSpPr>
              <a:spLocks noChangeShapeType="1"/>
            </p:cNvSpPr>
            <p:nvPr/>
          </p:nvSpPr>
          <p:spPr bwMode="auto">
            <a:xfrm>
              <a:off x="4081" y="2198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78" name="Line 134"/>
            <p:cNvSpPr>
              <a:spLocks noChangeShapeType="1"/>
            </p:cNvSpPr>
            <p:nvPr/>
          </p:nvSpPr>
          <p:spPr bwMode="auto">
            <a:xfrm>
              <a:off x="4112" y="2199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79" name="Line 135"/>
            <p:cNvSpPr>
              <a:spLocks noChangeShapeType="1"/>
            </p:cNvSpPr>
            <p:nvPr/>
          </p:nvSpPr>
          <p:spPr bwMode="auto">
            <a:xfrm>
              <a:off x="4142" y="220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80" name="Line 136"/>
            <p:cNvSpPr>
              <a:spLocks noChangeShapeType="1"/>
            </p:cNvSpPr>
            <p:nvPr/>
          </p:nvSpPr>
          <p:spPr bwMode="auto">
            <a:xfrm>
              <a:off x="4173" y="2202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81" name="Line 137"/>
            <p:cNvSpPr>
              <a:spLocks noChangeShapeType="1"/>
            </p:cNvSpPr>
            <p:nvPr/>
          </p:nvSpPr>
          <p:spPr bwMode="auto">
            <a:xfrm>
              <a:off x="4204" y="2204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82" name="Line 138"/>
            <p:cNvSpPr>
              <a:spLocks noChangeShapeType="1"/>
            </p:cNvSpPr>
            <p:nvPr/>
          </p:nvSpPr>
          <p:spPr bwMode="auto">
            <a:xfrm>
              <a:off x="4234" y="2205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83" name="Line 139"/>
            <p:cNvSpPr>
              <a:spLocks noChangeShapeType="1"/>
            </p:cNvSpPr>
            <p:nvPr/>
          </p:nvSpPr>
          <p:spPr bwMode="auto">
            <a:xfrm>
              <a:off x="4265" y="2206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84" name="Line 140"/>
            <p:cNvSpPr>
              <a:spLocks noChangeShapeType="1"/>
            </p:cNvSpPr>
            <p:nvPr/>
          </p:nvSpPr>
          <p:spPr bwMode="auto">
            <a:xfrm>
              <a:off x="4296" y="2207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85" name="Line 141"/>
            <p:cNvSpPr>
              <a:spLocks noChangeShapeType="1"/>
            </p:cNvSpPr>
            <p:nvPr/>
          </p:nvSpPr>
          <p:spPr bwMode="auto">
            <a:xfrm>
              <a:off x="4326" y="2208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86" name="Line 142"/>
            <p:cNvSpPr>
              <a:spLocks noChangeShapeType="1"/>
            </p:cNvSpPr>
            <p:nvPr/>
          </p:nvSpPr>
          <p:spPr bwMode="auto">
            <a:xfrm>
              <a:off x="4357" y="2209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87" name="Line 143"/>
            <p:cNvSpPr>
              <a:spLocks noChangeShapeType="1"/>
            </p:cNvSpPr>
            <p:nvPr/>
          </p:nvSpPr>
          <p:spPr bwMode="auto">
            <a:xfrm>
              <a:off x="4387" y="2210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88" name="Line 144"/>
            <p:cNvSpPr>
              <a:spLocks noChangeShapeType="1"/>
            </p:cNvSpPr>
            <p:nvPr/>
          </p:nvSpPr>
          <p:spPr bwMode="auto">
            <a:xfrm>
              <a:off x="4418" y="221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89" name="Line 145"/>
            <p:cNvSpPr>
              <a:spLocks noChangeShapeType="1"/>
            </p:cNvSpPr>
            <p:nvPr/>
          </p:nvSpPr>
          <p:spPr bwMode="auto">
            <a:xfrm>
              <a:off x="4449" y="2212"/>
              <a:ext cx="7" cy="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90" name="Line 146"/>
            <p:cNvSpPr>
              <a:spLocks noChangeShapeType="1"/>
            </p:cNvSpPr>
            <p:nvPr/>
          </p:nvSpPr>
          <p:spPr bwMode="auto">
            <a:xfrm>
              <a:off x="4479" y="2214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91" name="Line 147"/>
            <p:cNvSpPr>
              <a:spLocks noChangeShapeType="1"/>
            </p:cNvSpPr>
            <p:nvPr/>
          </p:nvSpPr>
          <p:spPr bwMode="auto">
            <a:xfrm>
              <a:off x="4510" y="2216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92" name="Line 148"/>
            <p:cNvSpPr>
              <a:spLocks noChangeShapeType="1"/>
            </p:cNvSpPr>
            <p:nvPr/>
          </p:nvSpPr>
          <p:spPr bwMode="auto">
            <a:xfrm>
              <a:off x="4540" y="221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93" name="Line 149"/>
            <p:cNvSpPr>
              <a:spLocks noChangeShapeType="1"/>
            </p:cNvSpPr>
            <p:nvPr/>
          </p:nvSpPr>
          <p:spPr bwMode="auto">
            <a:xfrm>
              <a:off x="4571" y="2218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94" name="Line 150"/>
            <p:cNvSpPr>
              <a:spLocks noChangeShapeType="1"/>
            </p:cNvSpPr>
            <p:nvPr/>
          </p:nvSpPr>
          <p:spPr bwMode="auto">
            <a:xfrm>
              <a:off x="4602" y="2219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95" name="Line 151"/>
            <p:cNvSpPr>
              <a:spLocks noChangeShapeType="1"/>
            </p:cNvSpPr>
            <p:nvPr/>
          </p:nvSpPr>
          <p:spPr bwMode="auto">
            <a:xfrm>
              <a:off x="4632" y="2220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96" name="Line 152"/>
            <p:cNvSpPr>
              <a:spLocks noChangeShapeType="1"/>
            </p:cNvSpPr>
            <p:nvPr/>
          </p:nvSpPr>
          <p:spPr bwMode="auto">
            <a:xfrm>
              <a:off x="4663" y="222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97" name="Line 153"/>
            <p:cNvSpPr>
              <a:spLocks noChangeShapeType="1"/>
            </p:cNvSpPr>
            <p:nvPr/>
          </p:nvSpPr>
          <p:spPr bwMode="auto">
            <a:xfrm>
              <a:off x="4693" y="2223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98" name="Line 154"/>
            <p:cNvSpPr>
              <a:spLocks noChangeShapeType="1"/>
            </p:cNvSpPr>
            <p:nvPr/>
          </p:nvSpPr>
          <p:spPr bwMode="auto">
            <a:xfrm>
              <a:off x="4724" y="2224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499" name="Line 155"/>
            <p:cNvSpPr>
              <a:spLocks noChangeShapeType="1"/>
            </p:cNvSpPr>
            <p:nvPr/>
          </p:nvSpPr>
          <p:spPr bwMode="auto">
            <a:xfrm>
              <a:off x="4755" y="2225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500" name="Line 156"/>
            <p:cNvSpPr>
              <a:spLocks noChangeShapeType="1"/>
            </p:cNvSpPr>
            <p:nvPr/>
          </p:nvSpPr>
          <p:spPr bwMode="auto">
            <a:xfrm flipH="1">
              <a:off x="483" y="1875"/>
              <a:ext cx="49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501" name="Freeform 157"/>
            <p:cNvSpPr>
              <a:spLocks/>
            </p:cNvSpPr>
            <p:nvPr/>
          </p:nvSpPr>
          <p:spPr bwMode="auto">
            <a:xfrm>
              <a:off x="457" y="1843"/>
              <a:ext cx="125" cy="64"/>
            </a:xfrm>
            <a:custGeom>
              <a:avLst/>
              <a:gdLst/>
              <a:ahLst/>
              <a:cxnLst>
                <a:cxn ang="0">
                  <a:pos x="125" y="64"/>
                </a:cxn>
                <a:cxn ang="0">
                  <a:pos x="0" y="32"/>
                </a:cxn>
                <a:cxn ang="0">
                  <a:pos x="125" y="0"/>
                </a:cxn>
                <a:cxn ang="0">
                  <a:pos x="125" y="64"/>
                </a:cxn>
              </a:cxnLst>
              <a:rect l="0" t="0" r="r" b="b"/>
              <a:pathLst>
                <a:path w="125" h="64">
                  <a:moveTo>
                    <a:pt x="125" y="64"/>
                  </a:moveTo>
                  <a:lnTo>
                    <a:pt x="0" y="32"/>
                  </a:lnTo>
                  <a:lnTo>
                    <a:pt x="125" y="0"/>
                  </a:lnTo>
                  <a:lnTo>
                    <a:pt x="125" y="64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502" name="Line 158"/>
            <p:cNvSpPr>
              <a:spLocks noChangeShapeType="1"/>
            </p:cNvSpPr>
            <p:nvPr/>
          </p:nvSpPr>
          <p:spPr bwMode="auto">
            <a:xfrm>
              <a:off x="513" y="2412"/>
              <a:ext cx="486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503" name="Freeform 159"/>
            <p:cNvSpPr>
              <a:spLocks/>
            </p:cNvSpPr>
            <p:nvPr/>
          </p:nvSpPr>
          <p:spPr bwMode="auto">
            <a:xfrm>
              <a:off x="901" y="2380"/>
              <a:ext cx="124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32"/>
                </a:cxn>
                <a:cxn ang="0">
                  <a:pos x="0" y="64"/>
                </a:cxn>
                <a:cxn ang="0">
                  <a:pos x="0" y="0"/>
                </a:cxn>
              </a:cxnLst>
              <a:rect l="0" t="0" r="r" b="b"/>
              <a:pathLst>
                <a:path w="124" h="64">
                  <a:moveTo>
                    <a:pt x="0" y="0"/>
                  </a:moveTo>
                  <a:lnTo>
                    <a:pt x="124" y="32"/>
                  </a:lnTo>
                  <a:lnTo>
                    <a:pt x="0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504" name="Rectangle 160"/>
            <p:cNvSpPr>
              <a:spLocks noChangeArrowheads="1"/>
            </p:cNvSpPr>
            <p:nvPr/>
          </p:nvSpPr>
          <p:spPr bwMode="auto">
            <a:xfrm>
              <a:off x="1082" y="1729"/>
              <a:ext cx="11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2500">
                  <a:solidFill>
                    <a:srgbClr val="000000"/>
                  </a:solidFill>
                </a:rPr>
                <a:t>u</a:t>
              </a:r>
              <a:endParaRPr lang="es-EC"/>
            </a:p>
          </p:txBody>
        </p:sp>
        <p:sp>
          <p:nvSpPr>
            <p:cNvPr id="57505" name="Rectangle 161"/>
            <p:cNvSpPr>
              <a:spLocks noChangeArrowheads="1"/>
            </p:cNvSpPr>
            <p:nvPr/>
          </p:nvSpPr>
          <p:spPr bwMode="auto">
            <a:xfrm>
              <a:off x="1076" y="2308"/>
              <a:ext cx="11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2500">
                  <a:solidFill>
                    <a:srgbClr val="000000"/>
                  </a:solidFill>
                </a:rPr>
                <a:t>u</a:t>
              </a:r>
              <a:endParaRPr lang="es-EC"/>
            </a:p>
          </p:txBody>
        </p:sp>
        <p:sp>
          <p:nvSpPr>
            <p:cNvPr id="57506" name="Rectangle 162"/>
            <p:cNvSpPr>
              <a:spLocks noChangeArrowheads="1"/>
            </p:cNvSpPr>
            <p:nvPr/>
          </p:nvSpPr>
          <p:spPr bwMode="auto">
            <a:xfrm>
              <a:off x="2030" y="2322"/>
              <a:ext cx="23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2500">
                  <a:solidFill>
                    <a:srgbClr val="000000"/>
                  </a:solidFill>
                </a:rPr>
                <a:t>Kx</a:t>
              </a:r>
              <a:endParaRPr lang="es-EC"/>
            </a:p>
          </p:txBody>
        </p:sp>
        <p:sp>
          <p:nvSpPr>
            <p:cNvPr id="57507" name="Rectangle 163"/>
            <p:cNvSpPr>
              <a:spLocks noChangeArrowheads="1"/>
            </p:cNvSpPr>
            <p:nvPr/>
          </p:nvSpPr>
          <p:spPr bwMode="auto">
            <a:xfrm>
              <a:off x="1919" y="1764"/>
              <a:ext cx="23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2500">
                  <a:solidFill>
                    <a:srgbClr val="000000"/>
                  </a:solidFill>
                </a:rPr>
                <a:t>Kx</a:t>
              </a:r>
              <a:endParaRPr lang="es-EC"/>
            </a:p>
          </p:txBody>
        </p:sp>
        <p:sp>
          <p:nvSpPr>
            <p:cNvPr id="57508" name="Line 164"/>
            <p:cNvSpPr>
              <a:spLocks noChangeShapeType="1"/>
            </p:cNvSpPr>
            <p:nvPr/>
          </p:nvSpPr>
          <p:spPr bwMode="auto">
            <a:xfrm>
              <a:off x="1438" y="2422"/>
              <a:ext cx="486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509" name="Freeform 165"/>
            <p:cNvSpPr>
              <a:spLocks/>
            </p:cNvSpPr>
            <p:nvPr/>
          </p:nvSpPr>
          <p:spPr bwMode="auto">
            <a:xfrm>
              <a:off x="1826" y="2390"/>
              <a:ext cx="124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32"/>
                </a:cxn>
                <a:cxn ang="0">
                  <a:pos x="0" y="64"/>
                </a:cxn>
                <a:cxn ang="0">
                  <a:pos x="0" y="0"/>
                </a:cxn>
              </a:cxnLst>
              <a:rect l="0" t="0" r="r" b="b"/>
              <a:pathLst>
                <a:path w="124" h="64">
                  <a:moveTo>
                    <a:pt x="0" y="0"/>
                  </a:moveTo>
                  <a:lnTo>
                    <a:pt x="124" y="32"/>
                  </a:lnTo>
                  <a:lnTo>
                    <a:pt x="0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510" name="Line 166"/>
            <p:cNvSpPr>
              <a:spLocks noChangeShapeType="1"/>
            </p:cNvSpPr>
            <p:nvPr/>
          </p:nvSpPr>
          <p:spPr bwMode="auto">
            <a:xfrm>
              <a:off x="1363" y="1885"/>
              <a:ext cx="48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7511" name="Freeform 167"/>
            <p:cNvSpPr>
              <a:spLocks/>
            </p:cNvSpPr>
            <p:nvPr/>
          </p:nvSpPr>
          <p:spPr bwMode="auto">
            <a:xfrm>
              <a:off x="1751" y="1853"/>
              <a:ext cx="125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5" y="32"/>
                </a:cxn>
                <a:cxn ang="0">
                  <a:pos x="0" y="64"/>
                </a:cxn>
                <a:cxn ang="0">
                  <a:pos x="0" y="0"/>
                </a:cxn>
              </a:cxnLst>
              <a:rect l="0" t="0" r="r" b="b"/>
              <a:pathLst>
                <a:path w="125" h="64">
                  <a:moveTo>
                    <a:pt x="0" y="0"/>
                  </a:moveTo>
                  <a:lnTo>
                    <a:pt x="125" y="32"/>
                  </a:lnTo>
                  <a:lnTo>
                    <a:pt x="0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1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altLang="en-US"/>
              <a:t>José V. Chang, Profesor FIMCM-ESPOL</a:t>
            </a:r>
          </a:p>
        </p:txBody>
      </p:sp>
      <p:sp>
        <p:nvSpPr>
          <p:cNvPr id="1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02AC-0BD1-40F4-9980-4E01961BDFF5}" type="slidenum">
              <a:rPr lang="es-EC" altLang="en-US"/>
              <a:pPr/>
              <a:t>7</a:t>
            </a:fld>
            <a:endParaRPr lang="es-EC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2800"/>
              <a:t>Ejemplo 3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C" sz="2400"/>
              <a:t>Una capa, V = W = Kx = Ky = Kz = 0</a:t>
            </a:r>
          </a:p>
          <a:p>
            <a:pPr>
              <a:buFont typeface="Wingdings" pitchFamily="2" charset="2"/>
              <a:buNone/>
            </a:pPr>
            <a:r>
              <a:rPr lang="es-EC" sz="2400"/>
              <a:t>t = 0            </a:t>
            </a:r>
            <a:r>
              <a:rPr lang="es-EC" sz="2400" baseline="30000"/>
              <a:t>0 </a:t>
            </a:r>
            <a:r>
              <a:rPr lang="es-EC" sz="2400"/>
              <a:t>/</a:t>
            </a:r>
            <a:r>
              <a:rPr lang="es-EC" sz="2400" baseline="-25000"/>
              <a:t>00              </a:t>
            </a:r>
            <a:r>
              <a:rPr lang="es-EC" sz="2400"/>
              <a:t>u</a:t>
            </a:r>
            <a:r>
              <a:rPr lang="es-EC" sz="2400" baseline="-25000"/>
              <a:t>          </a:t>
            </a:r>
            <a:r>
              <a:rPr lang="es-EC" sz="2400"/>
              <a:t>5 </a:t>
            </a:r>
            <a:r>
              <a:rPr lang="es-EC" sz="2400" baseline="30000"/>
              <a:t>0 </a:t>
            </a:r>
            <a:r>
              <a:rPr lang="es-EC" sz="2400"/>
              <a:t>/</a:t>
            </a:r>
            <a:r>
              <a:rPr lang="es-EC" sz="2400" baseline="-25000"/>
              <a:t>00 </a:t>
            </a:r>
          </a:p>
          <a:p>
            <a:pPr>
              <a:buFont typeface="Wingdings" pitchFamily="2" charset="2"/>
              <a:buNone/>
            </a:pPr>
            <a:endParaRPr lang="es-EC" sz="2400"/>
          </a:p>
          <a:p>
            <a:pPr>
              <a:buFont typeface="Wingdings" pitchFamily="2" charset="2"/>
              <a:buNone/>
            </a:pPr>
            <a:r>
              <a:rPr lang="es-EC" sz="2400"/>
              <a:t>Asumir que </a:t>
            </a:r>
            <a:r>
              <a:rPr lang="es-EC" sz="2400">
                <a:sym typeface="Symbol" pitchFamily="18" charset="2"/>
              </a:rPr>
              <a:t> </a:t>
            </a:r>
            <a:r>
              <a:rPr lang="es-EC" sz="2400"/>
              <a:t>s/</a:t>
            </a:r>
            <a:r>
              <a:rPr lang="es-EC" sz="2400">
                <a:sym typeface="Symbol" pitchFamily="18" charset="2"/>
              </a:rPr>
              <a:t> </a:t>
            </a:r>
            <a:r>
              <a:rPr lang="es-EC" sz="2400"/>
              <a:t>t = constante = c ; </a:t>
            </a:r>
          </a:p>
          <a:p>
            <a:pPr>
              <a:buFont typeface="Wingdings" pitchFamily="2" charset="2"/>
              <a:buNone/>
            </a:pPr>
            <a:r>
              <a:rPr lang="es-EC" sz="2400"/>
              <a:t>	hay solo advección t = t </a:t>
            </a:r>
            <a:r>
              <a:rPr lang="es-EC" sz="2400" baseline="-25000"/>
              <a:t>f               </a:t>
            </a:r>
          </a:p>
          <a:p>
            <a:pPr>
              <a:buFont typeface="Wingdings" pitchFamily="2" charset="2"/>
              <a:buNone/>
            </a:pPr>
            <a:r>
              <a:rPr lang="es-EC" sz="2400"/>
              <a:t>0 </a:t>
            </a:r>
            <a:r>
              <a:rPr lang="es-EC" sz="2400" baseline="30000"/>
              <a:t>0 </a:t>
            </a:r>
            <a:r>
              <a:rPr lang="es-EC" sz="2400"/>
              <a:t>/</a:t>
            </a:r>
            <a:r>
              <a:rPr lang="es-EC" sz="2400" baseline="-25000"/>
              <a:t>00             </a:t>
            </a:r>
            <a:r>
              <a:rPr lang="es-EC" sz="2400"/>
              <a:t>u</a:t>
            </a:r>
            <a:r>
              <a:rPr lang="es-EC" sz="2400" baseline="-25000"/>
              <a:t>          </a:t>
            </a:r>
            <a:r>
              <a:rPr lang="es-EC" sz="2400"/>
              <a:t>0 </a:t>
            </a:r>
            <a:r>
              <a:rPr lang="es-EC" sz="2400" baseline="30000"/>
              <a:t>0 </a:t>
            </a:r>
            <a:r>
              <a:rPr lang="es-EC" sz="2400"/>
              <a:t>/</a:t>
            </a:r>
            <a:r>
              <a:rPr lang="es-EC" sz="2400" baseline="-25000"/>
              <a:t>00 </a:t>
            </a:r>
          </a:p>
          <a:p>
            <a:pPr>
              <a:buFont typeface="Wingdings" pitchFamily="2" charset="2"/>
              <a:buNone/>
            </a:pPr>
            <a:endParaRPr lang="es-EC" sz="2400"/>
          </a:p>
          <a:p>
            <a:pPr>
              <a:buFont typeface="Wingdings" pitchFamily="2" charset="2"/>
              <a:buNone/>
            </a:pPr>
            <a:r>
              <a:rPr lang="es-EC" sz="2400"/>
              <a:t>Distancia     S </a:t>
            </a:r>
            <a:r>
              <a:rPr lang="es-EC" sz="2400" baseline="-25000"/>
              <a:t>x,0 </a:t>
            </a:r>
            <a:r>
              <a:rPr lang="es-EC" sz="2400"/>
              <a:t>= salinidad</a:t>
            </a:r>
          </a:p>
          <a:p>
            <a:pPr>
              <a:buFont typeface="Wingdings" pitchFamily="2" charset="2"/>
              <a:buNone/>
            </a:pPr>
            <a:r>
              <a:rPr lang="es-EC" sz="2400"/>
              <a:t>Tiempo                  inicial</a:t>
            </a:r>
          </a:p>
          <a:p>
            <a:pPr>
              <a:buFont typeface="Wingdings" pitchFamily="2" charset="2"/>
              <a:buNone/>
            </a:pPr>
            <a:r>
              <a:rPr lang="es-EC" sz="2400"/>
              <a:t>So y S x, t = So – u c t</a:t>
            </a:r>
          </a:p>
          <a:p>
            <a:pPr>
              <a:buFont typeface="Wingdings" pitchFamily="2" charset="2"/>
              <a:buNone/>
            </a:pPr>
            <a:r>
              <a:rPr lang="es-EC" sz="2400">
                <a:sym typeface="Symbol" pitchFamily="18" charset="2"/>
              </a:rPr>
              <a:t> </a:t>
            </a:r>
            <a:r>
              <a:rPr lang="es-EC" sz="2400"/>
              <a:t>s/</a:t>
            </a:r>
            <a:r>
              <a:rPr lang="es-EC" sz="2400">
                <a:sym typeface="Symbol" pitchFamily="18" charset="2"/>
              </a:rPr>
              <a:t> </a:t>
            </a:r>
            <a:r>
              <a:rPr lang="es-EC" sz="2400"/>
              <a:t>t = -u </a:t>
            </a:r>
            <a:r>
              <a:rPr lang="es-EC" sz="2400">
                <a:sym typeface="Symbol" pitchFamily="18" charset="2"/>
              </a:rPr>
              <a:t> </a:t>
            </a:r>
            <a:r>
              <a:rPr lang="es-EC" sz="2400"/>
              <a:t>s/</a:t>
            </a:r>
            <a:r>
              <a:rPr lang="es-EC" sz="2400">
                <a:sym typeface="Symbol" pitchFamily="18" charset="2"/>
              </a:rPr>
              <a:t> </a:t>
            </a:r>
            <a:r>
              <a:rPr lang="es-EC" sz="2400"/>
              <a:t>x</a:t>
            </a:r>
          </a:p>
          <a:p>
            <a:pPr>
              <a:buFont typeface="Wingdings" pitchFamily="2" charset="2"/>
              <a:buNone/>
            </a:pPr>
            <a:endParaRPr lang="es-EC" sz="2400"/>
          </a:p>
          <a:p>
            <a:pPr>
              <a:buFont typeface="Wingdings" pitchFamily="2" charset="2"/>
              <a:buNone/>
            </a:pPr>
            <a:endParaRPr lang="es-EC" sz="2400" baseline="-25000"/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2844800" y="2060575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>
            <a:off x="1547813" y="37893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>
            <a:off x="6227763" y="2852738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6227763" y="4149725"/>
            <a:ext cx="1728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6227763" y="2852738"/>
            <a:ext cx="1728787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5795963" y="249237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/>
              <a:t>S </a:t>
            </a:r>
            <a:r>
              <a:rPr lang="es-EC" baseline="-25000"/>
              <a:t>x,0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5076825" y="32131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1600"/>
              <a:t>Salinidad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5651500" y="4076700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/>
              <a:t>0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 flipH="1">
            <a:off x="6372225" y="41687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6588125" y="4292600"/>
            <a:ext cx="1296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1600"/>
              <a:t>Tiempo</a:t>
            </a:r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6011863" y="42211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/>
              <a:t>t </a:t>
            </a:r>
            <a:r>
              <a:rPr lang="es-EC" baseline="-25000"/>
              <a:t>0</a:t>
            </a:r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7885113" y="4221163"/>
            <a:ext cx="935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/>
              <a:t>t </a:t>
            </a:r>
            <a:r>
              <a:rPr lang="es-EC" baseline="-25000"/>
              <a:t>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174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altLang="en-US"/>
              <a:t>José V. Chang, Profesor FIMCM-ESPOL</a:t>
            </a:r>
          </a:p>
        </p:txBody>
      </p:sp>
      <p:sp>
        <p:nvSpPr>
          <p:cNvPr id="175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01AF3-69BD-4F37-91A0-875C9EA26DEE}" type="slidenum">
              <a:rPr lang="es-EC" altLang="en-US"/>
              <a:pPr/>
              <a:t>8</a:t>
            </a:fld>
            <a:endParaRPr lang="es-EC" alt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2800"/>
              <a:t>Ejercicio 3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836613"/>
            <a:ext cx="8496300" cy="252095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3333FF"/>
              </a:buClr>
              <a:buSzPct val="75000"/>
              <a:buFont typeface="Wingdings" pitchFamily="2" charset="2"/>
              <a:buNone/>
            </a:pPr>
            <a:r>
              <a:rPr lang="es-ES" sz="2000"/>
              <a:t>¿Cuáles son las direcciones de u, Kx, w y Kz en la figura anterior?.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Pct val="75000"/>
              <a:buFont typeface="Wingdings" pitchFamily="2" charset="2"/>
              <a:buChar char="q"/>
            </a:pPr>
            <a:r>
              <a:rPr lang="es-EC" sz="2000"/>
              <a:t>Aplicando similares consideraciones a las del ejemplo 2, se tendría que en la capa superior el vector de velocidad u va de Este a Oeste (Cabecera a Desembocadura)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Pct val="75000"/>
              <a:buFont typeface="Wingdings" pitchFamily="2" charset="2"/>
              <a:buChar char="q"/>
            </a:pPr>
            <a:r>
              <a:rPr lang="es-EC" sz="2000"/>
              <a:t>Para el caso del coeficiente de difusividad Kx (sentido horizontal), la dirección de éste va de mayor a menor concentración de sal ( </a:t>
            </a:r>
            <a:r>
              <a:rPr lang="es-EC" sz="2000" baseline="30000">
                <a:solidFill>
                  <a:srgbClr val="000000"/>
                </a:solidFill>
                <a:latin typeface="Arial" charset="0"/>
              </a:rPr>
              <a:t>0</a:t>
            </a:r>
            <a:r>
              <a:rPr lang="es-EC" sz="2000">
                <a:solidFill>
                  <a:srgbClr val="000000"/>
                </a:solidFill>
                <a:latin typeface="Arial" charset="0"/>
              </a:rPr>
              <a:t>/</a:t>
            </a:r>
            <a:r>
              <a:rPr lang="es-EC" sz="2000" baseline="-25000">
                <a:solidFill>
                  <a:srgbClr val="000000"/>
                </a:solidFill>
                <a:latin typeface="Arial" charset="0"/>
              </a:rPr>
              <a:t>00</a:t>
            </a:r>
            <a:r>
              <a:rPr lang="es-EC" sz="2000">
                <a:solidFill>
                  <a:srgbClr val="000000"/>
                </a:solidFill>
                <a:latin typeface="Arial" charset="0"/>
              </a:rPr>
              <a:t>). </a:t>
            </a:r>
          </a:p>
          <a:p>
            <a:pPr>
              <a:lnSpc>
                <a:spcPct val="90000"/>
              </a:lnSpc>
              <a:buClr>
                <a:srgbClr val="FF3300"/>
              </a:buClr>
              <a:buSzPct val="75000"/>
              <a:buFont typeface="Wingdings" pitchFamily="2" charset="2"/>
              <a:buChar char="q"/>
            </a:pPr>
            <a:r>
              <a:rPr lang="es-EC" sz="2000">
                <a:solidFill>
                  <a:srgbClr val="000000"/>
                </a:solidFill>
              </a:rPr>
              <a:t>De manera idéntica para el </a:t>
            </a:r>
            <a:r>
              <a:rPr lang="es-EC" sz="2000"/>
              <a:t>caso del coeficiente de difusividad Kz (sentido vertical), la dirección de éste va de mayor a menor concentración de sal ( </a:t>
            </a:r>
            <a:r>
              <a:rPr lang="es-EC" sz="2000" baseline="30000">
                <a:solidFill>
                  <a:srgbClr val="000000"/>
                </a:solidFill>
                <a:latin typeface="Arial" charset="0"/>
              </a:rPr>
              <a:t>0</a:t>
            </a:r>
            <a:r>
              <a:rPr lang="es-EC" sz="2000">
                <a:solidFill>
                  <a:srgbClr val="000000"/>
                </a:solidFill>
                <a:latin typeface="Arial" charset="0"/>
              </a:rPr>
              <a:t>/</a:t>
            </a:r>
            <a:r>
              <a:rPr lang="es-EC" sz="2000" baseline="-25000">
                <a:solidFill>
                  <a:srgbClr val="000000"/>
                </a:solidFill>
                <a:latin typeface="Arial" charset="0"/>
              </a:rPr>
              <a:t>00</a:t>
            </a:r>
            <a:r>
              <a:rPr lang="es-EC" sz="2000">
                <a:solidFill>
                  <a:srgbClr val="000000"/>
                </a:solidFill>
                <a:latin typeface="Arial" charset="0"/>
              </a:rPr>
              <a:t>)</a:t>
            </a:r>
            <a:endParaRPr lang="es-EC" sz="2000"/>
          </a:p>
          <a:p>
            <a:pPr>
              <a:lnSpc>
                <a:spcPct val="90000"/>
              </a:lnSpc>
              <a:buClr>
                <a:srgbClr val="3333FF"/>
              </a:buClr>
              <a:buSzPct val="75000"/>
              <a:buFont typeface="Wingdings" pitchFamily="2" charset="2"/>
              <a:buChar char="q"/>
            </a:pPr>
            <a:endParaRPr lang="es-EC" sz="2000"/>
          </a:p>
        </p:txBody>
      </p:sp>
      <p:grpSp>
        <p:nvGrpSpPr>
          <p:cNvPr id="58374" name="Group 6"/>
          <p:cNvGrpSpPr>
            <a:grpSpLocks noChangeAspect="1"/>
          </p:cNvGrpSpPr>
          <p:nvPr/>
        </p:nvGrpSpPr>
        <p:grpSpPr bwMode="auto">
          <a:xfrm>
            <a:off x="539750" y="3513138"/>
            <a:ext cx="8208963" cy="2652712"/>
            <a:chOff x="340" y="2213"/>
            <a:chExt cx="5171" cy="1671"/>
          </a:xfrm>
        </p:grpSpPr>
        <p:sp>
          <p:nvSpPr>
            <p:cNvPr id="58373" name="AutoShape 5"/>
            <p:cNvSpPr>
              <a:spLocks noChangeAspect="1" noChangeArrowheads="1" noTextEdit="1"/>
            </p:cNvSpPr>
            <p:nvPr/>
          </p:nvSpPr>
          <p:spPr bwMode="auto">
            <a:xfrm>
              <a:off x="340" y="2213"/>
              <a:ext cx="5171" cy="1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75" name="Line 7"/>
            <p:cNvSpPr>
              <a:spLocks noChangeShapeType="1"/>
            </p:cNvSpPr>
            <p:nvPr/>
          </p:nvSpPr>
          <p:spPr bwMode="auto">
            <a:xfrm>
              <a:off x="387" y="2224"/>
              <a:ext cx="5102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76" name="Freeform 8"/>
            <p:cNvSpPr>
              <a:spLocks/>
            </p:cNvSpPr>
            <p:nvPr/>
          </p:nvSpPr>
          <p:spPr bwMode="auto">
            <a:xfrm>
              <a:off x="409" y="2249"/>
              <a:ext cx="5040" cy="1612"/>
            </a:xfrm>
            <a:custGeom>
              <a:avLst/>
              <a:gdLst/>
              <a:ahLst/>
              <a:cxnLst>
                <a:cxn ang="0">
                  <a:pos x="5040" y="0"/>
                </a:cxn>
                <a:cxn ang="0">
                  <a:pos x="5001" y="0"/>
                </a:cxn>
                <a:cxn ang="0">
                  <a:pos x="4949" y="20"/>
                </a:cxn>
                <a:cxn ang="0">
                  <a:pos x="4874" y="49"/>
                </a:cxn>
                <a:cxn ang="0">
                  <a:pos x="4803" y="151"/>
                </a:cxn>
                <a:cxn ang="0">
                  <a:pos x="4749" y="269"/>
                </a:cxn>
                <a:cxn ang="0">
                  <a:pos x="4700" y="517"/>
                </a:cxn>
                <a:cxn ang="0">
                  <a:pos x="4661" y="796"/>
                </a:cxn>
                <a:cxn ang="0">
                  <a:pos x="4632" y="1075"/>
                </a:cxn>
                <a:cxn ang="0">
                  <a:pos x="4624" y="1184"/>
                </a:cxn>
                <a:cxn ang="0">
                  <a:pos x="4603" y="1293"/>
                </a:cxn>
                <a:cxn ang="0">
                  <a:pos x="4553" y="1382"/>
                </a:cxn>
                <a:cxn ang="0">
                  <a:pos x="4486" y="1463"/>
                </a:cxn>
                <a:cxn ang="0">
                  <a:pos x="4398" y="1517"/>
                </a:cxn>
                <a:cxn ang="0">
                  <a:pos x="4301" y="1562"/>
                </a:cxn>
                <a:cxn ang="0">
                  <a:pos x="4120" y="1586"/>
                </a:cxn>
                <a:cxn ang="0">
                  <a:pos x="3991" y="1601"/>
                </a:cxn>
                <a:cxn ang="0">
                  <a:pos x="3888" y="1593"/>
                </a:cxn>
                <a:cxn ang="0">
                  <a:pos x="3783" y="1592"/>
                </a:cxn>
                <a:cxn ang="0">
                  <a:pos x="3724" y="1592"/>
                </a:cxn>
                <a:cxn ang="0">
                  <a:pos x="3694" y="1592"/>
                </a:cxn>
                <a:cxn ang="0">
                  <a:pos x="3661" y="1593"/>
                </a:cxn>
                <a:cxn ang="0">
                  <a:pos x="3331" y="1601"/>
                </a:cxn>
                <a:cxn ang="0">
                  <a:pos x="2524" y="1612"/>
                </a:cxn>
                <a:cxn ang="0">
                  <a:pos x="0" y="1612"/>
                </a:cxn>
              </a:cxnLst>
              <a:rect l="0" t="0" r="r" b="b"/>
              <a:pathLst>
                <a:path w="5040" h="1612">
                  <a:moveTo>
                    <a:pt x="5040" y="0"/>
                  </a:moveTo>
                  <a:lnTo>
                    <a:pt x="5001" y="0"/>
                  </a:lnTo>
                  <a:lnTo>
                    <a:pt x="4949" y="20"/>
                  </a:lnTo>
                  <a:lnTo>
                    <a:pt x="4874" y="49"/>
                  </a:lnTo>
                  <a:lnTo>
                    <a:pt x="4803" y="151"/>
                  </a:lnTo>
                  <a:lnTo>
                    <a:pt x="4749" y="269"/>
                  </a:lnTo>
                  <a:lnTo>
                    <a:pt x="4700" y="517"/>
                  </a:lnTo>
                  <a:lnTo>
                    <a:pt x="4661" y="796"/>
                  </a:lnTo>
                  <a:lnTo>
                    <a:pt x="4632" y="1075"/>
                  </a:lnTo>
                  <a:lnTo>
                    <a:pt x="4624" y="1184"/>
                  </a:lnTo>
                  <a:lnTo>
                    <a:pt x="4603" y="1293"/>
                  </a:lnTo>
                  <a:lnTo>
                    <a:pt x="4553" y="1382"/>
                  </a:lnTo>
                  <a:lnTo>
                    <a:pt x="4486" y="1463"/>
                  </a:lnTo>
                  <a:lnTo>
                    <a:pt x="4398" y="1517"/>
                  </a:lnTo>
                  <a:lnTo>
                    <a:pt x="4301" y="1562"/>
                  </a:lnTo>
                  <a:lnTo>
                    <a:pt x="4120" y="1586"/>
                  </a:lnTo>
                  <a:lnTo>
                    <a:pt x="3991" y="1601"/>
                  </a:lnTo>
                  <a:lnTo>
                    <a:pt x="3888" y="1593"/>
                  </a:lnTo>
                  <a:lnTo>
                    <a:pt x="3783" y="1592"/>
                  </a:lnTo>
                  <a:lnTo>
                    <a:pt x="3724" y="1592"/>
                  </a:lnTo>
                  <a:lnTo>
                    <a:pt x="3694" y="1592"/>
                  </a:lnTo>
                  <a:lnTo>
                    <a:pt x="3661" y="1593"/>
                  </a:lnTo>
                  <a:lnTo>
                    <a:pt x="3331" y="1601"/>
                  </a:lnTo>
                  <a:lnTo>
                    <a:pt x="2524" y="1612"/>
                  </a:lnTo>
                  <a:lnTo>
                    <a:pt x="0" y="1612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77" name="Rectangle 9"/>
            <p:cNvSpPr>
              <a:spLocks noChangeArrowheads="1"/>
            </p:cNvSpPr>
            <p:nvPr/>
          </p:nvSpPr>
          <p:spPr bwMode="auto">
            <a:xfrm>
              <a:off x="652" y="2380"/>
              <a:ext cx="408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2500">
                  <a:solidFill>
                    <a:srgbClr val="000000"/>
                  </a:solidFill>
                </a:rPr>
                <a:t>20 </a:t>
              </a:r>
              <a:r>
                <a:rPr lang="es-EC" sz="2000" baseline="30000">
                  <a:solidFill>
                    <a:srgbClr val="000000"/>
                  </a:solidFill>
                </a:rPr>
                <a:t>0</a:t>
              </a:r>
              <a:r>
                <a:rPr lang="es-EC" sz="2000">
                  <a:solidFill>
                    <a:srgbClr val="000000"/>
                  </a:solidFill>
                </a:rPr>
                <a:t>/</a:t>
              </a:r>
              <a:r>
                <a:rPr lang="es-EC" sz="2000" baseline="-25000">
                  <a:solidFill>
                    <a:srgbClr val="000000"/>
                  </a:solidFill>
                </a:rPr>
                <a:t>00            </a:t>
              </a:r>
              <a:r>
                <a:rPr lang="es-EC" sz="2500">
                  <a:solidFill>
                    <a:srgbClr val="000000"/>
                  </a:solidFill>
                </a:rPr>
                <a:t> 15 </a:t>
              </a:r>
              <a:r>
                <a:rPr lang="es-EC" sz="2000" baseline="30000">
                  <a:solidFill>
                    <a:srgbClr val="000000"/>
                  </a:solidFill>
                </a:rPr>
                <a:t>0</a:t>
              </a:r>
              <a:r>
                <a:rPr lang="es-EC" sz="2000">
                  <a:solidFill>
                    <a:srgbClr val="000000"/>
                  </a:solidFill>
                </a:rPr>
                <a:t>/</a:t>
              </a:r>
              <a:r>
                <a:rPr lang="es-EC" sz="2000" baseline="-25000">
                  <a:solidFill>
                    <a:srgbClr val="000000"/>
                  </a:solidFill>
                </a:rPr>
                <a:t>00                  </a:t>
              </a:r>
              <a:r>
                <a:rPr lang="es-EC" sz="2500">
                  <a:solidFill>
                    <a:srgbClr val="000000"/>
                  </a:solidFill>
                </a:rPr>
                <a:t>10 </a:t>
              </a:r>
              <a:r>
                <a:rPr lang="es-EC" sz="2000" baseline="30000">
                  <a:solidFill>
                    <a:srgbClr val="000000"/>
                  </a:solidFill>
                </a:rPr>
                <a:t>0</a:t>
              </a:r>
              <a:r>
                <a:rPr lang="es-EC" sz="2000">
                  <a:solidFill>
                    <a:srgbClr val="000000"/>
                  </a:solidFill>
                </a:rPr>
                <a:t>/</a:t>
              </a:r>
              <a:r>
                <a:rPr lang="es-EC" sz="2000" baseline="-25000">
                  <a:solidFill>
                    <a:srgbClr val="000000"/>
                  </a:solidFill>
                </a:rPr>
                <a:t>00</a:t>
              </a:r>
              <a:r>
                <a:rPr lang="es-EC" sz="2500">
                  <a:solidFill>
                    <a:srgbClr val="000000"/>
                  </a:solidFill>
                </a:rPr>
                <a:t>        5 </a:t>
              </a:r>
              <a:r>
                <a:rPr lang="es-EC" sz="2000" baseline="30000">
                  <a:solidFill>
                    <a:srgbClr val="000000"/>
                  </a:solidFill>
                </a:rPr>
                <a:t>0</a:t>
              </a:r>
              <a:r>
                <a:rPr lang="es-EC" sz="2000">
                  <a:solidFill>
                    <a:srgbClr val="000000"/>
                  </a:solidFill>
                </a:rPr>
                <a:t>/</a:t>
              </a:r>
              <a:r>
                <a:rPr lang="es-EC" sz="2000" baseline="-25000">
                  <a:solidFill>
                    <a:srgbClr val="000000"/>
                  </a:solidFill>
                </a:rPr>
                <a:t>00</a:t>
              </a:r>
              <a:r>
                <a:rPr lang="es-EC" sz="2500">
                  <a:solidFill>
                    <a:srgbClr val="000000"/>
                  </a:solidFill>
                </a:rPr>
                <a:t>        0 </a:t>
              </a:r>
              <a:r>
                <a:rPr lang="es-EC" sz="2000" baseline="30000">
                  <a:solidFill>
                    <a:srgbClr val="000000"/>
                  </a:solidFill>
                </a:rPr>
                <a:t>0</a:t>
              </a:r>
              <a:r>
                <a:rPr lang="es-EC" sz="2000">
                  <a:solidFill>
                    <a:srgbClr val="000000"/>
                  </a:solidFill>
                </a:rPr>
                <a:t>/</a:t>
              </a:r>
              <a:r>
                <a:rPr lang="es-EC" sz="2000" baseline="-25000">
                  <a:solidFill>
                    <a:srgbClr val="000000"/>
                  </a:solidFill>
                </a:rPr>
                <a:t>00</a:t>
              </a:r>
            </a:p>
          </p:txBody>
        </p:sp>
        <p:sp>
          <p:nvSpPr>
            <p:cNvPr id="58378" name="Rectangle 10"/>
            <p:cNvSpPr>
              <a:spLocks noChangeArrowheads="1"/>
            </p:cNvSpPr>
            <p:nvPr/>
          </p:nvSpPr>
          <p:spPr bwMode="auto">
            <a:xfrm>
              <a:off x="642" y="3423"/>
              <a:ext cx="415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2500">
                  <a:solidFill>
                    <a:srgbClr val="000000"/>
                  </a:solidFill>
                </a:rPr>
                <a:t>35 </a:t>
              </a:r>
              <a:r>
                <a:rPr lang="es-EC" sz="2000" baseline="30000">
                  <a:solidFill>
                    <a:srgbClr val="000000"/>
                  </a:solidFill>
                </a:rPr>
                <a:t>0</a:t>
              </a:r>
              <a:r>
                <a:rPr lang="es-EC" sz="2000">
                  <a:solidFill>
                    <a:srgbClr val="000000"/>
                  </a:solidFill>
                </a:rPr>
                <a:t>/</a:t>
              </a:r>
              <a:r>
                <a:rPr lang="es-EC" sz="2000" baseline="-25000">
                  <a:solidFill>
                    <a:srgbClr val="000000"/>
                  </a:solidFill>
                </a:rPr>
                <a:t>00             </a:t>
              </a:r>
              <a:r>
                <a:rPr lang="es-EC" sz="2500">
                  <a:solidFill>
                    <a:srgbClr val="000000"/>
                  </a:solidFill>
                </a:rPr>
                <a:t> 30 </a:t>
              </a:r>
              <a:r>
                <a:rPr lang="es-EC" sz="2000" baseline="30000">
                  <a:solidFill>
                    <a:srgbClr val="000000"/>
                  </a:solidFill>
                </a:rPr>
                <a:t>0</a:t>
              </a:r>
              <a:r>
                <a:rPr lang="es-EC" sz="2000">
                  <a:solidFill>
                    <a:srgbClr val="000000"/>
                  </a:solidFill>
                </a:rPr>
                <a:t>/</a:t>
              </a:r>
              <a:r>
                <a:rPr lang="es-EC" sz="2000" baseline="-25000">
                  <a:solidFill>
                    <a:srgbClr val="000000"/>
                  </a:solidFill>
                </a:rPr>
                <a:t>00</a:t>
              </a:r>
              <a:r>
                <a:rPr lang="es-EC" sz="2500">
                  <a:solidFill>
                    <a:srgbClr val="000000"/>
                  </a:solidFill>
                </a:rPr>
                <a:t>          25 </a:t>
              </a:r>
              <a:r>
                <a:rPr lang="es-EC" sz="2000" baseline="30000">
                  <a:solidFill>
                    <a:srgbClr val="000000"/>
                  </a:solidFill>
                </a:rPr>
                <a:t>0</a:t>
              </a:r>
              <a:r>
                <a:rPr lang="es-EC" sz="2000">
                  <a:solidFill>
                    <a:srgbClr val="000000"/>
                  </a:solidFill>
                </a:rPr>
                <a:t>/</a:t>
              </a:r>
              <a:r>
                <a:rPr lang="es-EC" sz="2000" baseline="-25000">
                  <a:solidFill>
                    <a:srgbClr val="000000"/>
                  </a:solidFill>
                </a:rPr>
                <a:t>00</a:t>
              </a:r>
              <a:r>
                <a:rPr lang="es-EC" sz="2500">
                  <a:solidFill>
                    <a:srgbClr val="000000"/>
                  </a:solidFill>
                </a:rPr>
                <a:t>        20 </a:t>
              </a:r>
              <a:r>
                <a:rPr lang="es-EC" sz="2000" baseline="30000">
                  <a:solidFill>
                    <a:srgbClr val="000000"/>
                  </a:solidFill>
                </a:rPr>
                <a:t>0</a:t>
              </a:r>
              <a:r>
                <a:rPr lang="es-EC" sz="2000">
                  <a:solidFill>
                    <a:srgbClr val="000000"/>
                  </a:solidFill>
                </a:rPr>
                <a:t>/</a:t>
              </a:r>
              <a:r>
                <a:rPr lang="es-EC" sz="2000" baseline="-25000">
                  <a:solidFill>
                    <a:srgbClr val="000000"/>
                  </a:solidFill>
                </a:rPr>
                <a:t>00      </a:t>
              </a:r>
              <a:r>
                <a:rPr lang="es-EC" sz="2500">
                  <a:solidFill>
                    <a:srgbClr val="000000"/>
                  </a:solidFill>
                </a:rPr>
                <a:t> 15 </a:t>
              </a:r>
              <a:r>
                <a:rPr lang="es-EC" sz="2000" baseline="30000">
                  <a:solidFill>
                    <a:srgbClr val="000000"/>
                  </a:solidFill>
                </a:rPr>
                <a:t>0</a:t>
              </a:r>
              <a:r>
                <a:rPr lang="es-EC" sz="2000">
                  <a:solidFill>
                    <a:srgbClr val="000000"/>
                  </a:solidFill>
                </a:rPr>
                <a:t>/</a:t>
              </a:r>
              <a:r>
                <a:rPr lang="es-EC" sz="2000" baseline="-25000">
                  <a:solidFill>
                    <a:srgbClr val="000000"/>
                  </a:solidFill>
                </a:rPr>
                <a:t>00</a:t>
              </a:r>
            </a:p>
          </p:txBody>
        </p:sp>
        <p:sp>
          <p:nvSpPr>
            <p:cNvPr id="58379" name="Line 11"/>
            <p:cNvSpPr>
              <a:spLocks noChangeShapeType="1"/>
            </p:cNvSpPr>
            <p:nvPr/>
          </p:nvSpPr>
          <p:spPr bwMode="auto">
            <a:xfrm>
              <a:off x="347" y="2885"/>
              <a:ext cx="7" cy="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80" name="Line 12"/>
            <p:cNvSpPr>
              <a:spLocks noChangeShapeType="1"/>
            </p:cNvSpPr>
            <p:nvPr/>
          </p:nvSpPr>
          <p:spPr bwMode="auto">
            <a:xfrm>
              <a:off x="378" y="288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81" name="Line 13"/>
            <p:cNvSpPr>
              <a:spLocks noChangeShapeType="1"/>
            </p:cNvSpPr>
            <p:nvPr/>
          </p:nvSpPr>
          <p:spPr bwMode="auto">
            <a:xfrm>
              <a:off x="409" y="2888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82" name="Line 14"/>
            <p:cNvSpPr>
              <a:spLocks noChangeShapeType="1"/>
            </p:cNvSpPr>
            <p:nvPr/>
          </p:nvSpPr>
          <p:spPr bwMode="auto">
            <a:xfrm>
              <a:off x="440" y="2889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83" name="Line 15"/>
            <p:cNvSpPr>
              <a:spLocks noChangeShapeType="1"/>
            </p:cNvSpPr>
            <p:nvPr/>
          </p:nvSpPr>
          <p:spPr bwMode="auto">
            <a:xfrm>
              <a:off x="471" y="289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84" name="Line 16"/>
            <p:cNvSpPr>
              <a:spLocks noChangeShapeType="1"/>
            </p:cNvSpPr>
            <p:nvPr/>
          </p:nvSpPr>
          <p:spPr bwMode="auto">
            <a:xfrm>
              <a:off x="502" y="2892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534" y="2893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86" name="Line 18"/>
            <p:cNvSpPr>
              <a:spLocks noChangeShapeType="1"/>
            </p:cNvSpPr>
            <p:nvPr/>
          </p:nvSpPr>
          <p:spPr bwMode="auto">
            <a:xfrm>
              <a:off x="565" y="2895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596" y="2896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88" name="Line 20"/>
            <p:cNvSpPr>
              <a:spLocks noChangeShapeType="1"/>
            </p:cNvSpPr>
            <p:nvPr/>
          </p:nvSpPr>
          <p:spPr bwMode="auto">
            <a:xfrm>
              <a:off x="627" y="289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89" name="Line 21"/>
            <p:cNvSpPr>
              <a:spLocks noChangeShapeType="1"/>
            </p:cNvSpPr>
            <p:nvPr/>
          </p:nvSpPr>
          <p:spPr bwMode="auto">
            <a:xfrm>
              <a:off x="658" y="2898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90" name="Line 22"/>
            <p:cNvSpPr>
              <a:spLocks noChangeShapeType="1"/>
            </p:cNvSpPr>
            <p:nvPr/>
          </p:nvSpPr>
          <p:spPr bwMode="auto">
            <a:xfrm>
              <a:off x="689" y="2899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91" name="Line 23"/>
            <p:cNvSpPr>
              <a:spLocks noChangeShapeType="1"/>
            </p:cNvSpPr>
            <p:nvPr/>
          </p:nvSpPr>
          <p:spPr bwMode="auto">
            <a:xfrm>
              <a:off x="721" y="2900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92" name="Line 24"/>
            <p:cNvSpPr>
              <a:spLocks noChangeShapeType="1"/>
            </p:cNvSpPr>
            <p:nvPr/>
          </p:nvSpPr>
          <p:spPr bwMode="auto">
            <a:xfrm>
              <a:off x="752" y="2901"/>
              <a:ext cx="8" cy="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93" name="Line 25"/>
            <p:cNvSpPr>
              <a:spLocks noChangeShapeType="1"/>
            </p:cNvSpPr>
            <p:nvPr/>
          </p:nvSpPr>
          <p:spPr bwMode="auto">
            <a:xfrm>
              <a:off x="783" y="2903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94" name="Line 26"/>
            <p:cNvSpPr>
              <a:spLocks noChangeShapeType="1"/>
            </p:cNvSpPr>
            <p:nvPr/>
          </p:nvSpPr>
          <p:spPr bwMode="auto">
            <a:xfrm>
              <a:off x="814" y="2904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95" name="Line 27"/>
            <p:cNvSpPr>
              <a:spLocks noChangeShapeType="1"/>
            </p:cNvSpPr>
            <p:nvPr/>
          </p:nvSpPr>
          <p:spPr bwMode="auto">
            <a:xfrm>
              <a:off x="845" y="2906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96" name="Line 28"/>
            <p:cNvSpPr>
              <a:spLocks noChangeShapeType="1"/>
            </p:cNvSpPr>
            <p:nvPr/>
          </p:nvSpPr>
          <p:spPr bwMode="auto">
            <a:xfrm>
              <a:off x="876" y="290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97" name="Line 29"/>
            <p:cNvSpPr>
              <a:spLocks noChangeShapeType="1"/>
            </p:cNvSpPr>
            <p:nvPr/>
          </p:nvSpPr>
          <p:spPr bwMode="auto">
            <a:xfrm>
              <a:off x="908" y="2908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98" name="Line 30"/>
            <p:cNvSpPr>
              <a:spLocks noChangeShapeType="1"/>
            </p:cNvSpPr>
            <p:nvPr/>
          </p:nvSpPr>
          <p:spPr bwMode="auto">
            <a:xfrm>
              <a:off x="939" y="2909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399" name="Line 31"/>
            <p:cNvSpPr>
              <a:spLocks noChangeShapeType="1"/>
            </p:cNvSpPr>
            <p:nvPr/>
          </p:nvSpPr>
          <p:spPr bwMode="auto">
            <a:xfrm>
              <a:off x="970" y="291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00" name="Line 32"/>
            <p:cNvSpPr>
              <a:spLocks noChangeShapeType="1"/>
            </p:cNvSpPr>
            <p:nvPr/>
          </p:nvSpPr>
          <p:spPr bwMode="auto">
            <a:xfrm>
              <a:off x="1001" y="2912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01" name="Line 33"/>
            <p:cNvSpPr>
              <a:spLocks noChangeShapeType="1"/>
            </p:cNvSpPr>
            <p:nvPr/>
          </p:nvSpPr>
          <p:spPr bwMode="auto">
            <a:xfrm>
              <a:off x="1032" y="2913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02" name="Line 34"/>
            <p:cNvSpPr>
              <a:spLocks noChangeShapeType="1"/>
            </p:cNvSpPr>
            <p:nvPr/>
          </p:nvSpPr>
          <p:spPr bwMode="auto">
            <a:xfrm>
              <a:off x="1063" y="2914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03" name="Line 35"/>
            <p:cNvSpPr>
              <a:spLocks noChangeShapeType="1"/>
            </p:cNvSpPr>
            <p:nvPr/>
          </p:nvSpPr>
          <p:spPr bwMode="auto">
            <a:xfrm>
              <a:off x="1095" y="2915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04" name="Line 36"/>
            <p:cNvSpPr>
              <a:spLocks noChangeShapeType="1"/>
            </p:cNvSpPr>
            <p:nvPr/>
          </p:nvSpPr>
          <p:spPr bwMode="auto">
            <a:xfrm>
              <a:off x="1126" y="2916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05" name="Line 37"/>
            <p:cNvSpPr>
              <a:spLocks noChangeShapeType="1"/>
            </p:cNvSpPr>
            <p:nvPr/>
          </p:nvSpPr>
          <p:spPr bwMode="auto">
            <a:xfrm>
              <a:off x="1157" y="291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06" name="Line 38"/>
            <p:cNvSpPr>
              <a:spLocks noChangeShapeType="1"/>
            </p:cNvSpPr>
            <p:nvPr/>
          </p:nvSpPr>
          <p:spPr bwMode="auto">
            <a:xfrm>
              <a:off x="1188" y="2918"/>
              <a:ext cx="8" cy="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07" name="Line 39"/>
            <p:cNvSpPr>
              <a:spLocks noChangeShapeType="1"/>
            </p:cNvSpPr>
            <p:nvPr/>
          </p:nvSpPr>
          <p:spPr bwMode="auto">
            <a:xfrm>
              <a:off x="1219" y="292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08" name="Line 40"/>
            <p:cNvSpPr>
              <a:spLocks noChangeShapeType="1"/>
            </p:cNvSpPr>
            <p:nvPr/>
          </p:nvSpPr>
          <p:spPr bwMode="auto">
            <a:xfrm>
              <a:off x="1250" y="2922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09" name="Line 41"/>
            <p:cNvSpPr>
              <a:spLocks noChangeShapeType="1"/>
            </p:cNvSpPr>
            <p:nvPr/>
          </p:nvSpPr>
          <p:spPr bwMode="auto">
            <a:xfrm>
              <a:off x="1282" y="2923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10" name="Line 42"/>
            <p:cNvSpPr>
              <a:spLocks noChangeShapeType="1"/>
            </p:cNvSpPr>
            <p:nvPr/>
          </p:nvSpPr>
          <p:spPr bwMode="auto">
            <a:xfrm>
              <a:off x="1313" y="2924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11" name="Line 43"/>
            <p:cNvSpPr>
              <a:spLocks noChangeShapeType="1"/>
            </p:cNvSpPr>
            <p:nvPr/>
          </p:nvSpPr>
          <p:spPr bwMode="auto">
            <a:xfrm>
              <a:off x="1344" y="2925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12" name="Line 44"/>
            <p:cNvSpPr>
              <a:spLocks noChangeShapeType="1"/>
            </p:cNvSpPr>
            <p:nvPr/>
          </p:nvSpPr>
          <p:spPr bwMode="auto">
            <a:xfrm>
              <a:off x="1375" y="2926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13" name="Line 45"/>
            <p:cNvSpPr>
              <a:spLocks noChangeShapeType="1"/>
            </p:cNvSpPr>
            <p:nvPr/>
          </p:nvSpPr>
          <p:spPr bwMode="auto">
            <a:xfrm>
              <a:off x="1406" y="2928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14" name="Line 46"/>
            <p:cNvSpPr>
              <a:spLocks noChangeShapeType="1"/>
            </p:cNvSpPr>
            <p:nvPr/>
          </p:nvSpPr>
          <p:spPr bwMode="auto">
            <a:xfrm>
              <a:off x="1437" y="2929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15" name="Line 47"/>
            <p:cNvSpPr>
              <a:spLocks noChangeShapeType="1"/>
            </p:cNvSpPr>
            <p:nvPr/>
          </p:nvSpPr>
          <p:spPr bwMode="auto">
            <a:xfrm>
              <a:off x="1468" y="2930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16" name="Line 48"/>
            <p:cNvSpPr>
              <a:spLocks noChangeShapeType="1"/>
            </p:cNvSpPr>
            <p:nvPr/>
          </p:nvSpPr>
          <p:spPr bwMode="auto">
            <a:xfrm>
              <a:off x="1500" y="2931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17" name="Line 49"/>
            <p:cNvSpPr>
              <a:spLocks noChangeShapeType="1"/>
            </p:cNvSpPr>
            <p:nvPr/>
          </p:nvSpPr>
          <p:spPr bwMode="auto">
            <a:xfrm>
              <a:off x="1531" y="2932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18" name="Line 50"/>
            <p:cNvSpPr>
              <a:spLocks noChangeShapeType="1"/>
            </p:cNvSpPr>
            <p:nvPr/>
          </p:nvSpPr>
          <p:spPr bwMode="auto">
            <a:xfrm>
              <a:off x="1562" y="2933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19" name="Line 51"/>
            <p:cNvSpPr>
              <a:spLocks noChangeShapeType="1"/>
            </p:cNvSpPr>
            <p:nvPr/>
          </p:nvSpPr>
          <p:spPr bwMode="auto">
            <a:xfrm>
              <a:off x="1593" y="2936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20" name="Line 52"/>
            <p:cNvSpPr>
              <a:spLocks noChangeShapeType="1"/>
            </p:cNvSpPr>
            <p:nvPr/>
          </p:nvSpPr>
          <p:spPr bwMode="auto">
            <a:xfrm>
              <a:off x="1624" y="293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21" name="Line 53"/>
            <p:cNvSpPr>
              <a:spLocks noChangeShapeType="1"/>
            </p:cNvSpPr>
            <p:nvPr/>
          </p:nvSpPr>
          <p:spPr bwMode="auto">
            <a:xfrm>
              <a:off x="1655" y="2938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22" name="Line 54"/>
            <p:cNvSpPr>
              <a:spLocks noChangeShapeType="1"/>
            </p:cNvSpPr>
            <p:nvPr/>
          </p:nvSpPr>
          <p:spPr bwMode="auto">
            <a:xfrm>
              <a:off x="1687" y="2939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23" name="Line 55"/>
            <p:cNvSpPr>
              <a:spLocks noChangeShapeType="1"/>
            </p:cNvSpPr>
            <p:nvPr/>
          </p:nvSpPr>
          <p:spPr bwMode="auto">
            <a:xfrm>
              <a:off x="1718" y="2940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24" name="Line 56"/>
            <p:cNvSpPr>
              <a:spLocks noChangeShapeType="1"/>
            </p:cNvSpPr>
            <p:nvPr/>
          </p:nvSpPr>
          <p:spPr bwMode="auto">
            <a:xfrm>
              <a:off x="1749" y="294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25" name="Line 57"/>
            <p:cNvSpPr>
              <a:spLocks noChangeShapeType="1"/>
            </p:cNvSpPr>
            <p:nvPr/>
          </p:nvSpPr>
          <p:spPr bwMode="auto">
            <a:xfrm>
              <a:off x="1780" y="2942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26" name="Line 58"/>
            <p:cNvSpPr>
              <a:spLocks noChangeShapeType="1"/>
            </p:cNvSpPr>
            <p:nvPr/>
          </p:nvSpPr>
          <p:spPr bwMode="auto">
            <a:xfrm>
              <a:off x="1811" y="2944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27" name="Line 59"/>
            <p:cNvSpPr>
              <a:spLocks noChangeShapeType="1"/>
            </p:cNvSpPr>
            <p:nvPr/>
          </p:nvSpPr>
          <p:spPr bwMode="auto">
            <a:xfrm>
              <a:off x="1842" y="2945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28" name="Line 60"/>
            <p:cNvSpPr>
              <a:spLocks noChangeShapeType="1"/>
            </p:cNvSpPr>
            <p:nvPr/>
          </p:nvSpPr>
          <p:spPr bwMode="auto">
            <a:xfrm>
              <a:off x="1874" y="2946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29" name="Line 61"/>
            <p:cNvSpPr>
              <a:spLocks noChangeShapeType="1"/>
            </p:cNvSpPr>
            <p:nvPr/>
          </p:nvSpPr>
          <p:spPr bwMode="auto">
            <a:xfrm>
              <a:off x="1905" y="294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30" name="Line 62"/>
            <p:cNvSpPr>
              <a:spLocks noChangeShapeType="1"/>
            </p:cNvSpPr>
            <p:nvPr/>
          </p:nvSpPr>
          <p:spPr bwMode="auto">
            <a:xfrm>
              <a:off x="1936" y="2948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31" name="Line 63"/>
            <p:cNvSpPr>
              <a:spLocks noChangeShapeType="1"/>
            </p:cNvSpPr>
            <p:nvPr/>
          </p:nvSpPr>
          <p:spPr bwMode="auto">
            <a:xfrm>
              <a:off x="1967" y="2950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32" name="Line 64"/>
            <p:cNvSpPr>
              <a:spLocks noChangeShapeType="1"/>
            </p:cNvSpPr>
            <p:nvPr/>
          </p:nvSpPr>
          <p:spPr bwMode="auto">
            <a:xfrm>
              <a:off x="1998" y="295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33" name="Line 65"/>
            <p:cNvSpPr>
              <a:spLocks noChangeShapeType="1"/>
            </p:cNvSpPr>
            <p:nvPr/>
          </p:nvSpPr>
          <p:spPr bwMode="auto">
            <a:xfrm>
              <a:off x="2029" y="2953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34" name="Line 66"/>
            <p:cNvSpPr>
              <a:spLocks noChangeShapeType="1"/>
            </p:cNvSpPr>
            <p:nvPr/>
          </p:nvSpPr>
          <p:spPr bwMode="auto">
            <a:xfrm>
              <a:off x="2061" y="2954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35" name="Line 67"/>
            <p:cNvSpPr>
              <a:spLocks noChangeShapeType="1"/>
            </p:cNvSpPr>
            <p:nvPr/>
          </p:nvSpPr>
          <p:spPr bwMode="auto">
            <a:xfrm>
              <a:off x="2092" y="2955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36" name="Line 68"/>
            <p:cNvSpPr>
              <a:spLocks noChangeShapeType="1"/>
            </p:cNvSpPr>
            <p:nvPr/>
          </p:nvSpPr>
          <p:spPr bwMode="auto">
            <a:xfrm>
              <a:off x="2123" y="2956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37" name="Line 69"/>
            <p:cNvSpPr>
              <a:spLocks noChangeShapeType="1"/>
            </p:cNvSpPr>
            <p:nvPr/>
          </p:nvSpPr>
          <p:spPr bwMode="auto">
            <a:xfrm>
              <a:off x="2154" y="295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38" name="Line 70"/>
            <p:cNvSpPr>
              <a:spLocks noChangeShapeType="1"/>
            </p:cNvSpPr>
            <p:nvPr/>
          </p:nvSpPr>
          <p:spPr bwMode="auto">
            <a:xfrm>
              <a:off x="2185" y="2958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39" name="Line 71"/>
            <p:cNvSpPr>
              <a:spLocks noChangeShapeType="1"/>
            </p:cNvSpPr>
            <p:nvPr/>
          </p:nvSpPr>
          <p:spPr bwMode="auto">
            <a:xfrm>
              <a:off x="2216" y="2959"/>
              <a:ext cx="8" cy="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40" name="Line 72"/>
            <p:cNvSpPr>
              <a:spLocks noChangeShapeType="1"/>
            </p:cNvSpPr>
            <p:nvPr/>
          </p:nvSpPr>
          <p:spPr bwMode="auto">
            <a:xfrm>
              <a:off x="2247" y="296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41" name="Line 73"/>
            <p:cNvSpPr>
              <a:spLocks noChangeShapeType="1"/>
            </p:cNvSpPr>
            <p:nvPr/>
          </p:nvSpPr>
          <p:spPr bwMode="auto">
            <a:xfrm>
              <a:off x="2279" y="2962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42" name="Line 74"/>
            <p:cNvSpPr>
              <a:spLocks noChangeShapeType="1"/>
            </p:cNvSpPr>
            <p:nvPr/>
          </p:nvSpPr>
          <p:spPr bwMode="auto">
            <a:xfrm>
              <a:off x="2310" y="2963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43" name="Line 75"/>
            <p:cNvSpPr>
              <a:spLocks noChangeShapeType="1"/>
            </p:cNvSpPr>
            <p:nvPr/>
          </p:nvSpPr>
          <p:spPr bwMode="auto">
            <a:xfrm>
              <a:off x="2341" y="2965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44" name="Line 76"/>
            <p:cNvSpPr>
              <a:spLocks noChangeShapeType="1"/>
            </p:cNvSpPr>
            <p:nvPr/>
          </p:nvSpPr>
          <p:spPr bwMode="auto">
            <a:xfrm>
              <a:off x="2372" y="2966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45" name="Line 77"/>
            <p:cNvSpPr>
              <a:spLocks noChangeShapeType="1"/>
            </p:cNvSpPr>
            <p:nvPr/>
          </p:nvSpPr>
          <p:spPr bwMode="auto">
            <a:xfrm>
              <a:off x="2403" y="296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46" name="Line 78"/>
            <p:cNvSpPr>
              <a:spLocks noChangeShapeType="1"/>
            </p:cNvSpPr>
            <p:nvPr/>
          </p:nvSpPr>
          <p:spPr bwMode="auto">
            <a:xfrm>
              <a:off x="2434" y="2969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47" name="Line 79"/>
            <p:cNvSpPr>
              <a:spLocks noChangeShapeType="1"/>
            </p:cNvSpPr>
            <p:nvPr/>
          </p:nvSpPr>
          <p:spPr bwMode="auto">
            <a:xfrm>
              <a:off x="2466" y="2970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48" name="Line 80"/>
            <p:cNvSpPr>
              <a:spLocks noChangeShapeType="1"/>
            </p:cNvSpPr>
            <p:nvPr/>
          </p:nvSpPr>
          <p:spPr bwMode="auto">
            <a:xfrm>
              <a:off x="2497" y="297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49" name="Line 81"/>
            <p:cNvSpPr>
              <a:spLocks noChangeShapeType="1"/>
            </p:cNvSpPr>
            <p:nvPr/>
          </p:nvSpPr>
          <p:spPr bwMode="auto">
            <a:xfrm>
              <a:off x="2528" y="2972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50" name="Line 82"/>
            <p:cNvSpPr>
              <a:spLocks noChangeShapeType="1"/>
            </p:cNvSpPr>
            <p:nvPr/>
          </p:nvSpPr>
          <p:spPr bwMode="auto">
            <a:xfrm>
              <a:off x="2559" y="2973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51" name="Line 83"/>
            <p:cNvSpPr>
              <a:spLocks noChangeShapeType="1"/>
            </p:cNvSpPr>
            <p:nvPr/>
          </p:nvSpPr>
          <p:spPr bwMode="auto">
            <a:xfrm>
              <a:off x="2590" y="2974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52" name="Line 84"/>
            <p:cNvSpPr>
              <a:spLocks noChangeShapeType="1"/>
            </p:cNvSpPr>
            <p:nvPr/>
          </p:nvSpPr>
          <p:spPr bwMode="auto">
            <a:xfrm>
              <a:off x="2621" y="2975"/>
              <a:ext cx="8" cy="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53" name="Line 85"/>
            <p:cNvSpPr>
              <a:spLocks noChangeShapeType="1"/>
            </p:cNvSpPr>
            <p:nvPr/>
          </p:nvSpPr>
          <p:spPr bwMode="auto">
            <a:xfrm>
              <a:off x="2653" y="2977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54" name="Line 86"/>
            <p:cNvSpPr>
              <a:spLocks noChangeShapeType="1"/>
            </p:cNvSpPr>
            <p:nvPr/>
          </p:nvSpPr>
          <p:spPr bwMode="auto">
            <a:xfrm>
              <a:off x="2684" y="2978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55" name="Line 87"/>
            <p:cNvSpPr>
              <a:spLocks noChangeShapeType="1"/>
            </p:cNvSpPr>
            <p:nvPr/>
          </p:nvSpPr>
          <p:spPr bwMode="auto">
            <a:xfrm>
              <a:off x="2715" y="2980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56" name="Line 88"/>
            <p:cNvSpPr>
              <a:spLocks noChangeShapeType="1"/>
            </p:cNvSpPr>
            <p:nvPr/>
          </p:nvSpPr>
          <p:spPr bwMode="auto">
            <a:xfrm>
              <a:off x="2746" y="298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57" name="Line 89"/>
            <p:cNvSpPr>
              <a:spLocks noChangeShapeType="1"/>
            </p:cNvSpPr>
            <p:nvPr/>
          </p:nvSpPr>
          <p:spPr bwMode="auto">
            <a:xfrm>
              <a:off x="2777" y="2982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58" name="Line 90"/>
            <p:cNvSpPr>
              <a:spLocks noChangeShapeType="1"/>
            </p:cNvSpPr>
            <p:nvPr/>
          </p:nvSpPr>
          <p:spPr bwMode="auto">
            <a:xfrm>
              <a:off x="2808" y="2983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59" name="Line 91"/>
            <p:cNvSpPr>
              <a:spLocks noChangeShapeType="1"/>
            </p:cNvSpPr>
            <p:nvPr/>
          </p:nvSpPr>
          <p:spPr bwMode="auto">
            <a:xfrm>
              <a:off x="2840" y="2984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60" name="Line 92"/>
            <p:cNvSpPr>
              <a:spLocks noChangeShapeType="1"/>
            </p:cNvSpPr>
            <p:nvPr/>
          </p:nvSpPr>
          <p:spPr bwMode="auto">
            <a:xfrm>
              <a:off x="2871" y="2986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61" name="Line 93"/>
            <p:cNvSpPr>
              <a:spLocks noChangeShapeType="1"/>
            </p:cNvSpPr>
            <p:nvPr/>
          </p:nvSpPr>
          <p:spPr bwMode="auto">
            <a:xfrm>
              <a:off x="2902" y="298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62" name="Line 94"/>
            <p:cNvSpPr>
              <a:spLocks noChangeShapeType="1"/>
            </p:cNvSpPr>
            <p:nvPr/>
          </p:nvSpPr>
          <p:spPr bwMode="auto">
            <a:xfrm>
              <a:off x="2933" y="2988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63" name="Line 95"/>
            <p:cNvSpPr>
              <a:spLocks noChangeShapeType="1"/>
            </p:cNvSpPr>
            <p:nvPr/>
          </p:nvSpPr>
          <p:spPr bwMode="auto">
            <a:xfrm>
              <a:off x="2964" y="2989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64" name="Line 96"/>
            <p:cNvSpPr>
              <a:spLocks noChangeShapeType="1"/>
            </p:cNvSpPr>
            <p:nvPr/>
          </p:nvSpPr>
          <p:spPr bwMode="auto">
            <a:xfrm>
              <a:off x="2995" y="2990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65" name="Line 97"/>
            <p:cNvSpPr>
              <a:spLocks noChangeShapeType="1"/>
            </p:cNvSpPr>
            <p:nvPr/>
          </p:nvSpPr>
          <p:spPr bwMode="auto">
            <a:xfrm>
              <a:off x="3026" y="299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66" name="Line 98"/>
            <p:cNvSpPr>
              <a:spLocks noChangeShapeType="1"/>
            </p:cNvSpPr>
            <p:nvPr/>
          </p:nvSpPr>
          <p:spPr bwMode="auto">
            <a:xfrm>
              <a:off x="3058" y="2992"/>
              <a:ext cx="7" cy="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67" name="Line 99"/>
            <p:cNvSpPr>
              <a:spLocks noChangeShapeType="1"/>
            </p:cNvSpPr>
            <p:nvPr/>
          </p:nvSpPr>
          <p:spPr bwMode="auto">
            <a:xfrm>
              <a:off x="3089" y="2995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68" name="Line 100"/>
            <p:cNvSpPr>
              <a:spLocks noChangeShapeType="1"/>
            </p:cNvSpPr>
            <p:nvPr/>
          </p:nvSpPr>
          <p:spPr bwMode="auto">
            <a:xfrm>
              <a:off x="3120" y="2996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69" name="Line 101"/>
            <p:cNvSpPr>
              <a:spLocks noChangeShapeType="1"/>
            </p:cNvSpPr>
            <p:nvPr/>
          </p:nvSpPr>
          <p:spPr bwMode="auto">
            <a:xfrm>
              <a:off x="3151" y="299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70" name="Line 102"/>
            <p:cNvSpPr>
              <a:spLocks noChangeShapeType="1"/>
            </p:cNvSpPr>
            <p:nvPr/>
          </p:nvSpPr>
          <p:spPr bwMode="auto">
            <a:xfrm>
              <a:off x="3182" y="2998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71" name="Line 103"/>
            <p:cNvSpPr>
              <a:spLocks noChangeShapeType="1"/>
            </p:cNvSpPr>
            <p:nvPr/>
          </p:nvSpPr>
          <p:spPr bwMode="auto">
            <a:xfrm>
              <a:off x="3213" y="2999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72" name="Line 104"/>
            <p:cNvSpPr>
              <a:spLocks noChangeShapeType="1"/>
            </p:cNvSpPr>
            <p:nvPr/>
          </p:nvSpPr>
          <p:spPr bwMode="auto">
            <a:xfrm>
              <a:off x="3245" y="3000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73" name="Line 105"/>
            <p:cNvSpPr>
              <a:spLocks noChangeShapeType="1"/>
            </p:cNvSpPr>
            <p:nvPr/>
          </p:nvSpPr>
          <p:spPr bwMode="auto">
            <a:xfrm>
              <a:off x="3276" y="3002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74" name="Line 106"/>
            <p:cNvSpPr>
              <a:spLocks noChangeShapeType="1"/>
            </p:cNvSpPr>
            <p:nvPr/>
          </p:nvSpPr>
          <p:spPr bwMode="auto">
            <a:xfrm>
              <a:off x="3307" y="3003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75" name="Line 107"/>
            <p:cNvSpPr>
              <a:spLocks noChangeShapeType="1"/>
            </p:cNvSpPr>
            <p:nvPr/>
          </p:nvSpPr>
          <p:spPr bwMode="auto">
            <a:xfrm>
              <a:off x="3338" y="3004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76" name="Line 108"/>
            <p:cNvSpPr>
              <a:spLocks noChangeShapeType="1"/>
            </p:cNvSpPr>
            <p:nvPr/>
          </p:nvSpPr>
          <p:spPr bwMode="auto">
            <a:xfrm>
              <a:off x="3369" y="3005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77" name="Line 109"/>
            <p:cNvSpPr>
              <a:spLocks noChangeShapeType="1"/>
            </p:cNvSpPr>
            <p:nvPr/>
          </p:nvSpPr>
          <p:spPr bwMode="auto">
            <a:xfrm>
              <a:off x="3400" y="3006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78" name="Line 110"/>
            <p:cNvSpPr>
              <a:spLocks noChangeShapeType="1"/>
            </p:cNvSpPr>
            <p:nvPr/>
          </p:nvSpPr>
          <p:spPr bwMode="auto">
            <a:xfrm>
              <a:off x="3432" y="3007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79" name="Line 111"/>
            <p:cNvSpPr>
              <a:spLocks noChangeShapeType="1"/>
            </p:cNvSpPr>
            <p:nvPr/>
          </p:nvSpPr>
          <p:spPr bwMode="auto">
            <a:xfrm>
              <a:off x="3463" y="3010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80" name="Line 112"/>
            <p:cNvSpPr>
              <a:spLocks noChangeShapeType="1"/>
            </p:cNvSpPr>
            <p:nvPr/>
          </p:nvSpPr>
          <p:spPr bwMode="auto">
            <a:xfrm>
              <a:off x="3494" y="301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81" name="Line 113"/>
            <p:cNvSpPr>
              <a:spLocks noChangeShapeType="1"/>
            </p:cNvSpPr>
            <p:nvPr/>
          </p:nvSpPr>
          <p:spPr bwMode="auto">
            <a:xfrm>
              <a:off x="3525" y="3012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82" name="Line 114"/>
            <p:cNvSpPr>
              <a:spLocks noChangeShapeType="1"/>
            </p:cNvSpPr>
            <p:nvPr/>
          </p:nvSpPr>
          <p:spPr bwMode="auto">
            <a:xfrm>
              <a:off x="3556" y="3013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83" name="Line 115"/>
            <p:cNvSpPr>
              <a:spLocks noChangeShapeType="1"/>
            </p:cNvSpPr>
            <p:nvPr/>
          </p:nvSpPr>
          <p:spPr bwMode="auto">
            <a:xfrm>
              <a:off x="3587" y="3014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84" name="Line 116"/>
            <p:cNvSpPr>
              <a:spLocks noChangeShapeType="1"/>
            </p:cNvSpPr>
            <p:nvPr/>
          </p:nvSpPr>
          <p:spPr bwMode="auto">
            <a:xfrm>
              <a:off x="3619" y="3015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85" name="Line 117"/>
            <p:cNvSpPr>
              <a:spLocks noChangeShapeType="1"/>
            </p:cNvSpPr>
            <p:nvPr/>
          </p:nvSpPr>
          <p:spPr bwMode="auto">
            <a:xfrm>
              <a:off x="3650" y="3016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86" name="Line 118"/>
            <p:cNvSpPr>
              <a:spLocks noChangeShapeType="1"/>
            </p:cNvSpPr>
            <p:nvPr/>
          </p:nvSpPr>
          <p:spPr bwMode="auto">
            <a:xfrm>
              <a:off x="3681" y="301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87" name="Line 119"/>
            <p:cNvSpPr>
              <a:spLocks noChangeShapeType="1"/>
            </p:cNvSpPr>
            <p:nvPr/>
          </p:nvSpPr>
          <p:spPr bwMode="auto">
            <a:xfrm>
              <a:off x="3712" y="3019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88" name="Line 120"/>
            <p:cNvSpPr>
              <a:spLocks noChangeShapeType="1"/>
            </p:cNvSpPr>
            <p:nvPr/>
          </p:nvSpPr>
          <p:spPr bwMode="auto">
            <a:xfrm>
              <a:off x="3743" y="3020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89" name="Line 121"/>
            <p:cNvSpPr>
              <a:spLocks noChangeShapeType="1"/>
            </p:cNvSpPr>
            <p:nvPr/>
          </p:nvSpPr>
          <p:spPr bwMode="auto">
            <a:xfrm>
              <a:off x="3774" y="302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90" name="Line 122"/>
            <p:cNvSpPr>
              <a:spLocks noChangeShapeType="1"/>
            </p:cNvSpPr>
            <p:nvPr/>
          </p:nvSpPr>
          <p:spPr bwMode="auto">
            <a:xfrm>
              <a:off x="3806" y="3022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91" name="Line 123"/>
            <p:cNvSpPr>
              <a:spLocks noChangeShapeType="1"/>
            </p:cNvSpPr>
            <p:nvPr/>
          </p:nvSpPr>
          <p:spPr bwMode="auto">
            <a:xfrm>
              <a:off x="3837" y="3024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92" name="Line 124"/>
            <p:cNvSpPr>
              <a:spLocks noChangeShapeType="1"/>
            </p:cNvSpPr>
            <p:nvPr/>
          </p:nvSpPr>
          <p:spPr bwMode="auto">
            <a:xfrm>
              <a:off x="3868" y="3025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93" name="Line 125"/>
            <p:cNvSpPr>
              <a:spLocks noChangeShapeType="1"/>
            </p:cNvSpPr>
            <p:nvPr/>
          </p:nvSpPr>
          <p:spPr bwMode="auto">
            <a:xfrm>
              <a:off x="3899" y="302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94" name="Line 126"/>
            <p:cNvSpPr>
              <a:spLocks noChangeShapeType="1"/>
            </p:cNvSpPr>
            <p:nvPr/>
          </p:nvSpPr>
          <p:spPr bwMode="auto">
            <a:xfrm>
              <a:off x="3930" y="3028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95" name="Line 127"/>
            <p:cNvSpPr>
              <a:spLocks noChangeShapeType="1"/>
            </p:cNvSpPr>
            <p:nvPr/>
          </p:nvSpPr>
          <p:spPr bwMode="auto">
            <a:xfrm>
              <a:off x="3961" y="3029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96" name="Line 128"/>
            <p:cNvSpPr>
              <a:spLocks noChangeShapeType="1"/>
            </p:cNvSpPr>
            <p:nvPr/>
          </p:nvSpPr>
          <p:spPr bwMode="auto">
            <a:xfrm>
              <a:off x="3992" y="3030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97" name="Line 129"/>
            <p:cNvSpPr>
              <a:spLocks noChangeShapeType="1"/>
            </p:cNvSpPr>
            <p:nvPr/>
          </p:nvSpPr>
          <p:spPr bwMode="auto">
            <a:xfrm>
              <a:off x="4024" y="3031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98" name="Line 130"/>
            <p:cNvSpPr>
              <a:spLocks noChangeShapeType="1"/>
            </p:cNvSpPr>
            <p:nvPr/>
          </p:nvSpPr>
          <p:spPr bwMode="auto">
            <a:xfrm>
              <a:off x="4055" y="3032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499" name="Line 131"/>
            <p:cNvSpPr>
              <a:spLocks noChangeShapeType="1"/>
            </p:cNvSpPr>
            <p:nvPr/>
          </p:nvSpPr>
          <p:spPr bwMode="auto">
            <a:xfrm>
              <a:off x="4086" y="3033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00" name="Line 132"/>
            <p:cNvSpPr>
              <a:spLocks noChangeShapeType="1"/>
            </p:cNvSpPr>
            <p:nvPr/>
          </p:nvSpPr>
          <p:spPr bwMode="auto">
            <a:xfrm>
              <a:off x="4117" y="3035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01" name="Line 133"/>
            <p:cNvSpPr>
              <a:spLocks noChangeShapeType="1"/>
            </p:cNvSpPr>
            <p:nvPr/>
          </p:nvSpPr>
          <p:spPr bwMode="auto">
            <a:xfrm>
              <a:off x="4148" y="3036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02" name="Line 134"/>
            <p:cNvSpPr>
              <a:spLocks noChangeShapeType="1"/>
            </p:cNvSpPr>
            <p:nvPr/>
          </p:nvSpPr>
          <p:spPr bwMode="auto">
            <a:xfrm>
              <a:off x="4179" y="303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03" name="Line 135"/>
            <p:cNvSpPr>
              <a:spLocks noChangeShapeType="1"/>
            </p:cNvSpPr>
            <p:nvPr/>
          </p:nvSpPr>
          <p:spPr bwMode="auto">
            <a:xfrm>
              <a:off x="4211" y="3039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04" name="Line 136"/>
            <p:cNvSpPr>
              <a:spLocks noChangeShapeType="1"/>
            </p:cNvSpPr>
            <p:nvPr/>
          </p:nvSpPr>
          <p:spPr bwMode="auto">
            <a:xfrm>
              <a:off x="4242" y="3040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05" name="Line 137"/>
            <p:cNvSpPr>
              <a:spLocks noChangeShapeType="1"/>
            </p:cNvSpPr>
            <p:nvPr/>
          </p:nvSpPr>
          <p:spPr bwMode="auto">
            <a:xfrm>
              <a:off x="4273" y="304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06" name="Line 138"/>
            <p:cNvSpPr>
              <a:spLocks noChangeShapeType="1"/>
            </p:cNvSpPr>
            <p:nvPr/>
          </p:nvSpPr>
          <p:spPr bwMode="auto">
            <a:xfrm>
              <a:off x="4304" y="3043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07" name="Line 139"/>
            <p:cNvSpPr>
              <a:spLocks noChangeShapeType="1"/>
            </p:cNvSpPr>
            <p:nvPr/>
          </p:nvSpPr>
          <p:spPr bwMode="auto">
            <a:xfrm>
              <a:off x="4335" y="3044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08" name="Line 140"/>
            <p:cNvSpPr>
              <a:spLocks noChangeShapeType="1"/>
            </p:cNvSpPr>
            <p:nvPr/>
          </p:nvSpPr>
          <p:spPr bwMode="auto">
            <a:xfrm>
              <a:off x="4366" y="3045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09" name="Line 141"/>
            <p:cNvSpPr>
              <a:spLocks noChangeShapeType="1"/>
            </p:cNvSpPr>
            <p:nvPr/>
          </p:nvSpPr>
          <p:spPr bwMode="auto">
            <a:xfrm>
              <a:off x="4398" y="3046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10" name="Line 142"/>
            <p:cNvSpPr>
              <a:spLocks noChangeShapeType="1"/>
            </p:cNvSpPr>
            <p:nvPr/>
          </p:nvSpPr>
          <p:spPr bwMode="auto">
            <a:xfrm>
              <a:off x="4429" y="304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11" name="Line 143"/>
            <p:cNvSpPr>
              <a:spLocks noChangeShapeType="1"/>
            </p:cNvSpPr>
            <p:nvPr/>
          </p:nvSpPr>
          <p:spPr bwMode="auto">
            <a:xfrm>
              <a:off x="4460" y="3048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12" name="Line 144"/>
            <p:cNvSpPr>
              <a:spLocks noChangeShapeType="1"/>
            </p:cNvSpPr>
            <p:nvPr/>
          </p:nvSpPr>
          <p:spPr bwMode="auto">
            <a:xfrm>
              <a:off x="4491" y="3049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13" name="Line 145"/>
            <p:cNvSpPr>
              <a:spLocks noChangeShapeType="1"/>
            </p:cNvSpPr>
            <p:nvPr/>
          </p:nvSpPr>
          <p:spPr bwMode="auto">
            <a:xfrm>
              <a:off x="4522" y="3050"/>
              <a:ext cx="8" cy="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14" name="Line 146"/>
            <p:cNvSpPr>
              <a:spLocks noChangeShapeType="1"/>
            </p:cNvSpPr>
            <p:nvPr/>
          </p:nvSpPr>
          <p:spPr bwMode="auto">
            <a:xfrm>
              <a:off x="4553" y="3052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15" name="Line 147"/>
            <p:cNvSpPr>
              <a:spLocks noChangeShapeType="1"/>
            </p:cNvSpPr>
            <p:nvPr/>
          </p:nvSpPr>
          <p:spPr bwMode="auto">
            <a:xfrm>
              <a:off x="4585" y="3054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16" name="Line 148"/>
            <p:cNvSpPr>
              <a:spLocks noChangeShapeType="1"/>
            </p:cNvSpPr>
            <p:nvPr/>
          </p:nvSpPr>
          <p:spPr bwMode="auto">
            <a:xfrm>
              <a:off x="4616" y="3055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17" name="Line 149"/>
            <p:cNvSpPr>
              <a:spLocks noChangeShapeType="1"/>
            </p:cNvSpPr>
            <p:nvPr/>
          </p:nvSpPr>
          <p:spPr bwMode="auto">
            <a:xfrm>
              <a:off x="4647" y="3056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18" name="Line 150"/>
            <p:cNvSpPr>
              <a:spLocks noChangeShapeType="1"/>
            </p:cNvSpPr>
            <p:nvPr/>
          </p:nvSpPr>
          <p:spPr bwMode="auto">
            <a:xfrm>
              <a:off x="4678" y="3057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19" name="Line 151"/>
            <p:cNvSpPr>
              <a:spLocks noChangeShapeType="1"/>
            </p:cNvSpPr>
            <p:nvPr/>
          </p:nvSpPr>
          <p:spPr bwMode="auto">
            <a:xfrm>
              <a:off x="4709" y="3058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20" name="Line 152"/>
            <p:cNvSpPr>
              <a:spLocks noChangeShapeType="1"/>
            </p:cNvSpPr>
            <p:nvPr/>
          </p:nvSpPr>
          <p:spPr bwMode="auto">
            <a:xfrm>
              <a:off x="4740" y="3060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21" name="Line 153"/>
            <p:cNvSpPr>
              <a:spLocks noChangeShapeType="1"/>
            </p:cNvSpPr>
            <p:nvPr/>
          </p:nvSpPr>
          <p:spPr bwMode="auto">
            <a:xfrm>
              <a:off x="4771" y="3061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22" name="Line 154"/>
            <p:cNvSpPr>
              <a:spLocks noChangeShapeType="1"/>
            </p:cNvSpPr>
            <p:nvPr/>
          </p:nvSpPr>
          <p:spPr bwMode="auto">
            <a:xfrm>
              <a:off x="4803" y="3062"/>
              <a:ext cx="7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23" name="Line 155"/>
            <p:cNvSpPr>
              <a:spLocks noChangeShapeType="1"/>
            </p:cNvSpPr>
            <p:nvPr/>
          </p:nvSpPr>
          <p:spPr bwMode="auto">
            <a:xfrm>
              <a:off x="4834" y="3063"/>
              <a:ext cx="8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24" name="Line 156"/>
            <p:cNvSpPr>
              <a:spLocks noChangeShapeType="1"/>
            </p:cNvSpPr>
            <p:nvPr/>
          </p:nvSpPr>
          <p:spPr bwMode="auto">
            <a:xfrm flipH="1">
              <a:off x="486" y="2707"/>
              <a:ext cx="505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25" name="Freeform 157"/>
            <p:cNvSpPr>
              <a:spLocks/>
            </p:cNvSpPr>
            <p:nvPr/>
          </p:nvSpPr>
          <p:spPr bwMode="auto">
            <a:xfrm>
              <a:off x="459" y="2675"/>
              <a:ext cx="127" cy="65"/>
            </a:xfrm>
            <a:custGeom>
              <a:avLst/>
              <a:gdLst/>
              <a:ahLst/>
              <a:cxnLst>
                <a:cxn ang="0">
                  <a:pos x="127" y="65"/>
                </a:cxn>
                <a:cxn ang="0">
                  <a:pos x="0" y="32"/>
                </a:cxn>
                <a:cxn ang="0">
                  <a:pos x="127" y="0"/>
                </a:cxn>
                <a:cxn ang="0">
                  <a:pos x="127" y="65"/>
                </a:cxn>
              </a:cxnLst>
              <a:rect l="0" t="0" r="r" b="b"/>
              <a:pathLst>
                <a:path w="127" h="65">
                  <a:moveTo>
                    <a:pt x="127" y="65"/>
                  </a:moveTo>
                  <a:lnTo>
                    <a:pt x="0" y="32"/>
                  </a:lnTo>
                  <a:lnTo>
                    <a:pt x="127" y="0"/>
                  </a:lnTo>
                  <a:lnTo>
                    <a:pt x="127" y="65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26" name="Line 158"/>
            <p:cNvSpPr>
              <a:spLocks noChangeShapeType="1"/>
            </p:cNvSpPr>
            <p:nvPr/>
          </p:nvSpPr>
          <p:spPr bwMode="auto">
            <a:xfrm>
              <a:off x="516" y="3253"/>
              <a:ext cx="495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27" name="Freeform 159"/>
            <p:cNvSpPr>
              <a:spLocks/>
            </p:cNvSpPr>
            <p:nvPr/>
          </p:nvSpPr>
          <p:spPr bwMode="auto">
            <a:xfrm>
              <a:off x="911" y="3221"/>
              <a:ext cx="127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7" y="32"/>
                </a:cxn>
                <a:cxn ang="0">
                  <a:pos x="0" y="65"/>
                </a:cxn>
                <a:cxn ang="0">
                  <a:pos x="0" y="0"/>
                </a:cxn>
              </a:cxnLst>
              <a:rect l="0" t="0" r="r" b="b"/>
              <a:pathLst>
                <a:path w="127" h="65">
                  <a:moveTo>
                    <a:pt x="0" y="0"/>
                  </a:moveTo>
                  <a:lnTo>
                    <a:pt x="127" y="32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28" name="Rectangle 160"/>
            <p:cNvSpPr>
              <a:spLocks noChangeArrowheads="1"/>
            </p:cNvSpPr>
            <p:nvPr/>
          </p:nvSpPr>
          <p:spPr bwMode="auto">
            <a:xfrm>
              <a:off x="1096" y="2559"/>
              <a:ext cx="1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2500">
                  <a:solidFill>
                    <a:srgbClr val="000000"/>
                  </a:solidFill>
                </a:rPr>
                <a:t>u</a:t>
              </a:r>
              <a:endParaRPr lang="es-EC"/>
            </a:p>
          </p:txBody>
        </p:sp>
        <p:sp>
          <p:nvSpPr>
            <p:cNvPr id="58529" name="Rectangle 161"/>
            <p:cNvSpPr>
              <a:spLocks noChangeArrowheads="1"/>
            </p:cNvSpPr>
            <p:nvPr/>
          </p:nvSpPr>
          <p:spPr bwMode="auto">
            <a:xfrm>
              <a:off x="1089" y="3147"/>
              <a:ext cx="1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2500">
                  <a:solidFill>
                    <a:srgbClr val="000000"/>
                  </a:solidFill>
                </a:rPr>
                <a:t>u</a:t>
              </a:r>
              <a:endParaRPr lang="es-EC"/>
            </a:p>
          </p:txBody>
        </p:sp>
        <p:sp>
          <p:nvSpPr>
            <p:cNvPr id="58530" name="Rectangle 162"/>
            <p:cNvSpPr>
              <a:spLocks noChangeArrowheads="1"/>
            </p:cNvSpPr>
            <p:nvPr/>
          </p:nvSpPr>
          <p:spPr bwMode="auto">
            <a:xfrm>
              <a:off x="2061" y="3162"/>
              <a:ext cx="2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2500">
                  <a:solidFill>
                    <a:srgbClr val="000000"/>
                  </a:solidFill>
                </a:rPr>
                <a:t>Kx</a:t>
              </a:r>
              <a:endParaRPr lang="es-EC"/>
            </a:p>
          </p:txBody>
        </p:sp>
        <p:sp>
          <p:nvSpPr>
            <p:cNvPr id="58531" name="Rectangle 163"/>
            <p:cNvSpPr>
              <a:spLocks noChangeArrowheads="1"/>
            </p:cNvSpPr>
            <p:nvPr/>
          </p:nvSpPr>
          <p:spPr bwMode="auto">
            <a:xfrm>
              <a:off x="1947" y="2594"/>
              <a:ext cx="2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2500">
                  <a:solidFill>
                    <a:srgbClr val="000000"/>
                  </a:solidFill>
                </a:rPr>
                <a:t>Kx</a:t>
              </a:r>
              <a:endParaRPr lang="es-EC"/>
            </a:p>
          </p:txBody>
        </p:sp>
        <p:sp>
          <p:nvSpPr>
            <p:cNvPr id="58532" name="Line 164"/>
            <p:cNvSpPr>
              <a:spLocks noChangeShapeType="1"/>
            </p:cNvSpPr>
            <p:nvPr/>
          </p:nvSpPr>
          <p:spPr bwMode="auto">
            <a:xfrm>
              <a:off x="1457" y="3263"/>
              <a:ext cx="496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33" name="Freeform 165"/>
            <p:cNvSpPr>
              <a:spLocks/>
            </p:cNvSpPr>
            <p:nvPr/>
          </p:nvSpPr>
          <p:spPr bwMode="auto">
            <a:xfrm>
              <a:off x="1852" y="3231"/>
              <a:ext cx="127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7" y="32"/>
                </a:cxn>
                <a:cxn ang="0">
                  <a:pos x="0" y="65"/>
                </a:cxn>
                <a:cxn ang="0">
                  <a:pos x="0" y="0"/>
                </a:cxn>
              </a:cxnLst>
              <a:rect l="0" t="0" r="r" b="b"/>
              <a:pathLst>
                <a:path w="127" h="65">
                  <a:moveTo>
                    <a:pt x="0" y="0"/>
                  </a:moveTo>
                  <a:lnTo>
                    <a:pt x="127" y="32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34" name="Line 166"/>
            <p:cNvSpPr>
              <a:spLocks noChangeShapeType="1"/>
            </p:cNvSpPr>
            <p:nvPr/>
          </p:nvSpPr>
          <p:spPr bwMode="auto">
            <a:xfrm>
              <a:off x="1382" y="2717"/>
              <a:ext cx="495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35" name="Freeform 167"/>
            <p:cNvSpPr>
              <a:spLocks/>
            </p:cNvSpPr>
            <p:nvPr/>
          </p:nvSpPr>
          <p:spPr bwMode="auto">
            <a:xfrm>
              <a:off x="1777" y="2685"/>
              <a:ext cx="127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7" y="32"/>
                </a:cxn>
                <a:cxn ang="0">
                  <a:pos x="0" y="65"/>
                </a:cxn>
                <a:cxn ang="0">
                  <a:pos x="0" y="0"/>
                </a:cxn>
              </a:cxnLst>
              <a:rect l="0" t="0" r="r" b="b"/>
              <a:pathLst>
                <a:path w="127" h="65">
                  <a:moveTo>
                    <a:pt x="0" y="0"/>
                  </a:moveTo>
                  <a:lnTo>
                    <a:pt x="127" y="32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36" name="Line 168"/>
            <p:cNvSpPr>
              <a:spLocks noChangeShapeType="1"/>
            </p:cNvSpPr>
            <p:nvPr/>
          </p:nvSpPr>
          <p:spPr bwMode="auto">
            <a:xfrm flipV="1">
              <a:off x="2468" y="2716"/>
              <a:ext cx="1" cy="55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37" name="Freeform 169"/>
            <p:cNvSpPr>
              <a:spLocks/>
            </p:cNvSpPr>
            <p:nvPr/>
          </p:nvSpPr>
          <p:spPr bwMode="auto">
            <a:xfrm>
              <a:off x="2436" y="2689"/>
              <a:ext cx="63" cy="129"/>
            </a:xfrm>
            <a:custGeom>
              <a:avLst/>
              <a:gdLst/>
              <a:ahLst/>
              <a:cxnLst>
                <a:cxn ang="0">
                  <a:pos x="0" y="129"/>
                </a:cxn>
                <a:cxn ang="0">
                  <a:pos x="32" y="0"/>
                </a:cxn>
                <a:cxn ang="0">
                  <a:pos x="63" y="129"/>
                </a:cxn>
                <a:cxn ang="0">
                  <a:pos x="0" y="129"/>
                </a:cxn>
              </a:cxnLst>
              <a:rect l="0" t="0" r="r" b="b"/>
              <a:pathLst>
                <a:path w="63" h="129">
                  <a:moveTo>
                    <a:pt x="0" y="129"/>
                  </a:moveTo>
                  <a:lnTo>
                    <a:pt x="32" y="0"/>
                  </a:lnTo>
                  <a:lnTo>
                    <a:pt x="63" y="129"/>
                  </a:lnTo>
                  <a:lnTo>
                    <a:pt x="0" y="129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38" name="Line 170"/>
            <p:cNvSpPr>
              <a:spLocks noChangeShapeType="1"/>
            </p:cNvSpPr>
            <p:nvPr/>
          </p:nvSpPr>
          <p:spPr bwMode="auto">
            <a:xfrm flipV="1">
              <a:off x="3062" y="2677"/>
              <a:ext cx="1" cy="55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39" name="Freeform 171"/>
            <p:cNvSpPr>
              <a:spLocks/>
            </p:cNvSpPr>
            <p:nvPr/>
          </p:nvSpPr>
          <p:spPr bwMode="auto">
            <a:xfrm>
              <a:off x="3030" y="2650"/>
              <a:ext cx="63" cy="130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32" y="0"/>
                </a:cxn>
                <a:cxn ang="0">
                  <a:pos x="63" y="130"/>
                </a:cxn>
                <a:cxn ang="0">
                  <a:pos x="0" y="130"/>
                </a:cxn>
              </a:cxnLst>
              <a:rect l="0" t="0" r="r" b="b"/>
              <a:pathLst>
                <a:path w="63" h="130">
                  <a:moveTo>
                    <a:pt x="0" y="130"/>
                  </a:moveTo>
                  <a:lnTo>
                    <a:pt x="32" y="0"/>
                  </a:lnTo>
                  <a:lnTo>
                    <a:pt x="63" y="13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8540" name="Rectangle 172"/>
            <p:cNvSpPr>
              <a:spLocks noChangeArrowheads="1"/>
            </p:cNvSpPr>
            <p:nvPr/>
          </p:nvSpPr>
          <p:spPr bwMode="auto">
            <a:xfrm>
              <a:off x="3161" y="2893"/>
              <a:ext cx="2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2500">
                  <a:solidFill>
                    <a:srgbClr val="000000"/>
                  </a:solidFill>
                </a:rPr>
                <a:t>Kz</a:t>
              </a:r>
              <a:endParaRPr lang="es-EC"/>
            </a:p>
          </p:txBody>
        </p:sp>
        <p:sp>
          <p:nvSpPr>
            <p:cNvPr id="58541" name="Rectangle 173"/>
            <p:cNvSpPr>
              <a:spLocks noChangeArrowheads="1"/>
            </p:cNvSpPr>
            <p:nvPr/>
          </p:nvSpPr>
          <p:spPr bwMode="auto">
            <a:xfrm>
              <a:off x="2556" y="2722"/>
              <a:ext cx="2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2500">
                  <a:solidFill>
                    <a:srgbClr val="000000"/>
                  </a:solidFill>
                </a:rPr>
                <a:t>w</a:t>
              </a:r>
              <a:endParaRPr lang="es-EC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/>
              <a:t>Procesos Estuarinos</a:t>
            </a:r>
            <a:endParaRPr lang="es-EC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altLang="en-US"/>
              <a:t>José V. Chang, Profesor FIMCM-ESPOL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B357-85A4-4B35-B2F2-3E23B16ED8C1}" type="slidenum">
              <a:rPr lang="es-EC" altLang="en-US"/>
              <a:pPr/>
              <a:t>9</a:t>
            </a:fld>
            <a:endParaRPr lang="es-EC" alt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r>
              <a:rPr lang="es-EC" sz="2800"/>
              <a:t>Ejercicio 4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713788" cy="5078412"/>
          </a:xfrm>
        </p:spPr>
        <p:txBody>
          <a:bodyPr/>
          <a:lstStyle/>
          <a:p>
            <a:pPr>
              <a:spcBef>
                <a:spcPct val="40000"/>
              </a:spcBef>
              <a:buFont typeface="Wingdings" pitchFamily="2" charset="2"/>
              <a:buNone/>
            </a:pPr>
            <a:r>
              <a:rPr lang="es-ES" sz="2000"/>
              <a:t>¿Bajo cuáles condiciones observaría los resultados del ejemplo número 3?, ¿qué significan t </a:t>
            </a:r>
            <a:r>
              <a:rPr lang="es-ES" sz="2000" baseline="-10000"/>
              <a:t>f</a:t>
            </a:r>
            <a:r>
              <a:rPr lang="es-ES" sz="2000"/>
              <a:t> y So?</a:t>
            </a:r>
            <a:endParaRPr lang="es-ES" sz="2000">
              <a:sym typeface="Symbol" pitchFamily="18" charset="2"/>
            </a:endParaRPr>
          </a:p>
          <a:p>
            <a:pPr>
              <a:spcBef>
                <a:spcPct val="40000"/>
              </a:spcBef>
              <a:buFont typeface="Wingdings" pitchFamily="2" charset="2"/>
              <a:buNone/>
            </a:pPr>
            <a:r>
              <a:rPr lang="es-ES" sz="2000">
                <a:sym typeface="Symbol" pitchFamily="18" charset="2"/>
              </a:rPr>
              <a:t>Bajo condiciones de una sola capa, V = W = Kx = Kz = 0 </a:t>
            </a:r>
          </a:p>
          <a:p>
            <a:pPr>
              <a:spcBef>
                <a:spcPct val="40000"/>
              </a:spcBef>
              <a:buFont typeface="Wingdings" pitchFamily="2" charset="2"/>
              <a:buNone/>
            </a:pPr>
            <a:r>
              <a:rPr lang="es-ES" sz="2000">
                <a:sym typeface="Symbol" pitchFamily="18" charset="2"/>
              </a:rPr>
              <a:t>	</a:t>
            </a:r>
            <a:r>
              <a:rPr lang="en-US" sz="2000"/>
              <a:t>s/</a:t>
            </a:r>
            <a:r>
              <a:rPr lang="es-ES" sz="2000">
                <a:sym typeface="Symbol" pitchFamily="18" charset="2"/>
              </a:rPr>
              <a:t></a:t>
            </a:r>
            <a:r>
              <a:rPr lang="en-US" sz="2000"/>
              <a:t>t = -u</a:t>
            </a:r>
            <a:r>
              <a:rPr lang="es-ES" sz="2000">
                <a:sym typeface="Symbol" pitchFamily="18" charset="2"/>
              </a:rPr>
              <a:t></a:t>
            </a:r>
            <a:r>
              <a:rPr lang="en-US" sz="2000"/>
              <a:t>s/</a:t>
            </a:r>
            <a:r>
              <a:rPr lang="es-ES" sz="2000">
                <a:sym typeface="Symbol" pitchFamily="18" charset="2"/>
              </a:rPr>
              <a:t></a:t>
            </a:r>
            <a:r>
              <a:rPr lang="en-US" sz="2000"/>
              <a:t>x</a:t>
            </a:r>
            <a:r>
              <a:rPr lang="es-EC" sz="2000"/>
              <a:t> </a:t>
            </a:r>
          </a:p>
          <a:p>
            <a:pPr>
              <a:spcBef>
                <a:spcPct val="40000"/>
              </a:spcBef>
              <a:buFont typeface="Wingdings" pitchFamily="2" charset="2"/>
              <a:buNone/>
            </a:pPr>
            <a:r>
              <a:rPr lang="es-ES" sz="2000"/>
              <a:t>	 t </a:t>
            </a:r>
            <a:r>
              <a:rPr lang="es-ES" sz="2000" baseline="-10000"/>
              <a:t>f</a:t>
            </a:r>
            <a:r>
              <a:rPr lang="es-ES" sz="2000"/>
              <a:t> = tiempo final        So= Salinidad Inicial</a:t>
            </a:r>
            <a:r>
              <a:rPr lang="es-EC" sz="2000"/>
              <a:t> </a:t>
            </a:r>
          </a:p>
          <a:p>
            <a:pPr>
              <a:spcBef>
                <a:spcPct val="3000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es-EC" sz="2000"/>
              <a:t> </a:t>
            </a:r>
            <a:r>
              <a:rPr lang="es-EC" sz="2800" b="1"/>
              <a:t>Ejercicio 5</a:t>
            </a:r>
          </a:p>
          <a:p>
            <a:pPr>
              <a:spcBef>
                <a:spcPct val="30000"/>
              </a:spcBef>
              <a:buFont typeface="Wingdings" pitchFamily="2" charset="2"/>
              <a:buNone/>
            </a:pPr>
            <a:r>
              <a:rPr lang="es-ES" sz="2000"/>
              <a:t>¿Bajo cuáles condiciones observaría los resultados del ejemplo número 4?, ¿qué significan t </a:t>
            </a:r>
            <a:r>
              <a:rPr lang="es-ES" sz="2000" baseline="-10000"/>
              <a:t>f</a:t>
            </a:r>
            <a:r>
              <a:rPr lang="es-ES" sz="2000"/>
              <a:t> y S </a:t>
            </a:r>
            <a:r>
              <a:rPr lang="es-ES" sz="2000" baseline="-10000"/>
              <a:t>f</a:t>
            </a:r>
            <a:r>
              <a:rPr lang="es-ES" sz="2000"/>
              <a:t>?.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es-ES" sz="2000"/>
              <a:t>	Bajo condiciones de una sola capa en la que:</a:t>
            </a:r>
          </a:p>
          <a:p>
            <a:pPr>
              <a:buFont typeface="Wingdings" pitchFamily="2" charset="2"/>
              <a:buNone/>
            </a:pPr>
            <a:r>
              <a:rPr lang="es-ES" sz="2000"/>
              <a:t>	U = V = W = Ky = Kz = 0	Kz = constante = C</a:t>
            </a:r>
            <a:r>
              <a:rPr lang="en-US" sz="2000"/>
              <a:t>	</a:t>
            </a:r>
            <a:endParaRPr lang="es-ES" sz="2000">
              <a:sym typeface="Symbol" pitchFamily="18" charset="2"/>
            </a:endParaRPr>
          </a:p>
          <a:p>
            <a:pPr>
              <a:spcBef>
                <a:spcPct val="40000"/>
              </a:spcBef>
              <a:buFont typeface="Wingdings" pitchFamily="2" charset="2"/>
              <a:buNone/>
            </a:pPr>
            <a:r>
              <a:rPr lang="es-ES" sz="2000">
                <a:sym typeface="Symbol" pitchFamily="18" charset="2"/>
              </a:rPr>
              <a:t>	</a:t>
            </a:r>
            <a:r>
              <a:rPr lang="en-US" sz="2000"/>
              <a:t>s/</a:t>
            </a:r>
            <a:r>
              <a:rPr lang="es-ES" sz="2000">
                <a:sym typeface="Symbol" pitchFamily="18" charset="2"/>
              </a:rPr>
              <a:t></a:t>
            </a:r>
            <a:r>
              <a:rPr lang="en-US" sz="2000"/>
              <a:t>t =  C * </a:t>
            </a:r>
            <a:r>
              <a:rPr lang="en-US" sz="2000">
                <a:sym typeface="Symbol" pitchFamily="18" charset="2"/>
              </a:rPr>
              <a:t></a:t>
            </a:r>
            <a:r>
              <a:rPr lang="en-US" sz="2000" baseline="30000"/>
              <a:t>2</a:t>
            </a:r>
            <a:r>
              <a:rPr lang="en-US" sz="2000"/>
              <a:t>s/</a:t>
            </a:r>
            <a:r>
              <a:rPr lang="es-ES" sz="2000">
                <a:sym typeface="Symbol" pitchFamily="18" charset="2"/>
              </a:rPr>
              <a:t></a:t>
            </a:r>
            <a:r>
              <a:rPr lang="en-US" sz="2000"/>
              <a:t>x</a:t>
            </a:r>
            <a:r>
              <a:rPr lang="en-US" sz="2000" baseline="30000"/>
              <a:t>2</a:t>
            </a:r>
          </a:p>
          <a:p>
            <a:pPr>
              <a:spcBef>
                <a:spcPct val="40000"/>
              </a:spcBef>
              <a:buFont typeface="Wingdings" pitchFamily="2" charset="2"/>
              <a:buNone/>
            </a:pPr>
            <a:r>
              <a:rPr lang="es-ES" sz="2000"/>
              <a:t>	t </a:t>
            </a:r>
            <a:r>
              <a:rPr lang="es-ES" sz="2000" baseline="-10000"/>
              <a:t>f = </a:t>
            </a:r>
            <a:r>
              <a:rPr lang="es-ES" sz="2000"/>
              <a:t>tiempo final y S </a:t>
            </a:r>
            <a:r>
              <a:rPr lang="es-ES" sz="2000" baseline="-10000"/>
              <a:t>f = </a:t>
            </a:r>
            <a:r>
              <a:rPr lang="es-ES" sz="2000"/>
              <a:t>Salinidad final</a:t>
            </a:r>
            <a:endParaRPr lang="es-EC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rde">
  <a:themeElements>
    <a:clrScheme name="Bord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523</TotalTime>
  <Words>1291</Words>
  <Application>Microsoft PowerPoint</Application>
  <PresentationFormat>Presentación en pantalla (4:3)</PresentationFormat>
  <Paragraphs>246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Garamond</vt:lpstr>
      <vt:lpstr>Times New Roman</vt:lpstr>
      <vt:lpstr>Wingdings</vt:lpstr>
      <vt:lpstr>Symbol</vt:lpstr>
      <vt:lpstr>Borde</vt:lpstr>
      <vt:lpstr>Capítulo 3 Balance de Sal y Modelos de Caja</vt:lpstr>
      <vt:lpstr>Balance de Sal</vt:lpstr>
      <vt:lpstr>Ejemplo 1</vt:lpstr>
      <vt:lpstr>Balances de Sal – Modelos de Caja Referencia: R. Holden, ESPOL, 1978 </vt:lpstr>
      <vt:lpstr>Ejemplo 2</vt:lpstr>
      <vt:lpstr>Ejercicio 2</vt:lpstr>
      <vt:lpstr>Ejemplo 3</vt:lpstr>
      <vt:lpstr>Ejercicio 3</vt:lpstr>
      <vt:lpstr>Ejercicio 4 </vt:lpstr>
      <vt:lpstr>Modelos de Caja</vt:lpstr>
      <vt:lpstr>Ejercicio 6 </vt:lpstr>
      <vt:lpstr>Ejercicio 10  Dado el siguiente diagrama, halle todos los K y S. ¿Cuál es la ecuación de balance de sal que define este sistema?.</vt:lpstr>
      <vt:lpstr>Ejercicio 11 Dada la siguiente figura, calcule K1 a K10 y S1 a S5. ¿Cuál es la ecuación de balance de sal que define este sistema?.</vt:lpstr>
      <vt:lpstr>Dado el siguiente gráfico, calcule los flujos y salinidades</vt:lpstr>
    </vt:vector>
  </TitlesOfParts>
  <Company>ESPOL-FIMCM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Capitulo 3 Balances de Sal y Modelos Caja</dc:title>
  <dc:subject>Procesos Estuarinos</dc:subject>
  <dc:creator> José V. Chang</dc:creator>
  <dc:description>FIMCM-ESPOL</dc:description>
  <cp:lastModifiedBy>Administrador</cp:lastModifiedBy>
  <cp:revision>37</cp:revision>
  <dcterms:created xsi:type="dcterms:W3CDTF">2006-11-13T03:37:06Z</dcterms:created>
  <dcterms:modified xsi:type="dcterms:W3CDTF">2009-07-31T16:18:24Z</dcterms:modified>
</cp:coreProperties>
</file>