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7"/>
  </p:notesMasterIdLst>
  <p:handoutMasterIdLst>
    <p:handoutMasterId r:id="rId38"/>
  </p:handoutMasterIdLst>
  <p:sldIdLst>
    <p:sldId id="270"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99" r:id="rId18"/>
    <p:sldId id="300" r:id="rId19"/>
    <p:sldId id="301" r:id="rId20"/>
    <p:sldId id="287" r:id="rId21"/>
    <p:sldId id="302" r:id="rId22"/>
    <p:sldId id="303" r:id="rId23"/>
    <p:sldId id="304" r:id="rId24"/>
    <p:sldId id="305" r:id="rId25"/>
    <p:sldId id="288" r:id="rId26"/>
    <p:sldId id="289" r:id="rId27"/>
    <p:sldId id="290" r:id="rId28"/>
    <p:sldId id="291" r:id="rId29"/>
    <p:sldId id="292" r:id="rId30"/>
    <p:sldId id="293" r:id="rId31"/>
    <p:sldId id="294" r:id="rId32"/>
    <p:sldId id="295" r:id="rId33"/>
    <p:sldId id="296" r:id="rId34"/>
    <p:sldId id="297" r:id="rId35"/>
    <p:sldId id="298" r:id="rId36"/>
  </p:sldIdLst>
  <p:sldSz cx="9144000" cy="6858000" type="screen4x3"/>
  <p:notesSz cx="6858000" cy="9144000"/>
  <p:defaultTextStyle>
    <a:defPPr>
      <a:defRPr lang="es-EC"/>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0" d="100"/>
          <a:sy n="60" d="100"/>
        </p:scale>
        <p:origin x="-60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EC"/>
          </a:p>
        </p:txBody>
      </p:sp>
      <p:sp>
        <p:nvSpPr>
          <p:cNvPr id="3584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s-EC"/>
          </a:p>
        </p:txBody>
      </p:sp>
      <p:sp>
        <p:nvSpPr>
          <p:cNvPr id="3584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C"/>
          </a:p>
        </p:txBody>
      </p:sp>
      <p:sp>
        <p:nvSpPr>
          <p:cNvPr id="3584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B25AD63-64F9-42B1-BA64-EFA2F1C19D94}" type="slidenum">
              <a:rPr lang="es-EC"/>
              <a:pPr/>
              <a:t>‹Nº›</a:t>
            </a:fld>
            <a:endParaRPr lang="es-EC"/>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EC"/>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s-EC"/>
          </a:p>
        </p:txBody>
      </p:sp>
      <p:sp>
        <p:nvSpPr>
          <p:cNvPr id="51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C" smtClean="0"/>
              <a:t>Haga clic para modificar el estilo de texto del patrón</a:t>
            </a:r>
          </a:p>
          <a:p>
            <a:pPr lvl="1"/>
            <a:r>
              <a:rPr lang="es-EC" smtClean="0"/>
              <a:t>Segundo nivel</a:t>
            </a:r>
          </a:p>
          <a:p>
            <a:pPr lvl="2"/>
            <a:r>
              <a:rPr lang="es-EC" smtClean="0"/>
              <a:t>Tercer nivel</a:t>
            </a:r>
          </a:p>
          <a:p>
            <a:pPr lvl="3"/>
            <a:r>
              <a:rPr lang="es-EC" smtClean="0"/>
              <a:t>Cuarto nivel</a:t>
            </a:r>
          </a:p>
          <a:p>
            <a:pPr lvl="4"/>
            <a:r>
              <a:rPr lang="es-EC" smtClean="0"/>
              <a:t>Quinto nivel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C"/>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6B23ABF-5B8F-4642-BB0F-2087050D774A}" type="slidenum">
              <a:rPr lang="es-EC"/>
              <a:pPr/>
              <a:t>‹Nº›</a:t>
            </a:fld>
            <a:endParaRPr lang="es-EC"/>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4A9D92-2C4B-495C-B7C6-FEB64E41DBE8}" type="slidenum">
              <a:rPr lang="es-EC"/>
              <a:pPr/>
              <a:t>3</a:t>
            </a:fld>
            <a:endParaRPr lang="es-EC"/>
          </a:p>
        </p:txBody>
      </p:sp>
      <p:sp>
        <p:nvSpPr>
          <p:cNvPr id="82946" name="Rectangle 2"/>
          <p:cNvSpPr>
            <a:spLocks noRo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29EF59-72E0-4DD6-B93F-D601EBB7EF0C}" type="slidenum">
              <a:rPr lang="es-EC"/>
              <a:pPr/>
              <a:t>33</a:t>
            </a:fld>
            <a:endParaRPr lang="es-EC"/>
          </a:p>
        </p:txBody>
      </p:sp>
      <p:sp>
        <p:nvSpPr>
          <p:cNvPr id="80898" name="Rectangle 2"/>
          <p:cNvSpPr>
            <a:spLocks noRo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914400" y="1524000"/>
            <a:ext cx="7623175" cy="1752600"/>
          </a:xfrm>
        </p:spPr>
        <p:txBody>
          <a:bodyPr/>
          <a:lstStyle>
            <a:lvl1pPr>
              <a:defRPr sz="4000"/>
            </a:lvl1pPr>
          </a:lstStyle>
          <a:p>
            <a:r>
              <a:rPr lang="es-EC" altLang="en-US"/>
              <a:t>Haga clic para cambiar el estilo de título	</a:t>
            </a:r>
          </a:p>
        </p:txBody>
      </p:sp>
      <p:sp>
        <p:nvSpPr>
          <p:cNvPr id="23555"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1700"/>
            </a:lvl1pPr>
          </a:lstStyle>
          <a:p>
            <a:r>
              <a:rPr lang="es-EC" altLang="en-US"/>
              <a:t>Haga clic para modificar el estilo de subtítulo del patrón</a:t>
            </a:r>
          </a:p>
        </p:txBody>
      </p:sp>
      <p:sp>
        <p:nvSpPr>
          <p:cNvPr id="23556" name="Rectangle 4"/>
          <p:cNvSpPr>
            <a:spLocks noGrp="1" noChangeArrowheads="1"/>
          </p:cNvSpPr>
          <p:nvPr>
            <p:ph type="dt" sz="half" idx="2"/>
          </p:nvPr>
        </p:nvSpPr>
        <p:spPr/>
        <p:txBody>
          <a:bodyPr/>
          <a:lstStyle>
            <a:lvl1pPr>
              <a:defRPr/>
            </a:lvl1pPr>
          </a:lstStyle>
          <a:p>
            <a:r>
              <a:rPr lang="es-EC"/>
              <a:t>Procesos Estuarinos</a:t>
            </a:r>
            <a:endParaRPr lang="es-EC" altLang="en-US"/>
          </a:p>
        </p:txBody>
      </p:sp>
      <p:sp>
        <p:nvSpPr>
          <p:cNvPr id="23557" name="Rectangle 5"/>
          <p:cNvSpPr>
            <a:spLocks noGrp="1" noChangeArrowheads="1"/>
          </p:cNvSpPr>
          <p:nvPr>
            <p:ph type="ftr" sz="quarter" idx="3"/>
          </p:nvPr>
        </p:nvSpPr>
        <p:spPr>
          <a:xfrm>
            <a:off x="3124200" y="6243638"/>
            <a:ext cx="2895600" cy="457200"/>
          </a:xfrm>
        </p:spPr>
        <p:txBody>
          <a:bodyPr/>
          <a:lstStyle>
            <a:lvl1pPr>
              <a:defRPr/>
            </a:lvl1pPr>
          </a:lstStyle>
          <a:p>
            <a:r>
              <a:rPr lang="es-EC" altLang="en-US"/>
              <a:t>José V. Chang, Profesor FIMCM-ESPOL</a:t>
            </a:r>
          </a:p>
        </p:txBody>
      </p:sp>
      <p:sp>
        <p:nvSpPr>
          <p:cNvPr id="23558" name="Rectangle 6"/>
          <p:cNvSpPr>
            <a:spLocks noGrp="1" noChangeArrowheads="1"/>
          </p:cNvSpPr>
          <p:nvPr>
            <p:ph type="sldNum" sz="quarter" idx="4"/>
          </p:nvPr>
        </p:nvSpPr>
        <p:spPr/>
        <p:txBody>
          <a:bodyPr/>
          <a:lstStyle>
            <a:lvl1pPr>
              <a:defRPr/>
            </a:lvl1pPr>
          </a:lstStyle>
          <a:p>
            <a:fld id="{A691852C-A076-46B6-8584-02E697DD2782}" type="slidenum">
              <a:rPr lang="es-EC" altLang="en-US"/>
              <a:pPr/>
              <a:t>‹Nº›</a:t>
            </a:fld>
            <a:endParaRPr lang="es-EC" altLang="en-US"/>
          </a:p>
        </p:txBody>
      </p:sp>
      <p:sp>
        <p:nvSpPr>
          <p:cNvPr id="23559"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s-ES"/>
          </a:p>
        </p:txBody>
      </p:sp>
      <p:sp>
        <p:nvSpPr>
          <p:cNvPr id="23560"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s-E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r>
              <a:rPr lang="es-EC"/>
              <a:t>Procesos Estuarinos</a:t>
            </a:r>
            <a:endParaRPr lang="es-EC" altLang="en-US"/>
          </a:p>
        </p:txBody>
      </p:sp>
      <p:sp>
        <p:nvSpPr>
          <p:cNvPr id="5" name="4 Marcador de pie de página"/>
          <p:cNvSpPr>
            <a:spLocks noGrp="1"/>
          </p:cNvSpPr>
          <p:nvPr>
            <p:ph type="ftr" sz="quarter" idx="11"/>
          </p:nvPr>
        </p:nvSpPr>
        <p:spPr/>
        <p:txBody>
          <a:bodyPr/>
          <a:lstStyle>
            <a:lvl1pPr>
              <a:defRPr/>
            </a:lvl1p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lvl1pPr>
              <a:defRPr/>
            </a:lvl1pPr>
          </a:lstStyle>
          <a:p>
            <a:fld id="{7BEDA585-9B0C-47B6-81BF-8474122A0272}" type="slidenum">
              <a:rPr lang="es-EC" altLang="en-US"/>
              <a:pPr/>
              <a:t>‹Nº›</a:t>
            </a:fld>
            <a:endParaRPr lang="es-EC"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7813"/>
            <a:ext cx="2057400" cy="5853112"/>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7813"/>
            <a:ext cx="6019800" cy="585311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r>
              <a:rPr lang="es-EC"/>
              <a:t>Procesos Estuarinos</a:t>
            </a:r>
            <a:endParaRPr lang="es-EC" altLang="en-US"/>
          </a:p>
        </p:txBody>
      </p:sp>
      <p:sp>
        <p:nvSpPr>
          <p:cNvPr id="5" name="4 Marcador de pie de página"/>
          <p:cNvSpPr>
            <a:spLocks noGrp="1"/>
          </p:cNvSpPr>
          <p:nvPr>
            <p:ph type="ftr" sz="quarter" idx="11"/>
          </p:nvPr>
        </p:nvSpPr>
        <p:spPr/>
        <p:txBody>
          <a:bodyPr/>
          <a:lstStyle>
            <a:lvl1pPr>
              <a:defRPr/>
            </a:lvl1p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lvl1pPr>
              <a:defRPr/>
            </a:lvl1pPr>
          </a:lstStyle>
          <a:p>
            <a:fld id="{2AEDA694-99D1-40D4-950B-734597CD1D85}" type="slidenum">
              <a:rPr lang="es-EC" altLang="en-US"/>
              <a:pPr/>
              <a:t>‹Nº›</a:t>
            </a:fld>
            <a:endParaRPr lang="es-EC"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ítulo, objetos y text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7813"/>
            <a:ext cx="8229600" cy="1139825"/>
          </a:xfr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307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648200" y="1600200"/>
            <a:ext cx="4038600" cy="45307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457200" y="6243638"/>
            <a:ext cx="2133600" cy="457200"/>
          </a:xfrm>
        </p:spPr>
        <p:txBody>
          <a:bodyPr/>
          <a:lstStyle>
            <a:lvl1pPr>
              <a:defRPr/>
            </a:lvl1pPr>
          </a:lstStyle>
          <a:p>
            <a:r>
              <a:rPr lang="es-EC"/>
              <a:t>Procesos Estuarinos</a:t>
            </a:r>
            <a:endParaRPr lang="es-EC" altLang="en-US"/>
          </a:p>
        </p:txBody>
      </p:sp>
      <p:sp>
        <p:nvSpPr>
          <p:cNvPr id="6" name="5 Marcador de pie de página"/>
          <p:cNvSpPr>
            <a:spLocks noGrp="1"/>
          </p:cNvSpPr>
          <p:nvPr>
            <p:ph type="ftr" sz="quarter" idx="11"/>
          </p:nvPr>
        </p:nvSpPr>
        <p:spPr>
          <a:xfrm>
            <a:off x="3124200" y="6248400"/>
            <a:ext cx="2895600" cy="457200"/>
          </a:xfrm>
        </p:spPr>
        <p:txBody>
          <a:bodyPr/>
          <a:lstStyle>
            <a:lvl1pPr>
              <a:defRPr/>
            </a:lvl1pPr>
          </a:lstStyle>
          <a:p>
            <a:r>
              <a:rPr lang="es-EC" altLang="en-US"/>
              <a:t>José V. Chang, Profesor FIMCM-ESPOL</a:t>
            </a:r>
          </a:p>
        </p:txBody>
      </p:sp>
      <p:sp>
        <p:nvSpPr>
          <p:cNvPr id="7" name="6 Marcador de número de diapositiva"/>
          <p:cNvSpPr>
            <a:spLocks noGrp="1"/>
          </p:cNvSpPr>
          <p:nvPr>
            <p:ph type="sldNum" sz="quarter" idx="12"/>
          </p:nvPr>
        </p:nvSpPr>
        <p:spPr>
          <a:xfrm>
            <a:off x="6553200" y="6243638"/>
            <a:ext cx="2133600" cy="457200"/>
          </a:xfrm>
        </p:spPr>
        <p:txBody>
          <a:bodyPr/>
          <a:lstStyle>
            <a:lvl1pPr>
              <a:defRPr/>
            </a:lvl1pPr>
          </a:lstStyle>
          <a:p>
            <a:fld id="{4D68DA79-60CC-4A5F-908D-66383067D94F}" type="slidenum">
              <a:rPr lang="es-EC" altLang="en-US"/>
              <a:pPr/>
              <a:t>‹Nº›</a:t>
            </a:fld>
            <a:endParaRPr lang="es-EC"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Título y objetos encima del text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7813"/>
            <a:ext cx="8229600" cy="1139825"/>
          </a:xfr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8229600" cy="21891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3941763"/>
            <a:ext cx="8229600" cy="218916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457200" y="6243638"/>
            <a:ext cx="2133600" cy="457200"/>
          </a:xfrm>
        </p:spPr>
        <p:txBody>
          <a:bodyPr/>
          <a:lstStyle>
            <a:lvl1pPr>
              <a:defRPr/>
            </a:lvl1pPr>
          </a:lstStyle>
          <a:p>
            <a:r>
              <a:rPr lang="es-EC"/>
              <a:t>Procesos Estuarinos</a:t>
            </a:r>
            <a:endParaRPr lang="es-EC" altLang="en-US"/>
          </a:p>
        </p:txBody>
      </p:sp>
      <p:sp>
        <p:nvSpPr>
          <p:cNvPr id="6" name="5 Marcador de pie de página"/>
          <p:cNvSpPr>
            <a:spLocks noGrp="1"/>
          </p:cNvSpPr>
          <p:nvPr>
            <p:ph type="ftr" sz="quarter" idx="11"/>
          </p:nvPr>
        </p:nvSpPr>
        <p:spPr>
          <a:xfrm>
            <a:off x="3124200" y="6248400"/>
            <a:ext cx="2895600" cy="457200"/>
          </a:xfrm>
        </p:spPr>
        <p:txBody>
          <a:bodyPr/>
          <a:lstStyle>
            <a:lvl1pPr>
              <a:defRPr/>
            </a:lvl1pPr>
          </a:lstStyle>
          <a:p>
            <a:r>
              <a:rPr lang="es-EC" altLang="en-US"/>
              <a:t>José V. Chang, Profesor FIMCM-ESPOL</a:t>
            </a:r>
          </a:p>
        </p:txBody>
      </p:sp>
      <p:sp>
        <p:nvSpPr>
          <p:cNvPr id="7" name="6 Marcador de número de diapositiva"/>
          <p:cNvSpPr>
            <a:spLocks noGrp="1"/>
          </p:cNvSpPr>
          <p:nvPr>
            <p:ph type="sldNum" sz="quarter" idx="12"/>
          </p:nvPr>
        </p:nvSpPr>
        <p:spPr>
          <a:xfrm>
            <a:off x="6553200" y="6243638"/>
            <a:ext cx="2133600" cy="457200"/>
          </a:xfrm>
        </p:spPr>
        <p:txBody>
          <a:bodyPr/>
          <a:lstStyle>
            <a:lvl1pPr>
              <a:defRPr/>
            </a:lvl1pPr>
          </a:lstStyle>
          <a:p>
            <a:fld id="{10705B29-D797-4423-8382-091A0E3B5EA8}" type="slidenum">
              <a:rPr lang="es-EC" altLang="en-US"/>
              <a:pPr/>
              <a:t>‹Nº›</a:t>
            </a:fld>
            <a:endParaRPr lang="es-EC"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Título y texto encima de l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7813"/>
            <a:ext cx="8229600" cy="1139825"/>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457200" y="1600200"/>
            <a:ext cx="8229600" cy="21891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57200" y="3941763"/>
            <a:ext cx="8229600" cy="218916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457200" y="6243638"/>
            <a:ext cx="2133600" cy="457200"/>
          </a:xfrm>
        </p:spPr>
        <p:txBody>
          <a:bodyPr/>
          <a:lstStyle>
            <a:lvl1pPr>
              <a:defRPr/>
            </a:lvl1pPr>
          </a:lstStyle>
          <a:p>
            <a:r>
              <a:rPr lang="es-EC"/>
              <a:t>Procesos Estuarinos</a:t>
            </a:r>
            <a:endParaRPr lang="es-EC" altLang="en-US"/>
          </a:p>
        </p:txBody>
      </p:sp>
      <p:sp>
        <p:nvSpPr>
          <p:cNvPr id="6" name="5 Marcador de pie de página"/>
          <p:cNvSpPr>
            <a:spLocks noGrp="1"/>
          </p:cNvSpPr>
          <p:nvPr>
            <p:ph type="ftr" sz="quarter" idx="11"/>
          </p:nvPr>
        </p:nvSpPr>
        <p:spPr>
          <a:xfrm>
            <a:off x="3124200" y="6248400"/>
            <a:ext cx="2895600" cy="457200"/>
          </a:xfrm>
        </p:spPr>
        <p:txBody>
          <a:bodyPr/>
          <a:lstStyle>
            <a:lvl1pPr>
              <a:defRPr/>
            </a:lvl1pPr>
          </a:lstStyle>
          <a:p>
            <a:r>
              <a:rPr lang="es-EC" altLang="en-US"/>
              <a:t>José V. Chang, Profesor FIMCM-ESPOL</a:t>
            </a:r>
          </a:p>
        </p:txBody>
      </p:sp>
      <p:sp>
        <p:nvSpPr>
          <p:cNvPr id="7" name="6 Marcador de número de diapositiva"/>
          <p:cNvSpPr>
            <a:spLocks noGrp="1"/>
          </p:cNvSpPr>
          <p:nvPr>
            <p:ph type="sldNum" sz="quarter" idx="12"/>
          </p:nvPr>
        </p:nvSpPr>
        <p:spPr>
          <a:xfrm>
            <a:off x="6553200" y="6243638"/>
            <a:ext cx="2133600" cy="457200"/>
          </a:xfrm>
        </p:spPr>
        <p:txBody>
          <a:bodyPr/>
          <a:lstStyle>
            <a:lvl1pPr>
              <a:defRPr/>
            </a:lvl1pPr>
          </a:lstStyle>
          <a:p>
            <a:fld id="{4C4169EA-8E3C-4EAA-9C3A-DE69448F6288}" type="slidenum">
              <a:rPr lang="es-EC" altLang="en-US"/>
              <a:pPr/>
              <a:t>‹Nº›</a:t>
            </a:fld>
            <a:endParaRPr lang="es-EC"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7813"/>
            <a:ext cx="8229600" cy="1139825"/>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457200" y="1600200"/>
            <a:ext cx="4038600" cy="45307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307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457200" y="6243638"/>
            <a:ext cx="2133600" cy="457200"/>
          </a:xfrm>
        </p:spPr>
        <p:txBody>
          <a:bodyPr/>
          <a:lstStyle>
            <a:lvl1pPr>
              <a:defRPr/>
            </a:lvl1pPr>
          </a:lstStyle>
          <a:p>
            <a:r>
              <a:rPr lang="es-EC"/>
              <a:t>Procesos Estuarinos</a:t>
            </a:r>
            <a:endParaRPr lang="es-EC" altLang="en-US"/>
          </a:p>
        </p:txBody>
      </p:sp>
      <p:sp>
        <p:nvSpPr>
          <p:cNvPr id="6" name="5 Marcador de pie de página"/>
          <p:cNvSpPr>
            <a:spLocks noGrp="1"/>
          </p:cNvSpPr>
          <p:nvPr>
            <p:ph type="ftr" sz="quarter" idx="11"/>
          </p:nvPr>
        </p:nvSpPr>
        <p:spPr>
          <a:xfrm>
            <a:off x="3124200" y="6248400"/>
            <a:ext cx="2895600" cy="457200"/>
          </a:xfrm>
        </p:spPr>
        <p:txBody>
          <a:bodyPr/>
          <a:lstStyle>
            <a:lvl1pPr>
              <a:defRPr/>
            </a:lvl1pPr>
          </a:lstStyle>
          <a:p>
            <a:r>
              <a:rPr lang="es-EC" altLang="en-US"/>
              <a:t>José V. Chang, Profesor FIMCM-ESPOL</a:t>
            </a:r>
          </a:p>
        </p:txBody>
      </p:sp>
      <p:sp>
        <p:nvSpPr>
          <p:cNvPr id="7" name="6 Marcador de número de diapositiva"/>
          <p:cNvSpPr>
            <a:spLocks noGrp="1"/>
          </p:cNvSpPr>
          <p:nvPr>
            <p:ph type="sldNum" sz="quarter" idx="12"/>
          </p:nvPr>
        </p:nvSpPr>
        <p:spPr>
          <a:xfrm>
            <a:off x="6553200" y="6243638"/>
            <a:ext cx="2133600" cy="457200"/>
          </a:xfrm>
        </p:spPr>
        <p:txBody>
          <a:bodyPr/>
          <a:lstStyle>
            <a:lvl1pPr>
              <a:defRPr/>
            </a:lvl1pPr>
          </a:lstStyle>
          <a:p>
            <a:fld id="{2BA52F44-B4D1-42D8-A2CC-62563DFDB29D}" type="slidenum">
              <a:rPr lang="es-EC" altLang="en-US"/>
              <a:pPr/>
              <a:t>‹Nº›</a:t>
            </a:fld>
            <a:endParaRPr lang="es-EC"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ClipArt" preserve="1">
  <p:cSld name="Título y texto e imágenes prediseñada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7813"/>
            <a:ext cx="8229600" cy="1139825"/>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457200" y="1600200"/>
            <a:ext cx="4038600" cy="45307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imágenes prediseñadas"/>
          <p:cNvSpPr>
            <a:spLocks noGrp="1"/>
          </p:cNvSpPr>
          <p:nvPr>
            <p:ph type="clipArt" sz="half" idx="2"/>
          </p:nvPr>
        </p:nvSpPr>
        <p:spPr>
          <a:xfrm>
            <a:off x="4648200" y="1600200"/>
            <a:ext cx="4038600" cy="4530725"/>
          </a:xfrm>
        </p:spPr>
        <p:txBody>
          <a:bodyPr/>
          <a:lstStyle/>
          <a:p>
            <a:endParaRPr lang="es-ES"/>
          </a:p>
        </p:txBody>
      </p:sp>
      <p:sp>
        <p:nvSpPr>
          <p:cNvPr id="5" name="4 Marcador de fecha"/>
          <p:cNvSpPr>
            <a:spLocks noGrp="1"/>
          </p:cNvSpPr>
          <p:nvPr>
            <p:ph type="dt" sz="half" idx="10"/>
          </p:nvPr>
        </p:nvSpPr>
        <p:spPr>
          <a:xfrm>
            <a:off x="457200" y="6243638"/>
            <a:ext cx="2133600" cy="457200"/>
          </a:xfrm>
        </p:spPr>
        <p:txBody>
          <a:bodyPr/>
          <a:lstStyle>
            <a:lvl1pPr>
              <a:defRPr/>
            </a:lvl1pPr>
          </a:lstStyle>
          <a:p>
            <a:r>
              <a:rPr lang="es-EC"/>
              <a:t>Procesos Estuarinos</a:t>
            </a:r>
            <a:endParaRPr lang="es-EC" altLang="en-US"/>
          </a:p>
        </p:txBody>
      </p:sp>
      <p:sp>
        <p:nvSpPr>
          <p:cNvPr id="6" name="5 Marcador de pie de página"/>
          <p:cNvSpPr>
            <a:spLocks noGrp="1"/>
          </p:cNvSpPr>
          <p:nvPr>
            <p:ph type="ftr" sz="quarter" idx="11"/>
          </p:nvPr>
        </p:nvSpPr>
        <p:spPr>
          <a:xfrm>
            <a:off x="3124200" y="6248400"/>
            <a:ext cx="2895600" cy="457200"/>
          </a:xfrm>
        </p:spPr>
        <p:txBody>
          <a:bodyPr/>
          <a:lstStyle>
            <a:lvl1pPr>
              <a:defRPr/>
            </a:lvl1pPr>
          </a:lstStyle>
          <a:p>
            <a:r>
              <a:rPr lang="es-EC" altLang="en-US"/>
              <a:t>José V. Chang, Profesor FIMCM-ESPOL</a:t>
            </a:r>
          </a:p>
        </p:txBody>
      </p:sp>
      <p:sp>
        <p:nvSpPr>
          <p:cNvPr id="7" name="6 Marcador de número de diapositiva"/>
          <p:cNvSpPr>
            <a:spLocks noGrp="1"/>
          </p:cNvSpPr>
          <p:nvPr>
            <p:ph type="sldNum" sz="quarter" idx="12"/>
          </p:nvPr>
        </p:nvSpPr>
        <p:spPr>
          <a:xfrm>
            <a:off x="6553200" y="6243638"/>
            <a:ext cx="2133600" cy="457200"/>
          </a:xfrm>
        </p:spPr>
        <p:txBody>
          <a:bodyPr/>
          <a:lstStyle>
            <a:lvl1pPr>
              <a:defRPr/>
            </a:lvl1pPr>
          </a:lstStyle>
          <a:p>
            <a:fld id="{1F354C0A-1A5B-4C97-8298-FD2F76F3E78B}" type="slidenum">
              <a:rPr lang="es-EC" altLang="en-US"/>
              <a:pPr/>
              <a:t>‹Nº›</a:t>
            </a:fld>
            <a:endParaRPr lang="es-EC"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TwoObj" preserve="1">
  <p:cSld name="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7813"/>
            <a:ext cx="8229600" cy="1139825"/>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457200" y="1600200"/>
            <a:ext cx="4038600" cy="45307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quarter" idx="2"/>
          </p:nvPr>
        </p:nvSpPr>
        <p:spPr>
          <a:xfrm>
            <a:off x="4648200" y="1600200"/>
            <a:ext cx="4038600" cy="21891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contenido"/>
          <p:cNvSpPr>
            <a:spLocks noGrp="1"/>
          </p:cNvSpPr>
          <p:nvPr>
            <p:ph sz="quarter" idx="3"/>
          </p:nvPr>
        </p:nvSpPr>
        <p:spPr>
          <a:xfrm>
            <a:off x="4648200" y="3941763"/>
            <a:ext cx="4038600" cy="218916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fecha"/>
          <p:cNvSpPr>
            <a:spLocks noGrp="1"/>
          </p:cNvSpPr>
          <p:nvPr>
            <p:ph type="dt" sz="half" idx="10"/>
          </p:nvPr>
        </p:nvSpPr>
        <p:spPr>
          <a:xfrm>
            <a:off x="457200" y="6243638"/>
            <a:ext cx="2133600" cy="457200"/>
          </a:xfrm>
        </p:spPr>
        <p:txBody>
          <a:bodyPr/>
          <a:lstStyle>
            <a:lvl1pPr>
              <a:defRPr/>
            </a:lvl1pPr>
          </a:lstStyle>
          <a:p>
            <a:r>
              <a:rPr lang="es-EC"/>
              <a:t>Procesos Estuarinos</a:t>
            </a:r>
            <a:endParaRPr lang="es-EC" altLang="en-US"/>
          </a:p>
        </p:txBody>
      </p:sp>
      <p:sp>
        <p:nvSpPr>
          <p:cNvPr id="7" name="6 Marcador de pie de página"/>
          <p:cNvSpPr>
            <a:spLocks noGrp="1"/>
          </p:cNvSpPr>
          <p:nvPr>
            <p:ph type="ftr" sz="quarter" idx="11"/>
          </p:nvPr>
        </p:nvSpPr>
        <p:spPr>
          <a:xfrm>
            <a:off x="3124200" y="6248400"/>
            <a:ext cx="2895600" cy="457200"/>
          </a:xfrm>
        </p:spPr>
        <p:txBody>
          <a:bodyPr/>
          <a:lstStyle>
            <a:lvl1pPr>
              <a:defRPr/>
            </a:lvl1pPr>
          </a:lstStyle>
          <a:p>
            <a:r>
              <a:rPr lang="es-EC" altLang="en-US"/>
              <a:t>José V. Chang, Profesor FIMCM-ESPOL</a:t>
            </a:r>
          </a:p>
        </p:txBody>
      </p:sp>
      <p:sp>
        <p:nvSpPr>
          <p:cNvPr id="8" name="7 Marcador de número de diapositiva"/>
          <p:cNvSpPr>
            <a:spLocks noGrp="1"/>
          </p:cNvSpPr>
          <p:nvPr>
            <p:ph type="sldNum" sz="quarter" idx="12"/>
          </p:nvPr>
        </p:nvSpPr>
        <p:spPr>
          <a:xfrm>
            <a:off x="6553200" y="6243638"/>
            <a:ext cx="2133600" cy="457200"/>
          </a:xfrm>
        </p:spPr>
        <p:txBody>
          <a:bodyPr/>
          <a:lstStyle>
            <a:lvl1pPr>
              <a:defRPr/>
            </a:lvl1pPr>
          </a:lstStyle>
          <a:p>
            <a:fld id="{13326350-8AE2-4BB2-9ED6-50B104B17DD9}" type="slidenum">
              <a:rPr lang="es-EC" altLang="en-US"/>
              <a:pPr/>
              <a:t>‹Nº›</a:t>
            </a:fld>
            <a:endParaRPr lang="es-EC"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r>
              <a:rPr lang="es-EC"/>
              <a:t>Procesos Estuarinos</a:t>
            </a:r>
            <a:endParaRPr lang="es-EC" altLang="en-US"/>
          </a:p>
        </p:txBody>
      </p:sp>
      <p:sp>
        <p:nvSpPr>
          <p:cNvPr id="5" name="4 Marcador de pie de página"/>
          <p:cNvSpPr>
            <a:spLocks noGrp="1"/>
          </p:cNvSpPr>
          <p:nvPr>
            <p:ph type="ftr" sz="quarter" idx="11"/>
          </p:nvPr>
        </p:nvSpPr>
        <p:spPr/>
        <p:txBody>
          <a:bodyPr/>
          <a:lstStyle>
            <a:lvl1pPr>
              <a:defRPr/>
            </a:lvl1p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lvl1pPr>
              <a:defRPr/>
            </a:lvl1pPr>
          </a:lstStyle>
          <a:p>
            <a:fld id="{2226DA10-1413-4370-A1A5-3A2C19952E9F}" type="slidenum">
              <a:rPr lang="es-EC" altLang="en-US"/>
              <a:pPr/>
              <a:t>‹Nº›</a:t>
            </a:fld>
            <a:endParaRPr lang="es-EC"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r>
              <a:rPr lang="es-EC"/>
              <a:t>Procesos Estuarinos</a:t>
            </a:r>
            <a:endParaRPr lang="es-EC" altLang="en-US"/>
          </a:p>
        </p:txBody>
      </p:sp>
      <p:sp>
        <p:nvSpPr>
          <p:cNvPr id="5" name="4 Marcador de pie de página"/>
          <p:cNvSpPr>
            <a:spLocks noGrp="1"/>
          </p:cNvSpPr>
          <p:nvPr>
            <p:ph type="ftr" sz="quarter" idx="11"/>
          </p:nvPr>
        </p:nvSpPr>
        <p:spPr/>
        <p:txBody>
          <a:bodyPr/>
          <a:lstStyle>
            <a:lvl1pPr>
              <a:defRPr/>
            </a:lvl1p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lvl1pPr>
              <a:defRPr/>
            </a:lvl1pPr>
          </a:lstStyle>
          <a:p>
            <a:fld id="{7A55D0B6-7257-4D70-B44A-0C595EF74C73}" type="slidenum">
              <a:rPr lang="es-EC" altLang="en-US"/>
              <a:pPr/>
              <a:t>‹Nº›</a:t>
            </a:fld>
            <a:endParaRPr lang="es-EC"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r>
              <a:rPr lang="es-EC"/>
              <a:t>Procesos Estuarinos</a:t>
            </a:r>
            <a:endParaRPr lang="es-EC" altLang="en-US"/>
          </a:p>
        </p:txBody>
      </p:sp>
      <p:sp>
        <p:nvSpPr>
          <p:cNvPr id="6" name="5 Marcador de pie de página"/>
          <p:cNvSpPr>
            <a:spLocks noGrp="1"/>
          </p:cNvSpPr>
          <p:nvPr>
            <p:ph type="ftr" sz="quarter" idx="11"/>
          </p:nvPr>
        </p:nvSpPr>
        <p:spPr/>
        <p:txBody>
          <a:bodyPr/>
          <a:lstStyle>
            <a:lvl1pPr>
              <a:defRPr/>
            </a:lvl1pPr>
          </a:lstStyle>
          <a:p>
            <a:r>
              <a:rPr lang="es-EC" altLang="en-US"/>
              <a:t>José V. Chang, Profesor FIMCM-ESPOL</a:t>
            </a:r>
          </a:p>
        </p:txBody>
      </p:sp>
      <p:sp>
        <p:nvSpPr>
          <p:cNvPr id="7" name="6 Marcador de número de diapositiva"/>
          <p:cNvSpPr>
            <a:spLocks noGrp="1"/>
          </p:cNvSpPr>
          <p:nvPr>
            <p:ph type="sldNum" sz="quarter" idx="12"/>
          </p:nvPr>
        </p:nvSpPr>
        <p:spPr/>
        <p:txBody>
          <a:bodyPr/>
          <a:lstStyle>
            <a:lvl1pPr>
              <a:defRPr/>
            </a:lvl1pPr>
          </a:lstStyle>
          <a:p>
            <a:fld id="{41495D1F-98DD-4F21-BD37-0ED3D557000B}" type="slidenum">
              <a:rPr lang="es-EC" altLang="en-US"/>
              <a:pPr/>
              <a:t>‹Nº›</a:t>
            </a:fld>
            <a:endParaRPr lang="es-EC"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r>
              <a:rPr lang="es-EC"/>
              <a:t>Procesos Estuarinos</a:t>
            </a:r>
            <a:endParaRPr lang="es-EC" altLang="en-US"/>
          </a:p>
        </p:txBody>
      </p:sp>
      <p:sp>
        <p:nvSpPr>
          <p:cNvPr id="8" name="7 Marcador de pie de página"/>
          <p:cNvSpPr>
            <a:spLocks noGrp="1"/>
          </p:cNvSpPr>
          <p:nvPr>
            <p:ph type="ftr" sz="quarter" idx="11"/>
          </p:nvPr>
        </p:nvSpPr>
        <p:spPr/>
        <p:txBody>
          <a:bodyPr/>
          <a:lstStyle>
            <a:lvl1pPr>
              <a:defRPr/>
            </a:lvl1pPr>
          </a:lstStyle>
          <a:p>
            <a:r>
              <a:rPr lang="es-EC" altLang="en-US"/>
              <a:t>José V. Chang, Profesor FIMCM-ESPOL</a:t>
            </a:r>
          </a:p>
        </p:txBody>
      </p:sp>
      <p:sp>
        <p:nvSpPr>
          <p:cNvPr id="9" name="8 Marcador de número de diapositiva"/>
          <p:cNvSpPr>
            <a:spLocks noGrp="1"/>
          </p:cNvSpPr>
          <p:nvPr>
            <p:ph type="sldNum" sz="quarter" idx="12"/>
          </p:nvPr>
        </p:nvSpPr>
        <p:spPr/>
        <p:txBody>
          <a:bodyPr/>
          <a:lstStyle>
            <a:lvl1pPr>
              <a:defRPr/>
            </a:lvl1pPr>
          </a:lstStyle>
          <a:p>
            <a:fld id="{6EC10093-3B75-45AC-9B2F-200B8D60ABB9}" type="slidenum">
              <a:rPr lang="es-EC" altLang="en-US"/>
              <a:pPr/>
              <a:t>‹Nº›</a:t>
            </a:fld>
            <a:endParaRPr lang="es-EC"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r>
              <a:rPr lang="es-EC"/>
              <a:t>Procesos Estuarinos</a:t>
            </a:r>
            <a:endParaRPr lang="es-EC" altLang="en-US"/>
          </a:p>
        </p:txBody>
      </p:sp>
      <p:sp>
        <p:nvSpPr>
          <p:cNvPr id="4" name="3 Marcador de pie de página"/>
          <p:cNvSpPr>
            <a:spLocks noGrp="1"/>
          </p:cNvSpPr>
          <p:nvPr>
            <p:ph type="ftr" sz="quarter" idx="11"/>
          </p:nvPr>
        </p:nvSpPr>
        <p:spPr/>
        <p:txBody>
          <a:bodyPr/>
          <a:lstStyle>
            <a:lvl1pPr>
              <a:defRPr/>
            </a:lvl1pPr>
          </a:lstStyle>
          <a:p>
            <a:r>
              <a:rPr lang="es-EC" altLang="en-US"/>
              <a:t>José V. Chang, Profesor FIMCM-ESPOL</a:t>
            </a:r>
          </a:p>
        </p:txBody>
      </p:sp>
      <p:sp>
        <p:nvSpPr>
          <p:cNvPr id="5" name="4 Marcador de número de diapositiva"/>
          <p:cNvSpPr>
            <a:spLocks noGrp="1"/>
          </p:cNvSpPr>
          <p:nvPr>
            <p:ph type="sldNum" sz="quarter" idx="12"/>
          </p:nvPr>
        </p:nvSpPr>
        <p:spPr/>
        <p:txBody>
          <a:bodyPr/>
          <a:lstStyle>
            <a:lvl1pPr>
              <a:defRPr/>
            </a:lvl1pPr>
          </a:lstStyle>
          <a:p>
            <a:fld id="{200B3AC2-D229-4A5B-8C4E-C8EC4426D721}" type="slidenum">
              <a:rPr lang="es-EC" altLang="en-US"/>
              <a:pPr/>
              <a:t>‹Nº›</a:t>
            </a:fld>
            <a:endParaRPr lang="es-EC"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r>
              <a:rPr lang="es-EC"/>
              <a:t>Procesos Estuarinos</a:t>
            </a:r>
            <a:endParaRPr lang="es-EC" altLang="en-US"/>
          </a:p>
        </p:txBody>
      </p:sp>
      <p:sp>
        <p:nvSpPr>
          <p:cNvPr id="3" name="2 Marcador de pie de página"/>
          <p:cNvSpPr>
            <a:spLocks noGrp="1"/>
          </p:cNvSpPr>
          <p:nvPr>
            <p:ph type="ftr" sz="quarter" idx="11"/>
          </p:nvPr>
        </p:nvSpPr>
        <p:spPr/>
        <p:txBody>
          <a:bodyPr/>
          <a:lstStyle>
            <a:lvl1pPr>
              <a:defRPr/>
            </a:lvl1pPr>
          </a:lstStyle>
          <a:p>
            <a:r>
              <a:rPr lang="es-EC" altLang="en-US"/>
              <a:t>José V. Chang, Profesor FIMCM-ESPOL</a:t>
            </a:r>
          </a:p>
        </p:txBody>
      </p:sp>
      <p:sp>
        <p:nvSpPr>
          <p:cNvPr id="4" name="3 Marcador de número de diapositiva"/>
          <p:cNvSpPr>
            <a:spLocks noGrp="1"/>
          </p:cNvSpPr>
          <p:nvPr>
            <p:ph type="sldNum" sz="quarter" idx="12"/>
          </p:nvPr>
        </p:nvSpPr>
        <p:spPr/>
        <p:txBody>
          <a:bodyPr/>
          <a:lstStyle>
            <a:lvl1pPr>
              <a:defRPr/>
            </a:lvl1pPr>
          </a:lstStyle>
          <a:p>
            <a:fld id="{31D2B95C-97FC-4C30-8390-1DCF0122460F}" type="slidenum">
              <a:rPr lang="es-EC" altLang="en-US"/>
              <a:pPr/>
              <a:t>‹Nº›</a:t>
            </a:fld>
            <a:endParaRPr lang="es-EC"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r>
              <a:rPr lang="es-EC"/>
              <a:t>Procesos Estuarinos</a:t>
            </a:r>
            <a:endParaRPr lang="es-EC" altLang="en-US"/>
          </a:p>
        </p:txBody>
      </p:sp>
      <p:sp>
        <p:nvSpPr>
          <p:cNvPr id="6" name="5 Marcador de pie de página"/>
          <p:cNvSpPr>
            <a:spLocks noGrp="1"/>
          </p:cNvSpPr>
          <p:nvPr>
            <p:ph type="ftr" sz="quarter" idx="11"/>
          </p:nvPr>
        </p:nvSpPr>
        <p:spPr/>
        <p:txBody>
          <a:bodyPr/>
          <a:lstStyle>
            <a:lvl1pPr>
              <a:defRPr/>
            </a:lvl1pPr>
          </a:lstStyle>
          <a:p>
            <a:r>
              <a:rPr lang="es-EC" altLang="en-US"/>
              <a:t>José V. Chang, Profesor FIMCM-ESPOL</a:t>
            </a:r>
          </a:p>
        </p:txBody>
      </p:sp>
      <p:sp>
        <p:nvSpPr>
          <p:cNvPr id="7" name="6 Marcador de número de diapositiva"/>
          <p:cNvSpPr>
            <a:spLocks noGrp="1"/>
          </p:cNvSpPr>
          <p:nvPr>
            <p:ph type="sldNum" sz="quarter" idx="12"/>
          </p:nvPr>
        </p:nvSpPr>
        <p:spPr/>
        <p:txBody>
          <a:bodyPr/>
          <a:lstStyle>
            <a:lvl1pPr>
              <a:defRPr/>
            </a:lvl1pPr>
          </a:lstStyle>
          <a:p>
            <a:fld id="{AD11C45F-048C-4001-AD8E-F90BD961F6F8}" type="slidenum">
              <a:rPr lang="es-EC" altLang="en-US"/>
              <a:pPr/>
              <a:t>‹Nº›</a:t>
            </a:fld>
            <a:endParaRPr lang="es-EC"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r>
              <a:rPr lang="es-EC"/>
              <a:t>Procesos Estuarinos</a:t>
            </a:r>
            <a:endParaRPr lang="es-EC" altLang="en-US"/>
          </a:p>
        </p:txBody>
      </p:sp>
      <p:sp>
        <p:nvSpPr>
          <p:cNvPr id="6" name="5 Marcador de pie de página"/>
          <p:cNvSpPr>
            <a:spLocks noGrp="1"/>
          </p:cNvSpPr>
          <p:nvPr>
            <p:ph type="ftr" sz="quarter" idx="11"/>
          </p:nvPr>
        </p:nvSpPr>
        <p:spPr/>
        <p:txBody>
          <a:bodyPr/>
          <a:lstStyle>
            <a:lvl1pPr>
              <a:defRPr/>
            </a:lvl1pPr>
          </a:lstStyle>
          <a:p>
            <a:r>
              <a:rPr lang="es-EC" altLang="en-US"/>
              <a:t>José V. Chang, Profesor FIMCM-ESPOL</a:t>
            </a:r>
          </a:p>
        </p:txBody>
      </p:sp>
      <p:sp>
        <p:nvSpPr>
          <p:cNvPr id="7" name="6 Marcador de número de diapositiva"/>
          <p:cNvSpPr>
            <a:spLocks noGrp="1"/>
          </p:cNvSpPr>
          <p:nvPr>
            <p:ph type="sldNum" sz="quarter" idx="12"/>
          </p:nvPr>
        </p:nvSpPr>
        <p:spPr/>
        <p:txBody>
          <a:bodyPr/>
          <a:lstStyle>
            <a:lvl1pPr>
              <a:defRPr/>
            </a:lvl1pPr>
          </a:lstStyle>
          <a:p>
            <a:fld id="{9B506B89-D917-45B0-AD74-C07DE052F4A7}" type="slidenum">
              <a:rPr lang="es-EC" altLang="en-US"/>
              <a:pPr/>
              <a:t>‹Nº›</a:t>
            </a:fld>
            <a:endParaRPr lang="es-EC"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C" altLang="en-US" smtClean="0"/>
              <a:t>Haga clic para cambiar el estilo de título	</a:t>
            </a:r>
          </a:p>
        </p:txBody>
      </p:sp>
      <p:sp>
        <p:nvSpPr>
          <p:cNvPr id="22531"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C" altLang="en-US" smtClean="0"/>
              <a:t>Haga clic para modificar el estilo de texto del patrón</a:t>
            </a:r>
          </a:p>
          <a:p>
            <a:pPr lvl="1"/>
            <a:r>
              <a:rPr lang="es-EC" altLang="en-US" smtClean="0"/>
              <a:t>Segundo nivel</a:t>
            </a:r>
          </a:p>
          <a:p>
            <a:pPr lvl="2"/>
            <a:r>
              <a:rPr lang="es-EC" altLang="en-US" smtClean="0"/>
              <a:t>Tercer nivel</a:t>
            </a:r>
          </a:p>
          <a:p>
            <a:pPr lvl="3"/>
            <a:r>
              <a:rPr lang="es-EC" altLang="en-US" smtClean="0"/>
              <a:t>Cuarto nivel</a:t>
            </a:r>
          </a:p>
          <a:p>
            <a:pPr lvl="4"/>
            <a:r>
              <a:rPr lang="es-EC" altLang="en-US" smtClean="0"/>
              <a:t>Quinto nivel</a:t>
            </a:r>
          </a:p>
        </p:txBody>
      </p:sp>
      <p:sp>
        <p:nvSpPr>
          <p:cNvPr id="22532"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r>
              <a:rPr lang="es-EC"/>
              <a:t>Procesos Estuarinos</a:t>
            </a:r>
            <a:endParaRPr lang="es-EC" altLang="en-US"/>
          </a:p>
        </p:txBody>
      </p:sp>
      <p:sp>
        <p:nvSpPr>
          <p:cNvPr id="2253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n-lt"/>
              </a:defRPr>
            </a:lvl1pPr>
          </a:lstStyle>
          <a:p>
            <a:r>
              <a:rPr lang="es-EC" altLang="en-US"/>
              <a:t>José V. Chang, Profesor FIMCM-ESPOL</a:t>
            </a:r>
          </a:p>
        </p:txBody>
      </p:sp>
      <p:sp>
        <p:nvSpPr>
          <p:cNvPr id="22534"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n-lt"/>
              </a:defRPr>
            </a:lvl1pPr>
          </a:lstStyle>
          <a:p>
            <a:fld id="{0805E916-A6A7-4239-85EB-E45715A0E475}" type="slidenum">
              <a:rPr lang="es-EC" altLang="en-US"/>
              <a:pPr/>
              <a:t>‹Nº›</a:t>
            </a:fld>
            <a:endParaRPr lang="es-EC" altLang="en-US"/>
          </a:p>
        </p:txBody>
      </p:sp>
      <p:sp>
        <p:nvSpPr>
          <p:cNvPr id="22535"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s-ES"/>
          </a:p>
        </p:txBody>
      </p:sp>
      <p:sp>
        <p:nvSpPr>
          <p:cNvPr id="22536"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s-E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Lst>
  <p:timing>
    <p:tnLst>
      <p:par>
        <p:cTn id="1" dur="indefinite" restart="never" nodeType="tmRoot"/>
      </p:par>
    </p:tnLst>
  </p:timing>
  <p:hf hdr="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Garamond" pitchFamily="18" charset="0"/>
        </a:defRPr>
      </a:lvl2pPr>
      <a:lvl3pPr algn="l" rtl="0" fontAlgn="base">
        <a:spcBef>
          <a:spcPct val="0"/>
        </a:spcBef>
        <a:spcAft>
          <a:spcPct val="0"/>
        </a:spcAft>
        <a:defRPr sz="3200" b="1">
          <a:solidFill>
            <a:schemeClr val="tx2"/>
          </a:solidFill>
          <a:latin typeface="Garamond" pitchFamily="18" charset="0"/>
        </a:defRPr>
      </a:lvl3pPr>
      <a:lvl4pPr algn="l" rtl="0" fontAlgn="base">
        <a:spcBef>
          <a:spcPct val="0"/>
        </a:spcBef>
        <a:spcAft>
          <a:spcPct val="0"/>
        </a:spcAft>
        <a:defRPr sz="3200" b="1">
          <a:solidFill>
            <a:schemeClr val="tx2"/>
          </a:solidFill>
          <a:latin typeface="Garamond" pitchFamily="18" charset="0"/>
        </a:defRPr>
      </a:lvl4pPr>
      <a:lvl5pPr algn="l" rtl="0" fontAlgn="base">
        <a:spcBef>
          <a:spcPct val="0"/>
        </a:spcBef>
        <a:spcAft>
          <a:spcPct val="0"/>
        </a:spcAft>
        <a:defRPr sz="3200" b="1">
          <a:solidFill>
            <a:schemeClr val="tx2"/>
          </a:solidFill>
          <a:latin typeface="Garamond" pitchFamily="18" charset="0"/>
        </a:defRPr>
      </a:lvl5pPr>
      <a:lvl6pPr marL="457200" algn="l" rtl="0" fontAlgn="base">
        <a:spcBef>
          <a:spcPct val="0"/>
        </a:spcBef>
        <a:spcAft>
          <a:spcPct val="0"/>
        </a:spcAft>
        <a:defRPr sz="3200" b="1">
          <a:solidFill>
            <a:schemeClr val="tx2"/>
          </a:solidFill>
          <a:latin typeface="Garamond" pitchFamily="18" charset="0"/>
        </a:defRPr>
      </a:lvl6pPr>
      <a:lvl7pPr marL="914400" algn="l" rtl="0" fontAlgn="base">
        <a:spcBef>
          <a:spcPct val="0"/>
        </a:spcBef>
        <a:spcAft>
          <a:spcPct val="0"/>
        </a:spcAft>
        <a:defRPr sz="3200" b="1">
          <a:solidFill>
            <a:schemeClr val="tx2"/>
          </a:solidFill>
          <a:latin typeface="Garamond" pitchFamily="18" charset="0"/>
        </a:defRPr>
      </a:lvl7pPr>
      <a:lvl8pPr marL="1371600" algn="l" rtl="0" fontAlgn="base">
        <a:spcBef>
          <a:spcPct val="0"/>
        </a:spcBef>
        <a:spcAft>
          <a:spcPct val="0"/>
        </a:spcAft>
        <a:defRPr sz="3200" b="1">
          <a:solidFill>
            <a:schemeClr val="tx2"/>
          </a:solidFill>
          <a:latin typeface="Garamond" pitchFamily="18" charset="0"/>
        </a:defRPr>
      </a:lvl8pPr>
      <a:lvl9pPr marL="1828800" algn="l" rtl="0" fontAlgn="base">
        <a:spcBef>
          <a:spcPct val="0"/>
        </a:spcBef>
        <a:spcAft>
          <a:spcPct val="0"/>
        </a:spcAft>
        <a:defRPr sz="3200" b="1">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1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16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14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12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2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2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2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2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1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17.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coast.geog.uu.nl/glossary.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response.restoration.noaa.gov/cpr/watershed/calcasieu/calc_html/resources/glossary.html" TargetMode="External"/><Relationship Id="rId5" Type="http://schemas.openxmlformats.org/officeDocument/2006/relationships/hyperlink" Target="http://www.ecy.wa.gov/programs/sea/swces/products/publications/glossary/words/S_T.htm" TargetMode="External"/><Relationship Id="rId4" Type="http://schemas.openxmlformats.org/officeDocument/2006/relationships/hyperlink" Target="http://www.coastal.ca.gov/web/weteval/we12glos.html"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4.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r>
              <a:rPr lang="es-EC"/>
              <a:t>Procesos Estuarinos</a:t>
            </a:r>
            <a:endParaRPr lang="es-EC" altLang="en-US"/>
          </a:p>
        </p:txBody>
      </p:sp>
      <p:sp>
        <p:nvSpPr>
          <p:cNvPr id="5" name="4 Marcador de pie de página"/>
          <p:cNvSpPr>
            <a:spLocks noGrp="1"/>
          </p:cNvSpPr>
          <p:nvPr>
            <p:ph type="ftr" sz="quarter" idx="11"/>
          </p:nvPr>
        </p:nvSpPr>
        <p:spPr/>
        <p:txBody>
          <a:body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p>
            <a:fld id="{AA74B805-9934-4EC5-A85F-09FF9BD3075A}" type="slidenum">
              <a:rPr lang="es-EC" altLang="en-US"/>
              <a:pPr/>
              <a:t>1</a:t>
            </a:fld>
            <a:endParaRPr lang="es-EC" altLang="en-US"/>
          </a:p>
        </p:txBody>
      </p:sp>
      <p:sp>
        <p:nvSpPr>
          <p:cNvPr id="44034" name="Rectangle 2"/>
          <p:cNvSpPr>
            <a:spLocks noGrp="1" noChangeArrowheads="1"/>
          </p:cNvSpPr>
          <p:nvPr>
            <p:ph type="title"/>
          </p:nvPr>
        </p:nvSpPr>
        <p:spPr/>
        <p:txBody>
          <a:bodyPr/>
          <a:lstStyle/>
          <a:p>
            <a:r>
              <a:rPr lang="es-EC"/>
              <a:t>Capítulo 2		Nomenclatura</a:t>
            </a:r>
          </a:p>
        </p:txBody>
      </p:sp>
      <p:sp>
        <p:nvSpPr>
          <p:cNvPr id="44035" name="Rectangle 3"/>
          <p:cNvSpPr>
            <a:spLocks noGrp="1" noChangeArrowheads="1"/>
          </p:cNvSpPr>
          <p:nvPr>
            <p:ph type="body" idx="1"/>
          </p:nvPr>
        </p:nvSpPr>
        <p:spPr>
          <a:xfrm>
            <a:off x="323850" y="908050"/>
            <a:ext cx="8640763" cy="5184775"/>
          </a:xfrm>
        </p:spPr>
        <p:txBody>
          <a:bodyPr/>
          <a:lstStyle/>
          <a:p>
            <a:pPr marL="457200" indent="-457200">
              <a:lnSpc>
                <a:spcPct val="80000"/>
              </a:lnSpc>
              <a:buFont typeface="Wingdings" pitchFamily="2" charset="2"/>
              <a:buNone/>
            </a:pPr>
            <a:r>
              <a:rPr lang="es-EC" b="1"/>
              <a:t>Tabla de Contenido</a:t>
            </a:r>
          </a:p>
          <a:p>
            <a:pPr marL="750888" lvl="1" indent="-406400">
              <a:lnSpc>
                <a:spcPct val="80000"/>
              </a:lnSpc>
              <a:buFont typeface="Wingdings" pitchFamily="2" charset="2"/>
              <a:buNone/>
            </a:pPr>
            <a:r>
              <a:rPr lang="es-EC" b="1"/>
              <a:t>Descripción física</a:t>
            </a:r>
          </a:p>
          <a:p>
            <a:pPr marL="750888" lvl="1" indent="-406400">
              <a:lnSpc>
                <a:spcPct val="80000"/>
              </a:lnSpc>
              <a:buFont typeface="Wingdings" pitchFamily="2" charset="2"/>
              <a:buNone/>
            </a:pPr>
            <a:r>
              <a:rPr lang="es-EC" b="1"/>
              <a:t>Orientación de los diagramas </a:t>
            </a:r>
          </a:p>
          <a:p>
            <a:pPr marL="750888" lvl="1" indent="-406400">
              <a:lnSpc>
                <a:spcPct val="80000"/>
              </a:lnSpc>
              <a:buFont typeface="Wingdings" pitchFamily="2" charset="2"/>
              <a:buNone/>
            </a:pPr>
            <a:r>
              <a:rPr lang="es-EC" b="1"/>
              <a:t>Sistema de Coordenadas</a:t>
            </a:r>
          </a:p>
          <a:p>
            <a:pPr marL="750888" lvl="1" indent="-406400">
              <a:lnSpc>
                <a:spcPct val="80000"/>
              </a:lnSpc>
              <a:buFont typeface="Wingdings" pitchFamily="2" charset="2"/>
              <a:buNone/>
            </a:pPr>
            <a:r>
              <a:rPr lang="es-EC" b="1"/>
              <a:t>Corrientes de mareas</a:t>
            </a:r>
          </a:p>
          <a:p>
            <a:pPr marL="750888" lvl="1" indent="-406400">
              <a:lnSpc>
                <a:spcPct val="80000"/>
              </a:lnSpc>
              <a:buFont typeface="Wingdings" pitchFamily="2" charset="2"/>
              <a:buNone/>
            </a:pPr>
            <a:r>
              <a:rPr lang="es-EC" b="1"/>
              <a:t>Características de las mareas</a:t>
            </a:r>
          </a:p>
          <a:p>
            <a:pPr marL="750888" lvl="1" indent="-406400">
              <a:lnSpc>
                <a:spcPct val="80000"/>
              </a:lnSpc>
              <a:buFont typeface="Wingdings" pitchFamily="2" charset="2"/>
              <a:buNone/>
            </a:pPr>
            <a:r>
              <a:rPr lang="es-EC" b="1"/>
              <a:t>Fuerzas generadoras de las mareas</a:t>
            </a:r>
          </a:p>
          <a:p>
            <a:pPr marL="750888" lvl="1" indent="-406400">
              <a:lnSpc>
                <a:spcPct val="80000"/>
              </a:lnSpc>
              <a:buFont typeface="Wingdings" pitchFamily="2" charset="2"/>
              <a:buNone/>
            </a:pPr>
            <a:r>
              <a:rPr lang="es-EC" b="1"/>
              <a:t>Clasificación de las mareas</a:t>
            </a:r>
          </a:p>
          <a:p>
            <a:pPr marL="750888" lvl="1" indent="-406400">
              <a:lnSpc>
                <a:spcPct val="80000"/>
              </a:lnSpc>
              <a:buFont typeface="Wingdings" pitchFamily="2" charset="2"/>
              <a:buNone/>
            </a:pPr>
            <a:r>
              <a:rPr lang="es-EC" b="1"/>
              <a:t>Discontinuidades en las propiedades físicas</a:t>
            </a:r>
          </a:p>
          <a:p>
            <a:pPr marL="750888" lvl="1" indent="-406400">
              <a:lnSpc>
                <a:spcPct val="80000"/>
              </a:lnSpc>
              <a:buFont typeface="Wingdings" pitchFamily="2" charset="2"/>
              <a:buNone/>
            </a:pPr>
            <a:r>
              <a:rPr lang="es-EC" b="1"/>
              <a:t>Definiciones más comunes</a:t>
            </a:r>
          </a:p>
          <a:p>
            <a:pPr marL="750888" lvl="1" indent="-406400">
              <a:lnSpc>
                <a:spcPct val="80000"/>
              </a:lnSpc>
              <a:buFont typeface="Wingdings" pitchFamily="2" charset="2"/>
              <a:buNone/>
            </a:pPr>
            <a:r>
              <a:rPr lang="es-EC" b="1"/>
              <a:t>Concentración de sales</a:t>
            </a:r>
          </a:p>
          <a:p>
            <a:pPr marL="750888" lvl="1" indent="-406400">
              <a:lnSpc>
                <a:spcPct val="80000"/>
              </a:lnSpc>
              <a:buFont typeface="Wingdings" pitchFamily="2" charset="2"/>
              <a:buNone/>
            </a:pPr>
            <a:r>
              <a:rPr lang="es-EC" b="1"/>
              <a:t>Tasa de flujo de agua </a:t>
            </a:r>
          </a:p>
          <a:p>
            <a:pPr marL="750888" lvl="1" indent="-406400">
              <a:lnSpc>
                <a:spcPct val="80000"/>
              </a:lnSpc>
              <a:buFont typeface="Wingdings" pitchFamily="2" charset="2"/>
              <a:buNone/>
            </a:pPr>
            <a:r>
              <a:rPr lang="es-EC" b="1"/>
              <a:t>Tasa de materia sin flujo de agua </a:t>
            </a:r>
          </a:p>
          <a:p>
            <a:pPr marL="750888" lvl="1" indent="-406400">
              <a:lnSpc>
                <a:spcPct val="80000"/>
              </a:lnSpc>
              <a:buFont typeface="Wingdings" pitchFamily="2" charset="2"/>
              <a:buNone/>
            </a:pPr>
            <a:r>
              <a:rPr lang="es-EC" b="1"/>
              <a:t>Modelo de las tasas de agua y materia en el estuario </a:t>
            </a:r>
          </a:p>
          <a:p>
            <a:pPr marL="750888" lvl="1" indent="-406400">
              <a:lnSpc>
                <a:spcPct val="80000"/>
              </a:lnSpc>
              <a:buFont typeface="Wingdings" pitchFamily="2" charset="2"/>
              <a:buNone/>
            </a:pPr>
            <a:r>
              <a:rPr lang="es-EC" b="1"/>
              <a:t>Estado estable</a:t>
            </a:r>
          </a:p>
          <a:p>
            <a:pPr marL="750888" lvl="1" indent="-406400">
              <a:lnSpc>
                <a:spcPct val="80000"/>
              </a:lnSpc>
              <a:buFont typeface="Wingdings" pitchFamily="2" charset="2"/>
              <a:buNone/>
            </a:pPr>
            <a:r>
              <a:rPr lang="es-EC" b="1"/>
              <a:t>Circulación estuarina </a:t>
            </a:r>
          </a:p>
          <a:p>
            <a:pPr marL="750888" lvl="1" indent="-406400">
              <a:lnSpc>
                <a:spcPct val="80000"/>
              </a:lnSpc>
              <a:buFont typeface="Wingdings" pitchFamily="2" charset="2"/>
              <a:buNone/>
            </a:pPr>
            <a:r>
              <a:rPr lang="es-EC" b="1"/>
              <a:t>Dirección del flujo estuarino</a:t>
            </a:r>
          </a:p>
          <a:p>
            <a:pPr marL="750888" lvl="1" indent="-406400">
              <a:lnSpc>
                <a:spcPct val="80000"/>
              </a:lnSpc>
              <a:buFont typeface="Wingdings" pitchFamily="2" charset="2"/>
              <a:buNone/>
            </a:pPr>
            <a:r>
              <a:rPr lang="es-EC" b="1"/>
              <a:t>Índice de mezcla de marea</a:t>
            </a:r>
          </a:p>
          <a:p>
            <a:pPr marL="750888" lvl="1" indent="-406400">
              <a:lnSpc>
                <a:spcPct val="80000"/>
              </a:lnSpc>
              <a:buFont typeface="Wingdings" pitchFamily="2" charset="2"/>
              <a:buNone/>
            </a:pPr>
            <a:r>
              <a:rPr lang="es-EC" b="1"/>
              <a:t>La energía de marea disponible para mezclar el estuario</a:t>
            </a:r>
          </a:p>
          <a:p>
            <a:pPr marL="750888" lvl="1" indent="-406400">
              <a:lnSpc>
                <a:spcPct val="80000"/>
              </a:lnSpc>
              <a:buFont typeface="Wingdings" pitchFamily="2" charset="2"/>
              <a:buNone/>
            </a:pPr>
            <a:r>
              <a:rPr lang="es-EC" b="1"/>
              <a:t>Ejercicios</a:t>
            </a:r>
            <a:r>
              <a:rPr lang="es-EC"/>
              <a:t> </a:t>
            </a:r>
          </a:p>
          <a:p>
            <a:pPr marL="750888" lvl="1" indent="-406400">
              <a:lnSpc>
                <a:spcPct val="80000"/>
              </a:lnSpc>
              <a:buFont typeface="Wingdings" pitchFamily="2" charset="2"/>
              <a:buNone/>
            </a:pPr>
            <a:endParaRPr lang="es-EC"/>
          </a:p>
          <a:p>
            <a:pPr marL="457200" indent="-457200">
              <a:lnSpc>
                <a:spcPct val="80000"/>
              </a:lnSpc>
            </a:pPr>
            <a:endParaRPr lang="es-EC"/>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r>
              <a:rPr lang="es-EC"/>
              <a:t>Procesos Estuarinos</a:t>
            </a:r>
            <a:endParaRPr lang="es-EC" altLang="en-US"/>
          </a:p>
        </p:txBody>
      </p:sp>
      <p:sp>
        <p:nvSpPr>
          <p:cNvPr id="5" name="4 Marcador de pie de página"/>
          <p:cNvSpPr>
            <a:spLocks noGrp="1"/>
          </p:cNvSpPr>
          <p:nvPr>
            <p:ph type="ftr" sz="quarter" idx="11"/>
          </p:nvPr>
        </p:nvSpPr>
        <p:spPr/>
        <p:txBody>
          <a:body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p>
            <a:fld id="{CBB6F25A-FBD0-40A2-B9FD-C245E712295D}" type="slidenum">
              <a:rPr lang="es-EC" altLang="en-US"/>
              <a:pPr/>
              <a:t>10</a:t>
            </a:fld>
            <a:endParaRPr lang="es-EC" altLang="en-US"/>
          </a:p>
        </p:txBody>
      </p:sp>
      <p:sp>
        <p:nvSpPr>
          <p:cNvPr id="63490" name="Rectangle 2"/>
          <p:cNvSpPr>
            <a:spLocks noGrp="1" noChangeArrowheads="1"/>
          </p:cNvSpPr>
          <p:nvPr>
            <p:ph type="title"/>
          </p:nvPr>
        </p:nvSpPr>
        <p:spPr>
          <a:xfrm>
            <a:off x="457200" y="260350"/>
            <a:ext cx="8229600" cy="720725"/>
          </a:xfrm>
        </p:spPr>
        <p:txBody>
          <a:bodyPr/>
          <a:lstStyle/>
          <a:p>
            <a:r>
              <a:rPr lang="es-EC"/>
              <a:t>Fuerzas generadoras de mareas </a:t>
            </a:r>
            <a:r>
              <a:rPr lang="es-EC" sz="1600"/>
              <a:t>(2)</a:t>
            </a:r>
          </a:p>
        </p:txBody>
      </p:sp>
      <p:sp>
        <p:nvSpPr>
          <p:cNvPr id="63491" name="Rectangle 3"/>
          <p:cNvSpPr>
            <a:spLocks noGrp="1" noChangeArrowheads="1"/>
          </p:cNvSpPr>
          <p:nvPr>
            <p:ph type="body" idx="1"/>
          </p:nvPr>
        </p:nvSpPr>
        <p:spPr>
          <a:xfrm>
            <a:off x="179388" y="836613"/>
            <a:ext cx="8785225" cy="5294312"/>
          </a:xfrm>
        </p:spPr>
        <p:txBody>
          <a:bodyPr/>
          <a:lstStyle/>
          <a:p>
            <a:pPr>
              <a:lnSpc>
                <a:spcPct val="90000"/>
              </a:lnSpc>
              <a:spcBef>
                <a:spcPct val="30000"/>
              </a:spcBef>
              <a:buClr>
                <a:srgbClr val="FF3300"/>
              </a:buClr>
              <a:buSzPct val="75000"/>
              <a:buFont typeface="Wingdings" pitchFamily="2" charset="2"/>
              <a:buChar char="q"/>
            </a:pPr>
            <a:r>
              <a:rPr lang="es-ES" sz="2000"/>
              <a:t>El efecto de esta fuerza sobre puntos en la superficie de la tierra varía entonces con la posición, tanto en magnitud como en dirección. La fuerza resultante del balance se muestra en el diagrama de la izquierda.</a:t>
            </a:r>
            <a:r>
              <a:rPr lang="es-EC" sz="2000"/>
              <a:t> </a:t>
            </a:r>
          </a:p>
          <a:p>
            <a:pPr>
              <a:lnSpc>
                <a:spcPct val="90000"/>
              </a:lnSpc>
              <a:spcBef>
                <a:spcPct val="30000"/>
              </a:spcBef>
              <a:buClr>
                <a:srgbClr val="FF3300"/>
              </a:buClr>
              <a:buSzPct val="75000"/>
              <a:buFont typeface="Wingdings" pitchFamily="2" charset="2"/>
              <a:buChar char="q"/>
            </a:pPr>
            <a:r>
              <a:rPr lang="es-ES" sz="2000"/>
              <a:t>Las flechas blancas indican una fuerza neta en la dirección vertical, mientras que las flechas sólidas indican una fuerza que contiene también una componente horizontal. Esta componente horizontal de la fuerza resultante es la fuerza generadora de marea. </a:t>
            </a:r>
          </a:p>
          <a:p>
            <a:pPr>
              <a:lnSpc>
                <a:spcPct val="90000"/>
              </a:lnSpc>
              <a:spcBef>
                <a:spcPct val="30000"/>
              </a:spcBef>
              <a:buClr>
                <a:srgbClr val="FF3300"/>
              </a:buClr>
              <a:buSzPct val="75000"/>
              <a:buFont typeface="Wingdings" pitchFamily="2" charset="2"/>
              <a:buChar char="q"/>
            </a:pPr>
            <a:r>
              <a:rPr lang="es-ES" sz="2000"/>
              <a:t>El mismo principio se aplica a la interacción entre la tierra y su luna. Ambos cuerpos giran alrededor de su centro de gravedad común, que en este caso está dentro de la tierra (pero no en su centro). </a:t>
            </a:r>
          </a:p>
          <a:p>
            <a:pPr>
              <a:lnSpc>
                <a:spcPct val="90000"/>
              </a:lnSpc>
              <a:spcBef>
                <a:spcPct val="30000"/>
              </a:spcBef>
              <a:buClr>
                <a:srgbClr val="FF3300"/>
              </a:buClr>
              <a:buSzPct val="75000"/>
              <a:buFont typeface="Wingdings" pitchFamily="2" charset="2"/>
              <a:buChar char="q"/>
            </a:pPr>
            <a:r>
              <a:rPr lang="es-ES" sz="2000"/>
              <a:t>La tierra gira alrededor de este centro sin rotación, tal que la fuerza centrífuga es la misma en todos los puntos, pero la fuerza gravitacional ejercida por la atracción de la luna varía sobre la superficie de la tierra. </a:t>
            </a:r>
          </a:p>
          <a:p>
            <a:pPr>
              <a:lnSpc>
                <a:spcPct val="90000"/>
              </a:lnSpc>
              <a:spcBef>
                <a:spcPct val="30000"/>
              </a:spcBef>
              <a:buClr>
                <a:srgbClr val="FF3300"/>
              </a:buClr>
              <a:buSzPct val="75000"/>
              <a:buFont typeface="Wingdings" pitchFamily="2" charset="2"/>
              <a:buChar char="q"/>
            </a:pPr>
            <a:r>
              <a:rPr lang="es-EC" sz="2000"/>
              <a:t>La fuerza generadora de marea, por tanto, varía en intensidad y dirección sobre la superficie de la tierra. La componente vertical de esta fuerza es muy pequeña comparada con la gravedad y su efecto en el océano puede ser considerado nulo. La componente horizontal produce las corrientes de marea, lo cual en turno resulta en variaciones del nivel del mar.</a:t>
            </a:r>
          </a:p>
          <a:p>
            <a:pPr>
              <a:lnSpc>
                <a:spcPct val="90000"/>
              </a:lnSpc>
              <a:spcBef>
                <a:spcPct val="50000"/>
              </a:spcBef>
              <a:buClr>
                <a:srgbClr val="FF3300"/>
              </a:buClr>
              <a:buSzPct val="75000"/>
              <a:buFont typeface="Wingdings" pitchFamily="2" charset="2"/>
              <a:buChar char="q"/>
            </a:pPr>
            <a:endParaRPr lang="es-EC" sz="2000"/>
          </a:p>
          <a:p>
            <a:pPr>
              <a:lnSpc>
                <a:spcPct val="90000"/>
              </a:lnSpc>
              <a:spcBef>
                <a:spcPct val="50000"/>
              </a:spcBef>
              <a:buClr>
                <a:srgbClr val="FF3300"/>
              </a:buClr>
              <a:buSzPct val="75000"/>
              <a:buFont typeface="Wingdings" pitchFamily="2" charset="2"/>
              <a:buChar char="q"/>
            </a:pPr>
            <a:endParaRPr lang="es-EC"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r>
              <a:rPr lang="es-EC"/>
              <a:t>Procesos Estuarinos</a:t>
            </a:r>
            <a:endParaRPr lang="es-EC" altLang="en-US"/>
          </a:p>
        </p:txBody>
      </p:sp>
      <p:sp>
        <p:nvSpPr>
          <p:cNvPr id="6" name="5 Marcador de pie de página"/>
          <p:cNvSpPr>
            <a:spLocks noGrp="1"/>
          </p:cNvSpPr>
          <p:nvPr>
            <p:ph type="ftr" sz="quarter" idx="11"/>
          </p:nvPr>
        </p:nvSpPr>
        <p:spPr/>
        <p:txBody>
          <a:bodyPr/>
          <a:lstStyle/>
          <a:p>
            <a:r>
              <a:rPr lang="es-EC" altLang="en-US"/>
              <a:t>José V. Chang, Profesor FIMCM-ESPOL</a:t>
            </a:r>
          </a:p>
        </p:txBody>
      </p:sp>
      <p:sp>
        <p:nvSpPr>
          <p:cNvPr id="7" name="6 Marcador de número de diapositiva"/>
          <p:cNvSpPr>
            <a:spLocks noGrp="1"/>
          </p:cNvSpPr>
          <p:nvPr>
            <p:ph type="sldNum" sz="quarter" idx="12"/>
          </p:nvPr>
        </p:nvSpPr>
        <p:spPr/>
        <p:txBody>
          <a:bodyPr/>
          <a:lstStyle/>
          <a:p>
            <a:fld id="{5A6F4BA8-1055-48DC-8FFA-CF027C2D4687}" type="slidenum">
              <a:rPr lang="es-EC" altLang="en-US"/>
              <a:pPr/>
              <a:t>11</a:t>
            </a:fld>
            <a:endParaRPr lang="es-EC" altLang="en-US"/>
          </a:p>
        </p:txBody>
      </p:sp>
      <p:sp>
        <p:nvSpPr>
          <p:cNvPr id="64514" name="Rectangle 2"/>
          <p:cNvSpPr>
            <a:spLocks noGrp="1" noChangeArrowheads="1"/>
          </p:cNvSpPr>
          <p:nvPr>
            <p:ph type="title"/>
          </p:nvPr>
        </p:nvSpPr>
        <p:spPr>
          <a:xfrm>
            <a:off x="457200" y="188913"/>
            <a:ext cx="8229600" cy="503237"/>
          </a:xfrm>
        </p:spPr>
        <p:txBody>
          <a:bodyPr/>
          <a:lstStyle/>
          <a:p>
            <a:r>
              <a:rPr lang="es-EC" sz="2800"/>
              <a:t>Fuerzas generadoras de mareas</a:t>
            </a:r>
          </a:p>
        </p:txBody>
      </p:sp>
      <p:sp>
        <p:nvSpPr>
          <p:cNvPr id="64515" name="Rectangle 3"/>
          <p:cNvSpPr>
            <a:spLocks noGrp="1" noChangeArrowheads="1"/>
          </p:cNvSpPr>
          <p:nvPr>
            <p:ph type="body" sz="half" idx="1"/>
          </p:nvPr>
        </p:nvSpPr>
        <p:spPr>
          <a:xfrm>
            <a:off x="179388" y="692150"/>
            <a:ext cx="5832475" cy="5329238"/>
          </a:xfrm>
        </p:spPr>
        <p:txBody>
          <a:bodyPr/>
          <a:lstStyle/>
          <a:p>
            <a:pPr>
              <a:lnSpc>
                <a:spcPct val="95000"/>
              </a:lnSpc>
              <a:spcBef>
                <a:spcPct val="25000"/>
              </a:spcBef>
            </a:pPr>
            <a:r>
              <a:rPr lang="es-EC" sz="2000"/>
              <a:t>Una vista de la fuerza generadora de marea cuando la luna está sobre el punto Z (el "cenit"). </a:t>
            </a:r>
          </a:p>
          <a:p>
            <a:pPr>
              <a:lnSpc>
                <a:spcPct val="95000"/>
              </a:lnSpc>
              <a:spcBef>
                <a:spcPct val="25000"/>
              </a:spcBef>
            </a:pPr>
            <a:r>
              <a:rPr lang="es-EC" sz="2000"/>
              <a:t>Este campo de fuerza gira alrededor de la tierra con la luna. Note que existen dos puntos de acumulación de agua (marea alta), esto es, el período básico de marea es la mitad del período de la revolución de la luna.</a:t>
            </a:r>
          </a:p>
          <a:p>
            <a:pPr>
              <a:lnSpc>
                <a:spcPct val="95000"/>
              </a:lnSpc>
              <a:spcBef>
                <a:spcPct val="25000"/>
              </a:spcBef>
            </a:pPr>
            <a:r>
              <a:rPr lang="es-EC" sz="2000"/>
              <a:t>La fuerza gravitacional que ejerce un cuerpo celestial (luna, sol o estrellas) es proporcional a su masa pero inversamente proporcional al cuadrado de la distancia. </a:t>
            </a:r>
          </a:p>
          <a:p>
            <a:pPr>
              <a:lnSpc>
                <a:spcPct val="95000"/>
              </a:lnSpc>
              <a:spcBef>
                <a:spcPct val="25000"/>
              </a:spcBef>
            </a:pPr>
            <a:r>
              <a:rPr lang="es-EC" sz="2000"/>
              <a:t>La distancia entre el sol y la tierra es mayor que la distancia entre la luna y la tierra, lo cual significa que la fuerza gravitacional del sol (y por tanto su fuerza generadora de marea) es de alrededor del 46% de la fuerza de la luna. </a:t>
            </a:r>
          </a:p>
          <a:p>
            <a:pPr>
              <a:lnSpc>
                <a:spcPct val="95000"/>
              </a:lnSpc>
              <a:spcBef>
                <a:spcPct val="25000"/>
              </a:spcBef>
            </a:pPr>
            <a:r>
              <a:rPr lang="es-EC" sz="2000"/>
              <a:t>Otros cuerpos celestiales no ejercen una fuerza de marea significativa. </a:t>
            </a:r>
          </a:p>
        </p:txBody>
      </p:sp>
      <p:pic>
        <p:nvPicPr>
          <p:cNvPr id="64516" name="Picture 4"/>
          <p:cNvPicPr>
            <a:picLocks noChangeAspect="1" noChangeArrowheads="1"/>
          </p:cNvPicPr>
          <p:nvPr>
            <p:ph sz="half" idx="2"/>
          </p:nvPr>
        </p:nvPicPr>
        <p:blipFill>
          <a:blip r:embed="rId2"/>
          <a:srcRect/>
          <a:stretch>
            <a:fillRect/>
          </a:stretch>
        </p:blipFill>
        <p:spPr>
          <a:xfrm>
            <a:off x="5964238" y="1989138"/>
            <a:ext cx="3179762" cy="2952750"/>
          </a:xfrm>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r>
              <a:rPr lang="es-EC"/>
              <a:t>Procesos Estuarinos</a:t>
            </a:r>
            <a:endParaRPr lang="es-EC" altLang="en-US"/>
          </a:p>
        </p:txBody>
      </p:sp>
      <p:sp>
        <p:nvSpPr>
          <p:cNvPr id="5" name="4 Marcador de pie de página"/>
          <p:cNvSpPr>
            <a:spLocks noGrp="1"/>
          </p:cNvSpPr>
          <p:nvPr>
            <p:ph type="ftr" sz="quarter" idx="11"/>
          </p:nvPr>
        </p:nvSpPr>
        <p:spPr/>
        <p:txBody>
          <a:body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p>
            <a:fld id="{289D099B-6BC8-4849-95D6-F6265C567DEB}" type="slidenum">
              <a:rPr lang="es-EC" altLang="en-US"/>
              <a:pPr/>
              <a:t>12</a:t>
            </a:fld>
            <a:endParaRPr lang="es-EC" altLang="en-US"/>
          </a:p>
        </p:txBody>
      </p:sp>
      <p:sp>
        <p:nvSpPr>
          <p:cNvPr id="65538" name="Rectangle 2"/>
          <p:cNvSpPr>
            <a:spLocks noGrp="1" noChangeArrowheads="1"/>
          </p:cNvSpPr>
          <p:nvPr>
            <p:ph type="title"/>
          </p:nvPr>
        </p:nvSpPr>
        <p:spPr>
          <a:xfrm>
            <a:off x="457200" y="188913"/>
            <a:ext cx="8229600" cy="719137"/>
          </a:xfrm>
        </p:spPr>
        <p:txBody>
          <a:bodyPr/>
          <a:lstStyle/>
          <a:p>
            <a:r>
              <a:rPr lang="es-EC"/>
              <a:t>Descripción de las mareas</a:t>
            </a:r>
          </a:p>
        </p:txBody>
      </p:sp>
      <p:sp>
        <p:nvSpPr>
          <p:cNvPr id="65539" name="Rectangle 3"/>
          <p:cNvSpPr>
            <a:spLocks noGrp="1" noChangeArrowheads="1"/>
          </p:cNvSpPr>
          <p:nvPr>
            <p:ph type="body" idx="1"/>
          </p:nvPr>
        </p:nvSpPr>
        <p:spPr>
          <a:xfrm>
            <a:off x="323850" y="765175"/>
            <a:ext cx="8640763" cy="5365750"/>
          </a:xfrm>
        </p:spPr>
        <p:txBody>
          <a:bodyPr/>
          <a:lstStyle/>
          <a:p>
            <a:pPr>
              <a:lnSpc>
                <a:spcPct val="95000"/>
              </a:lnSpc>
              <a:spcBef>
                <a:spcPct val="25000"/>
              </a:spcBef>
              <a:buFont typeface="Wingdings" pitchFamily="2" charset="2"/>
              <a:buNone/>
            </a:pPr>
            <a:r>
              <a:rPr lang="es-EC"/>
              <a:t>Marea Alta: máximo en el nivel del agua </a:t>
            </a:r>
          </a:p>
          <a:p>
            <a:pPr>
              <a:lnSpc>
                <a:spcPct val="95000"/>
              </a:lnSpc>
              <a:spcBef>
                <a:spcPct val="25000"/>
              </a:spcBef>
              <a:buFont typeface="Wingdings" pitchFamily="2" charset="2"/>
              <a:buNone/>
            </a:pPr>
            <a:r>
              <a:rPr lang="es-EC"/>
              <a:t>Marea Baja: mínimo en el nivel del agua </a:t>
            </a:r>
          </a:p>
          <a:p>
            <a:pPr>
              <a:lnSpc>
                <a:spcPct val="95000"/>
              </a:lnSpc>
              <a:spcBef>
                <a:spcPct val="25000"/>
              </a:spcBef>
              <a:buFont typeface="Wingdings" pitchFamily="2" charset="2"/>
              <a:buNone/>
            </a:pPr>
            <a:r>
              <a:rPr lang="es-EC"/>
              <a:t>Nivel Medio de Marea: el nivel medio del agua, relativo al punto de referencia (nivel de referencia o "datum") cuando el promedio se realiza sobre un período de tiempo largo. </a:t>
            </a:r>
          </a:p>
          <a:p>
            <a:pPr>
              <a:lnSpc>
                <a:spcPct val="95000"/>
              </a:lnSpc>
              <a:spcBef>
                <a:spcPct val="25000"/>
              </a:spcBef>
              <a:buFont typeface="Wingdings" pitchFamily="2" charset="2"/>
              <a:buNone/>
            </a:pPr>
            <a:r>
              <a:rPr lang="es-EC"/>
              <a:t>Rango de Marea: la diferencia entre la marea alta y la marea baja </a:t>
            </a:r>
          </a:p>
          <a:p>
            <a:pPr>
              <a:lnSpc>
                <a:spcPct val="95000"/>
              </a:lnSpc>
              <a:spcBef>
                <a:spcPct val="25000"/>
              </a:spcBef>
              <a:buFont typeface="Wingdings" pitchFamily="2" charset="2"/>
              <a:buNone/>
            </a:pPr>
            <a:r>
              <a:rPr lang="es-EC"/>
              <a:t>Desigualdad Diurna: la diferencia entre dos máximos o mínimos sucesivos de marea </a:t>
            </a:r>
          </a:p>
          <a:p>
            <a:pPr>
              <a:lnSpc>
                <a:spcPct val="95000"/>
              </a:lnSpc>
              <a:spcBef>
                <a:spcPct val="25000"/>
              </a:spcBef>
              <a:buFont typeface="Wingdings" pitchFamily="2" charset="2"/>
              <a:buNone/>
            </a:pPr>
            <a:r>
              <a:rPr lang="es-EC"/>
              <a:t>Marea Viva: la marea que ocurre poco después de luna nueva o luna llena </a:t>
            </a:r>
          </a:p>
          <a:p>
            <a:pPr>
              <a:lnSpc>
                <a:spcPct val="95000"/>
              </a:lnSpc>
              <a:spcBef>
                <a:spcPct val="25000"/>
              </a:spcBef>
              <a:buFont typeface="Wingdings" pitchFamily="2" charset="2"/>
              <a:buNone/>
            </a:pPr>
            <a:r>
              <a:rPr lang="es-EC"/>
              <a:t>Marea Muerta: la marea que ocurre poco después de la luna de cuarto menguante o cuarto creciente. </a:t>
            </a:r>
          </a:p>
          <a:p>
            <a:pPr>
              <a:lnSpc>
                <a:spcPct val="95000"/>
              </a:lnSpc>
              <a:spcBef>
                <a:spcPct val="25000"/>
              </a:spcBef>
              <a:buFont typeface="Wingdings" pitchFamily="2" charset="2"/>
              <a:buNone/>
            </a:pPr>
            <a:r>
              <a:rPr lang="es-EC"/>
              <a:t>El que exista mareas vivas y mareas muertas alternas da como resultado una desigualdad quincenal en las alturas de la marea y las corrientes. Este período es de 14.77 días, el cual es la mitad de un mes sinódico. (Sinódico: está relacionado a las mismas fases de un planeta o sus satélites. </a:t>
            </a:r>
          </a:p>
          <a:p>
            <a:pPr>
              <a:lnSpc>
                <a:spcPct val="95000"/>
              </a:lnSpc>
              <a:spcBef>
                <a:spcPct val="25000"/>
              </a:spcBef>
              <a:buFont typeface="Wingdings" pitchFamily="2" charset="2"/>
              <a:buNone/>
            </a:pPr>
            <a:r>
              <a:rPr lang="es-EC"/>
              <a:t>Un período sinódico o un mes sinódico es entonces el tiempo que transcurre entre dos fases sucesivas idénticas de la luna. En la teoría de las mareas, sinódico siempre hace referencia a la luna, tal que un mes sinódico es el tiempo que transcurre entre fases sucesivas de la luna, por ejemplo entre lunas nuevas sucesivas.) </a:t>
            </a:r>
          </a:p>
          <a:p>
            <a:pPr>
              <a:lnSpc>
                <a:spcPct val="95000"/>
              </a:lnSpc>
              <a:spcBef>
                <a:spcPct val="25000"/>
              </a:spcBef>
              <a:buFont typeface="Wingdings" pitchFamily="2" charset="2"/>
              <a:buNone/>
            </a:pPr>
            <a:r>
              <a:rPr lang="es-EC"/>
              <a:t>Existen otras desigualdades con períodos similares o más largos.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4 Marcador de fecha"/>
          <p:cNvSpPr>
            <a:spLocks noGrp="1"/>
          </p:cNvSpPr>
          <p:nvPr>
            <p:ph type="dt" sz="half" idx="10"/>
          </p:nvPr>
        </p:nvSpPr>
        <p:spPr/>
        <p:txBody>
          <a:bodyPr/>
          <a:lstStyle/>
          <a:p>
            <a:r>
              <a:rPr lang="es-EC"/>
              <a:t>Procesos Estuarinos</a:t>
            </a:r>
            <a:endParaRPr lang="es-EC" altLang="en-US"/>
          </a:p>
        </p:txBody>
      </p:sp>
      <p:sp>
        <p:nvSpPr>
          <p:cNvPr id="25" name="5 Marcador de pie de página"/>
          <p:cNvSpPr>
            <a:spLocks noGrp="1"/>
          </p:cNvSpPr>
          <p:nvPr>
            <p:ph type="ftr" sz="quarter" idx="11"/>
          </p:nvPr>
        </p:nvSpPr>
        <p:spPr/>
        <p:txBody>
          <a:bodyPr/>
          <a:lstStyle/>
          <a:p>
            <a:r>
              <a:rPr lang="es-EC" altLang="en-US"/>
              <a:t>José V. Chang, Profesor FIMCM-ESPOL</a:t>
            </a:r>
          </a:p>
        </p:txBody>
      </p:sp>
      <p:sp>
        <p:nvSpPr>
          <p:cNvPr id="26" name="6 Marcador de número de diapositiva"/>
          <p:cNvSpPr>
            <a:spLocks noGrp="1"/>
          </p:cNvSpPr>
          <p:nvPr>
            <p:ph type="sldNum" sz="quarter" idx="12"/>
          </p:nvPr>
        </p:nvSpPr>
        <p:spPr/>
        <p:txBody>
          <a:bodyPr/>
          <a:lstStyle/>
          <a:p>
            <a:fld id="{AC747FC7-F913-405C-B82F-6AB6E73D4834}" type="slidenum">
              <a:rPr lang="es-EC" altLang="en-US"/>
              <a:pPr/>
              <a:t>13</a:t>
            </a:fld>
            <a:endParaRPr lang="es-EC" altLang="en-US"/>
          </a:p>
        </p:txBody>
      </p:sp>
      <p:sp>
        <p:nvSpPr>
          <p:cNvPr id="66562" name="Rectangle 2"/>
          <p:cNvSpPr>
            <a:spLocks noGrp="1" noChangeArrowheads="1"/>
          </p:cNvSpPr>
          <p:nvPr>
            <p:ph type="title"/>
          </p:nvPr>
        </p:nvSpPr>
        <p:spPr/>
        <p:txBody>
          <a:bodyPr/>
          <a:lstStyle/>
          <a:p>
            <a:r>
              <a:rPr lang="es-EC"/>
              <a:t>Clasificación de las mareas</a:t>
            </a:r>
          </a:p>
        </p:txBody>
      </p:sp>
      <p:sp>
        <p:nvSpPr>
          <p:cNvPr id="66563" name="Rectangle 3"/>
          <p:cNvSpPr>
            <a:spLocks noGrp="1" noChangeArrowheads="1"/>
          </p:cNvSpPr>
          <p:nvPr>
            <p:ph type="body" sz="half" idx="1"/>
          </p:nvPr>
        </p:nvSpPr>
        <p:spPr>
          <a:xfrm>
            <a:off x="395288" y="1125538"/>
            <a:ext cx="4103687" cy="4789487"/>
          </a:xfrm>
        </p:spPr>
        <p:txBody>
          <a:bodyPr/>
          <a:lstStyle/>
          <a:p>
            <a:pPr>
              <a:buFont typeface="Wingdings" pitchFamily="2" charset="2"/>
              <a:buNone/>
            </a:pPr>
            <a:endParaRPr lang="es-EC" sz="1600"/>
          </a:p>
          <a:p>
            <a:pPr>
              <a:spcBef>
                <a:spcPct val="35000"/>
              </a:spcBef>
              <a:buFont typeface="Wingdings" pitchFamily="2" charset="2"/>
              <a:buNone/>
            </a:pPr>
            <a:r>
              <a:rPr lang="es-EC" sz="2000"/>
              <a:t>Para clasificar las mareas se utiliza el Número de Forma F definido como </a:t>
            </a:r>
          </a:p>
          <a:p>
            <a:pPr>
              <a:spcBef>
                <a:spcPct val="35000"/>
              </a:spcBef>
              <a:buFont typeface="Wingdings" pitchFamily="2" charset="2"/>
              <a:buNone/>
            </a:pPr>
            <a:endParaRPr lang="es-EC" sz="2000"/>
          </a:p>
          <a:p>
            <a:pPr>
              <a:spcBef>
                <a:spcPct val="35000"/>
              </a:spcBef>
              <a:buFont typeface="Wingdings" pitchFamily="2" charset="2"/>
              <a:buNone/>
            </a:pPr>
            <a:r>
              <a:rPr lang="es-EC" sz="2000"/>
              <a:t>	F = (K1 + O1) / (M2 + S2)</a:t>
            </a:r>
          </a:p>
          <a:p>
            <a:pPr>
              <a:spcBef>
                <a:spcPct val="35000"/>
              </a:spcBef>
              <a:buFont typeface="Wingdings" pitchFamily="2" charset="2"/>
              <a:buNone/>
            </a:pPr>
            <a:endParaRPr lang="es-EC" sz="2000"/>
          </a:p>
          <a:p>
            <a:pPr>
              <a:spcBef>
                <a:spcPct val="35000"/>
              </a:spcBef>
              <a:buFont typeface="Wingdings" pitchFamily="2" charset="2"/>
              <a:buNone/>
            </a:pPr>
            <a:r>
              <a:rPr lang="es-EC" sz="2000"/>
              <a:t>Donde los símbolos de las constituyentes indican sus respectivas amplitudes. </a:t>
            </a:r>
          </a:p>
          <a:p>
            <a:pPr>
              <a:spcBef>
                <a:spcPct val="35000"/>
              </a:spcBef>
              <a:buFont typeface="Wingdings" pitchFamily="2" charset="2"/>
              <a:buNone/>
            </a:pPr>
            <a:r>
              <a:rPr lang="es-EC" sz="2000"/>
              <a:t>De acuerdo al valor de F se distinguen cuatro categorías: </a:t>
            </a:r>
          </a:p>
          <a:p>
            <a:pPr>
              <a:spcBef>
                <a:spcPct val="35000"/>
              </a:spcBef>
              <a:buFont typeface="Wingdings" pitchFamily="2" charset="2"/>
              <a:buNone/>
            </a:pPr>
            <a:r>
              <a:rPr lang="es-EC" sz="2000"/>
              <a:t>                          </a:t>
            </a:r>
            <a:r>
              <a:rPr lang="es-EC" sz="2000" b="1"/>
              <a:t>         </a:t>
            </a:r>
          </a:p>
          <a:p>
            <a:pPr>
              <a:spcBef>
                <a:spcPct val="35000"/>
              </a:spcBef>
              <a:buFont typeface="Wingdings" pitchFamily="2" charset="2"/>
              <a:buNone/>
            </a:pPr>
            <a:r>
              <a:rPr lang="es-EC" b="1"/>
              <a:t>	</a:t>
            </a:r>
            <a:endParaRPr lang="es-EC"/>
          </a:p>
        </p:txBody>
      </p:sp>
      <p:graphicFrame>
        <p:nvGraphicFramePr>
          <p:cNvPr id="66564" name="Group 4"/>
          <p:cNvGraphicFramePr>
            <a:graphicFrameLocks noGrp="1"/>
          </p:cNvGraphicFramePr>
          <p:nvPr>
            <p:ph sz="half" idx="2"/>
          </p:nvPr>
        </p:nvGraphicFramePr>
        <p:xfrm>
          <a:off x="4643438" y="1125538"/>
          <a:ext cx="4038600" cy="4486275"/>
        </p:xfrm>
        <a:graphic>
          <a:graphicData uri="http://schemas.openxmlformats.org/drawingml/2006/table">
            <a:tbl>
              <a:tblPr/>
              <a:tblGrid>
                <a:gridCol w="2019300"/>
                <a:gridCol w="2019300"/>
              </a:tblGrid>
              <a:tr h="820738">
                <a:tc>
                  <a:txBody>
                    <a:bodyPr/>
                    <a:lstStyle/>
                    <a:p>
                      <a:pPr marL="0" marR="0" lvl="0" indent="0" algn="l" defTabSz="914400" rtl="0" eaLnBrk="1" fontAlgn="base" latinLnBrk="0" hangingPunct="1">
                        <a:lnSpc>
                          <a:spcPct val="100000"/>
                        </a:lnSpc>
                        <a:spcBef>
                          <a:spcPct val="35000"/>
                        </a:spcBef>
                        <a:spcAft>
                          <a:spcPct val="0"/>
                        </a:spcAft>
                        <a:buClr>
                          <a:schemeClr val="accent1"/>
                        </a:buClr>
                        <a:buSzPct val="65000"/>
                        <a:buFont typeface="Wingdings" pitchFamily="2" charset="2"/>
                        <a:buNone/>
                        <a:tabLst/>
                      </a:pPr>
                      <a:r>
                        <a:rPr kumimoji="0" lang="es-EC" sz="2000" b="1" i="0" u="none" strike="noStrike" cap="none" normalizeH="0" baseline="0" smtClean="0">
                          <a:ln>
                            <a:noFill/>
                          </a:ln>
                          <a:solidFill>
                            <a:schemeClr val="tx1"/>
                          </a:solidFill>
                          <a:effectLst/>
                          <a:latin typeface="Garamond" pitchFamily="18" charset="0"/>
                        </a:rPr>
                        <a:t>Valor de 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5000"/>
                        </a:spcBef>
                        <a:spcAft>
                          <a:spcPct val="0"/>
                        </a:spcAft>
                        <a:buClr>
                          <a:schemeClr val="accent1"/>
                        </a:buClr>
                        <a:buSzPct val="65000"/>
                        <a:buFont typeface="Wingdings" pitchFamily="2" charset="2"/>
                        <a:buNone/>
                        <a:tabLst/>
                      </a:pPr>
                      <a:r>
                        <a:rPr kumimoji="0" lang="es-EC" sz="2000" b="1" i="0" u="none" strike="noStrike" cap="none" normalizeH="0" baseline="0" smtClean="0">
                          <a:ln>
                            <a:noFill/>
                          </a:ln>
                          <a:solidFill>
                            <a:schemeClr val="tx1"/>
                          </a:solidFill>
                          <a:effectLst/>
                          <a:latin typeface="Garamond" pitchFamily="18" charset="0"/>
                        </a:rPr>
                        <a:t>          Categoría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725">
                <a:tc>
                  <a:txBody>
                    <a:bodyPr/>
                    <a:lstStyle/>
                    <a:p>
                      <a:pPr marL="0" marR="0" lvl="0" indent="0" algn="l" defTabSz="914400" rtl="0" eaLnBrk="1" fontAlgn="base" latinLnBrk="0" hangingPunct="1">
                        <a:lnSpc>
                          <a:spcPct val="100000"/>
                        </a:lnSpc>
                        <a:spcBef>
                          <a:spcPct val="35000"/>
                        </a:spcBef>
                        <a:spcAft>
                          <a:spcPct val="0"/>
                        </a:spcAft>
                        <a:buClr>
                          <a:schemeClr val="accent1"/>
                        </a:buClr>
                        <a:buSzPct val="65000"/>
                        <a:buFont typeface="Wingdings" pitchFamily="2" charset="2"/>
                        <a:buNone/>
                        <a:tabLst/>
                      </a:pPr>
                      <a:r>
                        <a:rPr kumimoji="0" lang="es-EC" sz="2000" b="0" i="0" u="none" strike="noStrike" cap="none" normalizeH="0" baseline="0" smtClean="0">
                          <a:ln>
                            <a:noFill/>
                          </a:ln>
                          <a:solidFill>
                            <a:schemeClr val="tx1"/>
                          </a:solidFill>
                          <a:effectLst/>
                          <a:latin typeface="Garamond" pitchFamily="18" charset="0"/>
                        </a:rPr>
                        <a:t>      0 - 0.25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s-EC" sz="2000" b="0" i="0" u="none" strike="noStrike" cap="none" normalizeH="0" baseline="0" smtClean="0">
                          <a:ln>
                            <a:noFill/>
                          </a:ln>
                          <a:solidFill>
                            <a:schemeClr val="tx1"/>
                          </a:solidFill>
                          <a:effectLst/>
                          <a:latin typeface="Garamond" pitchFamily="18" charset="0"/>
                        </a:rPr>
                        <a:t>Semidiurna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2363">
                <a:tc>
                  <a:txBody>
                    <a:bodyPr/>
                    <a:lstStyle/>
                    <a:p>
                      <a:pPr marL="0" marR="0" lvl="0" indent="0" algn="l" defTabSz="914400" rtl="0" eaLnBrk="1" fontAlgn="base" latinLnBrk="0" hangingPunct="1">
                        <a:lnSpc>
                          <a:spcPct val="100000"/>
                        </a:lnSpc>
                        <a:spcBef>
                          <a:spcPct val="35000"/>
                        </a:spcBef>
                        <a:spcAft>
                          <a:spcPct val="0"/>
                        </a:spcAft>
                        <a:buClr>
                          <a:schemeClr val="accent1"/>
                        </a:buClr>
                        <a:buSzPct val="65000"/>
                        <a:buFont typeface="Wingdings" pitchFamily="2" charset="2"/>
                        <a:buNone/>
                        <a:tabLst/>
                      </a:pPr>
                      <a:r>
                        <a:rPr kumimoji="0" lang="es-EC" sz="2000" b="0" i="0" u="none" strike="noStrike" cap="none" normalizeH="0" baseline="0" smtClean="0">
                          <a:ln>
                            <a:noFill/>
                          </a:ln>
                          <a:solidFill>
                            <a:schemeClr val="tx1"/>
                          </a:solidFill>
                          <a:effectLst/>
                          <a:latin typeface="Garamond" pitchFamily="18" charset="0"/>
                        </a:rPr>
                        <a:t>     </a:t>
                      </a:r>
                    </a:p>
                    <a:p>
                      <a:pPr marL="0" marR="0" lvl="0" indent="0" algn="l" defTabSz="914400" rtl="0" eaLnBrk="1" fontAlgn="base" latinLnBrk="0" hangingPunct="1">
                        <a:lnSpc>
                          <a:spcPct val="100000"/>
                        </a:lnSpc>
                        <a:spcBef>
                          <a:spcPct val="35000"/>
                        </a:spcBef>
                        <a:spcAft>
                          <a:spcPct val="0"/>
                        </a:spcAft>
                        <a:buClr>
                          <a:schemeClr val="accent1"/>
                        </a:buClr>
                        <a:buSzPct val="65000"/>
                        <a:buFont typeface="Wingdings" pitchFamily="2" charset="2"/>
                        <a:buNone/>
                        <a:tabLst/>
                      </a:pPr>
                      <a:r>
                        <a:rPr kumimoji="0" lang="es-EC" sz="2000" b="0" i="0" u="none" strike="noStrike" cap="none" normalizeH="0" baseline="0" smtClean="0">
                          <a:ln>
                            <a:noFill/>
                          </a:ln>
                          <a:solidFill>
                            <a:schemeClr val="tx1"/>
                          </a:solidFill>
                          <a:effectLst/>
                          <a:latin typeface="Garamond" pitchFamily="18" charset="0"/>
                        </a:rPr>
                        <a:t>      0.25 - 1.5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5000"/>
                        </a:spcBef>
                        <a:spcAft>
                          <a:spcPct val="0"/>
                        </a:spcAft>
                        <a:buClr>
                          <a:schemeClr val="accent1"/>
                        </a:buClr>
                        <a:buSzPct val="65000"/>
                        <a:buFont typeface="Wingdings" pitchFamily="2" charset="2"/>
                        <a:buNone/>
                        <a:tabLst/>
                      </a:pPr>
                      <a:r>
                        <a:rPr kumimoji="0" lang="es-EC" sz="2000" b="0" i="0" u="none" strike="noStrike" cap="none" normalizeH="0" baseline="0" smtClean="0">
                          <a:ln>
                            <a:noFill/>
                          </a:ln>
                          <a:solidFill>
                            <a:schemeClr val="tx1"/>
                          </a:solidFill>
                          <a:effectLst/>
                          <a:latin typeface="Garamond" pitchFamily="18" charset="0"/>
                        </a:rPr>
                        <a:t>mixta, principalmente semidiurna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1725">
                <a:tc>
                  <a:txBody>
                    <a:bodyPr/>
                    <a:lstStyle/>
                    <a:p>
                      <a:pPr marL="0" marR="0" lvl="0" indent="0" algn="l" defTabSz="914400" rtl="0" eaLnBrk="1" fontAlgn="base" latinLnBrk="0" hangingPunct="1">
                        <a:lnSpc>
                          <a:spcPct val="100000"/>
                        </a:lnSpc>
                        <a:spcBef>
                          <a:spcPct val="35000"/>
                        </a:spcBef>
                        <a:spcAft>
                          <a:spcPct val="0"/>
                        </a:spcAft>
                        <a:buClr>
                          <a:schemeClr val="accent1"/>
                        </a:buClr>
                        <a:buSzPct val="65000"/>
                        <a:buFont typeface="Wingdings" pitchFamily="2" charset="2"/>
                        <a:buNone/>
                        <a:tabLst/>
                      </a:pPr>
                      <a:endParaRPr kumimoji="0" lang="es-EC" sz="2000" b="0" i="0" u="none" strike="noStrike" cap="none" normalizeH="0" baseline="0" smtClean="0">
                        <a:ln>
                          <a:noFill/>
                        </a:ln>
                        <a:solidFill>
                          <a:schemeClr val="tx1"/>
                        </a:solidFill>
                        <a:effectLst/>
                        <a:latin typeface="Garamond" pitchFamily="18" charset="0"/>
                      </a:endParaRPr>
                    </a:p>
                    <a:p>
                      <a:pPr marL="0" marR="0" lvl="0" indent="0" algn="l" defTabSz="914400" rtl="0" eaLnBrk="1" fontAlgn="base" latinLnBrk="0" hangingPunct="1">
                        <a:lnSpc>
                          <a:spcPct val="100000"/>
                        </a:lnSpc>
                        <a:spcBef>
                          <a:spcPct val="35000"/>
                        </a:spcBef>
                        <a:spcAft>
                          <a:spcPct val="0"/>
                        </a:spcAft>
                        <a:buClr>
                          <a:schemeClr val="accent1"/>
                        </a:buClr>
                        <a:buSzPct val="65000"/>
                        <a:buFont typeface="Wingdings" pitchFamily="2" charset="2"/>
                        <a:buNone/>
                        <a:tabLst/>
                      </a:pPr>
                      <a:r>
                        <a:rPr kumimoji="0" lang="es-EC" sz="2000" b="0" i="0" u="none" strike="noStrike" cap="none" normalizeH="0" baseline="0" smtClean="0">
                          <a:ln>
                            <a:noFill/>
                          </a:ln>
                          <a:solidFill>
                            <a:schemeClr val="tx1"/>
                          </a:solidFill>
                          <a:effectLst/>
                          <a:latin typeface="Garamond" pitchFamily="18" charset="0"/>
                        </a:rPr>
                        <a:t>        1.5 –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5000"/>
                        </a:spcBef>
                        <a:spcAft>
                          <a:spcPct val="0"/>
                        </a:spcAft>
                        <a:buClr>
                          <a:schemeClr val="accent1"/>
                        </a:buClr>
                        <a:buSzPct val="65000"/>
                        <a:buFont typeface="Wingdings" pitchFamily="2" charset="2"/>
                        <a:buNone/>
                        <a:tabLst/>
                      </a:pPr>
                      <a:r>
                        <a:rPr kumimoji="0" lang="es-EC" sz="2000" b="0" i="0" u="none" strike="noStrike" cap="none" normalizeH="0" baseline="0" smtClean="0">
                          <a:ln>
                            <a:noFill/>
                          </a:ln>
                          <a:solidFill>
                            <a:schemeClr val="tx1"/>
                          </a:solidFill>
                          <a:effectLst/>
                          <a:latin typeface="Garamond" pitchFamily="18" charset="0"/>
                        </a:rPr>
                        <a:t>mixta, principalmente diurna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725">
                <a:tc>
                  <a:txBody>
                    <a:bodyPr/>
                    <a:lstStyle/>
                    <a:p>
                      <a:pPr marL="0" marR="0" lvl="0" indent="0" algn="l" defTabSz="914400" rtl="0" eaLnBrk="1" fontAlgn="base" latinLnBrk="0" hangingPunct="1">
                        <a:lnSpc>
                          <a:spcPct val="100000"/>
                        </a:lnSpc>
                        <a:spcBef>
                          <a:spcPct val="35000"/>
                        </a:spcBef>
                        <a:spcAft>
                          <a:spcPct val="0"/>
                        </a:spcAft>
                        <a:buClr>
                          <a:schemeClr val="accent1"/>
                        </a:buClr>
                        <a:buSzPct val="65000"/>
                        <a:buFont typeface="Wingdings" pitchFamily="2" charset="2"/>
                        <a:buNone/>
                        <a:tabLst/>
                      </a:pPr>
                      <a:r>
                        <a:rPr kumimoji="0" lang="es-EC" sz="2000" b="0" i="0" u="none" strike="noStrike" cap="none" normalizeH="0" baseline="0" smtClean="0">
                          <a:ln>
                            <a:noFill/>
                          </a:ln>
                          <a:solidFill>
                            <a:schemeClr val="tx1"/>
                          </a:solidFill>
                          <a:effectLst/>
                          <a:latin typeface="Garamond" pitchFamily="18" charset="0"/>
                        </a:rPr>
                        <a:t>           &gt;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5000"/>
                        </a:spcBef>
                        <a:spcAft>
                          <a:spcPct val="0"/>
                        </a:spcAft>
                        <a:buClr>
                          <a:schemeClr val="accent1"/>
                        </a:buClr>
                        <a:buSzPct val="65000"/>
                        <a:buFont typeface="Wingdings" pitchFamily="2" charset="2"/>
                        <a:buNone/>
                        <a:tabLst/>
                      </a:pPr>
                      <a:r>
                        <a:rPr kumimoji="0" lang="es-EC" sz="2000" b="0" i="0" u="none" strike="noStrike" cap="none" normalizeH="0" baseline="0" smtClean="0">
                          <a:ln>
                            <a:noFill/>
                          </a:ln>
                          <a:solidFill>
                            <a:schemeClr val="tx1"/>
                          </a:solidFill>
                          <a:effectLst/>
                          <a:latin typeface="Garamond" pitchFamily="18" charset="0"/>
                        </a:rPr>
                        <a:t>diurna</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s-EC" sz="2000" b="0" i="0"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5 Marcador de fecha"/>
          <p:cNvSpPr>
            <a:spLocks noGrp="1"/>
          </p:cNvSpPr>
          <p:nvPr>
            <p:ph type="dt" sz="half" idx="10"/>
          </p:nvPr>
        </p:nvSpPr>
        <p:spPr/>
        <p:txBody>
          <a:bodyPr/>
          <a:lstStyle/>
          <a:p>
            <a:r>
              <a:rPr lang="es-EC"/>
              <a:t>Procesos Estuarinos</a:t>
            </a:r>
            <a:endParaRPr lang="es-EC" altLang="en-US"/>
          </a:p>
        </p:txBody>
      </p:sp>
      <p:sp>
        <p:nvSpPr>
          <p:cNvPr id="9" name="6 Marcador de pie de página"/>
          <p:cNvSpPr>
            <a:spLocks noGrp="1"/>
          </p:cNvSpPr>
          <p:nvPr>
            <p:ph type="ftr" sz="quarter" idx="11"/>
          </p:nvPr>
        </p:nvSpPr>
        <p:spPr/>
        <p:txBody>
          <a:bodyPr/>
          <a:lstStyle/>
          <a:p>
            <a:r>
              <a:rPr lang="es-EC" altLang="en-US"/>
              <a:t>José V. Chang, Profesor FIMCM-ESPOL</a:t>
            </a:r>
          </a:p>
        </p:txBody>
      </p:sp>
      <p:sp>
        <p:nvSpPr>
          <p:cNvPr id="10" name="7 Marcador de número de diapositiva"/>
          <p:cNvSpPr>
            <a:spLocks noGrp="1"/>
          </p:cNvSpPr>
          <p:nvPr>
            <p:ph type="sldNum" sz="quarter" idx="12"/>
          </p:nvPr>
        </p:nvSpPr>
        <p:spPr/>
        <p:txBody>
          <a:bodyPr/>
          <a:lstStyle/>
          <a:p>
            <a:fld id="{A93A8903-3360-4851-9499-8458F9D08504}" type="slidenum">
              <a:rPr lang="es-EC" altLang="en-US"/>
              <a:pPr/>
              <a:t>14</a:t>
            </a:fld>
            <a:endParaRPr lang="es-EC" altLang="en-US"/>
          </a:p>
        </p:txBody>
      </p:sp>
      <p:sp>
        <p:nvSpPr>
          <p:cNvPr id="67586" name="Rectangle 2"/>
          <p:cNvSpPr>
            <a:spLocks noGrp="1" noChangeArrowheads="1"/>
          </p:cNvSpPr>
          <p:nvPr>
            <p:ph type="title"/>
          </p:nvPr>
        </p:nvSpPr>
        <p:spPr>
          <a:xfrm>
            <a:off x="457200" y="277813"/>
            <a:ext cx="8229600" cy="847725"/>
          </a:xfrm>
        </p:spPr>
        <p:txBody>
          <a:bodyPr/>
          <a:lstStyle/>
          <a:p>
            <a:r>
              <a:rPr lang="es-ES"/>
              <a:t>Nivel del mar como función del tiempo en 4 puertos</a:t>
            </a:r>
            <a:endParaRPr lang="es-EC"/>
          </a:p>
        </p:txBody>
      </p:sp>
      <p:sp>
        <p:nvSpPr>
          <p:cNvPr id="67587" name="Rectangle 3"/>
          <p:cNvSpPr>
            <a:spLocks noGrp="1" noChangeArrowheads="1"/>
          </p:cNvSpPr>
          <p:nvPr>
            <p:ph type="body" sz="half" idx="1"/>
          </p:nvPr>
        </p:nvSpPr>
        <p:spPr>
          <a:xfrm>
            <a:off x="179388" y="1412875"/>
            <a:ext cx="3529012" cy="4718050"/>
          </a:xfrm>
        </p:spPr>
        <p:txBody>
          <a:bodyPr/>
          <a:lstStyle/>
          <a:p>
            <a:pPr>
              <a:spcBef>
                <a:spcPct val="50000"/>
              </a:spcBef>
              <a:buClr>
                <a:srgbClr val="FF3300"/>
              </a:buClr>
              <a:buSzPct val="75000"/>
              <a:buFont typeface="Wingdings" pitchFamily="2" charset="2"/>
              <a:buChar char="q"/>
            </a:pPr>
            <a:r>
              <a:rPr lang="es-ES" sz="2000"/>
              <a:t>Immingham , Inglaterra: </a:t>
            </a:r>
          </a:p>
          <a:p>
            <a:pPr>
              <a:spcBef>
                <a:spcPct val="50000"/>
              </a:spcBef>
              <a:buClr>
                <a:srgbClr val="FF3300"/>
              </a:buClr>
              <a:buSzPct val="75000"/>
              <a:buFont typeface="Wingdings" pitchFamily="2" charset="2"/>
              <a:buNone/>
            </a:pPr>
            <a:r>
              <a:rPr lang="es-ES" sz="2000"/>
              <a:t>Marea tipo semidiurna; dos mareas altas y dos bajas cada día.</a:t>
            </a:r>
            <a:r>
              <a:rPr lang="es-EC" sz="2000"/>
              <a:t> </a:t>
            </a:r>
          </a:p>
          <a:p>
            <a:pPr>
              <a:buClr>
                <a:srgbClr val="FF3300"/>
              </a:buClr>
              <a:buSzPct val="75000"/>
              <a:buFont typeface="Wingdings" pitchFamily="2" charset="2"/>
              <a:buChar char="q"/>
            </a:pPr>
            <a:endParaRPr lang="es-ES" sz="2000"/>
          </a:p>
          <a:p>
            <a:pPr>
              <a:buClr>
                <a:srgbClr val="FF3300"/>
              </a:buClr>
              <a:buSzPct val="75000"/>
              <a:buFont typeface="Wingdings" pitchFamily="2" charset="2"/>
              <a:buChar char="q"/>
            </a:pPr>
            <a:endParaRPr lang="es-ES" sz="2000"/>
          </a:p>
          <a:p>
            <a:pPr>
              <a:buClr>
                <a:srgbClr val="FF3300"/>
              </a:buClr>
              <a:buSzPct val="75000"/>
              <a:buFont typeface="Wingdings" pitchFamily="2" charset="2"/>
              <a:buChar char="q"/>
            </a:pPr>
            <a:r>
              <a:rPr lang="es-ES" sz="2000"/>
              <a:t>San Francisco, USA: Marea mixta, principalmente semidiurna; dos mareas altas y dos bajas por día la mayor parte del tiempo, sólo una alta y una baja durante mareas muertas.</a:t>
            </a:r>
            <a:r>
              <a:rPr lang="es-EC" sz="2000"/>
              <a:t> </a:t>
            </a:r>
          </a:p>
        </p:txBody>
      </p:sp>
      <p:pic>
        <p:nvPicPr>
          <p:cNvPr id="67588" name="Picture 4"/>
          <p:cNvPicPr>
            <a:picLocks noChangeAspect="1" noChangeArrowheads="1"/>
          </p:cNvPicPr>
          <p:nvPr>
            <p:ph sz="quarter" idx="2"/>
          </p:nvPr>
        </p:nvPicPr>
        <p:blipFill>
          <a:blip r:embed="rId3"/>
          <a:srcRect/>
          <a:stretch>
            <a:fillRect/>
          </a:stretch>
        </p:blipFill>
        <p:spPr>
          <a:xfrm>
            <a:off x="3924300" y="1125538"/>
            <a:ext cx="4822825" cy="2374900"/>
          </a:xfrm>
        </p:spPr>
      </p:pic>
      <p:sp>
        <p:nvSpPr>
          <p:cNvPr id="67589" name="Rectangle 5"/>
          <p:cNvSpPr>
            <a:spLocks noGrp="1" noChangeArrowheads="1"/>
          </p:cNvSpPr>
          <p:nvPr>
            <p:ph sz="quarter" idx="3"/>
          </p:nvPr>
        </p:nvSpPr>
        <p:spPr/>
        <p:txBody>
          <a:bodyPr/>
          <a:lstStyle/>
          <a:p>
            <a:endParaRPr lang="es-ES" sz="1400"/>
          </a:p>
        </p:txBody>
      </p:sp>
      <p:sp>
        <p:nvSpPr>
          <p:cNvPr id="67590" name="Rectangle 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67591" name="Object 7"/>
          <p:cNvGraphicFramePr>
            <a:graphicFrameLocks noChangeAspect="1"/>
          </p:cNvGraphicFramePr>
          <p:nvPr/>
        </p:nvGraphicFramePr>
        <p:xfrm>
          <a:off x="3924300" y="3644900"/>
          <a:ext cx="4838700" cy="2444750"/>
        </p:xfrm>
        <a:graphic>
          <a:graphicData uri="http://schemas.openxmlformats.org/presentationml/2006/ole">
            <p:oleObj spid="_x0000_s67591" name="Fotografía de Photo Editor" r:id="rId4" imgW="4839375" imgH="2952381" progId="MSPhotoEd.3">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5 Marcador de fecha"/>
          <p:cNvSpPr>
            <a:spLocks noGrp="1"/>
          </p:cNvSpPr>
          <p:nvPr>
            <p:ph type="dt" sz="half" idx="10"/>
          </p:nvPr>
        </p:nvSpPr>
        <p:spPr/>
        <p:txBody>
          <a:bodyPr/>
          <a:lstStyle/>
          <a:p>
            <a:r>
              <a:rPr lang="es-EC"/>
              <a:t>Procesos Estuarinos</a:t>
            </a:r>
            <a:endParaRPr lang="es-EC" altLang="en-US"/>
          </a:p>
        </p:txBody>
      </p:sp>
      <p:sp>
        <p:nvSpPr>
          <p:cNvPr id="9" name="6 Marcador de pie de página"/>
          <p:cNvSpPr>
            <a:spLocks noGrp="1"/>
          </p:cNvSpPr>
          <p:nvPr>
            <p:ph type="ftr" sz="quarter" idx="11"/>
          </p:nvPr>
        </p:nvSpPr>
        <p:spPr/>
        <p:txBody>
          <a:bodyPr/>
          <a:lstStyle/>
          <a:p>
            <a:r>
              <a:rPr lang="es-EC" altLang="en-US"/>
              <a:t>José V. Chang, Profesor FIMCM-ESPOL</a:t>
            </a:r>
          </a:p>
        </p:txBody>
      </p:sp>
      <p:sp>
        <p:nvSpPr>
          <p:cNvPr id="10" name="7 Marcador de número de diapositiva"/>
          <p:cNvSpPr>
            <a:spLocks noGrp="1"/>
          </p:cNvSpPr>
          <p:nvPr>
            <p:ph type="sldNum" sz="quarter" idx="12"/>
          </p:nvPr>
        </p:nvSpPr>
        <p:spPr/>
        <p:txBody>
          <a:bodyPr/>
          <a:lstStyle/>
          <a:p>
            <a:fld id="{9D0BF9C9-E201-4166-A851-054A0A475463}" type="slidenum">
              <a:rPr lang="es-EC" altLang="en-US"/>
              <a:pPr/>
              <a:t>15</a:t>
            </a:fld>
            <a:endParaRPr lang="es-EC" altLang="en-US"/>
          </a:p>
        </p:txBody>
      </p:sp>
      <p:sp>
        <p:nvSpPr>
          <p:cNvPr id="68610" name="Rectangle 2"/>
          <p:cNvSpPr>
            <a:spLocks noGrp="1" noChangeArrowheads="1"/>
          </p:cNvSpPr>
          <p:nvPr>
            <p:ph type="title"/>
          </p:nvPr>
        </p:nvSpPr>
        <p:spPr/>
        <p:txBody>
          <a:bodyPr/>
          <a:lstStyle/>
          <a:p>
            <a:r>
              <a:rPr lang="es-ES"/>
              <a:t>Nivel del mar como función del tiempo en 4 puertos  </a:t>
            </a:r>
            <a:r>
              <a:rPr lang="es-ES" sz="1800"/>
              <a:t>…. Cont.</a:t>
            </a:r>
            <a:endParaRPr lang="es-EC" sz="1800"/>
          </a:p>
        </p:txBody>
      </p:sp>
      <p:sp>
        <p:nvSpPr>
          <p:cNvPr id="68611" name="Rectangle 3"/>
          <p:cNvSpPr>
            <a:spLocks noGrp="1" noChangeArrowheads="1"/>
          </p:cNvSpPr>
          <p:nvPr>
            <p:ph type="body" sz="half" idx="1"/>
          </p:nvPr>
        </p:nvSpPr>
        <p:spPr>
          <a:xfrm>
            <a:off x="468313" y="1412875"/>
            <a:ext cx="3609975" cy="4386263"/>
          </a:xfrm>
        </p:spPr>
        <p:txBody>
          <a:bodyPr/>
          <a:lstStyle/>
          <a:p>
            <a:pPr>
              <a:spcBef>
                <a:spcPct val="50000"/>
              </a:spcBef>
              <a:buClr>
                <a:srgbClr val="FF3300"/>
              </a:buClr>
              <a:buSzPct val="75000"/>
              <a:buFont typeface="Wingdings" pitchFamily="2" charset="2"/>
              <a:buChar char="q"/>
            </a:pPr>
            <a:r>
              <a:rPr lang="es-ES" sz="2000"/>
              <a:t>Manila, Filipinas: </a:t>
            </a:r>
          </a:p>
          <a:p>
            <a:pPr>
              <a:spcBef>
                <a:spcPct val="50000"/>
              </a:spcBef>
              <a:buClr>
                <a:srgbClr val="FF3300"/>
              </a:buClr>
              <a:buSzPct val="75000"/>
              <a:buFont typeface="Wingdings" pitchFamily="2" charset="2"/>
              <a:buNone/>
            </a:pPr>
            <a:r>
              <a:rPr lang="es-ES" sz="2000"/>
              <a:t>Marea mixta, principalmente diurna, un máximo dominante y un mínimo por día, dos mareas altas y dos bajas durante las mareas vivas.</a:t>
            </a:r>
          </a:p>
          <a:p>
            <a:pPr>
              <a:spcBef>
                <a:spcPct val="50000"/>
              </a:spcBef>
              <a:buClr>
                <a:srgbClr val="FF3300"/>
              </a:buClr>
              <a:buSzPct val="75000"/>
              <a:buFont typeface="Wingdings" pitchFamily="2" charset="2"/>
              <a:buChar char="q"/>
            </a:pPr>
            <a:endParaRPr lang="es-ES" sz="2000"/>
          </a:p>
          <a:p>
            <a:pPr>
              <a:spcBef>
                <a:spcPct val="50000"/>
              </a:spcBef>
              <a:buClr>
                <a:srgbClr val="FF3300"/>
              </a:buClr>
              <a:buSzPct val="75000"/>
              <a:buFont typeface="Wingdings" pitchFamily="2" charset="2"/>
              <a:buChar char="q"/>
            </a:pPr>
            <a:endParaRPr lang="es-ES" sz="2000"/>
          </a:p>
          <a:p>
            <a:pPr>
              <a:spcBef>
                <a:spcPct val="50000"/>
              </a:spcBef>
              <a:buClr>
                <a:srgbClr val="FF3300"/>
              </a:buClr>
              <a:buSzPct val="75000"/>
              <a:buFont typeface="Wingdings" pitchFamily="2" charset="2"/>
              <a:buChar char="q"/>
            </a:pPr>
            <a:r>
              <a:rPr lang="es-ES" sz="2000"/>
              <a:t>Do San, Vietnam: </a:t>
            </a:r>
          </a:p>
          <a:p>
            <a:pPr>
              <a:spcBef>
                <a:spcPct val="50000"/>
              </a:spcBef>
              <a:buClr>
                <a:srgbClr val="FF3300"/>
              </a:buClr>
              <a:buSzPct val="75000"/>
              <a:buFont typeface="Wingdings" pitchFamily="2" charset="2"/>
              <a:buNone/>
            </a:pPr>
            <a:r>
              <a:rPr lang="es-ES" sz="2000"/>
              <a:t>Marea diurna; una marea alta y una baja cada día.</a:t>
            </a:r>
            <a:endParaRPr lang="es-EC" sz="2000"/>
          </a:p>
        </p:txBody>
      </p:sp>
      <p:pic>
        <p:nvPicPr>
          <p:cNvPr id="68612" name="Picture 4" descr="fig11a3a"/>
          <p:cNvPicPr>
            <a:picLocks noChangeAspect="1" noChangeArrowheads="1"/>
          </p:cNvPicPr>
          <p:nvPr>
            <p:ph sz="quarter" idx="3"/>
          </p:nvPr>
        </p:nvPicPr>
        <p:blipFill>
          <a:blip r:embed="rId3"/>
          <a:srcRect/>
          <a:stretch>
            <a:fillRect/>
          </a:stretch>
        </p:blipFill>
        <p:spPr>
          <a:xfrm>
            <a:off x="4140200" y="3789363"/>
            <a:ext cx="4824413" cy="2303462"/>
          </a:xfrm>
          <a:noFill/>
          <a:ln/>
        </p:spPr>
      </p:pic>
      <p:sp>
        <p:nvSpPr>
          <p:cNvPr id="68613" name="Rectangle 5"/>
          <p:cNvSpPr>
            <a:spLocks noGrp="1" noChangeArrowheads="1"/>
          </p:cNvSpPr>
          <p:nvPr>
            <p:ph sz="quarter" idx="2"/>
          </p:nvPr>
        </p:nvSpPr>
        <p:spPr/>
        <p:txBody>
          <a:bodyPr/>
          <a:lstStyle/>
          <a:p>
            <a:endParaRPr lang="es-ES" sz="1400"/>
          </a:p>
        </p:txBody>
      </p:sp>
      <p:sp>
        <p:nvSpPr>
          <p:cNvPr id="68614" name="Rectangle 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68615" name="Object 7"/>
          <p:cNvGraphicFramePr>
            <a:graphicFrameLocks noChangeAspect="1"/>
          </p:cNvGraphicFramePr>
          <p:nvPr/>
        </p:nvGraphicFramePr>
        <p:xfrm>
          <a:off x="4140200" y="981075"/>
          <a:ext cx="4710113" cy="2522538"/>
        </p:xfrm>
        <a:graphic>
          <a:graphicData uri="http://schemas.openxmlformats.org/presentationml/2006/ole">
            <p:oleObj spid="_x0000_s68615" name="Fotografía de Photo Editor" r:id="rId4" imgW="4839375" imgH="2952381" progId="MSPhotoEd.3">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Marcador de fecha"/>
          <p:cNvSpPr>
            <a:spLocks noGrp="1"/>
          </p:cNvSpPr>
          <p:nvPr>
            <p:ph type="dt" sz="half" idx="10"/>
          </p:nvPr>
        </p:nvSpPr>
        <p:spPr/>
        <p:txBody>
          <a:bodyPr/>
          <a:lstStyle/>
          <a:p>
            <a:r>
              <a:rPr lang="es-EC"/>
              <a:t>Procesos Estuarinos</a:t>
            </a:r>
            <a:endParaRPr lang="es-EC" altLang="en-US"/>
          </a:p>
        </p:txBody>
      </p:sp>
      <p:sp>
        <p:nvSpPr>
          <p:cNvPr id="5" name="2 Marcador de pie de página"/>
          <p:cNvSpPr>
            <a:spLocks noGrp="1"/>
          </p:cNvSpPr>
          <p:nvPr>
            <p:ph type="ftr" sz="quarter" idx="11"/>
          </p:nvPr>
        </p:nvSpPr>
        <p:spPr/>
        <p:txBody>
          <a:bodyPr/>
          <a:lstStyle/>
          <a:p>
            <a:r>
              <a:rPr lang="es-EC" altLang="en-US"/>
              <a:t>José V. Chang, Profesor FIMCM-ESPOL</a:t>
            </a:r>
          </a:p>
        </p:txBody>
      </p:sp>
      <p:sp>
        <p:nvSpPr>
          <p:cNvPr id="6" name="3 Marcador de número de diapositiva"/>
          <p:cNvSpPr>
            <a:spLocks noGrp="1"/>
          </p:cNvSpPr>
          <p:nvPr>
            <p:ph type="sldNum" sz="quarter" idx="12"/>
          </p:nvPr>
        </p:nvSpPr>
        <p:spPr/>
        <p:txBody>
          <a:bodyPr/>
          <a:lstStyle/>
          <a:p>
            <a:fld id="{8AFA5A93-D1C7-46C0-99EA-EB453895C286}" type="slidenum">
              <a:rPr lang="es-EC" altLang="en-US"/>
              <a:pPr/>
              <a:t>16</a:t>
            </a:fld>
            <a:endParaRPr lang="es-EC" altLang="en-US"/>
          </a:p>
        </p:txBody>
      </p:sp>
      <p:sp>
        <p:nvSpPr>
          <p:cNvPr id="69634" name="Rectangle 2"/>
          <p:cNvSpPr>
            <a:spLocks noChangeArrowheads="1"/>
          </p:cNvSpPr>
          <p:nvPr/>
        </p:nvSpPr>
        <p:spPr bwMode="auto">
          <a:xfrm>
            <a:off x="323850" y="747713"/>
            <a:ext cx="8569325" cy="5432425"/>
          </a:xfrm>
          <a:prstGeom prst="rect">
            <a:avLst/>
          </a:prstGeom>
          <a:noFill/>
          <a:ln w="9525">
            <a:noFill/>
            <a:miter lim="800000"/>
            <a:headEnd/>
            <a:tailEnd/>
          </a:ln>
          <a:effectLst/>
        </p:spPr>
        <p:txBody>
          <a:bodyPr anchor="ctr">
            <a:spAutoFit/>
          </a:bodyPr>
          <a:lstStyle/>
          <a:p>
            <a:pPr>
              <a:spcBef>
                <a:spcPct val="25000"/>
              </a:spcBef>
            </a:pPr>
            <a:r>
              <a:rPr lang="es-ES" b="1"/>
              <a:t>Mareas producidas por la luna </a:t>
            </a:r>
            <a:endParaRPr lang="es-ES"/>
          </a:p>
          <a:p>
            <a:pPr>
              <a:spcBef>
                <a:spcPct val="25000"/>
              </a:spcBef>
            </a:pPr>
            <a:r>
              <a:rPr lang="es-ES"/>
              <a:t>          M2 (lunar semidiurna) 1/2 día lunar = 12h 25min </a:t>
            </a:r>
          </a:p>
          <a:p>
            <a:pPr>
              <a:spcBef>
                <a:spcPct val="25000"/>
              </a:spcBef>
            </a:pPr>
            <a:r>
              <a:rPr lang="es-ES"/>
              <a:t>          O1 (lunar diurna) 1 día lunar = 24h 50 min.</a:t>
            </a:r>
          </a:p>
          <a:p>
            <a:pPr>
              <a:spcBef>
                <a:spcPct val="25000"/>
              </a:spcBef>
            </a:pPr>
            <a:r>
              <a:rPr lang="es-ES" b="1"/>
              <a:t>Mareas producidas por el Sol</a:t>
            </a:r>
            <a:endParaRPr lang="es-ES"/>
          </a:p>
          <a:p>
            <a:pPr>
              <a:spcBef>
                <a:spcPct val="25000"/>
              </a:spcBef>
            </a:pPr>
            <a:r>
              <a:rPr lang="es-ES"/>
              <a:t>          S2 (solar semidiurna) 1/2 día solar = 12h </a:t>
            </a:r>
          </a:p>
          <a:p>
            <a:pPr>
              <a:spcBef>
                <a:spcPct val="25000"/>
              </a:spcBef>
            </a:pPr>
            <a:r>
              <a:rPr lang="es-ES"/>
              <a:t>          K1 (solar diurna) 1 día solar = 24h</a:t>
            </a:r>
          </a:p>
          <a:p>
            <a:pPr>
              <a:spcBef>
                <a:spcPct val="30000"/>
              </a:spcBef>
            </a:pPr>
            <a:r>
              <a:rPr lang="es-ES"/>
              <a:t>Las mareas se pueden representar como la suma de oscilaciones armónicas con estos períodos, más la suma de oscilaciones armónicas de todos las otras combinaciones de períodos (tales como desigualdades). </a:t>
            </a:r>
          </a:p>
          <a:p>
            <a:pPr>
              <a:spcBef>
                <a:spcPct val="30000"/>
              </a:spcBef>
            </a:pPr>
            <a:r>
              <a:rPr lang="es-ES"/>
              <a:t>Cada oscilación se conoce como constituyente de marea, y tiene su amplitud, período y fase, los cuales se pueden extraer a partir de observaciones utilizando técnicas de análisis armónico. </a:t>
            </a:r>
          </a:p>
          <a:p>
            <a:pPr>
              <a:spcBef>
                <a:spcPct val="30000"/>
              </a:spcBef>
            </a:pPr>
            <a:r>
              <a:rPr lang="es-ES"/>
              <a:t>Se han identificado cientos de dichas oscilaciones, pero en la mayoría de las situaciones y para propósitos de predicciones a lo largo de un año más o menos, es suficiente con incluir solamente M2, S2, K1 y O1. </a:t>
            </a:r>
          </a:p>
          <a:p>
            <a:pPr>
              <a:spcBef>
                <a:spcPct val="30000"/>
              </a:spcBef>
            </a:pPr>
            <a:r>
              <a:rPr lang="es-ES"/>
              <a:t>En la práctica, las predicciones que se producen por computadora para publicar las tablas de marea oficiales utilizan muchos más términos que estos cuatro. </a:t>
            </a:r>
          </a:p>
        </p:txBody>
      </p:sp>
      <p:sp>
        <p:nvSpPr>
          <p:cNvPr id="69635" name="Rectangle 3"/>
          <p:cNvSpPr>
            <a:spLocks noGrp="1" noChangeArrowheads="1"/>
          </p:cNvSpPr>
          <p:nvPr>
            <p:ph type="title" idx="4294967295"/>
          </p:nvPr>
        </p:nvSpPr>
        <p:spPr>
          <a:xfrm>
            <a:off x="468313" y="188913"/>
            <a:ext cx="7761287" cy="576262"/>
          </a:xfrm>
        </p:spPr>
        <p:txBody>
          <a:bodyPr/>
          <a:lstStyle/>
          <a:p>
            <a:r>
              <a:rPr lang="es-EC"/>
              <a:t>Periodos de marea principales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r>
              <a:rPr lang="es-EC"/>
              <a:t>Procesos Estuarinos</a:t>
            </a:r>
            <a:endParaRPr lang="es-EC" altLang="en-US"/>
          </a:p>
        </p:txBody>
      </p:sp>
      <p:sp>
        <p:nvSpPr>
          <p:cNvPr id="5" name="4 Marcador de pie de página"/>
          <p:cNvSpPr>
            <a:spLocks noGrp="1"/>
          </p:cNvSpPr>
          <p:nvPr>
            <p:ph type="ftr" sz="quarter" idx="11"/>
          </p:nvPr>
        </p:nvSpPr>
        <p:spPr/>
        <p:txBody>
          <a:body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p>
            <a:fld id="{6C6E32AE-B015-45A2-A82A-DC2C65274C73}" type="slidenum">
              <a:rPr lang="es-EC" altLang="en-US"/>
              <a:pPr/>
              <a:t>17</a:t>
            </a:fld>
            <a:endParaRPr lang="es-EC" altLang="en-US"/>
          </a:p>
        </p:txBody>
      </p:sp>
      <p:sp>
        <p:nvSpPr>
          <p:cNvPr id="84994" name="Rectangle 2"/>
          <p:cNvSpPr>
            <a:spLocks noGrp="1" noChangeArrowheads="1"/>
          </p:cNvSpPr>
          <p:nvPr>
            <p:ph type="title"/>
          </p:nvPr>
        </p:nvSpPr>
        <p:spPr>
          <a:xfrm>
            <a:off x="457200" y="277813"/>
            <a:ext cx="8229600" cy="990600"/>
          </a:xfrm>
        </p:spPr>
        <p:txBody>
          <a:bodyPr/>
          <a:lstStyle/>
          <a:p>
            <a:pPr>
              <a:lnSpc>
                <a:spcPct val="90000"/>
              </a:lnSpc>
            </a:pPr>
            <a:r>
              <a:rPr lang="es-EC"/>
              <a:t>Método de los duodécimos para calcular la altura de la marea en un instante cualquiera</a:t>
            </a:r>
            <a:r>
              <a:rPr lang="es-EC" u="sng"/>
              <a:t> </a:t>
            </a:r>
            <a:endParaRPr lang="es-EC"/>
          </a:p>
        </p:txBody>
      </p:sp>
      <p:sp>
        <p:nvSpPr>
          <p:cNvPr id="84995" name="Rectangle 3"/>
          <p:cNvSpPr>
            <a:spLocks noGrp="1" noChangeArrowheads="1"/>
          </p:cNvSpPr>
          <p:nvPr>
            <p:ph type="body" idx="1"/>
          </p:nvPr>
        </p:nvSpPr>
        <p:spPr>
          <a:xfrm>
            <a:off x="250825" y="1268413"/>
            <a:ext cx="8713788" cy="4862512"/>
          </a:xfrm>
        </p:spPr>
        <p:txBody>
          <a:bodyPr/>
          <a:lstStyle/>
          <a:p>
            <a:pPr>
              <a:lnSpc>
                <a:spcPct val="90000"/>
              </a:lnSpc>
              <a:buFont typeface="Wingdings" pitchFamily="2" charset="2"/>
              <a:buNone/>
            </a:pPr>
            <a:r>
              <a:rPr lang="es-EC"/>
              <a:t>Este método resulta práctico cuando no disponemos de tablas para hallar la altura de la marea para un instante determinado (tabla 1) y en los Puertos en los que el régimen de mareas es tal que la duración de la creciente o bajante no se aparta mucho de las 6 horas. </a:t>
            </a:r>
          </a:p>
          <a:p>
            <a:pPr>
              <a:lnSpc>
                <a:spcPct val="90000"/>
              </a:lnSpc>
            </a:pPr>
            <a:r>
              <a:rPr lang="es-EC"/>
              <a:t>La variación de la altura de marea sigue una ley sinusoidal. Se puede demostrar matemáticamente que si se divide la duración de la marea en 6 períodos iguales y la amplitud en 12 la marea variará según la siguiente proporción: </a:t>
            </a:r>
            <a:r>
              <a:rPr lang="es-EC" b="1"/>
              <a:t>1,2,3 y 3,2,1</a:t>
            </a:r>
            <a:r>
              <a:rPr lang="es-EC"/>
              <a:t>; es decir: </a:t>
            </a:r>
            <a:br>
              <a:rPr lang="es-EC"/>
            </a:br>
            <a:r>
              <a:rPr lang="es-EC"/>
              <a:t>  </a:t>
            </a:r>
          </a:p>
          <a:p>
            <a:pPr>
              <a:lnSpc>
                <a:spcPct val="90000"/>
              </a:lnSpc>
            </a:pPr>
            <a:r>
              <a:rPr lang="es-EC"/>
              <a:t>En el 1º sexto = </a:t>
            </a:r>
            <a:r>
              <a:rPr lang="es-EC" b="1"/>
              <a:t>1</a:t>
            </a:r>
            <a:r>
              <a:rPr lang="es-EC"/>
              <a:t> duodécimo de amplitud </a:t>
            </a:r>
            <a:br>
              <a:rPr lang="es-EC"/>
            </a:br>
            <a:r>
              <a:rPr lang="es-EC"/>
              <a:t>En el 2º sexto = </a:t>
            </a:r>
            <a:r>
              <a:rPr lang="es-EC" b="1"/>
              <a:t>2</a:t>
            </a:r>
            <a:r>
              <a:rPr lang="es-EC"/>
              <a:t> duodécimo de amplitud </a:t>
            </a:r>
            <a:br>
              <a:rPr lang="es-EC"/>
            </a:br>
            <a:r>
              <a:rPr lang="es-EC"/>
              <a:t>En el 3º sexto = </a:t>
            </a:r>
            <a:r>
              <a:rPr lang="es-EC" b="1"/>
              <a:t>3</a:t>
            </a:r>
            <a:r>
              <a:rPr lang="es-EC"/>
              <a:t> duodécimo de amplitud </a:t>
            </a:r>
            <a:br>
              <a:rPr lang="es-EC"/>
            </a:br>
            <a:r>
              <a:rPr lang="es-EC"/>
              <a:t>En el 4º sexto = </a:t>
            </a:r>
            <a:r>
              <a:rPr lang="es-EC" b="1"/>
              <a:t>3 </a:t>
            </a:r>
            <a:r>
              <a:rPr lang="es-EC"/>
              <a:t>duodécimo de amplitud </a:t>
            </a:r>
            <a:br>
              <a:rPr lang="es-EC"/>
            </a:br>
            <a:r>
              <a:rPr lang="es-EC"/>
              <a:t>En el 5º sexto = </a:t>
            </a:r>
            <a:r>
              <a:rPr lang="es-EC" b="1"/>
              <a:t>2</a:t>
            </a:r>
            <a:r>
              <a:rPr lang="es-EC"/>
              <a:t> duodécimo de amplitud </a:t>
            </a:r>
            <a:br>
              <a:rPr lang="es-EC"/>
            </a:br>
            <a:r>
              <a:rPr lang="es-EC"/>
              <a:t>En el 6º sexto = </a:t>
            </a:r>
            <a:r>
              <a:rPr lang="es-EC" b="1"/>
              <a:t>1</a:t>
            </a:r>
            <a:r>
              <a:rPr lang="es-EC"/>
              <a:t> duodécimo de amplitud</a:t>
            </a:r>
          </a:p>
          <a:p>
            <a:pPr>
              <a:lnSpc>
                <a:spcPct val="90000"/>
              </a:lnSpc>
              <a:spcBef>
                <a:spcPct val="10000"/>
              </a:spcBef>
              <a:buFont typeface="Wingdings" pitchFamily="2" charset="2"/>
              <a:buNone/>
            </a:pPr>
            <a:r>
              <a:rPr lang="es-MX"/>
              <a:t>				</a:t>
            </a:r>
            <a:r>
              <a:rPr lang="es-MX" b="1"/>
              <a:t>Ejemplo:		día 	hora  	altura (m)</a:t>
            </a:r>
          </a:p>
          <a:p>
            <a:pPr>
              <a:lnSpc>
                <a:spcPct val="90000"/>
              </a:lnSpc>
              <a:spcBef>
                <a:spcPct val="10000"/>
              </a:spcBef>
              <a:buFont typeface="Wingdings" pitchFamily="2" charset="2"/>
              <a:buNone/>
            </a:pPr>
            <a:r>
              <a:rPr lang="es-MX"/>
              <a:t>						22 	0119 	0,40  </a:t>
            </a:r>
          </a:p>
          <a:p>
            <a:pPr>
              <a:lnSpc>
                <a:spcPct val="90000"/>
              </a:lnSpc>
              <a:spcBef>
                <a:spcPct val="10000"/>
              </a:spcBef>
              <a:buFont typeface="Wingdings" pitchFamily="2" charset="2"/>
              <a:buNone/>
            </a:pPr>
            <a:r>
              <a:rPr lang="es-MX"/>
              <a:t>						mar	0749  	1,39 </a:t>
            </a:r>
          </a:p>
          <a:p>
            <a:pPr>
              <a:lnSpc>
                <a:spcPct val="90000"/>
              </a:lnSpc>
              <a:spcBef>
                <a:spcPct val="10000"/>
              </a:spcBef>
              <a:buFont typeface="Wingdings" pitchFamily="2" charset="2"/>
              <a:buNone/>
            </a:pPr>
            <a:r>
              <a:rPr lang="es-MX"/>
              <a:t> 							1419 	0,46 </a:t>
            </a:r>
          </a:p>
          <a:p>
            <a:pPr>
              <a:lnSpc>
                <a:spcPct val="90000"/>
              </a:lnSpc>
              <a:spcBef>
                <a:spcPct val="10000"/>
              </a:spcBef>
              <a:buFont typeface="Wingdings" pitchFamily="2" charset="2"/>
              <a:buNone/>
            </a:pPr>
            <a:r>
              <a:rPr lang="es-MX"/>
              <a:t> 							2009	0,96 </a:t>
            </a:r>
          </a:p>
          <a:p>
            <a:pPr>
              <a:lnSpc>
                <a:spcPct val="90000"/>
              </a:lnSpc>
            </a:pPr>
            <a:endParaRPr lang="es-EC"/>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Marcador de fecha"/>
          <p:cNvSpPr>
            <a:spLocks noGrp="1"/>
          </p:cNvSpPr>
          <p:nvPr>
            <p:ph type="dt" sz="half" idx="10"/>
          </p:nvPr>
        </p:nvSpPr>
        <p:spPr/>
        <p:txBody>
          <a:bodyPr/>
          <a:lstStyle/>
          <a:p>
            <a:r>
              <a:rPr lang="es-EC"/>
              <a:t>Procesos Estuarinos</a:t>
            </a:r>
            <a:endParaRPr lang="es-EC" altLang="en-US"/>
          </a:p>
        </p:txBody>
      </p:sp>
      <p:sp>
        <p:nvSpPr>
          <p:cNvPr id="6" name="2 Marcador de pie de página"/>
          <p:cNvSpPr>
            <a:spLocks noGrp="1"/>
          </p:cNvSpPr>
          <p:nvPr>
            <p:ph type="ftr" sz="quarter" idx="11"/>
          </p:nvPr>
        </p:nvSpPr>
        <p:spPr/>
        <p:txBody>
          <a:bodyPr/>
          <a:lstStyle/>
          <a:p>
            <a:r>
              <a:rPr lang="es-EC" altLang="en-US"/>
              <a:t>José V. Chang, Profesor FIMCM-ESPOL</a:t>
            </a:r>
          </a:p>
        </p:txBody>
      </p:sp>
      <p:sp>
        <p:nvSpPr>
          <p:cNvPr id="7" name="3 Marcador de número de diapositiva"/>
          <p:cNvSpPr>
            <a:spLocks noGrp="1"/>
          </p:cNvSpPr>
          <p:nvPr>
            <p:ph type="sldNum" sz="quarter" idx="12"/>
          </p:nvPr>
        </p:nvSpPr>
        <p:spPr/>
        <p:txBody>
          <a:bodyPr/>
          <a:lstStyle/>
          <a:p>
            <a:fld id="{6CA52DC8-BEA5-4647-9CA9-8006D431EB05}" type="slidenum">
              <a:rPr lang="es-EC" altLang="en-US"/>
              <a:pPr/>
              <a:t>18</a:t>
            </a:fld>
            <a:endParaRPr lang="es-EC" altLang="en-US"/>
          </a:p>
        </p:txBody>
      </p:sp>
      <p:sp>
        <p:nvSpPr>
          <p:cNvPr id="86022" name="Rectangle 6"/>
          <p:cNvSpPr>
            <a:spLocks noGrp="1" noChangeArrowheads="1"/>
          </p:cNvSpPr>
          <p:nvPr>
            <p:ph type="title" idx="4294967295"/>
          </p:nvPr>
        </p:nvSpPr>
        <p:spPr>
          <a:xfrm>
            <a:off x="539750" y="277813"/>
            <a:ext cx="7689850" cy="774700"/>
          </a:xfrm>
        </p:spPr>
        <p:txBody>
          <a:bodyPr/>
          <a:lstStyle/>
          <a:p>
            <a:r>
              <a:rPr lang="es-EC"/>
              <a:t>Método ...... </a:t>
            </a:r>
            <a:r>
              <a:rPr lang="es-EC" sz="1800"/>
              <a:t>Cont.</a:t>
            </a:r>
          </a:p>
        </p:txBody>
      </p:sp>
      <p:sp>
        <p:nvSpPr>
          <p:cNvPr id="86023" name="Rectangle 7"/>
          <p:cNvSpPr>
            <a:spLocks noGrp="1" noChangeArrowheads="1"/>
          </p:cNvSpPr>
          <p:nvPr>
            <p:ph type="body" sz="half" idx="4294967295"/>
          </p:nvPr>
        </p:nvSpPr>
        <p:spPr>
          <a:xfrm>
            <a:off x="179388" y="981075"/>
            <a:ext cx="4176712" cy="5327650"/>
          </a:xfrm>
        </p:spPr>
        <p:txBody>
          <a:bodyPr/>
          <a:lstStyle/>
          <a:p>
            <a:pPr>
              <a:lnSpc>
                <a:spcPct val="80000"/>
              </a:lnSpc>
              <a:buFont typeface="Wingdings" pitchFamily="2" charset="2"/>
              <a:buNone/>
            </a:pPr>
            <a:r>
              <a:rPr lang="es-EC" sz="1600" b="1"/>
              <a:t>1/6</a:t>
            </a:r>
            <a:r>
              <a:rPr lang="es-EC" sz="1600"/>
              <a:t> de la </a:t>
            </a:r>
            <a:r>
              <a:rPr lang="es-EC" sz="1600" b="1"/>
              <a:t>Duración </a:t>
            </a:r>
            <a:r>
              <a:rPr lang="es-EC" sz="1600"/>
              <a:t>= </a:t>
            </a:r>
            <a:r>
              <a:rPr lang="es-EC" sz="1600" b="1"/>
              <a:t>1,05Hs</a:t>
            </a:r>
            <a:r>
              <a:rPr lang="es-EC" sz="1600"/>
              <a:t> </a:t>
            </a:r>
          </a:p>
          <a:p>
            <a:pPr>
              <a:lnSpc>
                <a:spcPct val="80000"/>
              </a:lnSpc>
              <a:buFont typeface="Wingdings" pitchFamily="2" charset="2"/>
              <a:buNone/>
            </a:pPr>
            <a:r>
              <a:rPr lang="es-EC" sz="1600" b="1"/>
              <a:t>1/12</a:t>
            </a:r>
            <a:r>
              <a:rPr lang="es-EC" sz="1600"/>
              <a:t> de la </a:t>
            </a:r>
            <a:r>
              <a:rPr lang="es-EC" sz="1600" b="1"/>
              <a:t>Amplitud</a:t>
            </a:r>
            <a:r>
              <a:rPr lang="es-EC" sz="1600"/>
              <a:t> = </a:t>
            </a:r>
            <a:r>
              <a:rPr lang="es-EC" sz="1600" b="1"/>
              <a:t>0,075mts</a:t>
            </a:r>
            <a:r>
              <a:rPr lang="es-EC" sz="1600"/>
              <a:t> </a:t>
            </a:r>
          </a:p>
          <a:p>
            <a:pPr>
              <a:lnSpc>
                <a:spcPct val="80000"/>
              </a:lnSpc>
              <a:buFont typeface="Wingdings" pitchFamily="2" charset="2"/>
              <a:buNone/>
            </a:pPr>
            <a:r>
              <a:rPr lang="es-EC" sz="1600" b="1"/>
              <a:t>Amplitud:</a:t>
            </a:r>
            <a:r>
              <a:rPr lang="es-EC" sz="1600"/>
              <a:t> es la diferencia entre la altura de la pleamar y la baja. </a:t>
            </a:r>
            <a:r>
              <a:rPr lang="es-EC" sz="1600" b="1"/>
              <a:t>1,39 - 0,46 = 0,90m.</a:t>
            </a:r>
            <a:r>
              <a:rPr lang="es-EC" sz="1600"/>
              <a:t> </a:t>
            </a:r>
          </a:p>
          <a:p>
            <a:pPr>
              <a:lnSpc>
                <a:spcPct val="80000"/>
              </a:lnSpc>
              <a:buFont typeface="Wingdings" pitchFamily="2" charset="2"/>
              <a:buNone/>
            </a:pPr>
            <a:r>
              <a:rPr lang="es-EC" sz="1600" b="1"/>
              <a:t>Duración:</a:t>
            </a:r>
            <a:r>
              <a:rPr lang="es-EC" sz="1600"/>
              <a:t> es el tiempo transcurrido entre la hora de la pleamar y la de la bajamar. </a:t>
            </a:r>
            <a:r>
              <a:rPr lang="es-EC" sz="1600" b="1"/>
              <a:t>0749 - 1419 = 630Hs.</a:t>
            </a:r>
            <a:r>
              <a:rPr lang="es-EC" sz="1600"/>
              <a:t> </a:t>
            </a:r>
          </a:p>
          <a:p>
            <a:pPr>
              <a:lnSpc>
                <a:spcPct val="80000"/>
              </a:lnSpc>
              <a:buFont typeface="Wingdings" pitchFamily="2" charset="2"/>
              <a:buNone/>
            </a:pPr>
            <a:r>
              <a:rPr lang="es-EC" sz="1600" b="1"/>
              <a:t>De lo que resulta</a:t>
            </a:r>
          </a:p>
          <a:p>
            <a:pPr>
              <a:lnSpc>
                <a:spcPct val="80000"/>
              </a:lnSpc>
              <a:buFont typeface="Wingdings" pitchFamily="2" charset="2"/>
              <a:buNone/>
            </a:pPr>
            <a:r>
              <a:rPr lang="es-EC" sz="1600" b="1"/>
              <a:t>	1</a:t>
            </a:r>
            <a:r>
              <a:rPr lang="es-EC" sz="1600"/>
              <a:t> duodécimo = </a:t>
            </a:r>
            <a:r>
              <a:rPr lang="es-EC" sz="1600" b="1"/>
              <a:t>0,075</a:t>
            </a:r>
            <a:r>
              <a:rPr lang="es-EC" sz="1600"/>
              <a:t> </a:t>
            </a:r>
            <a:r>
              <a:rPr lang="es-EC" sz="1600" b="1"/>
              <a:t/>
            </a:r>
            <a:br>
              <a:rPr lang="es-EC" sz="1600" b="1"/>
            </a:br>
            <a:r>
              <a:rPr lang="es-EC" sz="1600" b="1"/>
              <a:t>2</a:t>
            </a:r>
            <a:r>
              <a:rPr lang="es-EC" sz="1600"/>
              <a:t> duodécimos = </a:t>
            </a:r>
            <a:r>
              <a:rPr lang="es-EC" sz="1600" b="1"/>
              <a:t>0,15</a:t>
            </a:r>
            <a:r>
              <a:rPr lang="es-EC" sz="1600"/>
              <a:t> </a:t>
            </a:r>
            <a:r>
              <a:rPr lang="es-EC" sz="1600" b="1"/>
              <a:t/>
            </a:r>
            <a:br>
              <a:rPr lang="es-EC" sz="1600" b="1"/>
            </a:br>
            <a:r>
              <a:rPr lang="es-EC" sz="1600" b="1"/>
              <a:t>3</a:t>
            </a:r>
            <a:r>
              <a:rPr lang="es-EC" sz="1600"/>
              <a:t> duodécimos = </a:t>
            </a:r>
            <a:r>
              <a:rPr lang="es-EC" sz="1600" b="1"/>
              <a:t>0,22</a:t>
            </a:r>
            <a:r>
              <a:rPr lang="es-EC" sz="1600"/>
              <a:t> </a:t>
            </a:r>
            <a:r>
              <a:rPr lang="es-EC" sz="1600" b="1"/>
              <a:t/>
            </a:r>
            <a:br>
              <a:rPr lang="es-EC" sz="1600" b="1"/>
            </a:br>
            <a:r>
              <a:rPr lang="es-EC" sz="1600" b="1"/>
              <a:t>3 </a:t>
            </a:r>
            <a:r>
              <a:rPr lang="es-EC" sz="1600"/>
              <a:t>duodécimos = </a:t>
            </a:r>
            <a:r>
              <a:rPr lang="es-EC" sz="1600" b="1"/>
              <a:t>0,22</a:t>
            </a:r>
            <a:r>
              <a:rPr lang="es-EC" sz="1600"/>
              <a:t> </a:t>
            </a:r>
            <a:r>
              <a:rPr lang="es-EC" sz="1600" b="1"/>
              <a:t/>
            </a:r>
            <a:br>
              <a:rPr lang="es-EC" sz="1600" b="1"/>
            </a:br>
            <a:r>
              <a:rPr lang="es-EC" sz="1600" b="1"/>
              <a:t>2</a:t>
            </a:r>
            <a:r>
              <a:rPr lang="es-EC" sz="1600"/>
              <a:t> duodécimos = </a:t>
            </a:r>
            <a:r>
              <a:rPr lang="es-EC" sz="1600" b="1"/>
              <a:t>0,15</a:t>
            </a:r>
            <a:r>
              <a:rPr lang="es-EC" sz="1600"/>
              <a:t> </a:t>
            </a:r>
            <a:r>
              <a:rPr lang="es-EC" sz="1600" b="1"/>
              <a:t/>
            </a:r>
            <a:br>
              <a:rPr lang="es-EC" sz="1600" b="1"/>
            </a:br>
            <a:r>
              <a:rPr lang="es-EC" sz="1600" b="1"/>
              <a:t>1</a:t>
            </a:r>
            <a:r>
              <a:rPr lang="es-EC" sz="1600"/>
              <a:t> duodécimo = </a:t>
            </a:r>
            <a:r>
              <a:rPr lang="es-EC" sz="1600" b="1"/>
              <a:t>0,075</a:t>
            </a:r>
            <a:r>
              <a:rPr lang="es-EC" sz="1600"/>
              <a:t> </a:t>
            </a:r>
          </a:p>
          <a:p>
            <a:pPr>
              <a:lnSpc>
                <a:spcPct val="80000"/>
              </a:lnSpc>
              <a:buFont typeface="Wingdings" pitchFamily="2" charset="2"/>
              <a:buNone/>
            </a:pPr>
            <a:r>
              <a:rPr lang="es-EC" sz="1600" b="1"/>
              <a:t>Las horas y alturas quedan de la siguiente manera:</a:t>
            </a:r>
            <a:endParaRPr lang="es-EC" sz="1600"/>
          </a:p>
          <a:p>
            <a:pPr>
              <a:lnSpc>
                <a:spcPct val="80000"/>
              </a:lnSpc>
              <a:buFont typeface="Wingdings" pitchFamily="2" charset="2"/>
              <a:buNone/>
            </a:pPr>
            <a:r>
              <a:rPr lang="es-EC" sz="1600" b="1"/>
              <a:t>Hora de la PLEA = 0749</a:t>
            </a:r>
            <a:r>
              <a:rPr lang="es-EC" sz="1600"/>
              <a:t>   </a:t>
            </a:r>
          </a:p>
          <a:p>
            <a:pPr>
              <a:lnSpc>
                <a:spcPct val="80000"/>
              </a:lnSpc>
              <a:buFont typeface="Wingdings" pitchFamily="2" charset="2"/>
              <a:buNone/>
            </a:pPr>
            <a:r>
              <a:rPr lang="es-EC" sz="1600"/>
              <a:t>	1 sexto 0749 + 1,05Hs = 8Hs 54m  </a:t>
            </a:r>
            <a:br>
              <a:rPr lang="es-EC" sz="1600"/>
            </a:br>
            <a:r>
              <a:rPr lang="es-EC" sz="1600"/>
              <a:t>2 sexto 0854 + 1,05Hs = 9Hs 59m  </a:t>
            </a:r>
            <a:br>
              <a:rPr lang="es-EC" sz="1600"/>
            </a:br>
            <a:r>
              <a:rPr lang="es-EC" sz="1600"/>
              <a:t>3 sexto 0959 + 1,05Hs = 11Hs 04m  </a:t>
            </a:r>
            <a:br>
              <a:rPr lang="es-EC" sz="1600"/>
            </a:br>
            <a:r>
              <a:rPr lang="es-EC" sz="1600"/>
              <a:t>4 sexto 1104 + 1,05Hs = 12Hs 09m  </a:t>
            </a:r>
            <a:br>
              <a:rPr lang="es-EC" sz="1600"/>
            </a:br>
            <a:r>
              <a:rPr lang="es-EC" sz="1600"/>
              <a:t>5 sexto 1209 + 1,05Hs = 13Hs 14m  </a:t>
            </a:r>
            <a:br>
              <a:rPr lang="es-EC" sz="1600"/>
            </a:br>
            <a:r>
              <a:rPr lang="es-EC" sz="1600"/>
              <a:t>6 sexto 1314 + 1,05Hs = 14Hs 19m </a:t>
            </a:r>
          </a:p>
          <a:p>
            <a:pPr>
              <a:lnSpc>
                <a:spcPct val="80000"/>
              </a:lnSpc>
            </a:pPr>
            <a:endParaRPr lang="es-EC" sz="1600"/>
          </a:p>
          <a:p>
            <a:pPr>
              <a:lnSpc>
                <a:spcPct val="80000"/>
              </a:lnSpc>
            </a:pPr>
            <a:endParaRPr lang="es-EC" sz="1400"/>
          </a:p>
          <a:p>
            <a:pPr>
              <a:lnSpc>
                <a:spcPct val="80000"/>
              </a:lnSpc>
              <a:buFont typeface="Wingdings" pitchFamily="2" charset="2"/>
              <a:buNone/>
            </a:pPr>
            <a:endParaRPr lang="es-EC" sz="1400"/>
          </a:p>
          <a:p>
            <a:pPr>
              <a:lnSpc>
                <a:spcPct val="80000"/>
              </a:lnSpc>
            </a:pPr>
            <a:endParaRPr lang="es-EC" sz="1400"/>
          </a:p>
        </p:txBody>
      </p:sp>
      <p:graphicFrame>
        <p:nvGraphicFramePr>
          <p:cNvPr id="86019" name="Object 3"/>
          <p:cNvGraphicFramePr>
            <a:graphicFrameLocks noChangeAspect="1"/>
          </p:cNvGraphicFramePr>
          <p:nvPr>
            <p:ph sz="half" idx="4294967295"/>
          </p:nvPr>
        </p:nvGraphicFramePr>
        <p:xfrm>
          <a:off x="4211638" y="1196975"/>
          <a:ext cx="4932362" cy="4537075"/>
        </p:xfrm>
        <a:graphic>
          <a:graphicData uri="http://schemas.openxmlformats.org/presentationml/2006/ole">
            <p:oleObj spid="_x0000_s86019" name="Fotografía de Photo Editor" r:id="rId3" imgW="3723810" imgH="2676899" progId="MSPhotoEd.3">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r>
              <a:rPr lang="es-EC"/>
              <a:t>Procesos Estuarinos</a:t>
            </a:r>
            <a:endParaRPr lang="es-EC" altLang="en-US"/>
          </a:p>
        </p:txBody>
      </p:sp>
      <p:sp>
        <p:nvSpPr>
          <p:cNvPr id="5" name="4 Marcador de pie de página"/>
          <p:cNvSpPr>
            <a:spLocks noGrp="1"/>
          </p:cNvSpPr>
          <p:nvPr>
            <p:ph type="ftr" sz="quarter" idx="11"/>
          </p:nvPr>
        </p:nvSpPr>
        <p:spPr/>
        <p:txBody>
          <a:body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p>
            <a:fld id="{4AFF7AD4-6AC6-4A8A-9913-3CB407C80581}" type="slidenum">
              <a:rPr lang="es-EC" altLang="en-US"/>
              <a:pPr/>
              <a:t>19</a:t>
            </a:fld>
            <a:endParaRPr lang="es-EC" altLang="en-US"/>
          </a:p>
        </p:txBody>
      </p:sp>
      <p:sp>
        <p:nvSpPr>
          <p:cNvPr id="89090" name="Rectangle 2"/>
          <p:cNvSpPr>
            <a:spLocks noGrp="1" noChangeArrowheads="1"/>
          </p:cNvSpPr>
          <p:nvPr>
            <p:ph type="title"/>
          </p:nvPr>
        </p:nvSpPr>
        <p:spPr/>
        <p:txBody>
          <a:bodyPr/>
          <a:lstStyle/>
          <a:p>
            <a:r>
              <a:rPr lang="es-EC"/>
              <a:t>Resultados del método</a:t>
            </a:r>
          </a:p>
        </p:txBody>
      </p:sp>
      <p:sp>
        <p:nvSpPr>
          <p:cNvPr id="89091" name="Rectangle 3"/>
          <p:cNvSpPr>
            <a:spLocks noGrp="1" noChangeArrowheads="1"/>
          </p:cNvSpPr>
          <p:nvPr>
            <p:ph type="body" idx="1"/>
          </p:nvPr>
        </p:nvSpPr>
        <p:spPr>
          <a:xfrm>
            <a:off x="468313" y="1341438"/>
            <a:ext cx="8229600" cy="4530725"/>
          </a:xfrm>
        </p:spPr>
        <p:txBody>
          <a:bodyPr/>
          <a:lstStyle/>
          <a:p>
            <a:pPr>
              <a:buFont typeface="Wingdings" pitchFamily="2" charset="2"/>
              <a:buNone/>
            </a:pPr>
            <a:r>
              <a:rPr lang="es-EC" b="1"/>
              <a:t>Altura de la PLEA = 1,39</a:t>
            </a:r>
            <a:r>
              <a:rPr lang="es-EC"/>
              <a:t>   </a:t>
            </a:r>
          </a:p>
          <a:p>
            <a:pPr>
              <a:buFont typeface="Wingdings" pitchFamily="2" charset="2"/>
              <a:buNone/>
            </a:pPr>
            <a:r>
              <a:rPr lang="es-EC"/>
              <a:t>	1,39 - 0,075 = 1,315 m.  </a:t>
            </a:r>
            <a:br>
              <a:rPr lang="es-EC"/>
            </a:br>
            <a:r>
              <a:rPr lang="es-EC"/>
              <a:t>1,315 - 0,15 = 1,165 m.  </a:t>
            </a:r>
            <a:br>
              <a:rPr lang="es-EC"/>
            </a:br>
            <a:r>
              <a:rPr lang="es-EC"/>
              <a:t>1,165 - 0,22 = 0,94   m.  </a:t>
            </a:r>
            <a:br>
              <a:rPr lang="es-EC"/>
            </a:br>
            <a:r>
              <a:rPr lang="es-EC"/>
              <a:t>  0,94 - 0,22 =</a:t>
            </a:r>
            <a:r>
              <a:rPr lang="es-EC" b="1"/>
              <a:t> </a:t>
            </a:r>
            <a:r>
              <a:rPr lang="es-EC"/>
              <a:t>0,71   m.  </a:t>
            </a:r>
            <a:br>
              <a:rPr lang="es-EC"/>
            </a:br>
            <a:r>
              <a:rPr lang="es-EC"/>
              <a:t>  0,71 - 0,15 = 0,56   m.  </a:t>
            </a:r>
            <a:br>
              <a:rPr lang="es-EC"/>
            </a:br>
            <a:r>
              <a:rPr lang="es-EC"/>
              <a:t>0,56 - 0,075 = 0,49   m. </a:t>
            </a:r>
          </a:p>
          <a:p>
            <a:pPr>
              <a:buFont typeface="Wingdings" pitchFamily="2" charset="2"/>
              <a:buNone/>
            </a:pPr>
            <a:r>
              <a:rPr lang="es-EC"/>
              <a:t>"Si voy de una PLEA hacia una BAJA ...RESTO" "Si voy de una BAJA hacia una PLEA...SUMO" </a:t>
            </a:r>
          </a:p>
          <a:p>
            <a:pPr>
              <a:buFont typeface="Wingdings" pitchFamily="2" charset="2"/>
              <a:buNone/>
            </a:pPr>
            <a:r>
              <a:rPr lang="es-EC"/>
              <a:t>De esta forma se puede obtener datos intermedios entre los valores de la</a:t>
            </a:r>
            <a:r>
              <a:rPr lang="es-EC" b="1"/>
              <a:t> PLEA</a:t>
            </a:r>
            <a:r>
              <a:rPr lang="es-EC"/>
              <a:t> y la </a:t>
            </a:r>
            <a:r>
              <a:rPr lang="es-EC" b="1"/>
              <a:t>BAJA</a:t>
            </a:r>
            <a:r>
              <a:rPr lang="es-EC"/>
              <a:t>, es decir si sabemos que la "plea" se da a las </a:t>
            </a:r>
            <a:r>
              <a:rPr lang="es-EC" b="1"/>
              <a:t>0423hs</a:t>
            </a:r>
            <a:r>
              <a:rPr lang="es-EC"/>
              <a:t>. y la altura es de </a:t>
            </a:r>
            <a:r>
              <a:rPr lang="es-EC" b="1"/>
              <a:t>1,39m.</a:t>
            </a:r>
            <a:r>
              <a:rPr lang="es-EC"/>
              <a:t>, con este método se puede saber que a las </a:t>
            </a:r>
            <a:r>
              <a:rPr lang="es-EC" b="1"/>
              <a:t>0959hs </a:t>
            </a:r>
            <a:r>
              <a:rPr lang="es-EC"/>
              <a:t>por ejemplo la altura será de </a:t>
            </a:r>
            <a:r>
              <a:rPr lang="es-EC" b="1"/>
              <a:t>1,165m. </a:t>
            </a:r>
            <a:r>
              <a:rPr lang="es-EC"/>
              <a:t>y que se va a tener </a:t>
            </a:r>
            <a:r>
              <a:rPr lang="es-EC" b="1"/>
              <a:t>0,56m.</a:t>
            </a:r>
            <a:r>
              <a:rPr lang="es-EC"/>
              <a:t> a las </a:t>
            </a:r>
            <a:r>
              <a:rPr lang="es-EC" b="1"/>
              <a:t>1314hs.</a:t>
            </a:r>
            <a:r>
              <a:rPr lang="es-EC"/>
              <a:t> </a:t>
            </a:r>
          </a:p>
          <a:p>
            <a:pPr>
              <a:buFont typeface="Wingdings" pitchFamily="2" charset="2"/>
              <a:buNone/>
            </a:pPr>
            <a:endParaRPr lang="es-EC" sz="1200"/>
          </a:p>
          <a:p>
            <a:pPr>
              <a:buFont typeface="Wingdings" pitchFamily="2" charset="2"/>
              <a:buNone/>
            </a:pPr>
            <a:endParaRPr lang="es-EC" sz="1200"/>
          </a:p>
          <a:p>
            <a:pPr>
              <a:buFont typeface="Wingdings" pitchFamily="2" charset="2"/>
              <a:buNone/>
            </a:pPr>
            <a:r>
              <a:rPr lang="es-EC" sz="1200"/>
              <a:t>Referencia: </a:t>
            </a:r>
            <a:r>
              <a:rPr lang="es-EC" sz="1200" b="1"/>
              <a:t>Ciber - N@utica, Argentina</a:t>
            </a:r>
            <a:r>
              <a:rPr lang="es-EC" sz="1200"/>
              <a:t> </a:t>
            </a:r>
          </a:p>
          <a:p>
            <a:endParaRPr lang="es-EC" sz="1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r>
              <a:rPr lang="es-EC"/>
              <a:t>Procesos Estuarinos</a:t>
            </a:r>
            <a:endParaRPr lang="es-EC" altLang="en-US"/>
          </a:p>
        </p:txBody>
      </p:sp>
      <p:sp>
        <p:nvSpPr>
          <p:cNvPr id="6" name="5 Marcador de pie de página"/>
          <p:cNvSpPr>
            <a:spLocks noGrp="1"/>
          </p:cNvSpPr>
          <p:nvPr>
            <p:ph type="ftr" sz="quarter" idx="11"/>
          </p:nvPr>
        </p:nvSpPr>
        <p:spPr/>
        <p:txBody>
          <a:bodyPr/>
          <a:lstStyle/>
          <a:p>
            <a:r>
              <a:rPr lang="es-EC" altLang="en-US"/>
              <a:t>José V. Chang, Profesor FIMCM-ESPOL</a:t>
            </a:r>
          </a:p>
        </p:txBody>
      </p:sp>
      <p:sp>
        <p:nvSpPr>
          <p:cNvPr id="7" name="6 Marcador de número de diapositiva"/>
          <p:cNvSpPr>
            <a:spLocks noGrp="1"/>
          </p:cNvSpPr>
          <p:nvPr>
            <p:ph type="sldNum" sz="quarter" idx="12"/>
          </p:nvPr>
        </p:nvSpPr>
        <p:spPr/>
        <p:txBody>
          <a:bodyPr/>
          <a:lstStyle/>
          <a:p>
            <a:fld id="{17F57381-A613-4BBD-9053-13EFFC13169B}" type="slidenum">
              <a:rPr lang="es-EC" altLang="en-US"/>
              <a:pPr/>
              <a:t>2</a:t>
            </a:fld>
            <a:endParaRPr lang="es-EC" altLang="en-US"/>
          </a:p>
        </p:txBody>
      </p:sp>
      <p:sp>
        <p:nvSpPr>
          <p:cNvPr id="55298" name="Rectangle 2"/>
          <p:cNvSpPr>
            <a:spLocks noGrp="1" noChangeArrowheads="1"/>
          </p:cNvSpPr>
          <p:nvPr>
            <p:ph type="title"/>
          </p:nvPr>
        </p:nvSpPr>
        <p:spPr>
          <a:xfrm>
            <a:off x="457200" y="404813"/>
            <a:ext cx="8229600" cy="1012825"/>
          </a:xfrm>
        </p:spPr>
        <p:txBody>
          <a:bodyPr/>
          <a:lstStyle/>
          <a:p>
            <a:r>
              <a:rPr lang="es-ES"/>
              <a:t>NOMENCLATURA</a:t>
            </a:r>
          </a:p>
        </p:txBody>
      </p:sp>
      <p:pic>
        <p:nvPicPr>
          <p:cNvPr id="55299" name="Picture 3" descr="dibujo3"/>
          <p:cNvPicPr>
            <a:picLocks noChangeAspect="1" noChangeArrowheads="1"/>
          </p:cNvPicPr>
          <p:nvPr>
            <p:ph sz="half" idx="1"/>
          </p:nvPr>
        </p:nvPicPr>
        <p:blipFill>
          <a:blip r:embed="rId2"/>
          <a:srcRect/>
          <a:stretch>
            <a:fillRect/>
          </a:stretch>
        </p:blipFill>
        <p:spPr>
          <a:xfrm>
            <a:off x="250825" y="2420938"/>
            <a:ext cx="4244975" cy="2652712"/>
          </a:xfrm>
          <a:noFill/>
          <a:ln/>
        </p:spPr>
      </p:pic>
      <p:sp>
        <p:nvSpPr>
          <p:cNvPr id="55300" name="Rectangle 4"/>
          <p:cNvSpPr>
            <a:spLocks noGrp="1" noChangeArrowheads="1"/>
          </p:cNvSpPr>
          <p:nvPr>
            <p:ph type="body" sz="half" idx="2"/>
          </p:nvPr>
        </p:nvSpPr>
        <p:spPr>
          <a:xfrm>
            <a:off x="4648200" y="908050"/>
            <a:ext cx="4316413" cy="5329238"/>
          </a:xfrm>
        </p:spPr>
        <p:txBody>
          <a:bodyPr/>
          <a:lstStyle/>
          <a:p>
            <a:pPr>
              <a:spcBef>
                <a:spcPct val="35000"/>
              </a:spcBef>
              <a:buFont typeface="Wingdings" pitchFamily="2" charset="2"/>
              <a:buNone/>
            </a:pPr>
            <a:r>
              <a:rPr lang="es-EC" b="1"/>
              <a:t>Descripción Física</a:t>
            </a:r>
          </a:p>
          <a:p>
            <a:pPr>
              <a:spcBef>
                <a:spcPct val="35000"/>
              </a:spcBef>
            </a:pPr>
            <a:r>
              <a:rPr lang="es-EC" b="1"/>
              <a:t>Cabecera</a:t>
            </a:r>
          </a:p>
          <a:p>
            <a:pPr>
              <a:spcBef>
                <a:spcPct val="35000"/>
              </a:spcBef>
              <a:buFont typeface="Wingdings" pitchFamily="2" charset="2"/>
              <a:buNone/>
            </a:pPr>
            <a:r>
              <a:rPr lang="es-EC"/>
              <a:t>La cabecera (cabeza, frente) del estuario está donde el Río termina y el estuario comienza. Este punto no está bien definido. A veces es definido por la Topografía, otras veces por una variación de salinidad.</a:t>
            </a:r>
          </a:p>
          <a:p>
            <a:pPr>
              <a:spcBef>
                <a:spcPct val="35000"/>
              </a:spcBef>
            </a:pPr>
            <a:r>
              <a:rPr lang="es-EC" b="1"/>
              <a:t>Desembocadura</a:t>
            </a:r>
            <a:r>
              <a:rPr lang="es-EC"/>
              <a:t>: </a:t>
            </a:r>
          </a:p>
          <a:p>
            <a:pPr>
              <a:spcBef>
                <a:spcPct val="35000"/>
              </a:spcBef>
              <a:buFont typeface="Wingdings" pitchFamily="2" charset="2"/>
              <a:buNone/>
            </a:pPr>
            <a:r>
              <a:rPr lang="es-EC"/>
              <a:t>La desembocadura (boca) del estuario está donde el estuario entra en el Océano. Este punto tampoco está bien definido. Como en la cabeza a veces se define este punto por la Topografía y otras veces por la extensión de agua que contiene menos salinidad que el agua del mar abierto.</a:t>
            </a:r>
          </a:p>
          <a:p>
            <a:pPr>
              <a:spcBef>
                <a:spcPct val="35000"/>
              </a:spcBef>
              <a:buFont typeface="Wingdings" pitchFamily="2" charset="2"/>
              <a:buNone/>
            </a:pPr>
            <a:r>
              <a:rPr lang="es-EC" sz="1200"/>
              <a:t>Referencia.: Procesos Estuarinos, R. Holden, FIMCM-ESPOL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r>
              <a:rPr lang="es-EC"/>
              <a:t>Procesos Estuarinos</a:t>
            </a:r>
            <a:endParaRPr lang="es-EC" altLang="en-US"/>
          </a:p>
        </p:txBody>
      </p:sp>
      <p:sp>
        <p:nvSpPr>
          <p:cNvPr id="5" name="4 Marcador de pie de página"/>
          <p:cNvSpPr>
            <a:spLocks noGrp="1"/>
          </p:cNvSpPr>
          <p:nvPr>
            <p:ph type="ftr" sz="quarter" idx="11"/>
          </p:nvPr>
        </p:nvSpPr>
        <p:spPr/>
        <p:txBody>
          <a:body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p>
            <a:fld id="{1BE65476-B729-41D1-A2B2-A7DD92282C33}" type="slidenum">
              <a:rPr lang="es-EC" altLang="en-US"/>
              <a:pPr/>
              <a:t>20</a:t>
            </a:fld>
            <a:endParaRPr lang="es-EC" altLang="en-US"/>
          </a:p>
        </p:txBody>
      </p:sp>
      <p:sp>
        <p:nvSpPr>
          <p:cNvPr id="70658" name="Rectangle 2"/>
          <p:cNvSpPr>
            <a:spLocks noGrp="1" noChangeArrowheads="1"/>
          </p:cNvSpPr>
          <p:nvPr>
            <p:ph type="title"/>
          </p:nvPr>
        </p:nvSpPr>
        <p:spPr>
          <a:xfrm>
            <a:off x="457200" y="277813"/>
            <a:ext cx="8229600" cy="558800"/>
          </a:xfrm>
        </p:spPr>
        <p:txBody>
          <a:bodyPr/>
          <a:lstStyle/>
          <a:p>
            <a:r>
              <a:rPr lang="es-EC"/>
              <a:t>Discontinuidades en las propiedades físicas </a:t>
            </a:r>
            <a:endParaRPr lang="es-ES"/>
          </a:p>
        </p:txBody>
      </p:sp>
      <p:sp>
        <p:nvSpPr>
          <p:cNvPr id="70659" name="Rectangle 3"/>
          <p:cNvSpPr>
            <a:spLocks noGrp="1" noChangeArrowheads="1"/>
          </p:cNvSpPr>
          <p:nvPr>
            <p:ph type="body" idx="1"/>
          </p:nvPr>
        </p:nvSpPr>
        <p:spPr>
          <a:xfrm>
            <a:off x="179388" y="908050"/>
            <a:ext cx="8785225" cy="5184775"/>
          </a:xfrm>
        </p:spPr>
        <p:txBody>
          <a:bodyPr/>
          <a:lstStyle/>
          <a:p>
            <a:pPr>
              <a:lnSpc>
                <a:spcPct val="95000"/>
              </a:lnSpc>
              <a:spcBef>
                <a:spcPct val="25000"/>
              </a:spcBef>
              <a:buClr>
                <a:srgbClr val="3333FF"/>
              </a:buClr>
              <a:buSzTx/>
              <a:buFont typeface="Wingdings" pitchFamily="2" charset="2"/>
              <a:buNone/>
            </a:pPr>
            <a:r>
              <a:rPr lang="es-EC" sz="2000" b="1"/>
              <a:t>Hay tres discontinuidades comunes en las propiedades físicas:</a:t>
            </a:r>
          </a:p>
          <a:p>
            <a:pPr>
              <a:lnSpc>
                <a:spcPct val="95000"/>
              </a:lnSpc>
              <a:spcBef>
                <a:spcPct val="25000"/>
              </a:spcBef>
              <a:buClr>
                <a:srgbClr val="FF3300"/>
              </a:buClr>
              <a:buSzTx/>
              <a:buFont typeface="Wingdings" pitchFamily="2" charset="2"/>
              <a:buAutoNum type="arabicPeriod"/>
            </a:pPr>
            <a:r>
              <a:rPr lang="es-EC" sz="2000" b="1"/>
              <a:t>Haloclina</a:t>
            </a:r>
            <a:r>
              <a:rPr lang="es-EC" sz="2000"/>
              <a:t> para salinidad, </a:t>
            </a:r>
          </a:p>
          <a:p>
            <a:pPr>
              <a:lnSpc>
                <a:spcPct val="95000"/>
              </a:lnSpc>
              <a:spcBef>
                <a:spcPct val="25000"/>
              </a:spcBef>
              <a:buClr>
                <a:srgbClr val="FF3300"/>
              </a:buClr>
              <a:buSzTx/>
              <a:buFont typeface="Wingdings" pitchFamily="2" charset="2"/>
              <a:buAutoNum type="arabicPeriod"/>
            </a:pPr>
            <a:r>
              <a:rPr lang="es-EC" sz="2000" b="1"/>
              <a:t>Termoclina</a:t>
            </a:r>
            <a:r>
              <a:rPr lang="es-EC" sz="2000"/>
              <a:t>  para temperatura, y </a:t>
            </a:r>
          </a:p>
          <a:p>
            <a:pPr>
              <a:lnSpc>
                <a:spcPct val="95000"/>
              </a:lnSpc>
              <a:spcBef>
                <a:spcPct val="25000"/>
              </a:spcBef>
              <a:buClr>
                <a:srgbClr val="FF3300"/>
              </a:buClr>
              <a:buSzTx/>
              <a:buFont typeface="Wingdings" pitchFamily="2" charset="2"/>
              <a:buAutoNum type="arabicPeriod"/>
            </a:pPr>
            <a:r>
              <a:rPr lang="es-EC" sz="2000" b="1"/>
              <a:t>Picnoclina</a:t>
            </a:r>
            <a:r>
              <a:rPr lang="es-EC" sz="2000"/>
              <a:t> para densidad. </a:t>
            </a:r>
          </a:p>
          <a:p>
            <a:pPr>
              <a:lnSpc>
                <a:spcPct val="95000"/>
              </a:lnSpc>
              <a:spcBef>
                <a:spcPct val="25000"/>
              </a:spcBef>
              <a:buClr>
                <a:srgbClr val="3333FF"/>
              </a:buClr>
              <a:buSzTx/>
              <a:buFont typeface="Wingdings" pitchFamily="2" charset="2"/>
              <a:buNone/>
            </a:pPr>
            <a:r>
              <a:rPr lang="es-EC" sz="2000"/>
              <a:t>Generalmente los estuarios tienen un sistema estable de densidad con una picnoclina que es formada por una haloclina y/o una termoclina.</a:t>
            </a:r>
          </a:p>
          <a:p>
            <a:pPr>
              <a:lnSpc>
                <a:spcPct val="95000"/>
              </a:lnSpc>
              <a:spcBef>
                <a:spcPct val="25000"/>
              </a:spcBef>
              <a:buFont typeface="Wingdings" pitchFamily="2" charset="2"/>
              <a:buNone/>
            </a:pPr>
            <a:r>
              <a:rPr lang="es-EC" sz="2000" b="1"/>
              <a:t>Definiciones más Comunes</a:t>
            </a:r>
          </a:p>
          <a:p>
            <a:pPr>
              <a:lnSpc>
                <a:spcPct val="95000"/>
              </a:lnSpc>
              <a:spcBef>
                <a:spcPct val="25000"/>
              </a:spcBef>
              <a:buFont typeface="Wingdings" pitchFamily="2" charset="2"/>
              <a:buNone/>
            </a:pPr>
            <a:r>
              <a:rPr lang="es-EC"/>
              <a:t>Símbolo   		            Definición</a:t>
            </a:r>
          </a:p>
          <a:p>
            <a:pPr>
              <a:lnSpc>
                <a:spcPct val="95000"/>
              </a:lnSpc>
              <a:spcBef>
                <a:spcPct val="25000"/>
              </a:spcBef>
              <a:buFont typeface="Wingdings" pitchFamily="2" charset="2"/>
              <a:buNone/>
            </a:pPr>
            <a:r>
              <a:rPr lang="es-EC"/>
              <a:t>D   	= La tasa promedio de flujo de agua que sale del estuario en la desembocadura.</a:t>
            </a:r>
          </a:p>
          <a:p>
            <a:pPr>
              <a:lnSpc>
                <a:spcPct val="95000"/>
              </a:lnSpc>
              <a:spcBef>
                <a:spcPct val="25000"/>
              </a:spcBef>
              <a:buFont typeface="Wingdings" pitchFamily="2" charset="2"/>
              <a:buNone/>
            </a:pPr>
            <a:r>
              <a:rPr lang="es-EC"/>
              <a:t>Sd 		= La salinidad del agua que está medida por la tasa D.</a:t>
            </a:r>
          </a:p>
          <a:p>
            <a:pPr>
              <a:lnSpc>
                <a:spcPct val="95000"/>
              </a:lnSpc>
              <a:spcBef>
                <a:spcPct val="25000"/>
              </a:spcBef>
              <a:buFont typeface="Wingdings" pitchFamily="2" charset="2"/>
              <a:buNone/>
            </a:pPr>
            <a:r>
              <a:rPr lang="es-EC"/>
              <a:t>M   	=  La tasa promedio del flujo de agua que entra al estuario en la desembocadura.</a:t>
            </a:r>
          </a:p>
          <a:p>
            <a:pPr>
              <a:lnSpc>
                <a:spcPct val="95000"/>
              </a:lnSpc>
              <a:spcBef>
                <a:spcPct val="25000"/>
              </a:spcBef>
              <a:buFont typeface="Wingdings" pitchFamily="2" charset="2"/>
              <a:buNone/>
            </a:pPr>
            <a:r>
              <a:rPr lang="es-EC"/>
              <a:t>Sm 	= La salinidad del agua que está medida por la tasa M.</a:t>
            </a:r>
          </a:p>
          <a:p>
            <a:pPr>
              <a:lnSpc>
                <a:spcPct val="95000"/>
              </a:lnSpc>
              <a:spcBef>
                <a:spcPct val="25000"/>
              </a:spcBef>
              <a:buFont typeface="Wingdings" pitchFamily="2" charset="2"/>
              <a:buNone/>
            </a:pPr>
            <a:r>
              <a:rPr lang="es-EC"/>
              <a:t>R    	=  La tasa promedio de flujo de agua que entra al estuario desde el río.</a:t>
            </a:r>
          </a:p>
          <a:p>
            <a:pPr>
              <a:lnSpc>
                <a:spcPct val="95000"/>
              </a:lnSpc>
              <a:spcBef>
                <a:spcPct val="25000"/>
              </a:spcBef>
              <a:buFont typeface="Wingdings" pitchFamily="2" charset="2"/>
              <a:buNone/>
            </a:pPr>
            <a:r>
              <a:rPr lang="es-EC"/>
              <a:t>P    	=  La tasa promedio del flujo de agua que como precipitación entra al estuario.</a:t>
            </a:r>
          </a:p>
          <a:p>
            <a:pPr>
              <a:lnSpc>
                <a:spcPct val="95000"/>
              </a:lnSpc>
              <a:spcBef>
                <a:spcPct val="25000"/>
              </a:spcBef>
              <a:buFont typeface="Wingdings" pitchFamily="2" charset="2"/>
              <a:buNone/>
            </a:pPr>
            <a:r>
              <a:rPr lang="es-EC"/>
              <a:t>E    	= La tasa promedio del flujo de agua que como evaporación sale del estuario.</a:t>
            </a:r>
            <a:endParaRPr lang="es-E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r>
              <a:rPr lang="es-EC"/>
              <a:t>Procesos Estuarinos</a:t>
            </a:r>
            <a:endParaRPr lang="es-EC" altLang="en-US"/>
          </a:p>
        </p:txBody>
      </p:sp>
      <p:sp>
        <p:nvSpPr>
          <p:cNvPr id="6" name="5 Marcador de pie de página"/>
          <p:cNvSpPr>
            <a:spLocks noGrp="1"/>
          </p:cNvSpPr>
          <p:nvPr>
            <p:ph type="ftr" sz="quarter" idx="11"/>
          </p:nvPr>
        </p:nvSpPr>
        <p:spPr/>
        <p:txBody>
          <a:bodyPr/>
          <a:lstStyle/>
          <a:p>
            <a:r>
              <a:rPr lang="es-EC" altLang="en-US"/>
              <a:t>José V. Chang, Profesor FIMCM-ESPOL</a:t>
            </a:r>
          </a:p>
        </p:txBody>
      </p:sp>
      <p:sp>
        <p:nvSpPr>
          <p:cNvPr id="7" name="6 Marcador de número de diapositiva"/>
          <p:cNvSpPr>
            <a:spLocks noGrp="1"/>
          </p:cNvSpPr>
          <p:nvPr>
            <p:ph type="sldNum" sz="quarter" idx="12"/>
          </p:nvPr>
        </p:nvSpPr>
        <p:spPr/>
        <p:txBody>
          <a:bodyPr/>
          <a:lstStyle/>
          <a:p>
            <a:fld id="{B14CCBA6-8DC5-4A14-B88B-6432F735CFD4}" type="slidenum">
              <a:rPr lang="es-EC" altLang="en-US"/>
              <a:pPr/>
              <a:t>21</a:t>
            </a:fld>
            <a:endParaRPr lang="es-EC" altLang="en-US"/>
          </a:p>
        </p:txBody>
      </p:sp>
      <p:sp>
        <p:nvSpPr>
          <p:cNvPr id="90116" name="Rectangle 4"/>
          <p:cNvSpPr>
            <a:spLocks noGrp="1" noChangeArrowheads="1"/>
          </p:cNvSpPr>
          <p:nvPr>
            <p:ph type="title"/>
          </p:nvPr>
        </p:nvSpPr>
        <p:spPr>
          <a:xfrm>
            <a:off x="457200" y="260350"/>
            <a:ext cx="8229600" cy="720725"/>
          </a:xfrm>
        </p:spPr>
        <p:txBody>
          <a:bodyPr/>
          <a:lstStyle/>
          <a:p>
            <a:r>
              <a:rPr lang="es-EC"/>
              <a:t>						Picnoclina</a:t>
            </a:r>
          </a:p>
        </p:txBody>
      </p:sp>
      <p:sp>
        <p:nvSpPr>
          <p:cNvPr id="90117" name="Rectangle 5"/>
          <p:cNvSpPr>
            <a:spLocks noGrp="1" noChangeArrowheads="1"/>
          </p:cNvSpPr>
          <p:nvPr>
            <p:ph type="body" sz="half" idx="1"/>
          </p:nvPr>
        </p:nvSpPr>
        <p:spPr>
          <a:xfrm>
            <a:off x="0" y="260350"/>
            <a:ext cx="5651500" cy="6408738"/>
          </a:xfrm>
        </p:spPr>
        <p:txBody>
          <a:bodyPr/>
          <a:lstStyle/>
          <a:p>
            <a:pPr>
              <a:lnSpc>
                <a:spcPct val="80000"/>
              </a:lnSpc>
            </a:pPr>
            <a:r>
              <a:rPr lang="es-EC" sz="1600"/>
              <a:t>La densidad del agua pura es de 1 000 Kg./m3. El agua de los océanos es más densa porque contiene sal, y en su superficie, es de aproximadamente 1 027kg/m3. Existen </a:t>
            </a:r>
            <a:r>
              <a:rPr lang="es-EC" sz="1600" b="1"/>
              <a:t>dos</a:t>
            </a:r>
            <a:r>
              <a:rPr lang="es-EC" sz="1600"/>
              <a:t> factores principales que hacen que el agua de los océanos sea más o menos densa que 1 027 Kg./m3: </a:t>
            </a:r>
            <a:r>
              <a:rPr lang="es-EC" sz="1600" b="1"/>
              <a:t>la temperatura y la salinidad del agua. </a:t>
            </a:r>
          </a:p>
          <a:p>
            <a:pPr>
              <a:lnSpc>
                <a:spcPct val="80000"/>
              </a:lnSpc>
            </a:pPr>
            <a:r>
              <a:rPr lang="es-EC" sz="1600"/>
              <a:t>El agua de los océanos se hace más densa a medida que desciende la temperatura. El aumento en la salinidad también hace que aumente la densidad en el agua de mar. </a:t>
            </a:r>
          </a:p>
          <a:p>
            <a:pPr>
              <a:lnSpc>
                <a:spcPct val="80000"/>
              </a:lnSpc>
            </a:pPr>
            <a:r>
              <a:rPr lang="es-EC" sz="1600"/>
              <a:t>El agua menos densa flota sobre el agua más densa. Dadas dos capas de agua, con el mismo grado de salinidad, el agua más caliente flotará sobre el agua más fría. Sin embargo, existe un fenómeno. La temperatura tiene mayor efecto sobre la densidad del agua que la salinidad. De manera que el agua con mayor grado de salinidad puede flotar sobre el agua con menor grado de salinidad, siempre que la capa con más salinidad sea un poco más caliente que la capa con menor grado de salinidad. </a:t>
            </a:r>
          </a:p>
          <a:p>
            <a:pPr>
              <a:lnSpc>
                <a:spcPct val="80000"/>
              </a:lnSpc>
            </a:pPr>
            <a:r>
              <a:rPr lang="es-EC" sz="1600"/>
              <a:t>La circulación, en las profundidades de los océanos es horizontal. La densidad de las aguas de los océanos raramente se mide de forma directa. </a:t>
            </a:r>
          </a:p>
          <a:p>
            <a:pPr>
              <a:lnSpc>
                <a:spcPct val="80000"/>
              </a:lnSpc>
            </a:pPr>
            <a:r>
              <a:rPr lang="es-EC" sz="1600"/>
              <a:t>Si se desea medir el agua de los océanos, se recoge una muestra de agua de mar y trae al laboratorio para su medición. Usualmente, la densidad se calcula a través de una ecuación. Sólo necesitan medirse; el grado de salinidad, la temperatura y la presión, para poder determinar su densidad. </a:t>
            </a:r>
          </a:p>
          <a:p>
            <a:pPr>
              <a:lnSpc>
                <a:spcPct val="80000"/>
              </a:lnSpc>
            </a:pPr>
            <a:r>
              <a:rPr lang="es-EC" sz="1600"/>
              <a:t>Usualmente, estas mediciones se llevan a cabo a través de un instrumento CTD; este instrumento se sumerge en el agua del océano, desde un barco o plataforma. </a:t>
            </a:r>
            <a:br>
              <a:rPr lang="es-EC" sz="1600"/>
            </a:br>
            <a:endParaRPr lang="es-EC" sz="1600"/>
          </a:p>
        </p:txBody>
      </p:sp>
      <p:pic>
        <p:nvPicPr>
          <p:cNvPr id="90118" name="Picture 6"/>
          <p:cNvPicPr>
            <a:picLocks noChangeAspect="1" noChangeArrowheads="1"/>
          </p:cNvPicPr>
          <p:nvPr>
            <p:ph sz="half" idx="2"/>
          </p:nvPr>
        </p:nvPicPr>
        <p:blipFill>
          <a:blip r:embed="rId2"/>
          <a:srcRect/>
          <a:stretch>
            <a:fillRect/>
          </a:stretch>
        </p:blipFill>
        <p:spPr>
          <a:xfrm>
            <a:off x="5508625" y="981075"/>
            <a:ext cx="3462338" cy="5033963"/>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r>
              <a:rPr lang="es-EC"/>
              <a:t>Procesos Estuarinos</a:t>
            </a:r>
            <a:endParaRPr lang="es-EC" altLang="en-US"/>
          </a:p>
        </p:txBody>
      </p:sp>
      <p:sp>
        <p:nvSpPr>
          <p:cNvPr id="5" name="4 Marcador de pie de página"/>
          <p:cNvSpPr>
            <a:spLocks noGrp="1"/>
          </p:cNvSpPr>
          <p:nvPr>
            <p:ph type="ftr" sz="quarter" idx="11"/>
          </p:nvPr>
        </p:nvSpPr>
        <p:spPr/>
        <p:txBody>
          <a:body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p>
            <a:fld id="{9C55C78C-7DD6-46F5-B3B8-4256C3E60C42}" type="slidenum">
              <a:rPr lang="es-EC" altLang="en-US"/>
              <a:pPr/>
              <a:t>22</a:t>
            </a:fld>
            <a:endParaRPr lang="es-EC" altLang="en-US"/>
          </a:p>
        </p:txBody>
      </p:sp>
      <p:sp>
        <p:nvSpPr>
          <p:cNvPr id="92162" name="Rectangle 2"/>
          <p:cNvSpPr>
            <a:spLocks noGrp="1" noChangeArrowheads="1"/>
          </p:cNvSpPr>
          <p:nvPr>
            <p:ph type="title"/>
          </p:nvPr>
        </p:nvSpPr>
        <p:spPr>
          <a:xfrm>
            <a:off x="457200" y="277813"/>
            <a:ext cx="8229600" cy="774700"/>
          </a:xfrm>
        </p:spPr>
        <p:txBody>
          <a:bodyPr/>
          <a:lstStyle/>
          <a:p>
            <a:r>
              <a:rPr lang="es-EC"/>
              <a:t>Identificación de masas de agua</a:t>
            </a:r>
          </a:p>
        </p:txBody>
      </p:sp>
      <p:sp>
        <p:nvSpPr>
          <p:cNvPr id="92163" name="Rectangle 3"/>
          <p:cNvSpPr>
            <a:spLocks noGrp="1" noChangeArrowheads="1"/>
          </p:cNvSpPr>
          <p:nvPr>
            <p:ph type="body" idx="1"/>
          </p:nvPr>
        </p:nvSpPr>
        <p:spPr>
          <a:xfrm>
            <a:off x="323850" y="836613"/>
            <a:ext cx="8569325" cy="5294312"/>
          </a:xfrm>
        </p:spPr>
        <p:txBody>
          <a:bodyPr/>
          <a:lstStyle/>
          <a:p>
            <a:pPr>
              <a:buFont typeface="Wingdings" pitchFamily="2" charset="2"/>
              <a:buNone/>
            </a:pPr>
            <a:r>
              <a:rPr lang="es-ES"/>
              <a:t>Las masas de agua se mezclan muy lentamente con las aguas que las rodean, tienden a retener sus temperaturas y salinidad originales, así es posible identificarlas. La identificación es importante porque nos entrega información sobre el origen de la masa de agua y también sobre el movimiento del agua en profundidad. </a:t>
            </a:r>
          </a:p>
          <a:p>
            <a:pPr>
              <a:buFont typeface="Wingdings" pitchFamily="2" charset="2"/>
              <a:buNone/>
            </a:pPr>
            <a:r>
              <a:rPr lang="es-ES"/>
              <a:t>La identificación de las grandes masas de agua del océano es posible gracias a la recolección de datos oceanográficos. Los más útiles son la temperatura, la salinidad y el contenido de oxígeno. Este último es importante porque es adquirido por el agua cuando está en superficie y se reduce lentamente con el tiempo (consumido por los organismos vivos y en la oxidación de los detritos). Los rangos de valores de oxígeno disuelto en el mar varían entre 0 y 8 mg/litro. </a:t>
            </a:r>
          </a:p>
          <a:p>
            <a:pPr>
              <a:buFont typeface="Wingdings" pitchFamily="2" charset="2"/>
              <a:buNone/>
            </a:pPr>
            <a:r>
              <a:rPr lang="es-ES"/>
              <a:t>El conocimiento de la distribución de temperatura y salinidad es fundamental para la descripción de las masas de agua y para entender sus movimientos relativos (de una respecto a otra), especialmente en el sentido vertical, lo que depende especialmente de su densidad. </a:t>
            </a:r>
          </a:p>
          <a:p>
            <a:pPr>
              <a:buFont typeface="Wingdings" pitchFamily="2" charset="2"/>
              <a:buNone/>
            </a:pPr>
            <a:r>
              <a:rPr lang="es-ES"/>
              <a:t>Para describir las masas de agua en términos de su temperatura y salinidad, el oceanógrafo Helland - Hansen, ideó el diagrama que relaciona estas dos variables.</a:t>
            </a:r>
          </a:p>
          <a:p>
            <a:pPr>
              <a:buFont typeface="Wingdings" pitchFamily="2" charset="2"/>
              <a:buNone/>
            </a:pPr>
            <a:r>
              <a:rPr lang="es-ES" sz="1200"/>
              <a:t>Referencia: Curso de Geografía del Mar</a:t>
            </a:r>
            <a:endParaRPr lang="es-EC" sz="12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r>
              <a:rPr lang="es-EC"/>
              <a:t>Procesos Estuarinos</a:t>
            </a:r>
            <a:endParaRPr lang="es-EC" altLang="en-US"/>
          </a:p>
        </p:txBody>
      </p:sp>
      <p:sp>
        <p:nvSpPr>
          <p:cNvPr id="6" name="5 Marcador de pie de página"/>
          <p:cNvSpPr>
            <a:spLocks noGrp="1"/>
          </p:cNvSpPr>
          <p:nvPr>
            <p:ph type="ftr" sz="quarter" idx="11"/>
          </p:nvPr>
        </p:nvSpPr>
        <p:spPr/>
        <p:txBody>
          <a:bodyPr/>
          <a:lstStyle/>
          <a:p>
            <a:r>
              <a:rPr lang="es-EC" altLang="en-US"/>
              <a:t>José V. Chang, Profesor FIMCM-ESPOL</a:t>
            </a:r>
          </a:p>
        </p:txBody>
      </p:sp>
      <p:sp>
        <p:nvSpPr>
          <p:cNvPr id="7" name="6 Marcador de número de diapositiva"/>
          <p:cNvSpPr>
            <a:spLocks noGrp="1"/>
          </p:cNvSpPr>
          <p:nvPr>
            <p:ph type="sldNum" sz="quarter" idx="12"/>
          </p:nvPr>
        </p:nvSpPr>
        <p:spPr/>
        <p:txBody>
          <a:bodyPr/>
          <a:lstStyle/>
          <a:p>
            <a:fld id="{AFD00F1D-1B6D-4B1F-A6F3-2CB2DC3C1070}" type="slidenum">
              <a:rPr lang="es-EC" altLang="en-US"/>
              <a:pPr/>
              <a:t>23</a:t>
            </a:fld>
            <a:endParaRPr lang="es-EC" altLang="en-US"/>
          </a:p>
        </p:txBody>
      </p:sp>
      <p:sp>
        <p:nvSpPr>
          <p:cNvPr id="93189" name="Rectangle 5"/>
          <p:cNvSpPr>
            <a:spLocks noGrp="1" noChangeArrowheads="1"/>
          </p:cNvSpPr>
          <p:nvPr>
            <p:ph type="title"/>
          </p:nvPr>
        </p:nvSpPr>
        <p:spPr>
          <a:xfrm>
            <a:off x="457200" y="260350"/>
            <a:ext cx="8229600" cy="647700"/>
          </a:xfrm>
        </p:spPr>
        <p:txBody>
          <a:bodyPr/>
          <a:lstStyle/>
          <a:p>
            <a:r>
              <a:rPr lang="es-EC"/>
              <a:t>				Diagrama T – S  </a:t>
            </a:r>
            <a:r>
              <a:rPr lang="es-EC" sz="2000"/>
              <a:t>(Figura 1)</a:t>
            </a:r>
          </a:p>
        </p:txBody>
      </p:sp>
      <p:sp>
        <p:nvSpPr>
          <p:cNvPr id="93191" name="Rectangle 7"/>
          <p:cNvSpPr>
            <a:spLocks noGrp="1" noChangeArrowheads="1"/>
          </p:cNvSpPr>
          <p:nvPr>
            <p:ph type="body" sz="half" idx="1"/>
          </p:nvPr>
        </p:nvSpPr>
        <p:spPr>
          <a:xfrm>
            <a:off x="179388" y="765175"/>
            <a:ext cx="5184775" cy="5616575"/>
          </a:xfrm>
        </p:spPr>
        <p:txBody>
          <a:bodyPr/>
          <a:lstStyle/>
          <a:p>
            <a:pPr>
              <a:buFont typeface="Wingdings" pitchFamily="2" charset="2"/>
              <a:buNone/>
            </a:pPr>
            <a:r>
              <a:rPr lang="es-ES"/>
              <a:t>Consideraciones importantes: </a:t>
            </a:r>
          </a:p>
          <a:p>
            <a:r>
              <a:rPr lang="es-ES"/>
              <a:t>a) El número posible de combinaciones de temperatura y salinidad es limitado, se puede por lo tanto reconocer en los océanos un número razonable de masas de agua. </a:t>
            </a:r>
          </a:p>
          <a:p>
            <a:r>
              <a:rPr lang="es-ES"/>
              <a:t>b) Conocer sólo la densidad de una masa de agua no es suficiente para su identificación porque varias combinaciones de temperatura y salinidad pueden producir la misma densidad. Es decir, dos masas de agua pueden tener la misma densidad pero diferente temperatura y salinidad; una puede alcanzar su densidad a través de una baja temperatura y la otra por una alta salinidad. </a:t>
            </a:r>
          </a:p>
          <a:p>
            <a:r>
              <a:rPr lang="es-ES"/>
              <a:t>c) Puede entonces trazarse una curva que muestre las variaciones de los dos parámetros, temperatura y salinidad, en relación con la profundidad. La forma de la curva (Figura A) resultante es a menudo característica del agua de algún sector particular del océano.</a:t>
            </a:r>
            <a:endParaRPr lang="es-EC"/>
          </a:p>
        </p:txBody>
      </p:sp>
      <p:pic>
        <p:nvPicPr>
          <p:cNvPr id="93188" name="Picture 4"/>
          <p:cNvPicPr>
            <a:picLocks noChangeAspect="1" noChangeArrowheads="1"/>
          </p:cNvPicPr>
          <p:nvPr>
            <p:ph sz="half" idx="2"/>
          </p:nvPr>
        </p:nvPicPr>
        <p:blipFill>
          <a:blip r:embed="rId2"/>
          <a:srcRect/>
          <a:stretch>
            <a:fillRect/>
          </a:stretch>
        </p:blipFill>
        <p:spPr>
          <a:xfrm>
            <a:off x="5364163" y="1196975"/>
            <a:ext cx="3779837" cy="4537075"/>
          </a:xfrm>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r>
              <a:rPr lang="es-EC"/>
              <a:t>Procesos Estuarinos</a:t>
            </a:r>
            <a:endParaRPr lang="es-EC" altLang="en-US"/>
          </a:p>
        </p:txBody>
      </p:sp>
      <p:sp>
        <p:nvSpPr>
          <p:cNvPr id="6" name="5 Marcador de pie de página"/>
          <p:cNvSpPr>
            <a:spLocks noGrp="1"/>
          </p:cNvSpPr>
          <p:nvPr>
            <p:ph type="ftr" sz="quarter" idx="11"/>
          </p:nvPr>
        </p:nvSpPr>
        <p:spPr/>
        <p:txBody>
          <a:bodyPr/>
          <a:lstStyle/>
          <a:p>
            <a:r>
              <a:rPr lang="es-EC" altLang="en-US"/>
              <a:t>José V. Chang, Profesor FIMCM-ESPOL</a:t>
            </a:r>
          </a:p>
        </p:txBody>
      </p:sp>
      <p:sp>
        <p:nvSpPr>
          <p:cNvPr id="7" name="6 Marcador de número de diapositiva"/>
          <p:cNvSpPr>
            <a:spLocks noGrp="1"/>
          </p:cNvSpPr>
          <p:nvPr>
            <p:ph type="sldNum" sz="quarter" idx="12"/>
          </p:nvPr>
        </p:nvSpPr>
        <p:spPr/>
        <p:txBody>
          <a:bodyPr/>
          <a:lstStyle/>
          <a:p>
            <a:fld id="{0E3AB011-3182-461C-AE5B-918BAC7EA1A5}" type="slidenum">
              <a:rPr lang="es-EC" altLang="en-US"/>
              <a:pPr/>
              <a:t>24</a:t>
            </a:fld>
            <a:endParaRPr lang="es-EC" altLang="en-US"/>
          </a:p>
        </p:txBody>
      </p:sp>
      <p:sp>
        <p:nvSpPr>
          <p:cNvPr id="96264" name="Rectangle 8"/>
          <p:cNvSpPr>
            <a:spLocks noGrp="1" noChangeArrowheads="1"/>
          </p:cNvSpPr>
          <p:nvPr>
            <p:ph type="title"/>
          </p:nvPr>
        </p:nvSpPr>
        <p:spPr>
          <a:xfrm>
            <a:off x="457200" y="277813"/>
            <a:ext cx="8229600" cy="630237"/>
          </a:xfrm>
        </p:spPr>
        <p:txBody>
          <a:bodyPr/>
          <a:lstStyle/>
          <a:p>
            <a:r>
              <a:rPr lang="es-EC"/>
              <a:t>Isopicnas </a:t>
            </a:r>
            <a:r>
              <a:rPr lang="es-EC" sz="2000"/>
              <a:t>(Figura 2)</a:t>
            </a:r>
          </a:p>
        </p:txBody>
      </p:sp>
      <p:pic>
        <p:nvPicPr>
          <p:cNvPr id="96263" name="Picture 7"/>
          <p:cNvPicPr>
            <a:picLocks noChangeAspect="1" noChangeArrowheads="1"/>
          </p:cNvPicPr>
          <p:nvPr>
            <p:ph sz="half" idx="1"/>
          </p:nvPr>
        </p:nvPicPr>
        <p:blipFill>
          <a:blip r:embed="rId2"/>
          <a:srcRect/>
          <a:stretch>
            <a:fillRect/>
          </a:stretch>
        </p:blipFill>
        <p:spPr>
          <a:xfrm>
            <a:off x="1258888" y="836613"/>
            <a:ext cx="6626225" cy="3168650"/>
          </a:xfrm>
          <a:noFill/>
          <a:ln/>
        </p:spPr>
      </p:pic>
      <p:sp>
        <p:nvSpPr>
          <p:cNvPr id="96265" name="Rectangle 9"/>
          <p:cNvSpPr>
            <a:spLocks noGrp="1" noChangeArrowheads="1"/>
          </p:cNvSpPr>
          <p:nvPr>
            <p:ph type="body" sz="half" idx="2"/>
          </p:nvPr>
        </p:nvSpPr>
        <p:spPr>
          <a:xfrm>
            <a:off x="179388" y="4076700"/>
            <a:ext cx="8785225" cy="2160588"/>
          </a:xfrm>
        </p:spPr>
        <p:txBody>
          <a:bodyPr/>
          <a:lstStyle/>
          <a:p>
            <a:pPr>
              <a:lnSpc>
                <a:spcPct val="90000"/>
              </a:lnSpc>
              <a:buFont typeface="Wingdings" pitchFamily="2" charset="2"/>
              <a:buNone/>
            </a:pPr>
            <a:r>
              <a:rPr lang="es-ES" sz="1600" b="1"/>
              <a:t>El "diagrama T-S“ </a:t>
            </a:r>
            <a:r>
              <a:rPr lang="es-ES" sz="1600"/>
              <a:t>provee un método gráfico (Figura 1) para determinar la densidad a una determinada temperatura y salinidad. En este diagrama si se traza la densidad para una serie de combinaciones de temperatura y salinidad, se observa que los puntos de igual densidad forman una línea curva denominada isopicna (Figura 2). </a:t>
            </a:r>
          </a:p>
          <a:p>
            <a:pPr>
              <a:lnSpc>
                <a:spcPct val="90000"/>
              </a:lnSpc>
            </a:pPr>
            <a:r>
              <a:rPr lang="es-ES" sz="1600"/>
              <a:t>En el gráfico de la Figura 2 se lee que el agua con una salinidad de 32 o/oo y 10 º C de temperatura tiene una densidad σt de 24.64. Este valor se trazó en el diagrama T-S en la intersección de las líneas de 10 º C y 32 o/oo. Si se observa la isopicna, cada punto en esta línea tiene una densidad σt de 24.00; por ejemplo, esta línea cruza la línea de 12 º C de temperatura a una salinidad de aproximadamente 31.85 o/oo. Así, un tipo de agua con una temperatura de 12º C y salinidad de 31.85 o/oo tiene un valor σt de 24.00.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r>
              <a:rPr lang="es-EC"/>
              <a:t>Procesos Estuarinos</a:t>
            </a:r>
            <a:endParaRPr lang="es-EC" altLang="en-US"/>
          </a:p>
        </p:txBody>
      </p:sp>
      <p:sp>
        <p:nvSpPr>
          <p:cNvPr id="5" name="4 Marcador de pie de página"/>
          <p:cNvSpPr>
            <a:spLocks noGrp="1"/>
          </p:cNvSpPr>
          <p:nvPr>
            <p:ph type="ftr" sz="quarter" idx="11"/>
          </p:nvPr>
        </p:nvSpPr>
        <p:spPr/>
        <p:txBody>
          <a:body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p>
            <a:fld id="{0C89DBAD-2EE2-408A-943A-E630DB857A9C}" type="slidenum">
              <a:rPr lang="es-EC" altLang="en-US"/>
              <a:pPr/>
              <a:t>25</a:t>
            </a:fld>
            <a:endParaRPr lang="es-EC" altLang="en-US"/>
          </a:p>
        </p:txBody>
      </p:sp>
      <p:sp>
        <p:nvSpPr>
          <p:cNvPr id="71682" name="Rectangle 2"/>
          <p:cNvSpPr>
            <a:spLocks noGrp="1" noChangeArrowheads="1"/>
          </p:cNvSpPr>
          <p:nvPr>
            <p:ph type="title"/>
          </p:nvPr>
        </p:nvSpPr>
        <p:spPr/>
        <p:txBody>
          <a:bodyPr/>
          <a:lstStyle/>
          <a:p>
            <a:r>
              <a:rPr lang="es-ES"/>
              <a:t>CONCENTRACIÓN DE SALES</a:t>
            </a:r>
          </a:p>
        </p:txBody>
      </p:sp>
      <p:sp>
        <p:nvSpPr>
          <p:cNvPr id="71683" name="Rectangle 3"/>
          <p:cNvSpPr>
            <a:spLocks noGrp="1" noChangeArrowheads="1"/>
          </p:cNvSpPr>
          <p:nvPr>
            <p:ph type="body" idx="1"/>
          </p:nvPr>
        </p:nvSpPr>
        <p:spPr>
          <a:xfrm>
            <a:off x="250825" y="908050"/>
            <a:ext cx="8642350" cy="5113338"/>
          </a:xfrm>
        </p:spPr>
        <p:txBody>
          <a:bodyPr/>
          <a:lstStyle/>
          <a:p>
            <a:pPr>
              <a:spcBef>
                <a:spcPct val="40000"/>
              </a:spcBef>
              <a:buClr>
                <a:srgbClr val="FF3300"/>
              </a:buClr>
              <a:buSzTx/>
              <a:buFont typeface="Wingdings" pitchFamily="2" charset="2"/>
              <a:buChar char="q"/>
            </a:pPr>
            <a:r>
              <a:rPr lang="es-EC" sz="2000" b="1"/>
              <a:t>Concentración de Sales</a:t>
            </a:r>
          </a:p>
          <a:p>
            <a:pPr>
              <a:spcBef>
                <a:spcPct val="40000"/>
              </a:spcBef>
              <a:spcAft>
                <a:spcPct val="30000"/>
              </a:spcAft>
              <a:buClr>
                <a:srgbClr val="FF3300"/>
              </a:buClr>
              <a:buSzTx/>
              <a:buFont typeface="Wingdings" pitchFamily="2" charset="2"/>
              <a:buNone/>
            </a:pPr>
            <a:r>
              <a:rPr lang="es-EC" sz="2000"/>
              <a:t>La concentración de sales, C </a:t>
            </a:r>
            <a:r>
              <a:rPr lang="es-EC" sz="2000" baseline="-25000"/>
              <a:t>w, i</a:t>
            </a:r>
            <a:r>
              <a:rPr lang="es-EC" sz="2000"/>
              <a:t> es la medida de la cantidad (en gramos) de sal, i en un litro de agua tipo W. Para una descripción completa de los componentes menores, necesitamos usar todas las concentraciones de todas las sales, o sea, la salinidad, S. en este caso solamente S </a:t>
            </a:r>
            <a:r>
              <a:rPr lang="es-EC" sz="2000" baseline="-25000"/>
              <a:t>M</a:t>
            </a:r>
            <a:r>
              <a:rPr lang="es-EC" sz="2000"/>
              <a:t> (C </a:t>
            </a:r>
            <a:r>
              <a:rPr lang="es-EC" sz="2000" baseline="-25000"/>
              <a:t>M, S</a:t>
            </a:r>
            <a:r>
              <a:rPr lang="es-EC" sz="2000"/>
              <a:t>) y S </a:t>
            </a:r>
            <a:r>
              <a:rPr lang="es-EC" sz="2000" baseline="-25000"/>
              <a:t>D</a:t>
            </a:r>
            <a:r>
              <a:rPr lang="es-EC" sz="2000"/>
              <a:t> (C </a:t>
            </a:r>
            <a:r>
              <a:rPr lang="es-EC" sz="2000" baseline="-25000"/>
              <a:t>D, S</a:t>
            </a:r>
            <a:r>
              <a:rPr lang="es-EC" sz="2000"/>
              <a:t>) son mayores de cero.</a:t>
            </a:r>
            <a:endParaRPr lang="es-EC" sz="2000" u="sng"/>
          </a:p>
          <a:p>
            <a:pPr>
              <a:spcBef>
                <a:spcPct val="40000"/>
              </a:spcBef>
              <a:buClr>
                <a:srgbClr val="FF3300"/>
              </a:buClr>
              <a:buSzTx/>
              <a:buFont typeface="Wingdings" pitchFamily="2" charset="2"/>
              <a:buChar char="q"/>
            </a:pPr>
            <a:r>
              <a:rPr lang="es-EC" sz="2000" b="1"/>
              <a:t>Tasa de flujo de agua</a:t>
            </a:r>
          </a:p>
          <a:p>
            <a:pPr>
              <a:spcBef>
                <a:spcPct val="40000"/>
              </a:spcBef>
              <a:spcAft>
                <a:spcPct val="30000"/>
              </a:spcAft>
              <a:buClr>
                <a:srgbClr val="FF3300"/>
              </a:buClr>
              <a:buSzTx/>
              <a:buFont typeface="Wingdings" pitchFamily="2" charset="2"/>
              <a:buNone/>
            </a:pPr>
            <a:r>
              <a:rPr lang="es-EC" sz="2000"/>
              <a:t>La tasa de flujo K, es la medida instantánea de la cantidad de agua (volumen o masa) de agua ( y las sales que las contiene) por unidad tiempo. (m </a:t>
            </a:r>
            <a:r>
              <a:rPr lang="es-EC" sz="2000" baseline="30000"/>
              <a:t>3 </a:t>
            </a:r>
            <a:r>
              <a:rPr lang="es-EC" sz="2000"/>
              <a:t>/ s)</a:t>
            </a:r>
            <a:endParaRPr lang="es-EC" sz="2000" u="sng"/>
          </a:p>
          <a:p>
            <a:pPr>
              <a:spcBef>
                <a:spcPct val="40000"/>
              </a:spcBef>
              <a:buClr>
                <a:srgbClr val="FF3300"/>
              </a:buClr>
              <a:buSzTx/>
              <a:buFont typeface="Wingdings" pitchFamily="2" charset="2"/>
              <a:buChar char="q"/>
            </a:pPr>
            <a:r>
              <a:rPr lang="es-EC" sz="2000" b="1"/>
              <a:t>Tasa de materia sin flujo de agua</a:t>
            </a:r>
          </a:p>
          <a:p>
            <a:pPr>
              <a:spcBef>
                <a:spcPct val="40000"/>
              </a:spcBef>
              <a:buClr>
                <a:srgbClr val="FF3300"/>
              </a:buClr>
              <a:buSzTx/>
              <a:buFont typeface="Wingdings" pitchFamily="2" charset="2"/>
              <a:buNone/>
            </a:pPr>
            <a:r>
              <a:rPr lang="es-EC" sz="2000"/>
              <a:t>La tasa de materia sin flujo de agua, G </a:t>
            </a:r>
            <a:r>
              <a:rPr lang="es-EC" sz="2000" baseline="-25000"/>
              <a:t>w,i</a:t>
            </a:r>
            <a:r>
              <a:rPr lang="es-EC" sz="2000"/>
              <a:t> es la tasa en que los componentes entran al estuario en condiciones de límite o de acción bioquímica o radioactiva.</a:t>
            </a:r>
          </a:p>
          <a:p>
            <a:pPr>
              <a:spcBef>
                <a:spcPct val="40000"/>
              </a:spcBef>
              <a:buClr>
                <a:srgbClr val="FF3300"/>
              </a:buClr>
              <a:buSzTx/>
              <a:buFont typeface="Wingdings" pitchFamily="2" charset="2"/>
              <a:buNone/>
            </a:pPr>
            <a:r>
              <a:rPr lang="es-EC" sz="2000"/>
              <a:t>Las unidades de esta tasa son gramos dividido por tiempo y son iguales a estas que resultan de K </a:t>
            </a:r>
            <a:r>
              <a:rPr lang="es-EC" sz="2000" baseline="-25000"/>
              <a:t>w</a:t>
            </a:r>
            <a:r>
              <a:rPr lang="es-EC" sz="2000"/>
              <a:t>, C </a:t>
            </a:r>
            <a:r>
              <a:rPr lang="es-EC" sz="2000" baseline="-25000"/>
              <a:t>w,i</a:t>
            </a:r>
            <a:r>
              <a:rPr lang="es-EC" sz="2000"/>
              <a:t> la tasa de flujo de agua de tipo W por la concentración del componente (gr. /s.)</a:t>
            </a:r>
            <a:endParaRPr lang="es-ES" sz="2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r>
              <a:rPr lang="es-EC"/>
              <a:t>Procesos Estuarinos</a:t>
            </a:r>
            <a:endParaRPr lang="es-EC" altLang="en-US"/>
          </a:p>
        </p:txBody>
      </p:sp>
      <p:sp>
        <p:nvSpPr>
          <p:cNvPr id="6" name="5 Marcador de pie de página"/>
          <p:cNvSpPr>
            <a:spLocks noGrp="1"/>
          </p:cNvSpPr>
          <p:nvPr>
            <p:ph type="ftr" sz="quarter" idx="11"/>
          </p:nvPr>
        </p:nvSpPr>
        <p:spPr/>
        <p:txBody>
          <a:bodyPr/>
          <a:lstStyle/>
          <a:p>
            <a:r>
              <a:rPr lang="es-EC" altLang="en-US"/>
              <a:t>José V. Chang, Profesor FIMCM-ESPOL</a:t>
            </a:r>
          </a:p>
        </p:txBody>
      </p:sp>
      <p:sp>
        <p:nvSpPr>
          <p:cNvPr id="7" name="6 Marcador de número de diapositiva"/>
          <p:cNvSpPr>
            <a:spLocks noGrp="1"/>
          </p:cNvSpPr>
          <p:nvPr>
            <p:ph type="sldNum" sz="quarter" idx="12"/>
          </p:nvPr>
        </p:nvSpPr>
        <p:spPr/>
        <p:txBody>
          <a:bodyPr/>
          <a:lstStyle/>
          <a:p>
            <a:fld id="{00EFF4CF-3411-49A4-82AE-E33675333F25}" type="slidenum">
              <a:rPr lang="es-EC" altLang="en-US"/>
              <a:pPr/>
              <a:t>26</a:t>
            </a:fld>
            <a:endParaRPr lang="es-EC" altLang="en-US"/>
          </a:p>
        </p:txBody>
      </p:sp>
      <p:sp>
        <p:nvSpPr>
          <p:cNvPr id="72706" name="Rectangle 2"/>
          <p:cNvSpPr>
            <a:spLocks noGrp="1" noChangeArrowheads="1"/>
          </p:cNvSpPr>
          <p:nvPr>
            <p:ph type="title"/>
          </p:nvPr>
        </p:nvSpPr>
        <p:spPr>
          <a:xfrm>
            <a:off x="457200" y="277813"/>
            <a:ext cx="8229600" cy="558800"/>
          </a:xfrm>
        </p:spPr>
        <p:txBody>
          <a:bodyPr/>
          <a:lstStyle/>
          <a:p>
            <a:r>
              <a:rPr lang="es-ES" sz="2800"/>
              <a:t>Modelo de tasas de agua y materia en estuarios</a:t>
            </a:r>
          </a:p>
        </p:txBody>
      </p:sp>
      <p:sp>
        <p:nvSpPr>
          <p:cNvPr id="72707" name="Rectangle 3"/>
          <p:cNvSpPr>
            <a:spLocks noGrp="1" noChangeArrowheads="1"/>
          </p:cNvSpPr>
          <p:nvPr>
            <p:ph type="body" sz="half" idx="1"/>
          </p:nvPr>
        </p:nvSpPr>
        <p:spPr>
          <a:xfrm>
            <a:off x="179388" y="836613"/>
            <a:ext cx="8785225" cy="4105275"/>
          </a:xfrm>
        </p:spPr>
        <p:txBody>
          <a:bodyPr/>
          <a:lstStyle/>
          <a:p>
            <a:pPr>
              <a:spcBef>
                <a:spcPct val="25000"/>
              </a:spcBef>
              <a:buFont typeface="Wingdings" pitchFamily="2" charset="2"/>
              <a:buNone/>
            </a:pPr>
            <a:r>
              <a:rPr lang="es-EC" sz="1600"/>
              <a:t>K </a:t>
            </a:r>
            <a:r>
              <a:rPr lang="es-EC" sz="1600" baseline="-25000"/>
              <a:t>R</a:t>
            </a:r>
            <a:r>
              <a:rPr lang="es-EC" sz="1600"/>
              <a:t>  Tasa de flujo del río. C R, i X; SR = 0</a:t>
            </a:r>
          </a:p>
          <a:p>
            <a:pPr>
              <a:spcBef>
                <a:spcPct val="25000"/>
              </a:spcBef>
              <a:buFont typeface="Wingdings" pitchFamily="2" charset="2"/>
              <a:buNone/>
            </a:pPr>
            <a:r>
              <a:rPr lang="es-EC" sz="1600"/>
              <a:t>K </a:t>
            </a:r>
            <a:r>
              <a:rPr lang="es-EC" sz="1600" baseline="-25000"/>
              <a:t>M</a:t>
            </a:r>
            <a:r>
              <a:rPr lang="es-EC" sz="1600"/>
              <a:t>  Tasa de flujo de agua del mar, generalmente en la capa inferior. C M, i; S M</a:t>
            </a:r>
          </a:p>
          <a:p>
            <a:pPr>
              <a:spcBef>
                <a:spcPct val="25000"/>
              </a:spcBef>
              <a:buFont typeface="Wingdings" pitchFamily="2" charset="2"/>
              <a:buNone/>
            </a:pPr>
            <a:r>
              <a:rPr lang="es-EC" sz="1600"/>
              <a:t>K </a:t>
            </a:r>
            <a:r>
              <a:rPr lang="es-EC" sz="1600" baseline="-25000"/>
              <a:t>D</a:t>
            </a:r>
            <a:r>
              <a:rPr lang="es-EC" sz="1600"/>
              <a:t>  Tasa de flujo de agua del mar, generalmente en la capa superficial.</a:t>
            </a:r>
          </a:p>
          <a:p>
            <a:pPr>
              <a:spcBef>
                <a:spcPct val="25000"/>
              </a:spcBef>
              <a:buFont typeface="Wingdings" pitchFamily="2" charset="2"/>
              <a:buNone/>
            </a:pPr>
            <a:r>
              <a:rPr lang="es-EC" sz="1600"/>
              <a:t>K </a:t>
            </a:r>
            <a:r>
              <a:rPr lang="es-EC" sz="1600" baseline="-25000"/>
              <a:t>E </a:t>
            </a:r>
            <a:r>
              <a:rPr lang="es-EC" sz="1600"/>
              <a:t> Tasa de evaporación del estuario. C </a:t>
            </a:r>
            <a:r>
              <a:rPr lang="es-EC" sz="1600" baseline="-25000"/>
              <a:t>E, i</a:t>
            </a:r>
            <a:r>
              <a:rPr lang="es-EC" sz="1600"/>
              <a:t> ; S </a:t>
            </a:r>
            <a:r>
              <a:rPr lang="es-EC" sz="1600" baseline="-25000"/>
              <a:t>E</a:t>
            </a:r>
            <a:r>
              <a:rPr lang="es-EC" sz="1600"/>
              <a:t> =0, generalmente K </a:t>
            </a:r>
            <a:r>
              <a:rPr lang="es-EC" sz="1600" baseline="-25000"/>
              <a:t>E</a:t>
            </a:r>
            <a:r>
              <a:rPr lang="es-EC" sz="1600"/>
              <a:t> está dada por (K´</a:t>
            </a:r>
            <a:r>
              <a:rPr lang="es-EC" sz="1600" baseline="-25000"/>
              <a:t>E</a:t>
            </a:r>
            <a:r>
              <a:rPr lang="es-EC" sz="1600"/>
              <a:t> A) donde K´ </a:t>
            </a:r>
            <a:r>
              <a:rPr lang="es-EC" sz="1600" baseline="-25000"/>
              <a:t>E</a:t>
            </a:r>
            <a:r>
              <a:rPr lang="es-EC" sz="1600"/>
              <a:t> es igual a la tasa de evaporación en cm./año (cm3 /cm2 año) y A es el área del estuario (cm2). K </a:t>
            </a:r>
            <a:r>
              <a:rPr lang="es-EC" sz="1600" baseline="-25000"/>
              <a:t>E </a:t>
            </a:r>
            <a:r>
              <a:rPr lang="es-EC" sz="1600"/>
              <a:t>= E.</a:t>
            </a:r>
          </a:p>
          <a:p>
            <a:pPr>
              <a:spcBef>
                <a:spcPct val="25000"/>
              </a:spcBef>
              <a:buFont typeface="Wingdings" pitchFamily="2" charset="2"/>
              <a:buNone/>
            </a:pPr>
            <a:r>
              <a:rPr lang="es-EC" sz="1600"/>
              <a:t>K </a:t>
            </a:r>
            <a:r>
              <a:rPr lang="es-EC" sz="1600" baseline="-25000"/>
              <a:t>P </a:t>
            </a:r>
            <a:r>
              <a:rPr lang="es-EC" sz="1600"/>
              <a:t> Tasa de precipitación del estuario. C </a:t>
            </a:r>
            <a:r>
              <a:rPr lang="es-EC" sz="1600" baseline="-25000"/>
              <a:t>P, i ;</a:t>
            </a:r>
            <a:r>
              <a:rPr lang="es-EC" sz="1600"/>
              <a:t> S</a:t>
            </a:r>
            <a:r>
              <a:rPr lang="es-EC" sz="1600" baseline="-25000"/>
              <a:t>P</a:t>
            </a:r>
            <a:r>
              <a:rPr lang="es-EC" sz="1600"/>
              <a:t> = 0 también, generalmente está dada como (K´</a:t>
            </a:r>
            <a:r>
              <a:rPr lang="es-EC" sz="1600" baseline="-25000"/>
              <a:t>P</a:t>
            </a:r>
            <a:r>
              <a:rPr lang="es-EC" sz="1600"/>
              <a:t>  A) donde A es el área y K´</a:t>
            </a:r>
            <a:r>
              <a:rPr lang="es-EC" sz="1600" baseline="-25000"/>
              <a:t>P</a:t>
            </a:r>
            <a:r>
              <a:rPr lang="es-EC" sz="1600"/>
              <a:t> es un cm./año (cm3/cm2 año). K</a:t>
            </a:r>
            <a:r>
              <a:rPr lang="es-EC" sz="1600" baseline="-25000"/>
              <a:t>P</a:t>
            </a:r>
            <a:r>
              <a:rPr lang="es-EC" sz="1600"/>
              <a:t> = P</a:t>
            </a:r>
          </a:p>
          <a:p>
            <a:pPr>
              <a:spcBef>
                <a:spcPct val="25000"/>
              </a:spcBef>
              <a:buFont typeface="Wingdings" pitchFamily="2" charset="2"/>
              <a:buNone/>
            </a:pPr>
            <a:r>
              <a:rPr lang="es-EC" sz="1600"/>
              <a:t>K </a:t>
            </a:r>
            <a:r>
              <a:rPr lang="es-EC" sz="1600" baseline="-25000"/>
              <a:t>T</a:t>
            </a:r>
            <a:r>
              <a:rPr lang="es-EC" sz="1600"/>
              <a:t>   Tasa de disminución del volumen del estuario por acción de la marea. K</a:t>
            </a:r>
            <a:r>
              <a:rPr lang="es-EC" sz="1600" baseline="-25000"/>
              <a:t>T</a:t>
            </a:r>
            <a:r>
              <a:rPr lang="es-EC" sz="1600"/>
              <a:t> = 0 </a:t>
            </a:r>
          </a:p>
          <a:p>
            <a:pPr>
              <a:spcBef>
                <a:spcPct val="25000"/>
              </a:spcBef>
              <a:buFont typeface="Wingdings" pitchFamily="2" charset="2"/>
              <a:buNone/>
            </a:pPr>
            <a:r>
              <a:rPr lang="es-EC" sz="1600"/>
              <a:t>G </a:t>
            </a:r>
            <a:r>
              <a:rPr lang="es-EC" sz="1600" baseline="-25000"/>
              <a:t>G </a:t>
            </a:r>
            <a:r>
              <a:rPr lang="es-EC" sz="1600"/>
              <a:t> Tasa del gas que entra al estuario</a:t>
            </a:r>
          </a:p>
          <a:p>
            <a:pPr>
              <a:spcBef>
                <a:spcPct val="25000"/>
              </a:spcBef>
              <a:buFont typeface="Wingdings" pitchFamily="2" charset="2"/>
              <a:buNone/>
            </a:pPr>
            <a:r>
              <a:rPr lang="es-EC" sz="1600"/>
              <a:t>G </a:t>
            </a:r>
            <a:r>
              <a:rPr lang="es-EC" sz="1600" baseline="-25000"/>
              <a:t>F</a:t>
            </a:r>
            <a:r>
              <a:rPr lang="es-EC" sz="1600"/>
              <a:t>   Tasa de componentes del fondo que entra al estuario</a:t>
            </a:r>
          </a:p>
          <a:p>
            <a:pPr>
              <a:spcBef>
                <a:spcPct val="25000"/>
              </a:spcBef>
              <a:buFont typeface="Wingdings" pitchFamily="2" charset="2"/>
              <a:buNone/>
            </a:pPr>
            <a:r>
              <a:rPr lang="es-EC" sz="1600"/>
              <a:t>G </a:t>
            </a:r>
            <a:r>
              <a:rPr lang="es-EC" sz="1600" baseline="-25000"/>
              <a:t>N</a:t>
            </a:r>
            <a:r>
              <a:rPr lang="es-EC" sz="1600"/>
              <a:t>  Tasa de los componentes que se forman por acción bioquímica o radioactiva. Esta tasa es cero para los componentes conservativos</a:t>
            </a:r>
            <a:endParaRPr lang="es-ES" sz="1600"/>
          </a:p>
        </p:txBody>
      </p:sp>
      <p:pic>
        <p:nvPicPr>
          <p:cNvPr id="72708" name="Picture 4" descr="dibujo11"/>
          <p:cNvPicPr>
            <a:picLocks noGrp="1" noChangeAspect="1" noChangeArrowheads="1"/>
          </p:cNvPicPr>
          <p:nvPr>
            <p:ph sz="half" idx="2"/>
          </p:nvPr>
        </p:nvPicPr>
        <p:blipFill>
          <a:blip r:embed="rId2"/>
          <a:srcRect/>
          <a:stretch>
            <a:fillRect/>
          </a:stretch>
        </p:blipFill>
        <p:spPr>
          <a:xfrm>
            <a:off x="1979613" y="4365625"/>
            <a:ext cx="6480175" cy="2152650"/>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r>
              <a:rPr lang="es-EC"/>
              <a:t>Procesos Estuarinos</a:t>
            </a:r>
            <a:endParaRPr lang="es-EC" altLang="en-US"/>
          </a:p>
        </p:txBody>
      </p:sp>
      <p:sp>
        <p:nvSpPr>
          <p:cNvPr id="5" name="4 Marcador de pie de página"/>
          <p:cNvSpPr>
            <a:spLocks noGrp="1"/>
          </p:cNvSpPr>
          <p:nvPr>
            <p:ph type="ftr" sz="quarter" idx="11"/>
          </p:nvPr>
        </p:nvSpPr>
        <p:spPr/>
        <p:txBody>
          <a:body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p>
            <a:fld id="{EB2E803F-04BA-44AA-9AB2-D9697CB831F5}" type="slidenum">
              <a:rPr lang="es-EC" altLang="en-US"/>
              <a:pPr/>
              <a:t>27</a:t>
            </a:fld>
            <a:endParaRPr lang="es-EC" altLang="en-US"/>
          </a:p>
        </p:txBody>
      </p:sp>
      <p:sp>
        <p:nvSpPr>
          <p:cNvPr id="73730" name="Rectangle 2"/>
          <p:cNvSpPr>
            <a:spLocks noGrp="1" noChangeArrowheads="1"/>
          </p:cNvSpPr>
          <p:nvPr>
            <p:ph type="title"/>
          </p:nvPr>
        </p:nvSpPr>
        <p:spPr>
          <a:xfrm>
            <a:off x="457200" y="476250"/>
            <a:ext cx="8229600" cy="720725"/>
          </a:xfrm>
        </p:spPr>
        <p:txBody>
          <a:bodyPr/>
          <a:lstStyle/>
          <a:p>
            <a:r>
              <a:rPr lang="es-EC"/>
              <a:t>Estado Estable</a:t>
            </a:r>
            <a:r>
              <a:rPr lang="es-EC" sz="2800"/>
              <a:t/>
            </a:r>
            <a:br>
              <a:rPr lang="es-EC" sz="2800"/>
            </a:br>
            <a:endParaRPr lang="es-ES" sz="2800"/>
          </a:p>
        </p:txBody>
      </p:sp>
      <p:sp>
        <p:nvSpPr>
          <p:cNvPr id="73731" name="Rectangle 3"/>
          <p:cNvSpPr>
            <a:spLocks noGrp="1" noChangeArrowheads="1"/>
          </p:cNvSpPr>
          <p:nvPr>
            <p:ph type="body" idx="1"/>
          </p:nvPr>
        </p:nvSpPr>
        <p:spPr>
          <a:xfrm>
            <a:off x="179388" y="1125538"/>
            <a:ext cx="8640762" cy="5005387"/>
          </a:xfrm>
        </p:spPr>
        <p:txBody>
          <a:bodyPr/>
          <a:lstStyle/>
          <a:p>
            <a:pPr>
              <a:spcBef>
                <a:spcPct val="40000"/>
              </a:spcBef>
              <a:buClr>
                <a:srgbClr val="FF3300"/>
              </a:buClr>
              <a:buSzTx/>
              <a:buFont typeface="Wingdings" pitchFamily="2" charset="2"/>
              <a:buNone/>
            </a:pPr>
            <a:r>
              <a:rPr lang="es-EC" sz="2000"/>
              <a:t>Para la mayor parte en este curso se va a hablar solamente de las salinidades y las tasas promedio. Asumamos que solamente la salinidad del agua que entra del mar, S </a:t>
            </a:r>
            <a:r>
              <a:rPr lang="es-EC" sz="2000" baseline="-25000"/>
              <a:t>M</a:t>
            </a:r>
            <a:r>
              <a:rPr lang="es-EC" sz="2000"/>
              <a:t>, y el agua que sale, S </a:t>
            </a:r>
            <a:r>
              <a:rPr lang="es-EC" sz="2000" baseline="-25000"/>
              <a:t>D</a:t>
            </a:r>
            <a:r>
              <a:rPr lang="es-EC" sz="2000"/>
              <a:t>, son mayores de cero.</a:t>
            </a:r>
          </a:p>
          <a:p>
            <a:pPr>
              <a:spcBef>
                <a:spcPct val="40000"/>
              </a:spcBef>
              <a:buClr>
                <a:srgbClr val="FF3300"/>
              </a:buClr>
              <a:buSzTx/>
              <a:buFont typeface="Wingdings" pitchFamily="2" charset="2"/>
              <a:buNone/>
            </a:pPr>
            <a:r>
              <a:rPr lang="es-EC" sz="2000"/>
              <a:t>Además, se hablará de las tasas promedio de flujo. </a:t>
            </a:r>
          </a:p>
          <a:p>
            <a:pPr>
              <a:spcBef>
                <a:spcPct val="40000"/>
              </a:spcBef>
              <a:buClr>
                <a:srgbClr val="FF3300"/>
              </a:buClr>
              <a:buSzTx/>
              <a:buFont typeface="Wingdings" pitchFamily="2" charset="2"/>
              <a:buNone/>
            </a:pPr>
            <a:r>
              <a:rPr lang="es-EC" sz="2000"/>
              <a:t>Esta tasa debe ser promediada por un tiempo igual a un número de ciclos de la marea; en este caso el régimen de flujo no tendrá ningún efecto de la marea (K</a:t>
            </a:r>
            <a:r>
              <a:rPr lang="es-EC" sz="2000" baseline="-25000"/>
              <a:t>T </a:t>
            </a:r>
            <a:r>
              <a:rPr lang="es-EC" sz="2000"/>
              <a:t>=0).</a:t>
            </a:r>
          </a:p>
          <a:p>
            <a:pPr>
              <a:spcBef>
                <a:spcPct val="40000"/>
              </a:spcBef>
              <a:buClr>
                <a:srgbClr val="FF3300"/>
              </a:buClr>
              <a:buSzTx/>
              <a:buFont typeface="Wingdings" pitchFamily="2" charset="2"/>
              <a:buNone/>
            </a:pPr>
            <a:r>
              <a:rPr lang="es-EC" sz="2000"/>
              <a:t>Para significar una tasa promedio se va a usar la letra en mayúscula que fue el suscrito de la tasa instantánea, por ejemplo, la tasa instantánea de flujo del río K</a:t>
            </a:r>
            <a:r>
              <a:rPr lang="es-EC" sz="2000" baseline="-25000"/>
              <a:t>R </a:t>
            </a:r>
            <a:r>
              <a:rPr lang="es-EC" sz="2000"/>
              <a:t>se hará </a:t>
            </a:r>
            <a:r>
              <a:rPr lang="en-US" sz="2000">
                <a:cs typeface="Arial" charset="0"/>
              </a:rPr>
              <a:t>¯K </a:t>
            </a:r>
            <a:r>
              <a:rPr lang="es-EC" sz="2000" baseline="-25000"/>
              <a:t>R</a:t>
            </a:r>
            <a:r>
              <a:rPr lang="es-EC" sz="2000"/>
              <a:t> o R.</a:t>
            </a:r>
          </a:p>
          <a:p>
            <a:pPr>
              <a:spcBef>
                <a:spcPct val="40000"/>
              </a:spcBef>
              <a:buClr>
                <a:srgbClr val="FF3300"/>
              </a:buClr>
              <a:buSzTx/>
              <a:buFont typeface="Wingdings" pitchFamily="2" charset="2"/>
              <a:buNone/>
            </a:pPr>
            <a:r>
              <a:rPr lang="es-EC" sz="2000"/>
              <a:t>A menudo no se pueden encontrar separados la precipitación (P) y la evaporación (E), sino solamente la diferencia (P-E). </a:t>
            </a:r>
          </a:p>
          <a:p>
            <a:pPr>
              <a:spcBef>
                <a:spcPct val="40000"/>
              </a:spcBef>
              <a:buClr>
                <a:srgbClr val="FF3300"/>
              </a:buClr>
              <a:buSzTx/>
              <a:buFont typeface="Wingdings" pitchFamily="2" charset="2"/>
              <a:buNone/>
            </a:pPr>
            <a:r>
              <a:rPr lang="es-EC" sz="2000"/>
              <a:t>Generalmente P-E es mucho menor que R y muchas personas definen R como si fuera R+P-E pero no es correcto y en este curso, R quiere decir solamente el flujo del río.</a:t>
            </a:r>
            <a:endParaRPr lang="es-ES" sz="2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r>
              <a:rPr lang="es-EC"/>
              <a:t>Procesos Estuarinos</a:t>
            </a:r>
            <a:endParaRPr lang="es-EC" altLang="en-US"/>
          </a:p>
        </p:txBody>
      </p:sp>
      <p:sp>
        <p:nvSpPr>
          <p:cNvPr id="6" name="5 Marcador de pie de página"/>
          <p:cNvSpPr>
            <a:spLocks noGrp="1"/>
          </p:cNvSpPr>
          <p:nvPr>
            <p:ph type="ftr" sz="quarter" idx="11"/>
          </p:nvPr>
        </p:nvSpPr>
        <p:spPr/>
        <p:txBody>
          <a:bodyPr/>
          <a:lstStyle/>
          <a:p>
            <a:r>
              <a:rPr lang="es-EC" altLang="en-US"/>
              <a:t>José V. Chang, Profesor FIMCM-ESPOL</a:t>
            </a:r>
          </a:p>
        </p:txBody>
      </p:sp>
      <p:sp>
        <p:nvSpPr>
          <p:cNvPr id="7" name="6 Marcador de número de diapositiva"/>
          <p:cNvSpPr>
            <a:spLocks noGrp="1"/>
          </p:cNvSpPr>
          <p:nvPr>
            <p:ph type="sldNum" sz="quarter" idx="12"/>
          </p:nvPr>
        </p:nvSpPr>
        <p:spPr/>
        <p:txBody>
          <a:bodyPr/>
          <a:lstStyle/>
          <a:p>
            <a:fld id="{D37763BD-B341-4961-88D7-B43F993489D6}" type="slidenum">
              <a:rPr lang="es-EC" altLang="en-US"/>
              <a:pPr/>
              <a:t>28</a:t>
            </a:fld>
            <a:endParaRPr lang="es-EC" altLang="en-US"/>
          </a:p>
        </p:txBody>
      </p:sp>
      <p:sp>
        <p:nvSpPr>
          <p:cNvPr id="74754" name="Rectangle 2"/>
          <p:cNvSpPr>
            <a:spLocks noGrp="1" noChangeArrowheads="1"/>
          </p:cNvSpPr>
          <p:nvPr>
            <p:ph type="title"/>
          </p:nvPr>
        </p:nvSpPr>
        <p:spPr/>
        <p:txBody>
          <a:bodyPr/>
          <a:lstStyle/>
          <a:p>
            <a:r>
              <a:rPr lang="es-ES"/>
              <a:t>Circulación estuarina positiva</a:t>
            </a:r>
          </a:p>
        </p:txBody>
      </p:sp>
      <p:sp>
        <p:nvSpPr>
          <p:cNvPr id="74755" name="Rectangle 3"/>
          <p:cNvSpPr>
            <a:spLocks noGrp="1" noChangeArrowheads="1"/>
          </p:cNvSpPr>
          <p:nvPr>
            <p:ph type="body" sz="half" idx="1"/>
          </p:nvPr>
        </p:nvSpPr>
        <p:spPr>
          <a:xfrm>
            <a:off x="323850" y="908050"/>
            <a:ext cx="8569325" cy="2520950"/>
          </a:xfrm>
        </p:spPr>
        <p:txBody>
          <a:bodyPr/>
          <a:lstStyle/>
          <a:p>
            <a:pPr>
              <a:buFont typeface="Wingdings" pitchFamily="2" charset="2"/>
              <a:buNone/>
            </a:pPr>
            <a:r>
              <a:rPr lang="es-EC" sz="2000"/>
              <a:t>La circulación estuarina positiva existe cuando hay un flujo neto de agua del estuario hacia el mar, es decir que </a:t>
            </a:r>
            <a:r>
              <a:rPr lang="es-EC" sz="2000" b="1"/>
              <a:t>D &gt; M</a:t>
            </a:r>
            <a:r>
              <a:rPr lang="es-EC" sz="2000"/>
              <a:t> ó  </a:t>
            </a:r>
            <a:r>
              <a:rPr lang="es-EC" sz="2000" b="1"/>
              <a:t>D – M &gt; 0</a:t>
            </a:r>
            <a:r>
              <a:rPr lang="es-EC" sz="2000"/>
              <a:t>.</a:t>
            </a:r>
          </a:p>
          <a:p>
            <a:pPr>
              <a:buFont typeface="Wingdings" pitchFamily="2" charset="2"/>
              <a:buNone/>
            </a:pPr>
            <a:r>
              <a:rPr lang="es-EC" sz="2000"/>
              <a:t>Para un modelo simple de caja se tiene que:</a:t>
            </a:r>
          </a:p>
          <a:p>
            <a:pPr lvl="1">
              <a:buFont typeface="Wingdings" pitchFamily="2" charset="2"/>
              <a:buNone/>
            </a:pPr>
            <a:r>
              <a:rPr lang="es-EC" sz="1800"/>
              <a:t>D = M + P + R - E</a:t>
            </a:r>
          </a:p>
          <a:p>
            <a:pPr lvl="1">
              <a:buFont typeface="Wingdings" pitchFamily="2" charset="2"/>
              <a:buNone/>
            </a:pPr>
            <a:r>
              <a:rPr lang="es-EC" sz="1800"/>
              <a:t>S</a:t>
            </a:r>
            <a:r>
              <a:rPr lang="es-EC" sz="1800" baseline="-25000"/>
              <a:t>D</a:t>
            </a:r>
            <a:r>
              <a:rPr lang="es-EC" sz="1800"/>
              <a:t> = </a:t>
            </a:r>
            <a:r>
              <a:rPr lang="es-EC" sz="1800" u="sng"/>
              <a:t>S</a:t>
            </a:r>
            <a:r>
              <a:rPr lang="es-EC" sz="1800" u="sng" baseline="-25000"/>
              <a:t>M</a:t>
            </a:r>
            <a:r>
              <a:rPr lang="es-EC" sz="1800" u="sng"/>
              <a:t> – M</a:t>
            </a:r>
            <a:endParaRPr lang="es-EC" sz="1800"/>
          </a:p>
          <a:p>
            <a:pPr lvl="1">
              <a:buFont typeface="Wingdings" pitchFamily="2" charset="2"/>
              <a:buNone/>
            </a:pPr>
            <a:r>
              <a:rPr lang="es-EC" sz="1800"/>
              <a:t>              D</a:t>
            </a:r>
          </a:p>
          <a:p>
            <a:pPr lvl="1">
              <a:buFont typeface="Wingdings" pitchFamily="2" charset="2"/>
              <a:buNone/>
            </a:pPr>
            <a:r>
              <a:rPr lang="es-EC" sz="1800"/>
              <a:t>Entonces </a:t>
            </a:r>
            <a:r>
              <a:rPr lang="es-EC" sz="1800" b="1"/>
              <a:t>D - M = P + R- E</a:t>
            </a:r>
            <a:r>
              <a:rPr lang="es-EC" sz="1800"/>
              <a:t>       y      P + R &gt; E  y  </a:t>
            </a:r>
            <a:r>
              <a:rPr lang="es-EC" sz="1800" b="1"/>
              <a:t>S</a:t>
            </a:r>
            <a:r>
              <a:rPr lang="es-EC" sz="1800" b="1" baseline="-25000"/>
              <a:t>M</a:t>
            </a:r>
            <a:r>
              <a:rPr lang="es-EC" sz="1800" b="1"/>
              <a:t>&gt;S</a:t>
            </a:r>
            <a:r>
              <a:rPr lang="es-EC" sz="1800" b="1" baseline="-25000"/>
              <a:t>D</a:t>
            </a:r>
            <a:endParaRPr lang="es-ES" sz="1800" b="1" baseline="-25000"/>
          </a:p>
        </p:txBody>
      </p:sp>
      <p:pic>
        <p:nvPicPr>
          <p:cNvPr id="74756" name="Picture 4" descr="dibujo12"/>
          <p:cNvPicPr>
            <a:picLocks noGrp="1" noChangeAspect="1" noChangeArrowheads="1"/>
          </p:cNvPicPr>
          <p:nvPr>
            <p:ph sz="half" idx="2"/>
          </p:nvPr>
        </p:nvPicPr>
        <p:blipFill>
          <a:blip r:embed="rId2"/>
          <a:srcRect/>
          <a:stretch>
            <a:fillRect/>
          </a:stretch>
        </p:blipFill>
        <p:spPr>
          <a:xfrm>
            <a:off x="684213" y="3429000"/>
            <a:ext cx="7488237" cy="2630488"/>
          </a:xfr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r>
              <a:rPr lang="es-EC"/>
              <a:t>Procesos Estuarinos</a:t>
            </a:r>
            <a:endParaRPr lang="es-EC" altLang="en-US"/>
          </a:p>
        </p:txBody>
      </p:sp>
      <p:sp>
        <p:nvSpPr>
          <p:cNvPr id="6" name="5 Marcador de pie de página"/>
          <p:cNvSpPr>
            <a:spLocks noGrp="1"/>
          </p:cNvSpPr>
          <p:nvPr>
            <p:ph type="ftr" sz="quarter" idx="11"/>
          </p:nvPr>
        </p:nvSpPr>
        <p:spPr/>
        <p:txBody>
          <a:bodyPr/>
          <a:lstStyle/>
          <a:p>
            <a:r>
              <a:rPr lang="es-EC" altLang="en-US"/>
              <a:t>José V. Chang, Profesor FIMCM-ESPOL</a:t>
            </a:r>
          </a:p>
        </p:txBody>
      </p:sp>
      <p:sp>
        <p:nvSpPr>
          <p:cNvPr id="7" name="6 Marcador de número de diapositiva"/>
          <p:cNvSpPr>
            <a:spLocks noGrp="1"/>
          </p:cNvSpPr>
          <p:nvPr>
            <p:ph type="sldNum" sz="quarter" idx="12"/>
          </p:nvPr>
        </p:nvSpPr>
        <p:spPr/>
        <p:txBody>
          <a:bodyPr/>
          <a:lstStyle/>
          <a:p>
            <a:fld id="{4A6285A1-DE6F-41E8-BCD3-2277819BF853}" type="slidenum">
              <a:rPr lang="es-EC" altLang="en-US"/>
              <a:pPr/>
              <a:t>29</a:t>
            </a:fld>
            <a:endParaRPr lang="es-EC" altLang="en-US"/>
          </a:p>
        </p:txBody>
      </p:sp>
      <p:sp>
        <p:nvSpPr>
          <p:cNvPr id="75778" name="Rectangle 2"/>
          <p:cNvSpPr>
            <a:spLocks noGrp="1" noChangeArrowheads="1"/>
          </p:cNvSpPr>
          <p:nvPr>
            <p:ph type="title"/>
          </p:nvPr>
        </p:nvSpPr>
        <p:spPr/>
        <p:txBody>
          <a:bodyPr/>
          <a:lstStyle/>
          <a:p>
            <a:r>
              <a:rPr lang="es-ES"/>
              <a:t>Circulación estuarina negativa</a:t>
            </a:r>
          </a:p>
        </p:txBody>
      </p:sp>
      <p:sp>
        <p:nvSpPr>
          <p:cNvPr id="75779" name="Rectangle 3"/>
          <p:cNvSpPr>
            <a:spLocks noGrp="1" noChangeArrowheads="1"/>
          </p:cNvSpPr>
          <p:nvPr>
            <p:ph type="body" sz="half" idx="1"/>
          </p:nvPr>
        </p:nvSpPr>
        <p:spPr>
          <a:xfrm>
            <a:off x="323850" y="981075"/>
            <a:ext cx="8362950" cy="1871663"/>
          </a:xfrm>
        </p:spPr>
        <p:txBody>
          <a:bodyPr/>
          <a:lstStyle/>
          <a:p>
            <a:pPr>
              <a:spcBef>
                <a:spcPct val="40000"/>
              </a:spcBef>
              <a:buClr>
                <a:srgbClr val="FF3300"/>
              </a:buClr>
              <a:buSzTx/>
              <a:buFont typeface="Wingdings" pitchFamily="2" charset="2"/>
              <a:buNone/>
            </a:pPr>
            <a:r>
              <a:rPr lang="es-EC" sz="2000"/>
              <a:t>La circulación estuarina negativa existe cuando hay un flujo neto de agua del mar hacia el estuario, es decir que </a:t>
            </a:r>
            <a:r>
              <a:rPr lang="es-EC" sz="2000" b="1"/>
              <a:t>D &lt; M</a:t>
            </a:r>
            <a:r>
              <a:rPr lang="es-EC" sz="2000"/>
              <a:t> ó </a:t>
            </a:r>
            <a:r>
              <a:rPr lang="es-EC" sz="2000" b="1"/>
              <a:t>D – M &lt; 0</a:t>
            </a:r>
          </a:p>
          <a:p>
            <a:pPr>
              <a:spcBef>
                <a:spcPct val="40000"/>
              </a:spcBef>
              <a:buClr>
                <a:srgbClr val="FF3300"/>
              </a:buClr>
              <a:buSzTx/>
              <a:buFont typeface="Wingdings" pitchFamily="2" charset="2"/>
              <a:buNone/>
            </a:pPr>
            <a:r>
              <a:rPr lang="es-EC" sz="2000"/>
              <a:t>Entonces </a:t>
            </a:r>
            <a:r>
              <a:rPr lang="es-EC" sz="2000" b="1"/>
              <a:t>P + R &lt; E</a:t>
            </a:r>
            <a:r>
              <a:rPr lang="es-EC" sz="2000"/>
              <a:t>  y  </a:t>
            </a:r>
            <a:r>
              <a:rPr lang="es-EC" sz="2000" b="1"/>
              <a:t>S</a:t>
            </a:r>
            <a:r>
              <a:rPr lang="es-EC" sz="2000" b="1" baseline="-25000"/>
              <a:t>D </a:t>
            </a:r>
            <a:r>
              <a:rPr lang="es-EC" sz="2000" b="1"/>
              <a:t>&gt; S</a:t>
            </a:r>
            <a:r>
              <a:rPr lang="es-EC" sz="2000" b="1" baseline="-25000"/>
              <a:t>M</a:t>
            </a:r>
            <a:r>
              <a:rPr lang="es-EC" sz="2000"/>
              <a:t>. </a:t>
            </a:r>
          </a:p>
          <a:p>
            <a:pPr>
              <a:spcBef>
                <a:spcPct val="40000"/>
              </a:spcBef>
              <a:buClr>
                <a:srgbClr val="FF3300"/>
              </a:buClr>
              <a:buSzTx/>
              <a:buFont typeface="Wingdings" pitchFamily="2" charset="2"/>
              <a:buNone/>
            </a:pPr>
            <a:r>
              <a:rPr lang="es-EC" sz="2000"/>
              <a:t>Se va a usar una definición de estuario que va a excluir esta posibilidad. Pero a veces por la poca lluvia un estuario puede convertirse en uno de estos.</a:t>
            </a:r>
            <a:endParaRPr lang="es-ES" sz="2000"/>
          </a:p>
        </p:txBody>
      </p:sp>
      <p:pic>
        <p:nvPicPr>
          <p:cNvPr id="75780" name="Picture 4" descr="dibujo13"/>
          <p:cNvPicPr>
            <a:picLocks noGrp="1" noChangeAspect="1" noChangeArrowheads="1"/>
          </p:cNvPicPr>
          <p:nvPr>
            <p:ph sz="half" idx="2"/>
          </p:nvPr>
        </p:nvPicPr>
        <p:blipFill>
          <a:blip r:embed="rId2"/>
          <a:srcRect/>
          <a:stretch>
            <a:fillRect/>
          </a:stretch>
        </p:blipFill>
        <p:spPr>
          <a:xfrm>
            <a:off x="1187450" y="3213100"/>
            <a:ext cx="7207250" cy="263048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r>
              <a:rPr lang="es-EC"/>
              <a:t>Procesos Estuarinos</a:t>
            </a:r>
            <a:endParaRPr lang="es-EC" altLang="en-US"/>
          </a:p>
        </p:txBody>
      </p:sp>
      <p:sp>
        <p:nvSpPr>
          <p:cNvPr id="6" name="5 Marcador de pie de página"/>
          <p:cNvSpPr>
            <a:spLocks noGrp="1"/>
          </p:cNvSpPr>
          <p:nvPr>
            <p:ph type="ftr" sz="quarter" idx="11"/>
          </p:nvPr>
        </p:nvSpPr>
        <p:spPr/>
        <p:txBody>
          <a:bodyPr/>
          <a:lstStyle/>
          <a:p>
            <a:r>
              <a:rPr lang="es-EC" altLang="en-US"/>
              <a:t>José V. Chang, Profesor FIMCM-ESPOL</a:t>
            </a:r>
          </a:p>
        </p:txBody>
      </p:sp>
      <p:sp>
        <p:nvSpPr>
          <p:cNvPr id="7" name="6 Marcador de número de diapositiva"/>
          <p:cNvSpPr>
            <a:spLocks noGrp="1"/>
          </p:cNvSpPr>
          <p:nvPr>
            <p:ph type="sldNum" sz="quarter" idx="12"/>
          </p:nvPr>
        </p:nvSpPr>
        <p:spPr/>
        <p:txBody>
          <a:bodyPr/>
          <a:lstStyle/>
          <a:p>
            <a:fld id="{E6387570-AD07-4335-840A-42D788622E44}" type="slidenum">
              <a:rPr lang="es-EC" altLang="en-US"/>
              <a:pPr/>
              <a:t>3</a:t>
            </a:fld>
            <a:endParaRPr lang="es-EC" altLang="en-US"/>
          </a:p>
        </p:txBody>
      </p:sp>
      <p:sp>
        <p:nvSpPr>
          <p:cNvPr id="56322" name="Rectangle 2"/>
          <p:cNvSpPr>
            <a:spLocks noGrp="1" noChangeArrowheads="1"/>
          </p:cNvSpPr>
          <p:nvPr>
            <p:ph type="title"/>
          </p:nvPr>
        </p:nvSpPr>
        <p:spPr/>
        <p:txBody>
          <a:bodyPr/>
          <a:lstStyle/>
          <a:p>
            <a:r>
              <a:rPr lang="es-ES"/>
              <a:t>NOMENCLATURA</a:t>
            </a:r>
          </a:p>
        </p:txBody>
      </p:sp>
      <p:pic>
        <p:nvPicPr>
          <p:cNvPr id="56323" name="Picture 3" descr="dibujo4"/>
          <p:cNvPicPr>
            <a:picLocks noChangeAspect="1" noChangeArrowheads="1"/>
          </p:cNvPicPr>
          <p:nvPr>
            <p:ph sz="half" idx="1"/>
          </p:nvPr>
        </p:nvPicPr>
        <p:blipFill>
          <a:blip r:embed="rId3"/>
          <a:srcRect/>
          <a:stretch>
            <a:fillRect/>
          </a:stretch>
        </p:blipFill>
        <p:spPr>
          <a:xfrm>
            <a:off x="1331913" y="765175"/>
            <a:ext cx="6192837" cy="2087563"/>
          </a:xfrm>
          <a:noFill/>
          <a:ln/>
        </p:spPr>
      </p:pic>
      <p:sp>
        <p:nvSpPr>
          <p:cNvPr id="56324" name="Rectangle 4"/>
          <p:cNvSpPr>
            <a:spLocks noGrp="1" noChangeArrowheads="1"/>
          </p:cNvSpPr>
          <p:nvPr>
            <p:ph type="body" sz="half" idx="2"/>
          </p:nvPr>
        </p:nvSpPr>
        <p:spPr>
          <a:xfrm>
            <a:off x="179388" y="2565400"/>
            <a:ext cx="8785225" cy="4103688"/>
          </a:xfrm>
        </p:spPr>
        <p:txBody>
          <a:bodyPr/>
          <a:lstStyle/>
          <a:p>
            <a:pPr>
              <a:buFont typeface="Wingdings" pitchFamily="2" charset="2"/>
              <a:buNone/>
            </a:pPr>
            <a:r>
              <a:rPr lang="es-EC" b="1"/>
              <a:t>UMBRAL</a:t>
            </a:r>
          </a:p>
          <a:p>
            <a:pPr>
              <a:lnSpc>
                <a:spcPct val="95000"/>
              </a:lnSpc>
              <a:spcBef>
                <a:spcPct val="30000"/>
              </a:spcBef>
            </a:pPr>
            <a:r>
              <a:rPr lang="es-EC"/>
              <a:t>Un umbral es una colina o montaña que está bajo el agua en un estuario. Generalmente son formadas por acción glacial y están en las desembocaduras de los estuarios. Restringen el flujo del agua debajo de la profundidad del umbral du.</a:t>
            </a:r>
          </a:p>
          <a:p>
            <a:pPr>
              <a:lnSpc>
                <a:spcPct val="95000"/>
              </a:lnSpc>
              <a:spcBef>
                <a:spcPct val="30000"/>
              </a:spcBef>
            </a:pPr>
            <a:r>
              <a:rPr lang="es-EC"/>
              <a:t>L = largo del estuario, la distancia desde la cabecera hasta la desembocadura</a:t>
            </a:r>
          </a:p>
          <a:p>
            <a:pPr>
              <a:lnSpc>
                <a:spcPct val="95000"/>
              </a:lnSpc>
              <a:spcBef>
                <a:spcPct val="30000"/>
              </a:spcBef>
            </a:pPr>
            <a:r>
              <a:rPr lang="es-EC"/>
              <a:t>Ax = ancho del estuario a una distancia X de la cabecera (Ver lámina anterior)</a:t>
            </a:r>
          </a:p>
          <a:p>
            <a:pPr>
              <a:lnSpc>
                <a:spcPct val="95000"/>
              </a:lnSpc>
              <a:spcBef>
                <a:spcPct val="30000"/>
              </a:spcBef>
              <a:buFont typeface="Wingdings" pitchFamily="2" charset="2"/>
              <a:buNone/>
            </a:pPr>
            <a:r>
              <a:rPr lang="es-EC"/>
              <a:t>	X = 0, Ac es el ancho del estuario en la cabecera.</a:t>
            </a:r>
          </a:p>
          <a:p>
            <a:pPr>
              <a:lnSpc>
                <a:spcPct val="95000"/>
              </a:lnSpc>
              <a:spcBef>
                <a:spcPct val="30000"/>
              </a:spcBef>
              <a:buFont typeface="Wingdings" pitchFamily="2" charset="2"/>
              <a:buNone/>
            </a:pPr>
            <a:r>
              <a:rPr lang="es-EC"/>
              <a:t>	X = L, A</a:t>
            </a:r>
            <a:r>
              <a:rPr lang="es-EC" baseline="-25000"/>
              <a:t>D</a:t>
            </a:r>
            <a:r>
              <a:rPr lang="es-EC"/>
              <a:t> es el ancho del estuario en la desembocadura</a:t>
            </a:r>
          </a:p>
          <a:p>
            <a:pPr>
              <a:lnSpc>
                <a:spcPct val="95000"/>
              </a:lnSpc>
              <a:spcBef>
                <a:spcPct val="30000"/>
              </a:spcBef>
            </a:pPr>
            <a:r>
              <a:rPr lang="es-EC"/>
              <a:t>d </a:t>
            </a:r>
            <a:r>
              <a:rPr lang="es-EC" baseline="-25000"/>
              <a:t>x</a:t>
            </a:r>
            <a:r>
              <a:rPr lang="es-EC"/>
              <a:t> = profundidad del fondo a la superficie en el estuario a distancia X de la cabecera;</a:t>
            </a:r>
          </a:p>
          <a:p>
            <a:pPr>
              <a:lnSpc>
                <a:spcPct val="95000"/>
              </a:lnSpc>
              <a:spcBef>
                <a:spcPct val="30000"/>
              </a:spcBef>
            </a:pPr>
            <a:r>
              <a:rPr lang="es-EC"/>
              <a:t>d</a:t>
            </a:r>
            <a:r>
              <a:rPr lang="es-EC" baseline="-25000"/>
              <a:t>c</a:t>
            </a:r>
            <a:r>
              <a:rPr lang="es-EC"/>
              <a:t> = profundidad en la cabecera </a:t>
            </a:r>
          </a:p>
          <a:p>
            <a:pPr>
              <a:lnSpc>
                <a:spcPct val="95000"/>
              </a:lnSpc>
              <a:spcBef>
                <a:spcPct val="30000"/>
              </a:spcBef>
            </a:pPr>
            <a:r>
              <a:rPr lang="es-EC"/>
              <a:t>d</a:t>
            </a:r>
            <a:r>
              <a:rPr lang="es-EC" baseline="-25000"/>
              <a:t>D</a:t>
            </a:r>
            <a:r>
              <a:rPr lang="es-EC"/>
              <a:t> = profundidad en la desembocadura</a:t>
            </a:r>
            <a:endParaRPr lang="es-E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fecha"/>
          <p:cNvSpPr>
            <a:spLocks noGrp="1"/>
          </p:cNvSpPr>
          <p:nvPr>
            <p:ph type="dt" sz="half" idx="10"/>
          </p:nvPr>
        </p:nvSpPr>
        <p:spPr/>
        <p:txBody>
          <a:bodyPr/>
          <a:lstStyle/>
          <a:p>
            <a:r>
              <a:rPr lang="es-EC"/>
              <a:t>Procesos Estuarinos</a:t>
            </a:r>
            <a:endParaRPr lang="es-EC" altLang="en-US"/>
          </a:p>
        </p:txBody>
      </p:sp>
      <p:sp>
        <p:nvSpPr>
          <p:cNvPr id="7" name="6 Marcador de pie de página"/>
          <p:cNvSpPr>
            <a:spLocks noGrp="1"/>
          </p:cNvSpPr>
          <p:nvPr>
            <p:ph type="ftr" sz="quarter" idx="11"/>
          </p:nvPr>
        </p:nvSpPr>
        <p:spPr/>
        <p:txBody>
          <a:bodyPr/>
          <a:lstStyle/>
          <a:p>
            <a:r>
              <a:rPr lang="es-EC" altLang="en-US"/>
              <a:t>José V. Chang, Profesor FIMCM-ESPOL</a:t>
            </a:r>
          </a:p>
        </p:txBody>
      </p:sp>
      <p:sp>
        <p:nvSpPr>
          <p:cNvPr id="8" name="7 Marcador de número de diapositiva"/>
          <p:cNvSpPr>
            <a:spLocks noGrp="1"/>
          </p:cNvSpPr>
          <p:nvPr>
            <p:ph type="sldNum" sz="quarter" idx="12"/>
          </p:nvPr>
        </p:nvSpPr>
        <p:spPr/>
        <p:txBody>
          <a:bodyPr/>
          <a:lstStyle/>
          <a:p>
            <a:fld id="{1E0332B5-8E73-425F-BF3F-83F62A617267}" type="slidenum">
              <a:rPr lang="es-EC" altLang="en-US"/>
              <a:pPr/>
              <a:t>30</a:t>
            </a:fld>
            <a:endParaRPr lang="es-EC" altLang="en-US"/>
          </a:p>
        </p:txBody>
      </p:sp>
      <p:sp>
        <p:nvSpPr>
          <p:cNvPr id="76802" name="Rectangle 2"/>
          <p:cNvSpPr>
            <a:spLocks noGrp="1" noChangeArrowheads="1"/>
          </p:cNvSpPr>
          <p:nvPr>
            <p:ph type="title"/>
          </p:nvPr>
        </p:nvSpPr>
        <p:spPr/>
        <p:txBody>
          <a:bodyPr/>
          <a:lstStyle/>
          <a:p>
            <a:r>
              <a:rPr lang="es-ES"/>
              <a:t>Dirección del flujo estuarino</a:t>
            </a:r>
          </a:p>
        </p:txBody>
      </p:sp>
      <p:sp>
        <p:nvSpPr>
          <p:cNvPr id="76803" name="Rectangle 3"/>
          <p:cNvSpPr>
            <a:spLocks noGrp="1" noChangeArrowheads="1"/>
          </p:cNvSpPr>
          <p:nvPr>
            <p:ph type="body" sz="half" idx="1"/>
          </p:nvPr>
        </p:nvSpPr>
        <p:spPr>
          <a:xfrm>
            <a:off x="323850" y="1125538"/>
            <a:ext cx="3527425" cy="4751387"/>
          </a:xfrm>
        </p:spPr>
        <p:txBody>
          <a:bodyPr/>
          <a:lstStyle/>
          <a:p>
            <a:pPr>
              <a:spcBef>
                <a:spcPct val="40000"/>
              </a:spcBef>
              <a:buClr>
                <a:srgbClr val="FF3300"/>
              </a:buClr>
              <a:buSzPct val="75000"/>
              <a:buFont typeface="Wingdings" pitchFamily="2" charset="2"/>
              <a:buChar char="q"/>
            </a:pPr>
            <a:r>
              <a:rPr lang="es-EC" sz="2000"/>
              <a:t>La dirección del flujo estuarino es positiva, cuando la densidad del agua que sale del estuario (ρ </a:t>
            </a:r>
            <a:r>
              <a:rPr lang="es-EC" sz="2000" baseline="-25000"/>
              <a:t>D</a:t>
            </a:r>
            <a:r>
              <a:rPr lang="es-EC" sz="2000"/>
              <a:t>) es menor que la densidad del agua que entra (ρ </a:t>
            </a:r>
            <a:r>
              <a:rPr lang="es-EC" sz="2000" baseline="-25000"/>
              <a:t>M</a:t>
            </a:r>
            <a:r>
              <a:rPr lang="es-EC" sz="2000"/>
              <a:t>) este es el caso más común.</a:t>
            </a:r>
          </a:p>
          <a:p>
            <a:pPr>
              <a:spcBef>
                <a:spcPct val="40000"/>
              </a:spcBef>
              <a:buClr>
                <a:srgbClr val="FF3300"/>
              </a:buClr>
              <a:buSzPct val="75000"/>
              <a:buFont typeface="Wingdings" pitchFamily="2" charset="2"/>
              <a:buNone/>
            </a:pPr>
            <a:endParaRPr lang="es-EC" sz="2000"/>
          </a:p>
          <a:p>
            <a:pPr>
              <a:spcBef>
                <a:spcPct val="40000"/>
              </a:spcBef>
              <a:buClr>
                <a:srgbClr val="FF3300"/>
              </a:buClr>
              <a:buSzPct val="75000"/>
              <a:buFont typeface="Wingdings" pitchFamily="2" charset="2"/>
              <a:buNone/>
            </a:pPr>
            <a:endParaRPr lang="es-EC" sz="2000"/>
          </a:p>
          <a:p>
            <a:pPr>
              <a:spcBef>
                <a:spcPct val="40000"/>
              </a:spcBef>
              <a:buClr>
                <a:srgbClr val="FF3300"/>
              </a:buClr>
              <a:buSzPct val="75000"/>
              <a:buFont typeface="Wingdings" pitchFamily="2" charset="2"/>
              <a:buChar char="q"/>
            </a:pPr>
            <a:r>
              <a:rPr lang="es-EC" sz="2000"/>
              <a:t>La dirección del flujo estuarino es negativa cuando ρ </a:t>
            </a:r>
            <a:r>
              <a:rPr lang="es-EC" sz="2000" baseline="-25000"/>
              <a:t>D</a:t>
            </a:r>
            <a:r>
              <a:rPr lang="es-EC" sz="2000"/>
              <a:t> &gt; ρ </a:t>
            </a:r>
            <a:r>
              <a:rPr lang="es-EC" sz="2000" baseline="-25000"/>
              <a:t>M</a:t>
            </a:r>
            <a:endParaRPr lang="es-ES" sz="2000" baseline="-25000"/>
          </a:p>
        </p:txBody>
      </p:sp>
      <p:pic>
        <p:nvPicPr>
          <p:cNvPr id="76804" name="Picture 4" descr="dibujo14"/>
          <p:cNvPicPr>
            <a:picLocks noGrp="1" noChangeAspect="1" noChangeArrowheads="1"/>
          </p:cNvPicPr>
          <p:nvPr>
            <p:ph sz="quarter" idx="2"/>
          </p:nvPr>
        </p:nvPicPr>
        <p:blipFill>
          <a:blip r:embed="rId2"/>
          <a:srcRect/>
          <a:stretch>
            <a:fillRect/>
          </a:stretch>
        </p:blipFill>
        <p:spPr>
          <a:xfrm>
            <a:off x="4067175" y="1125538"/>
            <a:ext cx="4748213" cy="2306637"/>
          </a:xfrm>
        </p:spPr>
      </p:pic>
      <p:pic>
        <p:nvPicPr>
          <p:cNvPr id="76805" name="Picture 5" descr="dibujo15"/>
          <p:cNvPicPr>
            <a:picLocks noChangeAspect="1" noChangeArrowheads="1"/>
          </p:cNvPicPr>
          <p:nvPr>
            <p:ph sz="quarter" idx="3"/>
          </p:nvPr>
        </p:nvPicPr>
        <p:blipFill>
          <a:blip r:embed="rId3"/>
          <a:srcRect/>
          <a:stretch>
            <a:fillRect/>
          </a:stretch>
        </p:blipFill>
        <p:spPr>
          <a:xfrm>
            <a:off x="4211638" y="3789363"/>
            <a:ext cx="4608512" cy="2160587"/>
          </a:xfrm>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r>
              <a:rPr lang="es-EC"/>
              <a:t>Procesos Estuarinos</a:t>
            </a:r>
            <a:endParaRPr lang="es-EC" altLang="en-US"/>
          </a:p>
        </p:txBody>
      </p:sp>
      <p:sp>
        <p:nvSpPr>
          <p:cNvPr id="5" name="4 Marcador de pie de página"/>
          <p:cNvSpPr>
            <a:spLocks noGrp="1"/>
          </p:cNvSpPr>
          <p:nvPr>
            <p:ph type="ftr" sz="quarter" idx="11"/>
          </p:nvPr>
        </p:nvSpPr>
        <p:spPr/>
        <p:txBody>
          <a:body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p>
            <a:fld id="{B17678F8-FFEE-4F2C-A026-36107CF0FAA4}" type="slidenum">
              <a:rPr lang="es-EC" altLang="en-US"/>
              <a:pPr/>
              <a:t>31</a:t>
            </a:fld>
            <a:endParaRPr lang="es-EC" altLang="en-US"/>
          </a:p>
        </p:txBody>
      </p:sp>
      <p:sp>
        <p:nvSpPr>
          <p:cNvPr id="77826" name="Rectangle 2"/>
          <p:cNvSpPr>
            <a:spLocks noGrp="1" noChangeArrowheads="1"/>
          </p:cNvSpPr>
          <p:nvPr>
            <p:ph type="title"/>
          </p:nvPr>
        </p:nvSpPr>
        <p:spPr>
          <a:xfrm>
            <a:off x="457200" y="260350"/>
            <a:ext cx="8229600" cy="720725"/>
          </a:xfrm>
        </p:spPr>
        <p:txBody>
          <a:bodyPr/>
          <a:lstStyle/>
          <a:p>
            <a:r>
              <a:rPr lang="es-ES"/>
              <a:t>Síntesis de clase y dirección</a:t>
            </a:r>
          </a:p>
        </p:txBody>
      </p:sp>
      <p:sp>
        <p:nvSpPr>
          <p:cNvPr id="77827" name="Rectangle 3"/>
          <p:cNvSpPr>
            <a:spLocks noGrp="1" noChangeArrowheads="1"/>
          </p:cNvSpPr>
          <p:nvPr>
            <p:ph type="body" idx="1"/>
          </p:nvPr>
        </p:nvSpPr>
        <p:spPr>
          <a:xfrm>
            <a:off x="250825" y="836613"/>
            <a:ext cx="8713788" cy="5294312"/>
          </a:xfrm>
        </p:spPr>
        <p:txBody>
          <a:bodyPr/>
          <a:lstStyle/>
          <a:p>
            <a:pPr>
              <a:buClr>
                <a:srgbClr val="FF3300"/>
              </a:buClr>
              <a:buSzTx/>
              <a:buFont typeface="Wingdings" pitchFamily="2" charset="2"/>
              <a:buNone/>
            </a:pPr>
            <a:r>
              <a:rPr lang="es-EC" b="1"/>
              <a:t>Clase</a:t>
            </a:r>
            <a:r>
              <a:rPr lang="es-EC"/>
              <a:t>                                          </a:t>
            </a:r>
            <a:r>
              <a:rPr lang="es-EC" b="1"/>
              <a:t>Condiciones Suficientes</a:t>
            </a:r>
          </a:p>
          <a:p>
            <a:pPr>
              <a:buClr>
                <a:srgbClr val="FF3300"/>
              </a:buClr>
              <a:buSzTx/>
              <a:buFont typeface="Wingdings" pitchFamily="2" charset="2"/>
              <a:buNone/>
            </a:pPr>
            <a:r>
              <a:rPr lang="es-EC"/>
              <a:t>		Positiva	                                   S</a:t>
            </a:r>
            <a:r>
              <a:rPr lang="es-EC" baseline="-25000"/>
              <a:t>M</a:t>
            </a:r>
            <a:r>
              <a:rPr lang="es-EC"/>
              <a:t> &gt; S</a:t>
            </a:r>
            <a:r>
              <a:rPr lang="es-EC" baseline="-25000"/>
              <a:t>D </a:t>
            </a:r>
            <a:r>
              <a:rPr lang="es-EC"/>
              <a:t>  ó  D &gt; M</a:t>
            </a:r>
          </a:p>
          <a:p>
            <a:pPr>
              <a:buClr>
                <a:srgbClr val="FF3300"/>
              </a:buClr>
              <a:buSzTx/>
              <a:buFont typeface="Wingdings" pitchFamily="2" charset="2"/>
              <a:buNone/>
            </a:pPr>
            <a:r>
              <a:rPr lang="es-EC"/>
              <a:t>		Negativa                                      S</a:t>
            </a:r>
            <a:r>
              <a:rPr lang="es-EC" baseline="-25000"/>
              <a:t>D</a:t>
            </a:r>
            <a:r>
              <a:rPr lang="es-EC"/>
              <a:t> &gt; S</a:t>
            </a:r>
            <a:r>
              <a:rPr lang="es-EC" baseline="-25000"/>
              <a:t>M</a:t>
            </a:r>
            <a:r>
              <a:rPr lang="es-EC"/>
              <a:t>  ó  M &gt; D</a:t>
            </a:r>
            <a:endParaRPr lang="es-EC" u="sng"/>
          </a:p>
          <a:p>
            <a:pPr>
              <a:buClr>
                <a:srgbClr val="FF3300"/>
              </a:buClr>
              <a:buSzTx/>
              <a:buFont typeface="Wingdings" pitchFamily="2" charset="2"/>
              <a:buChar char="q"/>
            </a:pPr>
            <a:r>
              <a:rPr lang="es-EC" b="1"/>
              <a:t>Dirección</a:t>
            </a:r>
            <a:r>
              <a:rPr lang="es-EC" u="sng"/>
              <a:t> </a:t>
            </a:r>
            <a:endParaRPr lang="es-EC"/>
          </a:p>
          <a:p>
            <a:pPr>
              <a:buClr>
                <a:srgbClr val="FF3300"/>
              </a:buClr>
              <a:buSzTx/>
              <a:buFont typeface="Wingdings" pitchFamily="2" charset="2"/>
              <a:buNone/>
            </a:pPr>
            <a:r>
              <a:rPr lang="es-EC"/>
              <a:t>		Positiva 			</a:t>
            </a:r>
            <a:r>
              <a:rPr lang="es-EC" sz="2400"/>
              <a:t>ρ</a:t>
            </a:r>
            <a:r>
              <a:rPr lang="es-EC"/>
              <a:t> </a:t>
            </a:r>
            <a:r>
              <a:rPr lang="es-EC" baseline="-25000"/>
              <a:t>M</a:t>
            </a:r>
            <a:r>
              <a:rPr lang="es-EC"/>
              <a:t>&gt; </a:t>
            </a:r>
            <a:r>
              <a:rPr lang="es-EC" sz="2400"/>
              <a:t>ρ</a:t>
            </a:r>
            <a:r>
              <a:rPr lang="es-EC"/>
              <a:t> </a:t>
            </a:r>
            <a:r>
              <a:rPr lang="es-EC" baseline="-25000"/>
              <a:t>D</a:t>
            </a:r>
          </a:p>
          <a:p>
            <a:pPr>
              <a:buClr>
                <a:srgbClr val="FF3300"/>
              </a:buClr>
              <a:buSzTx/>
              <a:buFont typeface="Wingdings" pitchFamily="2" charset="2"/>
              <a:buNone/>
            </a:pPr>
            <a:r>
              <a:rPr lang="es-EC"/>
              <a:t>		Negativa 			</a:t>
            </a:r>
            <a:r>
              <a:rPr lang="es-EC" sz="2400"/>
              <a:t>ρ </a:t>
            </a:r>
            <a:r>
              <a:rPr lang="es-EC" baseline="-25000"/>
              <a:t>D</a:t>
            </a:r>
            <a:r>
              <a:rPr lang="es-EC"/>
              <a:t>&gt;</a:t>
            </a:r>
            <a:r>
              <a:rPr lang="es-ES"/>
              <a:t> </a:t>
            </a:r>
            <a:r>
              <a:rPr lang="es-EC" sz="2400"/>
              <a:t>ρ</a:t>
            </a:r>
            <a:r>
              <a:rPr lang="es-EC"/>
              <a:t> </a:t>
            </a:r>
            <a:r>
              <a:rPr lang="es-EC" baseline="-25000"/>
              <a:t>M</a:t>
            </a:r>
            <a:endParaRPr lang="es-ES"/>
          </a:p>
          <a:p>
            <a:pPr>
              <a:spcBef>
                <a:spcPct val="40000"/>
              </a:spcBef>
              <a:spcAft>
                <a:spcPct val="30000"/>
              </a:spcAft>
              <a:buClr>
                <a:srgbClr val="FF3300"/>
              </a:buClr>
              <a:buSzTx/>
              <a:buFont typeface="Wingdings" pitchFamily="2" charset="2"/>
              <a:buChar char="q"/>
            </a:pPr>
            <a:r>
              <a:rPr lang="es-EC" b="1"/>
              <a:t>Índice de mezcla</a:t>
            </a:r>
          </a:p>
          <a:p>
            <a:pPr>
              <a:buClr>
                <a:srgbClr val="FF3300"/>
              </a:buClr>
              <a:buSzTx/>
              <a:buFont typeface="Wingdings" pitchFamily="2" charset="2"/>
              <a:buNone/>
            </a:pPr>
            <a:r>
              <a:rPr lang="es-EC"/>
              <a:t>El índice de mezcla (IM) es un número no dimensional (sin unidades)</a:t>
            </a:r>
          </a:p>
          <a:p>
            <a:pPr>
              <a:buClr>
                <a:srgbClr val="FF3300"/>
              </a:buClr>
              <a:buSzTx/>
              <a:buFont typeface="Wingdings" pitchFamily="2" charset="2"/>
              <a:buNone/>
            </a:pPr>
            <a:r>
              <a:rPr lang="es-EC"/>
              <a:t>				</a:t>
            </a:r>
            <a:r>
              <a:rPr lang="es-EC" b="1"/>
              <a:t>IM = 	</a:t>
            </a:r>
            <a:r>
              <a:rPr lang="es-EC" b="1" u="sng"/>
              <a:t>RT/2</a:t>
            </a:r>
            <a:endParaRPr lang="es-EC" b="1"/>
          </a:p>
          <a:p>
            <a:pPr>
              <a:buClr>
                <a:srgbClr val="FF3300"/>
              </a:buClr>
              <a:buSzTx/>
              <a:buFont typeface="Wingdings" pitchFamily="2" charset="2"/>
              <a:buNone/>
            </a:pPr>
            <a:r>
              <a:rPr lang="es-EC" b="1"/>
              <a:t>          				   P</a:t>
            </a:r>
          </a:p>
          <a:p>
            <a:pPr>
              <a:buClr>
                <a:srgbClr val="FF3300"/>
              </a:buClr>
              <a:buSzTx/>
              <a:buFont typeface="Wingdings" pitchFamily="2" charset="2"/>
              <a:buChar char="q"/>
            </a:pPr>
            <a:r>
              <a:rPr lang="es-EC"/>
              <a:t>donde R es la tasa promedio de flujo del río. T es el período de un ciclo de la marea (con la misma unidad que R). </a:t>
            </a:r>
            <a:r>
              <a:rPr lang="es-EC" b="1"/>
              <a:t>P es el prisma del estuario</a:t>
            </a:r>
            <a:r>
              <a:rPr lang="es-EC"/>
              <a:t> y es igual a VP – Vb donde VP es el volumen del estuario a la pleamar y Vb es el volumen del estuario a la bajamar.</a:t>
            </a:r>
          </a:p>
          <a:p>
            <a:pPr>
              <a:buClr>
                <a:srgbClr val="FF3300"/>
              </a:buClr>
              <a:buSzTx/>
              <a:buFont typeface="Wingdings" pitchFamily="2" charset="2"/>
              <a:buChar char="q"/>
            </a:pPr>
            <a:r>
              <a:rPr lang="es-EC"/>
              <a:t>En lugares como el Río Guayas aproximadamente se tiene, con respecto a las mareas 7 ½ horas para bajar y 5 ½ horas para subir, donde los usos de IM no son tan exactos.</a:t>
            </a:r>
            <a:endParaRPr lang="es-E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r>
              <a:rPr lang="es-EC"/>
              <a:t>Procesos Estuarinos</a:t>
            </a:r>
            <a:endParaRPr lang="es-EC" altLang="en-US"/>
          </a:p>
        </p:txBody>
      </p:sp>
      <p:sp>
        <p:nvSpPr>
          <p:cNvPr id="5" name="4 Marcador de pie de página"/>
          <p:cNvSpPr>
            <a:spLocks noGrp="1"/>
          </p:cNvSpPr>
          <p:nvPr>
            <p:ph type="ftr" sz="quarter" idx="11"/>
          </p:nvPr>
        </p:nvSpPr>
        <p:spPr/>
        <p:txBody>
          <a:body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p>
            <a:fld id="{82EC48F8-2B33-43A9-A81E-53DB6F33DC01}" type="slidenum">
              <a:rPr lang="es-EC" altLang="en-US"/>
              <a:pPr/>
              <a:t>32</a:t>
            </a:fld>
            <a:endParaRPr lang="es-EC" altLang="en-US"/>
          </a:p>
        </p:txBody>
      </p:sp>
      <p:sp>
        <p:nvSpPr>
          <p:cNvPr id="78850" name="Rectangle 2"/>
          <p:cNvSpPr>
            <a:spLocks noGrp="1" noChangeArrowheads="1"/>
          </p:cNvSpPr>
          <p:nvPr>
            <p:ph type="title"/>
          </p:nvPr>
        </p:nvSpPr>
        <p:spPr>
          <a:xfrm>
            <a:off x="457200" y="188913"/>
            <a:ext cx="8229600" cy="1008062"/>
          </a:xfrm>
        </p:spPr>
        <p:txBody>
          <a:bodyPr/>
          <a:lstStyle/>
          <a:p>
            <a:r>
              <a:rPr lang="es-EC"/>
              <a:t>La energía tidal disponible para mezclar el estuario</a:t>
            </a:r>
            <a:endParaRPr lang="es-ES"/>
          </a:p>
        </p:txBody>
      </p:sp>
      <p:sp>
        <p:nvSpPr>
          <p:cNvPr id="78851" name="Rectangle 3"/>
          <p:cNvSpPr>
            <a:spLocks noGrp="1" noChangeArrowheads="1"/>
          </p:cNvSpPr>
          <p:nvPr>
            <p:ph type="body" idx="1"/>
          </p:nvPr>
        </p:nvSpPr>
        <p:spPr>
          <a:xfrm>
            <a:off x="250825" y="1196975"/>
            <a:ext cx="8642350" cy="4933950"/>
          </a:xfrm>
        </p:spPr>
        <p:txBody>
          <a:bodyPr/>
          <a:lstStyle/>
          <a:p>
            <a:pPr>
              <a:buFont typeface="Wingdings" pitchFamily="2" charset="2"/>
              <a:buNone/>
            </a:pPr>
            <a:r>
              <a:rPr lang="es-EC"/>
              <a:t>La marea es una onda de período largo, y que la tasa de flujo de la densidad de energía de esta onda es: </a:t>
            </a:r>
          </a:p>
          <a:p>
            <a:pPr>
              <a:buClr>
                <a:srgbClr val="FF3300"/>
              </a:buClr>
              <a:buSzTx/>
              <a:buFont typeface="Wingdings" pitchFamily="2" charset="2"/>
              <a:buNone/>
            </a:pPr>
            <a:r>
              <a:rPr lang="es-EC"/>
              <a:t>		P = E x U = 1/2 ρ g a </a:t>
            </a:r>
            <a:r>
              <a:rPr lang="es-EC" baseline="30000"/>
              <a:t>2</a:t>
            </a:r>
            <a:r>
              <a:rPr lang="es-EC"/>
              <a:t> U =  1/8 ρ g H </a:t>
            </a:r>
            <a:r>
              <a:rPr lang="es-EC" baseline="30000"/>
              <a:t>2</a:t>
            </a:r>
            <a:r>
              <a:rPr lang="es-EC"/>
              <a:t> U</a:t>
            </a:r>
          </a:p>
          <a:p>
            <a:pPr>
              <a:buClr>
                <a:srgbClr val="FF3300"/>
              </a:buClr>
              <a:buSzTx/>
              <a:buFont typeface="Wingdings" pitchFamily="2" charset="2"/>
              <a:buNone/>
            </a:pPr>
            <a:r>
              <a:rPr lang="es-EC"/>
              <a:t>Entonces</a:t>
            </a:r>
            <a:endParaRPr lang="en-US"/>
          </a:p>
          <a:p>
            <a:pPr>
              <a:buClr>
                <a:srgbClr val="FF3300"/>
              </a:buClr>
              <a:buSzTx/>
              <a:buFont typeface="Wingdings" pitchFamily="2" charset="2"/>
              <a:buNone/>
            </a:pPr>
            <a:r>
              <a:rPr lang="en-US"/>
              <a:t>		U</a:t>
            </a:r>
            <a:r>
              <a:rPr lang="en-US" baseline="-25000"/>
              <a:t>S</a:t>
            </a:r>
            <a:r>
              <a:rPr lang="en-US"/>
              <a:t> = C</a:t>
            </a:r>
            <a:r>
              <a:rPr lang="en-US" baseline="-25000"/>
              <a:t>S</a:t>
            </a:r>
            <a:r>
              <a:rPr lang="en-US"/>
              <a:t> = (g d </a:t>
            </a:r>
            <a:r>
              <a:rPr lang="en-US" baseline="-25000"/>
              <a:t>D</a:t>
            </a:r>
            <a:r>
              <a:rPr lang="en-US"/>
              <a:t>) </a:t>
            </a:r>
            <a:r>
              <a:rPr lang="en-US" baseline="30000"/>
              <a:t>1/2</a:t>
            </a:r>
          </a:p>
          <a:p>
            <a:pPr>
              <a:buClr>
                <a:srgbClr val="FF3300"/>
              </a:buClr>
              <a:buSzTx/>
              <a:buFont typeface="Wingdings" pitchFamily="2" charset="2"/>
              <a:buNone/>
            </a:pPr>
            <a:r>
              <a:rPr lang="en-US"/>
              <a:t>ó               P = 1/2 </a:t>
            </a:r>
            <a:r>
              <a:rPr lang="es-EC"/>
              <a:t>ρ </a:t>
            </a:r>
            <a:r>
              <a:rPr lang="en-US"/>
              <a:t>g </a:t>
            </a:r>
            <a:r>
              <a:rPr lang="en-US" baseline="30000"/>
              <a:t>3/2  </a:t>
            </a:r>
            <a:r>
              <a:rPr lang="en-US"/>
              <a:t>a</a:t>
            </a:r>
            <a:r>
              <a:rPr lang="en-US" baseline="30000"/>
              <a:t>2</a:t>
            </a:r>
            <a:r>
              <a:rPr lang="en-US"/>
              <a:t>  d </a:t>
            </a:r>
            <a:r>
              <a:rPr lang="en-US" baseline="-25000"/>
              <a:t>D</a:t>
            </a:r>
            <a:r>
              <a:rPr lang="en-US"/>
              <a:t> </a:t>
            </a:r>
            <a:r>
              <a:rPr lang="en-US" baseline="30000"/>
              <a:t>1/2</a:t>
            </a:r>
            <a:r>
              <a:rPr lang="en-US"/>
              <a:t>  =  1/8 g </a:t>
            </a:r>
            <a:r>
              <a:rPr lang="en-US" baseline="30000"/>
              <a:t>3/2</a:t>
            </a:r>
            <a:r>
              <a:rPr lang="en-US"/>
              <a:t> </a:t>
            </a:r>
            <a:r>
              <a:rPr lang="es-EC"/>
              <a:t>ρ </a:t>
            </a:r>
            <a:r>
              <a:rPr lang="en-US"/>
              <a:t>H </a:t>
            </a:r>
            <a:r>
              <a:rPr lang="en-US" baseline="30000"/>
              <a:t>2</a:t>
            </a:r>
            <a:r>
              <a:rPr lang="en-US"/>
              <a:t>  d </a:t>
            </a:r>
            <a:r>
              <a:rPr lang="en-US" baseline="-25000"/>
              <a:t>D</a:t>
            </a:r>
            <a:r>
              <a:rPr lang="en-US" baseline="30000"/>
              <a:t>1/2</a:t>
            </a:r>
            <a:endParaRPr lang="es-EC" baseline="30000"/>
          </a:p>
          <a:p>
            <a:pPr>
              <a:buClr>
                <a:srgbClr val="FF3300"/>
              </a:buClr>
              <a:buSzTx/>
              <a:buFont typeface="Wingdings" pitchFamily="2" charset="2"/>
              <a:buNone/>
            </a:pPr>
            <a:r>
              <a:rPr lang="es-EC"/>
              <a:t>donde </a:t>
            </a:r>
            <a:r>
              <a:rPr lang="es-EC" b="1"/>
              <a:t>P</a:t>
            </a:r>
            <a:r>
              <a:rPr lang="es-EC"/>
              <a:t> es la energía, </a:t>
            </a:r>
            <a:r>
              <a:rPr lang="es-EC" b="1"/>
              <a:t>E</a:t>
            </a:r>
            <a:r>
              <a:rPr lang="es-EC"/>
              <a:t> es la densidad de energía, </a:t>
            </a:r>
            <a:r>
              <a:rPr lang="es-EC" b="1"/>
              <a:t>U</a:t>
            </a:r>
            <a:r>
              <a:rPr lang="es-EC"/>
              <a:t> es la velocidad, </a:t>
            </a:r>
            <a:r>
              <a:rPr lang="es-EC" b="1"/>
              <a:t>C</a:t>
            </a:r>
            <a:r>
              <a:rPr lang="es-EC"/>
              <a:t> es la velocidad de fase, </a:t>
            </a:r>
            <a:r>
              <a:rPr lang="es-EC" b="1"/>
              <a:t>ρ</a:t>
            </a:r>
            <a:r>
              <a:rPr lang="es-EC"/>
              <a:t> es la densidad del agua, </a:t>
            </a:r>
            <a:r>
              <a:rPr lang="es-EC" b="1"/>
              <a:t>g</a:t>
            </a:r>
            <a:r>
              <a:rPr lang="es-EC"/>
              <a:t> es la aceleración de gravedad, </a:t>
            </a:r>
            <a:r>
              <a:rPr lang="es-EC" b="1"/>
              <a:t>a </a:t>
            </a:r>
            <a:r>
              <a:rPr lang="es-EC"/>
              <a:t>es la amplitud y </a:t>
            </a:r>
            <a:r>
              <a:rPr lang="es-EC" b="1"/>
              <a:t>H</a:t>
            </a:r>
            <a:r>
              <a:rPr lang="es-EC"/>
              <a:t> es la altura de la onda de marea, </a:t>
            </a:r>
            <a:r>
              <a:rPr lang="es-EC" b="1"/>
              <a:t>d</a:t>
            </a:r>
            <a:r>
              <a:rPr lang="es-EC"/>
              <a:t> es la profundidad del estuario y </a:t>
            </a:r>
            <a:r>
              <a:rPr lang="es-EC" b="1"/>
              <a:t>ET</a:t>
            </a:r>
            <a:r>
              <a:rPr lang="es-EC"/>
              <a:t> es la cantidad de energía total disponible cada ciclo de marea y es igual a:</a:t>
            </a:r>
            <a:endParaRPr lang="fr-FR"/>
          </a:p>
          <a:p>
            <a:pPr>
              <a:buClr>
                <a:srgbClr val="FF3300"/>
              </a:buClr>
              <a:buSzTx/>
              <a:buFont typeface="Wingdings" pitchFamily="2" charset="2"/>
              <a:buNone/>
            </a:pPr>
            <a:r>
              <a:rPr lang="fr-FR"/>
              <a:t>		E T = E U A</a:t>
            </a:r>
            <a:r>
              <a:rPr lang="fr-FR" baseline="-25000"/>
              <a:t>D</a:t>
            </a:r>
            <a:r>
              <a:rPr lang="fr-FR"/>
              <a:t>  T</a:t>
            </a:r>
          </a:p>
          <a:p>
            <a:pPr>
              <a:buClr>
                <a:srgbClr val="FF3300"/>
              </a:buClr>
              <a:buSzTx/>
              <a:buFont typeface="Wingdings" pitchFamily="2" charset="2"/>
              <a:buNone/>
            </a:pPr>
            <a:r>
              <a:rPr lang="fr-FR"/>
              <a:t>		E T = 1/8 </a:t>
            </a:r>
            <a:r>
              <a:rPr lang="es-EC"/>
              <a:t>ρ </a:t>
            </a:r>
            <a:r>
              <a:rPr lang="fr-FR"/>
              <a:t>g </a:t>
            </a:r>
            <a:r>
              <a:rPr lang="fr-FR" baseline="30000"/>
              <a:t>3/2</a:t>
            </a:r>
            <a:r>
              <a:rPr lang="fr-FR"/>
              <a:t>  H</a:t>
            </a:r>
            <a:r>
              <a:rPr lang="fr-FR" baseline="30000"/>
              <a:t>2</a:t>
            </a:r>
            <a:r>
              <a:rPr lang="fr-FR"/>
              <a:t> d</a:t>
            </a:r>
            <a:r>
              <a:rPr lang="fr-FR" baseline="-25000"/>
              <a:t>D</a:t>
            </a:r>
            <a:r>
              <a:rPr lang="fr-FR"/>
              <a:t> </a:t>
            </a:r>
            <a:r>
              <a:rPr lang="fr-FR" baseline="30000"/>
              <a:t>1/2</a:t>
            </a:r>
            <a:r>
              <a:rPr lang="fr-FR"/>
              <a:t> A</a:t>
            </a:r>
            <a:r>
              <a:rPr lang="fr-FR" baseline="-25000"/>
              <a:t>D</a:t>
            </a:r>
            <a:r>
              <a:rPr lang="fr-FR"/>
              <a:t>  T</a:t>
            </a:r>
            <a:endParaRPr lang="es-EC"/>
          </a:p>
          <a:p>
            <a:pPr>
              <a:buClr>
                <a:srgbClr val="FF3300"/>
              </a:buClr>
              <a:buSzTx/>
              <a:buFont typeface="Wingdings" pitchFamily="2" charset="2"/>
              <a:buNone/>
            </a:pPr>
            <a:endParaRPr lang="es-EC" b="1"/>
          </a:p>
          <a:p>
            <a:pPr>
              <a:buClr>
                <a:srgbClr val="FF3300"/>
              </a:buClr>
              <a:buSzTx/>
              <a:buFont typeface="Wingdings" pitchFamily="2" charset="2"/>
              <a:buNone/>
            </a:pPr>
            <a:r>
              <a:rPr lang="es-EC" b="1"/>
              <a:t>Entonces una cantidad de energía, ET</a:t>
            </a:r>
            <a:r>
              <a:rPr lang="es-EC"/>
              <a:t>, es disponible cada ciclo de marea para mezclar el estuario y para disipar como fricción con el fondo. Toda la energía se hace calor (si no hay reflexión de la onda de marea).</a:t>
            </a:r>
            <a:endParaRPr lang="es-E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r>
              <a:rPr lang="es-EC"/>
              <a:t>Procesos Estuarinos</a:t>
            </a:r>
            <a:endParaRPr lang="es-EC" altLang="en-US"/>
          </a:p>
        </p:txBody>
      </p:sp>
      <p:sp>
        <p:nvSpPr>
          <p:cNvPr id="5" name="4 Marcador de pie de página"/>
          <p:cNvSpPr>
            <a:spLocks noGrp="1"/>
          </p:cNvSpPr>
          <p:nvPr>
            <p:ph type="ftr" sz="quarter" idx="11"/>
          </p:nvPr>
        </p:nvSpPr>
        <p:spPr/>
        <p:txBody>
          <a:body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p>
            <a:fld id="{03F6231E-7ADE-41A2-B4A9-3997F08C9B9D}" type="slidenum">
              <a:rPr lang="es-EC" altLang="en-US"/>
              <a:pPr/>
              <a:t>33</a:t>
            </a:fld>
            <a:endParaRPr lang="es-EC" altLang="en-US"/>
          </a:p>
        </p:txBody>
      </p:sp>
      <p:sp>
        <p:nvSpPr>
          <p:cNvPr id="79874" name="Rectangle 2"/>
          <p:cNvSpPr>
            <a:spLocks noGrp="1" noChangeArrowheads="1"/>
          </p:cNvSpPr>
          <p:nvPr>
            <p:ph type="title"/>
          </p:nvPr>
        </p:nvSpPr>
        <p:spPr>
          <a:xfrm>
            <a:off x="457200" y="188913"/>
            <a:ext cx="8229600" cy="719137"/>
          </a:xfrm>
        </p:spPr>
        <p:txBody>
          <a:bodyPr/>
          <a:lstStyle/>
          <a:p>
            <a:r>
              <a:rPr lang="es-EC"/>
              <a:t>Prisma de Marea </a:t>
            </a:r>
          </a:p>
        </p:txBody>
      </p:sp>
      <p:sp>
        <p:nvSpPr>
          <p:cNvPr id="79875" name="Rectangle 3"/>
          <p:cNvSpPr>
            <a:spLocks noGrp="1" noChangeArrowheads="1"/>
          </p:cNvSpPr>
          <p:nvPr>
            <p:ph type="body" idx="1"/>
          </p:nvPr>
        </p:nvSpPr>
        <p:spPr>
          <a:xfrm>
            <a:off x="179388" y="836613"/>
            <a:ext cx="8785225" cy="5329237"/>
          </a:xfrm>
        </p:spPr>
        <p:txBody>
          <a:bodyPr/>
          <a:lstStyle/>
          <a:p>
            <a:pPr>
              <a:lnSpc>
                <a:spcPct val="90000"/>
              </a:lnSpc>
              <a:spcBef>
                <a:spcPct val="50000"/>
              </a:spcBef>
              <a:buFont typeface="Wingdings" pitchFamily="2" charset="2"/>
              <a:buNone/>
            </a:pPr>
            <a:r>
              <a:rPr lang="es-ES"/>
              <a:t>El concepto de prisma de marea es utilizado para evaluar la habilidad de un estuario para dispersar los contaminantes introducidos en el mismo.  </a:t>
            </a:r>
          </a:p>
          <a:p>
            <a:pPr>
              <a:lnSpc>
                <a:spcPct val="90000"/>
              </a:lnSpc>
              <a:spcBef>
                <a:spcPct val="25000"/>
              </a:spcBef>
              <a:buFont typeface="Wingdings" pitchFamily="2" charset="2"/>
              <a:buNone/>
            </a:pPr>
            <a:r>
              <a:rPr lang="es-ES"/>
              <a:t>Se define prisma de marea como el volumen de agua que entra al estuario durante un ciclo de marea completo debido a los procesos derivados de las mareas, esto es, la diferencia entre el volumen de agua en pleamar y el volumen en bajamar; su magnitud es aproximadamente igual al rango de marea multiplicado por el área promedio de la superficie del estuario.</a:t>
            </a:r>
          </a:p>
          <a:p>
            <a:pPr>
              <a:lnSpc>
                <a:spcPct val="90000"/>
              </a:lnSpc>
              <a:spcBef>
                <a:spcPct val="45000"/>
              </a:spcBef>
              <a:spcAft>
                <a:spcPct val="25000"/>
              </a:spcAft>
              <a:buFont typeface="Wingdings" pitchFamily="2" charset="2"/>
              <a:buNone/>
            </a:pPr>
            <a:r>
              <a:rPr lang="en-US"/>
              <a:t>Definitions of </a:t>
            </a:r>
            <a:r>
              <a:rPr lang="en-US" b="1"/>
              <a:t>Tidal prism</a:t>
            </a:r>
            <a:r>
              <a:rPr lang="en-US"/>
              <a:t> on the Web:</a:t>
            </a:r>
          </a:p>
          <a:p>
            <a:pPr>
              <a:lnSpc>
                <a:spcPct val="90000"/>
              </a:lnSpc>
              <a:buClr>
                <a:srgbClr val="FF3300"/>
              </a:buClr>
              <a:buSzPct val="75000"/>
              <a:buFont typeface="Wingdings" pitchFamily="2" charset="2"/>
              <a:buChar char="q"/>
            </a:pPr>
            <a:r>
              <a:rPr lang="en-US"/>
              <a:t>Volume of water that flows into a tidal channel and out again during a complete tide, excluding any upland discharges </a:t>
            </a:r>
            <a:r>
              <a:rPr lang="en-US">
                <a:hlinkClick r:id="rId3"/>
              </a:rPr>
              <a:t>coast.geog.uu.nl/glossary.htm</a:t>
            </a:r>
            <a:r>
              <a:rPr lang="en-US"/>
              <a:t> </a:t>
            </a:r>
          </a:p>
          <a:p>
            <a:pPr>
              <a:lnSpc>
                <a:spcPct val="90000"/>
              </a:lnSpc>
              <a:buClr>
                <a:srgbClr val="FF3300"/>
              </a:buClr>
              <a:buSzPct val="75000"/>
              <a:buFont typeface="Wingdings" pitchFamily="2" charset="2"/>
              <a:buChar char="q"/>
            </a:pPr>
            <a:r>
              <a:rPr lang="en-US"/>
              <a:t>The volume of water that flows in and out of an area between higher high tide and lower low tide. </a:t>
            </a:r>
            <a:r>
              <a:rPr lang="en-US">
                <a:hlinkClick r:id="rId4"/>
              </a:rPr>
              <a:t>www.coastal.ca.gov/web/weteval/we12glos.html</a:t>
            </a:r>
            <a:r>
              <a:rPr lang="en-US"/>
              <a:t> </a:t>
            </a:r>
          </a:p>
          <a:p>
            <a:pPr>
              <a:lnSpc>
                <a:spcPct val="90000"/>
              </a:lnSpc>
              <a:buClr>
                <a:srgbClr val="FF3300"/>
              </a:buClr>
              <a:buSzPct val="75000"/>
              <a:buFont typeface="Wingdings" pitchFamily="2" charset="2"/>
              <a:buChar char="q"/>
            </a:pPr>
            <a:r>
              <a:rPr lang="en-US"/>
              <a:t>(1) The total amount of water that flows into a HARBOR or out again with movement of the tide, excluding any fresh water flow. (2) The volume of water present between mean low and mean high tide. </a:t>
            </a:r>
            <a:r>
              <a:rPr lang="es-ES">
                <a:solidFill>
                  <a:srgbClr val="FF0000"/>
                </a:solidFill>
                <a:hlinkClick r:id="rId5"/>
              </a:rPr>
              <a:t>www.ecy.wa.gov/programs/sea/swces/products/publications/glossary/words/S_T.htm</a:t>
            </a:r>
            <a:r>
              <a:rPr lang="es-ES">
                <a:solidFill>
                  <a:srgbClr val="FF0000"/>
                </a:solidFill>
              </a:rPr>
              <a:t> </a:t>
            </a:r>
            <a:endParaRPr lang="en-US">
              <a:solidFill>
                <a:srgbClr val="FF0000"/>
              </a:solidFill>
            </a:endParaRPr>
          </a:p>
          <a:p>
            <a:pPr>
              <a:lnSpc>
                <a:spcPct val="90000"/>
              </a:lnSpc>
              <a:buClr>
                <a:srgbClr val="FF3300"/>
              </a:buClr>
              <a:buSzPct val="75000"/>
              <a:buFont typeface="Wingdings" pitchFamily="2" charset="2"/>
              <a:buChar char="q"/>
            </a:pPr>
            <a:r>
              <a:rPr lang="en-US"/>
              <a:t>A volume of water exchanged between an estuary or a lagoon and the open sea during one tidal period. </a:t>
            </a:r>
            <a:r>
              <a:rPr lang="en-US">
                <a:hlinkClick r:id="rId6"/>
              </a:rPr>
              <a:t>response.restoration.noaa.gov/cpr/watershed/calcasieu/calc_html/resources/glossary.html</a:t>
            </a:r>
            <a:r>
              <a:rPr lang="en-US" sz="2000"/>
              <a:t> </a:t>
            </a:r>
            <a:endParaRPr lang="es-EC" sz="2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r>
              <a:rPr lang="es-EC"/>
              <a:t>Procesos Estuarinos</a:t>
            </a:r>
            <a:endParaRPr lang="es-EC" altLang="en-US"/>
          </a:p>
        </p:txBody>
      </p:sp>
      <p:sp>
        <p:nvSpPr>
          <p:cNvPr id="5" name="4 Marcador de pie de página"/>
          <p:cNvSpPr>
            <a:spLocks noGrp="1"/>
          </p:cNvSpPr>
          <p:nvPr>
            <p:ph type="ftr" sz="quarter" idx="11"/>
          </p:nvPr>
        </p:nvSpPr>
        <p:spPr/>
        <p:txBody>
          <a:body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p>
            <a:fld id="{ABA4937A-E321-43AD-AAB7-1A48FC1F5F1B}" type="slidenum">
              <a:rPr lang="es-EC" altLang="en-US"/>
              <a:pPr/>
              <a:t>34</a:t>
            </a:fld>
            <a:endParaRPr lang="es-EC" altLang="en-US"/>
          </a:p>
        </p:txBody>
      </p:sp>
      <p:sp>
        <p:nvSpPr>
          <p:cNvPr id="81922" name="Rectangle 2"/>
          <p:cNvSpPr>
            <a:spLocks noGrp="1" noChangeArrowheads="1"/>
          </p:cNvSpPr>
          <p:nvPr>
            <p:ph type="title"/>
          </p:nvPr>
        </p:nvSpPr>
        <p:spPr>
          <a:xfrm>
            <a:off x="457200" y="277813"/>
            <a:ext cx="8229600" cy="558800"/>
          </a:xfrm>
        </p:spPr>
        <p:txBody>
          <a:bodyPr/>
          <a:lstStyle/>
          <a:p>
            <a:r>
              <a:rPr lang="es-EC"/>
              <a:t>Estuarios según UNESCO y otros enfoques</a:t>
            </a:r>
          </a:p>
        </p:txBody>
      </p:sp>
      <p:sp>
        <p:nvSpPr>
          <p:cNvPr id="81923" name="Rectangle 3"/>
          <p:cNvSpPr>
            <a:spLocks noGrp="1" noChangeArrowheads="1"/>
          </p:cNvSpPr>
          <p:nvPr>
            <p:ph type="body" idx="1"/>
          </p:nvPr>
        </p:nvSpPr>
        <p:spPr>
          <a:xfrm>
            <a:off x="250825" y="908050"/>
            <a:ext cx="8713788" cy="5222875"/>
          </a:xfrm>
        </p:spPr>
        <p:txBody>
          <a:bodyPr/>
          <a:lstStyle/>
          <a:p>
            <a:pPr>
              <a:buClr>
                <a:srgbClr val="FF3300"/>
              </a:buClr>
              <a:buSzPct val="75000"/>
              <a:buFont typeface="Wingdings" pitchFamily="2" charset="2"/>
              <a:buNone/>
            </a:pPr>
            <a:r>
              <a:rPr lang="es-ES" sz="2000"/>
              <a:t>Una definición clásica de estuarios utilizada por la Organización de las Naciones Unidas para la Ciencia, Educación y Cultura UNESCO y reproducida en los libros de texto es: </a:t>
            </a:r>
          </a:p>
          <a:p>
            <a:pPr>
              <a:buClr>
                <a:srgbClr val="FF3300"/>
              </a:buClr>
              <a:buSzPct val="75000"/>
              <a:buFont typeface="Wingdings" pitchFamily="2" charset="2"/>
              <a:buChar char="q"/>
            </a:pPr>
            <a:r>
              <a:rPr lang="es-ES" sz="2000"/>
              <a:t>“Un cuerpo de agua costero semi-cerrado que tiene una conexión libre con el mar abierto y dentro del cual el agua marina está mensurablemente diluida con agua dulce”. </a:t>
            </a:r>
          </a:p>
          <a:p>
            <a:pPr>
              <a:buClr>
                <a:srgbClr val="FF3300"/>
              </a:buClr>
              <a:buSzPct val="75000"/>
              <a:buFont typeface="Wingdings" pitchFamily="2" charset="2"/>
              <a:buNone/>
            </a:pPr>
            <a:r>
              <a:rPr lang="es-ES" sz="2000"/>
              <a:t>Esta definición funciona bien para los estuarios de las zonas templadas donde estos están ligados a la boca de los ríos, pero no incluye cuerpos de salinidad altamente anómala como son lagunas, o entradas costeras que están conectados al océano solo ocasionalmente. </a:t>
            </a:r>
          </a:p>
          <a:p>
            <a:pPr>
              <a:buClr>
                <a:srgbClr val="FF3300"/>
              </a:buClr>
              <a:buSzPct val="75000"/>
              <a:buFont typeface="Wingdings" pitchFamily="2" charset="2"/>
              <a:buNone/>
            </a:pPr>
            <a:r>
              <a:rPr lang="es-ES" sz="2000"/>
              <a:t>Para aplicaciones australianas (y de hecho para todo el mundo) es aconsejable corregir la definición como sigue: </a:t>
            </a:r>
          </a:p>
          <a:p>
            <a:pPr>
              <a:buClr>
                <a:srgbClr val="FF3300"/>
              </a:buClr>
              <a:buSzPct val="75000"/>
              <a:buFont typeface="Wingdings" pitchFamily="2" charset="2"/>
              <a:buChar char="q"/>
            </a:pPr>
            <a:r>
              <a:rPr lang="es-ES" sz="2000"/>
              <a:t>Un estuario es un cuerpo de agua costero semi-cerrado que tiene una conexión libre con el mar abierto al menos en forma intermitente, y dentro del cual la salinidad es mensurablemente diferente de la salinidad del mar abierto adyacente. </a:t>
            </a:r>
            <a:endParaRPr lang="es-EC" sz="2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r>
              <a:rPr lang="es-EC"/>
              <a:t>Procesos Estuarinos</a:t>
            </a:r>
            <a:endParaRPr lang="es-EC" altLang="en-US"/>
          </a:p>
        </p:txBody>
      </p:sp>
      <p:sp>
        <p:nvSpPr>
          <p:cNvPr id="5" name="4 Marcador de pie de página"/>
          <p:cNvSpPr>
            <a:spLocks noGrp="1"/>
          </p:cNvSpPr>
          <p:nvPr>
            <p:ph type="ftr" sz="quarter" idx="11"/>
          </p:nvPr>
        </p:nvSpPr>
        <p:spPr/>
        <p:txBody>
          <a:body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p>
            <a:fld id="{8C7BD4E0-E88F-4C44-828A-8194A1E6D358}" type="slidenum">
              <a:rPr lang="es-EC" altLang="en-US"/>
              <a:pPr/>
              <a:t>35</a:t>
            </a:fld>
            <a:endParaRPr lang="es-EC" altLang="en-US"/>
          </a:p>
        </p:txBody>
      </p:sp>
      <p:sp>
        <p:nvSpPr>
          <p:cNvPr id="83970" name="Rectangle 2"/>
          <p:cNvSpPr>
            <a:spLocks noGrp="1" noChangeArrowheads="1"/>
          </p:cNvSpPr>
          <p:nvPr>
            <p:ph type="title"/>
          </p:nvPr>
        </p:nvSpPr>
        <p:spPr/>
        <p:txBody>
          <a:bodyPr/>
          <a:lstStyle/>
          <a:p>
            <a:r>
              <a:rPr lang="es-EC"/>
              <a:t>Ejercicios</a:t>
            </a:r>
          </a:p>
        </p:txBody>
      </p:sp>
      <p:sp>
        <p:nvSpPr>
          <p:cNvPr id="83971" name="Rectangle 3"/>
          <p:cNvSpPr>
            <a:spLocks noGrp="1" noChangeArrowheads="1"/>
          </p:cNvSpPr>
          <p:nvPr>
            <p:ph type="body" idx="1"/>
          </p:nvPr>
        </p:nvSpPr>
        <p:spPr>
          <a:xfrm>
            <a:off x="457200" y="981075"/>
            <a:ext cx="8435975" cy="4824413"/>
          </a:xfrm>
        </p:spPr>
        <p:txBody>
          <a:bodyPr/>
          <a:lstStyle/>
          <a:p>
            <a:pPr>
              <a:lnSpc>
                <a:spcPct val="90000"/>
              </a:lnSpc>
              <a:buFont typeface="Wingdings" pitchFamily="2" charset="2"/>
              <a:buNone/>
            </a:pPr>
            <a:endParaRPr lang="es-EC" sz="1600"/>
          </a:p>
          <a:p>
            <a:pPr>
              <a:lnSpc>
                <a:spcPct val="90000"/>
              </a:lnSpc>
              <a:buFont typeface="Wingdings" pitchFamily="2" charset="2"/>
              <a:buNone/>
            </a:pPr>
            <a:r>
              <a:rPr lang="es-EC"/>
              <a:t>Resolver los ejercicios del capítulo No. 2, del material que forma parte del curso de Procesos Estuarinos ( Apuntes R. Holden), y presentar el reporte correspondiente escrito en lenguaje word, de manera impresa y digital, incluyendo tablas, gráficos y todo el material de respaldo. </a:t>
            </a:r>
          </a:p>
          <a:p>
            <a:pPr>
              <a:lnSpc>
                <a:spcPct val="90000"/>
              </a:lnSpc>
              <a:buFont typeface="Wingdings" pitchFamily="2" charset="2"/>
              <a:buNone/>
            </a:pPr>
            <a:r>
              <a:rPr lang="es-EC"/>
              <a:t>Además desarrollar las siguientes prácticas, cuyo texto en extenso forman parte del presente curso, las mismas que serán evaluadas dentro del esquema de tareas según las políticas de curso.</a:t>
            </a:r>
          </a:p>
          <a:p>
            <a:pPr>
              <a:lnSpc>
                <a:spcPct val="90000"/>
              </a:lnSpc>
              <a:buFont typeface="Wingdings" pitchFamily="2" charset="2"/>
              <a:buNone/>
            </a:pPr>
            <a:r>
              <a:rPr lang="es-EC" b="1"/>
              <a:t>Práctica No. 1 </a:t>
            </a:r>
          </a:p>
          <a:p>
            <a:pPr>
              <a:lnSpc>
                <a:spcPct val="90000"/>
              </a:lnSpc>
              <a:buFont typeface="Wingdings" pitchFamily="2" charset="2"/>
              <a:buNone/>
            </a:pPr>
            <a:r>
              <a:rPr lang="es-EC"/>
              <a:t>Investigar y presentar un informe sobre los principales estuarios en el Ecuador</a:t>
            </a:r>
          </a:p>
          <a:p>
            <a:pPr>
              <a:lnSpc>
                <a:spcPct val="90000"/>
              </a:lnSpc>
              <a:buFont typeface="Wingdings" pitchFamily="2" charset="2"/>
              <a:buNone/>
            </a:pPr>
            <a:r>
              <a:rPr lang="es-EC" b="1"/>
              <a:t>Práctica No. 2	</a:t>
            </a:r>
          </a:p>
          <a:p>
            <a:pPr>
              <a:lnSpc>
                <a:spcPct val="90000"/>
              </a:lnSpc>
              <a:buFont typeface="Wingdings" pitchFamily="2" charset="2"/>
              <a:buNone/>
            </a:pPr>
            <a:r>
              <a:rPr lang="es-EC"/>
              <a:t>Construya una curva de mareas según el método propuesto en esta práctica y explicado en clase. </a:t>
            </a:r>
          </a:p>
          <a:p>
            <a:pPr>
              <a:lnSpc>
                <a:spcPct val="90000"/>
              </a:lnSpc>
              <a:buFont typeface="Wingdings" pitchFamily="2" charset="2"/>
              <a:buNone/>
            </a:pPr>
            <a:r>
              <a:rPr lang="es-EC"/>
              <a:t>Elabore la curva de mareas, y compare los resultados  aplicando el método de los duodécimos para un determinado puerto de la costa ecuatoriana, tomando como base los datos de la Tabla de Pronóstico de mareas. </a:t>
            </a:r>
          </a:p>
          <a:p>
            <a:pPr>
              <a:lnSpc>
                <a:spcPct val="90000"/>
              </a:lnSpc>
              <a:buFont typeface="Wingdings" pitchFamily="2" charset="2"/>
              <a:buNone/>
            </a:pPr>
            <a:r>
              <a:rPr lang="es-EC"/>
              <a:t>Entregar los resultados en la fecha acordada.</a:t>
            </a:r>
          </a:p>
          <a:p>
            <a:pPr>
              <a:lnSpc>
                <a:spcPct val="90000"/>
              </a:lnSpc>
              <a:buFont typeface="Wingdings" pitchFamily="2" charset="2"/>
              <a:buNone/>
            </a:pPr>
            <a:endParaRPr lang="es-EC"/>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4 Marcador de fecha"/>
          <p:cNvSpPr>
            <a:spLocks noGrp="1"/>
          </p:cNvSpPr>
          <p:nvPr>
            <p:ph type="dt" sz="half" idx="10"/>
          </p:nvPr>
        </p:nvSpPr>
        <p:spPr/>
        <p:txBody>
          <a:bodyPr/>
          <a:lstStyle/>
          <a:p>
            <a:r>
              <a:rPr lang="es-EC"/>
              <a:t>Procesos Estuarinos</a:t>
            </a:r>
            <a:endParaRPr lang="es-EC" altLang="en-US"/>
          </a:p>
        </p:txBody>
      </p:sp>
      <p:sp>
        <p:nvSpPr>
          <p:cNvPr id="9" name="5 Marcador de pie de página"/>
          <p:cNvSpPr>
            <a:spLocks noGrp="1"/>
          </p:cNvSpPr>
          <p:nvPr>
            <p:ph type="ftr" sz="quarter" idx="11"/>
          </p:nvPr>
        </p:nvSpPr>
        <p:spPr/>
        <p:txBody>
          <a:bodyPr/>
          <a:lstStyle/>
          <a:p>
            <a:r>
              <a:rPr lang="es-EC" altLang="en-US"/>
              <a:t>José V. Chang, Profesor FIMCM-ESPOL</a:t>
            </a:r>
          </a:p>
        </p:txBody>
      </p:sp>
      <p:sp>
        <p:nvSpPr>
          <p:cNvPr id="10" name="6 Marcador de número de diapositiva"/>
          <p:cNvSpPr>
            <a:spLocks noGrp="1"/>
          </p:cNvSpPr>
          <p:nvPr>
            <p:ph type="sldNum" sz="quarter" idx="12"/>
          </p:nvPr>
        </p:nvSpPr>
        <p:spPr/>
        <p:txBody>
          <a:bodyPr/>
          <a:lstStyle/>
          <a:p>
            <a:fld id="{AA21CE7F-1428-48BD-B235-567D60E6D8E4}" type="slidenum">
              <a:rPr lang="es-EC" altLang="en-US"/>
              <a:pPr/>
              <a:t>4</a:t>
            </a:fld>
            <a:endParaRPr lang="es-EC" altLang="en-US"/>
          </a:p>
        </p:txBody>
      </p:sp>
      <p:sp>
        <p:nvSpPr>
          <p:cNvPr id="57346" name="Rectangle 2"/>
          <p:cNvSpPr>
            <a:spLocks noGrp="1" noChangeArrowheads="1"/>
          </p:cNvSpPr>
          <p:nvPr>
            <p:ph type="title"/>
          </p:nvPr>
        </p:nvSpPr>
        <p:spPr/>
        <p:txBody>
          <a:bodyPr/>
          <a:lstStyle/>
          <a:p>
            <a:r>
              <a:rPr lang="es-ES"/>
              <a:t>ORIENTACION DE LOS DIAGRAMAS</a:t>
            </a:r>
          </a:p>
        </p:txBody>
      </p:sp>
      <p:sp>
        <p:nvSpPr>
          <p:cNvPr id="57347" name="Rectangle 3"/>
          <p:cNvSpPr>
            <a:spLocks noGrp="1" noChangeArrowheads="1"/>
          </p:cNvSpPr>
          <p:nvPr>
            <p:ph type="body" sz="half" idx="1"/>
          </p:nvPr>
        </p:nvSpPr>
        <p:spPr>
          <a:xfrm>
            <a:off x="457200" y="836613"/>
            <a:ext cx="8229600" cy="1296987"/>
          </a:xfrm>
        </p:spPr>
        <p:txBody>
          <a:bodyPr/>
          <a:lstStyle/>
          <a:p>
            <a:pPr>
              <a:lnSpc>
                <a:spcPct val="120000"/>
              </a:lnSpc>
              <a:spcBef>
                <a:spcPct val="40000"/>
              </a:spcBef>
            </a:pPr>
            <a:r>
              <a:rPr lang="es-EC"/>
              <a:t>Generalmente se va a orientar los diagramas del estuario como mostrado en las figuras adjuntas con el río a la derecha. En la literatura generalmente los diagramas son orientados de la misma forma para todos los estuarios de la costa oeste y en la dirección opuesta para los de la costa este.</a:t>
            </a:r>
            <a:endParaRPr lang="es-ES"/>
          </a:p>
        </p:txBody>
      </p:sp>
      <p:pic>
        <p:nvPicPr>
          <p:cNvPr id="57348" name="Picture 4" descr="dibujo5"/>
          <p:cNvPicPr>
            <a:picLocks noChangeAspect="1" noChangeArrowheads="1"/>
          </p:cNvPicPr>
          <p:nvPr>
            <p:ph sz="half" idx="2"/>
          </p:nvPr>
        </p:nvPicPr>
        <p:blipFill>
          <a:blip r:embed="rId2"/>
          <a:srcRect/>
          <a:stretch>
            <a:fillRect/>
          </a:stretch>
        </p:blipFill>
        <p:spPr>
          <a:xfrm>
            <a:off x="468313" y="2276475"/>
            <a:ext cx="4019550" cy="2019300"/>
          </a:xfrm>
          <a:noFill/>
          <a:ln/>
        </p:spPr>
      </p:pic>
      <p:pic>
        <p:nvPicPr>
          <p:cNvPr id="57349" name="Picture 5" descr="dibujo6"/>
          <p:cNvPicPr>
            <a:picLocks noChangeAspect="1" noChangeArrowheads="1"/>
          </p:cNvPicPr>
          <p:nvPr>
            <p:ph sz="half" idx="4294967295"/>
          </p:nvPr>
        </p:nvPicPr>
        <p:blipFill>
          <a:blip r:embed="rId3"/>
          <a:srcRect/>
          <a:stretch>
            <a:fillRect/>
          </a:stretch>
        </p:blipFill>
        <p:spPr>
          <a:xfrm>
            <a:off x="5292725" y="2349500"/>
            <a:ext cx="3527425" cy="2084388"/>
          </a:xfrm>
          <a:noFill/>
          <a:ln/>
        </p:spPr>
      </p:pic>
      <p:pic>
        <p:nvPicPr>
          <p:cNvPr id="57350" name="Picture 6" descr="dibujo7"/>
          <p:cNvPicPr>
            <a:picLocks noChangeAspect="1" noChangeArrowheads="1"/>
          </p:cNvPicPr>
          <p:nvPr>
            <p:ph sz="quarter" idx="4294967295"/>
          </p:nvPr>
        </p:nvPicPr>
        <p:blipFill>
          <a:blip r:embed="rId4"/>
          <a:srcRect/>
          <a:stretch>
            <a:fillRect/>
          </a:stretch>
        </p:blipFill>
        <p:spPr>
          <a:xfrm>
            <a:off x="827088" y="4437063"/>
            <a:ext cx="3333750" cy="1571625"/>
          </a:xfrm>
          <a:noFill/>
          <a:ln/>
        </p:spPr>
      </p:pic>
      <p:pic>
        <p:nvPicPr>
          <p:cNvPr id="57351" name="Picture 7" descr="dibujo8"/>
          <p:cNvPicPr>
            <a:picLocks noChangeAspect="1" noChangeArrowheads="1"/>
          </p:cNvPicPr>
          <p:nvPr>
            <p:ph sz="quarter" idx="4294967295"/>
          </p:nvPr>
        </p:nvPicPr>
        <p:blipFill>
          <a:blip r:embed="rId5"/>
          <a:srcRect/>
          <a:stretch>
            <a:fillRect/>
          </a:stretch>
        </p:blipFill>
        <p:spPr>
          <a:xfrm>
            <a:off x="5580063" y="4508500"/>
            <a:ext cx="3333750" cy="1571625"/>
          </a:xfrm>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r>
              <a:rPr lang="es-EC"/>
              <a:t>Procesos Estuarinos</a:t>
            </a:r>
            <a:endParaRPr lang="es-EC" altLang="en-US"/>
          </a:p>
        </p:txBody>
      </p:sp>
      <p:sp>
        <p:nvSpPr>
          <p:cNvPr id="6" name="5 Marcador de pie de página"/>
          <p:cNvSpPr>
            <a:spLocks noGrp="1"/>
          </p:cNvSpPr>
          <p:nvPr>
            <p:ph type="ftr" sz="quarter" idx="11"/>
          </p:nvPr>
        </p:nvSpPr>
        <p:spPr/>
        <p:txBody>
          <a:bodyPr/>
          <a:lstStyle/>
          <a:p>
            <a:r>
              <a:rPr lang="es-EC" altLang="en-US"/>
              <a:t>José V. Chang, Profesor FIMCM-ESPOL</a:t>
            </a:r>
          </a:p>
        </p:txBody>
      </p:sp>
      <p:sp>
        <p:nvSpPr>
          <p:cNvPr id="7" name="6 Marcador de número de diapositiva"/>
          <p:cNvSpPr>
            <a:spLocks noGrp="1"/>
          </p:cNvSpPr>
          <p:nvPr>
            <p:ph type="sldNum" sz="quarter" idx="12"/>
          </p:nvPr>
        </p:nvSpPr>
        <p:spPr/>
        <p:txBody>
          <a:bodyPr/>
          <a:lstStyle/>
          <a:p>
            <a:fld id="{63B1AA64-2E79-426A-8BE8-CF31E1D5807B}" type="slidenum">
              <a:rPr lang="es-EC" altLang="en-US"/>
              <a:pPr/>
              <a:t>5</a:t>
            </a:fld>
            <a:endParaRPr lang="es-EC" altLang="en-US"/>
          </a:p>
        </p:txBody>
      </p:sp>
      <p:sp>
        <p:nvSpPr>
          <p:cNvPr id="58370" name="Rectangle 2"/>
          <p:cNvSpPr>
            <a:spLocks noGrp="1" noChangeArrowheads="1"/>
          </p:cNvSpPr>
          <p:nvPr>
            <p:ph type="title"/>
          </p:nvPr>
        </p:nvSpPr>
        <p:spPr>
          <a:xfrm>
            <a:off x="457200" y="277813"/>
            <a:ext cx="8229600" cy="990600"/>
          </a:xfrm>
        </p:spPr>
        <p:txBody>
          <a:bodyPr/>
          <a:lstStyle/>
          <a:p>
            <a:r>
              <a:rPr lang="es-EC"/>
              <a:t>SISTEMA DE COORDENADAS</a:t>
            </a:r>
          </a:p>
        </p:txBody>
      </p:sp>
      <p:sp>
        <p:nvSpPr>
          <p:cNvPr id="58371" name="Rectangle 3"/>
          <p:cNvSpPr>
            <a:spLocks noGrp="1" noChangeArrowheads="1"/>
          </p:cNvSpPr>
          <p:nvPr>
            <p:ph type="body" sz="half" idx="1"/>
          </p:nvPr>
        </p:nvSpPr>
        <p:spPr>
          <a:xfrm>
            <a:off x="250825" y="1125538"/>
            <a:ext cx="4537075" cy="4967287"/>
          </a:xfrm>
        </p:spPr>
        <p:txBody>
          <a:bodyPr/>
          <a:lstStyle/>
          <a:p>
            <a:pPr>
              <a:spcBef>
                <a:spcPct val="40000"/>
              </a:spcBef>
            </a:pPr>
            <a:r>
              <a:rPr lang="es-EC" sz="2000"/>
              <a:t>Es de uso común en un estuario el tener un sistema de ejes del tipo de la mano derecha. </a:t>
            </a:r>
          </a:p>
          <a:p>
            <a:pPr>
              <a:spcBef>
                <a:spcPct val="40000"/>
              </a:spcBef>
            </a:pPr>
            <a:r>
              <a:rPr lang="es-EC" sz="2000"/>
              <a:t>El eje “X” es la cabecera hacia la desembocadura, (distancia longitudinal) el eje “y” hacia la derecha cuando está mirando hacia la desembocadura (anchura) y el eje Z hacia debajo de la superficie (profundidad) respectivamente. </a:t>
            </a:r>
          </a:p>
          <a:p>
            <a:pPr>
              <a:spcBef>
                <a:spcPct val="40000"/>
              </a:spcBef>
            </a:pPr>
            <a:r>
              <a:rPr lang="es-EC" sz="2000"/>
              <a:t>A menudo los Oceanógrafos Físicos teóricos usan el sistema de eje hacia arriba de la superficie (entonces todo el estuario tiene Z negativa), no se va a usar esa convención.</a:t>
            </a:r>
          </a:p>
        </p:txBody>
      </p:sp>
      <p:pic>
        <p:nvPicPr>
          <p:cNvPr id="58372" name="Picture 4" descr="dibujo10"/>
          <p:cNvPicPr>
            <a:picLocks noGrp="1" noChangeAspect="1" noChangeArrowheads="1"/>
          </p:cNvPicPr>
          <p:nvPr>
            <p:ph sz="half" idx="2"/>
          </p:nvPr>
        </p:nvPicPr>
        <p:blipFill>
          <a:blip r:embed="rId2"/>
          <a:srcRect/>
          <a:stretch>
            <a:fillRect/>
          </a:stretch>
        </p:blipFill>
        <p:spPr>
          <a:xfrm>
            <a:off x="5219700" y="1484313"/>
            <a:ext cx="3455988" cy="4511675"/>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r>
              <a:rPr lang="es-EC"/>
              <a:t>Procesos Estuarinos</a:t>
            </a:r>
            <a:endParaRPr lang="es-EC" altLang="en-US"/>
          </a:p>
        </p:txBody>
      </p:sp>
      <p:sp>
        <p:nvSpPr>
          <p:cNvPr id="6" name="5 Marcador de pie de página"/>
          <p:cNvSpPr>
            <a:spLocks noGrp="1"/>
          </p:cNvSpPr>
          <p:nvPr>
            <p:ph type="ftr" sz="quarter" idx="11"/>
          </p:nvPr>
        </p:nvSpPr>
        <p:spPr/>
        <p:txBody>
          <a:bodyPr/>
          <a:lstStyle/>
          <a:p>
            <a:r>
              <a:rPr lang="es-EC" altLang="en-US"/>
              <a:t>José V. Chang, Profesor FIMCM-ESPOL</a:t>
            </a:r>
          </a:p>
        </p:txBody>
      </p:sp>
      <p:sp>
        <p:nvSpPr>
          <p:cNvPr id="7" name="6 Marcador de número de diapositiva"/>
          <p:cNvSpPr>
            <a:spLocks noGrp="1"/>
          </p:cNvSpPr>
          <p:nvPr>
            <p:ph type="sldNum" sz="quarter" idx="12"/>
          </p:nvPr>
        </p:nvSpPr>
        <p:spPr/>
        <p:txBody>
          <a:bodyPr/>
          <a:lstStyle/>
          <a:p>
            <a:fld id="{243046EB-17FD-460F-8451-DBFD5423E9CD}" type="slidenum">
              <a:rPr lang="es-EC" altLang="en-US"/>
              <a:pPr/>
              <a:t>6</a:t>
            </a:fld>
            <a:endParaRPr lang="es-EC" altLang="en-US"/>
          </a:p>
        </p:txBody>
      </p:sp>
      <p:sp>
        <p:nvSpPr>
          <p:cNvPr id="59394" name="Rectangle 2"/>
          <p:cNvSpPr>
            <a:spLocks noGrp="1" noChangeArrowheads="1"/>
          </p:cNvSpPr>
          <p:nvPr>
            <p:ph type="title"/>
          </p:nvPr>
        </p:nvSpPr>
        <p:spPr/>
        <p:txBody>
          <a:bodyPr/>
          <a:lstStyle/>
          <a:p>
            <a:r>
              <a:rPr lang="es-EC"/>
              <a:t>CORRIENTES DE MAREAS</a:t>
            </a:r>
          </a:p>
        </p:txBody>
      </p:sp>
      <p:pic>
        <p:nvPicPr>
          <p:cNvPr id="59395" name="Picture 3" descr="f17p82"/>
          <p:cNvPicPr>
            <a:picLocks noChangeAspect="1" noChangeArrowheads="1"/>
          </p:cNvPicPr>
          <p:nvPr>
            <p:ph sz="half" idx="1"/>
          </p:nvPr>
        </p:nvPicPr>
        <p:blipFill>
          <a:blip r:embed="rId2"/>
          <a:srcRect/>
          <a:stretch>
            <a:fillRect/>
          </a:stretch>
        </p:blipFill>
        <p:spPr>
          <a:xfrm>
            <a:off x="250825" y="1341438"/>
            <a:ext cx="3529013" cy="3605212"/>
          </a:xfrm>
          <a:noFill/>
          <a:ln/>
        </p:spPr>
      </p:pic>
      <p:sp>
        <p:nvSpPr>
          <p:cNvPr id="59396" name="Rectangle 4"/>
          <p:cNvSpPr>
            <a:spLocks noGrp="1" noChangeArrowheads="1"/>
          </p:cNvSpPr>
          <p:nvPr>
            <p:ph type="body" sz="half" idx="2"/>
          </p:nvPr>
        </p:nvSpPr>
        <p:spPr>
          <a:xfrm>
            <a:off x="3708400" y="836613"/>
            <a:ext cx="5256213" cy="5294312"/>
          </a:xfrm>
        </p:spPr>
        <p:txBody>
          <a:bodyPr/>
          <a:lstStyle/>
          <a:p>
            <a:pPr>
              <a:lnSpc>
                <a:spcPct val="90000"/>
              </a:lnSpc>
              <a:spcBef>
                <a:spcPct val="40000"/>
              </a:spcBef>
            </a:pPr>
            <a:r>
              <a:rPr lang="es-EC" sz="2000" b="1"/>
              <a:t>Flujo:</a:t>
            </a:r>
            <a:r>
              <a:rPr lang="es-EC" sz="2000"/>
              <a:t> Hay corrientes de mareas en los estuarios, que a menudo son muy fuertes. Cuando el flujo del agua está de la desembocadura hacia la cabecera, se dice que es el tiempo de flujo o está ascendiente (marea llenante).</a:t>
            </a:r>
          </a:p>
          <a:p>
            <a:pPr>
              <a:lnSpc>
                <a:spcPct val="90000"/>
              </a:lnSpc>
              <a:spcBef>
                <a:spcPct val="40000"/>
              </a:spcBef>
            </a:pPr>
            <a:r>
              <a:rPr lang="es-EC" sz="2000" b="1"/>
              <a:t>Reflujo:</a:t>
            </a:r>
            <a:r>
              <a:rPr lang="es-EC" sz="2000"/>
              <a:t> Cuando las corrientes de mareas son de la cabecera hacia la desembocadura, se dice que es el tiempo de reflujo o está descendiendo (vaciante).</a:t>
            </a:r>
          </a:p>
          <a:p>
            <a:pPr>
              <a:lnSpc>
                <a:spcPct val="90000"/>
              </a:lnSpc>
              <a:spcBef>
                <a:spcPct val="40000"/>
              </a:spcBef>
            </a:pPr>
            <a:r>
              <a:rPr lang="es-EC" sz="2000" b="1"/>
              <a:t>Estoa:</a:t>
            </a:r>
            <a:r>
              <a:rPr lang="es-EC" sz="2000"/>
              <a:t> es definido como el lapso de tiempo entre el flujo y el reflujo en que no hay movimiento aparente de agua. Este estado se llama estoa. (ver figura).</a:t>
            </a:r>
          </a:p>
          <a:p>
            <a:pPr>
              <a:lnSpc>
                <a:spcPct val="90000"/>
              </a:lnSpc>
              <a:spcBef>
                <a:spcPct val="40000"/>
              </a:spcBef>
              <a:buFont typeface="Wingdings" pitchFamily="2" charset="2"/>
              <a:buNone/>
            </a:pPr>
            <a:r>
              <a:rPr lang="es-EC" b="1"/>
              <a:t>Nota: Revisar material de referencia: </a:t>
            </a:r>
          </a:p>
          <a:p>
            <a:pPr>
              <a:lnSpc>
                <a:spcPct val="90000"/>
              </a:lnSpc>
              <a:buClr>
                <a:srgbClr val="FF3300"/>
              </a:buClr>
              <a:buSzTx/>
              <a:buFont typeface="Wingdings" pitchFamily="2" charset="2"/>
              <a:buAutoNum type="arabicPeriod"/>
            </a:pPr>
            <a:r>
              <a:rPr lang="es-EC" sz="1600"/>
              <a:t>Mareas, M Tomzack, University of Flinders, Australia 2002.</a:t>
            </a:r>
          </a:p>
          <a:p>
            <a:pPr>
              <a:lnSpc>
                <a:spcPct val="90000"/>
              </a:lnSpc>
              <a:buClr>
                <a:srgbClr val="FF3300"/>
              </a:buClr>
              <a:buSzTx/>
              <a:buFont typeface="Wingdings" pitchFamily="2" charset="2"/>
              <a:buAutoNum type="arabicPeriod"/>
            </a:pPr>
            <a:r>
              <a:rPr lang="es-EC" sz="1600"/>
              <a:t>Glosario de corrientes y mareas SHOA, Chile, 2002.</a:t>
            </a:r>
          </a:p>
          <a:p>
            <a:pPr>
              <a:lnSpc>
                <a:spcPct val="90000"/>
              </a:lnSpc>
              <a:buClr>
                <a:srgbClr val="FF3300"/>
              </a:buClr>
              <a:buSzTx/>
              <a:buFont typeface="Wingdings" pitchFamily="2" charset="2"/>
              <a:buAutoNum type="arabicPeriod"/>
            </a:pPr>
            <a:r>
              <a:rPr lang="es-EC" sz="1600"/>
              <a:t> New South Wales Tide Glossary</a:t>
            </a:r>
          </a:p>
          <a:p>
            <a:pPr>
              <a:lnSpc>
                <a:spcPct val="90000"/>
              </a:lnSpc>
              <a:spcBef>
                <a:spcPct val="40000"/>
              </a:spcBef>
              <a:buClr>
                <a:srgbClr val="FF3300"/>
              </a:buClr>
              <a:buSzTx/>
              <a:buFont typeface="Wingdings" pitchFamily="2" charset="2"/>
              <a:buAutoNum type="arabicPeriod"/>
            </a:pPr>
            <a:endParaRPr lang="es-EC"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r>
              <a:rPr lang="es-EC"/>
              <a:t>Procesos Estuarinos</a:t>
            </a:r>
            <a:endParaRPr lang="es-EC" altLang="en-US"/>
          </a:p>
        </p:txBody>
      </p:sp>
      <p:sp>
        <p:nvSpPr>
          <p:cNvPr id="5" name="4 Marcador de pie de página"/>
          <p:cNvSpPr>
            <a:spLocks noGrp="1"/>
          </p:cNvSpPr>
          <p:nvPr>
            <p:ph type="ftr" sz="quarter" idx="11"/>
          </p:nvPr>
        </p:nvSpPr>
        <p:spPr/>
        <p:txBody>
          <a:body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p>
            <a:fld id="{B3278866-B8BE-4BE4-A321-D69CC43ED999}" type="slidenum">
              <a:rPr lang="es-EC" altLang="en-US"/>
              <a:pPr/>
              <a:t>7</a:t>
            </a:fld>
            <a:endParaRPr lang="es-EC" altLang="en-US"/>
          </a:p>
        </p:txBody>
      </p:sp>
      <p:sp>
        <p:nvSpPr>
          <p:cNvPr id="60418" name="Rectangle 2"/>
          <p:cNvSpPr>
            <a:spLocks noGrp="1" noChangeArrowheads="1"/>
          </p:cNvSpPr>
          <p:nvPr>
            <p:ph type="title"/>
          </p:nvPr>
        </p:nvSpPr>
        <p:spPr>
          <a:xfrm>
            <a:off x="457200" y="277813"/>
            <a:ext cx="8229600" cy="847725"/>
          </a:xfrm>
        </p:spPr>
        <p:txBody>
          <a:bodyPr/>
          <a:lstStyle/>
          <a:p>
            <a:r>
              <a:rPr lang="es-EC"/>
              <a:t>Características de las Mareas </a:t>
            </a:r>
            <a:r>
              <a:rPr lang="es-EC" sz="1600"/>
              <a:t>(1)</a:t>
            </a:r>
          </a:p>
        </p:txBody>
      </p:sp>
      <p:sp>
        <p:nvSpPr>
          <p:cNvPr id="60419" name="Rectangle 3"/>
          <p:cNvSpPr>
            <a:spLocks noGrp="1" noChangeArrowheads="1"/>
          </p:cNvSpPr>
          <p:nvPr>
            <p:ph type="body" idx="1"/>
          </p:nvPr>
        </p:nvSpPr>
        <p:spPr>
          <a:xfrm>
            <a:off x="250825" y="908050"/>
            <a:ext cx="8713788" cy="5545138"/>
          </a:xfrm>
        </p:spPr>
        <p:txBody>
          <a:bodyPr/>
          <a:lstStyle/>
          <a:p>
            <a:pPr>
              <a:spcBef>
                <a:spcPct val="50000"/>
              </a:spcBef>
            </a:pPr>
            <a:r>
              <a:rPr lang="es-EC" sz="2000"/>
              <a:t>Las mareas presentan diversidad de comportamiento, ya que las condiciones locales y la configuración del terreno pueden originar que el ascenso y descenso de las aguas presente un curso poco usual. </a:t>
            </a:r>
          </a:p>
          <a:p>
            <a:pPr>
              <a:spcBef>
                <a:spcPct val="50000"/>
              </a:spcBef>
            </a:pPr>
            <a:r>
              <a:rPr lang="es-EC" sz="2000"/>
              <a:t>En algunos lugares hay una sola marea por día. En otros no se puede hablar de marea en el sentido de pleamar y bajamar, pero en cambio enormes corrientes avanzan o retroceden, influyendo en grandes extensiones de la costa y produciendo gigantescas olas de marea. </a:t>
            </a:r>
          </a:p>
          <a:p>
            <a:pPr>
              <a:spcBef>
                <a:spcPct val="50000"/>
              </a:spcBef>
            </a:pPr>
            <a:r>
              <a:rPr lang="es-EC" sz="2000"/>
              <a:t>El estudio científico del comportamiento de las mareas se debe a Isaac Newton, que lo analiza en su obra </a:t>
            </a:r>
            <a:r>
              <a:rPr lang="es-EC" sz="2000" i="1"/>
              <a:t>Principios matemáticos de la Filosofía natural </a:t>
            </a:r>
            <a:r>
              <a:rPr lang="es-EC" sz="2000"/>
              <a:t>(1686).</a:t>
            </a:r>
          </a:p>
          <a:p>
            <a:pPr>
              <a:spcBef>
                <a:spcPct val="50000"/>
              </a:spcBef>
            </a:pPr>
            <a:r>
              <a:rPr lang="es-EC" sz="2000"/>
              <a:t>Aplicando su ley de gravitación, calculó la altura de la marea según la fecha del mes, la época del año y la latitud. </a:t>
            </a:r>
          </a:p>
          <a:p>
            <a:pPr>
              <a:spcBef>
                <a:spcPct val="50000"/>
              </a:spcBef>
            </a:pPr>
            <a:r>
              <a:rPr lang="es-EC" sz="2000"/>
              <a:t>Sin embargo, en muchos de sus estudios considera que las mareas representan un equilibrio y no tomó en cuenta que las mareas representan un fenómeno dinámico. </a:t>
            </a:r>
          </a:p>
          <a:p>
            <a:pPr>
              <a:spcBef>
                <a:spcPct val="50000"/>
              </a:spcBef>
            </a:pPr>
            <a:r>
              <a:rPr lang="es-EC" sz="2000"/>
              <a:t>Simón Laplace en su obra </a:t>
            </a:r>
            <a:r>
              <a:rPr lang="es-EC" sz="2000" i="1"/>
              <a:t>Mecánica celeste</a:t>
            </a:r>
            <a:r>
              <a:rPr lang="es-EC" sz="2000"/>
              <a:t> complementó las teorías de Newton</a:t>
            </a:r>
            <a:r>
              <a:rPr lang="es-EC"/>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r>
              <a:rPr lang="es-EC"/>
              <a:t>Procesos Estuarinos</a:t>
            </a:r>
            <a:endParaRPr lang="es-EC" altLang="en-US"/>
          </a:p>
        </p:txBody>
      </p:sp>
      <p:sp>
        <p:nvSpPr>
          <p:cNvPr id="5" name="4 Marcador de pie de página"/>
          <p:cNvSpPr>
            <a:spLocks noGrp="1"/>
          </p:cNvSpPr>
          <p:nvPr>
            <p:ph type="ftr" sz="quarter" idx="11"/>
          </p:nvPr>
        </p:nvSpPr>
        <p:spPr/>
        <p:txBody>
          <a:bodyPr/>
          <a:lstStyle/>
          <a:p>
            <a:r>
              <a:rPr lang="es-EC" altLang="en-US"/>
              <a:t>José V. Chang, Profesor FIMCM-ESPOL</a:t>
            </a:r>
          </a:p>
        </p:txBody>
      </p:sp>
      <p:sp>
        <p:nvSpPr>
          <p:cNvPr id="6" name="5 Marcador de número de diapositiva"/>
          <p:cNvSpPr>
            <a:spLocks noGrp="1"/>
          </p:cNvSpPr>
          <p:nvPr>
            <p:ph type="sldNum" sz="quarter" idx="12"/>
          </p:nvPr>
        </p:nvSpPr>
        <p:spPr/>
        <p:txBody>
          <a:bodyPr/>
          <a:lstStyle/>
          <a:p>
            <a:fld id="{496983AA-6107-4967-A110-BA5F99EFB936}" type="slidenum">
              <a:rPr lang="es-EC" altLang="en-US"/>
              <a:pPr/>
              <a:t>8</a:t>
            </a:fld>
            <a:endParaRPr lang="es-EC" altLang="en-US"/>
          </a:p>
        </p:txBody>
      </p:sp>
      <p:sp>
        <p:nvSpPr>
          <p:cNvPr id="61442" name="Rectangle 2"/>
          <p:cNvSpPr>
            <a:spLocks noGrp="1" noChangeArrowheads="1"/>
          </p:cNvSpPr>
          <p:nvPr>
            <p:ph type="title"/>
          </p:nvPr>
        </p:nvSpPr>
        <p:spPr>
          <a:xfrm>
            <a:off x="457200" y="277813"/>
            <a:ext cx="8229600" cy="558800"/>
          </a:xfrm>
        </p:spPr>
        <p:txBody>
          <a:bodyPr/>
          <a:lstStyle/>
          <a:p>
            <a:r>
              <a:rPr lang="es-EC" sz="2800"/>
              <a:t>Características de las mareas </a:t>
            </a:r>
            <a:r>
              <a:rPr lang="es-EC" sz="1400"/>
              <a:t>(2)</a:t>
            </a:r>
          </a:p>
        </p:txBody>
      </p:sp>
      <p:sp>
        <p:nvSpPr>
          <p:cNvPr id="61443" name="Rectangle 3"/>
          <p:cNvSpPr>
            <a:spLocks noGrp="1" noChangeArrowheads="1"/>
          </p:cNvSpPr>
          <p:nvPr>
            <p:ph type="body" idx="1"/>
          </p:nvPr>
        </p:nvSpPr>
        <p:spPr>
          <a:xfrm>
            <a:off x="179388" y="765175"/>
            <a:ext cx="8785225" cy="5365750"/>
          </a:xfrm>
        </p:spPr>
        <p:txBody>
          <a:bodyPr/>
          <a:lstStyle/>
          <a:p>
            <a:pPr>
              <a:lnSpc>
                <a:spcPct val="95000"/>
              </a:lnSpc>
              <a:spcBef>
                <a:spcPct val="30000"/>
              </a:spcBef>
              <a:buClr>
                <a:srgbClr val="FF3300"/>
              </a:buClr>
              <a:buSzPct val="75000"/>
              <a:buFont typeface="Wingdings" pitchFamily="2" charset="2"/>
              <a:buChar char="q"/>
            </a:pPr>
            <a:r>
              <a:rPr lang="es-EC" sz="2000"/>
              <a:t>La elevación y caída del nivel del mar se presentan de manera periódica y son más notables a lo largo de las líneas de costa del planeta. </a:t>
            </a:r>
          </a:p>
          <a:p>
            <a:pPr>
              <a:lnSpc>
                <a:spcPct val="95000"/>
              </a:lnSpc>
              <a:spcBef>
                <a:spcPct val="30000"/>
              </a:spcBef>
              <a:buClr>
                <a:srgbClr val="FF3300"/>
              </a:buClr>
              <a:buSzPct val="75000"/>
              <a:buFont typeface="Wingdings" pitchFamily="2" charset="2"/>
              <a:buChar char="q"/>
            </a:pPr>
            <a:r>
              <a:rPr lang="es-EC" sz="2000"/>
              <a:t>El intervalo entre una pleamar y la siguiente generalmente no es 12 horas exactas, sino de alrededor de 12 horas y 25 minutos, por lo cual la pleamar se atrasa todos los días y está relacionada con el hecho de que la Luna también alcanza su punto más alto cerca de los quince minutos más tarde cada día. </a:t>
            </a:r>
          </a:p>
          <a:p>
            <a:pPr>
              <a:lnSpc>
                <a:spcPct val="95000"/>
              </a:lnSpc>
              <a:spcBef>
                <a:spcPct val="30000"/>
              </a:spcBef>
              <a:buClr>
                <a:srgbClr val="FF3300"/>
              </a:buClr>
              <a:buSzPct val="75000"/>
              <a:buFont typeface="Wingdings" pitchFamily="2" charset="2"/>
              <a:buChar char="q"/>
            </a:pPr>
            <a:r>
              <a:rPr lang="es-EC" sz="2000"/>
              <a:t>Esto implica que los dos fenómenos se presenten en diferente momento; la marea alta se produce, en general, algunas horas antes o después del paso de la Luna, y esta variación de tiempo depende además de la fecha del mes en que ocurra. Tanto la Luna como el Sol intervienen de manera directa en su producción; sin embargo, el período de las mareas solares sólo es de 24 horas. </a:t>
            </a:r>
          </a:p>
          <a:p>
            <a:pPr>
              <a:lnSpc>
                <a:spcPct val="95000"/>
              </a:lnSpc>
              <a:spcBef>
                <a:spcPct val="30000"/>
              </a:spcBef>
              <a:buClr>
                <a:srgbClr val="FF3300"/>
              </a:buClr>
              <a:buSzPct val="75000"/>
              <a:buFont typeface="Wingdings" pitchFamily="2" charset="2"/>
              <a:buChar char="q"/>
            </a:pPr>
            <a:r>
              <a:rPr lang="es-EC" sz="2000"/>
              <a:t>Los principios señalados para los efectos de la gravedad lunar sobre el océano se aplican al Sol, aunque su masa sea 27 millones de veces &gt; que la Luna.</a:t>
            </a:r>
          </a:p>
          <a:p>
            <a:pPr>
              <a:lnSpc>
                <a:spcPct val="95000"/>
              </a:lnSpc>
              <a:spcBef>
                <a:spcPct val="30000"/>
              </a:spcBef>
              <a:buClr>
                <a:srgbClr val="FF3300"/>
              </a:buClr>
              <a:buSzPct val="75000"/>
              <a:buFont typeface="Wingdings" pitchFamily="2" charset="2"/>
              <a:buChar char="q"/>
            </a:pPr>
            <a:r>
              <a:rPr lang="es-EC" sz="2000"/>
              <a:t>Está a 400 000 veces más lejos, y por esta razón el efecto que la Luna ejerce sobre las aguas del océano es 2 veces mayor que el provocado por el Sol. </a:t>
            </a:r>
          </a:p>
          <a:p>
            <a:pPr>
              <a:lnSpc>
                <a:spcPct val="95000"/>
              </a:lnSpc>
              <a:spcBef>
                <a:spcPct val="30000"/>
              </a:spcBef>
              <a:buClr>
                <a:srgbClr val="FF3300"/>
              </a:buClr>
              <a:buSzPct val="75000"/>
              <a:buFont typeface="Wingdings" pitchFamily="2" charset="2"/>
              <a:buChar char="q"/>
            </a:pPr>
            <a:r>
              <a:rPr lang="es-EC" sz="2000"/>
              <a:t>Las fuerzas de marea del Sol representan el 46 % en relación con las producidas por la Luna. </a:t>
            </a:r>
            <a:br>
              <a:rPr lang="es-EC" sz="2000"/>
            </a:br>
            <a:endParaRPr lang="es-EC" sz="2000"/>
          </a:p>
          <a:p>
            <a:pPr>
              <a:lnSpc>
                <a:spcPct val="80000"/>
              </a:lnSpc>
            </a:pPr>
            <a:endParaRPr lang="es-EC"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r>
              <a:rPr lang="es-EC"/>
              <a:t>Procesos Estuarinos</a:t>
            </a:r>
            <a:endParaRPr lang="es-EC" altLang="en-US"/>
          </a:p>
        </p:txBody>
      </p:sp>
      <p:sp>
        <p:nvSpPr>
          <p:cNvPr id="6" name="5 Marcador de pie de página"/>
          <p:cNvSpPr>
            <a:spLocks noGrp="1"/>
          </p:cNvSpPr>
          <p:nvPr>
            <p:ph type="ftr" sz="quarter" idx="11"/>
          </p:nvPr>
        </p:nvSpPr>
        <p:spPr/>
        <p:txBody>
          <a:bodyPr/>
          <a:lstStyle/>
          <a:p>
            <a:r>
              <a:rPr lang="es-EC" altLang="en-US"/>
              <a:t>José V. Chang, Profesor FIMCM-ESPOL</a:t>
            </a:r>
          </a:p>
        </p:txBody>
      </p:sp>
      <p:sp>
        <p:nvSpPr>
          <p:cNvPr id="7" name="6 Marcador de número de diapositiva"/>
          <p:cNvSpPr>
            <a:spLocks noGrp="1"/>
          </p:cNvSpPr>
          <p:nvPr>
            <p:ph type="sldNum" sz="quarter" idx="12"/>
          </p:nvPr>
        </p:nvSpPr>
        <p:spPr/>
        <p:txBody>
          <a:bodyPr/>
          <a:lstStyle/>
          <a:p>
            <a:fld id="{B982B631-BAB9-4F5F-B092-68AFB879CD3B}" type="slidenum">
              <a:rPr lang="es-EC" altLang="en-US"/>
              <a:pPr/>
              <a:t>9</a:t>
            </a:fld>
            <a:endParaRPr lang="es-EC" altLang="en-US"/>
          </a:p>
        </p:txBody>
      </p:sp>
      <p:sp>
        <p:nvSpPr>
          <p:cNvPr id="62466" name="Rectangle 2"/>
          <p:cNvSpPr>
            <a:spLocks noGrp="1" noChangeArrowheads="1"/>
          </p:cNvSpPr>
          <p:nvPr>
            <p:ph type="title"/>
          </p:nvPr>
        </p:nvSpPr>
        <p:spPr>
          <a:xfrm>
            <a:off x="457200" y="277813"/>
            <a:ext cx="8229600" cy="990600"/>
          </a:xfrm>
        </p:spPr>
        <p:txBody>
          <a:bodyPr/>
          <a:lstStyle/>
          <a:p>
            <a:r>
              <a:rPr lang="es-EC"/>
              <a:t>Fuerzas generadoras de mareas </a:t>
            </a:r>
            <a:r>
              <a:rPr lang="es-EC" sz="1600"/>
              <a:t>(1)</a:t>
            </a:r>
          </a:p>
        </p:txBody>
      </p:sp>
      <p:sp>
        <p:nvSpPr>
          <p:cNvPr id="62467" name="Rectangle 3"/>
          <p:cNvSpPr>
            <a:spLocks noGrp="1" noChangeArrowheads="1"/>
          </p:cNvSpPr>
          <p:nvPr>
            <p:ph type="body" sz="half" idx="1"/>
          </p:nvPr>
        </p:nvSpPr>
        <p:spPr>
          <a:xfrm>
            <a:off x="179388" y="908050"/>
            <a:ext cx="4679950" cy="5222875"/>
          </a:xfrm>
        </p:spPr>
        <p:txBody>
          <a:bodyPr/>
          <a:lstStyle/>
          <a:p>
            <a:pPr>
              <a:spcBef>
                <a:spcPct val="40000"/>
              </a:spcBef>
              <a:buClr>
                <a:srgbClr val="FF3300"/>
              </a:buClr>
              <a:buSzPct val="75000"/>
              <a:buFont typeface="Wingdings" pitchFamily="2" charset="2"/>
              <a:buChar char="q"/>
            </a:pPr>
            <a:r>
              <a:rPr lang="es-ES" sz="2000"/>
              <a:t>La figura muestra el movimiento de la tierra con revolución sin rotación. </a:t>
            </a:r>
          </a:p>
          <a:p>
            <a:pPr>
              <a:spcBef>
                <a:spcPct val="40000"/>
              </a:spcBef>
              <a:buClr>
                <a:srgbClr val="FF3300"/>
              </a:buClr>
              <a:buSzPct val="75000"/>
              <a:buFont typeface="Wingdings" pitchFamily="2" charset="2"/>
              <a:buChar char="q"/>
            </a:pPr>
            <a:r>
              <a:rPr lang="es-ES" sz="2000"/>
              <a:t>El círculo dorado muestra la trayectoria del centro de la tierra en el espacio, el círculo blanco la trayectoria del punto </a:t>
            </a:r>
            <a:r>
              <a:rPr lang="es-ES" sz="2000" b="1"/>
              <a:t>A</a:t>
            </a:r>
            <a:r>
              <a:rPr lang="es-ES" sz="2000"/>
              <a:t>.</a:t>
            </a:r>
          </a:p>
          <a:p>
            <a:pPr>
              <a:spcBef>
                <a:spcPct val="40000"/>
              </a:spcBef>
              <a:buClr>
                <a:srgbClr val="FF3300"/>
              </a:buClr>
              <a:buSzPct val="75000"/>
              <a:buFont typeface="Wingdings" pitchFamily="2" charset="2"/>
              <a:buChar char="q"/>
            </a:pPr>
            <a:r>
              <a:rPr lang="es-ES" sz="2000"/>
              <a:t>La orientación del eje de la tierra en el espacio no cambia, y como consecuencia de esto el diámetro de ambos círculos es el mismo. </a:t>
            </a:r>
          </a:p>
          <a:p>
            <a:pPr>
              <a:spcBef>
                <a:spcPct val="40000"/>
              </a:spcBef>
              <a:buClr>
                <a:srgbClr val="FF3300"/>
              </a:buClr>
              <a:buSzPct val="75000"/>
              <a:buFont typeface="Wingdings" pitchFamily="2" charset="2"/>
              <a:buChar char="q"/>
            </a:pPr>
            <a:r>
              <a:rPr lang="es-ES" sz="2000"/>
              <a:t>Esto significa que la fuerza centrífuga en cualquier punto sobre la tierra (y en el interior de esta) es el mismo, tanto en magnitud como en dirección. </a:t>
            </a:r>
          </a:p>
          <a:p>
            <a:pPr>
              <a:buClr>
                <a:srgbClr val="FF3300"/>
              </a:buClr>
              <a:buSzPct val="75000"/>
              <a:buFont typeface="Wingdings" pitchFamily="2" charset="2"/>
              <a:buChar char="q"/>
            </a:pPr>
            <a:r>
              <a:rPr lang="es-ES" sz="2000"/>
              <a:t>La fuerza gravitacional ejercida por el sol siempre apunta hacia el centro del sol. </a:t>
            </a:r>
          </a:p>
          <a:p>
            <a:pPr>
              <a:buClr>
                <a:srgbClr val="FF3300"/>
              </a:buClr>
              <a:buSzPct val="75000"/>
              <a:buFont typeface="Wingdings" pitchFamily="2" charset="2"/>
              <a:buNone/>
            </a:pPr>
            <a:r>
              <a:rPr lang="es-ES" sz="1200"/>
              <a:t>Referencia: Physical Oceanography, M. Tomzack, 2002</a:t>
            </a:r>
            <a:endParaRPr lang="es-EC" sz="1200"/>
          </a:p>
        </p:txBody>
      </p:sp>
      <p:pic>
        <p:nvPicPr>
          <p:cNvPr id="62468" name="Picture 4" descr="fig11a1"/>
          <p:cNvPicPr>
            <a:picLocks noGrp="1" noChangeAspect="1" noChangeArrowheads="1"/>
          </p:cNvPicPr>
          <p:nvPr>
            <p:ph sz="half" idx="2"/>
          </p:nvPr>
        </p:nvPicPr>
        <p:blipFill>
          <a:blip r:embed="rId2"/>
          <a:srcRect/>
          <a:stretch>
            <a:fillRect/>
          </a:stretch>
        </p:blipFill>
        <p:spPr>
          <a:xfrm>
            <a:off x="4787900" y="2349500"/>
            <a:ext cx="4038600" cy="3001963"/>
          </a:xfrm>
          <a:ln/>
        </p:spPr>
      </p:pic>
    </p:spTree>
  </p:cSld>
  <p:clrMapOvr>
    <a:masterClrMapping/>
  </p:clrMapOvr>
</p:sld>
</file>

<file path=ppt/theme/theme1.xml><?xml version="1.0" encoding="utf-8"?>
<a:theme xmlns:a="http://schemas.openxmlformats.org/drawingml/2006/main" name="Borde">
  <a:themeElements>
    <a:clrScheme name="Bord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Borde">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ord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Bord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Bord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Bord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Bord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Bord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338</TotalTime>
  <Words>5035</Words>
  <Application>Microsoft PowerPoint</Application>
  <PresentationFormat>Presentación en pantalla (4:3)</PresentationFormat>
  <Paragraphs>403</Paragraphs>
  <Slides>35</Slides>
  <Notes>2</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1</vt:i4>
      </vt:variant>
      <vt:variant>
        <vt:lpstr>Títulos de diapositiva</vt:lpstr>
      </vt:variant>
      <vt:variant>
        <vt:i4>35</vt:i4>
      </vt:variant>
    </vt:vector>
  </HeadingPairs>
  <TitlesOfParts>
    <vt:vector size="41" baseType="lpstr">
      <vt:lpstr>Arial</vt:lpstr>
      <vt:lpstr>Garamond</vt:lpstr>
      <vt:lpstr>Times New Roman</vt:lpstr>
      <vt:lpstr>Wingdings</vt:lpstr>
      <vt:lpstr>Borde</vt:lpstr>
      <vt:lpstr>Fotografía de Microsoft Photo Editor 3.0</vt:lpstr>
      <vt:lpstr>Capítulo 2  Nomenclatura</vt:lpstr>
      <vt:lpstr>NOMENCLATURA</vt:lpstr>
      <vt:lpstr>NOMENCLATURA</vt:lpstr>
      <vt:lpstr>ORIENTACION DE LOS DIAGRAMAS</vt:lpstr>
      <vt:lpstr>SISTEMA DE COORDENADAS</vt:lpstr>
      <vt:lpstr>CORRIENTES DE MAREAS</vt:lpstr>
      <vt:lpstr>Características de las Mareas (1)</vt:lpstr>
      <vt:lpstr>Características de las mareas (2)</vt:lpstr>
      <vt:lpstr>Fuerzas generadoras de mareas (1)</vt:lpstr>
      <vt:lpstr>Fuerzas generadoras de mareas (2)</vt:lpstr>
      <vt:lpstr>Fuerzas generadoras de mareas</vt:lpstr>
      <vt:lpstr>Descripción de las mareas</vt:lpstr>
      <vt:lpstr>Clasificación de las mareas</vt:lpstr>
      <vt:lpstr>Nivel del mar como función del tiempo en 4 puertos</vt:lpstr>
      <vt:lpstr>Nivel del mar como función del tiempo en 4 puertos  …. Cont.</vt:lpstr>
      <vt:lpstr>Periodos de marea principales</vt:lpstr>
      <vt:lpstr>Método de los duodécimos para calcular la altura de la marea en un instante cualquiera </vt:lpstr>
      <vt:lpstr>Método ...... Cont.</vt:lpstr>
      <vt:lpstr>Resultados del método</vt:lpstr>
      <vt:lpstr>Discontinuidades en las propiedades físicas </vt:lpstr>
      <vt:lpstr>      Picnoclina</vt:lpstr>
      <vt:lpstr>Identificación de masas de agua</vt:lpstr>
      <vt:lpstr>    Diagrama T – S  (Figura 1)</vt:lpstr>
      <vt:lpstr>Isopicnas (Figura 2)</vt:lpstr>
      <vt:lpstr>CONCENTRACIÓN DE SALES</vt:lpstr>
      <vt:lpstr>Modelo de tasas de agua y materia en estuarios</vt:lpstr>
      <vt:lpstr>Estado Estable </vt:lpstr>
      <vt:lpstr>Circulación estuarina positiva</vt:lpstr>
      <vt:lpstr>Circulación estuarina negativa</vt:lpstr>
      <vt:lpstr>Dirección del flujo estuarino</vt:lpstr>
      <vt:lpstr>Síntesis de clase y dirección</vt:lpstr>
      <vt:lpstr>La energía tidal disponible para mezclar el estuario</vt:lpstr>
      <vt:lpstr>Prisma de Marea </vt:lpstr>
      <vt:lpstr>Estuarios según UNESCO y otros enfoques</vt:lpstr>
      <vt:lpstr>Ejercicios</vt:lpstr>
    </vt:vector>
  </TitlesOfParts>
  <Company>ESPOL-FIMCM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Capitulo 2 Nomenclatura</dc:title>
  <dc:subject>Procesos Estuarinos</dc:subject>
  <dc:creator> José V. Chang</dc:creator>
  <dc:description>FIMCM-ESPOL</dc:description>
  <cp:lastModifiedBy>Administrador</cp:lastModifiedBy>
  <cp:revision>16</cp:revision>
  <dcterms:created xsi:type="dcterms:W3CDTF">2006-11-13T03:37:06Z</dcterms:created>
  <dcterms:modified xsi:type="dcterms:W3CDTF">2009-07-31T16:18:00Z</dcterms:modified>
</cp:coreProperties>
</file>