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7"/>
  </p:notesMasterIdLst>
  <p:sldIdLst>
    <p:sldId id="256" r:id="rId2"/>
    <p:sldId id="259" r:id="rId3"/>
    <p:sldId id="261" r:id="rId4"/>
    <p:sldId id="264" r:id="rId5"/>
    <p:sldId id="257" r:id="rId6"/>
    <p:sldId id="263" r:id="rId7"/>
    <p:sldId id="262" r:id="rId8"/>
    <p:sldId id="269" r:id="rId9"/>
    <p:sldId id="268" r:id="rId10"/>
    <p:sldId id="266" r:id="rId11"/>
    <p:sldId id="270" r:id="rId12"/>
    <p:sldId id="267" r:id="rId13"/>
    <p:sldId id="271" r:id="rId14"/>
    <p:sldId id="272" r:id="rId15"/>
    <p:sldId id="275" r:id="rId16"/>
    <p:sldId id="273" r:id="rId17"/>
    <p:sldId id="276" r:id="rId18"/>
    <p:sldId id="274" r:id="rId19"/>
    <p:sldId id="277" r:id="rId20"/>
    <p:sldId id="278" r:id="rId21"/>
    <p:sldId id="282" r:id="rId22"/>
    <p:sldId id="279" r:id="rId23"/>
    <p:sldId id="281" r:id="rId24"/>
    <p:sldId id="286" r:id="rId25"/>
    <p:sldId id="280" r:id="rId26"/>
    <p:sldId id="283" r:id="rId27"/>
    <p:sldId id="284" r:id="rId28"/>
    <p:sldId id="285" r:id="rId29"/>
    <p:sldId id="291" r:id="rId30"/>
    <p:sldId id="287" r:id="rId31"/>
    <p:sldId id="292" r:id="rId32"/>
    <p:sldId id="288" r:id="rId33"/>
    <p:sldId id="289" r:id="rId34"/>
    <p:sldId id="297" r:id="rId35"/>
    <p:sldId id="290" r:id="rId36"/>
    <p:sldId id="293" r:id="rId37"/>
    <p:sldId id="294" r:id="rId38"/>
    <p:sldId id="298" r:id="rId39"/>
    <p:sldId id="295" r:id="rId40"/>
    <p:sldId id="300" r:id="rId41"/>
    <p:sldId id="299" r:id="rId42"/>
    <p:sldId id="296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FF66"/>
    <a:srgbClr val="FFFF00"/>
    <a:srgbClr val="00FF00"/>
    <a:srgbClr val="FF0000"/>
    <a:srgbClr val="FF9900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CCFCA31-EB0F-4E46-AB6F-7D845673C20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43280-F8F4-4B12-ACC0-E2480F1C1C4C}" type="slidenum">
              <a:rPr lang="es-ES"/>
              <a:pPr/>
              <a:t>11</a:t>
            </a:fld>
            <a:endParaRPr lang="es-E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66763" y="474663"/>
            <a:ext cx="5373687" cy="4030662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4679950"/>
            <a:ext cx="5943600" cy="377825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502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2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2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021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F8330B-8B1E-414B-A367-1492A106F9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1E3F-9B3C-461A-B438-B5474DD795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D3BAF-ECFD-4175-B6B6-98DB1C40A6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332791-D23B-4579-82F1-6EBD89E7FD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AF9D-84D2-415B-BCB4-93354A37444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40AA-0EC9-4490-BCDE-C530CC4A3FF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2337-76A4-431A-98B2-4D93FC47EA4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5143F-3308-4C26-A4DF-758C634473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72CC-6BF2-4634-BD30-F8E0C24C3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4EFA5-F0C3-49EC-8983-0E44E386E0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2212-4D85-4DEB-BA49-2E2F7D606E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18E82-7D09-4DAA-ABB3-5C985801C2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491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03FD5B-608A-4342-889F-2D5DDB75676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roecuador.com.ec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>
            <a:hlinkClick r:id="rId3"/>
          </p:cNvPr>
          <p:cNvGraphicFramePr>
            <a:graphicFrameLocks noChangeAspect="1"/>
          </p:cNvGraphicFramePr>
          <p:nvPr/>
        </p:nvGraphicFramePr>
        <p:xfrm>
          <a:off x="7237413" y="250825"/>
          <a:ext cx="1079500" cy="1008063"/>
        </p:xfrm>
        <a:graphic>
          <a:graphicData uri="http://schemas.openxmlformats.org/presentationml/2006/ole">
            <p:oleObj spid="_x0000_s2052" name="Fotografía de Photo Editor" r:id="rId4" imgW="971686" imgH="695238" progId="MSPhotoEd.3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0113" y="2092325"/>
            <a:ext cx="7632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/>
            <a:r>
              <a:rPr lang="es-EC" sz="3800">
                <a:latin typeface="Arial Rounded MT Bold" pitchFamily="34" charset="0"/>
              </a:rPr>
              <a:t>ESTUDIO ACTUAL DE LA EFICIENCIA OPERATIVA DE LAS BOMBAS ELÉCTRICAS SUMERGIBLES (B.E.S.) EN </a:t>
            </a:r>
            <a:br>
              <a:rPr lang="es-EC" sz="3800">
                <a:latin typeface="Arial Rounded MT Bold" pitchFamily="34" charset="0"/>
              </a:rPr>
            </a:br>
            <a:r>
              <a:rPr lang="es-EC" sz="3800">
                <a:latin typeface="Arial Rounded MT Bold" pitchFamily="34" charset="0"/>
              </a:rPr>
              <a:t>EL CAMPO VHR EN BASE A LAS CURVAS DE OPERACIÓN</a:t>
            </a:r>
            <a:endParaRPr lang="es-ES" sz="3800">
              <a:latin typeface="Arial Rounded MT Bold" pitchFamily="34" charset="0"/>
            </a:endParaRPr>
          </a:p>
        </p:txBody>
      </p:sp>
      <p:pic>
        <p:nvPicPr>
          <p:cNvPr id="2055" name="Picture 7" descr="escud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188913"/>
            <a:ext cx="1081087" cy="105727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55650" y="620713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/>
            <a:r>
              <a:rPr lang="es-ES" sz="4000">
                <a:solidFill>
                  <a:schemeClr val="folHlink"/>
                </a:solidFill>
                <a:latin typeface="Arial Rounded MT Bold" pitchFamily="34" charset="0"/>
              </a:rPr>
              <a:t>ESCUELA SUPERIOR POLITECNICA DEL LITORAL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0825" y="609282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r"/>
            <a:r>
              <a:rPr lang="es-ES" sz="2800">
                <a:solidFill>
                  <a:schemeClr val="tx2"/>
                </a:solidFill>
                <a:latin typeface="Arial Rounded MT Bold" pitchFamily="34" charset="0"/>
              </a:rPr>
              <a:t>Marzo – 2009                           Christian Ruiz Peralta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2738"/>
            <a:ext cx="8229600" cy="1139825"/>
          </a:xfrm>
        </p:spPr>
        <p:txBody>
          <a:bodyPr/>
          <a:lstStyle/>
          <a:p>
            <a:r>
              <a:rPr lang="es-ES" sz="8000"/>
              <a:t>Sistema de Bombeo Eléctrico Sumergible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4910138" y="1295400"/>
            <a:ext cx="3863975" cy="1908175"/>
            <a:chOff x="155" y="671"/>
            <a:chExt cx="2434" cy="1202"/>
          </a:xfrm>
        </p:grpSpPr>
        <p:sp>
          <p:nvSpPr>
            <p:cNvPr id="66563" name="Rectangle 3" descr="Light upward diagonal"/>
            <p:cNvSpPr>
              <a:spLocks noChangeArrowheads="1"/>
            </p:cNvSpPr>
            <p:nvPr/>
          </p:nvSpPr>
          <p:spPr bwMode="auto">
            <a:xfrm>
              <a:off x="155" y="1826"/>
              <a:ext cx="2433" cy="47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6564" name="Picture 4" descr="CNTR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" y="671"/>
              <a:ext cx="552" cy="1152"/>
            </a:xfrm>
            <a:prstGeom prst="rect">
              <a:avLst/>
            </a:prstGeom>
            <a:noFill/>
          </p:spPr>
        </p:pic>
        <p:pic>
          <p:nvPicPr>
            <p:cNvPr id="66565" name="Picture 5" descr="J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1" y="1517"/>
              <a:ext cx="343" cy="312"/>
            </a:xfrm>
            <a:prstGeom prst="rect">
              <a:avLst/>
            </a:prstGeom>
            <a:noFill/>
          </p:spPr>
        </p:pic>
        <p:pic>
          <p:nvPicPr>
            <p:cNvPr id="66566" name="Picture 6" descr="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2" y="1196"/>
              <a:ext cx="674" cy="627"/>
            </a:xfrm>
            <a:prstGeom prst="rect">
              <a:avLst/>
            </a:prstGeom>
            <a:noFill/>
          </p:spPr>
        </p:pic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156" y="1825"/>
              <a:ext cx="2433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68" name="AutoShape 8"/>
            <p:cNvSpPr>
              <a:spLocks noChangeArrowheads="1"/>
            </p:cNvSpPr>
            <p:nvPr/>
          </p:nvSpPr>
          <p:spPr bwMode="auto">
            <a:xfrm flipH="1">
              <a:off x="2255" y="1561"/>
              <a:ext cx="104" cy="89"/>
            </a:xfrm>
            <a:prstGeom prst="lightningBol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4949825" y="1163638"/>
            <a:ext cx="3838575" cy="4819650"/>
            <a:chOff x="186" y="684"/>
            <a:chExt cx="2418" cy="3036"/>
          </a:xfrm>
        </p:grpSpPr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86" y="684"/>
              <a:ext cx="2418" cy="303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02" y="0"/>
                </a:cxn>
                <a:cxn ang="0">
                  <a:pos x="702" y="2435"/>
                </a:cxn>
                <a:cxn ang="0">
                  <a:pos x="2418" y="2436"/>
                </a:cxn>
                <a:cxn ang="0">
                  <a:pos x="2418" y="3036"/>
                </a:cxn>
                <a:cxn ang="0">
                  <a:pos x="60" y="3036"/>
                </a:cxn>
                <a:cxn ang="0">
                  <a:pos x="0" y="3036"/>
                </a:cxn>
                <a:cxn ang="0">
                  <a:pos x="0" y="0"/>
                </a:cxn>
                <a:cxn ang="0">
                  <a:pos x="150" y="0"/>
                </a:cxn>
              </a:cxnLst>
              <a:rect l="0" t="0" r="r" b="b"/>
              <a:pathLst>
                <a:path w="2418" h="3036">
                  <a:moveTo>
                    <a:pt x="42" y="0"/>
                  </a:moveTo>
                  <a:lnTo>
                    <a:pt x="702" y="0"/>
                  </a:lnTo>
                  <a:lnTo>
                    <a:pt x="702" y="2435"/>
                  </a:lnTo>
                  <a:lnTo>
                    <a:pt x="2418" y="2436"/>
                  </a:lnTo>
                  <a:lnTo>
                    <a:pt x="2418" y="3036"/>
                  </a:lnTo>
                  <a:lnTo>
                    <a:pt x="60" y="3036"/>
                  </a:lnTo>
                  <a:lnTo>
                    <a:pt x="0" y="3036"/>
                  </a:lnTo>
                  <a:lnTo>
                    <a:pt x="0" y="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258" y="3162"/>
              <a:ext cx="23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sz="2400" b="1">
                <a:solidFill>
                  <a:srgbClr val="48A9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Variador de Frecuencia - VSD</a:t>
              </a:r>
            </a:p>
          </p:txBody>
        </p:sp>
      </p:grp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6321425" y="1982788"/>
            <a:ext cx="2466975" cy="2857500"/>
            <a:chOff x="1050" y="1194"/>
            <a:chExt cx="1554" cy="1800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248" y="2658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Transformador</a:t>
              </a:r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1050" y="1194"/>
              <a:ext cx="1554" cy="1800"/>
            </a:xfrm>
            <a:custGeom>
              <a:avLst/>
              <a:gdLst/>
              <a:ahLst/>
              <a:cxnLst>
                <a:cxn ang="0">
                  <a:pos x="1554" y="1800"/>
                </a:cxn>
                <a:cxn ang="0">
                  <a:pos x="0" y="1800"/>
                </a:cxn>
                <a:cxn ang="0">
                  <a:pos x="0" y="0"/>
                </a:cxn>
                <a:cxn ang="0">
                  <a:pos x="846" y="0"/>
                </a:cxn>
                <a:cxn ang="0">
                  <a:pos x="846" y="1398"/>
                </a:cxn>
                <a:cxn ang="0">
                  <a:pos x="1554" y="1398"/>
                </a:cxn>
                <a:cxn ang="0">
                  <a:pos x="1554" y="1800"/>
                </a:cxn>
              </a:cxnLst>
              <a:rect l="0" t="0" r="r" b="b"/>
              <a:pathLst>
                <a:path w="1554" h="1800">
                  <a:moveTo>
                    <a:pt x="1554" y="1800"/>
                  </a:moveTo>
                  <a:lnTo>
                    <a:pt x="0" y="1800"/>
                  </a:lnTo>
                  <a:lnTo>
                    <a:pt x="0" y="0"/>
                  </a:lnTo>
                  <a:lnTo>
                    <a:pt x="846" y="0"/>
                  </a:lnTo>
                  <a:lnTo>
                    <a:pt x="846" y="1398"/>
                  </a:lnTo>
                  <a:lnTo>
                    <a:pt x="1554" y="1398"/>
                  </a:lnTo>
                  <a:lnTo>
                    <a:pt x="1554" y="1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7740650" y="2420938"/>
            <a:ext cx="1076325" cy="1666875"/>
            <a:chOff x="1944" y="1470"/>
            <a:chExt cx="678" cy="1050"/>
          </a:xfrm>
        </p:grpSpPr>
        <p:sp>
          <p:nvSpPr>
            <p:cNvPr id="66576" name="Rectangle 16"/>
            <p:cNvSpPr>
              <a:spLocks noChangeArrowheads="1"/>
            </p:cNvSpPr>
            <p:nvPr/>
          </p:nvSpPr>
          <p:spPr bwMode="auto">
            <a:xfrm>
              <a:off x="1974" y="1470"/>
              <a:ext cx="636" cy="1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77" name="Rectangle 17"/>
            <p:cNvSpPr>
              <a:spLocks noChangeArrowheads="1"/>
            </p:cNvSpPr>
            <p:nvPr/>
          </p:nvSpPr>
          <p:spPr bwMode="auto">
            <a:xfrm>
              <a:off x="1944" y="1980"/>
              <a:ext cx="67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Caja de</a:t>
              </a:r>
            </a:p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Venteo</a:t>
              </a:r>
            </a:p>
          </p:txBody>
        </p:sp>
      </p:grpSp>
      <p:pic>
        <p:nvPicPr>
          <p:cNvPr id="66578" name="Picture 18" descr="DWNH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9975" y="1055688"/>
            <a:ext cx="471488" cy="5334000"/>
          </a:xfrm>
          <a:prstGeom prst="rect">
            <a:avLst/>
          </a:prstGeom>
          <a:noFill/>
        </p:spPr>
      </p:pic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392113" y="2765425"/>
            <a:ext cx="3738562" cy="930275"/>
            <a:chOff x="2940" y="1909"/>
            <a:chExt cx="2355" cy="586"/>
          </a:xfrm>
        </p:grpSpPr>
        <p:sp>
          <p:nvSpPr>
            <p:cNvPr id="66580" name="Rectangle 20"/>
            <p:cNvSpPr>
              <a:spLocks noChangeArrowheads="1"/>
            </p:cNvSpPr>
            <p:nvPr/>
          </p:nvSpPr>
          <p:spPr bwMode="auto">
            <a:xfrm>
              <a:off x="2943" y="1909"/>
              <a:ext cx="2352" cy="5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2940" y="1951"/>
              <a:ext cx="17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Bomba Centrífuga Multietapas</a:t>
              </a:r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395288" y="3716338"/>
            <a:ext cx="3735387" cy="536575"/>
            <a:chOff x="2942" y="2508"/>
            <a:chExt cx="2353" cy="338"/>
          </a:xfrm>
        </p:grpSpPr>
        <p:sp>
          <p:nvSpPr>
            <p:cNvPr id="66583" name="Rectangle 23"/>
            <p:cNvSpPr>
              <a:spLocks noChangeArrowheads="1"/>
            </p:cNvSpPr>
            <p:nvPr/>
          </p:nvSpPr>
          <p:spPr bwMode="auto">
            <a:xfrm>
              <a:off x="2942" y="2508"/>
              <a:ext cx="2353" cy="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2943" y="2527"/>
              <a:ext cx="2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Intake / Separador de Gas</a:t>
              </a:r>
              <a:endParaRPr lang="es-EC" sz="2400">
                <a:solidFill>
                  <a:srgbClr val="48A9B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392113" y="4948238"/>
            <a:ext cx="3740150" cy="962025"/>
            <a:chOff x="2940" y="3284"/>
            <a:chExt cx="2356" cy="606"/>
          </a:xfrm>
        </p:grpSpPr>
        <p:sp>
          <p:nvSpPr>
            <p:cNvPr id="66586" name="Rectangle 26"/>
            <p:cNvSpPr>
              <a:spLocks noChangeArrowheads="1"/>
            </p:cNvSpPr>
            <p:nvPr/>
          </p:nvSpPr>
          <p:spPr bwMode="auto">
            <a:xfrm>
              <a:off x="2940" y="3284"/>
              <a:ext cx="2356" cy="6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2943" y="3433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Motor Eléctrico</a:t>
              </a:r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392113" y="4271963"/>
            <a:ext cx="3740150" cy="657225"/>
            <a:chOff x="2940" y="2858"/>
            <a:chExt cx="2356" cy="414"/>
          </a:xfrm>
        </p:grpSpPr>
        <p:sp>
          <p:nvSpPr>
            <p:cNvPr id="66589" name="Rectangle 29"/>
            <p:cNvSpPr>
              <a:spLocks noChangeArrowheads="1"/>
            </p:cNvSpPr>
            <p:nvPr/>
          </p:nvSpPr>
          <p:spPr bwMode="auto">
            <a:xfrm>
              <a:off x="2940" y="2858"/>
              <a:ext cx="2356" cy="4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90" name="Text Box 30"/>
            <p:cNvSpPr txBox="1">
              <a:spLocks noChangeArrowheads="1"/>
            </p:cNvSpPr>
            <p:nvPr/>
          </p:nvSpPr>
          <p:spPr bwMode="auto">
            <a:xfrm>
              <a:off x="2940" y="2920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Protector del Motor</a:t>
              </a:r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396875" y="5930900"/>
            <a:ext cx="3735388" cy="471488"/>
            <a:chOff x="2943" y="3903"/>
            <a:chExt cx="2353" cy="297"/>
          </a:xfrm>
        </p:grpSpPr>
        <p:sp>
          <p:nvSpPr>
            <p:cNvPr id="66592" name="Rectangle 32"/>
            <p:cNvSpPr>
              <a:spLocks noChangeArrowheads="1"/>
            </p:cNvSpPr>
            <p:nvPr/>
          </p:nvSpPr>
          <p:spPr bwMode="auto">
            <a:xfrm>
              <a:off x="2945" y="3903"/>
              <a:ext cx="2351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93" name="Text Box 33"/>
            <p:cNvSpPr txBox="1">
              <a:spLocks noChangeArrowheads="1"/>
            </p:cNvSpPr>
            <p:nvPr/>
          </p:nvSpPr>
          <p:spPr bwMode="auto">
            <a:xfrm>
              <a:off x="2943" y="3907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Sensor de Presión</a:t>
              </a:r>
            </a:p>
          </p:txBody>
        </p:sp>
      </p:grp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250825" y="26035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400" b="1">
                <a:solidFill>
                  <a:srgbClr val="48A9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EQUIPO DE FONDO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4859338" y="260350"/>
            <a:ext cx="389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400" b="1">
                <a:solidFill>
                  <a:srgbClr val="48A9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EQUIPO DE SUPERFICIE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4" grpId="0"/>
      <p:bldP spid="665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1139826"/>
          </a:xfrm>
        </p:spPr>
        <p:txBody>
          <a:bodyPr/>
          <a:lstStyle/>
          <a:p>
            <a:r>
              <a:rPr lang="es-ES"/>
              <a:t>Bombeo Electrosumergible</a:t>
            </a:r>
          </a:p>
        </p:txBody>
      </p:sp>
      <p:pic>
        <p:nvPicPr>
          <p:cNvPr id="63492" name="Picture 4" descr="bala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981075"/>
            <a:ext cx="4786312" cy="5534025"/>
          </a:xfrm>
          <a:prstGeom prst="rect">
            <a:avLst/>
          </a:prstGeom>
          <a:noFill/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2058988" y="3141663"/>
            <a:ext cx="2152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Ventajas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5156200" y="3933825"/>
            <a:ext cx="2152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Desventajas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3" grpId="0" animBg="1"/>
      <p:bldP spid="634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Ventajas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Maneja grandes flujos.</a:t>
            </a:r>
          </a:p>
          <a:p>
            <a:r>
              <a:rPr lang="es-ES"/>
              <a:t>Costo de barril disminuye con el incremento de la tasa de flujo.</a:t>
            </a:r>
          </a:p>
          <a:p>
            <a:r>
              <a:rPr lang="es-ES"/>
              <a:t>No dispone de partes movibles en superficie.</a:t>
            </a:r>
          </a:p>
          <a:p>
            <a:r>
              <a:rPr lang="es-ES"/>
              <a:t>Disminución del impacto ambiental.</a:t>
            </a:r>
          </a:p>
          <a:p>
            <a:r>
              <a:rPr lang="es-ES"/>
              <a:t>Se puede monitorear a través de controles automatizados.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Desventajas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Costo inicial relativamente alto.</a:t>
            </a:r>
          </a:p>
          <a:p>
            <a:pPr>
              <a:lnSpc>
                <a:spcPct val="90000"/>
              </a:lnSpc>
            </a:pPr>
            <a:r>
              <a:rPr lang="es-ES"/>
              <a:t>Se limita a profundidades medias.</a:t>
            </a:r>
          </a:p>
          <a:p>
            <a:pPr>
              <a:lnSpc>
                <a:spcPct val="90000"/>
              </a:lnSpc>
            </a:pPr>
            <a:r>
              <a:rPr lang="es-ES"/>
              <a:t>No conveniente en pozos con alto GOR.</a:t>
            </a:r>
          </a:p>
          <a:p>
            <a:pPr>
              <a:lnSpc>
                <a:spcPct val="90000"/>
              </a:lnSpc>
            </a:pPr>
            <a:r>
              <a:rPr lang="es-ES"/>
              <a:t>La fuente de electricidad debe ser estable y fiable.</a:t>
            </a:r>
          </a:p>
          <a:p>
            <a:pPr>
              <a:lnSpc>
                <a:spcPct val="90000"/>
              </a:lnSpc>
            </a:pPr>
            <a:r>
              <a:rPr lang="es-ES"/>
              <a:t>Reparar algún componente del equipo de subsuelo requiere de un reacondicionamiento.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22050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7200">
                <a:solidFill>
                  <a:srgbClr val="FF9900"/>
                </a:solidFill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400"/>
              <a:t>Determinar los puntos actuales de operación de las bombas electrosumergibles y cuantificar sus efectos en la producción.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Determinación y comparación de los tiempos de vida útil de las bombas y las perdidas de energía eléctrica.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Posibles soluciones a las deficiencias operativas en base a la optimización del sistema de levantamiento por bombeo electrosumergible.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Análisis económico de las posibles soluciones así como el costo de su implementación.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555875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RECOPILACION DE INFORMACION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Usada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r>
              <a:rPr lang="es-ES"/>
              <a:t>Historiales de Producción.</a:t>
            </a:r>
          </a:p>
          <a:p>
            <a:r>
              <a:rPr lang="es-ES"/>
              <a:t>Historiales de Reacondicionamiento (Workover).</a:t>
            </a:r>
          </a:p>
          <a:p>
            <a:r>
              <a:rPr lang="es-ES"/>
              <a:t>Historiales de Tratamientos Químicos.</a:t>
            </a:r>
          </a:p>
          <a:p>
            <a:r>
              <a:rPr lang="es-ES"/>
              <a:t>Equipo de subsuelo instalado.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2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Historiales de Producción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7632700" cy="1989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61987"/>
          </a:xfrm>
        </p:spPr>
        <p:txBody>
          <a:bodyPr/>
          <a:lstStyle/>
          <a:p>
            <a:r>
              <a:rPr lang="es-EC" sz="5000"/>
              <a:t>AGENDA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642350" cy="53990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1. Antecedentes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2. Objetivos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3. Recopilación de Información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4. Procedimientos y análisis de los datos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5. Resultados obtenidos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6. Análisis de resultados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7. Conclusiones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8. Recomendaciones</a:t>
            </a:r>
            <a:endParaRPr lang="es-EC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53" name="Picture 435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5288" y="0"/>
            <a:ext cx="4614862" cy="6858000"/>
          </a:xfrm>
          <a:solidFill>
            <a:schemeClr val="tx1"/>
          </a:solidFill>
          <a:ln/>
        </p:spPr>
      </p:pic>
      <p:sp>
        <p:nvSpPr>
          <p:cNvPr id="85254" name="Text Box 4358"/>
          <p:cNvSpPr txBox="1">
            <a:spLocks noChangeArrowheads="1"/>
          </p:cNvSpPr>
          <p:nvPr/>
        </p:nvSpPr>
        <p:spPr bwMode="auto">
          <a:xfrm>
            <a:off x="323850" y="1784350"/>
            <a:ext cx="35274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Equipo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De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Subsuelo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Instalado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276600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PROCEDIMIENTO Y ANALISIS DE LOS 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Curvas de Operación de una bomba electrosumergible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30388"/>
            <a:ext cx="74168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2268538" y="4724400"/>
            <a:ext cx="3390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Curva de Potencia al Freno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611188" y="2322513"/>
            <a:ext cx="3390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Curva de Eficiencia de la Bomba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4067175" y="3357563"/>
            <a:ext cx="3390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Curva de Altura de la Columna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276600" y="5084763"/>
            <a:ext cx="503238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2771775" y="2708275"/>
            <a:ext cx="43180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>
            <a:off x="4932363" y="3716338"/>
            <a:ext cx="8636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 animBg="1"/>
      <p:bldP spid="78854" grpId="0" animBg="1"/>
      <p:bldP spid="78854" grpId="1" animBg="1"/>
      <p:bldP spid="78855" grpId="0" animBg="1"/>
      <p:bldP spid="78855" grpId="1" animBg="1"/>
      <p:bldP spid="78856" grpId="0" animBg="1"/>
      <p:bldP spid="78857" grpId="0" animBg="1"/>
      <p:bldP spid="78857" grpId="1" animBg="1"/>
      <p:bldP spid="78858" grpId="0" animBg="1"/>
      <p:bldP spid="7885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Rangos de Operación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720850"/>
            <a:ext cx="79200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779838" y="1557338"/>
            <a:ext cx="1655762" cy="504031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763713" y="1557338"/>
            <a:ext cx="1655762" cy="5040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724525" y="1557338"/>
            <a:ext cx="1655763" cy="504031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1" grpId="0" animBg="1"/>
      <p:bldP spid="80901" grpId="1" animBg="1"/>
      <p:bldP spid="80902" grpId="0" animBg="1"/>
      <p:bldP spid="80903" grpId="0" animBg="1"/>
      <p:bldP spid="809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Pérdidas frecuentes de Energía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4000"/>
              <a:t>Análisis de pozos críticos.</a:t>
            </a:r>
          </a:p>
          <a:p>
            <a:r>
              <a:rPr lang="es-ES" sz="4000"/>
              <a:t>Problemas en el Yacimiento.</a:t>
            </a:r>
          </a:p>
          <a:p>
            <a:r>
              <a:rPr lang="es-ES" sz="4000"/>
              <a:t>Problemas de Escalas, Parafinas.</a:t>
            </a:r>
          </a:p>
          <a:p>
            <a:r>
              <a:rPr lang="es-ES" sz="4000"/>
              <a:t>Problemas con la Tubería.</a:t>
            </a:r>
          </a:p>
          <a:p>
            <a:r>
              <a:rPr lang="es-ES" sz="4000"/>
              <a:t>Problemas con el Equipo Eléctrico.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Pozos Críticos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086100" cy="979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17788"/>
            <a:ext cx="648176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5292725" y="17732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VHR-04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Pozos Críticos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552700"/>
            <a:ext cx="6411912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484313"/>
            <a:ext cx="3086100" cy="9794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5292725" y="17732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VHR-13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Pozos Críticos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543175"/>
            <a:ext cx="6408737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484313"/>
            <a:ext cx="3086100" cy="9794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5292725" y="17732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VHR-02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Tiempo de Vida Útil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79563"/>
            <a:ext cx="748982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RESULTADOS OBTENIDOS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0413" y="22050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7200">
                <a:solidFill>
                  <a:srgbClr val="FF9900"/>
                </a:solidFill>
              </a:rPr>
              <a:t>ANTECEDENTES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Resultados Obtenidos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565400"/>
            <a:ext cx="6073775" cy="1797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565400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ANALISIS DE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2420938"/>
            <a:ext cx="2808288" cy="1782762"/>
          </a:xfrm>
        </p:spPr>
        <p:txBody>
          <a:bodyPr/>
          <a:lstStyle/>
          <a:p>
            <a:r>
              <a:rPr lang="es-ES" sz="4000"/>
              <a:t>Rediseño</a:t>
            </a:r>
            <a:br>
              <a:rPr lang="es-ES" sz="4000"/>
            </a:br>
            <a:r>
              <a:rPr lang="es-ES" sz="4000"/>
              <a:t>del</a:t>
            </a:r>
            <a:br>
              <a:rPr lang="es-ES" sz="4000"/>
            </a:br>
            <a:r>
              <a:rPr lang="es-ES" sz="4000"/>
              <a:t>Equipo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" y="26988"/>
            <a:ext cx="5046663" cy="6858000"/>
          </a:xfrm>
          <a:solidFill>
            <a:schemeClr val="tx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420938"/>
            <a:ext cx="2808287" cy="1782762"/>
          </a:xfrm>
          <a:noFill/>
          <a:ln/>
        </p:spPr>
        <p:txBody>
          <a:bodyPr/>
          <a:lstStyle/>
          <a:p>
            <a:r>
              <a:rPr lang="es-ES" sz="4000"/>
              <a:t>Equipo de Subsuelo Propuesto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144463"/>
            <a:ext cx="5943600" cy="65976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565400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ANALISIS ECONOMICO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Costos de Implementación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7416800" cy="2949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Valor Actual Neto</a:t>
            </a:r>
          </a:p>
        </p:txBody>
      </p:sp>
      <p:pic>
        <p:nvPicPr>
          <p:cNvPr id="97363" name="Picture 8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8475" y="2254250"/>
            <a:ext cx="8250238" cy="2830513"/>
          </a:xfrm>
          <a:noFill/>
          <a:ln/>
        </p:spPr>
      </p:pic>
      <p:sp>
        <p:nvSpPr>
          <p:cNvPr id="97364" name="Text Box 84"/>
          <p:cNvSpPr txBox="1">
            <a:spLocks noChangeArrowheads="1"/>
          </p:cNvSpPr>
          <p:nvPr/>
        </p:nvSpPr>
        <p:spPr bwMode="auto">
          <a:xfrm>
            <a:off x="539750" y="494188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7444" name="Text Box 164"/>
          <p:cNvSpPr txBox="1">
            <a:spLocks noChangeArrowheads="1"/>
          </p:cNvSpPr>
          <p:nvPr/>
        </p:nvSpPr>
        <p:spPr bwMode="auto">
          <a:xfrm>
            <a:off x="900113" y="501332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Tasa Interna de Retorno (TIR)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3900"/>
            <a:ext cx="8229600" cy="4530725"/>
          </a:xfrm>
        </p:spPr>
        <p:txBody>
          <a:bodyPr/>
          <a:lstStyle/>
          <a:p>
            <a:r>
              <a:rPr lang="es-ES"/>
              <a:t>Es un indicador de la rentabilidad de un proyecto, a mayor TIR, mayor rentabilidad.</a:t>
            </a:r>
          </a:p>
          <a:p>
            <a:r>
              <a:rPr lang="es-ES"/>
              <a:t>La tasa de interés con la cual el valor actual neto (VAN) o valor presente neto (VPN) es igual a cero.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19891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algn="just"/>
            <a:r>
              <a:rPr lang="es-ES"/>
              <a:t>Baja de frecuencia suele producir efecto downthrust.</a:t>
            </a:r>
          </a:p>
          <a:p>
            <a:pPr algn="just"/>
            <a:r>
              <a:rPr lang="es-ES"/>
              <a:t>Trabajar en base a un stock mínimo conlleva a no seleccionar el equipo mas adecuado para el pozo.</a:t>
            </a:r>
          </a:p>
          <a:p>
            <a:pPr algn="just"/>
            <a:r>
              <a:rPr lang="es-ES"/>
              <a:t>No se debe sobredimensionar una bomba electrosumergible; los equipos tienen mayor duración trabajando en upthrust que downthrust.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781300"/>
            <a:ext cx="8229600" cy="1139825"/>
          </a:xfrm>
        </p:spPr>
        <p:txBody>
          <a:bodyPr/>
          <a:lstStyle/>
          <a:p>
            <a:r>
              <a:rPr lang="es-ES" sz="7200"/>
              <a:t>Ubicación Geográfica del Campo VHR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algn="just"/>
            <a:r>
              <a:rPr lang="es-ES"/>
              <a:t>Equipos controlados con switchboard tienen mayor durabilidad que los controlados con variadores de frecuencia.</a:t>
            </a:r>
          </a:p>
          <a:p>
            <a:pPr algn="just"/>
            <a:r>
              <a:rPr lang="es-EC" altLang="zh-CN">
                <a:ea typeface="宋体" charset="-122"/>
              </a:rPr>
              <a:t>Los equipos con motor de alta potencia requieren arranques de baja frecuencia</a:t>
            </a:r>
            <a:r>
              <a:rPr lang="es-ES" altLang="zh-CN">
                <a:ea typeface="宋体" charset="-122"/>
              </a:rPr>
              <a:t>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569325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000">
                <a:solidFill>
                  <a:srgbClr val="FF9900"/>
                </a:solidFill>
              </a:rPr>
              <a:t>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/>
              <a:t>Realizar análisis P.V.T. del Campo VHR con el fin de actualizar los datos existentes, ya que la mayoría de ellos son muy antiguos.</a:t>
            </a:r>
          </a:p>
          <a:p>
            <a:pPr algn="just">
              <a:lnSpc>
                <a:spcPct val="90000"/>
              </a:lnSpc>
            </a:pPr>
            <a:r>
              <a:rPr lang="es-ES"/>
              <a:t>La mayor o menor duración de los equipos electrosumergible también está dada por el número de arranques efectuados por el operador de campo.</a:t>
            </a:r>
          </a:p>
          <a:p>
            <a:pPr algn="just">
              <a:lnSpc>
                <a:spcPct val="90000"/>
              </a:lnSpc>
            </a:pPr>
            <a:r>
              <a:rPr lang="es-ES"/>
              <a:t>Usar equipos que posean protección ferrifica.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88012"/>
          </a:xfrm>
        </p:spPr>
        <p:txBody>
          <a:bodyPr/>
          <a:lstStyle/>
          <a:p>
            <a:pPr algn="just"/>
            <a:r>
              <a:rPr lang="es-ES" sz="2800"/>
              <a:t>Durante un reacondicionamiento, se recomienda rediseñar el equipo electrosumergible, para lo cual el pozo deberá ser evaluado con datos de producción y presiones actualizadas.</a:t>
            </a:r>
          </a:p>
          <a:p>
            <a:pPr algn="just"/>
            <a:r>
              <a:rPr lang="es-ES" sz="2800"/>
              <a:t>Realizar pruebas de restauración de presiones con el sensor de fondo de la bomba electrosumergible para actualizar los datos del yacimiento.</a:t>
            </a:r>
          </a:p>
          <a:p>
            <a:pPr algn="just"/>
            <a:r>
              <a:rPr lang="es-ES" sz="2800"/>
              <a:t>Perforar otros pozos reinyectores, para aumentar la capacidad de inyección de  agua de formación.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REFERENCIAS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400"/>
              <a:t>[1] CENTRILIFT, Manual de Técnicas de Campo y Diseño.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[2] Archivos de Ingeniería de Petróleos, Petroproducción.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[3] Reda Pumps, Manual de Técnicas de Campo y Diseño.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[4] Evaluación del sistema de levantamiento artificial, Jorge Pazmiño, Petrocapacitación.</a:t>
            </a:r>
            <a:endParaRPr lang="en-GB" sz="2400"/>
          </a:p>
          <a:p>
            <a:pPr algn="just">
              <a:lnSpc>
                <a:spcPct val="80000"/>
              </a:lnSpc>
            </a:pPr>
            <a:r>
              <a:rPr lang="en-GB" sz="2400"/>
              <a:t>[5] SubPUMP 6.0, Submersible Pump Analysis and Design Technical Reference Manual.</a:t>
            </a:r>
            <a:endParaRPr lang="fr-FR" sz="2400"/>
          </a:p>
          <a:p>
            <a:pPr algn="just">
              <a:lnSpc>
                <a:spcPct val="80000"/>
              </a:lnSpc>
            </a:pPr>
            <a:r>
              <a:rPr lang="fr-FR" sz="2400"/>
              <a:t>[6] Kermit, F. B. Et. AI. </a:t>
            </a:r>
            <a:r>
              <a:rPr lang="en-GB" sz="2400"/>
              <a:t>(1977), The technology of Artificial Lift Methods. </a:t>
            </a:r>
            <a:r>
              <a:rPr lang="es-ES" sz="2400"/>
              <a:t>Petroleum Publishing Co., Tulsa – USA, Vol. 2b.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1117600" y="2636838"/>
            <a:ext cx="7199313" cy="12255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593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Gracias 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80400" cy="6264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65438"/>
            <a:ext cx="8229600" cy="1139825"/>
          </a:xfrm>
        </p:spPr>
        <p:txBody>
          <a:bodyPr/>
          <a:lstStyle/>
          <a:p>
            <a:r>
              <a:rPr lang="es-ES" sz="7200"/>
              <a:t>Ubicación de los Pozos en el Campo VHR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17488"/>
            <a:ext cx="4935537" cy="6524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39825"/>
          </a:xfrm>
        </p:spPr>
        <p:txBody>
          <a:bodyPr/>
          <a:lstStyle/>
          <a:p>
            <a:r>
              <a:rPr lang="es-ES" sz="7200"/>
              <a:t>Estratigrafía del Campo VHR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97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830</TotalTime>
  <Words>765</Words>
  <Application>Microsoft Office PowerPoint</Application>
  <PresentationFormat>Presentación en pantalla (4:3)</PresentationFormat>
  <Paragraphs>113</Paragraphs>
  <Slides>45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Times New Roman</vt:lpstr>
      <vt:lpstr>Verdana</vt:lpstr>
      <vt:lpstr>Wingdings</vt:lpstr>
      <vt:lpstr>Arial Rounded MT Bold</vt:lpstr>
      <vt:lpstr>Arial Narrow</vt:lpstr>
      <vt:lpstr>Globo</vt:lpstr>
      <vt:lpstr>Fotografía de Microsoft Photo Editor 3.0</vt:lpstr>
      <vt:lpstr>Diapositiva 1</vt:lpstr>
      <vt:lpstr>AGENDA</vt:lpstr>
      <vt:lpstr>ANTECEDENTES</vt:lpstr>
      <vt:lpstr>Ubicación Geográfica del Campo VHR</vt:lpstr>
      <vt:lpstr>Diapositiva 5</vt:lpstr>
      <vt:lpstr>Ubicación de los Pozos en el Campo VHR</vt:lpstr>
      <vt:lpstr>Diapositiva 7</vt:lpstr>
      <vt:lpstr>Estratigrafía del Campo VHR</vt:lpstr>
      <vt:lpstr>Diapositiva 9</vt:lpstr>
      <vt:lpstr>Sistema de Bombeo Eléctrico Sumergible</vt:lpstr>
      <vt:lpstr>Diapositiva 11</vt:lpstr>
      <vt:lpstr>Bombeo Electrosumergible</vt:lpstr>
      <vt:lpstr>Ventajas</vt:lpstr>
      <vt:lpstr>Desventajas</vt:lpstr>
      <vt:lpstr>OBJETIVOS</vt:lpstr>
      <vt:lpstr>Objetivos</vt:lpstr>
      <vt:lpstr>RECOPILACION DE INFORMACION</vt:lpstr>
      <vt:lpstr>Información Usada</vt:lpstr>
      <vt:lpstr>Historiales de Producción</vt:lpstr>
      <vt:lpstr>Diapositiva 20</vt:lpstr>
      <vt:lpstr>PROCEDIMIENTO Y ANALISIS DE LOS DATOS</vt:lpstr>
      <vt:lpstr>Curvas de Operación de una bomba electrosumergible</vt:lpstr>
      <vt:lpstr>Rangos de Operación</vt:lpstr>
      <vt:lpstr>Pérdidas frecuentes de Energía</vt:lpstr>
      <vt:lpstr>Análisis de Pozos Críticos</vt:lpstr>
      <vt:lpstr>Análisis de Pozos Críticos</vt:lpstr>
      <vt:lpstr>Análisis de Pozos Críticos</vt:lpstr>
      <vt:lpstr>Tiempo de Vida Útil</vt:lpstr>
      <vt:lpstr>RESULTADOS OBTENIDOS</vt:lpstr>
      <vt:lpstr>Resultados Obtenidos</vt:lpstr>
      <vt:lpstr>ANALISIS DE RESULTADOS</vt:lpstr>
      <vt:lpstr>Rediseño del Equipo</vt:lpstr>
      <vt:lpstr>Equipo de Subsuelo Propuesto</vt:lpstr>
      <vt:lpstr>ANALISIS ECONOMICO</vt:lpstr>
      <vt:lpstr>Costos de Implementación</vt:lpstr>
      <vt:lpstr>Valor Actual Neto</vt:lpstr>
      <vt:lpstr>Tasa Interna de Retorno (TIR)</vt:lpstr>
      <vt:lpstr>CONCLUSIONES</vt:lpstr>
      <vt:lpstr>Diapositiva 39</vt:lpstr>
      <vt:lpstr>Diapositiva 40</vt:lpstr>
      <vt:lpstr>RECOMENDACIONES</vt:lpstr>
      <vt:lpstr>Diapositiva 42</vt:lpstr>
      <vt:lpstr>Diapositiva 43</vt:lpstr>
      <vt:lpstr>REFERENCIAS</vt:lpstr>
      <vt:lpstr>Diapositiva 45</vt:lpstr>
    </vt:vector>
  </TitlesOfParts>
  <Company>Canyon Cyber Cafe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Christian Ruiz Peralta</dc:creator>
  <cp:lastModifiedBy>Administrador</cp:lastModifiedBy>
  <cp:revision>49</cp:revision>
  <dcterms:created xsi:type="dcterms:W3CDTF">2009-03-03T22:56:25Z</dcterms:created>
  <dcterms:modified xsi:type="dcterms:W3CDTF">2009-12-22T14:50:03Z</dcterms:modified>
</cp:coreProperties>
</file>