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sldIdLst>
    <p:sldId id="256" r:id="rId2"/>
    <p:sldId id="257" r:id="rId3"/>
    <p:sldId id="258" r:id="rId4"/>
    <p:sldId id="260" r:id="rId5"/>
    <p:sldId id="259" r:id="rId6"/>
    <p:sldId id="262" r:id="rId7"/>
    <p:sldId id="263" r:id="rId8"/>
    <p:sldId id="261" r:id="rId9"/>
    <p:sldId id="265" r:id="rId10"/>
    <p:sldId id="266" r:id="rId11"/>
    <p:sldId id="277" r:id="rId12"/>
    <p:sldId id="279" r:id="rId13"/>
    <p:sldId id="281" r:id="rId14"/>
    <p:sldId id="280" r:id="rId15"/>
    <p:sldId id="268" r:id="rId16"/>
    <p:sldId id="267" r:id="rId17"/>
    <p:sldId id="269" r:id="rId18"/>
    <p:sldId id="270" r:id="rId19"/>
    <p:sldId id="271" r:id="rId20"/>
    <p:sldId id="282" r:id="rId21"/>
    <p:sldId id="264" r:id="rId22"/>
    <p:sldId id="272" r:id="rId23"/>
    <p:sldId id="273" r:id="rId24"/>
    <p:sldId id="274" r:id="rId25"/>
    <p:sldId id="276" r:id="rId26"/>
    <p:sldId id="278" r:id="rId2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01" autoAdjust="0"/>
    <p:restoredTop sz="94660"/>
  </p:normalViewPr>
  <p:slideViewPr>
    <p:cSldViewPr>
      <p:cViewPr varScale="1">
        <p:scale>
          <a:sx n="60" d="100"/>
          <a:sy n="60" d="100"/>
        </p:scale>
        <p:origin x="-62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a:endParaRPr lang="es-ES" sz="2400"/>
          </a:p>
        </p:txBody>
      </p:sp>
      <p:sp>
        <p:nvSpPr>
          <p:cNvPr id="28675" name="Rectangle 3"/>
          <p:cNvSpPr>
            <a:spLocks noGrp="1" noChangeArrowheads="1"/>
          </p:cNvSpPr>
          <p:nvPr>
            <p:ph type="ctrTitle"/>
          </p:nvPr>
        </p:nvSpPr>
        <p:spPr>
          <a:xfrm>
            <a:off x="762000" y="1371600"/>
            <a:ext cx="7696200" cy="2057400"/>
          </a:xfrm>
        </p:spPr>
        <p:txBody>
          <a:bodyPr/>
          <a:lstStyle>
            <a:lvl1pPr>
              <a:defRPr sz="5400"/>
            </a:lvl1pPr>
          </a:lstStyle>
          <a:p>
            <a:r>
              <a:rPr lang="es-ES"/>
              <a:t>Haga clic para cambiar el estilo de título	</a:t>
            </a:r>
          </a:p>
        </p:txBody>
      </p:sp>
      <p:sp>
        <p:nvSpPr>
          <p:cNvPr id="28676"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s-ES"/>
              <a:t>Haga clic para modificar el estilo de subtítulo del patrón</a:t>
            </a:r>
          </a:p>
        </p:txBody>
      </p:sp>
      <p:sp>
        <p:nvSpPr>
          <p:cNvPr id="28677" name="Rectangle 5"/>
          <p:cNvSpPr>
            <a:spLocks noGrp="1" noChangeArrowheads="1"/>
          </p:cNvSpPr>
          <p:nvPr>
            <p:ph type="dt" sz="half" idx="2"/>
          </p:nvPr>
        </p:nvSpPr>
        <p:spPr>
          <a:xfrm>
            <a:off x="457200" y="6248400"/>
            <a:ext cx="2133600" cy="457200"/>
          </a:xfrm>
        </p:spPr>
        <p:txBody>
          <a:bodyPr/>
          <a:lstStyle>
            <a:lvl1pPr>
              <a:defRPr/>
            </a:lvl1pPr>
          </a:lstStyle>
          <a:p>
            <a:endParaRPr lang="es-ES"/>
          </a:p>
        </p:txBody>
      </p:sp>
      <p:sp>
        <p:nvSpPr>
          <p:cNvPr id="28678" name="Rectangle 6"/>
          <p:cNvSpPr>
            <a:spLocks noGrp="1" noChangeArrowheads="1"/>
          </p:cNvSpPr>
          <p:nvPr>
            <p:ph type="ftr" sz="quarter" idx="3"/>
          </p:nvPr>
        </p:nvSpPr>
        <p:spPr/>
        <p:txBody>
          <a:bodyPr/>
          <a:lstStyle>
            <a:lvl1pPr>
              <a:defRPr/>
            </a:lvl1pPr>
          </a:lstStyle>
          <a:p>
            <a:endParaRPr lang="es-ES"/>
          </a:p>
        </p:txBody>
      </p:sp>
      <p:sp>
        <p:nvSpPr>
          <p:cNvPr id="28679" name="Rectangle 7"/>
          <p:cNvSpPr>
            <a:spLocks noGrp="1" noChangeArrowheads="1"/>
          </p:cNvSpPr>
          <p:nvPr>
            <p:ph type="sldNum" sz="quarter" idx="4"/>
          </p:nvPr>
        </p:nvSpPr>
        <p:spPr>
          <a:xfrm>
            <a:off x="6553200" y="6248400"/>
            <a:ext cx="2133600" cy="457200"/>
          </a:xfrm>
        </p:spPr>
        <p:txBody>
          <a:bodyPr/>
          <a:lstStyle>
            <a:lvl1pPr>
              <a:defRPr b="1"/>
            </a:lvl1pPr>
          </a:lstStyle>
          <a:p>
            <a:fld id="{D6C1DCA0-8E43-4534-BBC9-9A2917830521}" type="slidenum">
              <a:rPr lang="es-ES"/>
              <a:pPr/>
              <a:t>‹Nº›</a:t>
            </a:fld>
            <a:endParaRPr lang="es-ES"/>
          </a:p>
        </p:txBody>
      </p:sp>
      <p:grpSp>
        <p:nvGrpSpPr>
          <p:cNvPr id="28680" name="Group 8"/>
          <p:cNvGrpSpPr>
            <a:grpSpLocks/>
          </p:cNvGrpSpPr>
          <p:nvPr/>
        </p:nvGrpSpPr>
        <p:grpSpPr bwMode="auto">
          <a:xfrm>
            <a:off x="381000" y="304800"/>
            <a:ext cx="8391525" cy="5791200"/>
            <a:chOff x="240" y="192"/>
            <a:chExt cx="5286" cy="3648"/>
          </a:xfrm>
        </p:grpSpPr>
        <p:sp>
          <p:nvSpPr>
            <p:cNvPr id="28681"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a:endParaRPr lang="es-ES" sz="2400"/>
            </a:p>
          </p:txBody>
        </p:sp>
        <p:sp>
          <p:nvSpPr>
            <p:cNvPr id="28682"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a:endParaRPr lang="es-ES" sz="2400"/>
            </a:p>
          </p:txBody>
        </p:sp>
        <p:sp>
          <p:nvSpPr>
            <p:cNvPr id="28683"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a:endParaRPr lang="es-ES" sz="2400"/>
            </a:p>
          </p:txBody>
        </p:sp>
        <p:sp>
          <p:nvSpPr>
            <p:cNvPr id="28684"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a:endParaRPr lang="es-ES" sz="2400"/>
            </a:p>
          </p:txBody>
        </p:sp>
        <p:sp>
          <p:nvSpPr>
            <p:cNvPr id="28685"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endParaRPr lang="es-ES"/>
            </a:p>
          </p:txBody>
        </p:sp>
        <p:sp>
          <p:nvSpPr>
            <p:cNvPr id="28686"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a:endParaRPr lang="es-ES" sz="2400"/>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F2C27485-FA2C-4F0B-BBF0-3233EF0E325A}"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0"/>
            <a:ext cx="2057400" cy="5597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533400"/>
            <a:ext cx="6019800" cy="5597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0259865-A43A-4009-8A95-8EDF8DB255C2}"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E9BDC0C1-D38F-4221-84F9-DB37A0CB3812}"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5D2533FC-E033-4855-9B01-36D4D675E32B}"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4170EADA-DAC1-45F1-A529-B5A0D652CB6C}"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8BAF364E-A974-480C-8694-08FF2B672928}"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9D2D6FB1-7D8E-41C2-83AF-5D0575B741B4}"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9445C7A3-708F-4369-A206-C915A8C633EA}"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00288601-24E5-46EC-B6D7-48DA8C57CB0E}"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75E732B5-75B5-4322-A6DC-4C5FDE477DCB}"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27651"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7652"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endParaRPr lang="es-ES"/>
          </a:p>
        </p:txBody>
      </p:sp>
      <p:sp>
        <p:nvSpPr>
          <p:cNvPr id="2765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endParaRPr lang="es-ES"/>
          </a:p>
        </p:txBody>
      </p:sp>
      <p:sp>
        <p:nvSpPr>
          <p:cNvPr id="27654"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fld id="{729EC7F1-A064-4B1A-9C16-D943638E055F}" type="slidenum">
              <a:rPr lang="es-ES"/>
              <a:pPr/>
              <a:t>‹Nº›</a:t>
            </a:fld>
            <a:endParaRPr lang="es-ES"/>
          </a:p>
        </p:txBody>
      </p:sp>
      <p:grpSp>
        <p:nvGrpSpPr>
          <p:cNvPr id="27655" name="Group 7"/>
          <p:cNvGrpSpPr>
            <a:grpSpLocks/>
          </p:cNvGrpSpPr>
          <p:nvPr/>
        </p:nvGrpSpPr>
        <p:grpSpPr bwMode="auto">
          <a:xfrm>
            <a:off x="279400" y="152400"/>
            <a:ext cx="8686800" cy="1600200"/>
            <a:chOff x="176" y="96"/>
            <a:chExt cx="5472" cy="1008"/>
          </a:xfrm>
        </p:grpSpPr>
        <p:sp>
          <p:nvSpPr>
            <p:cNvPr id="27656"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endParaRPr lang="es-ES"/>
            </a:p>
          </p:txBody>
        </p:sp>
        <p:sp>
          <p:nvSpPr>
            <p:cNvPr id="27657"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a:endParaRPr lang="es-ES" sz="2400"/>
            </a:p>
          </p:txBody>
        </p:sp>
        <p:sp>
          <p:nvSpPr>
            <p:cNvPr id="27658"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a:endParaRPr lang="es-ES" sz="2400"/>
            </a:p>
          </p:txBody>
        </p:sp>
        <p:sp>
          <p:nvSpPr>
            <p:cNvPr id="27659"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a:endParaRPr lang="es-ES" sz="2400"/>
            </a:p>
          </p:txBody>
        </p:sp>
        <p:sp>
          <p:nvSpPr>
            <p:cNvPr id="27660"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a:endParaRPr lang="es-ES" sz="2400"/>
            </a:p>
          </p:txBody>
        </p:sp>
      </p:gr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iming>
    <p:tnLst>
      <p:par>
        <p:cTn id="1" dur="indefinite" restart="never" nodeType="tmRoot"/>
      </p:par>
    </p:tn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fontAlgn="base">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fontAlgn="base">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fontAlgn="base">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a:r>
              <a:rPr lang="es-EC" sz="3600"/>
              <a:t>Escuela Superior Politécnica del Litoral</a:t>
            </a:r>
            <a:r>
              <a:rPr lang="es-EC"/>
              <a:t/>
            </a:r>
            <a:br>
              <a:rPr lang="es-EC"/>
            </a:br>
            <a:r>
              <a:rPr lang="es-EC" b="1"/>
              <a:t>FIMCM</a:t>
            </a:r>
            <a:endParaRPr lang="es-ES" b="1"/>
          </a:p>
        </p:txBody>
      </p:sp>
      <p:sp>
        <p:nvSpPr>
          <p:cNvPr id="2051" name="Rectangle 3"/>
          <p:cNvSpPr>
            <a:spLocks noGrp="1" noChangeArrowheads="1"/>
          </p:cNvSpPr>
          <p:nvPr>
            <p:ph type="subTitle" idx="1"/>
          </p:nvPr>
        </p:nvSpPr>
        <p:spPr/>
        <p:txBody>
          <a:bodyPr/>
          <a:lstStyle/>
          <a:p>
            <a:pPr>
              <a:lnSpc>
                <a:spcPct val="90000"/>
              </a:lnSpc>
            </a:pPr>
            <a:r>
              <a:rPr lang="es-EC" u="sng"/>
              <a:t>Procesos Estuarinos</a:t>
            </a:r>
          </a:p>
          <a:p>
            <a:pPr>
              <a:lnSpc>
                <a:spcPct val="90000"/>
              </a:lnSpc>
            </a:pPr>
            <a:endParaRPr lang="es-EC" u="sng"/>
          </a:p>
          <a:p>
            <a:pPr>
              <a:lnSpc>
                <a:spcPct val="90000"/>
              </a:lnSpc>
            </a:pPr>
            <a:r>
              <a:rPr lang="es-EC" sz="3200" b="1"/>
              <a:t>PROCESO DE MEZCLAS EN ESTUARIOS.</a:t>
            </a:r>
          </a:p>
          <a:p>
            <a:pPr>
              <a:lnSpc>
                <a:spcPct val="90000"/>
              </a:lnSpc>
            </a:pPr>
            <a:endParaRPr lang="es-ES" sz="3200" b="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s-ES" b="1"/>
              <a:t>Mezcla causadas por mareas</a:t>
            </a:r>
          </a:p>
        </p:txBody>
      </p:sp>
      <p:sp>
        <p:nvSpPr>
          <p:cNvPr id="38915" name="Rectangle 3"/>
          <p:cNvSpPr>
            <a:spLocks noGrp="1" noChangeArrowheads="1"/>
          </p:cNvSpPr>
          <p:nvPr>
            <p:ph type="body" idx="1"/>
          </p:nvPr>
        </p:nvSpPr>
        <p:spPr/>
        <p:txBody>
          <a:bodyPr/>
          <a:lstStyle/>
          <a:p>
            <a:r>
              <a:rPr lang="es-ES"/>
              <a:t>La marea genera mezcla en dos formas. La fricción del flujo de marea recorre sobre el fondo del canal generando turbulencia y conduciendo a una turbulenta mezcla, y la interacción de la ola de marea con la batimetría genera corrientes de larga escala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s-ES"/>
              <a:t>dispersión del flujo shear</a:t>
            </a:r>
          </a:p>
        </p:txBody>
      </p:sp>
      <p:sp>
        <p:nvSpPr>
          <p:cNvPr id="50179" name="Rectangle 3"/>
          <p:cNvSpPr>
            <a:spLocks noGrp="1" noChangeArrowheads="1"/>
          </p:cNvSpPr>
          <p:nvPr>
            <p:ph type="body" idx="1"/>
          </p:nvPr>
        </p:nvSpPr>
        <p:spPr/>
        <p:txBody>
          <a:bodyPr/>
          <a:lstStyle/>
          <a:p>
            <a:r>
              <a:rPr lang="es-ES"/>
              <a:t>La dispersión del flujo shear tendrá un efecto máximo si el periodo de marea es similar al tiempo requerido por la mezcla de la sección transversal.</a:t>
            </a:r>
          </a:p>
          <a:p>
            <a:r>
              <a:rPr lang="es-ES"/>
              <a:t>La interacción del flujo de marea con la irregularidad batimétrica encontrada en la mayoría de los estuarios .</a:t>
            </a:r>
          </a:p>
          <a:p>
            <a:endParaRPr lang="es-ES"/>
          </a:p>
          <a:p>
            <a:endParaRPr lang="es-E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s-ES" b="1"/>
              <a:t>Mareas “Trapping</a:t>
            </a:r>
            <a:r>
              <a:rPr lang="es-ES"/>
              <a:t> </a:t>
            </a:r>
          </a:p>
        </p:txBody>
      </p:sp>
      <p:sp>
        <p:nvSpPr>
          <p:cNvPr id="52227" name="Rectangle 3"/>
          <p:cNvSpPr>
            <a:spLocks noGrp="1" noChangeArrowheads="1"/>
          </p:cNvSpPr>
          <p:nvPr>
            <p:ph type="body" idx="1"/>
          </p:nvPr>
        </p:nvSpPr>
        <p:spPr/>
        <p:txBody>
          <a:bodyPr/>
          <a:lstStyle/>
          <a:p>
            <a:r>
              <a:rPr lang="es-ES" sz="2800"/>
              <a:t>es un término usado para describir los efectos de “las zonas muertas en río .</a:t>
            </a:r>
          </a:p>
          <a:p>
            <a:pPr>
              <a:buFont typeface="Wingdings" pitchFamily="2" charset="2"/>
              <a:buNone/>
            </a:pPr>
            <a:endParaRPr lang="es-ES" sz="2800"/>
          </a:p>
          <a:p>
            <a:r>
              <a:rPr lang="es-ES" sz="2800"/>
              <a:t>Aguas con poca velocidad  a lo largo de las orillas de un estuario unidos si las cuencas físicas no están presentes.</a:t>
            </a:r>
          </a:p>
          <a:p>
            <a:endParaRPr lang="es-ES" sz="2800"/>
          </a:p>
          <a:p>
            <a:r>
              <a:rPr lang="es-ES" sz="2800"/>
              <a:t>El rol de ellos es acrecentado por la acción de marea </a:t>
            </a:r>
          </a:p>
          <a:p>
            <a:endParaRPr lang="es-ES" sz="28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s-ES" b="1"/>
              <a:t>Causas de mezclas por rios.</a:t>
            </a:r>
          </a:p>
        </p:txBody>
      </p:sp>
      <p:sp>
        <p:nvSpPr>
          <p:cNvPr id="54275" name="Rectangle 3"/>
          <p:cNvSpPr>
            <a:spLocks noGrp="1" noChangeArrowheads="1"/>
          </p:cNvSpPr>
          <p:nvPr>
            <p:ph type="body" idx="1"/>
          </p:nvPr>
        </p:nvSpPr>
        <p:spPr/>
        <p:txBody>
          <a:bodyPr/>
          <a:lstStyle/>
          <a:p>
            <a:endParaRPr lang="es-ES" b="1"/>
          </a:p>
          <a:p>
            <a:r>
              <a:rPr lang="es-ES"/>
              <a:t>Reparten las descargas de aguas dulces .</a:t>
            </a:r>
          </a:p>
          <a:p>
            <a:pPr>
              <a:buFont typeface="Wingdings" pitchFamily="2" charset="2"/>
              <a:buNone/>
            </a:pPr>
            <a:endParaRPr lang="es-ES"/>
          </a:p>
          <a:p>
            <a:r>
              <a:rPr lang="es-ES"/>
              <a:t>La mayor energía cinética esta disponible al quebrar la interface y mezclando por turbulencia las capas de agua dulce y agua salada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endParaRPr lang="es-ES"/>
          </a:p>
        </p:txBody>
      </p:sp>
      <p:sp>
        <p:nvSpPr>
          <p:cNvPr id="53251" name="Rectangle 3"/>
          <p:cNvSpPr>
            <a:spLocks noGrp="1" noChangeArrowheads="1"/>
          </p:cNvSpPr>
          <p:nvPr>
            <p:ph type="body" idx="1"/>
          </p:nvPr>
        </p:nvSpPr>
        <p:spPr/>
        <p:txBody>
          <a:bodyPr/>
          <a:lstStyle/>
          <a:p>
            <a:endParaRPr lang="es-ES"/>
          </a:p>
        </p:txBody>
      </p:sp>
      <p:pic>
        <p:nvPicPr>
          <p:cNvPr id="53252" name="Picture 4" descr="Escanear0008"/>
          <p:cNvPicPr>
            <a:picLocks noChangeAspect="1" noChangeArrowheads="1"/>
          </p:cNvPicPr>
          <p:nvPr/>
        </p:nvPicPr>
        <p:blipFill>
          <a:blip r:embed="rId2"/>
          <a:srcRect/>
          <a:stretch>
            <a:fillRect/>
          </a:stretch>
        </p:blipFill>
        <p:spPr bwMode="auto">
          <a:xfrm>
            <a:off x="1763713" y="2565400"/>
            <a:ext cx="5329237" cy="3311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s-ES" b="1"/>
              <a:t>Mezcla vertical.</a:t>
            </a:r>
          </a:p>
        </p:txBody>
      </p:sp>
      <p:sp>
        <p:nvSpPr>
          <p:cNvPr id="40963" name="Rectangle 3"/>
          <p:cNvSpPr>
            <a:spLocks noGrp="1" noChangeArrowheads="1"/>
          </p:cNvSpPr>
          <p:nvPr>
            <p:ph type="body" idx="1"/>
          </p:nvPr>
        </p:nvSpPr>
        <p:spPr/>
        <p:txBody>
          <a:bodyPr/>
          <a:lstStyle/>
          <a:p>
            <a:r>
              <a:rPr lang="es-ES"/>
              <a:t>Posee  un flujo de marea con  densidad constante</a:t>
            </a:r>
          </a:p>
          <a:p>
            <a:pPr>
              <a:buFont typeface="Wingdings" pitchFamily="2" charset="2"/>
              <a:buNone/>
            </a:pPr>
            <a:endParaRPr lang="es-ES"/>
          </a:p>
          <a:p>
            <a:r>
              <a:rPr lang="es-ES"/>
              <a:t>La mezcla vertical es causado  predominantemente por turbulencia generado por el stress cortante,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s-ES" sz="4000" b="1"/>
              <a:t/>
            </a:r>
            <a:br>
              <a:rPr lang="es-ES" sz="4000" b="1"/>
            </a:br>
            <a:r>
              <a:rPr lang="es-ES" sz="4000" b="1"/>
              <a:t/>
            </a:r>
            <a:br>
              <a:rPr lang="es-ES" sz="4000" b="1"/>
            </a:br>
            <a:r>
              <a:rPr lang="es-ES" sz="4000" b="1"/>
              <a:t/>
            </a:r>
            <a:br>
              <a:rPr lang="es-ES" sz="4000" b="1"/>
            </a:br>
            <a:r>
              <a:rPr lang="es-ES" sz="4000" b="1"/>
              <a:t/>
            </a:r>
            <a:br>
              <a:rPr lang="es-ES" sz="4000" b="1"/>
            </a:br>
            <a:r>
              <a:rPr lang="es-ES" sz="4000" b="1"/>
              <a:t/>
            </a:r>
            <a:br>
              <a:rPr lang="es-ES" sz="4000" b="1"/>
            </a:br>
            <a:r>
              <a:rPr lang="es-ES" sz="4000" b="1"/>
              <a:t/>
            </a:r>
            <a:br>
              <a:rPr lang="es-ES" sz="4000" b="1"/>
            </a:br>
            <a:r>
              <a:rPr lang="es-ES" sz="4000" b="1"/>
              <a:t/>
            </a:r>
            <a:br>
              <a:rPr lang="es-ES" sz="4000" b="1"/>
            </a:br>
            <a:r>
              <a:rPr lang="es-ES" sz="4000" b="1"/>
              <a:t/>
            </a:r>
            <a:br>
              <a:rPr lang="es-ES" sz="4000" b="1"/>
            </a:br>
            <a:r>
              <a:rPr lang="es-ES" sz="4000" b="1"/>
              <a:t/>
            </a:r>
            <a:br>
              <a:rPr lang="es-ES" sz="4000" b="1"/>
            </a:br>
            <a:r>
              <a:rPr lang="es-ES" sz="4000" b="1"/>
              <a:t>Mezcla en estuarios en la sección transversal.</a:t>
            </a:r>
            <a:r>
              <a:rPr lang="es-ES" sz="4000"/>
              <a:t> </a:t>
            </a:r>
          </a:p>
        </p:txBody>
      </p:sp>
      <p:sp>
        <p:nvSpPr>
          <p:cNvPr id="39939" name="Rectangle 3"/>
          <p:cNvSpPr>
            <a:spLocks noGrp="1" noChangeArrowheads="1"/>
          </p:cNvSpPr>
          <p:nvPr>
            <p:ph type="body" idx="1"/>
          </p:nvPr>
        </p:nvSpPr>
        <p:spPr/>
        <p:txBody>
          <a:bodyPr/>
          <a:lstStyle/>
          <a:p>
            <a:endParaRPr lang="es-ES"/>
          </a:p>
          <a:p>
            <a:r>
              <a:rPr lang="es-ES"/>
              <a:t>Algunos estuarios son amplios e irregulares, no se puede decir que ellos poseen una identificable sección transversal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s-ES" b="1"/>
              <a:t>Mezcla transversal</a:t>
            </a:r>
            <a:r>
              <a:rPr lang="es-ES"/>
              <a:t> </a:t>
            </a:r>
          </a:p>
        </p:txBody>
      </p:sp>
      <p:sp>
        <p:nvSpPr>
          <p:cNvPr id="41987" name="Rectangle 3"/>
          <p:cNvSpPr>
            <a:spLocks noGrp="1" noChangeArrowheads="1"/>
          </p:cNvSpPr>
          <p:nvPr>
            <p:ph type="body" idx="1"/>
          </p:nvPr>
        </p:nvSpPr>
        <p:spPr/>
        <p:txBody>
          <a:bodyPr/>
          <a:lstStyle/>
          <a:p>
            <a:endParaRPr lang="es-ES"/>
          </a:p>
          <a:p>
            <a:r>
              <a:rPr lang="es-ES"/>
              <a:t>Velocidad transversal es causado por la superposición de todos los mecanismos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s-ES" sz="4000" b="1"/>
              <a:t>Dispersión longitudinal y  Intrusión de salinidad.</a:t>
            </a:r>
            <a:r>
              <a:rPr lang="es-ES" sz="4000"/>
              <a:t> </a:t>
            </a:r>
          </a:p>
        </p:txBody>
      </p:sp>
      <p:sp>
        <p:nvSpPr>
          <p:cNvPr id="43011" name="Rectangle 3"/>
          <p:cNvSpPr>
            <a:spLocks noGrp="1" noChangeArrowheads="1"/>
          </p:cNvSpPr>
          <p:nvPr>
            <p:ph type="body" idx="1"/>
          </p:nvPr>
        </p:nvSpPr>
        <p:spPr/>
        <p:txBody>
          <a:bodyPr/>
          <a:lstStyle/>
          <a:p>
            <a:endParaRPr lang="es-ES"/>
          </a:p>
          <a:p>
            <a:r>
              <a:rPr lang="es-ES"/>
              <a:t>La dispersión longitudinal de los contaminantes a lo largo de los ejes del canales  y la intrusión de la deriva salinidad del  océano al canal eje  por mecanismos de dispersión.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s-ES" sz="4000" b="1"/>
              <a:t>Decomposicion de los perfiles de la salinidad y velocidad.</a:t>
            </a:r>
          </a:p>
        </p:txBody>
      </p:sp>
      <p:sp>
        <p:nvSpPr>
          <p:cNvPr id="44035" name="Rectangle 3"/>
          <p:cNvSpPr>
            <a:spLocks noGrp="1" noChangeArrowheads="1"/>
          </p:cNvSpPr>
          <p:nvPr>
            <p:ph type="body" idx="1"/>
          </p:nvPr>
        </p:nvSpPr>
        <p:spPr/>
        <p:txBody>
          <a:bodyPr/>
          <a:lstStyle/>
          <a:p>
            <a:r>
              <a:rPr lang="es-ES"/>
              <a:t>La  técnica para identificar los mecanismos es dividir las fluctuaciones observadas en los componentes de salinidad y velocidad. </a:t>
            </a:r>
            <a:r>
              <a:rPr lang="es-ES" b="1" i="1"/>
              <a:t>. </a:t>
            </a:r>
          </a:p>
          <a:p>
            <a:r>
              <a:rPr lang="es-ES"/>
              <a:t>Las componentes son de dos tipos; variaciones de tiempo, y </a:t>
            </a:r>
          </a:p>
          <a:p>
            <a:pPr>
              <a:buFont typeface="Wingdings" pitchFamily="2" charset="2"/>
              <a:buNone/>
            </a:pPr>
            <a:r>
              <a:rPr lang="es-ES"/>
              <a:t>     variaciones de espacio. </a:t>
            </a:r>
          </a:p>
          <a:p>
            <a:pPr>
              <a:buFont typeface="Wingdings" pitchFamily="2" charset="2"/>
              <a:buNone/>
            </a:pPr>
            <a:endParaRPr lang="es-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s-EC" sz="4000"/>
              <a:t>Introduccion</a:t>
            </a:r>
            <a:br>
              <a:rPr lang="es-EC" sz="4000"/>
            </a:br>
            <a:endParaRPr lang="es-ES" sz="4000"/>
          </a:p>
        </p:txBody>
      </p:sp>
      <p:sp>
        <p:nvSpPr>
          <p:cNvPr id="29699" name="Rectangle 3"/>
          <p:cNvSpPr>
            <a:spLocks noGrp="1" noChangeArrowheads="1"/>
          </p:cNvSpPr>
          <p:nvPr>
            <p:ph type="body" idx="1"/>
          </p:nvPr>
        </p:nvSpPr>
        <p:spPr/>
        <p:txBody>
          <a:bodyPr/>
          <a:lstStyle/>
          <a:p>
            <a:r>
              <a:rPr lang="es-ES"/>
              <a:t>Un estuario es un cuerpo de agua costero semicerrado  el cual tiene una libre conexión con el mar abierto y dentro del cual  el agua del mar es medidamente  diluida con agua dulce derivadas desde tierra-drenaje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endParaRPr lang="es-ES"/>
          </a:p>
        </p:txBody>
      </p:sp>
      <p:pic>
        <p:nvPicPr>
          <p:cNvPr id="55300" name="Picture 4" descr="Escanear0013"/>
          <p:cNvPicPr>
            <a:picLocks noChangeAspect="1" noChangeArrowheads="1"/>
          </p:cNvPicPr>
          <p:nvPr>
            <p:ph type="body" idx="1"/>
          </p:nvPr>
        </p:nvPicPr>
        <p:blipFill>
          <a:blip r:embed="rId2"/>
          <a:srcRect/>
          <a:stretch>
            <a:fillRect/>
          </a:stretch>
        </p:blipFill>
        <p:spPr>
          <a:xfrm>
            <a:off x="2516188" y="1828800"/>
            <a:ext cx="4360862" cy="4302125"/>
          </a:xfrm>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s-ES" b="1"/>
              <a:t>Magnitudes relativas</a:t>
            </a:r>
            <a:endParaRPr lang="es-ES"/>
          </a:p>
        </p:txBody>
      </p:sp>
      <p:sp>
        <p:nvSpPr>
          <p:cNvPr id="36867" name="Rectangle 3"/>
          <p:cNvSpPr>
            <a:spLocks noGrp="1" noChangeArrowheads="1"/>
          </p:cNvSpPr>
          <p:nvPr>
            <p:ph type="body" idx="1"/>
          </p:nvPr>
        </p:nvSpPr>
        <p:spPr/>
        <p:txBody>
          <a:bodyPr/>
          <a:lstStyle/>
          <a:p>
            <a:r>
              <a:rPr lang="es-ES"/>
              <a:t>Las relativas magnitudes de los términos podrían ser medidos estableciendo una observación transecta y midiendo la velocidad en todos los puntos a traves de la sección durante un ciclo de marea típica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s-ES" sz="4000" b="1"/>
              <a:t>Análisis Dimensional de dispersión de desechos</a:t>
            </a:r>
            <a:r>
              <a:rPr lang="es-ES" sz="4000"/>
              <a:t> </a:t>
            </a:r>
          </a:p>
        </p:txBody>
      </p:sp>
      <p:sp>
        <p:nvSpPr>
          <p:cNvPr id="45059" name="Rectangle 3"/>
          <p:cNvSpPr>
            <a:spLocks noGrp="1" noChangeArrowheads="1"/>
          </p:cNvSpPr>
          <p:nvPr>
            <p:ph type="body" idx="1"/>
          </p:nvPr>
        </p:nvSpPr>
        <p:spPr/>
        <p:txBody>
          <a:bodyPr/>
          <a:lstStyle/>
          <a:p>
            <a:endParaRPr lang="es-ES"/>
          </a:p>
          <a:p>
            <a:r>
              <a:rPr lang="es-ES"/>
              <a:t>La velocidad de flujo,salinidad,y concentración de alguna sustancia disuelta son asumidas a depender solo en distancia desde la desembocadura;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s-ES" sz="4000" b="1"/>
              <a:t>intercambio de marea en la desembocadura.</a:t>
            </a:r>
            <a:r>
              <a:rPr lang="es-ES" sz="4000"/>
              <a:t> </a:t>
            </a:r>
          </a:p>
        </p:txBody>
      </p:sp>
      <p:sp>
        <p:nvSpPr>
          <p:cNvPr id="46083" name="Rectangle 3"/>
          <p:cNvSpPr>
            <a:spLocks noGrp="1" noChangeArrowheads="1"/>
          </p:cNvSpPr>
          <p:nvPr>
            <p:ph type="body" idx="1"/>
          </p:nvPr>
        </p:nvSpPr>
        <p:spPr/>
        <p:txBody>
          <a:bodyPr/>
          <a:lstStyle/>
          <a:p>
            <a:r>
              <a:rPr lang="es-ES"/>
              <a:t>Total del volumen de agua que entra al estuario durante el flujo de marea. </a:t>
            </a:r>
          </a:p>
          <a:p>
            <a:pPr>
              <a:buFont typeface="Wingdings" pitchFamily="2" charset="2"/>
              <a:buNone/>
            </a:pPr>
            <a:endParaRPr lang="es-ES"/>
          </a:p>
          <a:p>
            <a:r>
              <a:rPr lang="es-ES"/>
              <a:t>Sin la corriente a lo largo de la costa todo el intercambio podría ser  por procesos de mezclas locales relativamente ineficientes  en la zona costera </a:t>
            </a:r>
          </a:p>
        </p:txBody>
      </p:sp>
      <p:pic>
        <p:nvPicPr>
          <p:cNvPr id="46085" name="Picture 5" descr="Escanear0018"/>
          <p:cNvPicPr>
            <a:picLocks noChangeAspect="1" noChangeArrowheads="1"/>
          </p:cNvPicPr>
          <p:nvPr/>
        </p:nvPicPr>
        <p:blipFill>
          <a:blip r:embed="rId2"/>
          <a:srcRect/>
          <a:stretch>
            <a:fillRect/>
          </a:stretch>
        </p:blipFill>
        <p:spPr bwMode="auto">
          <a:xfrm>
            <a:off x="6732588" y="620713"/>
            <a:ext cx="1943100" cy="1225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s-ES" sz="4000" b="1"/>
              <a:t>Dispersión de  sustancia que decaen</a:t>
            </a:r>
            <a:r>
              <a:rPr lang="es-ES" sz="4000"/>
              <a:t> </a:t>
            </a:r>
          </a:p>
        </p:txBody>
      </p:sp>
      <p:sp>
        <p:nvSpPr>
          <p:cNvPr id="47107" name="Rectangle 3"/>
          <p:cNvSpPr>
            <a:spLocks noGrp="1" noChangeArrowheads="1"/>
          </p:cNvSpPr>
          <p:nvPr>
            <p:ph type="body" idx="1"/>
          </p:nvPr>
        </p:nvSpPr>
        <p:spPr/>
        <p:txBody>
          <a:bodyPr/>
          <a:lstStyle/>
          <a:p>
            <a:endParaRPr lang="es-ES"/>
          </a:p>
          <a:p>
            <a:r>
              <a:rPr lang="es-ES"/>
              <a:t>Dispersión de contaminantes  podría ser basado en u n promedio de tiempo y espacio. </a:t>
            </a:r>
          </a:p>
          <a:p>
            <a:pPr>
              <a:buFont typeface="Wingdings" pitchFamily="2" charset="2"/>
              <a:buNone/>
            </a:pPr>
            <a:endParaRPr lang="es-ES"/>
          </a:p>
          <a:p>
            <a:r>
              <a:rPr lang="es-ES"/>
              <a:t>La distancia  viajada por una partícula en un ciclo de marea </a:t>
            </a:r>
          </a:p>
          <a:p>
            <a:endParaRPr lang="es-E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s-EC"/>
              <a:t>Conclusiones:</a:t>
            </a:r>
            <a:endParaRPr lang="es-ES"/>
          </a:p>
        </p:txBody>
      </p:sp>
      <p:sp>
        <p:nvSpPr>
          <p:cNvPr id="49155" name="Rectangle 3"/>
          <p:cNvSpPr>
            <a:spLocks noGrp="1" noChangeArrowheads="1"/>
          </p:cNvSpPr>
          <p:nvPr>
            <p:ph type="body" idx="1"/>
          </p:nvPr>
        </p:nvSpPr>
        <p:spPr/>
        <p:txBody>
          <a:bodyPr/>
          <a:lstStyle/>
          <a:p>
            <a:r>
              <a:rPr lang="es-ES"/>
              <a:t>Mas de la mitad de la literatura en la  circulación en estuarios es concerniente con la circulación residual .... La dificultad  esta en la conducción de los giros de viento, batimetría, y contribución total de corrientes de conducción  por densidad, y un conjunto de observaciones en un estuario que podría resultar de alguna combinación.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endParaRPr lang="es-ES"/>
          </a:p>
        </p:txBody>
      </p:sp>
      <p:sp>
        <p:nvSpPr>
          <p:cNvPr id="51203" name="Rectangle 3"/>
          <p:cNvSpPr>
            <a:spLocks noGrp="1" noChangeArrowheads="1"/>
          </p:cNvSpPr>
          <p:nvPr>
            <p:ph type="body" idx="1"/>
          </p:nvPr>
        </p:nvSpPr>
        <p:spPr/>
        <p:txBody>
          <a:bodyPr/>
          <a:lstStyle/>
          <a:p>
            <a:endParaRPr lang="es-EC"/>
          </a:p>
          <a:p>
            <a:pPr>
              <a:buFont typeface="Wingdings" pitchFamily="2" charset="2"/>
              <a:buNone/>
            </a:pPr>
            <a:r>
              <a:rPr lang="es-EC"/>
              <a:t>Por :</a:t>
            </a:r>
          </a:p>
          <a:p>
            <a:pPr algn="ctr">
              <a:buFont typeface="Wingdings" pitchFamily="2" charset="2"/>
              <a:buNone/>
            </a:pPr>
            <a:r>
              <a:rPr lang="es-EC" sz="4000" b="1"/>
              <a:t>Laura Aguayo Alcívar</a:t>
            </a:r>
          </a:p>
          <a:p>
            <a:pPr algn="ctr">
              <a:buFont typeface="Wingdings" pitchFamily="2" charset="2"/>
              <a:buNone/>
            </a:pPr>
            <a:r>
              <a:rPr lang="es-EC" sz="4000" b="1"/>
              <a:t>Gracias.</a:t>
            </a:r>
          </a:p>
          <a:p>
            <a:endParaRPr lang="es-ES" sz="4000"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s-ES" sz="4000"/>
              <a:t>Mezclas que se producen durante  el conducción...... </a:t>
            </a:r>
          </a:p>
        </p:txBody>
      </p:sp>
      <p:sp>
        <p:nvSpPr>
          <p:cNvPr id="30723" name="Rectangle 3"/>
          <p:cNvSpPr>
            <a:spLocks noGrp="1" noChangeArrowheads="1"/>
          </p:cNvSpPr>
          <p:nvPr>
            <p:ph type="body" idx="1"/>
          </p:nvPr>
        </p:nvSpPr>
        <p:spPr/>
        <p:txBody>
          <a:bodyPr/>
          <a:lstStyle/>
          <a:p>
            <a:r>
              <a:rPr lang="es-ES"/>
              <a:t>por el declive de las ondas de marea </a:t>
            </a:r>
          </a:p>
          <a:p>
            <a:r>
              <a:rPr lang="es-ES"/>
              <a:t>stress del viento y </a:t>
            </a:r>
          </a:p>
          <a:p>
            <a:r>
              <a:rPr lang="es-ES"/>
              <a:t>variaciones de densidad</a:t>
            </a:r>
          </a:p>
          <a:p>
            <a:r>
              <a:rPr lang="es-EC"/>
              <a:t>FLUJOS OSCILARES</a:t>
            </a:r>
          </a:p>
          <a:p>
            <a:endParaRPr lang="es-EC"/>
          </a:p>
          <a:p>
            <a:pPr>
              <a:buFont typeface="Wingdings" pitchFamily="2" charset="2"/>
              <a:buNone/>
            </a:pPr>
            <a:r>
              <a:rPr lang="es-EC" b="1"/>
              <a:t>Principales Métodos de clasificación....</a:t>
            </a:r>
            <a:endParaRPr lang="es-ES"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50825" y="549275"/>
            <a:ext cx="8229600" cy="1143000"/>
          </a:xfrm>
        </p:spPr>
        <p:txBody>
          <a:bodyPr/>
          <a:lstStyle/>
          <a:p>
            <a:r>
              <a:rPr lang="es-ES"/>
              <a:t>Categorías hidrodinámicas</a:t>
            </a:r>
          </a:p>
        </p:txBody>
      </p:sp>
      <p:sp>
        <p:nvSpPr>
          <p:cNvPr id="32771" name="Rectangle 3"/>
          <p:cNvSpPr>
            <a:spLocks noGrp="1" noChangeArrowheads="1"/>
          </p:cNvSpPr>
          <p:nvPr>
            <p:ph type="body" idx="1"/>
          </p:nvPr>
        </p:nvSpPr>
        <p:spPr>
          <a:xfrm>
            <a:off x="755650" y="1628775"/>
            <a:ext cx="8229600" cy="4302125"/>
          </a:xfrm>
        </p:spPr>
        <p:txBody>
          <a:bodyPr/>
          <a:lstStyle/>
          <a:p>
            <a:r>
              <a:rPr lang="es-ES"/>
              <a:t>Agudamente estratificados</a:t>
            </a:r>
          </a:p>
          <a:p>
            <a:r>
              <a:rPr lang="es-ES"/>
              <a:t> salt- wedge </a:t>
            </a:r>
          </a:p>
          <a:p>
            <a:r>
              <a:rPr lang="es-ES"/>
              <a:t>Parcialmente  estratificados </a:t>
            </a:r>
          </a:p>
          <a:p>
            <a:pPr>
              <a:buFont typeface="Wingdings" pitchFamily="2" charset="2"/>
              <a:buNone/>
            </a:pPr>
            <a:endParaRPr lang="es-ES"/>
          </a:p>
          <a:p>
            <a:pPr>
              <a:buFont typeface="Wingdings" pitchFamily="2" charset="2"/>
              <a:buNone/>
            </a:pPr>
            <a:r>
              <a:rPr lang="es-ES"/>
              <a:t>Variacion Vertical de salinidad y la fuerza de la densidad Interna-conducción de circulación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s-ES"/>
              <a:t>Clasificación Geomorfológico: </a:t>
            </a:r>
          </a:p>
        </p:txBody>
      </p:sp>
      <p:sp>
        <p:nvSpPr>
          <p:cNvPr id="31747" name="Rectangle 3"/>
          <p:cNvSpPr>
            <a:spLocks noGrp="1" noChangeArrowheads="1"/>
          </p:cNvSpPr>
          <p:nvPr>
            <p:ph type="body" idx="1"/>
          </p:nvPr>
        </p:nvSpPr>
        <p:spPr/>
        <p:txBody>
          <a:bodyPr/>
          <a:lstStyle/>
          <a:p>
            <a:r>
              <a:rPr lang="es-ES"/>
              <a:t>Llanura costera estuarina</a:t>
            </a:r>
          </a:p>
          <a:p>
            <a:r>
              <a:rPr lang="es-ES"/>
              <a:t> barra-edificación de estuarios y </a:t>
            </a:r>
          </a:p>
          <a:p>
            <a:r>
              <a:rPr lang="es-ES"/>
              <a:t>el descanso.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s-ES"/>
              <a:t>Clasificación Geométrica </a:t>
            </a:r>
          </a:p>
        </p:txBody>
      </p:sp>
      <p:sp>
        <p:nvSpPr>
          <p:cNvPr id="34819" name="Rectangle 3"/>
          <p:cNvSpPr>
            <a:spLocks noGrp="1" noChangeArrowheads="1"/>
          </p:cNvSpPr>
          <p:nvPr>
            <p:ph type="body" idx="1"/>
          </p:nvPr>
        </p:nvSpPr>
        <p:spPr/>
        <p:txBody>
          <a:bodyPr/>
          <a:lstStyle/>
          <a:p>
            <a:r>
              <a:rPr lang="es-ES"/>
              <a:t>longitud L  ,</a:t>
            </a:r>
          </a:p>
          <a:p>
            <a:r>
              <a:rPr lang="es-ES"/>
              <a:t>ancho  W, </a:t>
            </a:r>
          </a:p>
          <a:p>
            <a:r>
              <a:rPr lang="es-ES"/>
              <a:t>y profundidad d.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s-ES" sz="4000" b="1"/>
              <a:t>La Causa de la Mezclas en los Estuarios</a:t>
            </a:r>
            <a:r>
              <a:rPr lang="es-ES" sz="4000"/>
              <a:t> ...</a:t>
            </a:r>
          </a:p>
        </p:txBody>
      </p:sp>
      <p:sp>
        <p:nvSpPr>
          <p:cNvPr id="35843" name="Rectangle 3"/>
          <p:cNvSpPr>
            <a:spLocks noGrp="1" noChangeArrowheads="1"/>
          </p:cNvSpPr>
          <p:nvPr>
            <p:ph type="body" idx="1"/>
          </p:nvPr>
        </p:nvSpPr>
        <p:spPr/>
        <p:txBody>
          <a:bodyPr/>
          <a:lstStyle/>
          <a:p>
            <a:pPr>
              <a:lnSpc>
                <a:spcPct val="90000"/>
              </a:lnSpc>
            </a:pPr>
            <a:r>
              <a:rPr lang="es-ES" sz="2800"/>
              <a:t>Resulta por la combinación de pequeñas escalas de difusión de turbulencia y un larga variacion escalar  de campo de velocidades  advectivas...</a:t>
            </a:r>
            <a:r>
              <a:rPr lang="es-ES" sz="2800" b="1"/>
              <a:t>.</a:t>
            </a:r>
            <a:r>
              <a:rPr lang="es-ES" sz="2800"/>
              <a:t> ....</a:t>
            </a:r>
          </a:p>
          <a:p>
            <a:pPr>
              <a:lnSpc>
                <a:spcPct val="90000"/>
              </a:lnSpc>
            </a:pPr>
            <a:r>
              <a:rPr lang="es-EC" sz="2800"/>
              <a:t>Las cuales son causadas por: </a:t>
            </a:r>
          </a:p>
          <a:p>
            <a:pPr>
              <a:lnSpc>
                <a:spcPct val="90000"/>
              </a:lnSpc>
              <a:buFont typeface="Wingdings" pitchFamily="2" charset="2"/>
              <a:buNone/>
            </a:pPr>
            <a:r>
              <a:rPr lang="es-ES" sz="2800" b="1"/>
              <a:t>     Vientos</a:t>
            </a:r>
          </a:p>
          <a:p>
            <a:pPr>
              <a:lnSpc>
                <a:spcPct val="90000"/>
              </a:lnSpc>
              <a:buFont typeface="Wingdings" pitchFamily="2" charset="2"/>
              <a:buNone/>
            </a:pPr>
            <a:endParaRPr lang="es-ES" sz="2800" b="1"/>
          </a:p>
          <a:p>
            <a:pPr>
              <a:lnSpc>
                <a:spcPct val="90000"/>
              </a:lnSpc>
              <a:buFont typeface="Wingdings" pitchFamily="2" charset="2"/>
              <a:buNone/>
            </a:pPr>
            <a:r>
              <a:rPr lang="es-ES" sz="2800" b="1"/>
              <a:t>     Mareas       </a:t>
            </a:r>
            <a:r>
              <a:rPr lang="es-ES" sz="1400" b="1"/>
              <a:t>Efecto Shear en estuarios y la corriente en los ríos</a:t>
            </a:r>
          </a:p>
          <a:p>
            <a:pPr>
              <a:lnSpc>
                <a:spcPct val="90000"/>
              </a:lnSpc>
              <a:buFont typeface="Wingdings" pitchFamily="2" charset="2"/>
              <a:buNone/>
            </a:pPr>
            <a:r>
              <a:rPr lang="es-ES" sz="1400" b="1"/>
              <a:t>                                                 Pumpping</a:t>
            </a:r>
            <a:r>
              <a:rPr lang="es-ES" sz="1400"/>
              <a:t> </a:t>
            </a:r>
          </a:p>
          <a:p>
            <a:pPr>
              <a:lnSpc>
                <a:spcPct val="90000"/>
              </a:lnSpc>
            </a:pPr>
            <a:r>
              <a:rPr lang="es-ES" sz="1400" b="1"/>
              <a:t>                                       Trapping</a:t>
            </a:r>
          </a:p>
          <a:p>
            <a:pPr>
              <a:lnSpc>
                <a:spcPct val="90000"/>
              </a:lnSpc>
              <a:buFont typeface="Wingdings" pitchFamily="2" charset="2"/>
              <a:buNone/>
            </a:pPr>
            <a:r>
              <a:rPr lang="es-EC" sz="1400" b="1"/>
              <a:t>         </a:t>
            </a:r>
            <a:r>
              <a:rPr lang="es-EC" b="1"/>
              <a:t>Rios</a:t>
            </a:r>
          </a:p>
          <a:p>
            <a:pPr>
              <a:lnSpc>
                <a:spcPct val="90000"/>
              </a:lnSpc>
              <a:buFont typeface="Wingdings" pitchFamily="2" charset="2"/>
              <a:buNone/>
            </a:pPr>
            <a:endParaRPr lang="es-EC"/>
          </a:p>
          <a:p>
            <a:pPr>
              <a:lnSpc>
                <a:spcPct val="90000"/>
              </a:lnSpc>
            </a:pPr>
            <a:endParaRPr lang="es-EC" sz="2800"/>
          </a:p>
          <a:p>
            <a:pPr>
              <a:lnSpc>
                <a:spcPct val="90000"/>
              </a:lnSpc>
            </a:pPr>
            <a:endParaRPr lang="es-ES" sz="2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s-ES" b="1"/>
              <a:t>Mezclas causadas por vientos</a:t>
            </a:r>
          </a:p>
        </p:txBody>
      </p:sp>
      <p:sp>
        <p:nvSpPr>
          <p:cNvPr id="33795" name="Rectangle 3"/>
          <p:cNvSpPr>
            <a:spLocks noGrp="1" noChangeArrowheads="1"/>
          </p:cNvSpPr>
          <p:nvPr>
            <p:ph type="body" idx="1"/>
          </p:nvPr>
        </p:nvSpPr>
        <p:spPr/>
        <p:txBody>
          <a:bodyPr/>
          <a:lstStyle/>
          <a:p>
            <a:r>
              <a:rPr lang="es-ES"/>
              <a:t>El efecto del viento depende principalmente por las corrientes inducidas.</a:t>
            </a:r>
          </a:p>
          <a:p>
            <a:r>
              <a:rPr lang="es-ES"/>
              <a:t>Es usualmente la fuente dominante de energía en lagos de gran tamaño ,el océano abierto, y algunas áreas costeras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endParaRPr lang="es-ES"/>
          </a:p>
        </p:txBody>
      </p:sp>
      <p:pic>
        <p:nvPicPr>
          <p:cNvPr id="37892" name="Picture 4" descr="Escanear0002"/>
          <p:cNvPicPr>
            <a:picLocks noChangeAspect="1" noChangeArrowheads="1"/>
          </p:cNvPicPr>
          <p:nvPr>
            <p:ph type="body" idx="1"/>
          </p:nvPr>
        </p:nvPicPr>
        <p:blipFill>
          <a:blip r:embed="rId2"/>
          <a:srcRect/>
          <a:stretch>
            <a:fillRect/>
          </a:stretch>
        </p:blipFill>
        <p:spPr>
          <a:xfrm>
            <a:off x="2427288" y="2349500"/>
            <a:ext cx="4953000" cy="3671888"/>
          </a:xfrm>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uadrante">
  <a:themeElements>
    <a:clrScheme name="Cuadrante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Cuadran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adrante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uadrante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Cuadrante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uadrante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Cuadrante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uadrante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Cuadrante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Cuadrante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Cuadrante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Quadrant</Template>
  <TotalTime>295</TotalTime>
  <Words>755</Words>
  <Application>Microsoft Office PowerPoint</Application>
  <PresentationFormat>Presentación en pantalla (4:3)</PresentationFormat>
  <Paragraphs>93</Paragraphs>
  <Slides>26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26</vt:i4>
      </vt:variant>
    </vt:vector>
  </HeadingPairs>
  <TitlesOfParts>
    <vt:vector size="30" baseType="lpstr">
      <vt:lpstr>Arial</vt:lpstr>
      <vt:lpstr>Times New Roman</vt:lpstr>
      <vt:lpstr>Wingdings</vt:lpstr>
      <vt:lpstr>Cuadrante</vt:lpstr>
      <vt:lpstr>Escuela Superior Politécnica del Litoral FIMCM</vt:lpstr>
      <vt:lpstr>Introduccion </vt:lpstr>
      <vt:lpstr>Mezclas que se producen durante  el conducción...... </vt:lpstr>
      <vt:lpstr>Categorías hidrodinámicas</vt:lpstr>
      <vt:lpstr>Clasificación Geomorfológico: </vt:lpstr>
      <vt:lpstr>Clasificación Geométrica </vt:lpstr>
      <vt:lpstr>La Causa de la Mezclas en los Estuarios ...</vt:lpstr>
      <vt:lpstr>Mezclas causadas por vientos</vt:lpstr>
      <vt:lpstr>Diapositiva 9</vt:lpstr>
      <vt:lpstr>Mezcla causadas por mareas</vt:lpstr>
      <vt:lpstr>dispersión del flujo shear</vt:lpstr>
      <vt:lpstr>Mareas “Trapping </vt:lpstr>
      <vt:lpstr>Causas de mezclas por rios.</vt:lpstr>
      <vt:lpstr>Diapositiva 14</vt:lpstr>
      <vt:lpstr>Mezcla vertical.</vt:lpstr>
      <vt:lpstr>         Mezcla en estuarios en la sección transversal. </vt:lpstr>
      <vt:lpstr>Mezcla transversal </vt:lpstr>
      <vt:lpstr>Dispersión longitudinal y  Intrusión de salinidad. </vt:lpstr>
      <vt:lpstr>Decomposicion de los perfiles de la salinidad y velocidad.</vt:lpstr>
      <vt:lpstr>Diapositiva 20</vt:lpstr>
      <vt:lpstr>Magnitudes relativas</vt:lpstr>
      <vt:lpstr>Análisis Dimensional de dispersión de desechos </vt:lpstr>
      <vt:lpstr>intercambio de marea en la desembocadura. </vt:lpstr>
      <vt:lpstr>Dispersión de  sustancia que decaen </vt:lpstr>
      <vt:lpstr>Conclusiones:</vt:lpstr>
      <vt:lpstr>Diapositiva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Superior Politécnica del Litoral FIMCM</dc:title>
  <dc:creator>USUARIO WIN XP</dc:creator>
  <cp:lastModifiedBy>Administrador</cp:lastModifiedBy>
  <cp:revision>3</cp:revision>
  <dcterms:created xsi:type="dcterms:W3CDTF">2005-12-21T04:14:05Z</dcterms:created>
  <dcterms:modified xsi:type="dcterms:W3CDTF">2009-08-03T16:20:26Z</dcterms:modified>
</cp:coreProperties>
</file>