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256" r:id="rId2"/>
    <p:sldId id="281" r:id="rId3"/>
    <p:sldId id="282" r:id="rId4"/>
    <p:sldId id="283" r:id="rId5"/>
    <p:sldId id="284" r:id="rId6"/>
    <p:sldId id="285" r:id="rId7"/>
    <p:sldId id="290" r:id="rId8"/>
    <p:sldId id="286" r:id="rId9"/>
    <p:sldId id="287" r:id="rId10"/>
    <p:sldId id="288" r:id="rId11"/>
    <p:sldId id="291" r:id="rId12"/>
    <p:sldId id="289" r:id="rId13"/>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F0D"/>
    <a:srgbClr val="FFCC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74" autoAdjust="0"/>
    <p:restoredTop sz="94660"/>
  </p:normalViewPr>
  <p:slideViewPr>
    <p:cSldViewPr>
      <p:cViewPr>
        <p:scale>
          <a:sx n="75" d="100"/>
          <a:sy n="75"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31E006C-0FF3-4A64-AF59-CA718B5A9E75}" type="datetimeFigureOut">
              <a:rPr lang="en-US"/>
              <a:pPr>
                <a:defRPr/>
              </a:pPr>
              <a:t>7/31/2009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E5522E8-5749-4543-9BD5-AAC067D7F704}"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646B48-041B-4891-ABEB-0A26FCF8A38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342824-941D-4F5A-8634-A99B31C27B24}"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0BDEF-5D30-4813-8A8D-B098C6C5F06C}"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A2BFF-91CF-4F8F-9F31-2BC502A38363}"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51F286-1A63-49A0-A328-91EE643356FB}"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BA619A-43E0-41FC-849D-8F21C0475EA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C99DD5-CA6C-490B-8931-DB1A14A1A849}"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985CF-E570-4C5A-8AA2-329E117DAB1D}"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73121F-5342-4239-B443-3F746A7F4B9F}"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31D068-A0BD-46FE-8B15-25FC8C842E4C}"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s-ES"/>
          </a:p>
        </p:txBody>
      </p:sp>
      <p:pic>
        <p:nvPicPr>
          <p:cNvPr id="5" name="Picture 3" descr="ANABNR2"/>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es-ES"/>
          </a:p>
        </p:txBody>
      </p:sp>
      <p:sp>
        <p:nvSpPr>
          <p:cNvPr id="92165" name="Rectangle 5"/>
          <p:cNvSpPr>
            <a:spLocks noGrp="1" noChangeArrowheads="1"/>
          </p:cNvSpPr>
          <p:nvPr>
            <p:ph type="ctrTitle"/>
          </p:nvPr>
        </p:nvSpPr>
        <p:spPr>
          <a:xfrm>
            <a:off x="1143000" y="1981200"/>
            <a:ext cx="7772400" cy="1143000"/>
          </a:xfrm>
        </p:spPr>
        <p:txBody>
          <a:bodyPr/>
          <a:lstStyle>
            <a:lvl1pPr>
              <a:defRPr/>
            </a:lvl1pPr>
          </a:lstStyle>
          <a:p>
            <a:r>
              <a:rPr lang="es-ES"/>
              <a:t>Haga clic para modificar el estilo de título del patrón</a:t>
            </a:r>
          </a:p>
        </p:txBody>
      </p:sp>
      <p:sp>
        <p:nvSpPr>
          <p:cNvPr id="9216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s-ES"/>
              <a:t>Haga clic para modificar el estilo de subtítulo del patrón</a:t>
            </a:r>
          </a:p>
        </p:txBody>
      </p:sp>
      <p:sp>
        <p:nvSpPr>
          <p:cNvPr id="7" name="Rectangle 7"/>
          <p:cNvSpPr>
            <a:spLocks noGrp="1" noChangeArrowheads="1"/>
          </p:cNvSpPr>
          <p:nvPr>
            <p:ph type="dt" sz="half" idx="10"/>
          </p:nvPr>
        </p:nvSpPr>
        <p:spPr>
          <a:xfrm>
            <a:off x="685800" y="6324600"/>
            <a:ext cx="1905000" cy="457200"/>
          </a:xfrm>
        </p:spPr>
        <p:txBody>
          <a:bodyPr/>
          <a:lstStyle>
            <a:lvl1pPr>
              <a:defRPr smtClean="0"/>
            </a:lvl1pPr>
          </a:lstStyle>
          <a:p>
            <a:pPr>
              <a:defRPr/>
            </a:pPr>
            <a:endParaRPr lang="es-ES"/>
          </a:p>
        </p:txBody>
      </p:sp>
      <p:sp>
        <p:nvSpPr>
          <p:cNvPr id="8" name="Rectangle 8"/>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es-ES"/>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smtClean="0"/>
            </a:lvl1pPr>
          </a:lstStyle>
          <a:p>
            <a:pPr>
              <a:defRPr/>
            </a:pPr>
            <a:fld id="{36C84698-94A9-4461-B033-638F0C3526D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7ECC00C3-BA8F-4FFE-A2B1-0A3A5859A6A4}" type="slidenum">
              <a:rPr lang="es-ES"/>
              <a:pPr>
                <a:defRPr/>
              </a:pPr>
              <a:t>‹Nº›</a:t>
            </a:fld>
            <a:endParaRPr lang="es-E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2E004BB9-3020-4083-8AEC-6B7C838C83A5}" type="slidenum">
              <a:rPr lang="es-ES"/>
              <a:pPr>
                <a:defRPr/>
              </a:pPr>
              <a:t>‹Nº›</a:t>
            </a:fld>
            <a:endParaRPr lang="es-E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3036C4DB-CA3B-4309-B85C-36F3DBAF0818}" type="slidenum">
              <a:rPr lang="es-ES"/>
              <a:pPr>
                <a:defRPr/>
              </a:pPr>
              <a:t>‹Nº›</a:t>
            </a:fld>
            <a:endParaRPr lang="es-E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054F0DDA-0C1C-41CA-8AAB-DDC65DE48E7D}" type="slidenum">
              <a:rPr lang="es-ES"/>
              <a:pPr>
                <a:defRPr/>
              </a:pPr>
              <a:t>‹Nº›</a:t>
            </a:fld>
            <a:endParaRPr lang="es-E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03A6A1D0-5B98-42D7-9A6B-3C6F78A2970C}" type="slidenum">
              <a:rPr lang="es-ES"/>
              <a:pPr>
                <a:defRPr/>
              </a:pPr>
              <a:t>‹Nº›</a:t>
            </a:fld>
            <a:endParaRPr lang="es-E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s-ES"/>
          </a:p>
        </p:txBody>
      </p:sp>
      <p:sp>
        <p:nvSpPr>
          <p:cNvPr id="8" name="Rectangle 8"/>
          <p:cNvSpPr>
            <a:spLocks noGrp="1" noChangeArrowheads="1"/>
          </p:cNvSpPr>
          <p:nvPr>
            <p:ph type="ftr" sz="quarter" idx="11"/>
          </p:nvPr>
        </p:nvSpPr>
        <p:spPr>
          <a:ln/>
        </p:spPr>
        <p:txBody>
          <a:bodyPr/>
          <a:lstStyle>
            <a:lvl1pPr>
              <a:defRPr/>
            </a:lvl1pPr>
          </a:lstStyle>
          <a:p>
            <a:pPr>
              <a:defRPr/>
            </a:pPr>
            <a:endParaRPr lang="es-ES"/>
          </a:p>
        </p:txBody>
      </p:sp>
      <p:sp>
        <p:nvSpPr>
          <p:cNvPr id="9" name="Rectangle 11"/>
          <p:cNvSpPr>
            <a:spLocks noGrp="1" noChangeArrowheads="1"/>
          </p:cNvSpPr>
          <p:nvPr>
            <p:ph type="sldNum" sz="quarter" idx="12"/>
          </p:nvPr>
        </p:nvSpPr>
        <p:spPr>
          <a:ln/>
        </p:spPr>
        <p:txBody>
          <a:bodyPr/>
          <a:lstStyle>
            <a:lvl1pPr>
              <a:defRPr/>
            </a:lvl1pPr>
          </a:lstStyle>
          <a:p>
            <a:pPr>
              <a:defRPr/>
            </a:pPr>
            <a:fld id="{97989E9E-542C-40F2-82F8-8A17CD287C9F}" type="slidenum">
              <a:rPr lang="es-ES"/>
              <a:pPr>
                <a:defRPr/>
              </a:pPr>
              <a:t>‹Nº›</a:t>
            </a:fld>
            <a:endParaRPr lang="es-E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s-ES"/>
          </a:p>
        </p:txBody>
      </p:sp>
      <p:sp>
        <p:nvSpPr>
          <p:cNvPr id="4" name="Rectangle 8"/>
          <p:cNvSpPr>
            <a:spLocks noGrp="1" noChangeArrowheads="1"/>
          </p:cNvSpPr>
          <p:nvPr>
            <p:ph type="ftr" sz="quarter" idx="11"/>
          </p:nvPr>
        </p:nvSpPr>
        <p:spPr>
          <a:ln/>
        </p:spPr>
        <p:txBody>
          <a:bodyPr/>
          <a:lstStyle>
            <a:lvl1pPr>
              <a:defRPr/>
            </a:lvl1pPr>
          </a:lstStyle>
          <a:p>
            <a:pPr>
              <a:defRPr/>
            </a:pPr>
            <a:endParaRPr lang="es-ES"/>
          </a:p>
        </p:txBody>
      </p:sp>
      <p:sp>
        <p:nvSpPr>
          <p:cNvPr id="5" name="Rectangle 11"/>
          <p:cNvSpPr>
            <a:spLocks noGrp="1" noChangeArrowheads="1"/>
          </p:cNvSpPr>
          <p:nvPr>
            <p:ph type="sldNum" sz="quarter" idx="12"/>
          </p:nvPr>
        </p:nvSpPr>
        <p:spPr>
          <a:ln/>
        </p:spPr>
        <p:txBody>
          <a:bodyPr/>
          <a:lstStyle>
            <a:lvl1pPr>
              <a:defRPr/>
            </a:lvl1pPr>
          </a:lstStyle>
          <a:p>
            <a:pPr>
              <a:defRPr/>
            </a:pPr>
            <a:fld id="{8AE6C9DD-314D-4930-A12C-5E2C9DBBD50B}" type="slidenum">
              <a:rPr lang="es-ES"/>
              <a:pPr>
                <a:defRPr/>
              </a:pPr>
              <a:t>‹Nº›</a:t>
            </a:fld>
            <a:endParaRPr lang="es-E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
          </a:p>
        </p:txBody>
      </p:sp>
      <p:sp>
        <p:nvSpPr>
          <p:cNvPr id="3" name="Rectangle 8"/>
          <p:cNvSpPr>
            <a:spLocks noGrp="1" noChangeArrowheads="1"/>
          </p:cNvSpPr>
          <p:nvPr>
            <p:ph type="ftr" sz="quarter" idx="11"/>
          </p:nvPr>
        </p:nvSpPr>
        <p:spPr>
          <a:ln/>
        </p:spPr>
        <p:txBody>
          <a:bodyPr/>
          <a:lstStyle>
            <a:lvl1pPr>
              <a:defRPr/>
            </a:lvl1pPr>
          </a:lstStyle>
          <a:p>
            <a:pPr>
              <a:defRPr/>
            </a:pPr>
            <a:endParaRPr lang="es-ES"/>
          </a:p>
        </p:txBody>
      </p:sp>
      <p:sp>
        <p:nvSpPr>
          <p:cNvPr id="4" name="Rectangle 11"/>
          <p:cNvSpPr>
            <a:spLocks noGrp="1" noChangeArrowheads="1"/>
          </p:cNvSpPr>
          <p:nvPr>
            <p:ph type="sldNum" sz="quarter" idx="12"/>
          </p:nvPr>
        </p:nvSpPr>
        <p:spPr>
          <a:ln/>
        </p:spPr>
        <p:txBody>
          <a:bodyPr/>
          <a:lstStyle>
            <a:lvl1pPr>
              <a:defRPr/>
            </a:lvl1pPr>
          </a:lstStyle>
          <a:p>
            <a:pPr>
              <a:defRPr/>
            </a:pPr>
            <a:fld id="{AEC9E102-68C0-4311-82B1-AA2BB9CA16E3}" type="slidenum">
              <a:rPr lang="es-ES"/>
              <a:pPr>
                <a:defRPr/>
              </a:pPr>
              <a:t>‹Nº›</a:t>
            </a:fld>
            <a:endParaRPr lang="es-E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89F74611-C05E-4597-B4F4-CF988846BCD5}" type="slidenum">
              <a:rPr lang="es-ES"/>
              <a:pPr>
                <a:defRPr/>
              </a:pPr>
              <a:t>‹Nº›</a:t>
            </a:fld>
            <a:endParaRPr lang="es-E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E1E931C4-BA01-4029-B4D8-505E4571550C}" type="slidenum">
              <a:rPr lang="es-ES"/>
              <a:pPr>
                <a:defRPr/>
              </a:pPr>
              <a:t>‹Nº›</a:t>
            </a:fld>
            <a:endParaRPr lang="es-E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es-ES"/>
          </a:p>
        </p:txBody>
      </p:sp>
      <p:sp>
        <p:nvSpPr>
          <p:cNvPr id="9113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s-ES"/>
          </a:p>
        </p:txBody>
      </p:sp>
      <p:sp>
        <p:nvSpPr>
          <p:cNvPr id="91140" name="Rectangle 4"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w="9525">
            <a:noFill/>
            <a:miter lim="800000"/>
            <a:headEnd/>
            <a:tailEnd/>
          </a:ln>
          <a:effectLst/>
        </p:spPr>
        <p:txBody>
          <a:bodyPr wrap="none" anchor="ctr"/>
          <a:lstStyle/>
          <a:p>
            <a:pPr algn="ctr">
              <a:defRPr/>
            </a:pPr>
            <a:endParaRPr lang="es-ES"/>
          </a:p>
        </p:txBody>
      </p:sp>
      <p:sp>
        <p:nvSpPr>
          <p:cNvPr id="91141" name="Rectangle 5"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w="9525">
            <a:noFill/>
            <a:miter lim="800000"/>
            <a:headEnd/>
            <a:tailEnd/>
          </a:ln>
          <a:effectLst/>
        </p:spPr>
        <p:txBody>
          <a:bodyPr wrap="none" anchor="ctr"/>
          <a:lstStyle/>
          <a:p>
            <a:pPr algn="ctr">
              <a:defRPr/>
            </a:pPr>
            <a:endParaRPr lang="es-ES"/>
          </a:p>
        </p:txBody>
      </p:sp>
      <p:sp>
        <p:nvSpPr>
          <p:cNvPr id="103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9114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solidFill>
                  <a:schemeClr val="tx2"/>
                </a:solidFill>
              </a:defRPr>
            </a:lvl1pPr>
          </a:lstStyle>
          <a:p>
            <a:pPr>
              <a:defRPr/>
            </a:pPr>
            <a:endParaRPr lang="es-ES"/>
          </a:p>
        </p:txBody>
      </p:sp>
      <p:sp>
        <p:nvSpPr>
          <p:cNvPr id="9114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solidFill>
                  <a:schemeClr val="tx2"/>
                </a:solidFill>
              </a:defRPr>
            </a:lvl1pPr>
          </a:lstStyle>
          <a:p>
            <a:pPr>
              <a:defRPr/>
            </a:pPr>
            <a:endParaRPr lang="es-ES"/>
          </a:p>
        </p:txBody>
      </p:sp>
      <p:pic>
        <p:nvPicPr>
          <p:cNvPr id="1033" name="Picture 9" descr="anabnr2"/>
          <p:cNvPicPr>
            <a:picLocks noChangeAspect="1" noChangeArrowheads="1"/>
          </p:cNvPicPr>
          <p:nvPr/>
        </p:nvPicPr>
        <p:blipFill>
          <a:blip r:embed="rId14"/>
          <a:srcRect/>
          <a:stretch>
            <a:fillRect/>
          </a:stretch>
        </p:blipFill>
        <p:spPr bwMode="auto">
          <a:xfrm>
            <a:off x="1228725" y="0"/>
            <a:ext cx="7915275" cy="754063"/>
          </a:xfrm>
          <a:prstGeom prst="rect">
            <a:avLst/>
          </a:prstGeom>
          <a:noFill/>
          <a:ln w="9525">
            <a:noFill/>
            <a:miter lim="800000"/>
            <a:headEnd/>
            <a:tailEnd/>
          </a:ln>
        </p:spPr>
      </p:pic>
      <p:sp>
        <p:nvSpPr>
          <p:cNvPr id="9114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es-ES"/>
          </a:p>
        </p:txBody>
      </p:sp>
      <p:sp>
        <p:nvSpPr>
          <p:cNvPr id="9114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mtClean="0">
                <a:solidFill>
                  <a:schemeClr val="tx2"/>
                </a:solidFill>
              </a:defRPr>
            </a:lvl1pPr>
          </a:lstStyle>
          <a:p>
            <a:pPr>
              <a:defRPr/>
            </a:pPr>
            <a:fld id="{E17EE33D-F0C7-487D-A852-618A616AD633}" type="slidenum">
              <a:rPr lang="es-ES"/>
              <a:pPr>
                <a:defRPr/>
              </a:pPr>
              <a:t>‹Nº›</a:t>
            </a:fld>
            <a:endParaRPr lang="es-ES" sz="1400"/>
          </a:p>
        </p:txBody>
      </p:sp>
      <p:sp>
        <p:nvSpPr>
          <p:cNvPr id="103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827088" y="908050"/>
            <a:ext cx="8001000" cy="609600"/>
          </a:xfrm>
        </p:spPr>
        <p:txBody>
          <a:bodyPr/>
          <a:lstStyle/>
          <a:p>
            <a:pPr algn="ctr" eaLnBrk="1" hangingPunct="1"/>
            <a:r>
              <a:rPr lang="es-MX" sz="4000" b="1" smtClean="0">
                <a:latin typeface="Arial" charset="0"/>
              </a:rPr>
              <a:t>ORIGEN</a:t>
            </a:r>
            <a:r>
              <a:rPr lang="es-MX" sz="4000" b="1" smtClean="0"/>
              <a:t> DE LOS SERES VIVOS</a:t>
            </a:r>
            <a:endParaRPr lang="es-ES" sz="4000" b="1" smtClean="0"/>
          </a:p>
        </p:txBody>
      </p:sp>
      <p:pic>
        <p:nvPicPr>
          <p:cNvPr id="3075" name="Picture 10" descr="Tierra [vulcànica] y planta"/>
          <p:cNvPicPr>
            <a:picLocks noChangeAspect="1" noChangeArrowheads="1"/>
          </p:cNvPicPr>
          <p:nvPr>
            <p:ph type="body" idx="1"/>
          </p:nvPr>
        </p:nvPicPr>
        <p:blipFill>
          <a:blip r:embed="rId3"/>
          <a:srcRect/>
          <a:stretch>
            <a:fillRect/>
          </a:stretch>
        </p:blipFill>
        <p:spPr>
          <a:xfrm>
            <a:off x="2987675" y="1989138"/>
            <a:ext cx="3565525" cy="4103687"/>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sz="half" idx="1"/>
          </p:nvPr>
        </p:nvSpPr>
        <p:spPr>
          <a:xfrm>
            <a:off x="468313" y="1412875"/>
            <a:ext cx="4097337" cy="4392613"/>
          </a:xfrm>
        </p:spPr>
        <p:txBody>
          <a:bodyPr/>
          <a:lstStyle/>
          <a:p>
            <a:pPr algn="just" eaLnBrk="1" hangingPunct="1">
              <a:lnSpc>
                <a:spcPct val="90000"/>
              </a:lnSpc>
            </a:pPr>
            <a:r>
              <a:rPr lang="es-ES" sz="1600" smtClean="0">
                <a:latin typeface="Arial" charset="0"/>
              </a:rPr>
              <a:t>Louis Pasteur (1822-1895), científico inglés, puso fin a la controversia en el año </a:t>
            </a:r>
            <a:r>
              <a:rPr lang="es-ES" sz="1600" b="1" smtClean="0">
                <a:latin typeface="Arial" charset="0"/>
              </a:rPr>
              <a:t>1864</a:t>
            </a:r>
            <a:r>
              <a:rPr lang="es-ES" sz="1600" smtClean="0">
                <a:latin typeface="Arial" charset="0"/>
              </a:rPr>
              <a:t>,</a:t>
            </a:r>
            <a:r>
              <a:rPr lang="es-ES" sz="1600" b="1" smtClean="0">
                <a:latin typeface="Arial" charset="0"/>
              </a:rPr>
              <a:t> </a:t>
            </a:r>
            <a:r>
              <a:rPr lang="es-ES" sz="1600" smtClean="0">
                <a:latin typeface="Arial" charset="0"/>
              </a:rPr>
              <a:t>demostrando que había microorganismos en las partículas de polvo.</a:t>
            </a:r>
          </a:p>
          <a:p>
            <a:pPr algn="just" eaLnBrk="1" hangingPunct="1">
              <a:lnSpc>
                <a:spcPct val="90000"/>
              </a:lnSpc>
            </a:pPr>
            <a:endParaRPr lang="es-ES" sz="1600" smtClean="0">
              <a:latin typeface="Arial" charset="0"/>
            </a:endParaRPr>
          </a:p>
          <a:p>
            <a:pPr algn="just" eaLnBrk="1" hangingPunct="1">
              <a:lnSpc>
                <a:spcPct val="90000"/>
              </a:lnSpc>
              <a:buFont typeface="Wingdings" pitchFamily="2" charset="2"/>
              <a:buNone/>
            </a:pPr>
            <a:endParaRPr lang="es-ES" sz="1600" smtClean="0">
              <a:latin typeface="Arial" charset="0"/>
            </a:endParaRPr>
          </a:p>
          <a:p>
            <a:pPr algn="just" eaLnBrk="1" hangingPunct="1">
              <a:lnSpc>
                <a:spcPct val="90000"/>
              </a:lnSpc>
            </a:pPr>
            <a:r>
              <a:rPr lang="es-ES" sz="1600" smtClean="0">
                <a:latin typeface="Arial" charset="0"/>
              </a:rPr>
              <a:t>Su experimento consistió en colocar caldo en varios frascos (matraces).  Calentó los cuellos de algunos frascos y les dio forma de </a:t>
            </a:r>
            <a:r>
              <a:rPr lang="es-ES" sz="1600" i="1" smtClean="0">
                <a:latin typeface="Arial" charset="0"/>
              </a:rPr>
              <a:t>cuello de cisne</a:t>
            </a:r>
            <a:r>
              <a:rPr lang="es-ES" sz="1600" smtClean="0">
                <a:latin typeface="Arial" charset="0"/>
              </a:rPr>
              <a:t>.</a:t>
            </a:r>
          </a:p>
          <a:p>
            <a:pPr algn="just" eaLnBrk="1" hangingPunct="1">
              <a:lnSpc>
                <a:spcPct val="90000"/>
              </a:lnSpc>
              <a:buFont typeface="Wingdings" pitchFamily="2" charset="2"/>
              <a:buNone/>
            </a:pPr>
            <a:endParaRPr lang="es-ES" sz="1600" smtClean="0">
              <a:latin typeface="Arial" charset="0"/>
            </a:endParaRPr>
          </a:p>
          <a:p>
            <a:pPr algn="just" eaLnBrk="1" hangingPunct="1">
              <a:lnSpc>
                <a:spcPct val="90000"/>
              </a:lnSpc>
              <a:buFont typeface="Wingdings" pitchFamily="2" charset="2"/>
              <a:buNone/>
            </a:pPr>
            <a:endParaRPr lang="es-ES" sz="1600" smtClean="0">
              <a:latin typeface="Arial" charset="0"/>
            </a:endParaRPr>
          </a:p>
          <a:p>
            <a:pPr algn="just" eaLnBrk="1" hangingPunct="1">
              <a:lnSpc>
                <a:spcPct val="90000"/>
              </a:lnSpc>
            </a:pPr>
            <a:r>
              <a:rPr lang="es-ES" sz="1600" smtClean="0">
                <a:latin typeface="Arial" charset="0"/>
              </a:rPr>
              <a:t>Pasteur hirvió los caldos de todos los frascos dejando que saliera el vapor por los cuellos de los frascos.</a:t>
            </a:r>
          </a:p>
          <a:p>
            <a:pPr eaLnBrk="1" hangingPunct="1">
              <a:lnSpc>
                <a:spcPct val="90000"/>
              </a:lnSpc>
              <a:buFont typeface="Wingdings" pitchFamily="2" charset="2"/>
              <a:buNone/>
            </a:pPr>
            <a:endParaRPr lang="es-ES" sz="1600" smtClean="0">
              <a:latin typeface="Arial" charset="0"/>
            </a:endParaRPr>
          </a:p>
        </p:txBody>
      </p:sp>
      <p:pic>
        <p:nvPicPr>
          <p:cNvPr id="11267" name="Picture 7"/>
          <p:cNvPicPr>
            <a:picLocks noChangeAspect="1" noChangeArrowheads="1"/>
          </p:cNvPicPr>
          <p:nvPr>
            <p:ph type="body" sz="half" idx="2"/>
          </p:nvPr>
        </p:nvPicPr>
        <p:blipFill>
          <a:blip r:embed="rId3"/>
          <a:srcRect l="10156" t="28125" r="4688" b="18750"/>
          <a:stretch>
            <a:fillRect/>
          </a:stretch>
        </p:blipFill>
        <p:spPr>
          <a:xfrm>
            <a:off x="5219700" y="1052513"/>
            <a:ext cx="3240088" cy="1716087"/>
          </a:xfrm>
          <a:noFill/>
        </p:spPr>
      </p:pic>
      <p:sp>
        <p:nvSpPr>
          <p:cNvPr id="11268" name="Text Box 11"/>
          <p:cNvSpPr txBox="1">
            <a:spLocks noChangeArrowheads="1"/>
          </p:cNvSpPr>
          <p:nvPr/>
        </p:nvSpPr>
        <p:spPr bwMode="auto">
          <a:xfrm>
            <a:off x="4787900" y="2997200"/>
            <a:ext cx="4071938" cy="3514725"/>
          </a:xfrm>
          <a:prstGeom prst="rect">
            <a:avLst/>
          </a:prstGeom>
          <a:noFill/>
          <a:ln w="9525">
            <a:noFill/>
            <a:miter lim="800000"/>
            <a:headEnd/>
            <a:tailEnd/>
          </a:ln>
        </p:spPr>
        <p:txBody>
          <a:bodyPr>
            <a:spAutoFit/>
          </a:bodyPr>
          <a:lstStyle/>
          <a:p>
            <a:pPr algn="just">
              <a:spcBef>
                <a:spcPct val="50000"/>
              </a:spcBef>
            </a:pPr>
            <a:r>
              <a:rPr lang="es-ES" sz="1600">
                <a:latin typeface="Arial" charset="0"/>
              </a:rPr>
              <a:t>Los frascos con cuellos derechos fueron expuestos al aire y sellados después. La forma de cuello de cisne permitía que ingresara el aire pero el polvo se quedaba en la parte de debajo de los cuellos.</a:t>
            </a:r>
          </a:p>
          <a:p>
            <a:pPr algn="just">
              <a:spcBef>
                <a:spcPct val="50000"/>
              </a:spcBef>
            </a:pPr>
            <a:endParaRPr lang="es-ES" sz="1600">
              <a:latin typeface="Arial" charset="0"/>
            </a:endParaRPr>
          </a:p>
          <a:p>
            <a:pPr algn="just">
              <a:spcBef>
                <a:spcPct val="50000"/>
              </a:spcBef>
            </a:pPr>
            <a:r>
              <a:rPr lang="es-ES" sz="1600">
                <a:latin typeface="Arial" charset="0"/>
              </a:rPr>
              <a:t>Pasteur llega a la conclusión que la producción de microorganismos se debía a la contaminación por los microorganismos presentes en las partículas de polvo.</a:t>
            </a:r>
          </a:p>
          <a:p>
            <a:pPr>
              <a:spcBef>
                <a:spcPct val="50000"/>
              </a:spcBef>
            </a:pPr>
            <a:endParaRPr lang="es-ES" sz="1600">
              <a:latin typeface="Arial" charset="0"/>
            </a:endParaRPr>
          </a:p>
          <a:p>
            <a:pPr>
              <a:spcBef>
                <a:spcPct val="50000"/>
              </a:spcBef>
            </a:pPr>
            <a:r>
              <a:rPr lang="es-ES" sz="1600">
                <a:latin typeface="Arial" charset="0"/>
              </a:rPr>
              <a:t>Se confirma la hipótesis de la </a:t>
            </a:r>
            <a:r>
              <a:rPr lang="es-ES" sz="1600" b="1">
                <a:latin typeface="Arial" charset="0"/>
              </a:rPr>
              <a:t>biogénesis</a:t>
            </a:r>
            <a:r>
              <a:rPr lang="es-ES" sz="1600">
                <a:latin typeface="Arial" charset="0"/>
              </a:rPr>
              <a:t>.</a:t>
            </a:r>
            <a:endParaRPr lang="es-ES" sz="1600" b="1">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42988" y="1766888"/>
            <a:ext cx="7537450" cy="5091112"/>
          </a:xfrm>
        </p:spPr>
        <p:txBody>
          <a:bodyPr/>
          <a:lstStyle/>
          <a:p>
            <a:endParaRPr lang="es-ES" smtClean="0"/>
          </a:p>
        </p:txBody>
      </p:sp>
      <p:pic>
        <p:nvPicPr>
          <p:cNvPr id="36868" name="Picture 4" descr="matraces cuello de cisne"/>
          <p:cNvPicPr>
            <a:picLocks noChangeAspect="1" noChangeArrowheads="1"/>
          </p:cNvPicPr>
          <p:nvPr/>
        </p:nvPicPr>
        <p:blipFill>
          <a:blip r:embed="rId2"/>
          <a:srcRect/>
          <a:stretch>
            <a:fillRect/>
          </a:stretch>
        </p:blipFill>
        <p:spPr bwMode="auto">
          <a:xfrm>
            <a:off x="1042988" y="1916113"/>
            <a:ext cx="7561262" cy="5318125"/>
          </a:xfrm>
          <a:prstGeom prst="rect">
            <a:avLst/>
          </a:prstGeom>
          <a:noFill/>
        </p:spPr>
      </p:pic>
      <p:pic>
        <p:nvPicPr>
          <p:cNvPr id="36869" name="Picture 5" descr="blanco"/>
          <p:cNvPicPr>
            <a:picLocks noChangeAspect="1" noChangeArrowheads="1"/>
          </p:cNvPicPr>
          <p:nvPr/>
        </p:nvPicPr>
        <p:blipFill>
          <a:blip r:embed="rId3"/>
          <a:srcRect/>
          <a:stretch>
            <a:fillRect/>
          </a:stretch>
        </p:blipFill>
        <p:spPr bwMode="auto">
          <a:xfrm>
            <a:off x="1042988" y="4941888"/>
            <a:ext cx="7561262" cy="2305050"/>
          </a:xfrm>
          <a:prstGeom prst="rect">
            <a:avLst/>
          </a:prstGeom>
          <a:noFill/>
        </p:spPr>
      </p:pic>
      <p:pic>
        <p:nvPicPr>
          <p:cNvPr id="36870" name="Picture 6" descr="blanco"/>
          <p:cNvPicPr>
            <a:picLocks noChangeAspect="1" noChangeArrowheads="1"/>
          </p:cNvPicPr>
          <p:nvPr/>
        </p:nvPicPr>
        <p:blipFill>
          <a:blip r:embed="rId3"/>
          <a:srcRect/>
          <a:stretch>
            <a:fillRect/>
          </a:stretch>
        </p:blipFill>
        <p:spPr bwMode="auto">
          <a:xfrm>
            <a:off x="6659563" y="4076700"/>
            <a:ext cx="1362075" cy="13525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14375" y="571500"/>
            <a:ext cx="8058150" cy="804863"/>
          </a:xfrm>
        </p:spPr>
        <p:txBody>
          <a:bodyPr/>
          <a:lstStyle/>
          <a:p>
            <a:pPr algn="ctr" eaLnBrk="1" hangingPunct="1"/>
            <a:r>
              <a:rPr lang="en-US" sz="4000" smtClean="0">
                <a:latin typeface="Arial" charset="0"/>
                <a:cs typeface="Arial" charset="0"/>
              </a:rPr>
              <a:t>Conceptos básicos</a:t>
            </a:r>
          </a:p>
        </p:txBody>
      </p:sp>
      <p:sp>
        <p:nvSpPr>
          <p:cNvPr id="12291" name="Content Placeholder 2"/>
          <p:cNvSpPr>
            <a:spLocks noGrp="1"/>
          </p:cNvSpPr>
          <p:nvPr>
            <p:ph idx="1"/>
          </p:nvPr>
        </p:nvSpPr>
        <p:spPr>
          <a:xfrm>
            <a:off x="428625" y="1643063"/>
            <a:ext cx="8572500" cy="4643437"/>
          </a:xfrm>
        </p:spPr>
        <p:txBody>
          <a:bodyPr/>
          <a:lstStyle/>
          <a:p>
            <a:pPr eaLnBrk="1" hangingPunct="1"/>
            <a:r>
              <a:rPr lang="en-US" sz="2000" smtClean="0">
                <a:latin typeface="Arial" charset="0"/>
                <a:cs typeface="Arial" charset="0"/>
              </a:rPr>
              <a:t>La </a:t>
            </a:r>
            <a:r>
              <a:rPr lang="en-US" sz="2000" smtClean="0">
                <a:solidFill>
                  <a:srgbClr val="00B050"/>
                </a:solidFill>
                <a:latin typeface="Arial" charset="0"/>
                <a:cs typeface="Arial" charset="0"/>
              </a:rPr>
              <a:t>generación espontánea</a:t>
            </a:r>
            <a:r>
              <a:rPr lang="en-US" sz="2000" smtClean="0">
                <a:latin typeface="Arial" charset="0"/>
                <a:cs typeface="Arial" charset="0"/>
              </a:rPr>
              <a:t> plantea que los seres vivientes se pueden originar de materia no viviente.</a:t>
            </a:r>
          </a:p>
          <a:p>
            <a:pPr eaLnBrk="1" hangingPunct="1"/>
            <a:endParaRPr lang="en-US" sz="2000" smtClean="0">
              <a:latin typeface="Arial" charset="0"/>
              <a:cs typeface="Arial" charset="0"/>
            </a:endParaRPr>
          </a:p>
          <a:p>
            <a:pPr eaLnBrk="1" hangingPunct="1"/>
            <a:r>
              <a:rPr lang="en-US" sz="2000" smtClean="0">
                <a:latin typeface="Arial" charset="0"/>
                <a:cs typeface="Arial" charset="0"/>
              </a:rPr>
              <a:t>La </a:t>
            </a:r>
            <a:r>
              <a:rPr lang="en-US" sz="2000" smtClean="0">
                <a:solidFill>
                  <a:srgbClr val="00B050"/>
                </a:solidFill>
                <a:latin typeface="Arial" charset="0"/>
                <a:cs typeface="Arial" charset="0"/>
              </a:rPr>
              <a:t>abiogénesis</a:t>
            </a:r>
            <a:r>
              <a:rPr lang="en-US" sz="2000" smtClean="0">
                <a:latin typeface="Arial" charset="0"/>
                <a:cs typeface="Arial" charset="0"/>
              </a:rPr>
              <a:t> es otra manera de llamar a la genereación espontánea.</a:t>
            </a:r>
          </a:p>
          <a:p>
            <a:pPr eaLnBrk="1" hangingPunct="1"/>
            <a:endParaRPr lang="en-US" sz="2000" smtClean="0">
              <a:latin typeface="Arial" charset="0"/>
              <a:cs typeface="Arial" charset="0"/>
            </a:endParaRPr>
          </a:p>
          <a:p>
            <a:pPr eaLnBrk="1" hangingPunct="1"/>
            <a:r>
              <a:rPr lang="en-US" sz="2000" smtClean="0">
                <a:solidFill>
                  <a:srgbClr val="00B050"/>
                </a:solidFill>
                <a:latin typeface="Arial" charset="0"/>
                <a:cs typeface="Arial" charset="0"/>
              </a:rPr>
              <a:t>Aristóteles </a:t>
            </a:r>
            <a:r>
              <a:rPr lang="en-US" sz="2000" smtClean="0">
                <a:latin typeface="Arial" charset="0"/>
                <a:cs typeface="Arial" charset="0"/>
              </a:rPr>
              <a:t>y </a:t>
            </a:r>
            <a:r>
              <a:rPr lang="en-US" sz="2000" smtClean="0">
                <a:solidFill>
                  <a:srgbClr val="00B050"/>
                </a:solidFill>
                <a:latin typeface="Arial" charset="0"/>
                <a:cs typeface="Arial" charset="0"/>
              </a:rPr>
              <a:t>Needham</a:t>
            </a:r>
            <a:r>
              <a:rPr lang="en-US" sz="2000" smtClean="0">
                <a:latin typeface="Arial" charset="0"/>
                <a:cs typeface="Arial" charset="0"/>
              </a:rPr>
              <a:t> apoyan la generación espontánea.</a:t>
            </a:r>
          </a:p>
          <a:p>
            <a:pPr eaLnBrk="1" hangingPunct="1"/>
            <a:endParaRPr lang="en-US" sz="2000" smtClean="0">
              <a:latin typeface="Arial" charset="0"/>
              <a:cs typeface="Arial" charset="0"/>
            </a:endParaRPr>
          </a:p>
          <a:p>
            <a:pPr eaLnBrk="1" hangingPunct="1"/>
            <a:r>
              <a:rPr lang="en-US" sz="2000" smtClean="0">
                <a:latin typeface="Arial" charset="0"/>
                <a:cs typeface="Arial" charset="0"/>
              </a:rPr>
              <a:t>La </a:t>
            </a:r>
            <a:r>
              <a:rPr lang="en-US" sz="2000" smtClean="0">
                <a:solidFill>
                  <a:srgbClr val="00B050"/>
                </a:solidFill>
                <a:latin typeface="Arial" charset="0"/>
                <a:cs typeface="Arial" charset="0"/>
              </a:rPr>
              <a:t>biogénesis</a:t>
            </a:r>
            <a:r>
              <a:rPr lang="en-US" sz="2000" smtClean="0">
                <a:latin typeface="Arial" charset="0"/>
                <a:cs typeface="Arial" charset="0"/>
              </a:rPr>
              <a:t> plantea que los seres vivientes provienen de otros seres vivientes.</a:t>
            </a:r>
          </a:p>
          <a:p>
            <a:pPr eaLnBrk="1" hangingPunct="1"/>
            <a:endParaRPr lang="en-US" sz="2000" smtClean="0">
              <a:latin typeface="Arial" charset="0"/>
              <a:cs typeface="Arial" charset="0"/>
            </a:endParaRPr>
          </a:p>
          <a:p>
            <a:pPr eaLnBrk="1" hangingPunct="1"/>
            <a:r>
              <a:rPr lang="en-US" sz="2000" smtClean="0">
                <a:latin typeface="Arial" charset="0"/>
                <a:cs typeface="Arial" charset="0"/>
              </a:rPr>
              <a:t>Los experimentos de </a:t>
            </a:r>
            <a:r>
              <a:rPr lang="en-US" sz="2000" smtClean="0">
                <a:solidFill>
                  <a:srgbClr val="00B050"/>
                </a:solidFill>
                <a:latin typeface="Arial" charset="0"/>
                <a:cs typeface="Arial" charset="0"/>
              </a:rPr>
              <a:t>Redi</a:t>
            </a:r>
            <a:r>
              <a:rPr lang="en-US" sz="2000" smtClean="0">
                <a:latin typeface="Arial" charset="0"/>
                <a:cs typeface="Arial" charset="0"/>
              </a:rPr>
              <a:t>, </a:t>
            </a:r>
            <a:r>
              <a:rPr lang="en-US" sz="2000" smtClean="0">
                <a:solidFill>
                  <a:srgbClr val="00B050"/>
                </a:solidFill>
                <a:latin typeface="Arial" charset="0"/>
                <a:cs typeface="Arial" charset="0"/>
              </a:rPr>
              <a:t>Spallanzani</a:t>
            </a:r>
            <a:r>
              <a:rPr lang="en-US" sz="2000" smtClean="0">
                <a:latin typeface="Arial" charset="0"/>
                <a:cs typeface="Arial" charset="0"/>
              </a:rPr>
              <a:t> y </a:t>
            </a:r>
            <a:r>
              <a:rPr lang="en-US" sz="2000" smtClean="0">
                <a:solidFill>
                  <a:srgbClr val="00B050"/>
                </a:solidFill>
                <a:latin typeface="Arial" charset="0"/>
                <a:cs typeface="Arial" charset="0"/>
              </a:rPr>
              <a:t>Pasteur</a:t>
            </a:r>
            <a:r>
              <a:rPr lang="en-US" sz="2000" smtClean="0">
                <a:latin typeface="Arial" charset="0"/>
                <a:cs typeface="Arial" charset="0"/>
              </a:rPr>
              <a:t> confirman la biogénesis.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838200"/>
            <a:ext cx="8001000" cy="609600"/>
          </a:xfrm>
        </p:spPr>
        <p:txBody>
          <a:bodyPr/>
          <a:lstStyle/>
          <a:p>
            <a:pPr algn="ctr" eaLnBrk="1" hangingPunct="1"/>
            <a:r>
              <a:rPr lang="es-MX" sz="3600" smtClean="0">
                <a:latin typeface="Arial" charset="0"/>
              </a:rPr>
              <a:t>SUMARIO</a:t>
            </a:r>
            <a:endParaRPr lang="es-ES" sz="3600" smtClean="0">
              <a:latin typeface="Arial" charset="0"/>
            </a:endParaRPr>
          </a:p>
        </p:txBody>
      </p:sp>
      <p:sp>
        <p:nvSpPr>
          <p:cNvPr id="96259" name="Rectangle 3"/>
          <p:cNvSpPr>
            <a:spLocks noGrp="1" noChangeArrowheads="1"/>
          </p:cNvSpPr>
          <p:nvPr>
            <p:ph type="body" idx="1"/>
          </p:nvPr>
        </p:nvSpPr>
        <p:spPr>
          <a:xfrm>
            <a:off x="1066800" y="1676400"/>
            <a:ext cx="7467600" cy="4876800"/>
          </a:xfrm>
        </p:spPr>
        <p:txBody>
          <a:bodyPr/>
          <a:lstStyle/>
          <a:p>
            <a:pPr marL="609600" indent="-609600" eaLnBrk="1" hangingPunct="1">
              <a:buFont typeface="Wingdings" pitchFamily="2" charset="2"/>
              <a:buChar char="Ø"/>
            </a:pPr>
            <a:r>
              <a:rPr lang="es-MX" sz="3500" smtClean="0">
                <a:solidFill>
                  <a:srgbClr val="110F0D"/>
                </a:solidFill>
              </a:rPr>
              <a:t>El estudio de la ciencia</a:t>
            </a:r>
          </a:p>
          <a:p>
            <a:pPr marL="609600" indent="-609600" eaLnBrk="1" hangingPunct="1">
              <a:buClr>
                <a:schemeClr val="tx2"/>
              </a:buClr>
              <a:buFont typeface="Wingdings" pitchFamily="2" charset="2"/>
              <a:buChar char="Ø"/>
            </a:pPr>
            <a:r>
              <a:rPr lang="es-ES" sz="3500" smtClean="0">
                <a:solidFill>
                  <a:srgbClr val="110F0D"/>
                </a:solidFill>
              </a:rPr>
              <a:t>Origen de los seres vivos</a:t>
            </a:r>
            <a:endParaRPr lang="es-MX" sz="3500" smtClean="0">
              <a:solidFill>
                <a:srgbClr val="110F0D"/>
              </a:solidFill>
            </a:endParaRPr>
          </a:p>
          <a:p>
            <a:pPr marL="609600" indent="-609600" algn="just" eaLnBrk="1" hangingPunct="1">
              <a:buClr>
                <a:schemeClr val="tx2"/>
              </a:buClr>
              <a:buFont typeface="Tahoma" charset="0"/>
              <a:buAutoNum type="arabicPeriod"/>
            </a:pPr>
            <a:r>
              <a:rPr lang="es-ES" sz="3500" smtClean="0">
                <a:solidFill>
                  <a:srgbClr val="110F0D"/>
                </a:solidFill>
              </a:rPr>
              <a:t>Aristóteles y Redi  </a:t>
            </a:r>
            <a:endParaRPr lang="es-MX" sz="3500" smtClean="0">
              <a:solidFill>
                <a:srgbClr val="110F0D"/>
              </a:solidFill>
            </a:endParaRPr>
          </a:p>
          <a:p>
            <a:pPr marL="609600" indent="-609600" algn="just" eaLnBrk="1" hangingPunct="1">
              <a:buClr>
                <a:schemeClr val="tx2"/>
              </a:buClr>
              <a:buFont typeface="Tahoma" charset="0"/>
              <a:buAutoNum type="arabicPeriod"/>
            </a:pPr>
            <a:r>
              <a:rPr lang="es-ES" sz="3500" smtClean="0">
                <a:solidFill>
                  <a:srgbClr val="110F0D"/>
                </a:solidFill>
              </a:rPr>
              <a:t>Needham, Spallanzani y Pasteur</a:t>
            </a:r>
          </a:p>
          <a:p>
            <a:pPr marL="609600" indent="-609600" eaLnBrk="1" hangingPunct="1">
              <a:buFont typeface="Wingdings" pitchFamily="2" charset="2"/>
              <a:buChar char="Ø"/>
            </a:pPr>
            <a:r>
              <a:rPr lang="es-ES" sz="3500" smtClean="0">
                <a:solidFill>
                  <a:srgbClr val="110F0D"/>
                </a:solidFill>
              </a:rPr>
              <a:t>¿Qué es la vida?</a:t>
            </a:r>
          </a:p>
          <a:p>
            <a:pPr marL="609600" indent="-609600" eaLnBrk="1" hangingPunct="1">
              <a:buFont typeface="Wingdings" pitchFamily="2" charset="2"/>
              <a:buChar char="Ø"/>
            </a:pPr>
            <a:r>
              <a:rPr lang="es-ES" sz="3500" smtClean="0">
                <a:solidFill>
                  <a:srgbClr val="110F0D"/>
                </a:solidFill>
              </a:rPr>
              <a:t>Evolución</a:t>
            </a:r>
          </a:p>
          <a:p>
            <a:pPr marL="609600" indent="-609600" eaLnBrk="1" hangingPunct="1">
              <a:buFont typeface="Wingdings" pitchFamily="2" charset="2"/>
              <a:buChar char="Ø"/>
            </a:pPr>
            <a:r>
              <a:rPr lang="es-ES" sz="3500" smtClean="0">
                <a:solidFill>
                  <a:srgbClr val="110F0D"/>
                </a:solidFill>
              </a:rPr>
              <a:t>Clasificación de los seres vivos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836613"/>
            <a:ext cx="8353425" cy="720725"/>
          </a:xfrm>
        </p:spPr>
        <p:txBody>
          <a:bodyPr/>
          <a:lstStyle/>
          <a:p>
            <a:pPr algn="ctr" eaLnBrk="1" hangingPunct="1"/>
            <a:r>
              <a:rPr lang="es-ES" sz="4000" smtClean="0">
                <a:latin typeface="Arial" charset="0"/>
              </a:rPr>
              <a:t>Aristóteles y Redi</a:t>
            </a:r>
          </a:p>
        </p:txBody>
      </p:sp>
      <p:sp>
        <p:nvSpPr>
          <p:cNvPr id="5123" name="Rectangle 3"/>
          <p:cNvSpPr>
            <a:spLocks noGrp="1" noChangeArrowheads="1"/>
          </p:cNvSpPr>
          <p:nvPr>
            <p:ph type="body" idx="1"/>
          </p:nvPr>
        </p:nvSpPr>
        <p:spPr>
          <a:xfrm>
            <a:off x="684213" y="1916113"/>
            <a:ext cx="8280400" cy="4105275"/>
          </a:xfrm>
        </p:spPr>
        <p:txBody>
          <a:bodyPr/>
          <a:lstStyle/>
          <a:p>
            <a:pPr algn="just" eaLnBrk="1" hangingPunct="1">
              <a:lnSpc>
                <a:spcPct val="90000"/>
              </a:lnSpc>
            </a:pPr>
            <a:r>
              <a:rPr lang="es-ES" sz="2400" smtClean="0">
                <a:latin typeface="Arial" charset="0"/>
              </a:rPr>
              <a:t>En la antigüedad, mucha gente estudiaba la naturaleza. Después de observarla, proponían hipótesis pero muy pocas veces eran sometidas a prueba.</a:t>
            </a:r>
          </a:p>
          <a:p>
            <a:pPr algn="just" eaLnBrk="1" hangingPunct="1">
              <a:lnSpc>
                <a:spcPct val="90000"/>
              </a:lnSpc>
            </a:pPr>
            <a:endParaRPr lang="es-ES" sz="2400" smtClean="0">
              <a:latin typeface="Arial" charset="0"/>
            </a:endParaRPr>
          </a:p>
          <a:p>
            <a:pPr algn="just" eaLnBrk="1" hangingPunct="1">
              <a:lnSpc>
                <a:spcPct val="90000"/>
              </a:lnSpc>
            </a:pPr>
            <a:r>
              <a:rPr lang="es-ES" sz="2400" smtClean="0">
                <a:latin typeface="Arial" charset="0"/>
              </a:rPr>
              <a:t>Sobre el origen de los seres vivos han existido muchas hipótesis, una de ellas es la generación espontánea, propuesta por Aristóteles (384-322 A.C.), filósofo griego.</a:t>
            </a:r>
          </a:p>
          <a:p>
            <a:pPr algn="just" eaLnBrk="1" hangingPunct="1">
              <a:lnSpc>
                <a:spcPct val="90000"/>
              </a:lnSpc>
            </a:pPr>
            <a:endParaRPr lang="es-ES" sz="2400" smtClean="0">
              <a:latin typeface="Arial" charset="0"/>
            </a:endParaRPr>
          </a:p>
          <a:p>
            <a:pPr algn="just" eaLnBrk="1" hangingPunct="1">
              <a:lnSpc>
                <a:spcPct val="90000"/>
              </a:lnSpc>
            </a:pPr>
            <a:r>
              <a:rPr lang="es-ES" sz="2400" smtClean="0">
                <a:latin typeface="Arial" charset="0"/>
              </a:rPr>
              <a:t>La </a:t>
            </a:r>
            <a:r>
              <a:rPr lang="es-ES" sz="2400" b="1" smtClean="0">
                <a:latin typeface="Arial" charset="0"/>
              </a:rPr>
              <a:t>generación espontánea</a:t>
            </a:r>
            <a:r>
              <a:rPr lang="es-ES" sz="2400" smtClean="0">
                <a:latin typeface="Arial" charset="0"/>
              </a:rPr>
              <a:t> dice que los seres vivientes se pueden originar de materia no viviente.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body" sz="half" idx="1"/>
          </p:nvPr>
        </p:nvSpPr>
        <p:spPr>
          <a:xfrm>
            <a:off x="539750" y="981075"/>
            <a:ext cx="4537075" cy="5545138"/>
          </a:xfrm>
        </p:spPr>
        <p:txBody>
          <a:bodyPr/>
          <a:lstStyle/>
          <a:p>
            <a:pPr algn="just" eaLnBrk="1" hangingPunct="1">
              <a:lnSpc>
                <a:spcPct val="90000"/>
              </a:lnSpc>
            </a:pPr>
            <a:r>
              <a:rPr lang="es-ES" sz="1700" smtClean="0">
                <a:latin typeface="Arial" charset="0"/>
              </a:rPr>
              <a:t>Aristóteles había observado una charca durante un largo período de sequía. Cuando empezaron las lluvias, la charca volvió a llenarse de agua y donde al principio no había vida, después observó peces.  Llegó entonces a la conclusión que los peces no habían salido de otros peces sino del fango.</a:t>
            </a:r>
          </a:p>
          <a:p>
            <a:pPr algn="just" eaLnBrk="1" hangingPunct="1">
              <a:lnSpc>
                <a:spcPct val="90000"/>
              </a:lnSpc>
            </a:pPr>
            <a:endParaRPr lang="es-ES" sz="1700" smtClean="0">
              <a:latin typeface="Arial" charset="0"/>
            </a:endParaRPr>
          </a:p>
          <a:p>
            <a:pPr algn="just" eaLnBrk="1" hangingPunct="1">
              <a:lnSpc>
                <a:spcPct val="90000"/>
              </a:lnSpc>
            </a:pPr>
            <a:r>
              <a:rPr lang="es-ES" sz="1700" smtClean="0">
                <a:latin typeface="Arial" charset="0"/>
              </a:rPr>
              <a:t>También creía que las moscas salían de la carne podrida y que ciertos insectos salían de la madera, de hojas secas y de pelos de caballo</a:t>
            </a:r>
            <a:r>
              <a:rPr lang="es-ES" sz="1800" smtClean="0">
                <a:latin typeface="Arial" charset="0"/>
              </a:rPr>
              <a:t>.</a:t>
            </a:r>
          </a:p>
          <a:p>
            <a:pPr algn="just" eaLnBrk="1" hangingPunct="1">
              <a:lnSpc>
                <a:spcPct val="90000"/>
              </a:lnSpc>
            </a:pPr>
            <a:endParaRPr lang="es-ES" sz="1700" smtClean="0">
              <a:latin typeface="Arial" charset="0"/>
            </a:endParaRPr>
          </a:p>
          <a:p>
            <a:pPr algn="just" eaLnBrk="1" hangingPunct="1">
              <a:lnSpc>
                <a:spcPct val="90000"/>
              </a:lnSpc>
            </a:pPr>
            <a:r>
              <a:rPr lang="es-ES" sz="1700" smtClean="0">
                <a:latin typeface="Arial" charset="0"/>
              </a:rPr>
              <a:t>La </a:t>
            </a:r>
            <a:r>
              <a:rPr lang="es-ES" sz="1700" b="1" smtClean="0">
                <a:latin typeface="Arial" charset="0"/>
              </a:rPr>
              <a:t>abiogénesis</a:t>
            </a:r>
            <a:r>
              <a:rPr lang="es-ES" sz="1700" smtClean="0">
                <a:latin typeface="Arial" charset="0"/>
              </a:rPr>
              <a:t>, es otro nombre para la generación espontánea.</a:t>
            </a:r>
          </a:p>
          <a:p>
            <a:pPr algn="just" eaLnBrk="1" hangingPunct="1">
              <a:lnSpc>
                <a:spcPct val="90000"/>
              </a:lnSpc>
              <a:buFont typeface="Wingdings" pitchFamily="2" charset="2"/>
              <a:buNone/>
            </a:pPr>
            <a:endParaRPr lang="es-ES" sz="1700" b="1" smtClean="0">
              <a:latin typeface="Arial" charset="0"/>
            </a:endParaRPr>
          </a:p>
          <a:p>
            <a:pPr algn="just" eaLnBrk="1" hangingPunct="1">
              <a:lnSpc>
                <a:spcPct val="90000"/>
              </a:lnSpc>
              <a:buFont typeface="Wingdings" pitchFamily="2" charset="2"/>
              <a:buNone/>
            </a:pPr>
            <a:r>
              <a:rPr lang="es-ES" sz="1700" b="1" smtClean="0">
                <a:latin typeface="Arial" charset="0"/>
              </a:rPr>
              <a:t>       a- </a:t>
            </a:r>
            <a:r>
              <a:rPr lang="es-ES" sz="1700" smtClean="0">
                <a:latin typeface="Arial" charset="0"/>
              </a:rPr>
              <a:t>(sin)   </a:t>
            </a:r>
            <a:r>
              <a:rPr lang="es-ES" sz="1700" b="1" i="1" smtClean="0">
                <a:latin typeface="Arial" charset="0"/>
              </a:rPr>
              <a:t>bio-</a:t>
            </a:r>
            <a:r>
              <a:rPr lang="es-ES" sz="1700" smtClean="0">
                <a:latin typeface="Arial" charset="0"/>
              </a:rPr>
              <a:t> (vida)  </a:t>
            </a:r>
            <a:r>
              <a:rPr lang="es-ES" sz="1700" b="1" i="1" smtClean="0">
                <a:latin typeface="Arial" charset="0"/>
              </a:rPr>
              <a:t>-génesis</a:t>
            </a:r>
            <a:r>
              <a:rPr lang="es-ES" sz="1700" smtClean="0">
                <a:latin typeface="Arial" charset="0"/>
              </a:rPr>
              <a:t> (origen)</a:t>
            </a:r>
            <a:endParaRPr lang="es-ES" sz="1700" b="1" smtClean="0">
              <a:latin typeface="Arial" charset="0"/>
            </a:endParaRPr>
          </a:p>
          <a:p>
            <a:pPr eaLnBrk="1" hangingPunct="1">
              <a:lnSpc>
                <a:spcPct val="90000"/>
              </a:lnSpc>
              <a:buFont typeface="Wingdings" pitchFamily="2" charset="2"/>
              <a:buNone/>
            </a:pPr>
            <a:endParaRPr lang="es-ES" sz="1700" b="1" smtClean="0">
              <a:latin typeface="Arial" charset="0"/>
            </a:endParaRPr>
          </a:p>
        </p:txBody>
      </p:sp>
      <p:sp>
        <p:nvSpPr>
          <p:cNvPr id="6147" name="Rectangle 6"/>
          <p:cNvSpPr>
            <a:spLocks noGrp="1" noChangeArrowheads="1"/>
          </p:cNvSpPr>
          <p:nvPr>
            <p:ph type="body" sz="half" idx="2"/>
          </p:nvPr>
        </p:nvSpPr>
        <p:spPr>
          <a:xfrm>
            <a:off x="5076825" y="836613"/>
            <a:ext cx="3851275" cy="5761037"/>
          </a:xfrm>
        </p:spPr>
        <p:txBody>
          <a:bodyPr/>
          <a:lstStyle/>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pPr>
            <a:endParaRPr lang="es-ES" sz="1600" smtClean="0"/>
          </a:p>
          <a:p>
            <a:pPr eaLnBrk="1" hangingPunct="1">
              <a:lnSpc>
                <a:spcPct val="90000"/>
              </a:lnSpc>
              <a:buFont typeface="Wingdings" pitchFamily="2" charset="2"/>
              <a:buNone/>
            </a:pPr>
            <a:r>
              <a:rPr lang="es-ES" sz="1600" smtClean="0"/>
              <a:t>                          </a:t>
            </a:r>
          </a:p>
          <a:p>
            <a:pPr eaLnBrk="1" hangingPunct="1">
              <a:lnSpc>
                <a:spcPct val="90000"/>
              </a:lnSpc>
              <a:buFont typeface="Wingdings" pitchFamily="2" charset="2"/>
              <a:buNone/>
            </a:pPr>
            <a:r>
              <a:rPr lang="es-ES" sz="1200" smtClean="0">
                <a:latin typeface="Arial" charset="0"/>
              </a:rPr>
              <a:t>                                 </a:t>
            </a:r>
          </a:p>
          <a:p>
            <a:pPr eaLnBrk="1" hangingPunct="1">
              <a:lnSpc>
                <a:spcPct val="90000"/>
              </a:lnSpc>
              <a:buFont typeface="Wingdings" pitchFamily="2" charset="2"/>
              <a:buNone/>
            </a:pPr>
            <a:r>
              <a:rPr lang="es-ES" sz="1200" smtClean="0">
                <a:latin typeface="Arial" charset="0"/>
              </a:rPr>
              <a:t>                                Aristóteles 384-322 AC</a:t>
            </a:r>
            <a:endParaRPr lang="es-ES" sz="1200" smtClean="0"/>
          </a:p>
          <a:p>
            <a:pPr eaLnBrk="1" hangingPunct="1">
              <a:lnSpc>
                <a:spcPct val="90000"/>
              </a:lnSpc>
            </a:pPr>
            <a:endParaRPr lang="es-ES" sz="12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eaLnBrk="1" hangingPunct="1">
              <a:lnSpc>
                <a:spcPct val="90000"/>
              </a:lnSpc>
            </a:pPr>
            <a:endParaRPr lang="es-ES" sz="1400" smtClean="0">
              <a:latin typeface="Arial" charset="0"/>
            </a:endParaRPr>
          </a:p>
          <a:p>
            <a:pPr algn="just" eaLnBrk="1" hangingPunct="1">
              <a:lnSpc>
                <a:spcPct val="90000"/>
              </a:lnSpc>
              <a:buClr>
                <a:schemeClr val="bg1"/>
              </a:buClr>
            </a:pPr>
            <a:r>
              <a:rPr lang="es-ES" sz="1400" smtClean="0">
                <a:latin typeface="Arial" charset="0"/>
              </a:rPr>
              <a:t>La teoría se mantuvo durante muchos años. Tan sólo sería refutada por los experimentos de los científicos Spallanzani, Redi y finalmente Pasteur.</a:t>
            </a:r>
          </a:p>
        </p:txBody>
      </p:sp>
      <p:pic>
        <p:nvPicPr>
          <p:cNvPr id="6148" name="Picture 7" descr="aristóteles"/>
          <p:cNvPicPr>
            <a:picLocks noChangeAspect="1" noChangeArrowheads="1"/>
          </p:cNvPicPr>
          <p:nvPr/>
        </p:nvPicPr>
        <p:blipFill>
          <a:blip r:embed="rId3"/>
          <a:srcRect/>
          <a:stretch>
            <a:fillRect/>
          </a:stretch>
        </p:blipFill>
        <p:spPr bwMode="auto">
          <a:xfrm>
            <a:off x="6516688" y="1052513"/>
            <a:ext cx="1509712" cy="1800225"/>
          </a:xfrm>
          <a:prstGeom prst="rect">
            <a:avLst/>
          </a:prstGeom>
          <a:noFill/>
          <a:ln w="9525">
            <a:noFill/>
            <a:miter lim="800000"/>
            <a:headEnd/>
            <a:tailEnd/>
          </a:ln>
        </p:spPr>
      </p:pic>
      <p:pic>
        <p:nvPicPr>
          <p:cNvPr id="6149" name="Picture 8" descr="charca"/>
          <p:cNvPicPr>
            <a:picLocks noChangeAspect="1" noChangeArrowheads="1"/>
          </p:cNvPicPr>
          <p:nvPr/>
        </p:nvPicPr>
        <p:blipFill>
          <a:blip r:embed="rId4"/>
          <a:srcRect/>
          <a:stretch>
            <a:fillRect/>
          </a:stretch>
        </p:blipFill>
        <p:spPr bwMode="auto">
          <a:xfrm>
            <a:off x="5724525" y="3429000"/>
            <a:ext cx="3024188"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428625" y="857250"/>
            <a:ext cx="3673475" cy="5761038"/>
          </a:xfrm>
        </p:spPr>
        <p:txBody>
          <a:bodyPr/>
          <a:lstStyle/>
          <a:p>
            <a:pPr algn="ctr" eaLnBrk="1" hangingPunct="1">
              <a:buFont typeface="Wingdings" pitchFamily="2" charset="2"/>
              <a:buNone/>
            </a:pPr>
            <a:r>
              <a:rPr lang="es-ES" sz="1600" smtClean="0">
                <a:latin typeface="Arial" charset="0"/>
              </a:rPr>
              <a:t>    Experimento de Redi</a:t>
            </a:r>
          </a:p>
        </p:txBody>
      </p:sp>
      <p:sp>
        <p:nvSpPr>
          <p:cNvPr id="7171" name="Rectangle 6"/>
          <p:cNvSpPr>
            <a:spLocks noGrp="1" noChangeArrowheads="1"/>
          </p:cNvSpPr>
          <p:nvPr>
            <p:ph type="body" sz="half" idx="2"/>
          </p:nvPr>
        </p:nvSpPr>
        <p:spPr>
          <a:xfrm>
            <a:off x="4071938" y="1071563"/>
            <a:ext cx="4859337" cy="5643562"/>
          </a:xfrm>
        </p:spPr>
        <p:txBody>
          <a:bodyPr/>
          <a:lstStyle/>
          <a:p>
            <a:pPr algn="just" eaLnBrk="1" hangingPunct="1"/>
            <a:r>
              <a:rPr lang="es-ES" sz="1300" smtClean="0">
                <a:latin typeface="Arial" charset="0"/>
              </a:rPr>
              <a:t>Hasta mediados del siglo 17 la mayoría de las personas aceptaban la teoría de la generación espontánea.</a:t>
            </a:r>
          </a:p>
          <a:p>
            <a:pPr algn="just" eaLnBrk="1" hangingPunct="1"/>
            <a:endParaRPr lang="es-ES" sz="1300" smtClean="0">
              <a:latin typeface="Arial" charset="0"/>
            </a:endParaRPr>
          </a:p>
          <a:p>
            <a:pPr algn="just" eaLnBrk="1" hangingPunct="1"/>
            <a:r>
              <a:rPr lang="es-ES" sz="1300" smtClean="0">
                <a:latin typeface="Arial" charset="0"/>
              </a:rPr>
              <a:t>Francisco Redi (1626-1697), médico y científico italiano, no estaba convencido de que las moscas salían de la carne podrida.</a:t>
            </a:r>
          </a:p>
          <a:p>
            <a:pPr algn="just" eaLnBrk="1" hangingPunct="1"/>
            <a:endParaRPr lang="es-ES" sz="1300" smtClean="0">
              <a:latin typeface="Arial" charset="0"/>
            </a:endParaRPr>
          </a:p>
          <a:p>
            <a:pPr algn="just" eaLnBrk="1" hangingPunct="1"/>
            <a:r>
              <a:rPr lang="es-ES" sz="1300" smtClean="0">
                <a:latin typeface="Arial" charset="0"/>
              </a:rPr>
              <a:t>Redi observó que las moscas se posaban en la carne podrida y que en ésta aparecían pequeños organismos blancos como gusanos, los mismos que se alimentaban de la carne podrida.  Finalmente, los gusanos dejaban de moverse y se transformaban en pequeñas estructuras ovaladas y notó que de estas estructuras salían moscas parecidas a las que primero se posaron sobre la carne podrida. Redi formuló la hipótesis “que las moscas que se habían desarrollado de los gusanos eran la descendencia de las moscas originales”</a:t>
            </a:r>
          </a:p>
          <a:p>
            <a:pPr algn="just" eaLnBrk="1" hangingPunct="1"/>
            <a:endParaRPr lang="es-ES" sz="1300" smtClean="0">
              <a:latin typeface="Arial" charset="0"/>
            </a:endParaRPr>
          </a:p>
          <a:p>
            <a:pPr algn="just" eaLnBrk="1" hangingPunct="1"/>
            <a:r>
              <a:rPr lang="es-ES" sz="1300" smtClean="0">
                <a:latin typeface="Arial" charset="0"/>
              </a:rPr>
              <a:t>En 1668, Redi diseñó un experimento para determinar si los gusanos se desarrollaban en caso de no dejar que ninguna mosca entre en contacto con la carne podrida. Puso carne en ocho frascos y selló cuatro de ellos. Después de un corto período de tiempo habían gusanos solo en los frascos abiertos. Concluyó que los gusanos aparecían en la carne descompuesta solo si las moscas habían puesto sus huevos allí.</a:t>
            </a:r>
          </a:p>
          <a:p>
            <a:pPr eaLnBrk="1" hangingPunct="1"/>
            <a:endParaRPr lang="es-ES" sz="1300" smtClean="0">
              <a:latin typeface="Arial" charset="0"/>
            </a:endParaRPr>
          </a:p>
        </p:txBody>
      </p:sp>
      <p:pic>
        <p:nvPicPr>
          <p:cNvPr id="7172" name="Picture 9" descr="ciclo de la mosca"/>
          <p:cNvPicPr>
            <a:picLocks noChangeAspect="1" noChangeArrowheads="1"/>
          </p:cNvPicPr>
          <p:nvPr/>
        </p:nvPicPr>
        <p:blipFill>
          <a:blip r:embed="rId3"/>
          <a:srcRect/>
          <a:stretch>
            <a:fillRect/>
          </a:stretch>
        </p:blipFill>
        <p:spPr bwMode="auto">
          <a:xfrm>
            <a:off x="971550" y="4005263"/>
            <a:ext cx="2620963" cy="2209800"/>
          </a:xfrm>
          <a:prstGeom prst="rect">
            <a:avLst/>
          </a:prstGeom>
          <a:noFill/>
          <a:ln w="9525">
            <a:noFill/>
            <a:miter lim="800000"/>
            <a:headEnd/>
            <a:tailEnd/>
          </a:ln>
        </p:spPr>
      </p:pic>
      <p:sp>
        <p:nvSpPr>
          <p:cNvPr id="7173" name="Text Box 11"/>
          <p:cNvSpPr txBox="1">
            <a:spLocks noChangeArrowheads="1"/>
          </p:cNvSpPr>
          <p:nvPr/>
        </p:nvSpPr>
        <p:spPr bwMode="auto">
          <a:xfrm>
            <a:off x="1042988" y="3500438"/>
            <a:ext cx="2592387" cy="336550"/>
          </a:xfrm>
          <a:prstGeom prst="rect">
            <a:avLst/>
          </a:prstGeom>
          <a:noFill/>
          <a:ln w="9525">
            <a:noFill/>
            <a:miter lim="800000"/>
            <a:headEnd/>
            <a:tailEnd/>
          </a:ln>
        </p:spPr>
        <p:txBody>
          <a:bodyPr>
            <a:spAutoFit/>
          </a:bodyPr>
          <a:lstStyle/>
          <a:p>
            <a:pPr>
              <a:spcBef>
                <a:spcPct val="50000"/>
              </a:spcBef>
            </a:pPr>
            <a:r>
              <a:rPr lang="es-ES" sz="1600">
                <a:latin typeface="Arial" charset="0"/>
              </a:rPr>
              <a:t>Ciclo de vida de la mosca</a:t>
            </a:r>
          </a:p>
        </p:txBody>
      </p:sp>
      <p:pic>
        <p:nvPicPr>
          <p:cNvPr id="7174" name="Picture 12"/>
          <p:cNvPicPr>
            <a:picLocks noChangeAspect="1" noChangeArrowheads="1"/>
          </p:cNvPicPr>
          <p:nvPr/>
        </p:nvPicPr>
        <p:blipFill>
          <a:blip r:embed="rId4"/>
          <a:srcRect l="27344" t="38020" r="3125" b="10938"/>
          <a:stretch>
            <a:fillRect/>
          </a:stretch>
        </p:blipFill>
        <p:spPr bwMode="auto">
          <a:xfrm>
            <a:off x="642938" y="1357313"/>
            <a:ext cx="3286125" cy="186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body" idx="1"/>
          </p:nvPr>
        </p:nvSpPr>
        <p:spPr>
          <a:xfrm>
            <a:off x="500063" y="1214438"/>
            <a:ext cx="8496300" cy="5111750"/>
          </a:xfrm>
        </p:spPr>
        <p:txBody>
          <a:bodyPr/>
          <a:lstStyle/>
          <a:p>
            <a:pPr algn="just" eaLnBrk="1" hangingPunct="1"/>
            <a:r>
              <a:rPr lang="es-ES" sz="2000" smtClean="0">
                <a:latin typeface="Arial" charset="0"/>
              </a:rPr>
              <a:t>Aquellos que se oponían a las ideas de Redi, alegaron que las moscas no se habían desarrollado porque los frascos estaban sellados y se impedía que hubiera generación espontánea.</a:t>
            </a:r>
          </a:p>
          <a:p>
            <a:pPr algn="just" eaLnBrk="1" hangingPunct="1"/>
            <a:endParaRPr lang="es-ES" sz="2000" smtClean="0">
              <a:latin typeface="Arial" charset="0"/>
            </a:endParaRPr>
          </a:p>
          <a:p>
            <a:pPr algn="just" eaLnBrk="1" hangingPunct="1"/>
            <a:r>
              <a:rPr lang="es-ES" sz="2000" smtClean="0">
                <a:latin typeface="Arial" charset="0"/>
              </a:rPr>
              <a:t>Redi rediseña su experimento y usó unas cubiertas que si permitían que entrara el aire, y tampoco aparecieron moscas en estos frascos.</a:t>
            </a:r>
          </a:p>
          <a:p>
            <a:pPr algn="just" eaLnBrk="1" hangingPunct="1"/>
            <a:endParaRPr lang="es-ES" sz="2000" smtClean="0">
              <a:latin typeface="Arial" charset="0"/>
            </a:endParaRPr>
          </a:p>
          <a:p>
            <a:pPr algn="just" eaLnBrk="1" hangingPunct="1"/>
            <a:r>
              <a:rPr lang="es-ES" sz="2000" smtClean="0">
                <a:latin typeface="Arial" charset="0"/>
              </a:rPr>
              <a:t>Los experimentos de Redi confirmaron la hipótesis de la </a:t>
            </a:r>
            <a:r>
              <a:rPr lang="es-ES" sz="2000" b="1" smtClean="0">
                <a:latin typeface="Arial" charset="0"/>
              </a:rPr>
              <a:t>biogénesis</a:t>
            </a:r>
            <a:r>
              <a:rPr lang="es-ES" sz="2000" smtClean="0">
                <a:latin typeface="Arial" charset="0"/>
              </a:rPr>
              <a:t>, que plantea que los seres vivientes provienen de otros seres vivientes. </a:t>
            </a:r>
          </a:p>
          <a:p>
            <a:pPr algn="just" eaLnBrk="1" hangingPunct="1"/>
            <a:endParaRPr lang="es-ES" sz="2000" smtClean="0">
              <a:latin typeface="Arial" charset="0"/>
            </a:endParaRPr>
          </a:p>
          <a:p>
            <a:pPr algn="just" eaLnBrk="1" hangingPunct="1"/>
            <a:r>
              <a:rPr lang="es-ES" sz="2000" smtClean="0">
                <a:latin typeface="Arial" charset="0"/>
              </a:rPr>
              <a:t>Los proponentes de la generación espontánea aceptaron la hipótesis de la biogénesis, sin embargo, todavía mantenían que los organismos microscópicos se producían por generación espontánea. </a:t>
            </a:r>
            <a:endParaRPr lang="es-ES" sz="2000" b="1"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Explorar"/>
          <p:cNvPicPr>
            <a:picLocks noChangeAspect="1" noChangeArrowheads="1"/>
          </p:cNvPicPr>
          <p:nvPr/>
        </p:nvPicPr>
        <p:blipFill>
          <a:blip r:embed="rId2" cstate="print"/>
          <a:srcRect/>
          <a:stretch>
            <a:fillRect/>
          </a:stretch>
        </p:blipFill>
        <p:spPr bwMode="auto">
          <a:xfrm>
            <a:off x="2268538" y="836613"/>
            <a:ext cx="4268787" cy="5832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2988" y="765175"/>
            <a:ext cx="7772400" cy="719138"/>
          </a:xfrm>
        </p:spPr>
        <p:txBody>
          <a:bodyPr/>
          <a:lstStyle/>
          <a:p>
            <a:pPr algn="ctr" eaLnBrk="1" hangingPunct="1"/>
            <a:r>
              <a:rPr lang="es-ES" sz="4000" smtClean="0">
                <a:latin typeface="Arial" charset="0"/>
              </a:rPr>
              <a:t>Needham, Spallanzani y Pasteur</a:t>
            </a:r>
          </a:p>
        </p:txBody>
      </p:sp>
      <p:sp>
        <p:nvSpPr>
          <p:cNvPr id="9219" name="Rectangle 4"/>
          <p:cNvSpPr>
            <a:spLocks noGrp="1" noChangeArrowheads="1"/>
          </p:cNvSpPr>
          <p:nvPr>
            <p:ph type="body" sz="half" idx="1"/>
          </p:nvPr>
        </p:nvSpPr>
        <p:spPr>
          <a:xfrm>
            <a:off x="611188" y="1773238"/>
            <a:ext cx="4319587" cy="4824412"/>
          </a:xfrm>
        </p:spPr>
        <p:txBody>
          <a:bodyPr/>
          <a:lstStyle/>
          <a:p>
            <a:pPr algn="just" eaLnBrk="1" hangingPunct="1">
              <a:lnSpc>
                <a:spcPct val="90000"/>
              </a:lnSpc>
            </a:pPr>
            <a:r>
              <a:rPr lang="es-ES" sz="1600" smtClean="0">
                <a:latin typeface="Arial" charset="0"/>
              </a:rPr>
              <a:t>John Needham (1713-1781), científico inglés, apoyaba la hipótesis de generación espontánea de los microorganismos.</a:t>
            </a:r>
          </a:p>
          <a:p>
            <a:pPr algn="just" eaLnBrk="1" hangingPunct="1">
              <a:lnSpc>
                <a:spcPct val="90000"/>
              </a:lnSpc>
            </a:pPr>
            <a:endParaRPr lang="es-ES" sz="1600" smtClean="0">
              <a:latin typeface="Arial" charset="0"/>
            </a:endParaRPr>
          </a:p>
          <a:p>
            <a:pPr algn="just" eaLnBrk="1" hangingPunct="1">
              <a:lnSpc>
                <a:spcPct val="90000"/>
              </a:lnSpc>
            </a:pPr>
            <a:r>
              <a:rPr lang="es-ES" sz="1600" smtClean="0">
                <a:latin typeface="Arial" charset="0"/>
              </a:rPr>
              <a:t>Llevó a cabo numerosos experimentos donde hervía unos caldos de carnes y vegetales.  Los dejaba en envases con tapones de corcho que no estaban bien ajustados, de hecho, creía que al hervir los caldos mataba a todos los microorganismos. Pero pasado unos días, Needham observó presencia de microorganismos en los caldos.  </a:t>
            </a:r>
          </a:p>
          <a:p>
            <a:pPr algn="just" eaLnBrk="1" hangingPunct="1">
              <a:lnSpc>
                <a:spcPct val="90000"/>
              </a:lnSpc>
            </a:pPr>
            <a:endParaRPr lang="es-ES" sz="1600" smtClean="0">
              <a:latin typeface="Arial" charset="0"/>
            </a:endParaRPr>
          </a:p>
          <a:p>
            <a:pPr algn="just" eaLnBrk="1" hangingPunct="1">
              <a:lnSpc>
                <a:spcPct val="90000"/>
              </a:lnSpc>
            </a:pPr>
            <a:r>
              <a:rPr lang="es-ES" sz="1600" smtClean="0">
                <a:latin typeface="Arial" charset="0"/>
              </a:rPr>
              <a:t>Por esta razón el afirmaba la generación espontánea de microorganismos. No se dio cuenta que los frascos no estaban bien cerrados.</a:t>
            </a:r>
          </a:p>
          <a:p>
            <a:pPr eaLnBrk="1" hangingPunct="1">
              <a:lnSpc>
                <a:spcPct val="90000"/>
              </a:lnSpc>
            </a:pPr>
            <a:endParaRPr lang="es-ES" sz="1400" smtClean="0">
              <a:latin typeface="Arial" charset="0"/>
            </a:endParaRPr>
          </a:p>
        </p:txBody>
      </p:sp>
      <p:pic>
        <p:nvPicPr>
          <p:cNvPr id="9220" name="Picture 6"/>
          <p:cNvPicPr>
            <a:picLocks noChangeAspect="1" noChangeArrowheads="1"/>
          </p:cNvPicPr>
          <p:nvPr>
            <p:ph type="body" sz="half" idx="2"/>
          </p:nvPr>
        </p:nvPicPr>
        <p:blipFill>
          <a:blip r:embed="rId3"/>
          <a:srcRect l="38281" t="43750" r="6250" b="10416"/>
          <a:stretch>
            <a:fillRect/>
          </a:stretch>
        </p:blipFill>
        <p:spPr>
          <a:xfrm>
            <a:off x="5364163" y="1844675"/>
            <a:ext cx="3313112" cy="1835150"/>
          </a:xfrm>
          <a:noFill/>
        </p:spPr>
      </p:pic>
      <p:pic>
        <p:nvPicPr>
          <p:cNvPr id="9221" name="Picture 8" descr="frasco con corcho"/>
          <p:cNvPicPr>
            <a:picLocks noChangeAspect="1" noChangeArrowheads="1"/>
          </p:cNvPicPr>
          <p:nvPr/>
        </p:nvPicPr>
        <p:blipFill>
          <a:blip r:embed="rId4"/>
          <a:srcRect/>
          <a:stretch>
            <a:fillRect/>
          </a:stretch>
        </p:blipFill>
        <p:spPr bwMode="auto">
          <a:xfrm>
            <a:off x="6300788" y="4076700"/>
            <a:ext cx="15748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1"/>
          </p:nvPr>
        </p:nvSpPr>
        <p:spPr>
          <a:xfrm>
            <a:off x="611188" y="981075"/>
            <a:ext cx="3960812" cy="5616575"/>
          </a:xfrm>
        </p:spPr>
        <p:txBody>
          <a:bodyPr/>
          <a:lstStyle/>
          <a:p>
            <a:pPr algn="just" eaLnBrk="1" hangingPunct="1">
              <a:lnSpc>
                <a:spcPct val="80000"/>
              </a:lnSpc>
            </a:pPr>
            <a:r>
              <a:rPr lang="es-ES" sz="1600" smtClean="0">
                <a:latin typeface="Arial" charset="0"/>
              </a:rPr>
              <a:t>Lazzaro Spallanzani (1729-1799), científico italiano. </a:t>
            </a:r>
            <a:r>
              <a:rPr lang="en-US" sz="1600" smtClean="0">
                <a:latin typeface="Arial" charset="0"/>
              </a:rPr>
              <a:t>En el año 1769, tras rechazar la teoría de la generación espontánea</a:t>
            </a:r>
            <a:r>
              <a:rPr lang="en-US" sz="1600" smtClean="0"/>
              <a:t> </a:t>
            </a:r>
            <a:r>
              <a:rPr lang="es-ES" sz="1600" smtClean="0">
                <a:latin typeface="Arial" charset="0"/>
              </a:rPr>
              <a:t>repitió los experimentos de Needham.</a:t>
            </a:r>
          </a:p>
          <a:p>
            <a:pPr algn="just" eaLnBrk="1" hangingPunct="1">
              <a:lnSpc>
                <a:spcPct val="80000"/>
              </a:lnSpc>
            </a:pPr>
            <a:endParaRPr lang="es-ES" sz="1600" smtClean="0">
              <a:latin typeface="Arial" charset="0"/>
            </a:endParaRPr>
          </a:p>
          <a:p>
            <a:pPr algn="just" eaLnBrk="1" hangingPunct="1">
              <a:lnSpc>
                <a:spcPct val="80000"/>
              </a:lnSpc>
            </a:pPr>
            <a:r>
              <a:rPr lang="es-ES" sz="1600" smtClean="0">
                <a:latin typeface="Arial" charset="0"/>
              </a:rPr>
              <a:t>Tuvo particular cuidado al hervir las mezclas y llenar los frascos.</a:t>
            </a: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endParaRPr lang="es-ES" sz="1600" smtClean="0">
              <a:latin typeface="Arial" charset="0"/>
            </a:endParaRPr>
          </a:p>
          <a:p>
            <a:pPr algn="just" eaLnBrk="1" hangingPunct="1">
              <a:lnSpc>
                <a:spcPct val="80000"/>
              </a:lnSpc>
            </a:pPr>
            <a:r>
              <a:rPr lang="es-ES" sz="1600" smtClean="0">
                <a:latin typeface="Arial" charset="0"/>
              </a:rPr>
              <a:t>Selló herméticamente la mitad de los frascos y observó que los seres vivientes solo aparecieron en los frascos que no estuvieron bien sellados.</a:t>
            </a:r>
          </a:p>
        </p:txBody>
      </p:sp>
      <p:sp>
        <p:nvSpPr>
          <p:cNvPr id="10243" name="Rectangle 6"/>
          <p:cNvSpPr>
            <a:spLocks noGrp="1" noChangeArrowheads="1"/>
          </p:cNvSpPr>
          <p:nvPr>
            <p:ph type="body" sz="half" idx="2"/>
          </p:nvPr>
        </p:nvSpPr>
        <p:spPr>
          <a:xfrm>
            <a:off x="4859338" y="1412875"/>
            <a:ext cx="3890962" cy="4230688"/>
          </a:xfrm>
        </p:spPr>
        <p:txBody>
          <a:bodyPr/>
          <a:lstStyle/>
          <a:p>
            <a:pPr algn="just" eaLnBrk="1" hangingPunct="1"/>
            <a:r>
              <a:rPr lang="es-ES" sz="1600" smtClean="0">
                <a:latin typeface="Arial" charset="0"/>
              </a:rPr>
              <a:t>Presentó su experimento como evidencia de que no hay generación espontánea</a:t>
            </a:r>
          </a:p>
          <a:p>
            <a:pPr algn="just" eaLnBrk="1" hangingPunct="1"/>
            <a:endParaRPr lang="es-ES" sz="1600" smtClean="0">
              <a:latin typeface="Arial" charset="0"/>
            </a:endParaRPr>
          </a:p>
          <a:p>
            <a:pPr algn="just" eaLnBrk="1" hangingPunct="1"/>
            <a:endParaRPr lang="es-ES" sz="1600" smtClean="0">
              <a:latin typeface="Arial" charset="0"/>
            </a:endParaRPr>
          </a:p>
          <a:p>
            <a:pPr algn="just" eaLnBrk="1" hangingPunct="1"/>
            <a:r>
              <a:rPr lang="es-ES" sz="1600" smtClean="0">
                <a:latin typeface="Arial" charset="0"/>
              </a:rPr>
              <a:t>Quienes apoyaban la generación espontánea insistieron que no se había permitido el ingreso de aire en los frascos sellados.</a:t>
            </a:r>
          </a:p>
          <a:p>
            <a:pPr algn="just" eaLnBrk="1" hangingPunct="1"/>
            <a:endParaRPr lang="es-ES" sz="1600" smtClean="0">
              <a:latin typeface="Arial" charset="0"/>
            </a:endParaRPr>
          </a:p>
          <a:p>
            <a:pPr algn="just" eaLnBrk="1" hangingPunct="1"/>
            <a:endParaRPr lang="es-ES" sz="1600" smtClean="0">
              <a:latin typeface="Arial" charset="0"/>
            </a:endParaRPr>
          </a:p>
          <a:p>
            <a:pPr algn="just" eaLnBrk="1" hangingPunct="1"/>
            <a:r>
              <a:rPr lang="es-ES" sz="1600" smtClean="0">
                <a:latin typeface="Arial" charset="0"/>
              </a:rPr>
              <a:t>Los biogenistas en cambio pensaban que el aire era fuente de contaminación y había que eliminarlo.</a:t>
            </a:r>
          </a:p>
        </p:txBody>
      </p:sp>
      <p:pic>
        <p:nvPicPr>
          <p:cNvPr id="10244" name="Picture 7" descr="Experimentos Spallanzani"/>
          <p:cNvPicPr>
            <a:picLocks noChangeAspect="1" noChangeArrowheads="1"/>
          </p:cNvPicPr>
          <p:nvPr/>
        </p:nvPicPr>
        <p:blipFill>
          <a:blip r:embed="rId3"/>
          <a:srcRect/>
          <a:stretch>
            <a:fillRect/>
          </a:stretch>
        </p:blipFill>
        <p:spPr bwMode="auto">
          <a:xfrm>
            <a:off x="1403350" y="2997200"/>
            <a:ext cx="2736850"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turaleza">
  <a:themeElements>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l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al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l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l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presentaciones\Naturaleza.pot</Template>
  <TotalTime>1029</TotalTime>
  <Words>1002</Words>
  <Application>Microsoft PowerPoint</Application>
  <PresentationFormat>Presentación en pantalla (4:3)</PresentationFormat>
  <Paragraphs>119</Paragraphs>
  <Slides>12</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Times New Roman</vt:lpstr>
      <vt:lpstr>Arial</vt:lpstr>
      <vt:lpstr>Wingdings</vt:lpstr>
      <vt:lpstr>Calibri</vt:lpstr>
      <vt:lpstr>Tahoma</vt:lpstr>
      <vt:lpstr>Naturaleza</vt:lpstr>
      <vt:lpstr>ORIGEN DE LOS SERES VIVOS</vt:lpstr>
      <vt:lpstr>SUMARIO</vt:lpstr>
      <vt:lpstr>Aristóteles y Redi</vt:lpstr>
      <vt:lpstr>Diapositiva 4</vt:lpstr>
      <vt:lpstr>Diapositiva 5</vt:lpstr>
      <vt:lpstr>Diapositiva 6</vt:lpstr>
      <vt:lpstr>Diapositiva 7</vt:lpstr>
      <vt:lpstr>Needham, Spallanzani y Pasteur</vt:lpstr>
      <vt:lpstr>Diapositiva 9</vt:lpstr>
      <vt:lpstr>Diapositiva 10</vt:lpstr>
      <vt:lpstr>Diapositiva 11</vt:lpstr>
      <vt:lpstr>Conceptos básicos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91</cp:revision>
  <dcterms:created xsi:type="dcterms:W3CDTF">1601-01-01T00:00:00Z</dcterms:created>
  <dcterms:modified xsi:type="dcterms:W3CDTF">2009-07-31T18:52:08Z</dcterms:modified>
</cp:coreProperties>
</file>