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23"/>
  </p:notesMasterIdLst>
  <p:sldIdLst>
    <p:sldId id="268" r:id="rId2"/>
    <p:sldId id="280" r:id="rId3"/>
    <p:sldId id="266" r:id="rId4"/>
    <p:sldId id="274" r:id="rId5"/>
    <p:sldId id="275" r:id="rId6"/>
    <p:sldId id="273" r:id="rId7"/>
    <p:sldId id="276" r:id="rId8"/>
    <p:sldId id="277" r:id="rId9"/>
    <p:sldId id="278" r:id="rId10"/>
    <p:sldId id="279" r:id="rId11"/>
    <p:sldId id="281" r:id="rId12"/>
    <p:sldId id="285" r:id="rId13"/>
    <p:sldId id="267" r:id="rId14"/>
    <p:sldId id="269" r:id="rId15"/>
    <p:sldId id="270" r:id="rId16"/>
    <p:sldId id="272" r:id="rId17"/>
    <p:sldId id="282" r:id="rId18"/>
    <p:sldId id="283" r:id="rId19"/>
    <p:sldId id="284" r:id="rId20"/>
    <p:sldId id="271" r:id="rId21"/>
    <p:sldId id="28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1AEC"/>
    <a:srgbClr val="FE39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456" autoAdjust="0"/>
    <p:restoredTop sz="94699" autoAdjust="0"/>
  </p:normalViewPr>
  <p:slideViewPr>
    <p:cSldViewPr>
      <p:cViewPr>
        <p:scale>
          <a:sx n="66" d="100"/>
          <a:sy n="66" d="100"/>
        </p:scale>
        <p:origin x="-4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s-ES"/>
          </a:p>
        </p:txBody>
      </p:sp>
      <p:sp>
        <p:nvSpPr>
          <p:cNvPr id="481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s-ES"/>
          </a:p>
        </p:txBody>
      </p:sp>
      <p:sp>
        <p:nvSpPr>
          <p:cNvPr id="4813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s-E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E621095-3DDC-47A5-9367-763BEB0B5A80}"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24930" name="Group 2"/>
          <p:cNvGrpSpPr>
            <a:grpSpLocks/>
          </p:cNvGrpSpPr>
          <p:nvPr/>
        </p:nvGrpSpPr>
        <p:grpSpPr bwMode="auto">
          <a:xfrm>
            <a:off x="0" y="2438400"/>
            <a:ext cx="9009063" cy="1052513"/>
            <a:chOff x="0" y="1536"/>
            <a:chExt cx="5675" cy="663"/>
          </a:xfrm>
        </p:grpSpPr>
        <p:grpSp>
          <p:nvGrpSpPr>
            <p:cNvPr id="124931" name="Group 3"/>
            <p:cNvGrpSpPr>
              <a:grpSpLocks/>
            </p:cNvGrpSpPr>
            <p:nvPr/>
          </p:nvGrpSpPr>
          <p:grpSpPr bwMode="auto">
            <a:xfrm>
              <a:off x="183" y="1604"/>
              <a:ext cx="448" cy="299"/>
              <a:chOff x="720" y="336"/>
              <a:chExt cx="624" cy="432"/>
            </a:xfrm>
          </p:grpSpPr>
          <p:sp>
            <p:nvSpPr>
              <p:cNvPr id="12493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s-ES"/>
              </a:p>
            </p:txBody>
          </p:sp>
          <p:sp>
            <p:nvSpPr>
              <p:cNvPr id="12493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s-ES"/>
              </a:p>
            </p:txBody>
          </p:sp>
        </p:grpSp>
        <p:grpSp>
          <p:nvGrpSpPr>
            <p:cNvPr id="124934" name="Group 6"/>
            <p:cNvGrpSpPr>
              <a:grpSpLocks/>
            </p:cNvGrpSpPr>
            <p:nvPr/>
          </p:nvGrpSpPr>
          <p:grpSpPr bwMode="auto">
            <a:xfrm>
              <a:off x="261" y="1870"/>
              <a:ext cx="465" cy="299"/>
              <a:chOff x="912" y="2640"/>
              <a:chExt cx="672" cy="432"/>
            </a:xfrm>
          </p:grpSpPr>
          <p:sp>
            <p:nvSpPr>
              <p:cNvPr id="124935"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s-ES"/>
              </a:p>
            </p:txBody>
          </p:sp>
          <p:sp>
            <p:nvSpPr>
              <p:cNvPr id="124936"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s-ES"/>
              </a:p>
            </p:txBody>
          </p:sp>
        </p:grpSp>
        <p:sp>
          <p:nvSpPr>
            <p:cNvPr id="12493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s-ES"/>
            </a:p>
          </p:txBody>
        </p:sp>
        <p:sp>
          <p:nvSpPr>
            <p:cNvPr id="12493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s-ES"/>
            </a:p>
          </p:txBody>
        </p:sp>
        <p:sp>
          <p:nvSpPr>
            <p:cNvPr id="12493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s-ES"/>
            </a:p>
          </p:txBody>
        </p:sp>
      </p:grpSp>
      <p:sp>
        <p:nvSpPr>
          <p:cNvPr id="124940" name="Rectangle 12"/>
          <p:cNvSpPr>
            <a:spLocks noGrp="1" noChangeArrowheads="1"/>
          </p:cNvSpPr>
          <p:nvPr>
            <p:ph type="ctrTitle"/>
          </p:nvPr>
        </p:nvSpPr>
        <p:spPr>
          <a:xfrm>
            <a:off x="990600" y="1676400"/>
            <a:ext cx="7772400" cy="1462088"/>
          </a:xfrm>
        </p:spPr>
        <p:txBody>
          <a:bodyPr/>
          <a:lstStyle>
            <a:lvl1pPr>
              <a:defRPr/>
            </a:lvl1pPr>
          </a:lstStyle>
          <a:p>
            <a:r>
              <a:rPr lang="es-ES"/>
              <a:t>Haga clic para cambiar el estilo de título	</a:t>
            </a:r>
          </a:p>
        </p:txBody>
      </p:sp>
      <p:sp>
        <p:nvSpPr>
          <p:cNvPr id="12494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24942"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s-ES"/>
          </a:p>
        </p:txBody>
      </p:sp>
      <p:sp>
        <p:nvSpPr>
          <p:cNvPr id="124943"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s-ES"/>
          </a:p>
        </p:txBody>
      </p:sp>
      <p:sp>
        <p:nvSpPr>
          <p:cNvPr id="124944"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A8491305-B0F4-42C5-85D9-F7EA10330D63}"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CDC81E2-B4A6-4D97-8FF1-14A7DED49C80}"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214313"/>
            <a:ext cx="1951038" cy="5918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50938" y="214313"/>
            <a:ext cx="5700712" cy="5918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AFA44D2-3E54-453F-A65B-7F6B93FA4E61}"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2B0D9FEC-D763-47C1-8398-9598F5E43314}"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DFF40B8A-F4EF-4A59-A365-E1A208BACDCF}"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96684D4-4CED-475E-85C6-B81D305EE096}"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39D696D3-FC2D-43A6-8851-45597F53E5EA}"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382EBB49-3DCE-4EDB-B58E-F4F413E4D468}"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8C9F08EF-3C80-4123-83EF-EF1B93A99E37}"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A16004C-921F-428D-A1EA-BF85B9ACA2C0}"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0A413EFF-9C5E-4A7E-A891-F12B8C4B3A4D}"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s-ES" sz="2400"/>
          </a:p>
        </p:txBody>
      </p:sp>
      <p:sp>
        <p:nvSpPr>
          <p:cNvPr id="12390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s-ES" sz="2400"/>
          </a:p>
        </p:txBody>
      </p:sp>
      <p:sp>
        <p:nvSpPr>
          <p:cNvPr id="12390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s-ES" sz="2400"/>
          </a:p>
        </p:txBody>
      </p:sp>
      <p:sp>
        <p:nvSpPr>
          <p:cNvPr id="12390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s-ES" sz="2400"/>
          </a:p>
        </p:txBody>
      </p:sp>
      <p:sp>
        <p:nvSpPr>
          <p:cNvPr id="12391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s-ES" sz="2400"/>
          </a:p>
        </p:txBody>
      </p:sp>
      <p:sp>
        <p:nvSpPr>
          <p:cNvPr id="12391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s-ES" sz="2400"/>
          </a:p>
        </p:txBody>
      </p:sp>
      <p:sp>
        <p:nvSpPr>
          <p:cNvPr id="12391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s-ES" sz="2400"/>
          </a:p>
        </p:txBody>
      </p:sp>
      <p:sp>
        <p:nvSpPr>
          <p:cNvPr id="12391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2391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2391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s-ES"/>
          </a:p>
        </p:txBody>
      </p:sp>
      <p:sp>
        <p:nvSpPr>
          <p:cNvPr id="12391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s-ES"/>
          </a:p>
        </p:txBody>
      </p:sp>
      <p:sp>
        <p:nvSpPr>
          <p:cNvPr id="12391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68A53F1A-3DA4-40B2-B03B-8BA413B99B8E}"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250825" y="476250"/>
            <a:ext cx="8642350" cy="792163"/>
          </a:xfrm>
        </p:spPr>
        <p:txBody>
          <a:bodyPr/>
          <a:lstStyle/>
          <a:p>
            <a:pPr algn="ctr"/>
            <a:r>
              <a:rPr lang="es-ES" sz="4000">
                <a:latin typeface="Arial" charset="0"/>
              </a:rPr>
              <a:t>EVOLUCIÓN</a:t>
            </a:r>
          </a:p>
        </p:txBody>
      </p:sp>
      <p:pic>
        <p:nvPicPr>
          <p:cNvPr id="126981" name="Picture 5" descr="evolution"/>
          <p:cNvPicPr>
            <a:picLocks noChangeAspect="1" noChangeArrowheads="1"/>
          </p:cNvPicPr>
          <p:nvPr>
            <p:ph type="body" idx="1"/>
          </p:nvPr>
        </p:nvPicPr>
        <p:blipFill>
          <a:blip r:embed="rId2"/>
          <a:srcRect/>
          <a:stretch>
            <a:fillRect/>
          </a:stretch>
        </p:blipFill>
        <p:spPr>
          <a:xfrm>
            <a:off x="1692275" y="2205038"/>
            <a:ext cx="6119813" cy="4029075"/>
          </a:xfrm>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a:xfrm>
            <a:off x="611188" y="1844675"/>
            <a:ext cx="8348662" cy="4537075"/>
          </a:xfrm>
        </p:spPr>
        <p:txBody>
          <a:bodyPr/>
          <a:lstStyle/>
          <a:p>
            <a:pPr marL="609600" indent="-609600">
              <a:buFont typeface="Wingdings" pitchFamily="2" charset="2"/>
              <a:buNone/>
            </a:pPr>
            <a:r>
              <a:rPr lang="es-ES" sz="1800">
                <a:latin typeface="Arial" charset="0"/>
              </a:rPr>
              <a:t>	La teoría de Darwin se resume en los siguientes puntos:</a:t>
            </a:r>
          </a:p>
          <a:p>
            <a:pPr marL="609600" indent="-609600">
              <a:buFont typeface="Wingdings" pitchFamily="2" charset="2"/>
              <a:buNone/>
            </a:pPr>
            <a:endParaRPr lang="es-ES" sz="1800">
              <a:latin typeface="Arial" charset="0"/>
            </a:endParaRPr>
          </a:p>
          <a:p>
            <a:pPr marL="609600" indent="-609600">
              <a:buFont typeface="Wingdings" pitchFamily="2" charset="2"/>
              <a:buAutoNum type="arabicPeriod"/>
            </a:pPr>
            <a:r>
              <a:rPr lang="es-ES" sz="1800">
                <a:latin typeface="Arial" charset="0"/>
              </a:rPr>
              <a:t>Nuestro mundo no se mantiene estático, sino que está en continua evolución. Las especies cambian continuamente, con el tiempo unas se extinguen y aparecen otras nuevas. </a:t>
            </a:r>
          </a:p>
          <a:p>
            <a:pPr marL="609600" indent="-609600">
              <a:buFont typeface="Wingdings" pitchFamily="2" charset="2"/>
              <a:buAutoNum type="arabicPeriod"/>
            </a:pPr>
            <a:endParaRPr lang="es-ES" sz="1800">
              <a:latin typeface="Arial" charset="0"/>
            </a:endParaRPr>
          </a:p>
          <a:p>
            <a:pPr marL="609600" indent="-609600">
              <a:buFont typeface="Wingdings" pitchFamily="2" charset="2"/>
              <a:buAutoNum type="arabicPeriod"/>
            </a:pPr>
            <a:r>
              <a:rPr lang="es-ES" sz="1800">
                <a:latin typeface="Arial" charset="0"/>
              </a:rPr>
              <a:t>Los cambios no se producen súbitamente, sino que es un proceso continuo y gradual. </a:t>
            </a:r>
          </a:p>
          <a:p>
            <a:pPr marL="609600" indent="-609600">
              <a:buFont typeface="Wingdings" pitchFamily="2" charset="2"/>
              <a:buAutoNum type="arabicPeriod"/>
            </a:pPr>
            <a:endParaRPr lang="es-ES" sz="1800">
              <a:latin typeface="Arial" charset="0"/>
            </a:endParaRPr>
          </a:p>
          <a:p>
            <a:pPr marL="609600" indent="-609600">
              <a:buFont typeface="Wingdings" pitchFamily="2" charset="2"/>
              <a:buAutoNum type="arabicPeriod"/>
            </a:pPr>
            <a:r>
              <a:rPr lang="es-ES" sz="1800">
                <a:latin typeface="Arial" charset="0"/>
              </a:rPr>
              <a:t>Las especies descienden de un antepasado común, por tanto los organismos semejantes están emparentados. </a:t>
            </a:r>
          </a:p>
          <a:p>
            <a:pPr marL="609600" indent="-609600">
              <a:buFont typeface="Wingdings" pitchFamily="2" charset="2"/>
              <a:buAutoNum type="arabicPeriod"/>
            </a:pPr>
            <a:endParaRPr lang="es-ES" sz="1800">
              <a:latin typeface="Arial" charset="0"/>
            </a:endParaRPr>
          </a:p>
          <a:p>
            <a:pPr marL="609600" indent="-609600">
              <a:buFont typeface="Wingdings" pitchFamily="2" charset="2"/>
              <a:buAutoNum type="arabicPeriod"/>
            </a:pPr>
            <a:r>
              <a:rPr lang="es-ES" sz="1800">
                <a:latin typeface="Arial" charset="0"/>
              </a:rPr>
              <a:t>La evolución o cambio evolutivo es resultado de un proceso de </a:t>
            </a:r>
            <a:r>
              <a:rPr lang="es-ES" sz="1800" b="1">
                <a:latin typeface="Arial" charset="0"/>
              </a:rPr>
              <a:t>selección natural</a:t>
            </a:r>
            <a:r>
              <a:rPr lang="es-ES" sz="1800">
                <a:latin typeface="Arial"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5" name="Rectangle 5"/>
          <p:cNvSpPr>
            <a:spLocks noGrp="1" noChangeArrowheads="1"/>
          </p:cNvSpPr>
          <p:nvPr>
            <p:ph type="body" sz="half" idx="1"/>
          </p:nvPr>
        </p:nvSpPr>
        <p:spPr>
          <a:xfrm>
            <a:off x="1042988" y="2060575"/>
            <a:ext cx="3810000" cy="4608513"/>
          </a:xfrm>
        </p:spPr>
        <p:txBody>
          <a:bodyPr/>
          <a:lstStyle/>
          <a:p>
            <a:endParaRPr lang="es-ES" sz="2400"/>
          </a:p>
          <a:p>
            <a:endParaRPr lang="es-ES" sz="2400"/>
          </a:p>
          <a:p>
            <a:endParaRPr lang="es-ES" sz="2400"/>
          </a:p>
          <a:p>
            <a:endParaRPr lang="es-ES" sz="2400"/>
          </a:p>
          <a:p>
            <a:endParaRPr lang="es-ES" sz="2400"/>
          </a:p>
          <a:p>
            <a:endParaRPr lang="es-ES" sz="2400"/>
          </a:p>
          <a:p>
            <a:endParaRPr lang="es-ES" sz="2400"/>
          </a:p>
          <a:p>
            <a:endParaRPr lang="es-ES" sz="2400"/>
          </a:p>
          <a:p>
            <a:pPr algn="ctr">
              <a:buFont typeface="Wingdings" pitchFamily="2" charset="2"/>
              <a:buNone/>
            </a:pPr>
            <a:endParaRPr lang="es-ES" sz="1800">
              <a:latin typeface="Arial" charset="0"/>
            </a:endParaRPr>
          </a:p>
          <a:p>
            <a:pPr algn="ctr">
              <a:buFont typeface="Wingdings" pitchFamily="2" charset="2"/>
              <a:buNone/>
            </a:pPr>
            <a:endParaRPr lang="es-ES" sz="1800">
              <a:latin typeface="Arial" charset="0"/>
            </a:endParaRPr>
          </a:p>
          <a:p>
            <a:pPr algn="ctr">
              <a:buFont typeface="Wingdings" pitchFamily="2" charset="2"/>
              <a:buNone/>
            </a:pPr>
            <a:r>
              <a:rPr lang="es-ES" sz="1800">
                <a:latin typeface="Arial" charset="0"/>
              </a:rPr>
              <a:t>Antepasado común</a:t>
            </a:r>
          </a:p>
        </p:txBody>
      </p:sp>
      <p:sp>
        <p:nvSpPr>
          <p:cNvPr id="153606" name="Rectangle 6"/>
          <p:cNvSpPr>
            <a:spLocks noGrp="1" noChangeArrowheads="1"/>
          </p:cNvSpPr>
          <p:nvPr>
            <p:ph type="body" sz="half" idx="2"/>
          </p:nvPr>
        </p:nvSpPr>
        <p:spPr>
          <a:xfrm>
            <a:off x="4932363" y="1916113"/>
            <a:ext cx="3810000" cy="4941887"/>
          </a:xfrm>
        </p:spPr>
        <p:txBody>
          <a:bodyPr/>
          <a:lstStyle/>
          <a:p>
            <a:endParaRPr lang="es-ES" sz="2400"/>
          </a:p>
          <a:p>
            <a:endParaRPr lang="es-ES" sz="2400"/>
          </a:p>
          <a:p>
            <a:endParaRPr lang="es-ES" sz="2400"/>
          </a:p>
          <a:p>
            <a:endParaRPr lang="es-ES" sz="2400"/>
          </a:p>
          <a:p>
            <a:endParaRPr lang="es-ES" sz="2400"/>
          </a:p>
          <a:p>
            <a:endParaRPr lang="es-ES" sz="2400"/>
          </a:p>
          <a:p>
            <a:endParaRPr lang="es-ES" sz="2400"/>
          </a:p>
          <a:p>
            <a:endParaRPr lang="es-ES" sz="2400"/>
          </a:p>
          <a:p>
            <a:pPr algn="ctr">
              <a:buFont typeface="Wingdings" pitchFamily="2" charset="2"/>
              <a:buNone/>
            </a:pPr>
            <a:endParaRPr lang="es-ES" sz="1800">
              <a:latin typeface="Arial" charset="0"/>
            </a:endParaRPr>
          </a:p>
          <a:p>
            <a:pPr algn="ctr">
              <a:buFont typeface="Wingdings" pitchFamily="2" charset="2"/>
              <a:buNone/>
            </a:pPr>
            <a:endParaRPr lang="es-ES" sz="1800">
              <a:latin typeface="Arial" charset="0"/>
            </a:endParaRPr>
          </a:p>
          <a:p>
            <a:pPr algn="ctr">
              <a:buFont typeface="Wingdings" pitchFamily="2" charset="2"/>
              <a:buNone/>
            </a:pPr>
            <a:endParaRPr lang="es-ES" sz="1800">
              <a:latin typeface="Arial" charset="0"/>
            </a:endParaRPr>
          </a:p>
          <a:p>
            <a:pPr algn="ctr">
              <a:buFont typeface="Wingdings" pitchFamily="2" charset="2"/>
              <a:buNone/>
            </a:pPr>
            <a:r>
              <a:rPr lang="es-ES" sz="1800">
                <a:latin typeface="Arial" charset="0"/>
              </a:rPr>
              <a:t>Supervivencia de los más aptos</a:t>
            </a:r>
          </a:p>
        </p:txBody>
      </p:sp>
      <p:pic>
        <p:nvPicPr>
          <p:cNvPr id="153608" name="Picture 8" descr="homologia"/>
          <p:cNvPicPr>
            <a:picLocks noChangeAspect="1" noChangeArrowheads="1"/>
          </p:cNvPicPr>
          <p:nvPr/>
        </p:nvPicPr>
        <p:blipFill>
          <a:blip r:embed="rId2"/>
          <a:srcRect/>
          <a:stretch>
            <a:fillRect/>
          </a:stretch>
        </p:blipFill>
        <p:spPr bwMode="auto">
          <a:xfrm>
            <a:off x="1619250" y="2133600"/>
            <a:ext cx="2717800" cy="3960813"/>
          </a:xfrm>
          <a:prstGeom prst="rect">
            <a:avLst/>
          </a:prstGeom>
          <a:noFill/>
        </p:spPr>
      </p:pic>
      <p:pic>
        <p:nvPicPr>
          <p:cNvPr id="153611" name="Picture 11" descr="pinzones de darwin 2"/>
          <p:cNvPicPr>
            <a:picLocks noChangeAspect="1" noChangeArrowheads="1"/>
          </p:cNvPicPr>
          <p:nvPr/>
        </p:nvPicPr>
        <p:blipFill>
          <a:blip r:embed="rId3"/>
          <a:srcRect/>
          <a:stretch>
            <a:fillRect/>
          </a:stretch>
        </p:blipFill>
        <p:spPr bwMode="auto">
          <a:xfrm>
            <a:off x="5724525" y="1916113"/>
            <a:ext cx="2136775" cy="446563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a:xfrm>
            <a:off x="468313" y="2060575"/>
            <a:ext cx="8486775" cy="4464050"/>
          </a:xfrm>
        </p:spPr>
        <p:txBody>
          <a:bodyPr/>
          <a:lstStyle/>
          <a:p>
            <a:pPr>
              <a:lnSpc>
                <a:spcPct val="80000"/>
              </a:lnSpc>
              <a:buFont typeface="Wingdings" pitchFamily="2" charset="2"/>
              <a:buNone/>
            </a:pPr>
            <a:r>
              <a:rPr lang="en-US" sz="2400">
                <a:latin typeface="Arial" charset="0"/>
              </a:rPr>
              <a:t>	La selección natural puede ser expresada como la siguiente ley general:</a:t>
            </a:r>
          </a:p>
          <a:p>
            <a:pPr>
              <a:lnSpc>
                <a:spcPct val="80000"/>
              </a:lnSpc>
              <a:buFont typeface="Wingdings" pitchFamily="2" charset="2"/>
              <a:buNone/>
            </a:pPr>
            <a:endParaRPr lang="en-US" sz="2400">
              <a:latin typeface="Arial" charset="0"/>
            </a:endParaRPr>
          </a:p>
          <a:p>
            <a:pPr>
              <a:lnSpc>
                <a:spcPct val="80000"/>
              </a:lnSpc>
              <a:buFont typeface="Wingdings" pitchFamily="2" charset="2"/>
              <a:buNone/>
            </a:pPr>
            <a:r>
              <a:rPr lang="en-US" sz="2400">
                <a:latin typeface="Arial" charset="0"/>
              </a:rPr>
              <a:t>	“Existen organismos que se reproducen y la progenie hereda características de sus progenitores, existen variaciones de características si el medio ambiente no admite a todos los miembros de una población en crecimiento. Entonces aquellos miembros de la población con características menos adaptadas (según lo determine su medio ambiente) morirán con mayor probabilidad. Entonces aquellos miembros con características mejor adaptadas sobrevivirán más probablemente.”</a:t>
            </a:r>
          </a:p>
          <a:p>
            <a:pPr>
              <a:lnSpc>
                <a:spcPct val="80000"/>
              </a:lnSpc>
              <a:buFont typeface="Wingdings" pitchFamily="2" charset="2"/>
              <a:buNone/>
            </a:pPr>
            <a:endParaRPr lang="en-US" sz="2400">
              <a:latin typeface="Arial" charset="0"/>
            </a:endParaRPr>
          </a:p>
          <a:p>
            <a:pPr algn="r">
              <a:lnSpc>
                <a:spcPct val="80000"/>
              </a:lnSpc>
              <a:buFont typeface="Wingdings" pitchFamily="2" charset="2"/>
              <a:buNone/>
            </a:pPr>
            <a:r>
              <a:rPr lang="en-US" sz="2400">
                <a:latin typeface="Arial" charset="0"/>
              </a:rPr>
              <a:t>Darwin, </a:t>
            </a:r>
            <a:r>
              <a:rPr lang="en-US" sz="2400" i="1">
                <a:latin typeface="Arial" charset="0"/>
              </a:rPr>
              <a:t>El Origen de las especies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7" name="Rectangle 11"/>
          <p:cNvSpPr>
            <a:spLocks noGrp="1" noChangeArrowheads="1"/>
          </p:cNvSpPr>
          <p:nvPr>
            <p:ph type="body" idx="1"/>
          </p:nvPr>
        </p:nvSpPr>
        <p:spPr>
          <a:xfrm>
            <a:off x="755650" y="1989138"/>
            <a:ext cx="8132763" cy="4608512"/>
          </a:xfrm>
        </p:spPr>
        <p:txBody>
          <a:bodyPr/>
          <a:lstStyle/>
          <a:p>
            <a:pPr marL="533400" indent="-533400">
              <a:lnSpc>
                <a:spcPct val="80000"/>
              </a:lnSpc>
              <a:buClr>
                <a:schemeClr val="hlink"/>
              </a:buClr>
              <a:buFont typeface="Wingdings" pitchFamily="2" charset="2"/>
              <a:buNone/>
            </a:pPr>
            <a:r>
              <a:rPr lang="es-ES" sz="2400">
                <a:latin typeface="Arial" charset="0"/>
              </a:rPr>
              <a:t>	La evolución es consecuencia de tres procesos naturales:</a:t>
            </a:r>
          </a:p>
          <a:p>
            <a:pPr marL="533400" indent="-533400">
              <a:lnSpc>
                <a:spcPct val="80000"/>
              </a:lnSpc>
              <a:buClr>
                <a:schemeClr val="hlink"/>
              </a:buClr>
            </a:pPr>
            <a:endParaRPr lang="es-ES" sz="2400">
              <a:latin typeface="Arial" charset="0"/>
            </a:endParaRPr>
          </a:p>
          <a:p>
            <a:pPr marL="533400" indent="-533400">
              <a:lnSpc>
                <a:spcPct val="80000"/>
              </a:lnSpc>
              <a:buClr>
                <a:schemeClr val="hlink"/>
              </a:buClr>
              <a:buFont typeface="Wingdings" pitchFamily="2" charset="2"/>
              <a:buAutoNum type="arabicPeriod"/>
            </a:pPr>
            <a:r>
              <a:rPr lang="es-ES" sz="2400" b="1">
                <a:latin typeface="Arial" charset="0"/>
              </a:rPr>
              <a:t>Variación</a:t>
            </a:r>
            <a:r>
              <a:rPr lang="es-ES" sz="2400" i="1">
                <a:latin typeface="Arial" charset="0"/>
              </a:rPr>
              <a:t> </a:t>
            </a:r>
            <a:r>
              <a:rPr lang="es-ES" sz="2400" b="1">
                <a:latin typeface="Arial" charset="0"/>
              </a:rPr>
              <a:t>genética</a:t>
            </a:r>
            <a:r>
              <a:rPr lang="es-ES" sz="2400">
                <a:latin typeface="Arial" charset="0"/>
              </a:rPr>
              <a:t> entre miembros de una población.</a:t>
            </a:r>
          </a:p>
          <a:p>
            <a:pPr marL="533400" indent="-533400">
              <a:lnSpc>
                <a:spcPct val="80000"/>
              </a:lnSpc>
              <a:buClr>
                <a:schemeClr val="hlink"/>
              </a:buClr>
              <a:buFont typeface="Wingdings" pitchFamily="2" charset="2"/>
              <a:buAutoNum type="arabicPeriod"/>
            </a:pPr>
            <a:endParaRPr lang="es-ES" sz="2400">
              <a:latin typeface="Arial" charset="0"/>
            </a:endParaRPr>
          </a:p>
          <a:p>
            <a:pPr marL="533400" indent="-533400">
              <a:lnSpc>
                <a:spcPct val="80000"/>
              </a:lnSpc>
              <a:buClr>
                <a:schemeClr val="hlink"/>
              </a:buClr>
              <a:buFont typeface="Wingdings" pitchFamily="2" charset="2"/>
              <a:buAutoNum type="arabicPeriod"/>
            </a:pPr>
            <a:r>
              <a:rPr lang="es-ES" sz="2400" b="1">
                <a:latin typeface="Arial" charset="0"/>
              </a:rPr>
              <a:t>Herencia</a:t>
            </a:r>
            <a:r>
              <a:rPr lang="es-ES" sz="2400">
                <a:latin typeface="Arial" charset="0"/>
              </a:rPr>
              <a:t> de esa variación por los hijos de los individuos portadores de dicha variación.</a:t>
            </a:r>
          </a:p>
          <a:p>
            <a:pPr marL="533400" indent="-533400">
              <a:lnSpc>
                <a:spcPct val="80000"/>
              </a:lnSpc>
              <a:buClr>
                <a:schemeClr val="hlink"/>
              </a:buClr>
              <a:buFont typeface="Wingdings" pitchFamily="2" charset="2"/>
              <a:buAutoNum type="arabicPeriod"/>
            </a:pPr>
            <a:endParaRPr lang="es-ES" sz="2400">
              <a:latin typeface="Arial" charset="0"/>
            </a:endParaRPr>
          </a:p>
          <a:p>
            <a:pPr marL="533400" indent="-533400">
              <a:lnSpc>
                <a:spcPct val="80000"/>
              </a:lnSpc>
              <a:buClr>
                <a:schemeClr val="hlink"/>
              </a:buClr>
              <a:buFont typeface="Wingdings" pitchFamily="2" charset="2"/>
              <a:buAutoNum type="arabicPeriod"/>
            </a:pPr>
            <a:r>
              <a:rPr lang="es-ES" sz="2400" b="1">
                <a:latin typeface="Arial" charset="0"/>
              </a:rPr>
              <a:t>Selección natural </a:t>
            </a:r>
            <a:r>
              <a:rPr lang="es-ES" sz="2400">
                <a:latin typeface="Arial" charset="0"/>
              </a:rPr>
              <a:t>que</a:t>
            </a:r>
            <a:r>
              <a:rPr lang="es-ES" sz="2400" b="1">
                <a:latin typeface="Arial" charset="0"/>
              </a:rPr>
              <a:t> </a:t>
            </a:r>
            <a:r>
              <a:rPr lang="en-US" sz="2400">
                <a:latin typeface="Arial" charset="0"/>
              </a:rPr>
              <a:t>el proceso a través del cual los organismos mejor adaptados desplazan a los menos adaptados mediante la acumulación lenta de cambios genéticos favorables en la población a lo largo de las generaciones. </a:t>
            </a:r>
            <a:endParaRPr lang="es-ES" sz="2400">
              <a:latin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body" idx="1"/>
          </p:nvPr>
        </p:nvSpPr>
        <p:spPr>
          <a:xfrm>
            <a:off x="611188" y="1989138"/>
            <a:ext cx="7772400" cy="4105275"/>
          </a:xfrm>
        </p:spPr>
        <p:txBody>
          <a:bodyPr/>
          <a:lstStyle/>
          <a:p>
            <a:pPr algn="ctr">
              <a:lnSpc>
                <a:spcPct val="80000"/>
              </a:lnSpc>
              <a:buFont typeface="Wingdings" pitchFamily="2" charset="2"/>
              <a:buNone/>
            </a:pPr>
            <a:r>
              <a:rPr lang="es-ES" sz="2800">
                <a:latin typeface="Arial" charset="0"/>
              </a:rPr>
              <a:t>Variación genética</a:t>
            </a:r>
          </a:p>
          <a:p>
            <a:pPr>
              <a:lnSpc>
                <a:spcPct val="80000"/>
              </a:lnSpc>
              <a:buClr>
                <a:srgbClr val="FE3934"/>
              </a:buClr>
            </a:pPr>
            <a:r>
              <a:rPr lang="es-ES" sz="1800">
                <a:latin typeface="Arial" charset="0"/>
              </a:rPr>
              <a:t>La información genética de todos los organismos, los genes, son segmentos de moléculas de ácido desoxirribonucleico (DNA).</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A veces el DNA sufre accidentes, causando una mutación y alterando su contenido de información.</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Estos cambios de los genes de los organismos pueden afectar su apariencia o su capacidad para funcionar.</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Las mutaciones pueden ser inocuas, pueden mermar la capacidad de los organismos para funcionar o pueden mejorarla.</a:t>
            </a:r>
          </a:p>
          <a:p>
            <a:pPr>
              <a:lnSpc>
                <a:spcPct val="80000"/>
              </a:lnSpc>
              <a:buClr>
                <a:srgbClr val="FE3934"/>
              </a:buClr>
              <a:buFont typeface="Wingdings" pitchFamily="2" charset="2"/>
              <a:buNone/>
            </a:pPr>
            <a:endParaRPr lang="es-ES" sz="1800">
              <a:latin typeface="Arial" charset="0"/>
            </a:endParaRPr>
          </a:p>
          <a:p>
            <a:pPr>
              <a:lnSpc>
                <a:spcPct val="80000"/>
              </a:lnSpc>
              <a:buClr>
                <a:srgbClr val="FE3934"/>
              </a:buClr>
            </a:pPr>
            <a:r>
              <a:rPr lang="es-ES" sz="1800">
                <a:latin typeface="Arial" charset="0"/>
              </a:rPr>
              <a:t>Gran parte del variabilidad de los organismos se hereda.</a:t>
            </a:r>
          </a:p>
          <a:p>
            <a:pPr>
              <a:lnSpc>
                <a:spcPct val="80000"/>
              </a:lnSpc>
              <a:buClr>
                <a:srgbClr val="FE3934"/>
              </a:buClr>
              <a:buFont typeface="Wingdings" pitchFamily="2" charset="2"/>
              <a:buNone/>
            </a:pPr>
            <a:endParaRPr lang="es-ES" sz="1800">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4" name="Rectangle 6"/>
          <p:cNvSpPr>
            <a:spLocks noGrp="1" noChangeArrowheads="1"/>
          </p:cNvSpPr>
          <p:nvPr>
            <p:ph type="body" sz="half" idx="2"/>
          </p:nvPr>
        </p:nvSpPr>
        <p:spPr>
          <a:xfrm>
            <a:off x="250825" y="1962150"/>
            <a:ext cx="8642350" cy="4706938"/>
          </a:xfrm>
        </p:spPr>
        <p:txBody>
          <a:bodyPr/>
          <a:lstStyle/>
          <a:p>
            <a:pPr algn="ctr">
              <a:lnSpc>
                <a:spcPct val="80000"/>
              </a:lnSpc>
              <a:buFont typeface="Wingdings" pitchFamily="2" charset="2"/>
              <a:buNone/>
            </a:pPr>
            <a:r>
              <a:rPr lang="es-ES">
                <a:latin typeface="Arial" charset="0"/>
              </a:rPr>
              <a:t>Herencia</a:t>
            </a:r>
          </a:p>
          <a:p>
            <a:pPr>
              <a:lnSpc>
                <a:spcPct val="80000"/>
              </a:lnSpc>
              <a:buClr>
                <a:srgbClr val="FE3934"/>
              </a:buClr>
            </a:pPr>
            <a:r>
              <a:rPr lang="es-ES" sz="1800">
                <a:latin typeface="Arial" charset="0"/>
              </a:rPr>
              <a:t>Las mutaciones, muchas de las cuales sen han presentado hace millones de años, se han transmitido de padres a hijos a través de incontables generaciones. </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Miembros de la misma especie, tienden a ser un poco diferentes unos de otros.</a:t>
            </a:r>
          </a:p>
          <a:p>
            <a:pPr algn="ctr">
              <a:lnSpc>
                <a:spcPct val="80000"/>
              </a:lnSpc>
              <a:buClr>
                <a:srgbClr val="FE3934"/>
              </a:buClr>
              <a:buFont typeface="Wingdings" pitchFamily="2" charset="2"/>
              <a:buNone/>
            </a:pPr>
            <a:endParaRPr lang="es-ES" sz="2400">
              <a:latin typeface="Arial" charset="0"/>
            </a:endParaRPr>
          </a:p>
          <a:p>
            <a:pPr algn="ctr">
              <a:lnSpc>
                <a:spcPct val="80000"/>
              </a:lnSpc>
              <a:buClr>
                <a:srgbClr val="FE3934"/>
              </a:buClr>
              <a:buFont typeface="Wingdings" pitchFamily="2" charset="2"/>
              <a:buNone/>
            </a:pPr>
            <a:r>
              <a:rPr lang="es-ES">
                <a:latin typeface="Arial" charset="0"/>
              </a:rPr>
              <a:t>La selección natural</a:t>
            </a:r>
          </a:p>
          <a:p>
            <a:pPr>
              <a:lnSpc>
                <a:spcPct val="80000"/>
              </a:lnSpc>
              <a:buClr>
                <a:srgbClr val="FE3934"/>
              </a:buClr>
            </a:pPr>
            <a:r>
              <a:rPr lang="es-ES" sz="1800">
                <a:latin typeface="Arial" charset="0"/>
              </a:rPr>
              <a:t>Tiende a preservar los genes que ayudan a un organismo a sobrevivir y reproducirse.</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Los organismos que mejor enfrentan los retos de su ambiente, son los que dejan mayor progenie.</a:t>
            </a:r>
          </a:p>
          <a:p>
            <a:pPr>
              <a:lnSpc>
                <a:spcPct val="80000"/>
              </a:lnSpc>
              <a:buClr>
                <a:srgbClr val="FE3934"/>
              </a:buClr>
            </a:pPr>
            <a:endParaRPr lang="es-ES" sz="1800">
              <a:latin typeface="Arial" charset="0"/>
            </a:endParaRPr>
          </a:p>
          <a:p>
            <a:pPr>
              <a:lnSpc>
                <a:spcPct val="80000"/>
              </a:lnSpc>
              <a:buClr>
                <a:srgbClr val="FE3934"/>
              </a:buClr>
            </a:pPr>
            <a:r>
              <a:rPr lang="es-ES" sz="1800">
                <a:latin typeface="Arial" charset="0"/>
              </a:rPr>
              <a:t>Las estructuras, procesos fisiológicos o el comportamiento que ayudan a la supervivencia y a la reproducción, se denominan </a:t>
            </a:r>
            <a:r>
              <a:rPr lang="es-ES" sz="1800" b="1">
                <a:latin typeface="Arial" charset="0"/>
              </a:rPr>
              <a:t>adaptaciones.</a:t>
            </a:r>
            <a:endParaRPr lang="es-ES" sz="180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5" name="Rectangle 5"/>
          <p:cNvSpPr>
            <a:spLocks noGrp="1" noChangeArrowheads="1"/>
          </p:cNvSpPr>
          <p:nvPr>
            <p:ph type="body" sz="half" idx="1"/>
          </p:nvPr>
        </p:nvSpPr>
        <p:spPr>
          <a:xfrm>
            <a:off x="539750" y="2060575"/>
            <a:ext cx="4241800" cy="4608513"/>
          </a:xfrm>
        </p:spPr>
        <p:txBody>
          <a:bodyPr/>
          <a:lstStyle/>
          <a:p>
            <a:pPr>
              <a:buClr>
                <a:schemeClr val="accent2"/>
              </a:buClr>
            </a:pPr>
            <a:r>
              <a:rPr lang="es-ES" sz="1800">
                <a:latin typeface="Arial" charset="0"/>
              </a:rPr>
              <a:t>En ambientes relativamente constantes con el paso del tiempo, como los océanos, subsisten algunas formas  bien adaptadas que sufren relativamente pocos cambios y son llamadas “fósiles vivientes”</a:t>
            </a:r>
          </a:p>
        </p:txBody>
      </p:sp>
      <p:sp>
        <p:nvSpPr>
          <p:cNvPr id="138246" name="Rectangle 6"/>
          <p:cNvSpPr>
            <a:spLocks noGrp="1" noChangeArrowheads="1"/>
          </p:cNvSpPr>
          <p:nvPr>
            <p:ph type="body" sz="half" idx="2"/>
          </p:nvPr>
        </p:nvSpPr>
        <p:spPr>
          <a:xfrm>
            <a:off x="4716463" y="2060575"/>
            <a:ext cx="4248150" cy="4608513"/>
          </a:xfrm>
        </p:spPr>
        <p:txBody>
          <a:bodyPr/>
          <a:lstStyle/>
          <a:p>
            <a:pPr>
              <a:buClr>
                <a:schemeClr val="accent2"/>
              </a:buClr>
            </a:pPr>
            <a:r>
              <a:rPr lang="es-ES" sz="1800">
                <a:latin typeface="Arial" charset="0"/>
              </a:rPr>
              <a:t>En ambientes cambiantes, algunas especies no sufren los cambios genéticos que les permiten adaptarse y estas especies se extinguen.</a:t>
            </a:r>
          </a:p>
        </p:txBody>
      </p:sp>
      <p:pic>
        <p:nvPicPr>
          <p:cNvPr id="138247" name="Picture 7" descr="tiburon1"/>
          <p:cNvPicPr>
            <a:picLocks noChangeAspect="1" noChangeArrowheads="1"/>
          </p:cNvPicPr>
          <p:nvPr/>
        </p:nvPicPr>
        <p:blipFill>
          <a:blip r:embed="rId2"/>
          <a:srcRect/>
          <a:stretch>
            <a:fillRect/>
          </a:stretch>
        </p:blipFill>
        <p:spPr bwMode="auto">
          <a:xfrm>
            <a:off x="1476375" y="3933825"/>
            <a:ext cx="2376488" cy="2376488"/>
          </a:xfrm>
          <a:prstGeom prst="rect">
            <a:avLst/>
          </a:prstGeom>
          <a:noFill/>
        </p:spPr>
      </p:pic>
      <p:sp>
        <p:nvSpPr>
          <p:cNvPr id="138249" name="Rectangle 9"/>
          <p:cNvSpPr>
            <a:spLocks noGrp="1" noChangeArrowheads="1"/>
          </p:cNvSpPr>
          <p:nvPr>
            <p:ph type="title"/>
          </p:nvPr>
        </p:nvSpPr>
        <p:spPr>
          <a:xfrm>
            <a:off x="1042988" y="476250"/>
            <a:ext cx="7793037" cy="766763"/>
          </a:xfrm>
        </p:spPr>
        <p:txBody>
          <a:bodyPr/>
          <a:lstStyle/>
          <a:p>
            <a:pPr algn="ctr"/>
            <a:r>
              <a:rPr lang="es-ES" sz="4000">
                <a:solidFill>
                  <a:srgbClr val="241AEC"/>
                </a:solidFill>
                <a:latin typeface="Arial" charset="0"/>
              </a:rPr>
              <a:t>Tipos de adaptaciones</a:t>
            </a:r>
          </a:p>
        </p:txBody>
      </p:sp>
      <p:pic>
        <p:nvPicPr>
          <p:cNvPr id="138250" name="Picture 10" descr="coqui extinto"/>
          <p:cNvPicPr>
            <a:picLocks noChangeAspect="1" noChangeArrowheads="1"/>
          </p:cNvPicPr>
          <p:nvPr/>
        </p:nvPicPr>
        <p:blipFill>
          <a:blip r:embed="rId3"/>
          <a:srcRect/>
          <a:stretch>
            <a:fillRect/>
          </a:stretch>
        </p:blipFill>
        <p:spPr bwMode="auto">
          <a:xfrm>
            <a:off x="5148263" y="3789363"/>
            <a:ext cx="3457575" cy="244633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5" name="Rectangle 5"/>
          <p:cNvSpPr>
            <a:spLocks noGrp="1" noChangeArrowheads="1"/>
          </p:cNvSpPr>
          <p:nvPr>
            <p:ph type="body" sz="half" idx="1"/>
          </p:nvPr>
        </p:nvSpPr>
        <p:spPr>
          <a:xfrm>
            <a:off x="684213" y="981075"/>
            <a:ext cx="8208962" cy="5616575"/>
          </a:xfrm>
        </p:spPr>
        <p:txBody>
          <a:bodyPr/>
          <a:lstStyle/>
          <a:p>
            <a:pPr algn="ctr">
              <a:buFont typeface="Wingdings" pitchFamily="2" charset="2"/>
              <a:buNone/>
            </a:pPr>
            <a:r>
              <a:rPr lang="es-ES" b="1">
                <a:latin typeface="Arial" charset="0"/>
              </a:rPr>
              <a:t>Adaptación morfológica</a:t>
            </a:r>
          </a:p>
          <a:p>
            <a:pPr>
              <a:buFont typeface="Wingdings" pitchFamily="2" charset="2"/>
              <a:buNone/>
            </a:pPr>
            <a:endParaRPr lang="es-ES" b="1">
              <a:latin typeface="Arial" charset="0"/>
            </a:endParaRPr>
          </a:p>
          <a:p>
            <a:pPr>
              <a:buFont typeface="Wingdings" pitchFamily="2" charset="2"/>
              <a:buNone/>
            </a:pPr>
            <a:r>
              <a:rPr lang="es-ES" sz="2000">
                <a:latin typeface="Arial" charset="0"/>
              </a:rPr>
              <a:t>	Es cuando un organismo o especie cambia o altera su fisionomía (la forma del cuerpo) para aprovechar mejor un recurso en el medio donde esta. Camuflaje y mimetismo.</a:t>
            </a:r>
          </a:p>
          <a:p>
            <a:pPr>
              <a:buFont typeface="Wingdings" pitchFamily="2" charset="2"/>
              <a:buChar char="Ø"/>
            </a:pPr>
            <a:r>
              <a:rPr lang="es-ES" sz="1600">
                <a:latin typeface="Arial" charset="0"/>
              </a:rPr>
              <a:t>Ej. La jirafa tiene adaptada la lengua para poder tomar los brotes tiernos de hojas en los árboles cubiertos de espinas.</a:t>
            </a:r>
          </a:p>
        </p:txBody>
      </p:sp>
      <p:pic>
        <p:nvPicPr>
          <p:cNvPr id="158727" name="Picture 7" descr="jirafa lengua"/>
          <p:cNvPicPr>
            <a:picLocks noChangeAspect="1" noChangeArrowheads="1"/>
          </p:cNvPicPr>
          <p:nvPr/>
        </p:nvPicPr>
        <p:blipFill>
          <a:blip r:embed="rId2"/>
          <a:srcRect/>
          <a:stretch>
            <a:fillRect/>
          </a:stretch>
        </p:blipFill>
        <p:spPr bwMode="auto">
          <a:xfrm>
            <a:off x="2555875" y="3789363"/>
            <a:ext cx="4176713" cy="27559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Rectangle 4"/>
          <p:cNvSpPr>
            <a:spLocks noGrp="1" noChangeArrowheads="1"/>
          </p:cNvSpPr>
          <p:nvPr>
            <p:ph type="body" idx="1"/>
          </p:nvPr>
        </p:nvSpPr>
        <p:spPr>
          <a:xfrm>
            <a:off x="755650" y="908050"/>
            <a:ext cx="8199438" cy="5616575"/>
          </a:xfrm>
          <a:noFill/>
          <a:ln/>
        </p:spPr>
        <p:txBody>
          <a:bodyPr/>
          <a:lstStyle/>
          <a:p>
            <a:pPr algn="ctr">
              <a:buFont typeface="Wingdings" pitchFamily="2" charset="2"/>
              <a:buNone/>
            </a:pPr>
            <a:r>
              <a:rPr lang="es-ES" sz="2800" b="1">
                <a:latin typeface="Arial" charset="0"/>
              </a:rPr>
              <a:t>Adaptación fisiológica </a:t>
            </a:r>
          </a:p>
          <a:p>
            <a:endParaRPr lang="es-ES" sz="1000">
              <a:latin typeface="Arial" charset="0"/>
            </a:endParaRPr>
          </a:p>
          <a:p>
            <a:endParaRPr lang="es-ES" sz="1000">
              <a:latin typeface="Arial" charset="0"/>
            </a:endParaRPr>
          </a:p>
          <a:p>
            <a:endParaRPr lang="es-ES" sz="1000">
              <a:latin typeface="Arial" charset="0"/>
            </a:endParaRPr>
          </a:p>
          <a:p>
            <a:pPr>
              <a:buFont typeface="Wingdings" pitchFamily="2" charset="2"/>
              <a:buNone/>
            </a:pPr>
            <a:r>
              <a:rPr lang="es-ES" sz="2400">
                <a:latin typeface="Arial" charset="0"/>
              </a:rPr>
              <a:t>	</a:t>
            </a:r>
            <a:r>
              <a:rPr lang="es-ES" sz="2000">
                <a:latin typeface="Arial" charset="0"/>
              </a:rPr>
              <a:t>En ocasiones va acompañada de modificaciones morfológicas, estas modificaciones alteran el comportamiento interno (hormonas, presiones, osmorregulación, etc.) para adecuarse a un ambiente, estos cambios pueden ser realizados por épocas y es el resultado de la presión ejercida por el medio.</a:t>
            </a:r>
            <a:r>
              <a:rPr lang="es-ES" sz="1600">
                <a:latin typeface="Arial" charset="0"/>
              </a:rPr>
              <a:t> </a:t>
            </a:r>
          </a:p>
          <a:p>
            <a:pPr>
              <a:buFont typeface="Wingdings" pitchFamily="2" charset="2"/>
              <a:buChar char="Ø"/>
            </a:pPr>
            <a:r>
              <a:rPr lang="es-ES" sz="1600">
                <a:latin typeface="Arial" charset="0"/>
              </a:rPr>
              <a:t>Ej. El tiburón toro (</a:t>
            </a:r>
            <a:r>
              <a:rPr lang="es-ES" sz="1600" i="1">
                <a:latin typeface="Arial" charset="0"/>
              </a:rPr>
              <a:t>Carcharhinus leucas</a:t>
            </a:r>
            <a:r>
              <a:rPr lang="es-ES" sz="1600">
                <a:latin typeface="Arial" charset="0"/>
              </a:rPr>
              <a:t>), es capaz de vivir realmente en agua dulce gracias a un sistema que le permite rebajar la concentración de urea de sus tejidos para contener la difusión de agua hacia el interior de su cuerpo.</a:t>
            </a:r>
          </a:p>
        </p:txBody>
      </p:sp>
      <p:pic>
        <p:nvPicPr>
          <p:cNvPr id="160773" name="Picture 5" descr="tiburon toro"/>
          <p:cNvPicPr>
            <a:picLocks noChangeAspect="1" noChangeArrowheads="1"/>
          </p:cNvPicPr>
          <p:nvPr/>
        </p:nvPicPr>
        <p:blipFill>
          <a:blip r:embed="rId2"/>
          <a:srcRect/>
          <a:stretch>
            <a:fillRect/>
          </a:stretch>
        </p:blipFill>
        <p:spPr bwMode="auto">
          <a:xfrm>
            <a:off x="2987675" y="4508500"/>
            <a:ext cx="3384550" cy="211137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type="body" idx="1"/>
          </p:nvPr>
        </p:nvSpPr>
        <p:spPr>
          <a:xfrm>
            <a:off x="827088" y="981075"/>
            <a:ext cx="8132762" cy="5472113"/>
          </a:xfrm>
        </p:spPr>
        <p:txBody>
          <a:bodyPr/>
          <a:lstStyle/>
          <a:p>
            <a:pPr algn="ctr">
              <a:buFont typeface="Wingdings" pitchFamily="2" charset="2"/>
              <a:buNone/>
            </a:pPr>
            <a:r>
              <a:rPr lang="es-ES" sz="2800" b="1">
                <a:latin typeface="Arial" charset="0"/>
              </a:rPr>
              <a:t>Adaptación de comportamiento</a:t>
            </a:r>
          </a:p>
          <a:p>
            <a:pPr algn="ctr">
              <a:buFont typeface="Wingdings" pitchFamily="2" charset="2"/>
              <a:buNone/>
            </a:pPr>
            <a:endParaRPr lang="es-ES" sz="1800" b="1">
              <a:latin typeface="Arial" charset="0"/>
            </a:endParaRPr>
          </a:p>
          <a:p>
            <a:pPr algn="ctr">
              <a:buFont typeface="Wingdings" pitchFamily="2" charset="2"/>
              <a:buNone/>
            </a:pPr>
            <a:endParaRPr lang="es-ES" sz="1000" b="1">
              <a:latin typeface="Arial" charset="0"/>
            </a:endParaRPr>
          </a:p>
          <a:p>
            <a:pPr>
              <a:buFont typeface="Wingdings" pitchFamily="2" charset="2"/>
              <a:buNone/>
            </a:pPr>
            <a:r>
              <a:rPr lang="es-ES" sz="2000">
                <a:latin typeface="Arial" charset="0"/>
              </a:rPr>
              <a:t>	Son comportamientos heredados que ayudan a un organismo vivir en un ambiente dado. </a:t>
            </a:r>
          </a:p>
          <a:p>
            <a:pPr>
              <a:buFont typeface="Wingdings" pitchFamily="2" charset="2"/>
              <a:buChar char="Ø"/>
            </a:pPr>
            <a:r>
              <a:rPr lang="es-ES" sz="1600">
                <a:latin typeface="Arial" charset="0"/>
              </a:rPr>
              <a:t>Ej. La migración de ñus a través de las llanuras africanas para encontrar alimento. </a:t>
            </a:r>
          </a:p>
        </p:txBody>
      </p:sp>
      <p:pic>
        <p:nvPicPr>
          <p:cNvPr id="161796" name="Picture 4" descr="migracion nus"/>
          <p:cNvPicPr>
            <a:picLocks noChangeAspect="1" noChangeArrowheads="1"/>
          </p:cNvPicPr>
          <p:nvPr/>
        </p:nvPicPr>
        <p:blipFill>
          <a:blip r:embed="rId2"/>
          <a:srcRect/>
          <a:stretch>
            <a:fillRect/>
          </a:stretch>
        </p:blipFill>
        <p:spPr bwMode="auto">
          <a:xfrm>
            <a:off x="2268538" y="3213100"/>
            <a:ext cx="4968875" cy="334168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1116013" y="765175"/>
            <a:ext cx="7793037" cy="623888"/>
          </a:xfrm>
        </p:spPr>
        <p:txBody>
          <a:bodyPr/>
          <a:lstStyle/>
          <a:p>
            <a:pPr algn="ctr"/>
            <a:r>
              <a:rPr lang="es-ES" sz="3600">
                <a:latin typeface="Arial" charset="0"/>
              </a:rPr>
              <a:t>SUMARIO</a:t>
            </a:r>
          </a:p>
        </p:txBody>
      </p:sp>
      <p:sp>
        <p:nvSpPr>
          <p:cNvPr id="152579" name="Rectangle 3"/>
          <p:cNvSpPr>
            <a:spLocks noGrp="1" noChangeArrowheads="1"/>
          </p:cNvSpPr>
          <p:nvPr>
            <p:ph type="body" idx="1"/>
          </p:nvPr>
        </p:nvSpPr>
        <p:spPr>
          <a:xfrm>
            <a:off x="1182688" y="2017713"/>
            <a:ext cx="7772400" cy="4291012"/>
          </a:xfrm>
        </p:spPr>
        <p:txBody>
          <a:bodyPr/>
          <a:lstStyle/>
          <a:p>
            <a:pPr marL="533400" indent="-533400">
              <a:lnSpc>
                <a:spcPct val="90000"/>
              </a:lnSpc>
              <a:buClr>
                <a:srgbClr val="241AEC"/>
              </a:buClr>
              <a:buFont typeface="Wingdings" pitchFamily="2" charset="2"/>
              <a:buChar char="Ø"/>
            </a:pPr>
            <a:r>
              <a:rPr lang="es-MX" sz="2800"/>
              <a:t>El estudio de la ciencia</a:t>
            </a:r>
          </a:p>
          <a:p>
            <a:pPr marL="533400" indent="-533400">
              <a:lnSpc>
                <a:spcPct val="90000"/>
              </a:lnSpc>
              <a:buClr>
                <a:srgbClr val="241AEC"/>
              </a:buClr>
              <a:buFont typeface="Wingdings" pitchFamily="2" charset="2"/>
              <a:buChar char="Ø"/>
            </a:pPr>
            <a:r>
              <a:rPr lang="es-ES" sz="2800"/>
              <a:t>Origen de los seres vivos</a:t>
            </a:r>
            <a:endParaRPr lang="es-MX" sz="2800"/>
          </a:p>
          <a:p>
            <a:pPr marL="533400" indent="-533400">
              <a:lnSpc>
                <a:spcPct val="90000"/>
              </a:lnSpc>
              <a:buClr>
                <a:srgbClr val="241AEC"/>
              </a:buClr>
              <a:buFont typeface="Wingdings" pitchFamily="2" charset="2"/>
              <a:buChar char="Ø"/>
            </a:pPr>
            <a:r>
              <a:rPr lang="es-ES" sz="2800"/>
              <a:t>¿Qué es la vida?</a:t>
            </a:r>
            <a:endParaRPr lang="es-ES" sz="2800" b="1">
              <a:effectLst>
                <a:outerShdw blurRad="38100" dist="38100" dir="2700000" algn="tl">
                  <a:srgbClr val="C0C0C0"/>
                </a:outerShdw>
              </a:effectLst>
            </a:endParaRPr>
          </a:p>
          <a:p>
            <a:pPr marL="533400" indent="-533400">
              <a:lnSpc>
                <a:spcPct val="90000"/>
              </a:lnSpc>
              <a:buClr>
                <a:srgbClr val="FE3934"/>
              </a:buClr>
              <a:buFont typeface="Wingdings" pitchFamily="2" charset="2"/>
              <a:buChar char="Ø"/>
            </a:pPr>
            <a:r>
              <a:rPr lang="es-ES" sz="2800"/>
              <a:t>Evolución</a:t>
            </a:r>
          </a:p>
          <a:p>
            <a:pPr marL="533400" indent="-533400">
              <a:lnSpc>
                <a:spcPct val="90000"/>
              </a:lnSpc>
              <a:buClr>
                <a:srgbClr val="FE3934"/>
              </a:buClr>
              <a:buFont typeface="Wingdings" pitchFamily="2" charset="2"/>
              <a:buAutoNum type="arabicPeriod"/>
            </a:pPr>
            <a:r>
              <a:rPr lang="es-ES" sz="2800"/>
              <a:t>¿Qué es la evolución? </a:t>
            </a:r>
          </a:p>
          <a:p>
            <a:pPr marL="533400" indent="-533400">
              <a:lnSpc>
                <a:spcPct val="90000"/>
              </a:lnSpc>
              <a:buClr>
                <a:srgbClr val="FE3934"/>
              </a:buClr>
              <a:buFont typeface="Wingdings" pitchFamily="2" charset="2"/>
              <a:buAutoNum type="arabicPeriod"/>
            </a:pPr>
            <a:r>
              <a:rPr lang="es-ES" sz="2800"/>
              <a:t>Las teorías de la evolución (Lamarck y Darwin) </a:t>
            </a:r>
          </a:p>
          <a:p>
            <a:pPr marL="533400" indent="-533400">
              <a:lnSpc>
                <a:spcPct val="90000"/>
              </a:lnSpc>
              <a:buClr>
                <a:srgbClr val="FE3934"/>
              </a:buClr>
              <a:buFont typeface="Wingdings" pitchFamily="2" charset="2"/>
              <a:buAutoNum type="arabicPeriod"/>
            </a:pPr>
            <a:r>
              <a:rPr lang="es-ES" sz="2800"/>
              <a:t>Tipos de adaptaciones</a:t>
            </a:r>
          </a:p>
          <a:p>
            <a:pPr marL="533400" indent="-533400">
              <a:lnSpc>
                <a:spcPct val="90000"/>
              </a:lnSpc>
              <a:buClr>
                <a:srgbClr val="241AEC"/>
              </a:buClr>
              <a:buFont typeface="Wingdings" pitchFamily="2" charset="2"/>
              <a:buChar char="Ø"/>
            </a:pPr>
            <a:r>
              <a:rPr lang="es-ES" sz="2800"/>
              <a:t>Clasificación de los seres vivos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p:cNvSpPr>
            <a:spLocks noGrp="1" noChangeArrowheads="1"/>
          </p:cNvSpPr>
          <p:nvPr>
            <p:ph type="body" idx="1"/>
          </p:nvPr>
        </p:nvSpPr>
        <p:spPr>
          <a:xfrm>
            <a:off x="755650" y="1916113"/>
            <a:ext cx="8137525" cy="4752975"/>
          </a:xfrm>
        </p:spPr>
        <p:txBody>
          <a:bodyPr/>
          <a:lstStyle/>
          <a:p>
            <a:pPr>
              <a:buClr>
                <a:schemeClr val="hlink"/>
              </a:buClr>
              <a:buFont typeface="Wingdings" pitchFamily="2" charset="2"/>
              <a:buChar char="Ø"/>
            </a:pPr>
            <a:r>
              <a:rPr lang="es-ES" sz="2000">
                <a:latin typeface="Arial" charset="0"/>
              </a:rPr>
              <a:t>El término </a:t>
            </a:r>
            <a:r>
              <a:rPr lang="es-ES" sz="2000" b="1">
                <a:latin typeface="Arial" charset="0"/>
              </a:rPr>
              <a:t>biodiversidad</a:t>
            </a:r>
            <a:r>
              <a:rPr lang="es-ES" sz="2000">
                <a:latin typeface="Arial" charset="0"/>
              </a:rPr>
              <a:t> hace referencia a la amplia variedad de seres vivos sobre la tierra y los patrones naturales que conforma, resultado de miles de millones de años de evolución según procesos naturales y también, de la influencia creciente de las actividades del hombre</a:t>
            </a:r>
          </a:p>
        </p:txBody>
      </p:sp>
      <p:pic>
        <p:nvPicPr>
          <p:cNvPr id="137220" name="Picture 4" descr="medioambiente_biodiversidad"/>
          <p:cNvPicPr>
            <a:picLocks noChangeAspect="1" noChangeArrowheads="1"/>
          </p:cNvPicPr>
          <p:nvPr/>
        </p:nvPicPr>
        <p:blipFill>
          <a:blip r:embed="rId2"/>
          <a:srcRect/>
          <a:stretch>
            <a:fillRect/>
          </a:stretch>
        </p:blipFill>
        <p:spPr bwMode="auto">
          <a:xfrm>
            <a:off x="2843213" y="3644900"/>
            <a:ext cx="3529012" cy="30226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827088" y="549275"/>
            <a:ext cx="8316912" cy="623888"/>
          </a:xfrm>
        </p:spPr>
        <p:txBody>
          <a:bodyPr/>
          <a:lstStyle/>
          <a:p>
            <a:pPr algn="ctr"/>
            <a:r>
              <a:rPr lang="es-ES" sz="3600">
                <a:latin typeface="Arial" charset="0"/>
              </a:rPr>
              <a:t>Conceptos básicos</a:t>
            </a:r>
          </a:p>
        </p:txBody>
      </p:sp>
      <p:sp>
        <p:nvSpPr>
          <p:cNvPr id="163843" name="Rectangle 3"/>
          <p:cNvSpPr>
            <a:spLocks noGrp="1" noChangeArrowheads="1"/>
          </p:cNvSpPr>
          <p:nvPr>
            <p:ph type="body" idx="1"/>
          </p:nvPr>
        </p:nvSpPr>
        <p:spPr>
          <a:xfrm>
            <a:off x="755650" y="1889125"/>
            <a:ext cx="8388350" cy="4708525"/>
          </a:xfrm>
        </p:spPr>
        <p:txBody>
          <a:bodyPr/>
          <a:lstStyle/>
          <a:p>
            <a:pPr marL="609600" indent="-609600">
              <a:buClr>
                <a:schemeClr val="accent2"/>
              </a:buClr>
            </a:pPr>
            <a:r>
              <a:rPr lang="es-ES" sz="1500">
                <a:latin typeface="Arial" charset="0"/>
              </a:rPr>
              <a:t>La idea principal de la teoría de la evolución  es que las poblaciones de organismos pueden sufrir cambios biológicos a través de las generaciones.</a:t>
            </a:r>
          </a:p>
          <a:p>
            <a:pPr marL="609600" indent="-609600">
              <a:buClr>
                <a:schemeClr val="accent2"/>
              </a:buClr>
            </a:pPr>
            <a:r>
              <a:rPr lang="es-ES" sz="1500" b="1">
                <a:latin typeface="Arial" charset="0"/>
              </a:rPr>
              <a:t>Jean Baptiste Lamarck</a:t>
            </a:r>
            <a:r>
              <a:rPr lang="es-ES" sz="1500">
                <a:latin typeface="Arial" charset="0"/>
              </a:rPr>
              <a:t> Científico francés, fue el primero en elaborar una teoría completa y coherente de la evolución.  </a:t>
            </a:r>
          </a:p>
          <a:p>
            <a:pPr marL="609600" indent="-609600">
              <a:buClr>
                <a:schemeClr val="accent2"/>
              </a:buClr>
              <a:buFont typeface="Wingdings" pitchFamily="2" charset="2"/>
              <a:buNone/>
            </a:pPr>
            <a:r>
              <a:rPr lang="es-ES" sz="1500">
                <a:latin typeface="Arial" charset="0"/>
              </a:rPr>
              <a:t>	Los organismos generan nuevas necesidades cuando se producen cambios en el ambiente </a:t>
            </a:r>
            <a:r>
              <a:rPr lang="es-ES" sz="1500" b="1">
                <a:latin typeface="Arial" charset="0"/>
              </a:rPr>
              <a:t>(</a:t>
            </a:r>
            <a:r>
              <a:rPr lang="es-ES" sz="1500" b="1" i="1">
                <a:latin typeface="Arial" charset="0"/>
              </a:rPr>
              <a:t>hipótesis del uso y desuso de las partes),</a:t>
            </a:r>
            <a:r>
              <a:rPr lang="es-ES" sz="1500">
                <a:latin typeface="Arial" charset="0"/>
              </a:rPr>
              <a:t> finalmente por efecto de estas variables se producen cambios o alteraciones en sus constituciones. Las alteraciones o cambios, adquisiciones o pérdidas, son heredables, a lo que llamó </a:t>
            </a:r>
            <a:r>
              <a:rPr lang="es-ES" sz="1500" b="1" i="1">
                <a:latin typeface="Arial" charset="0"/>
              </a:rPr>
              <a:t>herencia de características adquiridas</a:t>
            </a:r>
            <a:r>
              <a:rPr lang="es-ES" sz="1500">
                <a:latin typeface="Arial" charset="0"/>
              </a:rPr>
              <a:t>.</a:t>
            </a:r>
          </a:p>
          <a:p>
            <a:pPr marL="609600" indent="-609600">
              <a:buClr>
                <a:schemeClr val="accent2"/>
              </a:buClr>
            </a:pPr>
            <a:r>
              <a:rPr lang="es-ES" sz="1500" b="1">
                <a:latin typeface="Arial" charset="0"/>
              </a:rPr>
              <a:t>Charles Darwin </a:t>
            </a:r>
            <a:r>
              <a:rPr lang="es-ES" sz="1500">
                <a:latin typeface="Arial" charset="0"/>
              </a:rPr>
              <a:t>Biólogo inglés, sentó las bases de la moderna teoría de la evolución.</a:t>
            </a:r>
          </a:p>
          <a:p>
            <a:pPr marL="609600" indent="-609600">
              <a:buFont typeface="Wingdings" pitchFamily="2" charset="2"/>
              <a:buNone/>
            </a:pPr>
            <a:r>
              <a:rPr lang="es-ES" sz="1500">
                <a:latin typeface="Arial" charset="0"/>
              </a:rPr>
              <a:t>	Los cambios no se producen súbitamente. Las especies descienden de un antepasado común. La evolución o cambio evolutivo es resultado de un proceso de </a:t>
            </a:r>
            <a:r>
              <a:rPr lang="es-ES" sz="1500" b="1">
                <a:latin typeface="Arial" charset="0"/>
              </a:rPr>
              <a:t>selección natural</a:t>
            </a:r>
            <a:r>
              <a:rPr lang="es-ES" sz="1500">
                <a:latin typeface="Arial" charset="0"/>
              </a:rPr>
              <a:t>. </a:t>
            </a:r>
          </a:p>
          <a:p>
            <a:pPr marL="609600" indent="-609600">
              <a:buClr>
                <a:schemeClr val="accent2"/>
              </a:buClr>
            </a:pPr>
            <a:r>
              <a:rPr lang="es-ES" sz="1500">
                <a:latin typeface="Arial" charset="0"/>
              </a:rPr>
              <a:t>La evolución es consecuencia de tres procesos naturales:</a:t>
            </a:r>
          </a:p>
          <a:p>
            <a:pPr marL="609600" indent="-609600">
              <a:buClr>
                <a:schemeClr val="hlink"/>
              </a:buClr>
              <a:buFont typeface="Wingdings" pitchFamily="2" charset="2"/>
              <a:buAutoNum type="arabicPeriod"/>
            </a:pPr>
            <a:r>
              <a:rPr lang="es-ES" sz="1500">
                <a:latin typeface="Arial" charset="0"/>
              </a:rPr>
              <a:t>Variación</a:t>
            </a:r>
            <a:r>
              <a:rPr lang="es-ES" sz="1500" i="1">
                <a:latin typeface="Arial" charset="0"/>
              </a:rPr>
              <a:t> </a:t>
            </a:r>
            <a:r>
              <a:rPr lang="es-ES" sz="1500">
                <a:latin typeface="Arial" charset="0"/>
              </a:rPr>
              <a:t>genética</a:t>
            </a:r>
          </a:p>
          <a:p>
            <a:pPr marL="609600" indent="-609600">
              <a:buClr>
                <a:schemeClr val="hlink"/>
              </a:buClr>
              <a:buFont typeface="Wingdings" pitchFamily="2" charset="2"/>
              <a:buAutoNum type="arabicPeriod"/>
            </a:pPr>
            <a:r>
              <a:rPr lang="es-ES" sz="1500">
                <a:latin typeface="Arial" charset="0"/>
              </a:rPr>
              <a:t>Herencia</a:t>
            </a:r>
          </a:p>
          <a:p>
            <a:pPr marL="609600" indent="-609600">
              <a:buClr>
                <a:schemeClr val="hlink"/>
              </a:buClr>
              <a:buFont typeface="Wingdings" pitchFamily="2" charset="2"/>
              <a:buAutoNum type="arabicPeriod"/>
            </a:pPr>
            <a:r>
              <a:rPr lang="es-ES" sz="1500">
                <a:latin typeface="Arial" charset="0"/>
              </a:rPr>
              <a:t>Selección natural</a:t>
            </a:r>
          </a:p>
          <a:p>
            <a:pPr marL="609600" indent="-609600">
              <a:buClr>
                <a:schemeClr val="accent2"/>
              </a:buClr>
            </a:pPr>
            <a:r>
              <a:rPr lang="es-ES" sz="1500">
                <a:latin typeface="Arial" charset="0"/>
              </a:rPr>
              <a:t>Tipos de adaptaciones: 1. morfológicas, 2. fisiológicas y 3. de comportamiento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50825" y="620713"/>
            <a:ext cx="8642350" cy="720725"/>
          </a:xfrm>
        </p:spPr>
        <p:txBody>
          <a:bodyPr/>
          <a:lstStyle/>
          <a:p>
            <a:pPr algn="ctr"/>
            <a:r>
              <a:rPr lang="es-ES" sz="4000">
                <a:solidFill>
                  <a:srgbClr val="241AEC"/>
                </a:solidFill>
                <a:latin typeface="Arial" charset="0"/>
              </a:rPr>
              <a:t>¿Qué es la evolución?</a:t>
            </a:r>
          </a:p>
        </p:txBody>
      </p:sp>
      <p:sp>
        <p:nvSpPr>
          <p:cNvPr id="28675" name="Rectangle 3"/>
          <p:cNvSpPr>
            <a:spLocks noGrp="1" noChangeArrowheads="1"/>
          </p:cNvSpPr>
          <p:nvPr>
            <p:ph type="body" idx="1"/>
          </p:nvPr>
        </p:nvSpPr>
        <p:spPr>
          <a:xfrm>
            <a:off x="611188" y="2133600"/>
            <a:ext cx="8343900" cy="4114800"/>
          </a:xfrm>
        </p:spPr>
        <p:txBody>
          <a:bodyPr/>
          <a:lstStyle/>
          <a:p>
            <a:pPr>
              <a:buClr>
                <a:schemeClr val="accent2"/>
              </a:buClr>
            </a:pPr>
            <a:r>
              <a:rPr lang="es-ES" sz="2000">
                <a:latin typeface="Arial" charset="0"/>
              </a:rPr>
              <a:t>La evolución es la teoría unificadora que explica el origen de las diversas formas de vida como resultado de cambios en su composición genética.</a:t>
            </a:r>
          </a:p>
          <a:p>
            <a:pPr>
              <a:buClr>
                <a:schemeClr val="accent2"/>
              </a:buClr>
            </a:pPr>
            <a:endParaRPr lang="es-ES" sz="2000">
              <a:latin typeface="Arial" charset="0"/>
            </a:endParaRPr>
          </a:p>
          <a:p>
            <a:pPr>
              <a:buClr>
                <a:schemeClr val="accent2"/>
              </a:buClr>
            </a:pPr>
            <a:r>
              <a:rPr lang="es-ES" sz="2000">
                <a:latin typeface="Arial" charset="0"/>
              </a:rPr>
              <a:t>La teoría de la evolución establece que los organismos modernos descienden de formas de vida preexistentes modificadas. Esto significa que los organismos que están vivos actualmente, están relacionados con los organismos extintos del pasado.</a:t>
            </a:r>
          </a:p>
          <a:p>
            <a:pPr>
              <a:buClr>
                <a:schemeClr val="accent2"/>
              </a:buClr>
            </a:pPr>
            <a:endParaRPr lang="es-ES" sz="2000">
              <a:latin typeface="Arial" charset="0"/>
            </a:endParaRPr>
          </a:p>
          <a:p>
            <a:pPr>
              <a:buClr>
                <a:schemeClr val="accent2"/>
              </a:buClr>
            </a:pPr>
            <a:r>
              <a:rPr lang="es-ES" sz="2000">
                <a:latin typeface="Arial" charset="0"/>
              </a:rPr>
              <a:t>La idea principal de la teoría de la evolución  es que las poblaciones de organismos pueden sufrir cambios biológicos a través de las generaciones.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827088" y="404813"/>
            <a:ext cx="7793037" cy="839787"/>
          </a:xfrm>
        </p:spPr>
        <p:txBody>
          <a:bodyPr/>
          <a:lstStyle/>
          <a:p>
            <a:pPr algn="ctr"/>
            <a:r>
              <a:rPr lang="es-ES" sz="4000">
                <a:solidFill>
                  <a:srgbClr val="241AEC"/>
                </a:solidFill>
                <a:latin typeface="Arial" charset="0"/>
              </a:rPr>
              <a:t>Teorías de la evolución</a:t>
            </a:r>
          </a:p>
        </p:txBody>
      </p:sp>
      <p:sp>
        <p:nvSpPr>
          <p:cNvPr id="142339" name="Rectangle 3"/>
          <p:cNvSpPr>
            <a:spLocks noGrp="1" noChangeArrowheads="1"/>
          </p:cNvSpPr>
          <p:nvPr>
            <p:ph type="body" sz="half" idx="1"/>
          </p:nvPr>
        </p:nvSpPr>
        <p:spPr>
          <a:xfrm>
            <a:off x="468313" y="2060575"/>
            <a:ext cx="4241800" cy="4465638"/>
          </a:xfrm>
        </p:spPr>
        <p:txBody>
          <a:bodyPr/>
          <a:lstStyle/>
          <a:p>
            <a:pPr algn="ctr">
              <a:lnSpc>
                <a:spcPct val="80000"/>
              </a:lnSpc>
              <a:buFont typeface="Wingdings" pitchFamily="2" charset="2"/>
              <a:buNone/>
            </a:pPr>
            <a:r>
              <a:rPr lang="es-ES" sz="2000" b="1">
                <a:latin typeface="Arial" charset="0"/>
              </a:rPr>
              <a:t>Jean Baptiste Lamarck</a:t>
            </a:r>
          </a:p>
          <a:p>
            <a:pPr algn="ctr">
              <a:lnSpc>
                <a:spcPct val="80000"/>
              </a:lnSpc>
              <a:buFont typeface="Wingdings" pitchFamily="2" charset="2"/>
              <a:buNone/>
            </a:pPr>
            <a:endParaRPr lang="es-ES" sz="2000" b="1">
              <a:latin typeface="Arial" charset="0"/>
            </a:endParaRPr>
          </a:p>
          <a:p>
            <a:pPr>
              <a:lnSpc>
                <a:spcPct val="80000"/>
              </a:lnSpc>
            </a:pPr>
            <a:r>
              <a:rPr lang="es-ES" sz="1600">
                <a:latin typeface="Arial" charset="0"/>
              </a:rPr>
              <a:t>Científico francés (1744-1829), estudió medicina y botánica, fue miembro de la Academia Francesa de Ciencias.</a:t>
            </a:r>
          </a:p>
          <a:p>
            <a:pPr>
              <a:lnSpc>
                <a:spcPct val="80000"/>
              </a:lnSpc>
            </a:pPr>
            <a:endParaRPr lang="es-ES" sz="1600">
              <a:latin typeface="Arial" charset="0"/>
            </a:endParaRPr>
          </a:p>
          <a:p>
            <a:pPr>
              <a:lnSpc>
                <a:spcPct val="80000"/>
              </a:lnSpc>
            </a:pPr>
            <a:r>
              <a:rPr lang="es-ES" sz="1600">
                <a:latin typeface="Arial" charset="0"/>
              </a:rPr>
              <a:t>Trabajó  como botánico en el Jardin du Roi, más tarde Museo Nacional de Historia Natural (París).  Fue nombrado director del Departamento de los Animales sin Esqueleto, a los que posteriormente asignó su denominación moderna de invertebrados.</a:t>
            </a:r>
          </a:p>
          <a:p>
            <a:pPr>
              <a:lnSpc>
                <a:spcPct val="80000"/>
              </a:lnSpc>
            </a:pPr>
            <a:endParaRPr lang="es-ES" sz="1600">
              <a:latin typeface="Arial" charset="0"/>
            </a:endParaRPr>
          </a:p>
          <a:p>
            <a:pPr>
              <a:lnSpc>
                <a:spcPct val="80000"/>
              </a:lnSpc>
            </a:pPr>
            <a:r>
              <a:rPr lang="es-ES" sz="1600">
                <a:latin typeface="Arial" charset="0"/>
              </a:rPr>
              <a:t>Lamarck fue el primero en utilizar el término </a:t>
            </a:r>
            <a:r>
              <a:rPr lang="es-ES" sz="1600" i="1">
                <a:latin typeface="Arial" charset="0"/>
              </a:rPr>
              <a:t>biología</a:t>
            </a:r>
            <a:r>
              <a:rPr lang="es-ES" sz="1600">
                <a:latin typeface="Arial" charset="0"/>
              </a:rPr>
              <a:t>, en 1802 </a:t>
            </a:r>
          </a:p>
          <a:p>
            <a:pPr>
              <a:lnSpc>
                <a:spcPct val="80000"/>
              </a:lnSpc>
            </a:pPr>
            <a:endParaRPr lang="es-ES" sz="1600">
              <a:latin typeface="Arial" charset="0"/>
            </a:endParaRPr>
          </a:p>
          <a:p>
            <a:pPr>
              <a:lnSpc>
                <a:spcPct val="80000"/>
              </a:lnSpc>
            </a:pPr>
            <a:r>
              <a:rPr lang="es-ES" sz="1600">
                <a:latin typeface="Arial" charset="0"/>
              </a:rPr>
              <a:t>Fue el primero en elaborar una teoría completa y coherente de la evolución.</a:t>
            </a:r>
          </a:p>
          <a:p>
            <a:pPr>
              <a:lnSpc>
                <a:spcPct val="80000"/>
              </a:lnSpc>
            </a:pPr>
            <a:endParaRPr lang="es-ES" sz="1600">
              <a:latin typeface="Arial" charset="0"/>
            </a:endParaRPr>
          </a:p>
        </p:txBody>
      </p:sp>
      <p:sp>
        <p:nvSpPr>
          <p:cNvPr id="142340" name="Rectangle 4"/>
          <p:cNvSpPr>
            <a:spLocks noGrp="1" noChangeArrowheads="1"/>
          </p:cNvSpPr>
          <p:nvPr>
            <p:ph type="body" sz="half" idx="2"/>
          </p:nvPr>
        </p:nvSpPr>
        <p:spPr>
          <a:xfrm>
            <a:off x="4932363" y="2017713"/>
            <a:ext cx="4022725" cy="4364037"/>
          </a:xfrm>
        </p:spPr>
        <p:txBody>
          <a:bodyPr/>
          <a:lstStyle/>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nSpc>
                <a:spcPct val="80000"/>
              </a:lnSpc>
            </a:pPr>
            <a:endParaRPr lang="es-ES" sz="1200"/>
          </a:p>
          <a:p>
            <a:pPr algn="ctr">
              <a:lnSpc>
                <a:spcPct val="80000"/>
              </a:lnSpc>
              <a:buFont typeface="Wingdings" pitchFamily="2" charset="2"/>
              <a:buNone/>
            </a:pPr>
            <a:r>
              <a:rPr lang="es-ES" sz="2000">
                <a:latin typeface="Arial" charset="0"/>
              </a:rPr>
              <a:t>Lamarck</a:t>
            </a:r>
          </a:p>
        </p:txBody>
      </p:sp>
      <p:pic>
        <p:nvPicPr>
          <p:cNvPr id="142342" name="Picture 6" descr="RETRATO LAMARCK"/>
          <p:cNvPicPr>
            <a:picLocks noChangeAspect="1" noChangeArrowheads="1"/>
          </p:cNvPicPr>
          <p:nvPr/>
        </p:nvPicPr>
        <p:blipFill>
          <a:blip r:embed="rId2"/>
          <a:srcRect/>
          <a:stretch>
            <a:fillRect/>
          </a:stretch>
        </p:blipFill>
        <p:spPr bwMode="auto">
          <a:xfrm>
            <a:off x="5364163" y="2276475"/>
            <a:ext cx="3238500" cy="36290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611188" y="1844675"/>
            <a:ext cx="8353425" cy="4826000"/>
          </a:xfrm>
        </p:spPr>
        <p:txBody>
          <a:bodyPr/>
          <a:lstStyle/>
          <a:p>
            <a:pPr marL="609600" indent="-609600">
              <a:lnSpc>
                <a:spcPct val="80000"/>
              </a:lnSpc>
              <a:buFont typeface="Wingdings" pitchFamily="2" charset="2"/>
              <a:buNone/>
            </a:pPr>
            <a:r>
              <a:rPr lang="es-ES" sz="1200">
                <a:latin typeface="Arial" charset="0"/>
              </a:rPr>
              <a:t>	</a:t>
            </a:r>
            <a:r>
              <a:rPr lang="es-ES" sz="1800">
                <a:latin typeface="Arial" charset="0"/>
              </a:rPr>
              <a:t>Las ideas centrales de Lamarck pueden resumirse de la siguiente manera:</a:t>
            </a:r>
          </a:p>
          <a:p>
            <a:pPr marL="609600" indent="-609600">
              <a:lnSpc>
                <a:spcPct val="80000"/>
              </a:lnSpc>
              <a:buFont typeface="Wingdings" pitchFamily="2" charset="2"/>
              <a:buNone/>
            </a:pPr>
            <a:endParaRPr lang="es-ES" sz="1800">
              <a:latin typeface="Arial" charset="0"/>
            </a:endParaRPr>
          </a:p>
          <a:p>
            <a:pPr marL="609600" indent="-609600">
              <a:lnSpc>
                <a:spcPct val="80000"/>
              </a:lnSpc>
              <a:buFont typeface="Wingdings" pitchFamily="2" charset="2"/>
              <a:buAutoNum type="arabicPeriod"/>
            </a:pPr>
            <a:r>
              <a:rPr lang="es-ES" sz="1800">
                <a:latin typeface="Arial" charset="0"/>
              </a:rPr>
              <a:t>La vida con frecuencia se origina por generación espontánea. Aceptada en esa época y descartada por los trabajos de Pasteur en 1864.</a:t>
            </a:r>
          </a:p>
          <a:p>
            <a:pPr marL="609600" indent="-609600">
              <a:lnSpc>
                <a:spcPct val="80000"/>
              </a:lnSpc>
              <a:buFont typeface="Wingdings" pitchFamily="2" charset="2"/>
              <a:buAutoNum type="arabicPeriod"/>
            </a:pPr>
            <a:endParaRPr lang="es-ES" sz="1800">
              <a:latin typeface="Arial" charset="0"/>
            </a:endParaRPr>
          </a:p>
          <a:p>
            <a:pPr marL="609600" indent="-609600">
              <a:lnSpc>
                <a:spcPct val="80000"/>
              </a:lnSpc>
              <a:buFont typeface="Wingdings" pitchFamily="2" charset="2"/>
              <a:buAutoNum type="arabicPeriod"/>
            </a:pPr>
            <a:r>
              <a:rPr lang="es-ES" sz="1800">
                <a:latin typeface="Arial" charset="0"/>
              </a:rPr>
              <a:t>La vida tiene una tendencia innata a la perfección, lo que es el verdadero motor de la evolución.</a:t>
            </a:r>
          </a:p>
          <a:p>
            <a:pPr marL="609600" indent="-609600">
              <a:lnSpc>
                <a:spcPct val="80000"/>
              </a:lnSpc>
              <a:buFont typeface="Wingdings" pitchFamily="2" charset="2"/>
              <a:buAutoNum type="arabicPeriod"/>
            </a:pPr>
            <a:endParaRPr lang="es-ES" sz="1800">
              <a:latin typeface="Arial" charset="0"/>
            </a:endParaRPr>
          </a:p>
          <a:p>
            <a:pPr marL="609600" indent="-609600">
              <a:lnSpc>
                <a:spcPct val="80000"/>
              </a:lnSpc>
              <a:buFont typeface="Wingdings" pitchFamily="2" charset="2"/>
              <a:buAutoNum type="arabicPeriod"/>
            </a:pPr>
            <a:r>
              <a:rPr lang="es-ES" sz="1800">
                <a:latin typeface="Arial" charset="0"/>
              </a:rPr>
              <a:t>Los organismos generan nuevas necesidades cuando se producen cambios en el ambiente. Esta característica determina que se vean obligados a utilizar ciertos órganos en mayor o menor medida, o incluso a no utilizarlos, lo que provoca que estos órganos sufran formación, desarrollo, atrofias o desaparición </a:t>
            </a:r>
            <a:r>
              <a:rPr lang="es-ES" sz="1800" b="1">
                <a:latin typeface="Arial" charset="0"/>
              </a:rPr>
              <a:t>(</a:t>
            </a:r>
            <a:r>
              <a:rPr lang="es-ES" sz="1800" b="1" i="1">
                <a:latin typeface="Arial" charset="0"/>
              </a:rPr>
              <a:t>hipótesis del uso y desuso de las partes),</a:t>
            </a:r>
            <a:r>
              <a:rPr lang="es-ES" sz="1800">
                <a:latin typeface="Arial" charset="0"/>
              </a:rPr>
              <a:t> finalmente por efecto de estas variables se producen cambios o alteraciones en sus constituciones. </a:t>
            </a:r>
          </a:p>
          <a:p>
            <a:pPr marL="609600" indent="-609600">
              <a:lnSpc>
                <a:spcPct val="80000"/>
              </a:lnSpc>
              <a:buFont typeface="Wingdings" pitchFamily="2" charset="2"/>
              <a:buAutoNum type="arabicPeriod"/>
            </a:pPr>
            <a:endParaRPr lang="es-ES" sz="1800">
              <a:latin typeface="Arial" charset="0"/>
            </a:endParaRPr>
          </a:p>
          <a:p>
            <a:pPr marL="609600" indent="-609600">
              <a:lnSpc>
                <a:spcPct val="80000"/>
              </a:lnSpc>
              <a:buFont typeface="Wingdings" pitchFamily="2" charset="2"/>
              <a:buAutoNum type="arabicPeriod"/>
            </a:pPr>
            <a:r>
              <a:rPr lang="es-ES" sz="1800">
                <a:latin typeface="Arial" charset="0"/>
              </a:rPr>
              <a:t>Las alteraciones o cambios, adquisiciones o pérdidas, son heredables, a lo que llamó </a:t>
            </a:r>
            <a:r>
              <a:rPr lang="es-ES" sz="1800" b="1" i="1">
                <a:latin typeface="Arial" charset="0"/>
              </a:rPr>
              <a:t>herencia de características adquiridas</a:t>
            </a:r>
            <a:r>
              <a:rPr lang="es-ES" sz="1800">
                <a:latin typeface="Arial"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4" name="Rectangle 6"/>
          <p:cNvSpPr>
            <a:spLocks noGrp="1" noChangeArrowheads="1"/>
          </p:cNvSpPr>
          <p:nvPr>
            <p:ph type="body" sz="half" idx="2"/>
          </p:nvPr>
        </p:nvSpPr>
        <p:spPr>
          <a:xfrm>
            <a:off x="755650" y="5300663"/>
            <a:ext cx="8199438" cy="1296987"/>
          </a:xfrm>
        </p:spPr>
        <p:txBody>
          <a:bodyPr/>
          <a:lstStyle/>
          <a:p>
            <a:pPr>
              <a:lnSpc>
                <a:spcPct val="80000"/>
              </a:lnSpc>
              <a:buClr>
                <a:srgbClr val="241AEC"/>
              </a:buClr>
            </a:pPr>
            <a:r>
              <a:rPr lang="es-ES" sz="1800"/>
              <a:t>El esfuerzo de las jirafas por alcanzar las hojas de los árboles hace crecer su cuello. </a:t>
            </a:r>
          </a:p>
          <a:p>
            <a:pPr>
              <a:lnSpc>
                <a:spcPct val="80000"/>
              </a:lnSpc>
              <a:buClr>
                <a:srgbClr val="241AEC"/>
              </a:buClr>
            </a:pPr>
            <a:r>
              <a:rPr lang="es-ES" sz="1800"/>
              <a:t>Los hijos nacen ya con el cuello más largo y siguen esforzándose por coger las hojas. </a:t>
            </a:r>
          </a:p>
          <a:p>
            <a:pPr>
              <a:lnSpc>
                <a:spcPct val="80000"/>
              </a:lnSpc>
              <a:buClr>
                <a:srgbClr val="241AEC"/>
              </a:buClr>
            </a:pPr>
            <a:r>
              <a:rPr lang="es-ES" sz="1800"/>
              <a:t>La siguiente generación tiene el cuello aún más largo. </a:t>
            </a:r>
            <a:endParaRPr lang="es-ES" sz="1800">
              <a:latin typeface="Arial" charset="0"/>
            </a:endParaRPr>
          </a:p>
        </p:txBody>
      </p:sp>
      <p:pic>
        <p:nvPicPr>
          <p:cNvPr id="140299" name="Picture 11" descr="jirafas Lamark"/>
          <p:cNvPicPr>
            <a:picLocks noChangeAspect="1" noChangeArrowheads="1"/>
          </p:cNvPicPr>
          <p:nvPr/>
        </p:nvPicPr>
        <p:blipFill>
          <a:blip r:embed="rId2"/>
          <a:srcRect/>
          <a:stretch>
            <a:fillRect/>
          </a:stretch>
        </p:blipFill>
        <p:spPr bwMode="auto">
          <a:xfrm>
            <a:off x="1331913" y="333375"/>
            <a:ext cx="6769100" cy="48482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sz="half" idx="1"/>
          </p:nvPr>
        </p:nvSpPr>
        <p:spPr>
          <a:xfrm>
            <a:off x="323850" y="1916113"/>
            <a:ext cx="4608513" cy="4752975"/>
          </a:xfrm>
        </p:spPr>
        <p:txBody>
          <a:bodyPr/>
          <a:lstStyle/>
          <a:p>
            <a:pPr marL="533400" indent="-533400" algn="ctr">
              <a:lnSpc>
                <a:spcPct val="90000"/>
              </a:lnSpc>
              <a:buClr>
                <a:schemeClr val="hlink"/>
              </a:buClr>
              <a:buFont typeface="Wingdings" pitchFamily="2" charset="2"/>
              <a:buNone/>
            </a:pPr>
            <a:r>
              <a:rPr lang="es-ES" sz="2000" b="1">
                <a:latin typeface="Arial" charset="0"/>
              </a:rPr>
              <a:t>Charles Darwin</a:t>
            </a:r>
          </a:p>
          <a:p>
            <a:pPr marL="533400" indent="-533400" algn="ctr">
              <a:lnSpc>
                <a:spcPct val="90000"/>
              </a:lnSpc>
              <a:buClr>
                <a:schemeClr val="hlink"/>
              </a:buClr>
              <a:buFont typeface="Wingdings" pitchFamily="2" charset="2"/>
              <a:buNone/>
            </a:pPr>
            <a:endParaRPr lang="es-ES" sz="1600" b="1">
              <a:latin typeface="Arial" charset="0"/>
            </a:endParaRPr>
          </a:p>
          <a:p>
            <a:pPr marL="533400" indent="-533400">
              <a:lnSpc>
                <a:spcPct val="90000"/>
              </a:lnSpc>
              <a:buClr>
                <a:schemeClr val="hlink"/>
              </a:buClr>
            </a:pPr>
            <a:r>
              <a:rPr lang="es-ES" sz="1600">
                <a:latin typeface="Arial" charset="0"/>
              </a:rPr>
              <a:t>Biólogo inglés (1809-1882), sentó las bases de la moderna teoría de la evolución.</a:t>
            </a:r>
          </a:p>
          <a:p>
            <a:pPr marL="533400" indent="-533400">
              <a:lnSpc>
                <a:spcPct val="90000"/>
              </a:lnSpc>
              <a:buClr>
                <a:schemeClr val="hlink"/>
              </a:buClr>
            </a:pPr>
            <a:endParaRPr lang="es-ES" sz="1600">
              <a:latin typeface="Arial" charset="0"/>
            </a:endParaRPr>
          </a:p>
          <a:p>
            <a:pPr marL="533400" indent="-533400">
              <a:lnSpc>
                <a:spcPct val="90000"/>
              </a:lnSpc>
              <a:buClr>
                <a:schemeClr val="hlink"/>
              </a:buClr>
            </a:pPr>
            <a:r>
              <a:rPr lang="es-ES" sz="1600">
                <a:latin typeface="Arial" charset="0"/>
              </a:rPr>
              <a:t>Después de graduarse en Cambridge a los 22 años, Darwin se embarcó en el barco de reconocimiento </a:t>
            </a:r>
            <a:r>
              <a:rPr lang="es-ES" sz="1600" b="1" i="1">
                <a:latin typeface="Arial" charset="0"/>
              </a:rPr>
              <a:t>Beagle</a:t>
            </a:r>
            <a:r>
              <a:rPr lang="es-ES" sz="1600">
                <a:latin typeface="Arial" charset="0"/>
              </a:rPr>
              <a:t> para emprender una expedición científica alrededor del mundo que duraría cinco años.</a:t>
            </a:r>
          </a:p>
          <a:p>
            <a:pPr marL="533400" indent="-533400">
              <a:lnSpc>
                <a:spcPct val="90000"/>
              </a:lnSpc>
              <a:buClr>
                <a:schemeClr val="hlink"/>
              </a:buClr>
            </a:pPr>
            <a:endParaRPr lang="es-ES" sz="1600">
              <a:latin typeface="Arial" charset="0"/>
            </a:endParaRPr>
          </a:p>
          <a:p>
            <a:pPr marL="533400" indent="-533400">
              <a:lnSpc>
                <a:spcPct val="90000"/>
              </a:lnSpc>
              <a:buClr>
                <a:schemeClr val="hlink"/>
              </a:buClr>
            </a:pPr>
            <a:r>
              <a:rPr lang="es-ES" sz="1600">
                <a:latin typeface="Arial" charset="0"/>
              </a:rPr>
              <a:t>A su regreso publicó su libro </a:t>
            </a:r>
            <a:r>
              <a:rPr lang="es-ES" sz="1600" i="1">
                <a:latin typeface="Arial" charset="0"/>
              </a:rPr>
              <a:t>Diario del viaje del Beagle</a:t>
            </a:r>
            <a:r>
              <a:rPr lang="es-ES" sz="1600">
                <a:latin typeface="Arial" charset="0"/>
              </a:rPr>
              <a:t> y poco después se convirtió en una celebridad científica.</a:t>
            </a:r>
          </a:p>
          <a:p>
            <a:pPr marL="533400" indent="-533400">
              <a:lnSpc>
                <a:spcPct val="90000"/>
              </a:lnSpc>
              <a:buClr>
                <a:schemeClr val="hlink"/>
              </a:buClr>
            </a:pPr>
            <a:endParaRPr lang="es-ES" sz="1600">
              <a:latin typeface="Arial" charset="0"/>
            </a:endParaRPr>
          </a:p>
          <a:p>
            <a:pPr marL="533400" indent="-533400">
              <a:lnSpc>
                <a:spcPct val="90000"/>
              </a:lnSpc>
              <a:buClr>
                <a:schemeClr val="hlink"/>
              </a:buClr>
            </a:pPr>
            <a:r>
              <a:rPr lang="es-ES" sz="1600">
                <a:latin typeface="Arial" charset="0"/>
              </a:rPr>
              <a:t>Recogió su teoría de la evolución en su libro </a:t>
            </a:r>
            <a:r>
              <a:rPr lang="es-ES" sz="1600" b="1" i="1">
                <a:latin typeface="Arial" charset="0"/>
              </a:rPr>
              <a:t>El origen de las especies</a:t>
            </a:r>
            <a:r>
              <a:rPr lang="es-ES" sz="1600">
                <a:latin typeface="Arial" charset="0"/>
              </a:rPr>
              <a:t>, publicado en 1859.</a:t>
            </a:r>
          </a:p>
        </p:txBody>
      </p:sp>
      <p:sp>
        <p:nvSpPr>
          <p:cNvPr id="146435" name="Rectangle 3"/>
          <p:cNvSpPr>
            <a:spLocks noGrp="1" noChangeArrowheads="1"/>
          </p:cNvSpPr>
          <p:nvPr>
            <p:ph type="body" sz="half" idx="2"/>
          </p:nvPr>
        </p:nvSpPr>
        <p:spPr>
          <a:xfrm>
            <a:off x="5118100" y="1844675"/>
            <a:ext cx="4025900" cy="4752975"/>
          </a:xfrm>
        </p:spPr>
        <p:txBody>
          <a:bodyPr/>
          <a:lstStyle/>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nSpc>
                <a:spcPct val="90000"/>
              </a:lnSpc>
              <a:buFont typeface="Wingdings" pitchFamily="2" charset="2"/>
              <a:buNone/>
            </a:pPr>
            <a:endParaRPr lang="es-ES" sz="1600">
              <a:latin typeface="Arial" charset="0"/>
            </a:endParaRPr>
          </a:p>
          <a:p>
            <a:pPr algn="ctr">
              <a:lnSpc>
                <a:spcPct val="90000"/>
              </a:lnSpc>
              <a:buFont typeface="Wingdings" pitchFamily="2" charset="2"/>
              <a:buNone/>
            </a:pPr>
            <a:r>
              <a:rPr lang="es-ES" sz="2000">
                <a:latin typeface="Arial" charset="0"/>
              </a:rPr>
              <a:t>Darwin</a:t>
            </a:r>
          </a:p>
        </p:txBody>
      </p:sp>
      <p:pic>
        <p:nvPicPr>
          <p:cNvPr id="146436" name="Picture 4" descr="Darwin"/>
          <p:cNvPicPr>
            <a:picLocks noChangeAspect="1" noChangeArrowheads="1"/>
          </p:cNvPicPr>
          <p:nvPr/>
        </p:nvPicPr>
        <p:blipFill>
          <a:blip r:embed="rId2"/>
          <a:srcRect/>
          <a:stretch>
            <a:fillRect/>
          </a:stretch>
        </p:blipFill>
        <p:spPr bwMode="auto">
          <a:xfrm>
            <a:off x="5364163" y="1916113"/>
            <a:ext cx="3136900" cy="4321175"/>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4" name="Rectangle 8"/>
          <p:cNvSpPr>
            <a:spLocks noGrp="1" noChangeArrowheads="1"/>
          </p:cNvSpPr>
          <p:nvPr>
            <p:ph type="body" idx="1"/>
          </p:nvPr>
        </p:nvSpPr>
        <p:spPr>
          <a:xfrm>
            <a:off x="684213" y="1844675"/>
            <a:ext cx="8199437" cy="4608513"/>
          </a:xfrm>
        </p:spPr>
        <p:txBody>
          <a:bodyPr/>
          <a:lstStyle/>
          <a:p>
            <a:pPr algn="ctr">
              <a:lnSpc>
                <a:spcPct val="90000"/>
              </a:lnSpc>
              <a:buFont typeface="Wingdings" pitchFamily="2" charset="2"/>
              <a:buNone/>
            </a:pPr>
            <a:r>
              <a:rPr lang="es-ES" sz="1800" b="1">
                <a:latin typeface="Arial" charset="0"/>
              </a:rPr>
              <a:t>El viaje a bordo del Beagle (1831-1836)</a:t>
            </a:r>
          </a:p>
          <a:p>
            <a:pPr algn="ctr">
              <a:lnSpc>
                <a:spcPct val="90000"/>
              </a:lnSpc>
              <a:buFont typeface="Wingdings" pitchFamily="2" charset="2"/>
              <a:buNone/>
            </a:pPr>
            <a:endParaRPr lang="es-ES" sz="1800" b="1">
              <a:latin typeface="Arial" charset="0"/>
            </a:endParaRPr>
          </a:p>
          <a:p>
            <a:pPr>
              <a:lnSpc>
                <a:spcPct val="90000"/>
              </a:lnSpc>
              <a:buClr>
                <a:srgbClr val="FE3934"/>
              </a:buClr>
            </a:pPr>
            <a:r>
              <a:rPr lang="es-ES" sz="1800">
                <a:latin typeface="Arial" charset="0"/>
              </a:rPr>
              <a:t>Darwin zarpa a bordo del hermoso bergantín </a:t>
            </a:r>
            <a:r>
              <a:rPr lang="es-ES" sz="1800" i="1">
                <a:latin typeface="Arial" charset="0"/>
              </a:rPr>
              <a:t>Beagle</a:t>
            </a:r>
            <a:r>
              <a:rPr lang="es-ES" sz="1800">
                <a:latin typeface="Arial" charset="0"/>
              </a:rPr>
              <a:t> en un viaje que duró cinco años por costas de Sudamérica, Galápagos, Tahití, Nueva Zelanda, Australia, Tasmania, isla de Keeling, Mauricio, Brasil y las Azores. </a:t>
            </a:r>
          </a:p>
          <a:p>
            <a:pPr>
              <a:lnSpc>
                <a:spcPct val="90000"/>
              </a:lnSpc>
              <a:buClr>
                <a:srgbClr val="FE3934"/>
              </a:buClr>
              <a:buFont typeface="Wingdings" pitchFamily="2" charset="2"/>
              <a:buNone/>
            </a:pPr>
            <a:endParaRPr lang="es-ES" sz="1800">
              <a:latin typeface="Arial" charset="0"/>
            </a:endParaRPr>
          </a:p>
          <a:p>
            <a:pPr>
              <a:lnSpc>
                <a:spcPct val="90000"/>
              </a:lnSpc>
              <a:buClr>
                <a:srgbClr val="FE3934"/>
              </a:buClr>
            </a:pPr>
            <a:r>
              <a:rPr lang="es-ES" sz="2000">
                <a:latin typeface="Arial" charset="0"/>
              </a:rPr>
              <a:t>Las islas Galápagos</a:t>
            </a:r>
            <a:r>
              <a:rPr lang="es-ES" sz="2000" b="1">
                <a:latin typeface="Arial" charset="0"/>
              </a:rPr>
              <a:t>:</a:t>
            </a:r>
            <a:r>
              <a:rPr lang="es-ES" sz="2000">
                <a:latin typeface="Arial" charset="0"/>
              </a:rPr>
              <a:t/>
            </a:r>
            <a:br>
              <a:rPr lang="es-ES" sz="2000">
                <a:latin typeface="Arial" charset="0"/>
              </a:rPr>
            </a:br>
            <a:r>
              <a:rPr lang="es-ES" sz="1800">
                <a:latin typeface="Arial" charset="0"/>
              </a:rPr>
              <a:t>En esta inhabitadas islas del Pacífico, muy distantes de las costas de Sudamérica, se sorprendió al descubrir lagartos gigantescos, supuestamente extinguidos, desmesuradas tortugas, cangrejos descomunales, gavilanes sin malicia que se dejaban derribar de un árbol con una vara y tórtolas amistosas que se posaban sobre su hombro.         Al cambiar de una isla a otra, aunque el clima y la geología </a:t>
            </a:r>
            <a:r>
              <a:rPr lang="es-ES" sz="1800" b="1">
                <a:latin typeface="Arial" charset="0"/>
              </a:rPr>
              <a:t>no variaban</a:t>
            </a:r>
            <a:r>
              <a:rPr lang="es-ES" sz="1800">
                <a:latin typeface="Arial" charset="0"/>
              </a:rPr>
              <a:t>, la fauna era inexplicablemente </a:t>
            </a:r>
            <a:r>
              <a:rPr lang="es-ES" sz="1800" b="1">
                <a:latin typeface="Arial" charset="0"/>
              </a:rPr>
              <a:t>distinta</a:t>
            </a:r>
            <a:r>
              <a:rPr lang="es-ES" sz="1800">
                <a:latin typeface="Arial" charset="0"/>
              </a:rPr>
              <a:t>. Sospechaba que el medio en el que se desenvuelve la vida permite, de forma implacable, </a:t>
            </a:r>
            <a:r>
              <a:rPr lang="es-ES" sz="1800" b="1">
                <a:latin typeface="Arial" charset="0"/>
              </a:rPr>
              <a:t>sobrevivir solamente a los más aptos</a:t>
            </a:r>
            <a:r>
              <a:rPr lang="es-ES" sz="1800">
                <a:latin typeface="Arial"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900113" y="1844675"/>
            <a:ext cx="8054975" cy="4679950"/>
          </a:xfrm>
        </p:spPr>
        <p:txBody>
          <a:bodyPr/>
          <a:lstStyle/>
          <a:p>
            <a:endParaRPr lang="es-ES"/>
          </a:p>
        </p:txBody>
      </p:sp>
      <p:pic>
        <p:nvPicPr>
          <p:cNvPr id="150532" name="Picture 4" descr="beagle-voyage"/>
          <p:cNvPicPr>
            <a:picLocks noChangeAspect="1" noChangeArrowheads="1"/>
          </p:cNvPicPr>
          <p:nvPr/>
        </p:nvPicPr>
        <p:blipFill>
          <a:blip r:embed="rId2"/>
          <a:srcRect/>
          <a:stretch>
            <a:fillRect/>
          </a:stretch>
        </p:blipFill>
        <p:spPr bwMode="auto">
          <a:xfrm>
            <a:off x="1258888" y="1916113"/>
            <a:ext cx="7646987" cy="4673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ezclas">
  <a:themeElements>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980</TotalTime>
  <Words>772</Words>
  <Application>Microsoft PowerPoint</Application>
  <PresentationFormat>Presentación en pantalla (4:3)</PresentationFormat>
  <Paragraphs>187</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Times New Roman</vt:lpstr>
      <vt:lpstr>Tahoma</vt:lpstr>
      <vt:lpstr>Wingdings</vt:lpstr>
      <vt:lpstr>Arial</vt:lpstr>
      <vt:lpstr>Mezclas</vt:lpstr>
      <vt:lpstr>EVOLUCIÓN</vt:lpstr>
      <vt:lpstr>SUMARIO</vt:lpstr>
      <vt:lpstr>¿Qué es la evolución?</vt:lpstr>
      <vt:lpstr>Teorías de la evolución</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Tipos de adaptaciones</vt:lpstr>
      <vt:lpstr>Diapositiva 17</vt:lpstr>
      <vt:lpstr>Diapositiva 18</vt:lpstr>
      <vt:lpstr>Diapositiva 19</vt:lpstr>
      <vt:lpstr>Diapositiva 20</vt:lpstr>
      <vt:lpstr>Conceptos básicos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Administrador</cp:lastModifiedBy>
  <cp:revision>76</cp:revision>
  <dcterms:created xsi:type="dcterms:W3CDTF">1601-01-01T00:00:00Z</dcterms:created>
  <dcterms:modified xsi:type="dcterms:W3CDTF">2009-07-31T18:53:25Z</dcterms:modified>
</cp:coreProperties>
</file>