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9" r:id="rId2"/>
    <p:sldId id="270" r:id="rId3"/>
    <p:sldId id="271" r:id="rId4"/>
    <p:sldId id="272" r:id="rId5"/>
    <p:sldId id="273" r:id="rId6"/>
    <p:sldId id="256" r:id="rId7"/>
    <p:sldId id="274" r:id="rId8"/>
    <p:sldId id="275" r:id="rId9"/>
    <p:sldId id="276" r:id="rId10"/>
    <p:sldId id="278" r:id="rId11"/>
    <p:sldId id="279" r:id="rId12"/>
    <p:sldId id="281" r:id="rId13"/>
    <p:sldId id="280" r:id="rId14"/>
    <p:sldId id="265" r:id="rId15"/>
    <p:sldId id="282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0000"/>
    <a:srgbClr val="99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93" autoAdjust="0"/>
  </p:normalViewPr>
  <p:slideViewPr>
    <p:cSldViewPr>
      <p:cViewPr varScale="1">
        <p:scale>
          <a:sx n="61" d="100"/>
          <a:sy n="61" d="100"/>
        </p:scale>
        <p:origin x="-5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s-ES" altLang="en-US"/>
              <a:t>Haga clic para cambiar el estilo de título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 altLang="en-US"/>
              <a:t>Haga clic para modificar el estilo de subtítulo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BE968A-D1A0-4DCA-B4EB-FCFB0B63C09A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53607-1E59-4F41-809A-BDA00B8B5FD3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C178A-35A5-49D1-9B55-6893415A963E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DC390-3EDA-4838-B196-8737BF495DBA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1F93D-2722-434C-9197-B9AE65D63C14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D012D-B7A1-4653-8677-6E81A747C7CC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4502-69F5-4FFE-A2BC-0D48C125D896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B2287-8493-41FD-B749-6EA3173AE72D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7B9AD-2865-472D-A515-E591F99934BE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E581F-FEF8-490E-8539-A0F6A2759884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F3949-BC31-410D-8540-CCAE0ACE756B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E7BE8A5A-BC4C-409B-A5C7-EF5BD1B7DBBE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  <p:sp>
        <p:nvSpPr>
          <p:cNvPr id="1843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008063"/>
          </a:xfrm>
        </p:spPr>
        <p:txBody>
          <a:bodyPr/>
          <a:lstStyle/>
          <a:p>
            <a:pPr algn="ctr" eaLnBrk="1" hangingPunct="1"/>
            <a:r>
              <a:rPr lang="es-ES" sz="4800" smtClean="0">
                <a:latin typeface="Arial" charset="0"/>
              </a:rPr>
              <a:t>CAPÍTULO II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44900"/>
            <a:ext cx="8229600" cy="12969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s-ES" sz="4000" smtClean="0"/>
              <a:t>BIOLOGÍA DE LA CÉLULA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424862" cy="4968875"/>
          </a:xfrm>
        </p:spPr>
        <p:txBody>
          <a:bodyPr/>
          <a:lstStyle/>
          <a:p>
            <a:pPr marL="495300" indent="-495300" eaLnBrk="1" hangingPunct="1">
              <a:buClr>
                <a:srgbClr val="FF0000"/>
              </a:buClr>
            </a:pPr>
            <a:r>
              <a:rPr lang="es-ES" sz="2400" smtClean="0"/>
              <a:t>Después de muchas investigaciones, incluyendo las de Schleiden, Schwann y Virchow, se desarrolló la Teoría Celular, resumida en las siguientes afirmaciones</a:t>
            </a:r>
          </a:p>
          <a:p>
            <a:pPr marL="495300" indent="-495300" eaLnBrk="1" hangingPunct="1">
              <a:buClr>
                <a:srgbClr val="FF0000"/>
              </a:buClr>
            </a:pPr>
            <a:endParaRPr lang="es-ES" sz="2400" smtClean="0"/>
          </a:p>
          <a:p>
            <a:pPr marL="495300" indent="-495300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s-ES" sz="2400" smtClean="0"/>
              <a:t>Todos los organismos están formados por una o más células.</a:t>
            </a:r>
          </a:p>
          <a:p>
            <a:pPr marL="495300" indent="-495300" eaLnBrk="1" hangingPunct="1">
              <a:buClr>
                <a:srgbClr val="FF0000"/>
              </a:buClr>
              <a:buFont typeface="Wingdings" pitchFamily="2" charset="2"/>
              <a:buChar char="v"/>
            </a:pPr>
            <a:endParaRPr lang="es-ES" sz="2400" smtClean="0"/>
          </a:p>
          <a:p>
            <a:pPr marL="495300" indent="-495300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s-ES" sz="2400" smtClean="0"/>
              <a:t>La célula es la unidad básica de estructura y función de los organismos.</a:t>
            </a:r>
          </a:p>
          <a:p>
            <a:pPr marL="495300" indent="-495300" eaLnBrk="1" hangingPunct="1">
              <a:buClr>
                <a:srgbClr val="FF0000"/>
              </a:buClr>
              <a:buFont typeface="Wingdings" pitchFamily="2" charset="2"/>
              <a:buNone/>
            </a:pPr>
            <a:endParaRPr lang="es-ES" sz="2400" smtClean="0"/>
          </a:p>
          <a:p>
            <a:pPr marL="495300" indent="-495300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s-ES" sz="2400" smtClean="0"/>
              <a:t>Las células nuevas provienen, por reproducción celular, de células que ya existen.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39825"/>
          </a:xfrm>
        </p:spPr>
        <p:txBody>
          <a:bodyPr/>
          <a:lstStyle/>
          <a:p>
            <a:pPr algn="ctr" eaLnBrk="1" hangingPunct="1"/>
            <a:r>
              <a:rPr lang="es-ES" sz="4000" smtClean="0">
                <a:latin typeface="Arial" charset="0"/>
              </a:rPr>
              <a:t>Tipos de células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208963" cy="4176712"/>
          </a:xfrm>
        </p:spPr>
        <p:txBody>
          <a:bodyPr/>
          <a:lstStyle/>
          <a:p>
            <a:pPr eaLnBrk="1" hangingPunct="1"/>
            <a:r>
              <a:rPr lang="es-ES" sz="2400" smtClean="0"/>
              <a:t>La mayoría de las células contienen unas estructuras llamadas organelos, que llevan a cabo funciones específicas.</a:t>
            </a:r>
          </a:p>
          <a:p>
            <a:pPr eaLnBrk="1" hangingPunct="1"/>
            <a:endParaRPr lang="es-ES" sz="2400" smtClean="0"/>
          </a:p>
          <a:p>
            <a:pPr eaLnBrk="1" hangingPunct="1"/>
            <a:r>
              <a:rPr lang="es-ES" sz="2400" smtClean="0"/>
              <a:t>Las células se dividen en </a:t>
            </a:r>
            <a:r>
              <a:rPr lang="es-ES" sz="2400" b="1" smtClean="0"/>
              <a:t>procarióticas</a:t>
            </a:r>
            <a:r>
              <a:rPr lang="es-ES" sz="2400" smtClean="0"/>
              <a:t> y </a:t>
            </a:r>
            <a:r>
              <a:rPr lang="es-ES" sz="2400" b="1" smtClean="0"/>
              <a:t>eucarióticas</a:t>
            </a:r>
            <a:r>
              <a:rPr lang="es-ES" sz="2400" smtClean="0"/>
              <a:t>, dependiendo si poseen o no organelos especializados rodeados por membranas.</a:t>
            </a:r>
          </a:p>
          <a:p>
            <a:pPr eaLnBrk="1" hangingPunct="1"/>
            <a:endParaRPr lang="es-ES" sz="2400" smtClean="0"/>
          </a:p>
          <a:p>
            <a:pPr eaLnBrk="1" hangingPunct="1"/>
            <a:r>
              <a:rPr lang="es-ES" sz="2400" smtClean="0"/>
              <a:t>La membrana es una estructura que rodea una célula o parte de una célula.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424862" cy="57610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200" smtClean="0"/>
              <a:t>Los organismos formados por células procarióticas se llaman procariotas, los formados por células ecucarióticas son eucariotas.</a:t>
            </a:r>
          </a:p>
          <a:p>
            <a:pPr eaLnBrk="1" hangingPunct="1">
              <a:lnSpc>
                <a:spcPct val="80000"/>
              </a:lnSpc>
            </a:pPr>
            <a:endParaRPr lang="es-ES" sz="2200" smtClean="0"/>
          </a:p>
          <a:p>
            <a:pPr eaLnBrk="1" hangingPunct="1">
              <a:lnSpc>
                <a:spcPct val="80000"/>
              </a:lnSpc>
            </a:pPr>
            <a:r>
              <a:rPr lang="es-ES" sz="2200" smtClean="0"/>
              <a:t>Los organismos eucariotas y procariotas poseen ácido nucleico.</a:t>
            </a:r>
          </a:p>
          <a:p>
            <a:pPr eaLnBrk="1" hangingPunct="1">
              <a:lnSpc>
                <a:spcPct val="80000"/>
              </a:lnSpc>
            </a:pPr>
            <a:endParaRPr lang="es-ES" sz="2200" smtClean="0"/>
          </a:p>
          <a:p>
            <a:pPr eaLnBrk="1" hangingPunct="1">
              <a:lnSpc>
                <a:spcPct val="80000"/>
              </a:lnSpc>
            </a:pPr>
            <a:r>
              <a:rPr lang="es-ES" sz="2200" smtClean="0"/>
              <a:t>El ácido nucleico de los eucariotas está en el núcleo, que es una de las estructuras de la célula rodeada por una membrana.</a:t>
            </a:r>
          </a:p>
          <a:p>
            <a:pPr eaLnBrk="1" hangingPunct="1">
              <a:lnSpc>
                <a:spcPct val="80000"/>
              </a:lnSpc>
            </a:pPr>
            <a:endParaRPr lang="es-ES" sz="2200" smtClean="0"/>
          </a:p>
          <a:p>
            <a:pPr eaLnBrk="1" hangingPunct="1">
              <a:lnSpc>
                <a:spcPct val="80000"/>
              </a:lnSpc>
            </a:pPr>
            <a:r>
              <a:rPr lang="es-ES" sz="2200" smtClean="0"/>
              <a:t>El núcleo es el organelo que controla las actividades de una célula.</a:t>
            </a:r>
          </a:p>
          <a:p>
            <a:pPr eaLnBrk="1" hangingPunct="1">
              <a:lnSpc>
                <a:spcPct val="80000"/>
              </a:lnSpc>
            </a:pPr>
            <a:endParaRPr lang="es-ES" sz="2200" smtClean="0"/>
          </a:p>
          <a:p>
            <a:pPr eaLnBrk="1" hangingPunct="1">
              <a:lnSpc>
                <a:spcPct val="80000"/>
              </a:lnSpc>
            </a:pPr>
            <a:r>
              <a:rPr lang="es-ES" sz="2200" smtClean="0"/>
              <a:t>El ácido nucleico posee la información para controlar dichas actividades.</a:t>
            </a:r>
          </a:p>
          <a:p>
            <a:pPr eaLnBrk="1" hangingPunct="1">
              <a:lnSpc>
                <a:spcPct val="80000"/>
              </a:lnSpc>
            </a:pPr>
            <a:endParaRPr lang="es-ES" sz="2200" smtClean="0"/>
          </a:p>
          <a:p>
            <a:pPr eaLnBrk="1" hangingPunct="1">
              <a:lnSpc>
                <a:spcPct val="80000"/>
              </a:lnSpc>
            </a:pPr>
            <a:r>
              <a:rPr lang="es-ES" sz="2200" smtClean="0"/>
              <a:t>El citoplasma es el material gelatinoso que se encuentra dentro de las células procarióticas y eucarióticas.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60350"/>
            <a:ext cx="4608513" cy="5975350"/>
          </a:xfrm>
        </p:spPr>
        <p:txBody>
          <a:bodyPr/>
          <a:lstStyle/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s-ES" sz="2500" b="1" smtClean="0"/>
          </a:p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s-ES" sz="2500" b="1" smtClean="0"/>
              <a:t>Células procarióticas</a:t>
            </a:r>
          </a:p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s-ES" sz="1800" smtClean="0"/>
              <a:t>(antes del núcleo – sin núcleo)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Son células simples que no tienen organelos rodeados de membranas.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Son células pequeñas con un diámetro  de 1 a 10 µm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Comprenden bacterias y cianobacterias (bacterias fotosintéticas).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El material genético está concentrado en una región, pero no hay una membrana que separe ésta región del resto de la célula.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Se consideran las primeras formas de vida sobre la tierra, existen evidencia que ya existían hace unos 3500 millones de años.</a:t>
            </a:r>
          </a:p>
        </p:txBody>
      </p:sp>
      <p:pic>
        <p:nvPicPr>
          <p:cNvPr id="17411" name="Picture 11" descr="Cianobacteria Anabae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3141663"/>
            <a:ext cx="170338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3" descr="Bacteria 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620713"/>
            <a:ext cx="2519362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60350"/>
            <a:ext cx="4038600" cy="5870575"/>
          </a:xfrm>
        </p:spPr>
        <p:txBody>
          <a:bodyPr/>
          <a:lstStyle/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s-ES" sz="2000" b="1" smtClean="0"/>
          </a:p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s-ES" sz="2000" b="1" smtClean="0"/>
              <a:t>Células Eucarióticas</a:t>
            </a:r>
          </a:p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s-ES" sz="2000" smtClean="0"/>
              <a:t>(núcleo verdadero)</a:t>
            </a:r>
          </a:p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s-ES" sz="20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Son células que tienen organelos rodeados de una membrana. 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Son células más grandes que las procarióticas, entre 10 a 100 µm de diámetro.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Comprenden todos los demás seres vivos (plantas, hongos y animales)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Poseen el material genético envuelto por una membrana que forma un órgano esférico llamado núcleo.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El registro arqueológico muestra su presencia en rocas de aproximadamente 1.200 a 1500 millones de años de antigüedad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333375"/>
            <a:ext cx="403225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500" smtClean="0"/>
          </a:p>
        </p:txBody>
      </p:sp>
      <p:pic>
        <p:nvPicPr>
          <p:cNvPr id="18436" name="Picture 7" descr="celula ecucariótica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1916113"/>
            <a:ext cx="3960813" cy="291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pPr algn="ctr"/>
            <a:r>
              <a:rPr lang="en-US" sz="3600" smtClean="0">
                <a:latin typeface="Arial" charset="0"/>
              </a:rPr>
              <a:t>Conceptos básicos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464050"/>
          </a:xfrm>
        </p:spPr>
        <p:txBody>
          <a:bodyPr/>
          <a:lstStyle/>
          <a:p>
            <a:pPr marL="571500" indent="-571500" eaLnBrk="1" hangingPunct="1"/>
            <a:r>
              <a:rPr lang="es-ES" sz="1600" smtClean="0"/>
              <a:t>Los organismos unicelulares están formados por una sola célula, y dentro de esa célula se llevan a cabo todas las actividades de vida de dicho organismo.  En los organismos más grandes o multicelulares, formados por más de una célula, las actividades de éstos se dividen entre sus muchas células.</a:t>
            </a:r>
          </a:p>
          <a:p>
            <a:pPr marL="571500" indent="-571500" eaLnBrk="1" hangingPunct="1"/>
            <a:r>
              <a:rPr lang="es-ES" sz="1600" b="1" smtClean="0"/>
              <a:t>Robert Hook</a:t>
            </a:r>
            <a:r>
              <a:rPr lang="es-ES" sz="1600" smtClean="0"/>
              <a:t>, científico inglés, mejoró el microscopio compuesto. En 1639 observó finos cortes de corcho y lo que vio le recordó a las celdillas de un panal de abejas, de allí el nombre de células. A Hook se le considera la primera persona que observó e identificó las células.</a:t>
            </a:r>
          </a:p>
          <a:p>
            <a:pPr marL="571500" indent="-571500" eaLnBrk="1" hangingPunct="1"/>
            <a:r>
              <a:rPr lang="es-ES" sz="1600" smtClean="0"/>
              <a:t>La </a:t>
            </a:r>
            <a:r>
              <a:rPr lang="es-ES" sz="1600" b="1" smtClean="0"/>
              <a:t>Teoría Celular</a:t>
            </a:r>
            <a:r>
              <a:rPr lang="es-ES" sz="1600" smtClean="0"/>
              <a:t> se resume en las siguientes afirmaciones: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s-ES" sz="1600" smtClean="0"/>
              <a:t>Todos los organismos están formados por una o más células.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s-ES" sz="1600" smtClean="0"/>
              <a:t>La célula es la unidad básica de estructura y función de los organismos.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s-ES" sz="1600" smtClean="0"/>
              <a:t>Las células nuevas provienen, por reproducción celular, de células que ya existen.</a:t>
            </a:r>
          </a:p>
          <a:p>
            <a:pPr marL="571500" indent="-571500" eaLnBrk="1" hangingPunct="1"/>
            <a:r>
              <a:rPr lang="es-ES" sz="1600" smtClean="0"/>
              <a:t>Las células se dividen en </a:t>
            </a:r>
            <a:r>
              <a:rPr lang="es-ES" sz="1600" b="1" smtClean="0"/>
              <a:t>procarióticas</a:t>
            </a:r>
            <a:r>
              <a:rPr lang="es-ES" sz="1600" smtClean="0"/>
              <a:t> y </a:t>
            </a:r>
            <a:r>
              <a:rPr lang="es-ES" sz="1600" b="1" smtClean="0"/>
              <a:t>eucarióticas</a:t>
            </a:r>
            <a:r>
              <a:rPr lang="es-ES" sz="1600" smtClean="0"/>
              <a:t>, dependiendo si poseen o no organelos especializados rodeados por membranas.</a:t>
            </a:r>
          </a:p>
          <a:p>
            <a:pPr marL="571500" indent="-571500" eaLnBrk="1" hangingPunct="1"/>
            <a:r>
              <a:rPr lang="es-ES" sz="1600" smtClean="0"/>
              <a:t>Los organismos formados por células procarióticas se llaman procariotas, los formados por células ecucarióticas son eucariotas.</a:t>
            </a:r>
            <a:endParaRPr lang="en-US" sz="1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792162"/>
          </a:xfrm>
        </p:spPr>
        <p:txBody>
          <a:bodyPr/>
          <a:lstStyle/>
          <a:p>
            <a:pPr algn="ctr" eaLnBrk="1" hangingPunct="1"/>
            <a:r>
              <a:rPr lang="es-ES" sz="4000" smtClean="0">
                <a:latin typeface="Arial" charset="0"/>
              </a:rPr>
              <a:t>OBJETIVOS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69325" cy="4286250"/>
          </a:xfrm>
        </p:spPr>
        <p:txBody>
          <a:bodyPr/>
          <a:lstStyle/>
          <a:p>
            <a:pPr eaLnBrk="1" hangingPunct="1"/>
            <a:r>
              <a:rPr lang="es-ES" sz="2800" smtClean="0"/>
              <a:t>Explicar los puntos principales de la Teoría Celular</a:t>
            </a:r>
          </a:p>
          <a:p>
            <a:pPr eaLnBrk="1" hangingPunct="1"/>
            <a:r>
              <a:rPr lang="es-ES" sz="2800" smtClean="0"/>
              <a:t>Diferenciar una célula procariótica de una eucariótica</a:t>
            </a:r>
          </a:p>
          <a:p>
            <a:pPr eaLnBrk="1" hangingPunct="1"/>
            <a:r>
              <a:rPr lang="es-ES" sz="2800" smtClean="0"/>
              <a:t>Conocer las partes de una célula y sus funciones</a:t>
            </a:r>
          </a:p>
          <a:p>
            <a:pPr eaLnBrk="1" hangingPunct="1"/>
            <a:r>
              <a:rPr lang="es-ES" sz="2800" smtClean="0"/>
              <a:t>Describir la manera como los materiales entran y salen de una célula</a:t>
            </a:r>
          </a:p>
          <a:p>
            <a:pPr eaLnBrk="1" hangingPunct="1"/>
            <a:r>
              <a:rPr lang="es-ES" sz="2800" smtClean="0"/>
              <a:t>Identificar el microscopio compuesto de luz y el microscopio electrónico</a:t>
            </a:r>
            <a:endParaRPr lang="es-E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/>
          <a:lstStyle/>
          <a:p>
            <a:pPr algn="ctr" eaLnBrk="1" hangingPunct="1"/>
            <a:r>
              <a:rPr lang="es-ES" sz="4000" smtClean="0">
                <a:latin typeface="Arial" charset="0"/>
              </a:rPr>
              <a:t>SUMARIO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632700" cy="4176712"/>
          </a:xfrm>
        </p:spPr>
        <p:txBody>
          <a:bodyPr/>
          <a:lstStyle/>
          <a:p>
            <a:pPr marL="839788" lvl="1" indent="-495300" eaLnBrk="1" hangingPunct="1">
              <a:buClr>
                <a:schemeClr val="tx2"/>
              </a:buClr>
            </a:pPr>
            <a:r>
              <a:rPr lang="es-ES" sz="2800" smtClean="0"/>
              <a:t>Historia de la teoría celular</a:t>
            </a:r>
          </a:p>
          <a:p>
            <a:pPr marL="839788" lvl="1" indent="-495300" eaLnBrk="1" hangingPunct="1"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s-E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 descubrimiento de las células </a:t>
            </a:r>
          </a:p>
          <a:p>
            <a:pPr marL="839788" lvl="1" indent="-495300" eaLnBrk="1" hangingPunct="1"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s-E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 teoría celular  </a:t>
            </a:r>
          </a:p>
          <a:p>
            <a:pPr marL="839788" lvl="1" indent="-495300" eaLnBrk="1" hangingPunct="1"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s-E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Tipos de células </a:t>
            </a:r>
          </a:p>
          <a:p>
            <a:pPr marL="839788" lvl="1" indent="-495300" eaLnBrk="1" hangingPunct="1"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s-E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¿Qué son los virus?</a:t>
            </a:r>
          </a:p>
          <a:p>
            <a:pPr marL="839788" lvl="1" indent="-495300" eaLnBrk="1" hangingPunct="1">
              <a:buClr>
                <a:schemeClr val="tx2"/>
              </a:buClr>
            </a:pPr>
            <a:r>
              <a:rPr lang="es-ES" sz="2800" smtClean="0"/>
              <a:t>Estructura y función celular</a:t>
            </a:r>
          </a:p>
          <a:p>
            <a:pPr marL="839788" lvl="1" indent="-495300" eaLnBrk="1" hangingPunct="1">
              <a:buClr>
                <a:schemeClr val="tx2"/>
              </a:buClr>
            </a:pPr>
            <a:r>
              <a:rPr lang="es-ES" sz="2800" smtClean="0"/>
              <a:t>Transporte celular</a:t>
            </a:r>
          </a:p>
          <a:p>
            <a:pPr marL="839788" lvl="1" indent="-495300" eaLnBrk="1" hangingPunct="1">
              <a:buClr>
                <a:schemeClr val="tx2"/>
              </a:buClr>
            </a:pPr>
            <a:r>
              <a:rPr lang="es-ES" sz="2800" smtClean="0"/>
              <a:t>Métodos para estudiar las células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569325" cy="868363"/>
          </a:xfrm>
        </p:spPr>
        <p:txBody>
          <a:bodyPr/>
          <a:lstStyle/>
          <a:p>
            <a:pPr algn="ctr" eaLnBrk="1" hangingPunct="1"/>
            <a:r>
              <a:rPr lang="es-ES" sz="4000" smtClean="0">
                <a:latin typeface="Arial" charset="0"/>
              </a:rPr>
              <a:t>HISTORIA DE LATEORÍA CELULAR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30725"/>
          </a:xfrm>
        </p:spPr>
        <p:txBody>
          <a:bodyPr/>
          <a:lstStyle/>
          <a:p>
            <a:pPr lvl="1" eaLnBrk="1" hangingPunct="1"/>
            <a:endParaRPr lang="en-US" smtClean="0"/>
          </a:p>
        </p:txBody>
      </p:sp>
      <p:pic>
        <p:nvPicPr>
          <p:cNvPr id="6148" name="Picture 4" descr="Teoria celul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412875"/>
            <a:ext cx="770572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4000" smtClean="0">
                <a:latin typeface="Arial" charset="0"/>
              </a:rPr>
              <a:t>El descubrimiento de la célula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08962" cy="4530725"/>
          </a:xfrm>
        </p:spPr>
        <p:txBody>
          <a:bodyPr/>
          <a:lstStyle/>
          <a:p>
            <a:pPr eaLnBrk="1" hangingPunct="1"/>
            <a:r>
              <a:rPr lang="es-ES" sz="2400" smtClean="0"/>
              <a:t>Las características asociadas con la vida, dependen de las actividades que ocurren dentro de las células.</a:t>
            </a:r>
          </a:p>
          <a:p>
            <a:pPr eaLnBrk="1" hangingPunct="1"/>
            <a:endParaRPr lang="es-ES" sz="2400" smtClean="0"/>
          </a:p>
          <a:p>
            <a:pPr eaLnBrk="1" hangingPunct="1"/>
            <a:r>
              <a:rPr lang="es-ES" sz="2400" smtClean="0"/>
              <a:t>Los organismos de una célula se llaman unicelulares, y dentro de esta célula se llevan a cabo todas las actividades de vida del organismo unicelular.</a:t>
            </a:r>
          </a:p>
          <a:p>
            <a:pPr eaLnBrk="1" hangingPunct="1"/>
            <a:endParaRPr lang="es-ES" sz="2400" smtClean="0"/>
          </a:p>
          <a:p>
            <a:pPr eaLnBrk="1" hangingPunct="1"/>
            <a:r>
              <a:rPr lang="es-ES" sz="2400" smtClean="0"/>
              <a:t>Los organismos más grandes están formados por muchas células y son llamados organismos multicelulares, y las actividades de estos organismos se dividen entre sus muchas células.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765175"/>
            <a:ext cx="4391025" cy="5184775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s-ES" sz="2000" smtClean="0"/>
              <a:t>Fue a partir de la invención del microscopio que empezó el estudio de la célula.</a:t>
            </a:r>
          </a:p>
          <a:p>
            <a:pPr eaLnBrk="1" hangingPunct="1">
              <a:buClr>
                <a:schemeClr val="tx2"/>
              </a:buClr>
            </a:pPr>
            <a:endParaRPr lang="es-ES" sz="2000" smtClean="0"/>
          </a:p>
          <a:p>
            <a:pPr eaLnBrk="1" hangingPunct="1">
              <a:buClr>
                <a:schemeClr val="tx2"/>
              </a:buClr>
            </a:pPr>
            <a:r>
              <a:rPr lang="es-ES" sz="2000" smtClean="0"/>
              <a:t>Los primeros microscopios se hicieron alrededor del año 1600.</a:t>
            </a:r>
          </a:p>
          <a:p>
            <a:pPr eaLnBrk="1" hangingPunct="1">
              <a:buClr>
                <a:schemeClr val="tx2"/>
              </a:buClr>
            </a:pPr>
            <a:endParaRPr lang="es-ES" sz="2000" smtClean="0"/>
          </a:p>
          <a:p>
            <a:pPr eaLnBrk="1" hangingPunct="1">
              <a:buClr>
                <a:schemeClr val="tx2"/>
              </a:buClr>
            </a:pPr>
            <a:r>
              <a:rPr lang="es-ES" sz="2000" smtClean="0"/>
              <a:t>En 1590, los artesanos holandeses Hans y Zacharias Jansen, improvisaron el primer microscopio compuesto. </a:t>
            </a:r>
          </a:p>
          <a:p>
            <a:pPr eaLnBrk="1" hangingPunct="1">
              <a:buClr>
                <a:schemeClr val="tx2"/>
              </a:buClr>
            </a:pPr>
            <a:endParaRPr lang="es-ES" sz="2000" smtClean="0"/>
          </a:p>
          <a:p>
            <a:pPr eaLnBrk="1" hangingPunct="1">
              <a:buClr>
                <a:schemeClr val="tx2"/>
              </a:buClr>
            </a:pPr>
            <a:r>
              <a:rPr lang="es-ES" sz="2000" smtClean="0"/>
              <a:t>Robert Hook, científico inglés, mejoró el microscopio compuesto.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476250"/>
            <a:ext cx="4038600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s-ES" sz="2000" smtClean="0"/>
              <a:t>En 1639 observó finos cortes de corcho y lo que vio le recordó a las celdillas de un panal de abejas, de allí el nombre de </a:t>
            </a:r>
            <a:r>
              <a:rPr lang="es-ES" sz="2000" b="1" smtClean="0"/>
              <a:t>células</a:t>
            </a:r>
            <a:r>
              <a:rPr lang="es-ES" sz="2000" smtClean="0"/>
              <a:t>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endParaRPr lang="es-ES" sz="2000" smtClean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s-ES" sz="2000" smtClean="0"/>
              <a:t>A pesar que Hook no observó células vivas, se le considera la primera persona que observó e identificó las células.</a:t>
            </a:r>
          </a:p>
        </p:txBody>
      </p:sp>
      <p:pic>
        <p:nvPicPr>
          <p:cNvPr id="9224" name="Picture 8" descr="robert H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3933825"/>
            <a:ext cx="3719513" cy="1906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eaLnBrk="1" hangingPunct="1"/>
            <a:r>
              <a:rPr lang="es-ES" sz="2400" smtClean="0"/>
              <a:t>El microscopio compuesto está formado por dos lentes montadas en cada extremo de un tubo hueco</a:t>
            </a:r>
          </a:p>
        </p:txBody>
      </p:sp>
      <p:pic>
        <p:nvPicPr>
          <p:cNvPr id="10243" name="Picture 13" descr="microscop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700213"/>
            <a:ext cx="636905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260350"/>
            <a:ext cx="8534400" cy="5870575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s-ES" sz="2000" smtClean="0"/>
              <a:t>Años más tarde de las observaciones de Hook, Anton Leeuwenhoek, comerciante holandés, construyó el microscopio simple, con una sola lente.  El mismo ampliaba 200 veces el objetivo, a diferencia del de Hook que solo aumentaba 30 veces los objetos.</a:t>
            </a:r>
          </a:p>
          <a:p>
            <a:pPr eaLnBrk="1" hangingPunct="1">
              <a:buClr>
                <a:schemeClr val="accent2"/>
              </a:buClr>
            </a:pPr>
            <a:endParaRPr lang="es-ES" sz="2000" smtClean="0"/>
          </a:p>
          <a:p>
            <a:pPr eaLnBrk="1" hangingPunct="1">
              <a:buClr>
                <a:schemeClr val="accent2"/>
              </a:buClr>
            </a:pPr>
            <a:r>
              <a:rPr lang="es-ES" sz="2000" smtClean="0"/>
              <a:t>Leeuwenhoek a partir de 1676 empezó a observar organismos simples, bacterias y células sanguíneas</a:t>
            </a:r>
            <a:r>
              <a:rPr lang="es-ES" sz="2400" smtClean="0"/>
              <a:t>.</a:t>
            </a:r>
          </a:p>
        </p:txBody>
      </p:sp>
      <p:pic>
        <p:nvPicPr>
          <p:cNvPr id="11272" name="Picture 8" descr="microscopio sim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852738"/>
            <a:ext cx="4248150" cy="3278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774700"/>
          </a:xfrm>
        </p:spPr>
        <p:txBody>
          <a:bodyPr/>
          <a:lstStyle/>
          <a:p>
            <a:pPr algn="ctr" eaLnBrk="1" hangingPunct="1"/>
            <a:r>
              <a:rPr lang="es-ES" sz="4000" smtClean="0">
                <a:solidFill>
                  <a:schemeClr val="tx1"/>
                </a:solidFill>
                <a:latin typeface="Arial" charset="0"/>
              </a:rPr>
              <a:t>Teoría celular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4038600" cy="3889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1800" smtClean="0"/>
              <a:t>En el siglo XIX los microscopios habían mejorado mucho. </a:t>
            </a:r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r>
              <a:rPr lang="es-ES" sz="1800" smtClean="0"/>
              <a:t>1831, Robert Brown, botánico escocés, descubrió en células de plantas la presencia de una estructura central, actualmente conocida como núcleo.</a:t>
            </a:r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r>
              <a:rPr lang="es-ES" sz="1800" smtClean="0"/>
              <a:t>1838, Matthew Schleiden, botánico alemán, propuso la hipótesis de que todas las plantas están formadas por células.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773238"/>
            <a:ext cx="4038600" cy="3671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1800" smtClean="0"/>
              <a:t>1839, Theodor Shwann, zoólogo alemán, amplió la hipótesis y aumentó que los animales también están formados por células.  Propuso también que los procesos de vida de los organismos ocurren dentro de la célula.</a:t>
            </a:r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r>
              <a:rPr lang="es-ES" sz="1800" smtClean="0"/>
              <a:t>1855, Rudolf Virchow, médico alemán, evidenció que las células se reproducen para dar origen a nuevas células.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e">
  <a:themeElements>
    <a:clrScheme name="Bord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502</TotalTime>
  <Words>1048</Words>
  <Application>Microsoft PowerPoint</Application>
  <PresentationFormat>Presentación en pantalla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Garamond</vt:lpstr>
      <vt:lpstr>Wingdings</vt:lpstr>
      <vt:lpstr>Calibri</vt:lpstr>
      <vt:lpstr>Times New Roman</vt:lpstr>
      <vt:lpstr>Borde</vt:lpstr>
      <vt:lpstr>CAPÍTULO II</vt:lpstr>
      <vt:lpstr>OBJETIVOS</vt:lpstr>
      <vt:lpstr>SUMARIO</vt:lpstr>
      <vt:lpstr>HISTORIA DE LATEORÍA CELULAR</vt:lpstr>
      <vt:lpstr>El descubrimiento de la célula</vt:lpstr>
      <vt:lpstr>Diapositiva 6</vt:lpstr>
      <vt:lpstr>Diapositiva 7</vt:lpstr>
      <vt:lpstr>Diapositiva 8</vt:lpstr>
      <vt:lpstr>Teoría celular</vt:lpstr>
      <vt:lpstr>Diapositiva 10</vt:lpstr>
      <vt:lpstr>Tipos de células</vt:lpstr>
      <vt:lpstr>Diapositiva 12</vt:lpstr>
      <vt:lpstr>Diapositiva 13</vt:lpstr>
      <vt:lpstr>Diapositiva 14</vt:lpstr>
      <vt:lpstr>Conceptos básicos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Xavier Cascante</dc:creator>
  <cp:lastModifiedBy>Administrador</cp:lastModifiedBy>
  <cp:revision>65</cp:revision>
  <dcterms:created xsi:type="dcterms:W3CDTF">2006-11-01T13:34:03Z</dcterms:created>
  <dcterms:modified xsi:type="dcterms:W3CDTF">2009-07-31T18:54:13Z</dcterms:modified>
</cp:coreProperties>
</file>