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00"/>
    <a:srgbClr val="66CCFF"/>
    <a:srgbClr val="3399FF"/>
    <a:srgbClr val="FFFF66"/>
    <a:srgbClr val="FF6600"/>
    <a:srgbClr val="FFFFE9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7" autoAdjust="0"/>
  </p:normalViewPr>
  <p:slideViewPr>
    <p:cSldViewPr>
      <p:cViewPr>
        <p:scale>
          <a:sx n="66" d="100"/>
          <a:sy n="66" d="100"/>
        </p:scale>
        <p:origin x="-4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5DF67-BF31-4941-98AF-56B713F469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83AC7-E787-4DE1-ACF7-9479331760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130B1-5BDA-45AD-9A7E-8D1900C2CE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310C7-08BE-4D91-8B41-58CB263F11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20D1-DCFB-4A49-9E51-268D6583E0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BEE8-F8CA-43DF-8209-D5708A9F50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189C-77F1-4087-B613-BD1BCEC8BF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3C3D2-66E4-4C58-8065-0B33A4B7D81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D621-28B2-40A2-9407-BA999D2F18C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7BC7B-9102-4B70-BBB6-87747DAD85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443D-664A-4CD8-957C-C1000274F83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83320-1643-4B2A-A49D-24755651F3B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45E4DE0-9503-4493-9D37-53D5C84C8E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  <p:sldLayoutId id="2147484017" r:id="rId2"/>
    <p:sldLayoutId id="2147484019" r:id="rId3"/>
    <p:sldLayoutId id="2147484016" r:id="rId4"/>
    <p:sldLayoutId id="2147484015" r:id="rId5"/>
    <p:sldLayoutId id="2147484014" r:id="rId6"/>
    <p:sldLayoutId id="2147484013" r:id="rId7"/>
    <p:sldLayoutId id="2147484012" r:id="rId8"/>
    <p:sldLayoutId id="2147484020" r:id="rId9"/>
    <p:sldLayoutId id="2147484011" r:id="rId10"/>
    <p:sldLayoutId id="2147484010" r:id="rId11"/>
    <p:sldLayoutId id="2147484021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00063" y="1643063"/>
            <a:ext cx="8229600" cy="847725"/>
          </a:xfrm>
        </p:spPr>
        <p:txBody>
          <a:bodyPr/>
          <a:lstStyle/>
          <a:p>
            <a:pPr algn="ctr" eaLnBrk="1" hangingPunct="1"/>
            <a:r>
              <a:rPr lang="en-US" sz="4400" smtClean="0">
                <a:latin typeface="Arial" charset="0"/>
                <a:cs typeface="Arial" charset="0"/>
              </a:rPr>
              <a:t>CAPITULO III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28625" y="3714750"/>
            <a:ext cx="8229600" cy="1000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sz="4000" smtClean="0">
                <a:latin typeface="Arial" charset="0"/>
                <a:cs typeface="Arial" charset="0"/>
              </a:rPr>
              <a:t>	LA QUÍMICA CELULAR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071563"/>
            <a:ext cx="4786313" cy="54260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Acción capilar o capilaridad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Es la combinación de la cohesión y la adhesión que hacen que el agua ascienda entre dos láminas, por tubos muy finos, en un papel secante, o que atraviese lentamente los pequeños espacios entre las partículas del suelo.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La </a:t>
            </a:r>
            <a:r>
              <a:rPr lang="es-ES" sz="2000" b="1" smtClean="0">
                <a:latin typeface="Arial" charset="0"/>
                <a:cs typeface="Arial" charset="0"/>
              </a:rPr>
              <a:t>adhesión</a:t>
            </a:r>
            <a:r>
              <a:rPr lang="es-ES" sz="2000" smtClean="0">
                <a:latin typeface="Arial" charset="0"/>
                <a:cs typeface="Arial" charset="0"/>
              </a:rPr>
              <a:t> es la tendencia del agua a pegarse a superficies polares provistas de cargas pequeñas que atraen a las moléculas polares del agua.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</p:txBody>
      </p:sp>
      <p:pic>
        <p:nvPicPr>
          <p:cNvPr id="15363" name="Content Placeholder 4" descr="tubo_capilar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2428875"/>
            <a:ext cx="3646487" cy="28432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329113" cy="5643563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es-ES" b="1" smtClean="0">
                <a:latin typeface="Arial" charset="0"/>
                <a:cs typeface="Arial" charset="0"/>
              </a:rPr>
              <a:t>Imbibición o hidratación</a:t>
            </a:r>
          </a:p>
          <a:p>
            <a:pPr eaLnBrk="1" hangingPunct="1"/>
            <a:endParaRPr lang="es-ES" sz="24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6686D"/>
              </a:buClr>
              <a:buFont typeface="Wingdings" pitchFamily="2" charset="2"/>
              <a:buChar char="Ø"/>
            </a:pPr>
            <a:r>
              <a:rPr lang="es-ES" sz="2200" smtClean="0">
                <a:latin typeface="Arial" charset="0"/>
                <a:cs typeface="Arial" charset="0"/>
              </a:rPr>
              <a:t>La imbibición es el movimiento de las moléculas de agua en sustancias como la madera o la gelatina, las que aumentan de volumen por la hidratación. Las semillas hidratadas pueden aumentar varias veces su volumen.</a:t>
            </a:r>
          </a:p>
          <a:p>
            <a:pPr eaLnBrk="1" hangingPunct="1">
              <a:buClr>
                <a:srgbClr val="06686D"/>
              </a:buClr>
              <a:buFont typeface="Wingdings" pitchFamily="2" charset="2"/>
              <a:buChar char="Ø"/>
            </a:pPr>
            <a:endParaRPr lang="es-ES" sz="22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6686D"/>
              </a:buClr>
              <a:buFont typeface="Wingdings" pitchFamily="2" charset="2"/>
              <a:buChar char="Ø"/>
            </a:pPr>
            <a:r>
              <a:rPr lang="es-ES" sz="2200" smtClean="0">
                <a:latin typeface="Arial" charset="0"/>
                <a:cs typeface="Arial" charset="0"/>
              </a:rPr>
              <a:t>Es el primer proceso que debe ocurrir en una semilla antes de la germinación.</a:t>
            </a:r>
            <a:r>
              <a:rPr lang="es-ES" sz="2400" smtClean="0">
                <a:latin typeface="Arial" charset="0"/>
                <a:cs typeface="Arial" charset="0"/>
              </a:rPr>
              <a:t/>
            </a:r>
            <a:br>
              <a:rPr lang="es-ES" sz="2400" smtClean="0">
                <a:latin typeface="Arial" charset="0"/>
                <a:cs typeface="Arial" charset="0"/>
              </a:rPr>
            </a:br>
            <a:endParaRPr lang="en-US" sz="2400" smtClean="0">
              <a:latin typeface="Arial" charset="0"/>
              <a:cs typeface="Arial" charset="0"/>
            </a:endParaRPr>
          </a:p>
        </p:txBody>
      </p:sp>
      <p:pic>
        <p:nvPicPr>
          <p:cNvPr id="16387" name="Content Placeholder 4" descr="semillas germinada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2428875"/>
            <a:ext cx="2847975" cy="25003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071563"/>
            <a:ext cx="8715375" cy="5572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Resistencia a los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cambios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temperatura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El agua modera los efectos de los cambios bruscos de temperatura.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C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Ayuda a mantener los cuerpos de los organismos dentro de límites  de temperatura tolerables.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Los lagos grandes y los océanos tienen un efecto amortiguador sobre el clima de las tierras colindantes, las hacen menos frías en invierno y más frescas en verano.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Si ingresa energía en forma de calor a un sistema, las moléculas de ese sistema se mueven más rápidamente y la temperatura sube.  Cuando entra calor a un sistema acuoso o a una célula viva, debido a la presencia de los puentes de hidrógeno, gran parte de energía se  invierte en romper los puentes de hidrógeno que en acelerar el movimiento de las moléculas.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 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5">
                  <a:lumMod val="50000"/>
                </a:schemeClr>
              </a:buClr>
              <a:buFont typeface="Wingdings 2"/>
              <a:buNone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000125"/>
            <a:ext cx="8715375" cy="5572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La energía necesaria para elevar en 1 grado centígrado la temperatura de un gramo de una sustancia es su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calor específico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; el agua posee uno de los calores específicos más elevados.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caloría</a:t>
            </a:r>
            <a:r>
              <a:rPr lang="es-ES" sz="2000" dirty="0" smtClean="0">
                <a:latin typeface="Arial" pitchFamily="34" charset="0"/>
                <a:cs typeface="Arial" pitchFamily="34" charset="0"/>
              </a:rPr>
              <a:t>  es la cantidad de energía necesaria para elevar la temperatura de 1 gramo de agua en 1 grado centígrado, mientras que solo se requiere 0.6 calorías para 1 gramo de alcohol, 0.2 calorías para sal de mesa y 0.02 calorías  para el granito o el mármol.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4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5" descr="océanos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2500313"/>
            <a:ext cx="3111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agua 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2500313"/>
            <a:ext cx="15716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550068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Vaporización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endParaRPr lang="en-US" sz="2000" b="1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r>
              <a:rPr lang="es-EC" sz="2000" smtClean="0">
                <a:latin typeface="Arial" charset="0"/>
                <a:cs typeface="Arial" charset="0"/>
              </a:rPr>
              <a:t>El agua modera los efectos de las temperaturas altas porque se requiere mucho calor (539 calorías/gramo) para convertir agua líquida en vapor de agua.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r>
              <a:rPr lang="es-EC" sz="2000" smtClean="0">
                <a:latin typeface="Arial" charset="0"/>
                <a:cs typeface="Arial" charset="0"/>
              </a:rPr>
              <a:t>Esto se debe también a los puentes de hidrógeno de las moléculas de agua individuales, para que una molécula se evapore debe moverse a suficiente velocidad para romper todos los puentes de hidrógeno y escapar al aire como vapor de agua.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5643563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r>
              <a:rPr lang="es-ES" sz="2000" smtClean="0">
                <a:latin typeface="Arial" charset="0"/>
                <a:cs typeface="Arial" charset="0"/>
              </a:rPr>
              <a:t>Al liberarse las moléculas de alta energía, el líquido restante se enfría.  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q"/>
            </a:pPr>
            <a:r>
              <a:rPr lang="es-ES" sz="2000" smtClean="0">
                <a:latin typeface="Arial" charset="0"/>
                <a:cs typeface="Arial" charset="0"/>
              </a:rPr>
              <a:t>La evaporación tiene un </a:t>
            </a:r>
            <a:r>
              <a:rPr lang="es-ES" sz="2000" b="1" smtClean="0">
                <a:latin typeface="Arial" charset="0"/>
                <a:cs typeface="Arial" charset="0"/>
              </a:rPr>
              <a:t>efecto refrigerante </a:t>
            </a:r>
            <a:r>
              <a:rPr lang="es-ES" sz="2000" smtClean="0">
                <a:latin typeface="Arial" charset="0"/>
                <a:cs typeface="Arial" charset="0"/>
              </a:rPr>
              <a:t>y es uno de los principales medios por los cuales los organismos “descargan” el exceso de calor y estabilizan sus temperaturas</a:t>
            </a:r>
            <a:endParaRPr lang="en-US" sz="2000" smtClean="0">
              <a:latin typeface="Arial" charset="0"/>
              <a:cs typeface="Arial" charset="0"/>
            </a:endParaRPr>
          </a:p>
        </p:txBody>
      </p:sp>
      <p:pic>
        <p:nvPicPr>
          <p:cNvPr id="19460" name="Picture 4" descr="sudo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500563"/>
            <a:ext cx="26543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sz="half" idx="1"/>
          </p:nvPr>
        </p:nvSpPr>
        <p:spPr>
          <a:xfrm>
            <a:off x="468313" y="836613"/>
            <a:ext cx="4175125" cy="5832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Congelamiento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ü"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agua modera los efectos de las bajas temperaturas porque se necesita extraer una cantidad muy elevada de energía de las moléculas de agua líquida para que se forme hielo.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agua se congela más lentamente que muchos otros líquidos y cede más calor al ambiente.</a:t>
            </a: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002060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agua en estado sólido ocupa más volumen que el agua en estado líquido.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4321175" cy="5284787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agua se convierte en sólido después de una exposición prolongada a temperaturas por debajo de su punto de congelación (0 ºC).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hielo es menos denso que el agua líquida y por lo tanto flota en ella.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Cuando  un estanque  o lago empieza a congelarse en invierno, el hielo permanece arriba y forma una capa aislante que retrasa el congelamiento del resto del agua. </a:t>
            </a: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7"/>
          <p:cNvSpPr>
            <a:spLocks noGrp="1"/>
          </p:cNvSpPr>
          <p:nvPr>
            <p:ph sz="half" idx="2"/>
          </p:nvPr>
        </p:nvSpPr>
        <p:spPr>
          <a:xfrm>
            <a:off x="539750" y="1000125"/>
            <a:ext cx="8147050" cy="5572125"/>
          </a:xfrm>
        </p:spPr>
        <p:txBody>
          <a:bodyPr/>
          <a:lstStyle/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Este aislamiento permite que los peces y otros animales y plantas logren sobrevivir en el agua líquida de abajo.</a:t>
            </a: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1"/>
              </a:buClr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endParaRPr lang="en-US" smtClean="0"/>
          </a:p>
        </p:txBody>
      </p:sp>
      <p:pic>
        <p:nvPicPr>
          <p:cNvPr id="21508" name="Picture 9" descr="animales hiel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716338"/>
            <a:ext cx="3887787" cy="279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10" descr="peces bajo hiel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916113"/>
            <a:ext cx="3455987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7"/>
          <p:cNvSpPr>
            <a:spLocks noGrp="1"/>
          </p:cNvSpPr>
          <p:nvPr>
            <p:ph sz="half" idx="1"/>
          </p:nvPr>
        </p:nvSpPr>
        <p:spPr>
          <a:xfrm>
            <a:off x="357188" y="1071563"/>
            <a:ext cx="4038600" cy="55006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El agua como disolvente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La polaridad del agua y su facilidad de formar puentes de hidrógeno, hacen que el agua sea un excelente disolvente.</a:t>
            </a:r>
          </a:p>
          <a:p>
            <a:pPr eaLnBrk="1" hangingPunct="1"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Puede disolver una amplia gama de sustancias como proteínas y azúcares.</a:t>
            </a:r>
          </a:p>
          <a:p>
            <a:pPr eaLnBrk="1" hangingPunct="1">
              <a:buFont typeface="Wingdings" pitchFamily="2" charset="2"/>
              <a:buChar char="§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s-EC" sz="2000" smtClean="0">
                <a:latin typeface="Arial" charset="0"/>
                <a:cs typeface="Arial" charset="0"/>
              </a:rPr>
              <a:t>El agua u otros disolventes que contienen sustancias disueltas forman soluciones.</a:t>
            </a:r>
          </a:p>
        </p:txBody>
      </p:sp>
      <p:sp>
        <p:nvSpPr>
          <p:cNvPr id="22531" name="Content Placeholder 8"/>
          <p:cNvSpPr>
            <a:spLocks noGrp="1"/>
          </p:cNvSpPr>
          <p:nvPr>
            <p:ph sz="half" idx="2"/>
          </p:nvPr>
        </p:nvSpPr>
        <p:spPr>
          <a:xfrm>
            <a:off x="4714875" y="857250"/>
            <a:ext cx="4114800" cy="57150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Una </a:t>
            </a:r>
            <a:r>
              <a:rPr lang="es-ES" sz="2000" b="1" smtClean="0">
                <a:latin typeface="Arial" charset="0"/>
                <a:cs typeface="Arial" charset="0"/>
              </a:rPr>
              <a:t>solución</a:t>
            </a:r>
            <a:r>
              <a:rPr lang="es-ES" sz="2000" smtClean="0">
                <a:latin typeface="Arial" charset="0"/>
                <a:cs typeface="Arial" charset="0"/>
              </a:rPr>
              <a:t> es una mezcla uniforme de moléculas de dos o más sustancias (solvente y solutos).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El agua disuelve moléculas que se mantienen unidas por enlaces covalentes polares.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Las moléculas polares se llaman </a:t>
            </a:r>
            <a:r>
              <a:rPr lang="es-ES" sz="2000" b="1" smtClean="0">
                <a:latin typeface="Arial" charset="0"/>
                <a:cs typeface="Arial" charset="0"/>
              </a:rPr>
              <a:t>hidrofílicas.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es-ES" sz="2000" b="1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Las moléculas que no tienen carga y son no polares como las grasas y los aceites, por lo regular no se disuelven en agua y se llaman </a:t>
            </a:r>
            <a:r>
              <a:rPr lang="es-ES" sz="2000" b="1" smtClean="0">
                <a:latin typeface="Arial" charset="0"/>
                <a:cs typeface="Arial" charset="0"/>
              </a:rPr>
              <a:t>hidrofóbicas. 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70485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latin typeface="Arial" charset="0"/>
                <a:cs typeface="Arial" charset="0"/>
              </a:rPr>
              <a:t>El papel central del carbono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23850" y="1700213"/>
            <a:ext cx="8607425" cy="4968875"/>
          </a:xfrm>
        </p:spPr>
        <p:txBody>
          <a:bodyPr/>
          <a:lstStyle/>
          <a:p>
            <a:pPr eaLnBrk="1" hangingPunct="1"/>
            <a:r>
              <a:rPr lang="es-ES" sz="2300" smtClean="0">
                <a:latin typeface="Arial" charset="0"/>
                <a:cs typeface="Arial" charset="0"/>
              </a:rPr>
              <a:t>Las </a:t>
            </a:r>
            <a:r>
              <a:rPr lang="es-ES" sz="2300" b="1" smtClean="0">
                <a:latin typeface="Arial" charset="0"/>
                <a:cs typeface="Arial" charset="0"/>
              </a:rPr>
              <a:t>moléculas orgánicas </a:t>
            </a:r>
            <a:r>
              <a:rPr lang="es-ES" sz="2300" smtClean="0">
                <a:latin typeface="Arial" charset="0"/>
                <a:cs typeface="Arial" charset="0"/>
              </a:rPr>
              <a:t>tienen un esqueleto de carbono y además contienen átomos de hidrógeno, oxígeno, nitrógeno,  fósforo y azufre. </a:t>
            </a:r>
          </a:p>
          <a:p>
            <a:pPr eaLnBrk="1" hangingPunct="1"/>
            <a:r>
              <a:rPr lang="en-US" sz="2300" smtClean="0">
                <a:latin typeface="Arial" charset="0"/>
              </a:rPr>
              <a:t>La diferencia entre las moléculas orgánicas y las inorgánicas es básicamente el tipo de enlace, los compuestos orgánicos tienen enlaces carbono-hidrógeno, a diferencia de los compuestos inorgánicos que no los tienen. </a:t>
            </a:r>
          </a:p>
          <a:p>
            <a:pPr eaLnBrk="1" hangingPunct="1"/>
            <a:r>
              <a:rPr lang="en-US" sz="2300" smtClean="0">
                <a:latin typeface="Arial" charset="0"/>
              </a:rPr>
              <a:t>El anhídrido carbónico (CO</a:t>
            </a:r>
            <a:r>
              <a:rPr lang="en-US" sz="2300" baseline="-25000" smtClean="0">
                <a:latin typeface="Arial" charset="0"/>
              </a:rPr>
              <a:t>2</a:t>
            </a:r>
            <a:r>
              <a:rPr lang="en-US" sz="2300" smtClean="0">
                <a:latin typeface="Arial" charset="0"/>
              </a:rPr>
              <a:t>) y el monóxido de carbono (CO), son compuestos inorgánicos, al igual que </a:t>
            </a:r>
            <a:r>
              <a:rPr lang="es-ES" sz="2300" smtClean="0">
                <a:latin typeface="Arial" charset="0"/>
                <a:cs typeface="Arial" charset="0"/>
              </a:rPr>
              <a:t>todas las moléculas que no tienen carbono, como el agua.</a:t>
            </a:r>
            <a:endParaRPr lang="en-US" sz="2300" smtClean="0">
              <a:latin typeface="Arial" charset="0"/>
            </a:endParaRPr>
          </a:p>
          <a:p>
            <a:pPr eaLnBrk="1" hangingPunct="1"/>
            <a:r>
              <a:rPr lang="en-US" sz="2300" smtClean="0">
                <a:latin typeface="Arial" charset="0"/>
              </a:rPr>
              <a:t>Todas las moléculas orgánicas contienen carbono, pero no todas las moléculas que contienen carbono, son moléculas orgánicas.</a:t>
            </a:r>
            <a:r>
              <a:rPr lang="es-ES" sz="2300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357313"/>
            <a:ext cx="4038600" cy="5000625"/>
          </a:xfrm>
        </p:spPr>
        <p:txBody>
          <a:bodyPr/>
          <a:lstStyle/>
          <a:p>
            <a:pPr eaLnBrk="1" hangingPunct="1"/>
            <a:r>
              <a:rPr lang="es-ES" sz="1800" smtClean="0">
                <a:latin typeface="Arial" charset="0"/>
                <a:cs typeface="Arial" charset="0"/>
              </a:rPr>
              <a:t>La increible gama de las moléculas orgánicas, explica la gran variedad de organismos vivos al igual que la diversidad de estructuras dentro de organismos  y células individuales.</a:t>
            </a:r>
          </a:p>
          <a:p>
            <a:pPr eaLnBrk="1" hangingPunct="1"/>
            <a:endParaRPr lang="es-ES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1800" smtClean="0">
                <a:latin typeface="Arial" charset="0"/>
                <a:cs typeface="Arial" charset="0"/>
              </a:rPr>
              <a:t>Un átomo de carbono tiene cuatro electrones en su capa más externa, en la cual caben ocho.</a:t>
            </a:r>
          </a:p>
          <a:p>
            <a:pPr eaLnBrk="1" hangingPunct="1"/>
            <a:endParaRPr lang="es-ES" sz="18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1800" smtClean="0">
                <a:latin typeface="Arial" charset="0"/>
                <a:cs typeface="Arial" charset="0"/>
              </a:rPr>
              <a:t>Se estabilizan compartiendo cuatro electrones con otros átomos para formar hasta cuatro enlaces covalentes sencillos o un número menor de enlaces covalentes dobles o triples.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000125"/>
            <a:ext cx="4352925" cy="55721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endParaRPr lang="en-US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2000" smtClean="0">
                <a:latin typeface="Arial" charset="0"/>
                <a:cs typeface="Arial" charset="0"/>
              </a:rPr>
              <a:t>Las moléculas que tienen muchos átomos de carbono pueden formar cadenas, ramificaciones y anillos, dando lugar a una extraordinaria variedad de moléculas</a:t>
            </a:r>
            <a:r>
              <a:rPr lang="en-US" sz="2000" smtClean="0">
                <a:latin typeface="Arial" charset="0"/>
                <a:cs typeface="Arial" charset="0"/>
              </a:rPr>
              <a:t>.</a:t>
            </a:r>
          </a:p>
        </p:txBody>
      </p:sp>
      <p:pic>
        <p:nvPicPr>
          <p:cNvPr id="5" name="Picture 4" descr="atomo de carbo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85926"/>
            <a:ext cx="1928826" cy="21079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0063" y="857250"/>
            <a:ext cx="8229600" cy="847725"/>
          </a:xfrm>
        </p:spPr>
        <p:txBody>
          <a:bodyPr/>
          <a:lstStyle/>
          <a:p>
            <a:pPr algn="ctr" eaLnBrk="1" hangingPunct="1"/>
            <a:r>
              <a:rPr lang="en-US" sz="4000" smtClean="0"/>
              <a:t>LAS MOLÉCULAS DE LOS SERES VIVOS</a:t>
            </a:r>
          </a:p>
        </p:txBody>
      </p:sp>
      <p:pic>
        <p:nvPicPr>
          <p:cNvPr id="7171" name="Content Placeholder 3" descr="agua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74963" y="2143125"/>
            <a:ext cx="3394075" cy="418147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268413"/>
            <a:ext cx="4392613" cy="4970462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</a:rPr>
              <a:t>Las propiedades químicas de una molécula orgánica dependen principalmente de los grupos de átomos conocidos como </a:t>
            </a:r>
            <a:r>
              <a:rPr lang="en-US" sz="2000" b="1" smtClean="0">
                <a:latin typeface="Arial" charset="0"/>
              </a:rPr>
              <a:t>grupos funcionales</a:t>
            </a:r>
            <a:r>
              <a:rPr lang="en-US" sz="2000" smtClean="0">
                <a:latin typeface="Arial" charset="0"/>
              </a:rPr>
              <a:t>, los mismos que están unidos al esqueleto de carbono. </a:t>
            </a:r>
          </a:p>
          <a:p>
            <a:pPr eaLnBrk="1" hangingPunct="1">
              <a:buFont typeface="Wingdings 2" pitchFamily="18" charset="2"/>
              <a:buNone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2000" smtClean="0">
                <a:latin typeface="Arial" charset="0"/>
                <a:cs typeface="Arial" charset="0"/>
              </a:rPr>
              <a:t>La similitud de las moléculas orgánicas se debe a: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El uso del mismo conjunto de grupos funcionales.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El uso del enfoque modular para sintetizar las moléculas orgánicas grandes.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>
          <a:xfrm>
            <a:off x="4859338" y="1052513"/>
            <a:ext cx="4038600" cy="5283200"/>
          </a:xfrm>
        </p:spPr>
        <p:txBody>
          <a:bodyPr/>
          <a:lstStyle/>
          <a:p>
            <a:pPr eaLnBrk="1" hangingPunct="1"/>
            <a:r>
              <a:rPr lang="en-US" sz="2000" smtClean="0">
                <a:latin typeface="Arial" charset="0"/>
                <a:cs typeface="Arial" charset="0"/>
              </a:rPr>
              <a:t>Los grupos funcionales de las moléculas orgánicas son: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Hidrógeno (-H)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Hidroxilo (-OH)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Carboxilo (-COOH)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Amino (-NH</a:t>
            </a:r>
            <a:r>
              <a:rPr lang="en-US" sz="1400" smtClean="0">
                <a:latin typeface="Arial" charset="0"/>
                <a:cs typeface="Arial" charset="0"/>
              </a:rPr>
              <a:t>2</a:t>
            </a:r>
            <a:r>
              <a:rPr lang="en-US" sz="200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Fosfato (-H</a:t>
            </a:r>
            <a:r>
              <a:rPr lang="en-US" sz="1400" smtClean="0">
                <a:latin typeface="Arial" charset="0"/>
                <a:cs typeface="Arial" charset="0"/>
              </a:rPr>
              <a:t>2</a:t>
            </a:r>
            <a:r>
              <a:rPr lang="en-US" sz="2000" smtClean="0">
                <a:latin typeface="Arial" charset="0"/>
                <a:cs typeface="Arial" charset="0"/>
              </a:rPr>
              <a:t>PO</a:t>
            </a:r>
            <a:r>
              <a:rPr lang="en-US" sz="1400" smtClean="0">
                <a:latin typeface="Arial" charset="0"/>
                <a:cs typeface="Arial" charset="0"/>
              </a:rPr>
              <a:t>4</a:t>
            </a:r>
            <a:r>
              <a:rPr lang="en-US" sz="200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buFont typeface="Wingdings 2" pitchFamily="18" charset="2"/>
              <a:buChar char="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Font typeface="Wingdings 2" pitchFamily="18" charset="2"/>
              <a:buChar char=""/>
            </a:pPr>
            <a:r>
              <a:rPr lang="en-US" sz="2000" smtClean="0">
                <a:latin typeface="Arial" charset="0"/>
                <a:cs typeface="Arial" charset="0"/>
              </a:rPr>
              <a:t>Metilo (-CH</a:t>
            </a:r>
            <a:r>
              <a:rPr lang="en-US" sz="1400" smtClean="0">
                <a:latin typeface="Arial" charset="0"/>
                <a:cs typeface="Arial" charset="0"/>
              </a:rPr>
              <a:t>3</a:t>
            </a:r>
            <a:r>
              <a:rPr lang="en-US" sz="2000" smtClean="0">
                <a:latin typeface="Arial" charset="0"/>
                <a:cs typeface="Arial" charset="0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6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5715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latin typeface="Arial" charset="0"/>
              </a:rPr>
              <a:t>Moléculas orgánicas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428750"/>
            <a:ext cx="4181475" cy="5143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Carbohidratos</a:t>
            </a:r>
          </a:p>
          <a:p>
            <a:pPr eaLnBrk="1" hangingPunct="1">
              <a:buFont typeface="Wingdings 2" pitchFamily="18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1600" smtClean="0">
                <a:latin typeface="Arial" charset="0"/>
                <a:cs typeface="Arial" charset="0"/>
              </a:rPr>
              <a:t>Son moléculas formadas en su mayor parte por átomos de carbono e hidrógeno y en una menor cantidad de oxígeno.</a:t>
            </a: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s-ES" sz="16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1600" smtClean="0">
                <a:latin typeface="Arial" charset="0"/>
                <a:cs typeface="Arial" charset="0"/>
              </a:rPr>
              <a:t>Pueden ser azúcares pequeños solubles en agua como la glucosa y la fructosa, o cadenas de subunidades de azúcar como  el almidón y la celulosa.</a:t>
            </a: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s-ES" sz="16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1600" smtClean="0">
                <a:latin typeface="Arial" charset="0"/>
                <a:cs typeface="Arial" charset="0"/>
              </a:rPr>
              <a:t>Si un carbohidrato se compone por una sola molécula de azúcar se denomina </a:t>
            </a:r>
            <a:r>
              <a:rPr lang="es-ES" sz="1600" b="1" smtClean="0">
                <a:latin typeface="Arial" charset="0"/>
                <a:cs typeface="Arial" charset="0"/>
              </a:rPr>
              <a:t>monosacárido.</a:t>
            </a: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s-ES" sz="16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r>
              <a:rPr lang="es-ES" sz="1600" smtClean="0">
                <a:latin typeface="Arial" charset="0"/>
                <a:cs typeface="Arial" charset="0"/>
              </a:rPr>
              <a:t>Si se enlazan dos o más monosacáridos, forman un </a:t>
            </a:r>
            <a:r>
              <a:rPr lang="es-ES" sz="1600" b="1" smtClean="0">
                <a:latin typeface="Arial" charset="0"/>
                <a:cs typeface="Arial" charset="0"/>
              </a:rPr>
              <a:t>disacárido</a:t>
            </a:r>
            <a:r>
              <a:rPr lang="es-ES" sz="1600" smtClean="0">
                <a:latin typeface="Arial" charset="0"/>
                <a:cs typeface="Arial" charset="0"/>
              </a:rPr>
              <a:t> o un </a:t>
            </a:r>
            <a:r>
              <a:rPr lang="es-ES" sz="1600" b="1" smtClean="0">
                <a:latin typeface="Arial" charset="0"/>
                <a:cs typeface="Arial" charset="0"/>
              </a:rPr>
              <a:t>polisacárido</a:t>
            </a:r>
          </a:p>
        </p:txBody>
      </p:sp>
      <p:sp>
        <p:nvSpPr>
          <p:cNvPr id="26628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722813"/>
          </a:xfrm>
        </p:spPr>
        <p:txBody>
          <a:bodyPr/>
          <a:lstStyle/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z="18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z="18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endParaRPr lang="en-US" sz="18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§"/>
            </a:pPr>
            <a:r>
              <a:rPr lang="en-US" sz="1600" smtClean="0">
                <a:latin typeface="Arial" charset="0"/>
                <a:cs typeface="Arial" charset="0"/>
              </a:rPr>
              <a:t>Los carbohidratos son fuentes importantes de energía para casi todos los organismos</a:t>
            </a:r>
            <a:r>
              <a:rPr lang="en-US" sz="1600" smtClean="0"/>
              <a:t>.</a:t>
            </a:r>
          </a:p>
        </p:txBody>
      </p:sp>
      <p:pic>
        <p:nvPicPr>
          <p:cNvPr id="26629" name="Picture 13" descr="fructosa 3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571625"/>
            <a:ext cx="20288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4" descr="lactos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1500188"/>
            <a:ext cx="249713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5" descr="quitina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3571875"/>
            <a:ext cx="3000375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4176712" cy="511175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Lípidos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2000" smtClean="0">
                <a:latin typeface="Arial" charset="0"/>
                <a:cs typeface="Arial" charset="0"/>
              </a:rPr>
              <a:t>Los lípidos contienen regiones extensas formadas casi exclusivamente por hidrógeno y carbono, con enlaces carbono-carbono o carbono-hidrógeno</a:t>
            </a:r>
            <a:r>
              <a:rPr lang="es-ES" sz="2400" smtClean="0">
                <a:latin typeface="Arial" charset="0"/>
                <a:cs typeface="Arial" charset="0"/>
              </a:rPr>
              <a:t>.</a:t>
            </a:r>
          </a:p>
          <a:p>
            <a:pPr eaLnBrk="1" hangingPunct="1"/>
            <a:endParaRPr lang="es-ES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es-ES" sz="2000" smtClean="0">
                <a:latin typeface="Arial" charset="0"/>
                <a:cs typeface="Arial" charset="0"/>
              </a:rPr>
              <a:t>Estas regiones no polares hacen que los lípidos sean hidrofóbicos o insolubles en agua, pero que se disuelven en solventes orgánicos no polares como cloroformo, éter y benceno. </a:t>
            </a:r>
          </a:p>
        </p:txBody>
      </p:sp>
      <p:sp>
        <p:nvSpPr>
          <p:cNvPr id="27651" name="Content Placeholder 3"/>
          <p:cNvSpPr>
            <a:spLocks noGrp="1"/>
          </p:cNvSpPr>
          <p:nvPr>
            <p:ph sz="half" idx="2"/>
          </p:nvPr>
        </p:nvSpPr>
        <p:spPr>
          <a:xfrm>
            <a:off x="4427538" y="1268413"/>
            <a:ext cx="4537075" cy="5040312"/>
          </a:xfrm>
        </p:spPr>
        <p:txBody>
          <a:bodyPr/>
          <a:lstStyle/>
          <a:p>
            <a:pPr marL="419100" indent="-419100" eaLnBrk="1" hangingPunct="1"/>
            <a:r>
              <a:rPr lang="es-ES" sz="2000" smtClean="0">
                <a:latin typeface="Arial" charset="0"/>
                <a:cs typeface="Arial" charset="0"/>
              </a:rPr>
              <a:t>Los diversos tipos de lípidos cumplen con diferentes funciones:</a:t>
            </a:r>
          </a:p>
          <a:p>
            <a:pPr marL="419100" indent="-419100" eaLnBrk="1" hangingPunct="1">
              <a:buFont typeface="Wingdings 2" pitchFamily="18" charset="2"/>
              <a:buNone/>
            </a:pPr>
            <a:endParaRPr lang="es-ES" sz="2000" smtClean="0">
              <a:latin typeface="Arial" charset="0"/>
              <a:cs typeface="Arial" charset="0"/>
            </a:endParaRPr>
          </a:p>
          <a:p>
            <a:pPr marL="419100" indent="-419100"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Son moléculas almacenadoras de energía</a:t>
            </a:r>
          </a:p>
          <a:p>
            <a:pPr marL="419100" indent="-419100"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Forman cubiertas impermeables en los cuerpos de plantas o de animales</a:t>
            </a:r>
          </a:p>
          <a:p>
            <a:pPr marL="419100" indent="-419100"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Constituyen masa de todas las membranas de las células</a:t>
            </a:r>
            <a:endParaRPr lang="es-ES_tradnl" sz="2000" smtClean="0">
              <a:latin typeface="Arial" charset="0"/>
              <a:cs typeface="Arial" charset="0"/>
            </a:endParaRPr>
          </a:p>
          <a:p>
            <a:pPr marL="419100" indent="-419100" eaLnBrk="1" hangingPunct="1"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Algunos son hormonas, </a:t>
            </a:r>
            <a:r>
              <a:rPr lang="es-ES_tradnl" sz="2000" smtClean="0">
                <a:latin typeface="Arial" charset="0"/>
                <a:cs typeface="Arial" charset="0"/>
              </a:rPr>
              <a:t> que actúan</a:t>
            </a:r>
            <a:r>
              <a:rPr lang="es-ES" sz="2000" smtClean="0">
                <a:latin typeface="Arial" charset="0"/>
                <a:cs typeface="Arial" charset="0"/>
              </a:rPr>
              <a:t> como "mensajeros químicos" </a:t>
            </a:r>
            <a:r>
              <a:rPr lang="es-ES" sz="2000" smtClean="0">
                <a:latin typeface="Arial" charset="0"/>
              </a:rPr>
              <a:t>que transmiten información desde unas células a otras.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430712" cy="5400675"/>
          </a:xfrm>
        </p:spPr>
        <p:txBody>
          <a:bodyPr/>
          <a:lstStyle/>
          <a:p>
            <a:pPr marL="419100" indent="-419100" eaLnBrk="1" hangingPunct="1">
              <a:buFont typeface="Wingdings 2" pitchFamily="18" charset="2"/>
              <a:buNone/>
            </a:pPr>
            <a:r>
              <a:rPr lang="en-US" sz="1900" smtClean="0">
                <a:latin typeface="Arial" charset="0"/>
                <a:cs typeface="Arial" charset="0"/>
              </a:rPr>
              <a:t>Se clasifican en:</a:t>
            </a:r>
          </a:p>
          <a:p>
            <a:pPr marL="419100" indent="-419100" eaLnBrk="1" hangingPunct="1">
              <a:buClr>
                <a:srgbClr val="C00000"/>
              </a:buClr>
              <a:buFont typeface="Calibri" pitchFamily="34" charset="0"/>
              <a:buAutoNum type="arabicPeriod"/>
            </a:pPr>
            <a:r>
              <a:rPr lang="es-ES" sz="1900" b="1" smtClean="0">
                <a:latin typeface="Arial" charset="0"/>
                <a:cs typeface="Arial" charset="0"/>
              </a:rPr>
              <a:t>Aceites</a:t>
            </a:r>
            <a:r>
              <a:rPr lang="es-ES" sz="1900" smtClean="0">
                <a:latin typeface="Arial" charset="0"/>
                <a:cs typeface="Arial" charset="0"/>
              </a:rPr>
              <a:t>, </a:t>
            </a:r>
            <a:r>
              <a:rPr lang="es-ES" sz="1900" b="1" smtClean="0">
                <a:latin typeface="Arial" charset="0"/>
                <a:cs typeface="Arial" charset="0"/>
              </a:rPr>
              <a:t>grasas </a:t>
            </a:r>
            <a:r>
              <a:rPr lang="es-ES" sz="1900" smtClean="0">
                <a:latin typeface="Arial" charset="0"/>
                <a:cs typeface="Arial" charset="0"/>
              </a:rPr>
              <a:t>y </a:t>
            </a:r>
            <a:r>
              <a:rPr lang="es-ES" sz="1900" b="1" smtClean="0">
                <a:latin typeface="Arial" charset="0"/>
                <a:cs typeface="Arial" charset="0"/>
              </a:rPr>
              <a:t>ceras</a:t>
            </a:r>
            <a:r>
              <a:rPr lang="es-ES" sz="1900" smtClean="0">
                <a:latin typeface="Arial" charset="0"/>
                <a:cs typeface="Arial" charset="0"/>
              </a:rPr>
              <a:t>.- de estructuras similares formados solo por carbono, hidrógeno  </a:t>
            </a:r>
            <a:r>
              <a:rPr lang="en-US" sz="1900" smtClean="0">
                <a:latin typeface="Arial" charset="0"/>
                <a:cs typeface="Arial" charset="0"/>
              </a:rPr>
              <a:t>y oxígeno.</a:t>
            </a:r>
            <a:r>
              <a:rPr lang="es-ES" sz="1900" smtClean="0">
                <a:latin typeface="Arial" charset="0"/>
              </a:rPr>
              <a:t> </a:t>
            </a:r>
            <a:r>
              <a:rPr lang="es-ES" sz="1900" smtClean="0">
                <a:latin typeface="Arial" charset="0"/>
                <a:cs typeface="Arial" charset="0"/>
              </a:rPr>
              <a:t> </a:t>
            </a:r>
            <a:endParaRPr lang="en-US" sz="1900" smtClean="0">
              <a:latin typeface="Arial" charset="0"/>
              <a:cs typeface="Arial" charset="0"/>
            </a:endParaRPr>
          </a:p>
          <a:p>
            <a:pPr marL="419100" indent="-419100" eaLnBrk="1" hangingPunct="1">
              <a:buClr>
                <a:srgbClr val="C00000"/>
              </a:buClr>
              <a:buFont typeface="Calibri" pitchFamily="34" charset="0"/>
              <a:buAutoNum type="arabicPeriod"/>
            </a:pPr>
            <a:endParaRPr lang="en-US" sz="1900" smtClean="0">
              <a:latin typeface="Arial" charset="0"/>
              <a:cs typeface="Arial" charset="0"/>
            </a:endParaRPr>
          </a:p>
          <a:p>
            <a:pPr marL="419100" indent="-419100" eaLnBrk="1" hangingPunct="1">
              <a:buClr>
                <a:srgbClr val="C00000"/>
              </a:buClr>
              <a:buFont typeface="Calibri" pitchFamily="34" charset="0"/>
              <a:buAutoNum type="arabicPeriod"/>
            </a:pPr>
            <a:r>
              <a:rPr lang="es-ES" sz="1900" b="1" smtClean="0">
                <a:latin typeface="Arial" charset="0"/>
                <a:cs typeface="Arial" charset="0"/>
              </a:rPr>
              <a:t>Fosfolípidos</a:t>
            </a:r>
            <a:r>
              <a:rPr lang="es-ES" sz="1900" smtClean="0">
                <a:latin typeface="Arial" charset="0"/>
                <a:cs typeface="Arial" charset="0"/>
              </a:rPr>
              <a:t>.- con una estructura similar al primer grupo pero además contienen fósforo y nitrógeno. Tienen “cabezas” solubles en agua y “colas” insolubles en agua.</a:t>
            </a:r>
          </a:p>
          <a:p>
            <a:pPr marL="419100" indent="-419100" eaLnBrk="1" hangingPunct="1">
              <a:buClr>
                <a:srgbClr val="C00000"/>
              </a:buClr>
              <a:buFont typeface="Calibri" pitchFamily="34" charset="0"/>
              <a:buAutoNum type="arabicPeriod"/>
            </a:pPr>
            <a:endParaRPr lang="es-ES" sz="1900" smtClean="0">
              <a:latin typeface="Arial" charset="0"/>
              <a:cs typeface="Arial" charset="0"/>
            </a:endParaRPr>
          </a:p>
          <a:p>
            <a:pPr marL="419100" indent="-419100" eaLnBrk="1" hangingPunct="1">
              <a:buClr>
                <a:srgbClr val="C00000"/>
              </a:buClr>
              <a:buFont typeface="Calibri" pitchFamily="34" charset="0"/>
              <a:buAutoNum type="arabicPeriod"/>
            </a:pPr>
            <a:r>
              <a:rPr lang="es-ES" sz="1900" b="1" smtClean="0">
                <a:latin typeface="Arial" charset="0"/>
                <a:cs typeface="Arial" charset="0"/>
              </a:rPr>
              <a:t>Esteroides</a:t>
            </a:r>
            <a:r>
              <a:rPr lang="es-ES" sz="1900" smtClean="0">
                <a:latin typeface="Arial" charset="0"/>
                <a:cs typeface="Arial" charset="0"/>
              </a:rPr>
              <a:t>.- </a:t>
            </a:r>
            <a:r>
              <a:rPr lang="en-US" sz="1900" smtClean="0">
                <a:latin typeface="Arial" charset="0"/>
              </a:rPr>
              <a:t>se componen de carbono, hidrógeno, oxigeno y nitrógeno, también de 4 anillos fusionados de carbono, tienen partes hidrofílicas e hidrofóbicas.</a:t>
            </a:r>
            <a:r>
              <a:rPr lang="en-US" sz="2000" smtClean="0">
                <a:latin typeface="Arial" charset="0"/>
              </a:rPr>
              <a:t> </a:t>
            </a:r>
            <a:endParaRPr lang="es-ES" sz="2000" smtClean="0">
              <a:latin typeface="Arial" charset="0"/>
              <a:cs typeface="Arial" charset="0"/>
            </a:endParaRPr>
          </a:p>
        </p:txBody>
      </p:sp>
      <p:pic>
        <p:nvPicPr>
          <p:cNvPr id="28675" name="Content Placeholder 6" descr="glicerol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285875"/>
            <a:ext cx="1785938" cy="1792288"/>
          </a:xfrm>
        </p:spPr>
      </p:pic>
      <p:pic>
        <p:nvPicPr>
          <p:cNvPr id="28676" name="Picture 7" descr="fosfolipido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857250"/>
            <a:ext cx="22447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9" descr="colesterol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0" y="4429125"/>
            <a:ext cx="330676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86250" cy="5357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Proteínas</a:t>
            </a:r>
          </a:p>
          <a:p>
            <a:pPr eaLnBrk="1" hangingPunct="1">
              <a:buClr>
                <a:srgbClr val="7CCA62"/>
              </a:buClr>
              <a:buFont typeface="Arial" charset="0"/>
              <a:buChar char="►"/>
            </a:pPr>
            <a:r>
              <a:rPr lang="es-ES" sz="2000" smtClean="0">
                <a:latin typeface="Arial" charset="0"/>
                <a:cs typeface="Arial" charset="0"/>
              </a:rPr>
              <a:t>Son polímeros (macromoléculas) de aminoácidos.</a:t>
            </a:r>
          </a:p>
          <a:p>
            <a:pPr eaLnBrk="1" hangingPunct="1">
              <a:buClr>
                <a:srgbClr val="7CCA62"/>
              </a:buClr>
              <a:buFont typeface="Arial" charset="0"/>
              <a:buChar char="►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CCA62"/>
              </a:buClr>
              <a:buFont typeface="Arial" charset="0"/>
              <a:buChar char="►"/>
            </a:pPr>
            <a:r>
              <a:rPr lang="es-ES" sz="2000" smtClean="0">
                <a:latin typeface="Arial" charset="0"/>
                <a:cs typeface="Arial" charset="0"/>
              </a:rPr>
              <a:t>Todos los aminoácidos tienen la misma estructura fundamental que consiste en un carbono central unido a cuatro grupos funcionales distintos: </a:t>
            </a:r>
          </a:p>
          <a:p>
            <a:pPr eaLnBrk="1" hangingPunct="1">
              <a:buClr>
                <a:srgbClr val="7CCA62"/>
              </a:buClr>
              <a:buFont typeface="Arial" charset="0"/>
              <a:buChar char="►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CCA6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Un grupo amino (-NH</a:t>
            </a:r>
            <a:r>
              <a:rPr lang="es-ES" sz="1400" smtClean="0">
                <a:latin typeface="Arial" charset="0"/>
                <a:cs typeface="Arial" charset="0"/>
              </a:rPr>
              <a:t>2</a:t>
            </a:r>
            <a:r>
              <a:rPr lang="es-ES" sz="2000" smtClean="0">
                <a:latin typeface="Arial" charset="0"/>
                <a:cs typeface="Arial" charset="0"/>
              </a:rPr>
              <a:t>) </a:t>
            </a:r>
          </a:p>
          <a:p>
            <a:pPr eaLnBrk="1" hangingPunct="1">
              <a:buClr>
                <a:srgbClr val="7CCA6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Un grupo carboxilo o ácido carboxílico (-COOH)</a:t>
            </a:r>
          </a:p>
          <a:p>
            <a:pPr eaLnBrk="1" hangingPunct="1">
              <a:buClr>
                <a:srgbClr val="7CCA6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Un hidrógeno (-H)</a:t>
            </a:r>
          </a:p>
          <a:p>
            <a:pPr eaLnBrk="1" hangingPunct="1">
              <a:buClr>
                <a:srgbClr val="7CCA62"/>
              </a:buClr>
              <a:buFont typeface="Wingdings" pitchFamily="2" charset="2"/>
              <a:buChar char="§"/>
            </a:pPr>
            <a:r>
              <a:rPr lang="es-ES" sz="2000" smtClean="0">
                <a:latin typeface="Arial" charset="0"/>
                <a:cs typeface="Arial" charset="0"/>
              </a:rPr>
              <a:t>Un grupo variable (R)</a:t>
            </a:r>
            <a:endParaRPr lang="en-US" sz="2400" b="1" smtClean="0">
              <a:latin typeface="Arial" charset="0"/>
              <a:cs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859338" y="1125538"/>
            <a:ext cx="4032250" cy="5327650"/>
          </a:xfrm>
        </p:spPr>
        <p:txBody>
          <a:bodyPr/>
          <a:lstStyle/>
          <a:p>
            <a:pPr eaLnBrk="1" hangingPunct="1">
              <a:buClr>
                <a:srgbClr val="A5C249"/>
              </a:buClr>
              <a:buFont typeface="Arial" charset="0"/>
              <a:buChar char="►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Char char="►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Char char="►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Char char="►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Wingdings 2" pitchFamily="18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Wingdings 2" pitchFamily="18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Wingdings 2" pitchFamily="18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A5C249"/>
              </a:buClr>
              <a:buFont typeface="Arial" charset="0"/>
              <a:buChar char="►"/>
            </a:pPr>
            <a:r>
              <a:rPr lang="es-ES" sz="2000" smtClean="0">
                <a:latin typeface="Arial" charset="0"/>
                <a:cs typeface="Arial" charset="0"/>
              </a:rPr>
              <a:t>Algunos aminoácidos son hidrofílicos, sus grupos R son polares y solubles en agua.  Otros son hidrofóbicos, con grupos R no polares que son insolubles en agua.</a:t>
            </a:r>
          </a:p>
        </p:txBody>
      </p:sp>
      <p:pic>
        <p:nvPicPr>
          <p:cNvPr id="29700" name="Picture 7" descr="aminoacido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6825" y="1484313"/>
            <a:ext cx="3640138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title"/>
          </p:nvPr>
        </p:nvSpPr>
        <p:spPr>
          <a:xfrm>
            <a:off x="642938" y="1143000"/>
            <a:ext cx="8015287" cy="561975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chemeClr val="tx1"/>
                </a:solidFill>
                <a:latin typeface="Arial" charset="0"/>
                <a:cs typeface="Arial" charset="0"/>
              </a:rPr>
              <a:t>Funciones de las proteínas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42938" y="2143125"/>
          <a:ext cx="8072437" cy="3932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036"/>
                <a:gridCol w="6142458"/>
              </a:tblGrid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Función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Proteína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Estructura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Colágeno </a:t>
                      </a:r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la piel, </a:t>
                      </a:r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queratina </a:t>
                      </a:r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el pelo,</a:t>
                      </a:r>
                      <a:r>
                        <a:rPr lang="es-ES" baseline="0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uñas y cuernos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Movimiento</a:t>
                      </a:r>
                      <a:endParaRPr lang="es-ES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Actina</a:t>
                      </a:r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 </a:t>
                      </a:r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miosina</a:t>
                      </a:r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los músculos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Defensa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Anticuerpos</a:t>
                      </a:r>
                      <a:r>
                        <a:rPr lang="es-ES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 el torrente sanguíneo</a:t>
                      </a:r>
                      <a:endParaRPr lang="es-ES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Almacenamiento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Zeatina </a:t>
                      </a:r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los granos de maíz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Señales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Hormona</a:t>
                      </a:r>
                      <a:r>
                        <a:rPr lang="es-ES" b="1" baseline="0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crecimiento </a:t>
                      </a:r>
                      <a:r>
                        <a:rPr lang="es-ES" baseline="0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 el torrente sanguíneo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99402">
                <a:tc>
                  <a:txBody>
                    <a:bodyPr/>
                    <a:lstStyle/>
                    <a:p>
                      <a:r>
                        <a:rPr lang="es-ES" noProof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Catálisis</a:t>
                      </a:r>
                      <a:endParaRPr lang="es-ES" noProof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Enzimas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que </a:t>
                      </a:r>
                      <a:r>
                        <a:rPr lang="es-ES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catalizan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casi todas las reacciones de las células:</a:t>
                      </a:r>
                    </a:p>
                    <a:p>
                      <a:r>
                        <a:rPr lang="es-ES" b="1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DNA polimerasa 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produce DNA</a:t>
                      </a:r>
                    </a:p>
                    <a:p>
                      <a:r>
                        <a:rPr lang="es-ES" b="1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Pepsina 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digiere proteínas</a:t>
                      </a:r>
                    </a:p>
                    <a:p>
                      <a:r>
                        <a:rPr lang="es-ES" b="1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Amilasa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digiere carbohidratos</a:t>
                      </a:r>
                    </a:p>
                    <a:p>
                      <a:r>
                        <a:rPr lang="es-ES" b="1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ATP </a:t>
                      </a:r>
                      <a:r>
                        <a:rPr lang="es-ES" b="1" noProof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sintetasa</a:t>
                      </a:r>
                      <a:r>
                        <a:rPr lang="es-ES" b="1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ES" baseline="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produce ATP</a:t>
                      </a:r>
                      <a:endParaRPr lang="es-ES" noProof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53546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Acidos nucleicos</a:t>
            </a:r>
          </a:p>
          <a:p>
            <a:pPr eaLnBrk="1" hangingPunct="1">
              <a:buClr>
                <a:srgbClr val="10CF9B"/>
              </a:buClr>
              <a:buFont typeface="Wingdings" pitchFamily="2" charset="2"/>
              <a:buChar char="Ø"/>
            </a:pPr>
            <a:r>
              <a:rPr lang="es-ES_tradnl" sz="2000" smtClean="0">
                <a:latin typeface="Arial" charset="0"/>
                <a:cs typeface="Arial" charset="0"/>
              </a:rPr>
              <a:t>L</a:t>
            </a:r>
            <a:r>
              <a:rPr lang="es-ES" sz="2000" smtClean="0">
                <a:latin typeface="Arial" charset="0"/>
                <a:cs typeface="Arial" charset="0"/>
              </a:rPr>
              <a:t>os ácidos nucleicos están formados por cadenas largas de nucleótidos. </a:t>
            </a:r>
          </a:p>
          <a:p>
            <a:pPr eaLnBrk="1" hangingPunct="1">
              <a:buClr>
                <a:srgbClr val="10CF9B"/>
              </a:buClr>
              <a:buFont typeface="Wingdings" pitchFamily="2" charset="2"/>
              <a:buChar char="Ø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0CF9B"/>
              </a:buClr>
              <a:buFont typeface="Wingdings" pitchFamily="2" charset="2"/>
              <a:buChar char="Ø"/>
            </a:pPr>
            <a:r>
              <a:rPr lang="es-ES" sz="2000" smtClean="0">
                <a:latin typeface="Arial" charset="0"/>
                <a:cs typeface="Arial" charset="0"/>
              </a:rPr>
              <a:t>Todos los nucleótidos tienen una estructura de tres partes:</a:t>
            </a:r>
          </a:p>
          <a:p>
            <a:pPr eaLnBrk="1" hangingPunct="1">
              <a:buClr>
                <a:srgbClr val="10CF9B"/>
              </a:buClr>
              <a:buFont typeface="Wingdings" pitchFamily="2" charset="2"/>
              <a:buNone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0CF9B"/>
              </a:buClr>
              <a:buFont typeface="Calibri" pitchFamily="34" charset="0"/>
              <a:buAutoNum type="arabicPeriod"/>
            </a:pPr>
            <a:r>
              <a:rPr lang="es-ES" sz="2000" smtClean="0">
                <a:latin typeface="Arial" charset="0"/>
                <a:cs typeface="Arial" charset="0"/>
              </a:rPr>
              <a:t>Un azúcar de cinco carbonos: ribosa o desoxirribosa</a:t>
            </a:r>
          </a:p>
          <a:p>
            <a:pPr eaLnBrk="1" hangingPunct="1">
              <a:buClr>
                <a:srgbClr val="10CF9B"/>
              </a:buClr>
              <a:buFont typeface="Calibri" pitchFamily="34" charset="0"/>
              <a:buAutoNum type="arabicPeriod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0CF9B"/>
              </a:buClr>
              <a:buFont typeface="Calibri" pitchFamily="34" charset="0"/>
              <a:buAutoNum type="arabicPeriod"/>
            </a:pPr>
            <a:r>
              <a:rPr lang="es-ES" sz="2000" smtClean="0">
                <a:latin typeface="Arial" charset="0"/>
                <a:cs typeface="Arial" charset="0"/>
              </a:rPr>
              <a:t>Un grupo fosfato</a:t>
            </a:r>
          </a:p>
          <a:p>
            <a:pPr eaLnBrk="1" hangingPunct="1">
              <a:buClr>
                <a:srgbClr val="10CF9B"/>
              </a:buClr>
              <a:buFont typeface="Calibri" pitchFamily="34" charset="0"/>
              <a:buAutoNum type="arabicPeriod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10CF9B"/>
              </a:buClr>
              <a:buFont typeface="Calibri" pitchFamily="34" charset="0"/>
              <a:buAutoNum type="arabicPeriod"/>
            </a:pPr>
            <a:r>
              <a:rPr lang="es-ES" sz="2000" smtClean="0">
                <a:latin typeface="Arial" charset="0"/>
                <a:cs typeface="Arial" charset="0"/>
              </a:rPr>
              <a:t>Una base nitrogenada que varía entre los nucleótidos</a:t>
            </a:r>
          </a:p>
        </p:txBody>
      </p:sp>
      <p:pic>
        <p:nvPicPr>
          <p:cNvPr id="31747" name="Picture 5" descr="nucleoti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916113"/>
            <a:ext cx="4071937" cy="330517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313" y="1643063"/>
            <a:ext cx="4214812" cy="3802062"/>
          </a:xfrm>
        </p:spPr>
        <p:txBody>
          <a:bodyPr/>
          <a:lstStyle/>
          <a:p>
            <a:pPr eaLnBrk="1" hangingPunct="1">
              <a:buClr>
                <a:srgbClr val="7030A0"/>
              </a:buClr>
              <a:buFont typeface="Wingdings" pitchFamily="2" charset="2"/>
              <a:buChar char="Ø"/>
            </a:pPr>
            <a:r>
              <a:rPr lang="es-EC" sz="2000" smtClean="0">
                <a:latin typeface="Arial" charset="0"/>
                <a:cs typeface="Arial" charset="0"/>
              </a:rPr>
              <a:t>Existen dos tipos de nucleótidos:</a:t>
            </a: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r>
              <a:rPr lang="es-EC" sz="2000" smtClean="0">
                <a:latin typeface="Arial" charset="0"/>
                <a:cs typeface="Arial" charset="0"/>
              </a:rPr>
              <a:t>Los que contienen el azúcar </a:t>
            </a:r>
            <a:r>
              <a:rPr lang="es-EC" sz="2000" b="1" smtClean="0">
                <a:latin typeface="Arial" charset="0"/>
                <a:cs typeface="Arial" charset="0"/>
              </a:rPr>
              <a:t>ribosa </a:t>
            </a:r>
            <a:r>
              <a:rPr lang="es-EC" sz="2000" smtClean="0">
                <a:latin typeface="Arial" charset="0"/>
                <a:cs typeface="Arial" charset="0"/>
              </a:rPr>
              <a:t>,  unidos a cuatro tipos de bases nitrogenadas: adenina, guanina, citosina y uracilo.</a:t>
            </a: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r>
              <a:rPr lang="es-EC" sz="2000" smtClean="0">
                <a:latin typeface="Arial" charset="0"/>
                <a:cs typeface="Arial" charset="0"/>
              </a:rPr>
              <a:t>Los que contiene el azúcar </a:t>
            </a:r>
            <a:r>
              <a:rPr lang="es-EC" sz="2000" b="1" smtClean="0">
                <a:latin typeface="Arial" charset="0"/>
                <a:cs typeface="Arial" charset="0"/>
              </a:rPr>
              <a:t>desoxirribosa</a:t>
            </a:r>
            <a:r>
              <a:rPr lang="es-EC" sz="2000" smtClean="0">
                <a:latin typeface="Arial" charset="0"/>
                <a:cs typeface="Arial" charset="0"/>
              </a:rPr>
              <a:t> unidos a las bases nitrogenadas: adenina, guanina, citosina y timina en vez de uracilo.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9125" y="928688"/>
            <a:ext cx="4429125" cy="4948237"/>
          </a:xfrm>
        </p:spPr>
        <p:txBody>
          <a:bodyPr/>
          <a:lstStyle/>
          <a:p>
            <a:pPr eaLnBrk="1" hangingPunct="1">
              <a:buClr>
                <a:srgbClr val="7030A0"/>
              </a:buClr>
              <a:buFont typeface="Wingdings" pitchFamily="2" charset="2"/>
              <a:buChar char="Ø"/>
            </a:pPr>
            <a:r>
              <a:rPr lang="es-EC" sz="2000" smtClean="0">
                <a:latin typeface="Arial" charset="0"/>
                <a:cs typeface="Arial" charset="0"/>
              </a:rPr>
              <a:t>Hay dos tipos de ácidos nucleicos:</a:t>
            </a:r>
          </a:p>
          <a:p>
            <a:pPr eaLnBrk="1" hangingPunct="1">
              <a:buClr>
                <a:srgbClr val="7030A0"/>
              </a:buClr>
              <a:buFont typeface="Wingdings" pitchFamily="2" charset="2"/>
              <a:buChar char="Ø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r>
              <a:rPr lang="es-EC" sz="2000" b="1" smtClean="0">
                <a:latin typeface="Arial" charset="0"/>
                <a:cs typeface="Arial" charset="0"/>
              </a:rPr>
              <a:t>Acido desoxirribonucleico </a:t>
            </a:r>
            <a:r>
              <a:rPr lang="es-EC" sz="2000" smtClean="0">
                <a:latin typeface="Arial" charset="0"/>
                <a:cs typeface="Arial" charset="0"/>
              </a:rPr>
              <a:t>o </a:t>
            </a:r>
            <a:r>
              <a:rPr lang="es-EC" sz="2000" b="1" smtClean="0">
                <a:latin typeface="Arial" charset="0"/>
                <a:cs typeface="Arial" charset="0"/>
              </a:rPr>
              <a:t>ADN</a:t>
            </a:r>
            <a:r>
              <a:rPr lang="es-EC" sz="2000" smtClean="0">
                <a:latin typeface="Arial" charset="0"/>
                <a:cs typeface="Arial" charset="0"/>
              </a:rPr>
              <a:t>.- se encuentra en los cromosomas de todos los seres vivos, cuya sucesión de nucleótidos deletrean la información genética necesaria para construir las proteínas necesarias de cada organismo.</a:t>
            </a: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rgbClr val="7030A0"/>
              </a:buClr>
              <a:buFont typeface="Calibri" pitchFamily="34" charset="0"/>
              <a:buAutoNum type="arabicPeriod"/>
            </a:pPr>
            <a:r>
              <a:rPr lang="es-EC" sz="2000" b="1" smtClean="0">
                <a:latin typeface="Arial" charset="0"/>
                <a:cs typeface="Arial" charset="0"/>
              </a:rPr>
              <a:t>Acido ribonucleico </a:t>
            </a:r>
            <a:r>
              <a:rPr lang="es-EC" sz="2000" smtClean="0">
                <a:latin typeface="Arial" charset="0"/>
                <a:cs typeface="Arial" charset="0"/>
              </a:rPr>
              <a:t>o</a:t>
            </a:r>
            <a:r>
              <a:rPr lang="es-EC" sz="2000" b="1" smtClean="0">
                <a:latin typeface="Arial" charset="0"/>
                <a:cs typeface="Arial" charset="0"/>
              </a:rPr>
              <a:t> ARN</a:t>
            </a:r>
            <a:r>
              <a:rPr lang="es-EC" sz="2000" smtClean="0">
                <a:latin typeface="Arial" charset="0"/>
                <a:cs typeface="Arial" charset="0"/>
              </a:rPr>
              <a:t>.- lleva el código genético del ADN al citoplasma de la célula y dirige la síntesis de proteínas</a:t>
            </a:r>
            <a:endParaRPr lang="es-EC" sz="20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8" descr="DNA-RN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341438"/>
            <a:ext cx="6480175" cy="511175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00063" y="1000125"/>
            <a:ext cx="8229600" cy="776288"/>
          </a:xfrm>
        </p:spPr>
        <p:txBody>
          <a:bodyPr/>
          <a:lstStyle/>
          <a:p>
            <a:pPr algn="ctr" eaLnBrk="1" hangingPunct="1"/>
            <a:r>
              <a:rPr lang="en-US" sz="4000" smtClean="0">
                <a:latin typeface="Arial" charset="0"/>
                <a:cs typeface="Arial" charset="0"/>
              </a:rPr>
              <a:t>Sumario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2214563"/>
            <a:ext cx="7043737" cy="3714750"/>
          </a:xfrm>
        </p:spPr>
        <p:txBody>
          <a:bodyPr>
            <a:normAutofit/>
          </a:bodyPr>
          <a:lstStyle/>
          <a:p>
            <a:pPr marL="457200" indent="-457200" algn="just" eaLnBrk="1" hangingPunct="1">
              <a:lnSpc>
                <a:spcPct val="80000"/>
              </a:lnSpc>
              <a:buClr>
                <a:schemeClr val="accent1"/>
              </a:buClr>
              <a:buFont typeface="Wingdings" pitchFamily="2" charset="2"/>
              <a:buChar char="Ø"/>
            </a:pPr>
            <a:r>
              <a:rPr lang="es-ES" sz="3200" smtClean="0">
                <a:latin typeface="Arial" charset="0"/>
                <a:cs typeface="Arial" charset="0"/>
              </a:rPr>
              <a:t>Las moléculas de los seres vivos: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s-ES" sz="3200" smtClean="0">
                <a:latin typeface="Arial" charset="0"/>
                <a:cs typeface="Arial" charset="0"/>
              </a:rPr>
              <a:t>El agua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s-ES" sz="3200" smtClean="0">
                <a:latin typeface="Arial" charset="0"/>
                <a:cs typeface="Arial" charset="0"/>
              </a:rPr>
              <a:t>El papel central del carbono </a:t>
            </a:r>
          </a:p>
          <a:p>
            <a:pPr marL="457200" indent="-457200" algn="just" eaLnBrk="1" hangingPunct="1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s-ES" sz="3200" smtClean="0">
                <a:latin typeface="Arial" charset="0"/>
                <a:cs typeface="Arial" charset="0"/>
              </a:rPr>
              <a:t>Moléculas orgánicas</a:t>
            </a:r>
            <a:endParaRPr lang="es-ES" sz="3200" b="1" smtClean="0">
              <a:latin typeface="Arial" charset="0"/>
              <a:cs typeface="Arial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3200" smtClean="0">
                <a:latin typeface="Arial" charset="0"/>
                <a:cs typeface="Arial" charset="0"/>
              </a:rPr>
              <a:t>Control de la actividad celular</a:t>
            </a: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3200" smtClean="0">
                <a:latin typeface="Arial" charset="0"/>
                <a:cs typeface="Arial" charset="0"/>
              </a:rPr>
              <a:t>Fuente de energía para las células</a:t>
            </a:r>
            <a:endParaRPr lang="es-ES" sz="3200" b="1" smtClean="0">
              <a:latin typeface="Arial" charset="0"/>
              <a:cs typeface="Arial" charset="0"/>
            </a:endParaRPr>
          </a:p>
          <a:p>
            <a:pPr marL="457200" indent="-457200" algn="just"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s-ES" sz="3200" smtClean="0">
                <a:latin typeface="Arial" charset="0"/>
                <a:cs typeface="Arial" charset="0"/>
              </a:rPr>
              <a:t>Proceso de fotosíntesis</a:t>
            </a:r>
          </a:p>
          <a:p>
            <a:pPr marL="457200" indent="-4572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774700"/>
          </a:xfrm>
        </p:spPr>
        <p:txBody>
          <a:bodyPr/>
          <a:lstStyle/>
          <a:p>
            <a:pPr algn="ctr" eaLnBrk="1" hangingPunct="1"/>
            <a:r>
              <a:rPr lang="en-US" sz="4000" smtClean="0">
                <a:latin typeface="Arial" charset="0"/>
                <a:cs typeface="Arial" charset="0"/>
              </a:rPr>
              <a:t>El agua</a:t>
            </a:r>
          </a:p>
        </p:txBody>
      </p:sp>
      <p:sp>
        <p:nvSpPr>
          <p:cNvPr id="9219" name="Text Placeholder 6"/>
          <p:cNvSpPr>
            <a:spLocks noGrp="1"/>
          </p:cNvSpPr>
          <p:nvPr>
            <p:ph type="body" sz="half" idx="1"/>
          </p:nvPr>
        </p:nvSpPr>
        <p:spPr>
          <a:xfrm>
            <a:off x="357188" y="1643063"/>
            <a:ext cx="4286250" cy="4705350"/>
          </a:xfrm>
        </p:spPr>
        <p:txBody>
          <a:bodyPr/>
          <a:lstStyle/>
          <a:p>
            <a:pPr eaLnBrk="1" hangingPunct="1">
              <a:buClr>
                <a:schemeClr val="tx2"/>
              </a:buClr>
              <a:buFont typeface="Wingdings 2" pitchFamily="18" charset="2"/>
              <a:buChar char=""/>
            </a:pPr>
            <a:r>
              <a:rPr lang="es-ES" sz="2000" smtClean="0">
                <a:latin typeface="Arial" charset="0"/>
                <a:cs typeface="Arial" charset="0"/>
              </a:rPr>
              <a:t>El agua es extraordinariamente abundante en la tierra y es indispensable para la vida. </a:t>
            </a:r>
          </a:p>
          <a:p>
            <a:pPr eaLnBrk="1" hangingPunct="1">
              <a:buClr>
                <a:schemeClr val="tx2"/>
              </a:buClr>
              <a:buFont typeface="Wingdings 2" pitchFamily="18" charset="2"/>
              <a:buChar char="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 2" pitchFamily="18" charset="2"/>
              <a:buChar char=""/>
            </a:pPr>
            <a:r>
              <a:rPr lang="es-ES" sz="2000" smtClean="0">
                <a:latin typeface="Arial" charset="0"/>
                <a:cs typeface="Arial" charset="0"/>
              </a:rPr>
              <a:t>Los organismos vivos contienen entre 50 y 90%  de agua y toda  la vida depende íntimamente de las propiedades del agua. </a:t>
            </a:r>
          </a:p>
          <a:p>
            <a:pPr eaLnBrk="1" hangingPunct="1">
              <a:buClr>
                <a:schemeClr val="tx2"/>
              </a:buClr>
              <a:buFont typeface="Wingdings 2" pitchFamily="18" charset="2"/>
              <a:buChar char=""/>
            </a:pPr>
            <a:endParaRPr lang="es-ES" sz="2000" smtClean="0">
              <a:latin typeface="Arial" charset="0"/>
              <a:cs typeface="Arial" charset="0"/>
            </a:endParaRPr>
          </a:p>
          <a:p>
            <a:pPr eaLnBrk="1" hangingPunct="1">
              <a:buClr>
                <a:schemeClr val="tx2"/>
              </a:buClr>
              <a:buFont typeface="Wingdings 2" pitchFamily="18" charset="2"/>
              <a:buChar char=""/>
            </a:pPr>
            <a:r>
              <a:rPr lang="es-ES" sz="2000" smtClean="0">
                <a:latin typeface="Arial" charset="0"/>
                <a:cs typeface="Arial" charset="0"/>
              </a:rPr>
              <a:t>Es muy probable que la vida haya surgido en las aguas de la tierra primitiva, y en la actualidad, donde quiera que haya agua líquida, hay vida.</a:t>
            </a:r>
          </a:p>
          <a:p>
            <a:pPr eaLnBrk="1" hangingPunct="1"/>
            <a:endParaRPr lang="en-US" sz="22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571625"/>
            <a:ext cx="4286250" cy="47863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endParaRPr lang="es-ES" sz="2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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agua cubre las tres cuartas partes de la superficie de la tierra.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dirty="0"/>
          </a:p>
        </p:txBody>
      </p:sp>
      <p:pic>
        <p:nvPicPr>
          <p:cNvPr id="9221" name="Picture 9" descr="lamina_porcentajeagu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1785938"/>
            <a:ext cx="35004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57188" y="1000125"/>
            <a:ext cx="4138612" cy="54260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agua participa en muchas de las reacciones químicas que se producen en las células vivientes.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El oxígeno que las plantas verdes liberan al aire  se extrae del agua durante la foto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sí</a:t>
            </a:r>
            <a:r>
              <a:rPr lang="es-EC" sz="2000" dirty="0" err="1" smtClean="0">
                <a:latin typeface="Arial" pitchFamily="34" charset="0"/>
                <a:cs typeface="Arial" pitchFamily="34" charset="0"/>
              </a:rPr>
              <a:t>ntesis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Al fabricarse una proteína, grasa, ácido </a:t>
            </a:r>
            <a:r>
              <a:rPr lang="es-EC" sz="2000" dirty="0" err="1" smtClean="0">
                <a:latin typeface="Arial" pitchFamily="34" charset="0"/>
                <a:cs typeface="Arial" pitchFamily="34" charset="0"/>
              </a:rPr>
              <a:t>nucleico</a:t>
            </a:r>
            <a:r>
              <a:rPr lang="es-EC" sz="2000" dirty="0" smtClean="0">
                <a:latin typeface="Arial" pitchFamily="34" charset="0"/>
                <a:cs typeface="Arial" pitchFamily="34" charset="0"/>
              </a:rPr>
              <a:t> o azúcar, nuestro cuerpo produce agua.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endParaRPr lang="es-EC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 pitchFamily="18" charset="2"/>
              <a:buChar char=""/>
              <a:defRPr/>
            </a:pPr>
            <a:r>
              <a:rPr lang="es-EC" sz="2000" dirty="0" smtClean="0">
                <a:latin typeface="Arial" pitchFamily="34" charset="0"/>
                <a:cs typeface="Arial" pitchFamily="34" charset="0"/>
              </a:rPr>
              <a:t>Al digerir nuestro cuerpo  grasas, proteínas y azúcar, se consume agua en las reacciones.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Content Placeholder 13" descr="rana-no-agu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14875" y="1428750"/>
            <a:ext cx="4038600" cy="434181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38600" cy="554355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None/>
            </a:pPr>
            <a:r>
              <a:rPr lang="es-ES_tradnl" sz="2400" b="1" smtClean="0">
                <a:latin typeface="Arial" charset="0"/>
                <a:cs typeface="Arial" charset="0"/>
              </a:rPr>
              <a:t>La estructura del agua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None/>
            </a:pPr>
            <a:endParaRPr lang="es-ES_tradn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r>
              <a:rPr lang="es-ES_tradnl" sz="2000" smtClean="0">
                <a:latin typeface="Arial" charset="0"/>
                <a:cs typeface="Arial" charset="0"/>
              </a:rPr>
              <a:t>Cada molécula de agua está constituida por dos átomos de hidrógeno (H) y un átomo de oxígeno (O).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endParaRPr lang="es-ES_tradn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r>
              <a:rPr lang="es-ES_tradnl" sz="2000" smtClean="0">
                <a:latin typeface="Arial" charset="0"/>
                <a:cs typeface="Arial" charset="0"/>
              </a:rPr>
              <a:t>Cada uno de los átomos de hidrógeno está unido a un átomo de oxígeno por un enlace covalente.</a:t>
            </a: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endParaRPr lang="es-ES_tradn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C" sz="2000" smtClean="0">
                <a:latin typeface="Arial" charset="0"/>
                <a:cs typeface="Arial" charset="0"/>
              </a:rPr>
              <a:t>El </a:t>
            </a:r>
            <a:r>
              <a:rPr lang="es-EC" sz="2000" b="1" smtClean="0">
                <a:latin typeface="Arial" charset="0"/>
                <a:cs typeface="Arial" charset="0"/>
              </a:rPr>
              <a:t>enlace covalente </a:t>
            </a:r>
            <a:r>
              <a:rPr lang="es-EC" sz="2000" smtClean="0">
                <a:latin typeface="Arial" charset="0"/>
                <a:cs typeface="Arial" charset="0"/>
              </a:rPr>
              <a:t>es el enlace químico entre átomos donde se comparten electrones.</a:t>
            </a:r>
          </a:p>
          <a:p>
            <a:pPr eaLnBrk="1" hangingPunct="1">
              <a:buFont typeface="Wingdings 2" pitchFamily="18" charset="2"/>
              <a:buChar char="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r>
              <a:rPr lang="es-ES_tradnl" sz="2000" smtClean="0">
                <a:latin typeface="Arial" charset="0"/>
                <a:cs typeface="Arial" charset="0"/>
              </a:rPr>
              <a:t>Los átomos interactúan con otros átomos cuando hay vacantes en sus capas de electrones más externas.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1557338"/>
            <a:ext cx="4143375" cy="4608512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Clr>
                <a:schemeClr val="tx2"/>
              </a:buClr>
              <a:buFont typeface="Wingdings 2" pitchFamily="18" charset="2"/>
              <a:buChar char=""/>
            </a:pPr>
            <a:r>
              <a:rPr lang="es-ES_tradnl" sz="2000" smtClean="0">
                <a:latin typeface="Arial" charset="0"/>
                <a:cs typeface="Arial" charset="0"/>
              </a:rPr>
              <a:t>Los resultados de perder, ganar y compartir electrones son los enlaces químicos.</a:t>
            </a:r>
          </a:p>
          <a:p>
            <a:pPr eaLnBrk="1" hangingPunct="1">
              <a:buFont typeface="Wingdings 2" pitchFamily="18" charset="2"/>
              <a:buChar char="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C" sz="2000" smtClean="0">
                <a:latin typeface="Arial" charset="0"/>
                <a:cs typeface="Arial" charset="0"/>
              </a:rPr>
              <a:t>Los enlaces químicos son la fuerza de atracción que mantienen unidos los átomos de las moléculas.</a:t>
            </a: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Char char="®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C" sz="2000" smtClean="0">
                <a:latin typeface="Arial" charset="0"/>
                <a:cs typeface="Arial" charset="0"/>
              </a:rPr>
              <a:t>El enlace covalente </a:t>
            </a:r>
            <a:r>
              <a:rPr lang="es-EC" sz="2000" b="1" smtClean="0">
                <a:latin typeface="Arial" charset="0"/>
                <a:cs typeface="Arial" charset="0"/>
              </a:rPr>
              <a:t>no polar </a:t>
            </a:r>
            <a:r>
              <a:rPr lang="es-EC" sz="2000" smtClean="0">
                <a:latin typeface="Arial" charset="0"/>
                <a:cs typeface="Arial" charset="0"/>
              </a:rPr>
              <a:t>es cuando los electrones se comparten en forma equitativa, mientras que en el </a:t>
            </a:r>
            <a:r>
              <a:rPr lang="es-EC" sz="2000" b="1" smtClean="0">
                <a:latin typeface="Arial" charset="0"/>
                <a:cs typeface="Arial" charset="0"/>
              </a:rPr>
              <a:t>polar</a:t>
            </a:r>
            <a:r>
              <a:rPr lang="es-EC" sz="2000" smtClean="0">
                <a:latin typeface="Arial" charset="0"/>
                <a:cs typeface="Arial" charset="0"/>
              </a:rPr>
              <a:t>, los electrones se comparten en forma desigual, donde un átomo es relativamente positivo y el otro es relativamente negativo.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00213"/>
            <a:ext cx="4210050" cy="4443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S_tradnl" sz="2000" smtClean="0">
                <a:latin typeface="Arial" charset="0"/>
                <a:cs typeface="Arial" charset="0"/>
              </a:rPr>
              <a:t>Aunque la molécula de agua es un su totalidad eléctricamente neutra, tiene partes cargadas.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Char char="®"/>
            </a:pPr>
            <a:endParaRPr lang="es-ES_tradn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S_tradnl" sz="2000" smtClean="0">
                <a:latin typeface="Arial" charset="0"/>
                <a:cs typeface="Arial" charset="0"/>
              </a:rPr>
              <a:t>El oxígeno atrae electrones con más fuerza que el hidrógeno, por lo que el extremo de la molécula donde está el oxígeno es negativo y cada hidrógeno es positivo.  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Char char="®"/>
            </a:pPr>
            <a:endParaRPr lang="es-ES_tradnl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 2" pitchFamily="18" charset="2"/>
              <a:buChar char="®"/>
            </a:pPr>
            <a:r>
              <a:rPr lang="es-ES_tradnl" sz="2000" smtClean="0">
                <a:latin typeface="Arial" charset="0"/>
                <a:cs typeface="Arial" charset="0"/>
              </a:rPr>
              <a:t>El agua entonces, con sus extremos cargados, es una molécula polar.</a:t>
            </a:r>
            <a:endParaRPr lang="en-US" sz="2000" smtClean="0"/>
          </a:p>
        </p:txBody>
      </p:sp>
      <p:pic>
        <p:nvPicPr>
          <p:cNvPr id="12293" name="Picture 5" descr="molecula_agua enlaces coval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844675"/>
            <a:ext cx="3816350" cy="367188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12875"/>
            <a:ext cx="4357688" cy="44497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Los puentes de hidrógeno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en-US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s-EC" sz="2000" smtClean="0">
                <a:latin typeface="Arial" charset="0"/>
                <a:cs typeface="Arial" charset="0"/>
              </a:rPr>
              <a:t>Debido a la naturaleza polar de sus enlaces covalentes, las moléculas de agua se atraen mutuamente.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endParaRPr lang="es-EC" sz="20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es-EC" sz="2000" smtClean="0">
                <a:latin typeface="Arial" charset="0"/>
                <a:cs typeface="Arial" charset="0"/>
              </a:rPr>
              <a:t>Los oxígenos  de las moléculas de agua al tener carga parcial negativa, atraen a los hidrógenos (con carga parcial positiva) de otras moléculas de agua.  Esta atracción eléctrica se le denomina </a:t>
            </a:r>
            <a:r>
              <a:rPr lang="es-EC" sz="2000" b="1" smtClean="0">
                <a:latin typeface="Arial" charset="0"/>
                <a:cs typeface="Arial" charset="0"/>
              </a:rPr>
              <a:t>puente de hidrógeno.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57250"/>
            <a:ext cx="4214812" cy="5715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Cada molécula de agua puede establecer puentes de hidrógeno con otras cuatro moléculas de agua.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s-ES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Un puente de hidrógeno es más débil que un enlace covalente o uno iónico, pero, en conjunto tienen una fuerza considerable y hacen que las moléculas se aferren estrechamente.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Ø"/>
              <a:defRPr/>
            </a:pPr>
            <a:endParaRPr lang="en-US" dirty="0"/>
          </a:p>
        </p:txBody>
      </p:sp>
      <p:pic>
        <p:nvPicPr>
          <p:cNvPr id="13316" name="Picture 4" descr="slide0031_image0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989138"/>
            <a:ext cx="3448050" cy="279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125538"/>
            <a:ext cx="5929313" cy="538003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La tensión superficial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" sz="1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1800" smtClean="0">
                <a:latin typeface="Arial" charset="0"/>
                <a:cs typeface="Arial" charset="0"/>
              </a:rPr>
              <a:t>Debido a que los puentes de hidrógeno interconectan moléculas individuales de agua, el agua líquida tiene gran cohesión.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" sz="1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1800" smtClean="0">
                <a:latin typeface="Arial" charset="0"/>
                <a:cs typeface="Arial" charset="0"/>
              </a:rPr>
              <a:t>La </a:t>
            </a:r>
            <a:r>
              <a:rPr lang="es-ES" sz="1800" b="1" smtClean="0">
                <a:latin typeface="Arial" charset="0"/>
                <a:cs typeface="Arial" charset="0"/>
              </a:rPr>
              <a:t>cohesión</a:t>
            </a:r>
            <a:r>
              <a:rPr lang="es-ES" sz="1800" smtClean="0">
                <a:latin typeface="Arial" charset="0"/>
                <a:cs typeface="Arial" charset="0"/>
              </a:rPr>
              <a:t> es la tendencia de las moléculas de una sustancia en mantenerse unidas.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" sz="1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1800" smtClean="0">
                <a:latin typeface="Arial" charset="0"/>
                <a:cs typeface="Arial" charset="0"/>
              </a:rPr>
              <a:t>La cohesión entre las moléculas de agua en la superficie del líquido produce la </a:t>
            </a:r>
            <a:r>
              <a:rPr lang="es-ES" sz="1800" b="1" smtClean="0">
                <a:latin typeface="Arial" charset="0"/>
                <a:cs typeface="Arial" charset="0"/>
              </a:rPr>
              <a:t>tensión superficial</a:t>
            </a:r>
            <a:r>
              <a:rPr lang="es-ES" sz="1800" smtClean="0">
                <a:latin typeface="Arial" charset="0"/>
                <a:cs typeface="Arial" charset="0"/>
              </a:rPr>
              <a:t>, que es la resistencia que opone la superficie a ser rota.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s-ES" sz="180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s-ES" sz="1800" smtClean="0">
                <a:latin typeface="Arial" charset="0"/>
                <a:cs typeface="Arial" charset="0"/>
              </a:rPr>
              <a:t>La tensión superficial se debe a que las fuerzas que afectan a cada molécula  son diferentes en el interior del líquido y en la superficie. Así, en el seno de un líquido cada molécula está sometida a fuerzas de atracción que en promedio se anulan.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pic>
        <p:nvPicPr>
          <p:cNvPr id="14339" name="Picture 13" descr="tension superficial 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50" y="4929188"/>
            <a:ext cx="2095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000125"/>
            <a:ext cx="2143125" cy="160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15" descr="tension superficial 3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2786063"/>
            <a:ext cx="1887537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5929313" y="642938"/>
            <a:ext cx="2757487" cy="59293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1976</TotalTime>
  <Words>2264</Words>
  <Application>Microsoft PowerPoint</Application>
  <PresentationFormat>Presentación en pantalla (4:3)</PresentationFormat>
  <Paragraphs>279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Constantia</vt:lpstr>
      <vt:lpstr>Wingdings 2</vt:lpstr>
      <vt:lpstr>Wingdings</vt:lpstr>
      <vt:lpstr>Flow</vt:lpstr>
      <vt:lpstr>CAPITULO III</vt:lpstr>
      <vt:lpstr>LAS MOLÉCULAS DE LOS SERES VIVOS</vt:lpstr>
      <vt:lpstr>Sumario</vt:lpstr>
      <vt:lpstr>El agua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El papel central del carbono</vt:lpstr>
      <vt:lpstr>Diapositiva 19</vt:lpstr>
      <vt:lpstr>Diapositiva 20</vt:lpstr>
      <vt:lpstr>Moléculas orgánicas</vt:lpstr>
      <vt:lpstr>Diapositiva 22</vt:lpstr>
      <vt:lpstr>Diapositiva 23</vt:lpstr>
      <vt:lpstr>Diapositiva 24</vt:lpstr>
      <vt:lpstr>Funciones de las proteínas</vt:lpstr>
      <vt:lpstr>Diapositiva 26</vt:lpstr>
      <vt:lpstr>Diapositiva 27</vt:lpstr>
      <vt:lpstr>Diapositiva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210</cp:revision>
  <dcterms:created xsi:type="dcterms:W3CDTF">1601-01-01T00:00:00Z</dcterms:created>
  <dcterms:modified xsi:type="dcterms:W3CDTF">2009-07-31T18:55:45Z</dcterms:modified>
</cp:coreProperties>
</file>