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310" r:id="rId2"/>
    <p:sldId id="311" r:id="rId3"/>
    <p:sldId id="312" r:id="rId4"/>
    <p:sldId id="313" r:id="rId5"/>
    <p:sldId id="314" r:id="rId6"/>
    <p:sldId id="315" r:id="rId7"/>
    <p:sldId id="263" r:id="rId8"/>
    <p:sldId id="316" r:id="rId9"/>
    <p:sldId id="318" r:id="rId10"/>
    <p:sldId id="319" r:id="rId11"/>
    <p:sldId id="320" r:id="rId12"/>
    <p:sldId id="322" r:id="rId13"/>
    <p:sldId id="326" r:id="rId14"/>
    <p:sldId id="323" r:id="rId15"/>
    <p:sldId id="32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00"/>
    <a:srgbClr val="FFFF99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00" autoAdjust="0"/>
    <p:restoredTop sz="94697" autoAdjust="0"/>
  </p:normalViewPr>
  <p:slideViewPr>
    <p:cSldViewPr>
      <p:cViewPr>
        <p:scale>
          <a:sx n="70" d="100"/>
          <a:sy n="70" d="100"/>
        </p:scale>
        <p:origin x="-3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AF6845-608F-4ED4-A461-1857436F2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9AEBF-C89F-4AA5-A1F4-D21DB5373D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8A98-FF8D-44B1-957B-6C879D4F10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C279A-5CE2-491E-BA40-AC4590D038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B7339-9065-44B0-8CFC-424032BF13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540F-AC11-4E23-8DC6-332B9BA426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1694D1-F12E-40C9-BB2E-28C3657D71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E6E-2045-46B0-AFF9-2CF94D35DF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EF6A6-8EBD-49DD-BCA0-8C4A005E22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0EE3E-1B5E-4425-8EA9-5CD6A38B80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30D469-3B82-4534-AEAC-12686CB00D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479867-28C9-4EDA-B86A-E32AFB3123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8" r:id="rId2"/>
    <p:sldLayoutId id="2147483864" r:id="rId3"/>
    <p:sldLayoutId id="2147483859" r:id="rId4"/>
    <p:sldLayoutId id="2147483865" r:id="rId5"/>
    <p:sldLayoutId id="2147483860" r:id="rId6"/>
    <p:sldLayoutId id="2147483866" r:id="rId7"/>
    <p:sldLayoutId id="2147483867" r:id="rId8"/>
    <p:sldLayoutId id="2147483868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mirror-us-ga1.gallery.hd.org/_exhibits/natural-science/wood-fire-small-rotated-AJHD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7152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CONTROL DE LA ACTIVIDAD CELULAR</a:t>
            </a:r>
            <a:endParaRPr lang="en-US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pic>
        <p:nvPicPr>
          <p:cNvPr id="8195" name="Content Placeholder 3" descr="PAJAR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8875" y="2071688"/>
            <a:ext cx="5535613" cy="419417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28688" y="500063"/>
            <a:ext cx="8072437" cy="6072187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s-EC" sz="2000" smtClean="0"/>
              <a:t>La forma y la estructura de una enzima determinan la reacción que puede catalizar.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s-ES" sz="2000" smtClean="0"/>
              <a:t>La enzima se une al </a:t>
            </a:r>
            <a:r>
              <a:rPr lang="es-ES" sz="2000" b="1" smtClean="0"/>
              <a:t>sustrato</a:t>
            </a:r>
            <a:r>
              <a:rPr lang="es-ES" sz="2000" smtClean="0"/>
              <a:t> (S) mediante un área especial llamado </a:t>
            </a:r>
            <a:r>
              <a:rPr lang="es-ES" sz="2000" b="1" smtClean="0"/>
              <a:t>sitio activo</a:t>
            </a:r>
            <a:r>
              <a:rPr lang="es-ES" sz="2000" smtClean="0"/>
              <a:t>, para formar un complejo </a:t>
            </a:r>
            <a:r>
              <a:rPr lang="es-ES" sz="2000" b="1" smtClean="0"/>
              <a:t>enzima-sustrato</a:t>
            </a:r>
            <a:r>
              <a:rPr lang="es-ES" sz="2000" smtClean="0"/>
              <a:t> o </a:t>
            </a:r>
            <a:r>
              <a:rPr lang="es-ES" sz="2000" b="1" smtClean="0"/>
              <a:t>E-S.</a:t>
            </a:r>
            <a:r>
              <a:rPr lang="es-ES" sz="2000" smtClean="0"/>
              <a:t> 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s-ES" sz="2000" smtClean="0"/>
              <a:t>En el sitio activo, la enzima y el sustrato se ajustan perfectamente.</a:t>
            </a:r>
            <a:endParaRPr lang="es-ES" sz="2000" b="1" smtClean="0"/>
          </a:p>
        </p:txBody>
      </p:sp>
      <p:pic>
        <p:nvPicPr>
          <p:cNvPr id="17411" name="3 Imagen" descr="sitio activo enzimas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71813"/>
            <a:ext cx="779303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4"/>
          <p:cNvSpPr>
            <a:spLocks noGrp="1"/>
          </p:cNvSpPr>
          <p:nvPr>
            <p:ph sz="half" idx="1"/>
          </p:nvPr>
        </p:nvSpPr>
        <p:spPr>
          <a:xfrm>
            <a:off x="1000125" y="857250"/>
            <a:ext cx="3800475" cy="2571750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C" sz="2000" smtClean="0"/>
              <a:t>La enzima recibe su nombre del sustrato sobre el cual actúa.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endParaRPr lang="es-EC" sz="200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C" sz="2000" smtClean="0"/>
              <a:t>A una parte del nombre del sustrato se le añade el sufijo </a:t>
            </a:r>
            <a:r>
              <a:rPr lang="es-EC" sz="2000" b="1" smtClean="0"/>
              <a:t>–</a:t>
            </a:r>
            <a:r>
              <a:rPr lang="es-EC" sz="2000" b="1" i="1" smtClean="0"/>
              <a:t>asa.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endParaRPr lang="en-US" sz="2000" b="1" i="1" smtClean="0"/>
          </a:p>
          <a:p>
            <a:pPr>
              <a:buClr>
                <a:srgbClr val="7030A0"/>
              </a:buClr>
              <a:buFont typeface="Wingdings 2" pitchFamily="18" charset="2"/>
              <a:buNone/>
            </a:pPr>
            <a:endParaRPr lang="en-US" sz="2000" b="1" i="1" smtClean="0"/>
          </a:p>
        </p:txBody>
      </p:sp>
      <p:sp>
        <p:nvSpPr>
          <p:cNvPr id="18435" name="Content Placeholder 11"/>
          <p:cNvSpPr>
            <a:spLocks noGrp="1"/>
          </p:cNvSpPr>
          <p:nvPr>
            <p:ph sz="half" idx="2"/>
          </p:nvPr>
        </p:nvSpPr>
        <p:spPr>
          <a:xfrm>
            <a:off x="4932363" y="692150"/>
            <a:ext cx="3929062" cy="5761038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C" sz="1800" smtClean="0"/>
              <a:t>En algunas ocasiones, pequeñas moléculas llamadas </a:t>
            </a:r>
            <a:r>
              <a:rPr lang="es-EC" sz="1800" b="1" smtClean="0"/>
              <a:t>coenzimas</a:t>
            </a:r>
            <a:r>
              <a:rPr lang="es-EC" sz="1800" smtClean="0"/>
              <a:t>, se unen a las enzimas para controlar las reacciones.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C" sz="1800" smtClean="0"/>
              <a:t>A diferencia de las enzimas, las coenzimas no son proteínas.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1800" smtClean="0"/>
              <a:t>Las coenzimas se modifican y consumen durante la  reacción química. 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C" sz="1800" smtClean="0"/>
              <a:t>Las vitaminas B1, B2, B6 y K, son coenzimas.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s-EC" sz="1800" smtClean="0"/>
              <a:t>Con la ausencia de la conenzima en una reacción que la necesita, esta no podrá llevarse a cabo.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28750" y="3643313"/>
          <a:ext cx="314327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SUSTRATO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ENZIMA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Sucrosa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Sucr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asa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Lactosa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Lact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asa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Maltosa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Malt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asa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Urea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Ure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asa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Acido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ribonucleico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Ribonucle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asa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071563" y="1214438"/>
            <a:ext cx="7934325" cy="5500687"/>
          </a:xfrm>
        </p:spPr>
        <p:txBody>
          <a:bodyPr/>
          <a:lstStyle/>
          <a:p>
            <a:pPr>
              <a:buClr>
                <a:srgbClr val="002060"/>
              </a:buClr>
              <a:buFont typeface="Wingdings 2" pitchFamily="18" charset="2"/>
              <a:buNone/>
            </a:pPr>
            <a:r>
              <a:rPr lang="es-EC" sz="2000" b="1" smtClean="0"/>
              <a:t>Modelo de la llave y la cerradura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es-EC" sz="2000" smtClean="0"/>
              <a:t>En este modelo la enzima y el sustrato se ajustan perfectamente y la energía de activación disminuye.  La energía de activación menor permite que la reacción ocurra más rápidamente.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endParaRPr lang="es-EC" sz="2000" smtClean="0"/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es-EC" sz="2000" smtClean="0"/>
              <a:t>Después de ocurrir la reacción, los productos se liberan y el sitio activo queda libre para unirse a otras moléculas de sustrato.  La enzima se usa otra vez.</a:t>
            </a:r>
          </a:p>
          <a:p>
            <a:pPr>
              <a:buClr>
                <a:srgbClr val="002060"/>
              </a:buClr>
              <a:buFont typeface="Wingdings 2" pitchFamily="18" charset="2"/>
              <a:buNone/>
            </a:pPr>
            <a:endParaRPr lang="es-EC" sz="2000" smtClean="0"/>
          </a:p>
          <a:p>
            <a:pPr>
              <a:buClr>
                <a:srgbClr val="002060"/>
              </a:buClr>
              <a:buFont typeface="Wingdings" pitchFamily="2" charset="2"/>
              <a:buNone/>
            </a:pPr>
            <a:endParaRPr lang="es-EC" sz="2000" smtClean="0"/>
          </a:p>
          <a:p>
            <a:pPr>
              <a:buClr>
                <a:srgbClr val="002060"/>
              </a:buClr>
              <a:buFont typeface="Wingdings 2" pitchFamily="18" charset="2"/>
              <a:buNone/>
            </a:pPr>
            <a:endParaRPr lang="es-EC" sz="200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85875" y="285750"/>
            <a:ext cx="7499350" cy="774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s-EC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 modelos de enzimas</a:t>
            </a:r>
          </a:p>
        </p:txBody>
      </p:sp>
      <p:pic>
        <p:nvPicPr>
          <p:cNvPr id="19460" name="3 Imagen" descr="llaveycerradu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4429125"/>
            <a:ext cx="76517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1071563" y="1214438"/>
            <a:ext cx="7929562" cy="5429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C" sz="2000" b="1" smtClean="0"/>
              <a:t>Modelo de ajuste inducido</a:t>
            </a:r>
          </a:p>
          <a:p>
            <a:pPr>
              <a:buFont typeface="Wingdings" pitchFamily="2" charset="2"/>
              <a:buChar char="q"/>
            </a:pPr>
            <a:r>
              <a:rPr lang="es-ES" sz="2000" smtClean="0"/>
              <a:t>Cuando el sustrato se combina con la enzima induce un cambio en la forma de esta, que es posible porque los sitios activos de la enzimas son flexibles</a:t>
            </a:r>
          </a:p>
        </p:txBody>
      </p:sp>
      <p:pic>
        <p:nvPicPr>
          <p:cNvPr id="20483" name="3 Imagen" descr="ajusteinduci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3357563"/>
            <a:ext cx="72771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78549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factores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afectan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actividad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enzimática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989138"/>
            <a:ext cx="3714750" cy="43926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C" sz="1800" smtClean="0"/>
              <a:t>Las enzimas son proteínas y en las proteínas, la estructura determina la función.</a:t>
            </a:r>
          </a:p>
          <a:p>
            <a:pPr>
              <a:buFont typeface="Wingdings" pitchFamily="2" charset="2"/>
              <a:buChar char="q"/>
            </a:pPr>
            <a:endParaRPr lang="es-EC" sz="1800" smtClean="0"/>
          </a:p>
          <a:p>
            <a:pPr>
              <a:buFont typeface="Wingdings" pitchFamily="2" charset="2"/>
              <a:buChar char="q"/>
            </a:pPr>
            <a:r>
              <a:rPr lang="es-EC" sz="1800" smtClean="0"/>
              <a:t>Los factores que afectan la estructura de las proteínas afectan también su función o actividad.</a:t>
            </a:r>
          </a:p>
          <a:p>
            <a:pPr>
              <a:buFont typeface="Wingdings" pitchFamily="2" charset="2"/>
              <a:buChar char="q"/>
            </a:pPr>
            <a:endParaRPr lang="es-EC" sz="1800" smtClean="0"/>
          </a:p>
          <a:p>
            <a:pPr>
              <a:buFont typeface="Wingdings 2" pitchFamily="18" charset="2"/>
              <a:buNone/>
            </a:pPr>
            <a:r>
              <a:rPr lang="es-EC" sz="1800" b="1" smtClean="0"/>
              <a:t>Temperatura</a:t>
            </a:r>
            <a:endParaRPr lang="es-EC" sz="1800" smtClean="0"/>
          </a:p>
          <a:p>
            <a:pPr>
              <a:buFont typeface="Wingdings" pitchFamily="2" charset="2"/>
              <a:buChar char="q"/>
            </a:pPr>
            <a:r>
              <a:rPr lang="es-EC" sz="1800" smtClean="0"/>
              <a:t>La mayoría de las reacciones químicas son más rápidas a temperaturas más altas.</a:t>
            </a:r>
          </a:p>
          <a:p>
            <a:pPr>
              <a:buFont typeface="Wingdings" pitchFamily="2" charset="2"/>
              <a:buNone/>
            </a:pPr>
            <a:endParaRPr lang="es-EC" sz="1800" smtClean="0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>
          <a:xfrm>
            <a:off x="5148263" y="1962150"/>
            <a:ext cx="3790950" cy="46355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C" sz="1800" smtClean="0"/>
              <a:t>Las proteínas son sensibles al calor.</a:t>
            </a:r>
          </a:p>
          <a:p>
            <a:pPr>
              <a:buFont typeface="Wingdings" pitchFamily="2" charset="2"/>
              <a:buChar char="q"/>
            </a:pPr>
            <a:endParaRPr lang="es-EC" sz="1800" smtClean="0"/>
          </a:p>
          <a:p>
            <a:pPr>
              <a:buFont typeface="Wingdings" pitchFamily="2" charset="2"/>
              <a:buChar char="q"/>
            </a:pPr>
            <a:r>
              <a:rPr lang="es-EC" sz="1800" smtClean="0"/>
              <a:t>Las temperaturas altas hacen que las proteínas cambien de forma, a este cambio de forma de una molécula de proteína se le llama </a:t>
            </a:r>
            <a:r>
              <a:rPr lang="es-EC" sz="1800" b="1" smtClean="0"/>
              <a:t>desnaturalización</a:t>
            </a:r>
            <a:r>
              <a:rPr lang="en-US" sz="1800" smtClean="0"/>
              <a:t>.</a:t>
            </a:r>
          </a:p>
        </p:txBody>
      </p:sp>
      <p:pic>
        <p:nvPicPr>
          <p:cNvPr id="21509" name="Picture 4" descr="temperatura enzim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2413" y="4365625"/>
            <a:ext cx="3811587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928688" y="357188"/>
            <a:ext cx="3929062" cy="6286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b="1" smtClean="0"/>
              <a:t>pH</a:t>
            </a:r>
            <a:endParaRPr lang="en-US" sz="2000" smtClean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s-EC" sz="2000" smtClean="0"/>
              <a:t>El pH afecta la actividad enzimática.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s-EC" sz="2000" smtClean="0"/>
              <a:t>Distintas enzimas funcionan en forma óptima a pH ácido, neutro o básico.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s-EC" sz="2000" smtClean="0"/>
              <a:t>Un pH demasiado alto o demasiado bajo, tiene un efecto parecido al que tiene la temperatura alta sobre las proteínas.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88" y="428625"/>
            <a:ext cx="4005262" cy="60007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000" b="1" dirty="0" err="1" smtClean="0"/>
              <a:t>Concentración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sustrato</a:t>
            </a:r>
            <a:endParaRPr lang="en-US" sz="2000" dirty="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  <a:defRPr/>
            </a:pPr>
            <a:r>
              <a:rPr lang="es-EC" sz="1800" dirty="0" smtClean="0"/>
              <a:t>A medida de que la concentración aumenta, la actividad enzimática aumenta hasta cierto punto.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  <a:defRPr/>
            </a:pPr>
            <a:endParaRPr lang="es-EC" sz="1800" dirty="0" smtClean="0"/>
          </a:p>
          <a:p>
            <a:pPr>
              <a:buClr>
                <a:srgbClr val="7030A0"/>
              </a:buClr>
              <a:buFont typeface="Wingdings" pitchFamily="2" charset="2"/>
              <a:buChar char="q"/>
              <a:defRPr/>
            </a:pPr>
            <a:r>
              <a:rPr lang="es-EC" sz="1800" dirty="0" smtClean="0"/>
              <a:t>Pasado ese punto, distinto para cada enzima, la actividad se mantiene constante.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  <a:defRPr/>
            </a:pPr>
            <a:endParaRPr lang="es-EC" sz="1800" dirty="0" smtClean="0"/>
          </a:p>
          <a:p>
            <a:pPr>
              <a:buClr>
                <a:srgbClr val="7030A0"/>
              </a:buClr>
              <a:buFont typeface="Wingdings 2" pitchFamily="18" charset="2"/>
              <a:buNone/>
              <a:defRPr/>
            </a:pPr>
            <a:r>
              <a:rPr lang="es-EC" sz="1800" b="1" dirty="0" smtClean="0"/>
              <a:t>Inhibidores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C" sz="1800" dirty="0" smtClean="0"/>
              <a:t>La capacidad de una sustancia para funcionar puede interrumpirse por diferentes clases de sustancias.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s-EC" sz="1800" dirty="0" smtClean="0"/>
          </a:p>
          <a:p>
            <a:pPr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C" sz="1800" dirty="0" smtClean="0"/>
              <a:t>Una sustancia química que interfiere con la función de una enzima es un </a:t>
            </a:r>
            <a:r>
              <a:rPr lang="es-EC" sz="1800" b="1" dirty="0" smtClean="0"/>
              <a:t>inhibidor</a:t>
            </a:r>
            <a:r>
              <a:rPr lang="es-EC" sz="1800" dirty="0" smtClean="0"/>
              <a:t>.</a:t>
            </a:r>
            <a:endParaRPr lang="es-EC" sz="1800" dirty="0"/>
          </a:p>
        </p:txBody>
      </p:sp>
      <p:pic>
        <p:nvPicPr>
          <p:cNvPr id="22532" name="Picture 4" descr="pH enzim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4376738"/>
            <a:ext cx="25685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214438" y="642938"/>
            <a:ext cx="7143750" cy="774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smtClean="0">
                <a:effectLst/>
              </a:rPr>
              <a:t>Sumario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85875" y="1785938"/>
            <a:ext cx="7569200" cy="4572000"/>
          </a:xfrm>
        </p:spPr>
        <p:txBody>
          <a:bodyPr/>
          <a:lstStyle/>
          <a:p>
            <a:pPr marL="457200" indent="-4572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smtClean="0"/>
              <a:t>Las Moléculas de los Seres Vivos</a:t>
            </a:r>
            <a:endParaRPr lang="es-ES" sz="2800" b="1" smtClean="0"/>
          </a:p>
          <a:p>
            <a:pPr marL="457200" indent="-457200" algn="just" eaLnBrk="1" hangingPunct="1">
              <a:lnSpc>
                <a:spcPct val="90000"/>
              </a:lnSpc>
              <a:buClr>
                <a:srgbClr val="922223"/>
              </a:buClr>
              <a:buFont typeface="Wingdings" pitchFamily="2" charset="2"/>
              <a:buChar char="Ø"/>
            </a:pPr>
            <a:r>
              <a:rPr lang="es-ES" sz="2800" smtClean="0"/>
              <a:t>Control de la actividad celular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rgbClr val="922223"/>
              </a:buClr>
              <a:buFont typeface="Arial" charset="0"/>
              <a:buAutoNum type="arabicPeriod"/>
            </a:pPr>
            <a:r>
              <a:rPr lang="es-ES" sz="2800" smtClean="0"/>
              <a:t>Las reacciones celulares básicas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rgbClr val="922223"/>
              </a:buClr>
              <a:buFont typeface="Arial" charset="0"/>
              <a:buAutoNum type="arabicPeriod"/>
            </a:pPr>
            <a:r>
              <a:rPr lang="es-ES" sz="2800" smtClean="0"/>
              <a:t>El control de las reacciones celulares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rgbClr val="922223"/>
              </a:buClr>
              <a:buFont typeface="Arial" charset="0"/>
              <a:buAutoNum type="arabicPeriod"/>
            </a:pPr>
            <a:r>
              <a:rPr lang="es-ES" sz="2800" smtClean="0"/>
              <a:t>Los modelos de enzimas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rgbClr val="922223"/>
              </a:buClr>
              <a:buFont typeface="Arial" charset="0"/>
              <a:buAutoNum type="arabicPeriod"/>
            </a:pPr>
            <a:r>
              <a:rPr lang="es-ES" sz="2800" smtClean="0"/>
              <a:t>Los factores que afectan la actividad enzimática</a:t>
            </a:r>
          </a:p>
          <a:p>
            <a:pPr marL="457200" indent="-4572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smtClean="0"/>
              <a:t>Fuente de energía para las células</a:t>
            </a:r>
            <a:endParaRPr lang="es-ES" sz="2800" b="1" smtClean="0"/>
          </a:p>
          <a:p>
            <a:pPr marL="457200" indent="-4572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smtClean="0"/>
              <a:t>Proceso de fotosíntesis</a:t>
            </a:r>
          </a:p>
          <a:p>
            <a:pPr marL="457200" indent="-457200"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357188"/>
            <a:ext cx="7858125" cy="7032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Las reacciones celulares básicas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41438"/>
            <a:ext cx="3929062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s-ES" sz="2000" smtClean="0"/>
              <a:t>Todas las células llevan a cabo sus funciones vitales básicas: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2000" smtClean="0"/>
              <a:t>Ingestión de nutrientes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2000" smtClean="0"/>
              <a:t>Crecimiento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2000" smtClean="0"/>
              <a:t>Reproducción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2000" smtClean="0"/>
              <a:t>Eliminación de desperdicios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s-ES" sz="2000" smtClean="0"/>
              <a:t>Las células obtienen del alimento la </a:t>
            </a:r>
            <a:r>
              <a:rPr lang="es-ES" sz="2000" b="1" smtClean="0"/>
              <a:t>energía</a:t>
            </a:r>
            <a:r>
              <a:rPr lang="es-ES" sz="2000" smtClean="0"/>
              <a:t> para llevar a cabo cada una de estas funciones.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s-E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s-ES" sz="2000" smtClean="0"/>
              <a:t>La fuentes de energía varían para cada clase de seres vivientes.</a:t>
            </a:r>
          </a:p>
        </p:txBody>
      </p:sp>
      <p:pic>
        <p:nvPicPr>
          <p:cNvPr id="10244" name="Picture 10" descr="nutricion_piramide_fo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86438" y="1357313"/>
            <a:ext cx="2571750" cy="1309687"/>
          </a:xfrm>
          <a:noFill/>
        </p:spPr>
      </p:pic>
      <p:pic>
        <p:nvPicPr>
          <p:cNvPr id="10245" name="Picture 6" descr="caterpilar-alimentación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2928938"/>
            <a:ext cx="1933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pigarg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4429125"/>
            <a:ext cx="169545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half" idx="1"/>
          </p:nvPr>
        </p:nvSpPr>
        <p:spPr>
          <a:xfrm>
            <a:off x="1071563" y="428625"/>
            <a:ext cx="3929062" cy="60007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es-EC" sz="1800" smtClean="0"/>
              <a:t>Los seres vivientes que sintetizan su propio alimento se conocen como </a:t>
            </a:r>
            <a:r>
              <a:rPr lang="es-EC" sz="1800" b="1" smtClean="0"/>
              <a:t>autótrofos.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es-EC" sz="1800" smtClean="0"/>
              <a:t>La mayoría de los autótrofos usan la </a:t>
            </a:r>
            <a:r>
              <a:rPr lang="es-EC" sz="1800" b="1" smtClean="0"/>
              <a:t>energía del sol </a:t>
            </a:r>
            <a:r>
              <a:rPr lang="es-EC" sz="1800" smtClean="0"/>
              <a:t>para sintetizar su alimento.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es-EC" sz="1800" smtClean="0"/>
              <a:t>Las plantas verdes, las algas y algunas bacterias poseen organelos especializados donde se realiza la síntesis del alimento.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sz="half" idx="2"/>
          </p:nvPr>
        </p:nvSpPr>
        <p:spPr>
          <a:xfrm>
            <a:off x="5072063" y="428625"/>
            <a:ext cx="3929062" cy="6286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s-EC" sz="1800" smtClean="0"/>
              <a:t>Los seres vivos que no pueden sintetizar su propio alimento se los conoce como </a:t>
            </a:r>
            <a:r>
              <a:rPr lang="es-EC" sz="1800" b="1" smtClean="0"/>
              <a:t>heterótrofos</a:t>
            </a:r>
            <a:r>
              <a:rPr lang="es-EC" sz="1800" smtClean="0"/>
              <a:t>.</a:t>
            </a:r>
          </a:p>
          <a:p>
            <a:pPr eaLnBrk="1" hangingPunct="1"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Font typeface="Wingdings" pitchFamily="2" charset="2"/>
              <a:buChar char="q"/>
            </a:pPr>
            <a:r>
              <a:rPr lang="es-EC" sz="1800" smtClean="0"/>
              <a:t>Dependen de seres autótrofos o de otros heterótrofos para su alimentación.</a:t>
            </a:r>
          </a:p>
        </p:txBody>
      </p:sp>
      <p:pic>
        <p:nvPicPr>
          <p:cNvPr id="11268" name="Picture 4" descr="autrotofo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4572000"/>
            <a:ext cx="2643187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heterotrof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2857500"/>
            <a:ext cx="22955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125538"/>
            <a:ext cx="3871912" cy="4751387"/>
          </a:xfrm>
        </p:spPr>
        <p:txBody>
          <a:bodyPr/>
          <a:lstStyle/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r>
              <a:rPr lang="es-EC" sz="1800" smtClean="0"/>
              <a:t>Cuando el alimento es sintetizado o ingerido por un ser viviente, la mayor parte se degrada para producir la energía que necesitan las células.</a:t>
            </a:r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r>
              <a:rPr lang="es-EC" sz="1800" smtClean="0"/>
              <a:t>En las células ocurren procesos físicos y químicos.  A nivel molecular, la actividad es constante en la células.</a:t>
            </a:r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r>
              <a:rPr lang="es-EC" sz="1800" smtClean="0"/>
              <a:t>El total de todas las reacciones que ocurren en una célula se conoce como </a:t>
            </a:r>
            <a:r>
              <a:rPr lang="es-EC" sz="1800" b="1" smtClean="0"/>
              <a:t>metabolismo</a:t>
            </a:r>
            <a:r>
              <a:rPr lang="es-EC" sz="1800" smtClean="0"/>
              <a:t>.</a:t>
            </a:r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endParaRPr lang="es-EC" sz="1800" smtClean="0"/>
          </a:p>
        </p:txBody>
      </p:sp>
      <p:sp>
        <p:nvSpPr>
          <p:cNvPr id="12291" name="Content Placeholder 3"/>
          <p:cNvSpPr>
            <a:spLocks noGrp="1"/>
          </p:cNvSpPr>
          <p:nvPr>
            <p:ph sz="half" idx="2"/>
          </p:nvPr>
        </p:nvSpPr>
        <p:spPr>
          <a:xfrm>
            <a:off x="5148263" y="1052513"/>
            <a:ext cx="3714750" cy="4943475"/>
          </a:xfrm>
        </p:spPr>
        <p:txBody>
          <a:bodyPr/>
          <a:lstStyle/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r>
              <a:rPr lang="es-EC" sz="1800" smtClean="0"/>
              <a:t>Las </a:t>
            </a:r>
            <a:r>
              <a:rPr lang="es-EC" sz="1800" b="1" smtClean="0"/>
              <a:t>reacciones anabólicas </a:t>
            </a:r>
            <a:r>
              <a:rPr lang="es-EC" sz="1800" smtClean="0"/>
              <a:t>son aquellas donde sustancias simples se unen para formar sustancias más complejas</a:t>
            </a:r>
            <a:r>
              <a:rPr lang="en-US" sz="18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s-EC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s-EC" sz="1800" smtClean="0"/>
              <a:t>Ej</a:t>
            </a:r>
            <a:r>
              <a:rPr lang="en-US" sz="1800" smtClean="0"/>
              <a:t>. </a:t>
            </a:r>
            <a:r>
              <a:rPr lang="es-EC" sz="1800" smtClean="0"/>
              <a:t>La formación de la sucrosa a partir de la glucosa y fructosa.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r>
              <a:rPr lang="en-US" sz="1800" smtClean="0"/>
              <a:t>Las </a:t>
            </a:r>
            <a:r>
              <a:rPr lang="es-EC" sz="1800" b="1" smtClean="0"/>
              <a:t>reaciones</a:t>
            </a:r>
            <a:r>
              <a:rPr lang="en-US" sz="1800" b="1" smtClean="0"/>
              <a:t> catabólicas </a:t>
            </a:r>
            <a:r>
              <a:rPr lang="en-US" sz="1800" smtClean="0"/>
              <a:t>son aquellas en las cuales sustancias complejas se degradan para convertirse en sustancias más simples.</a:t>
            </a:r>
          </a:p>
          <a:p>
            <a:pPr eaLnBrk="1" hangingPunct="1">
              <a:buClr>
                <a:srgbClr val="C32D2E"/>
              </a:buClr>
              <a:buFont typeface="Wingdings" pitchFamily="2" charset="2"/>
              <a:buChar char="q"/>
            </a:pPr>
            <a:endParaRPr lang="en-US" sz="1800" smtClean="0"/>
          </a:p>
          <a:p>
            <a:pPr eaLnBrk="1" hangingPunct="1">
              <a:buClr>
                <a:srgbClr val="C32D2E"/>
              </a:buClr>
              <a:buFont typeface="Wingdings 2" pitchFamily="18" charset="2"/>
              <a:buNone/>
            </a:pPr>
            <a:r>
              <a:rPr lang="en-US" sz="1800" smtClean="0"/>
              <a:t>Ej. La hidrólisis de la maltosa.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438" y="500063"/>
            <a:ext cx="3657600" cy="60007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Una reacción anabólica que consiste en la remoción de agua se conoce como una </a:t>
            </a:r>
            <a:r>
              <a:rPr lang="es-EC" sz="2000" b="1" dirty="0" smtClean="0"/>
              <a:t>síntesis por deshidratación</a:t>
            </a:r>
            <a:r>
              <a:rPr lang="es-EC" sz="2000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endParaRPr lang="es-EC" sz="2000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El término </a:t>
            </a:r>
            <a:r>
              <a:rPr lang="es-EC" sz="2000" b="1" i="1" dirty="0" smtClean="0"/>
              <a:t>deshidratación</a:t>
            </a:r>
            <a:r>
              <a:rPr lang="es-EC" sz="2000" dirty="0" smtClean="0"/>
              <a:t> quiere decir “perder agua” y el término </a:t>
            </a:r>
            <a:r>
              <a:rPr lang="es-EC" sz="2000" b="1" i="1" dirty="0" smtClean="0"/>
              <a:t>síntesis</a:t>
            </a:r>
            <a:r>
              <a:rPr lang="es-EC" sz="2000" dirty="0" smtClean="0"/>
              <a:t> quiere decir “unir partes”.</a:t>
            </a:r>
            <a:endParaRPr lang="es-EC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642938"/>
            <a:ext cx="3657600" cy="585787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 2" pitchFamily="18" charset="2"/>
              <a:buNone/>
              <a:defRPr/>
            </a:pPr>
            <a:endParaRPr lang="es-EC" sz="2000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Los polisacáridos y las proteínas se forman por  reacciones de síntesis por deshidratación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endParaRPr lang="es-EC" sz="2000" dirty="0" smtClean="0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Una reacción catabólica en la cual se añade agua, se conoce como </a:t>
            </a:r>
            <a:r>
              <a:rPr lang="es-EC" sz="2000" b="1" dirty="0" err="1" smtClean="0"/>
              <a:t>hidrólísis</a:t>
            </a:r>
            <a:r>
              <a:rPr lang="es-EC" sz="2000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3316" name="Picture 10" descr="FG03_UN00a"/>
          <p:cNvPicPr>
            <a:picLocks noChangeAspect="1" noChangeArrowheads="1"/>
          </p:cNvPicPr>
          <p:nvPr/>
        </p:nvPicPr>
        <p:blipFill>
          <a:blip r:embed="rId2"/>
          <a:srcRect t="16536" b="18898"/>
          <a:stretch>
            <a:fillRect/>
          </a:stretch>
        </p:blipFill>
        <p:spPr bwMode="auto">
          <a:xfrm>
            <a:off x="1285875" y="4643438"/>
            <a:ext cx="36433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FG03_UN00b"/>
          <p:cNvPicPr>
            <a:picLocks noChangeAspect="1" noChangeArrowheads="1"/>
          </p:cNvPicPr>
          <p:nvPr/>
        </p:nvPicPr>
        <p:blipFill>
          <a:blip r:embed="rId3"/>
          <a:srcRect t="16536" b="18898"/>
          <a:stretch>
            <a:fillRect/>
          </a:stretch>
        </p:blipFill>
        <p:spPr bwMode="auto">
          <a:xfrm>
            <a:off x="5580063" y="4724400"/>
            <a:ext cx="32448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274638"/>
            <a:ext cx="7499350" cy="12255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s-ES" sz="4000" smtClean="0">
                <a:effectLst/>
              </a:rPr>
              <a:t>El control de las reacciones celulares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1"/>
          </p:nvPr>
        </p:nvSpPr>
        <p:spPr>
          <a:xfrm>
            <a:off x="1071563" y="1857375"/>
            <a:ext cx="4014787" cy="4214813"/>
          </a:xfrm>
        </p:spPr>
        <p:txBody>
          <a:bodyPr/>
          <a:lstStyle/>
          <a:p>
            <a:pPr eaLnBrk="1" hangingPunct="1">
              <a:buClr>
                <a:schemeClr val="accent6"/>
              </a:buClr>
              <a:buFont typeface="Wingdings 2" pitchFamily="18" charset="2"/>
              <a:buNone/>
              <a:defRPr/>
            </a:pPr>
            <a:r>
              <a:rPr lang="es-EC" sz="2000" b="1" dirty="0" smtClean="0"/>
              <a:t>Reacción </a:t>
            </a:r>
            <a:r>
              <a:rPr lang="es-EC" sz="2000" b="1" dirty="0" err="1" smtClean="0"/>
              <a:t>endergónica</a:t>
            </a:r>
            <a:endParaRPr lang="es-EC" sz="2000" b="1" dirty="0" smtClean="0"/>
          </a:p>
          <a:p>
            <a:pPr eaLnBrk="1" hangingPunct="1">
              <a:buClr>
                <a:schemeClr val="accent6"/>
              </a:buClr>
              <a:buFont typeface="Wingdings 2" pitchFamily="18" charset="2"/>
              <a:buNone/>
              <a:defRPr/>
            </a:pPr>
            <a:endParaRPr lang="es-EC" sz="2000" b="1" dirty="0" smtClean="0"/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Es una reacción química que necesita o utiliza energía.</a:t>
            </a: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endParaRPr lang="es-EC" sz="2000" b="1" dirty="0" smtClean="0"/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Las plantas necesitan energía de luz para producir alimento.</a:t>
            </a: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endParaRPr lang="es-EC" sz="2000" dirty="0" smtClean="0"/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es-EC" sz="2000" dirty="0" smtClean="0"/>
              <a:t>La producción de alimento en las plantas es una reacción </a:t>
            </a:r>
            <a:r>
              <a:rPr lang="es-EC" sz="2000" dirty="0" err="1" smtClean="0"/>
              <a:t>endergónica</a:t>
            </a:r>
            <a:r>
              <a:rPr lang="es-EC" sz="2000" dirty="0" smtClean="0"/>
              <a:t>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en-US" sz="2000" dirty="0" smtClean="0"/>
          </a:p>
        </p:txBody>
      </p:sp>
      <p:pic>
        <p:nvPicPr>
          <p:cNvPr id="14340" name="Content Placeholder 5" descr="fotosintesis  clara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1714500"/>
            <a:ext cx="3657600" cy="4287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928688" y="571500"/>
            <a:ext cx="4235450" cy="5786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Reacción exergónica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b="1" smtClean="0"/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r>
              <a:rPr lang="es-EC" sz="1800" smtClean="0"/>
              <a:t>Es una reacción que libera energía.</a:t>
            </a:r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r>
              <a:rPr lang="es-EC" sz="1800" smtClean="0"/>
              <a:t>La mayoría de las veces, la energía se libera en forma de calor.</a:t>
            </a:r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r>
              <a:rPr lang="es-EC" sz="1800" smtClean="0"/>
              <a:t>Al quemarse la madera ocurre una reacción exergónica.</a:t>
            </a:r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r>
              <a:rPr lang="es-EC" sz="1800" smtClean="0"/>
              <a:t>La madera para que empiece a quemarse debe recibir calor.</a:t>
            </a:r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endParaRPr lang="es-EC" sz="1800" smtClean="0"/>
          </a:p>
          <a:p>
            <a:pPr eaLnBrk="1" hangingPunct="1">
              <a:buClr>
                <a:srgbClr val="475A8D"/>
              </a:buClr>
              <a:buFont typeface="Wingdings" pitchFamily="2" charset="2"/>
              <a:buChar char="q"/>
            </a:pPr>
            <a:r>
              <a:rPr lang="es-EC" sz="1800" smtClean="0"/>
              <a:t>La energía que se necesita para comenzar una reacción química se denomina </a:t>
            </a:r>
            <a:r>
              <a:rPr lang="es-EC" sz="1800" b="1" smtClean="0"/>
              <a:t>energía de activación</a:t>
            </a:r>
            <a:r>
              <a:rPr lang="es-EC" sz="1800" smtClean="0"/>
              <a:t>.</a:t>
            </a:r>
            <a:endParaRPr lang="en-US" sz="20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72088" y="620713"/>
            <a:ext cx="3871912" cy="5715000"/>
          </a:xfrm>
        </p:spPr>
        <p:txBody>
          <a:bodyPr/>
          <a:lstStyle/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es-EC" sz="1800" dirty="0" smtClean="0"/>
              <a:t>Generalmente, la energía de activación que se necesita para iniciar una reacción </a:t>
            </a:r>
            <a:r>
              <a:rPr lang="es-EC" sz="1800" dirty="0" err="1" smtClean="0"/>
              <a:t>exergónica</a:t>
            </a:r>
            <a:r>
              <a:rPr lang="es-EC" sz="1800" dirty="0" smtClean="0"/>
              <a:t>,  es mucho menor a la energía que libera la reacción</a:t>
            </a:r>
            <a:r>
              <a:rPr lang="es-EC" sz="2000" dirty="0" smtClean="0"/>
              <a:t>.</a:t>
            </a: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q"/>
              <a:defRPr/>
            </a:pPr>
            <a:endParaRPr lang="en-US" sz="2000" dirty="0"/>
          </a:p>
        </p:txBody>
      </p:sp>
      <p:pic>
        <p:nvPicPr>
          <p:cNvPr id="15364" name="Picture 12" descr="Miniatur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292600"/>
            <a:ext cx="17145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5" descr="Combustion%20allumette%20carbo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636838"/>
            <a:ext cx="164306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928688" y="571500"/>
            <a:ext cx="4071937" cy="5592763"/>
          </a:xfrm>
        </p:spPr>
        <p:txBody>
          <a:bodyPr/>
          <a:lstStyle/>
          <a:p>
            <a:pPr>
              <a:buClr>
                <a:srgbClr val="1C4853"/>
              </a:buClr>
              <a:buFont typeface="Wingdings" pitchFamily="2" charset="2"/>
              <a:buChar char="q"/>
            </a:pPr>
            <a:r>
              <a:rPr lang="es-EC" sz="1800" smtClean="0"/>
              <a:t>Las células poseen compuestos químicos que controlan las reacciones que ocurren en su interior llamadas </a:t>
            </a:r>
            <a:r>
              <a:rPr lang="es-EC" sz="1800" b="1" smtClean="0"/>
              <a:t>catalizadores.</a:t>
            </a:r>
          </a:p>
          <a:p>
            <a:pPr>
              <a:buClr>
                <a:srgbClr val="1C4853"/>
              </a:buClr>
              <a:buFont typeface="Wingdings" pitchFamily="2" charset="2"/>
              <a:buChar char="q"/>
            </a:pPr>
            <a:endParaRPr lang="es-EC" sz="1800" b="1" smtClean="0"/>
          </a:p>
          <a:p>
            <a:pPr>
              <a:buClr>
                <a:srgbClr val="1C4853"/>
              </a:buClr>
              <a:buFont typeface="Wingdings" pitchFamily="2" charset="2"/>
              <a:buChar char="q"/>
            </a:pPr>
            <a:r>
              <a:rPr lang="es-EC" sz="1800" smtClean="0"/>
              <a:t>Las</a:t>
            </a:r>
            <a:r>
              <a:rPr lang="es-EC" sz="1800" b="1" smtClean="0"/>
              <a:t> enzimas </a:t>
            </a:r>
            <a:r>
              <a:rPr lang="es-EC" sz="1800" smtClean="0"/>
              <a:t>son proteínas que actúan como catalizadores en las células.</a:t>
            </a:r>
          </a:p>
          <a:p>
            <a:pPr>
              <a:buClr>
                <a:srgbClr val="1C4853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1C4853"/>
              </a:buClr>
              <a:buFont typeface="Arial" charset="0"/>
              <a:buAutoNum type="arabicPeriod"/>
            </a:pPr>
            <a:r>
              <a:rPr lang="es-EC" sz="1800" smtClean="0"/>
              <a:t>Disminuyen la cantidad de energía de activación que necesitan las reacciones.</a:t>
            </a:r>
          </a:p>
          <a:p>
            <a:pPr>
              <a:buClr>
                <a:srgbClr val="1C4853"/>
              </a:buClr>
              <a:buFont typeface="Arial" charset="0"/>
              <a:buAutoNum type="arabicPeriod"/>
            </a:pPr>
            <a:r>
              <a:rPr lang="es-EC" sz="1800" smtClean="0"/>
              <a:t>Controlan la velocidad a la que ocurre la reacciٕón para que la energía se libere lentamente.</a:t>
            </a:r>
          </a:p>
          <a:p>
            <a:pPr>
              <a:buClr>
                <a:srgbClr val="1C4853"/>
              </a:buClr>
              <a:buFont typeface="Arial" charset="0"/>
              <a:buAutoNum type="arabicPeriod"/>
            </a:pPr>
            <a:r>
              <a:rPr lang="es-EC" sz="1800" smtClean="0"/>
              <a:t>Permiten que las reacciones ocurran a unas temperaturas que no hagan daño al organismo.</a:t>
            </a:r>
            <a:endParaRPr lang="en-US" sz="1800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half" idx="2"/>
          </p:nvPr>
        </p:nvSpPr>
        <p:spPr>
          <a:xfrm>
            <a:off x="5072063" y="500063"/>
            <a:ext cx="3933825" cy="6000750"/>
          </a:xfrm>
        </p:spPr>
        <p:txBody>
          <a:bodyPr/>
          <a:lstStyle/>
          <a:p>
            <a:pPr>
              <a:buClr>
                <a:srgbClr val="425519"/>
              </a:buClr>
              <a:buFont typeface="Wingdings" pitchFamily="2" charset="2"/>
              <a:buChar char="q"/>
            </a:pPr>
            <a:r>
              <a:rPr lang="en-US" sz="1800" smtClean="0"/>
              <a:t>Las miles de reacciones que constituyen </a:t>
            </a:r>
            <a:r>
              <a:rPr lang="es-EC" sz="1800" smtClean="0"/>
              <a:t>el metabolismo de los seres vivientes son controladas por miles de enzimas.</a:t>
            </a:r>
          </a:p>
          <a:p>
            <a:pPr>
              <a:buClr>
                <a:srgbClr val="425519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425519"/>
              </a:buClr>
              <a:buFont typeface="Wingdings" pitchFamily="2" charset="2"/>
              <a:buChar char="q"/>
            </a:pPr>
            <a:r>
              <a:rPr lang="es-EC" sz="1800" smtClean="0"/>
              <a:t>El </a:t>
            </a:r>
            <a:r>
              <a:rPr lang="es-EC" sz="1800" b="1" smtClean="0"/>
              <a:t>sustrato</a:t>
            </a:r>
            <a:r>
              <a:rPr lang="es-EC" sz="1800" smtClean="0"/>
              <a:t> es la sustancia sobre la cual actúa una enzima.</a:t>
            </a:r>
          </a:p>
          <a:p>
            <a:pPr>
              <a:buClr>
                <a:srgbClr val="425519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425519"/>
              </a:buClr>
              <a:buFont typeface="Wingdings" pitchFamily="2" charset="2"/>
              <a:buChar char="q"/>
            </a:pPr>
            <a:r>
              <a:rPr lang="es-EC" sz="1800" smtClean="0"/>
              <a:t>Las enzimas no se consumen en las reacciones y se pueden volver a utilizar.</a:t>
            </a:r>
          </a:p>
          <a:p>
            <a:pPr>
              <a:buClr>
                <a:srgbClr val="425519"/>
              </a:buClr>
              <a:buFont typeface="Wingdings" pitchFamily="2" charset="2"/>
              <a:buChar char="q"/>
            </a:pPr>
            <a:endParaRPr lang="es-EC" sz="1800" smtClean="0"/>
          </a:p>
          <a:p>
            <a:pPr>
              <a:buClr>
                <a:srgbClr val="425519"/>
              </a:buClr>
              <a:buFont typeface="Wingdings" pitchFamily="2" charset="2"/>
              <a:buChar char="q"/>
            </a:pPr>
            <a:r>
              <a:rPr lang="es-EC" sz="1800" smtClean="0"/>
              <a:t>Una enzima puede catalizar de 100 a 30 millones reacciones por minuto, sin embargo actúa solo sobre un sustrato específico, lo que significa que controla solo un tipo de sustrato.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1371</TotalTime>
  <Words>1109</Words>
  <Application>Microsoft PowerPoint</Application>
  <PresentationFormat>Presentación en pantalla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Wingdings 2</vt:lpstr>
      <vt:lpstr>Verdana</vt:lpstr>
      <vt:lpstr>Calibri</vt:lpstr>
      <vt:lpstr>Wingdings</vt:lpstr>
      <vt:lpstr>Solstice</vt:lpstr>
      <vt:lpstr>CONTROL DE LA ACTIVIDAD CELULAR</vt:lpstr>
      <vt:lpstr>Sumario</vt:lpstr>
      <vt:lpstr>Las reacciones celulares básicas</vt:lpstr>
      <vt:lpstr>Diapositiva 4</vt:lpstr>
      <vt:lpstr>Diapositiva 5</vt:lpstr>
      <vt:lpstr>Diapositiva 6</vt:lpstr>
      <vt:lpstr>El control de las reacciones celulares</vt:lpstr>
      <vt:lpstr>Diapositiva 8</vt:lpstr>
      <vt:lpstr>Diapositiva 9</vt:lpstr>
      <vt:lpstr>Diapositiva 10</vt:lpstr>
      <vt:lpstr>Diapositiva 11</vt:lpstr>
      <vt:lpstr>Los modelos de enzimas</vt:lpstr>
      <vt:lpstr>Diapositiva 13</vt:lpstr>
      <vt:lpstr>Los factores que afectan la actividad enzimática</vt:lpstr>
      <vt:lpstr>Diapositiva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131</cp:revision>
  <dcterms:created xsi:type="dcterms:W3CDTF">1601-01-01T00:00:00Z</dcterms:created>
  <dcterms:modified xsi:type="dcterms:W3CDTF">2009-08-03T17:16:50Z</dcterms:modified>
</cp:coreProperties>
</file>