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320" r:id="rId2"/>
    <p:sldId id="301" r:id="rId3"/>
    <p:sldId id="302" r:id="rId4"/>
    <p:sldId id="303" r:id="rId5"/>
    <p:sldId id="305" r:id="rId6"/>
    <p:sldId id="306" r:id="rId7"/>
    <p:sldId id="307" r:id="rId8"/>
    <p:sldId id="309" r:id="rId9"/>
    <p:sldId id="310" r:id="rId10"/>
    <p:sldId id="321" r:id="rId11"/>
    <p:sldId id="313" r:id="rId12"/>
    <p:sldId id="292" r:id="rId13"/>
    <p:sldId id="316" r:id="rId14"/>
    <p:sldId id="317" r:id="rId15"/>
    <p:sldId id="318" r:id="rId16"/>
    <p:sldId id="319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AF21"/>
    <a:srgbClr val="FFCC00"/>
    <a:srgbClr val="FFFF99"/>
    <a:srgbClr val="FF66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834" autoAdjust="0"/>
    <p:restoredTop sz="94697" autoAdjust="0"/>
  </p:normalViewPr>
  <p:slideViewPr>
    <p:cSldViewPr>
      <p:cViewPr>
        <p:scale>
          <a:sx n="75" d="100"/>
          <a:sy n="75" d="100"/>
        </p:scale>
        <p:origin x="-210" y="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0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0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272CAFB-60CE-4430-AF4D-27256955867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FB18B-7C2A-45BA-A3FE-F5D1BB99C24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B42ED-AC25-4502-B9B6-27C2E1AD2FF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68DEE-2E49-4A94-A1FF-1D588C37951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ítulo, objet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F2479-3498-40B6-9D41-DB7629BB827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1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1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DA4CB47-2C80-4E71-AC46-BB6DE87E914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4B34C-087C-4D1F-B3C8-5AF7A29D1C4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10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860BFB-B322-4859-AB05-F66D1B9E937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2ACEF0-D194-430B-9557-BBE6F39AA07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94C8C4-664B-490D-85E8-103D262ABC7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5E12743-037A-40E1-BCC1-23CA3118AF5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58747-0035-4422-B904-1E418567266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760BEDE-734D-45C3-A12A-F27FA3931E0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0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0DD3401-2D29-4197-9D2D-FF6B736BA6B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6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5CDB57-7E57-44CD-933D-90367855203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1" r:id="rId2"/>
    <p:sldLayoutId id="2147483824" r:id="rId3"/>
    <p:sldLayoutId id="2147483825" r:id="rId4"/>
    <p:sldLayoutId id="2147483826" r:id="rId5"/>
    <p:sldLayoutId id="2147483827" r:id="rId6"/>
    <p:sldLayoutId id="2147483820" r:id="rId7"/>
    <p:sldLayoutId id="2147483828" r:id="rId8"/>
    <p:sldLayoutId id="2147483829" r:id="rId9"/>
    <p:sldLayoutId id="2147483819" r:id="rId10"/>
    <p:sldLayoutId id="2147483818" r:id="rId11"/>
    <p:sldLayoutId id="2147483817" r:id="rId12"/>
    <p:sldLayoutId id="2147483816" r:id="rId13"/>
    <p:sldLayoutId id="2147483822" r:id="rId14"/>
  </p:sldLayoutIdLst>
  <p:transition spd="slow">
    <p:dissolv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00013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4000" b="0" dirty="0" err="1" smtClean="0">
                <a:effectLst/>
              </a:rPr>
              <a:t>Fuente</a:t>
            </a:r>
            <a:r>
              <a:rPr lang="en-US" sz="4000" b="0" dirty="0" smtClean="0">
                <a:effectLst/>
              </a:rPr>
              <a:t> de </a:t>
            </a:r>
            <a:r>
              <a:rPr lang="en-US" sz="4000" b="0" dirty="0" err="1" smtClean="0">
                <a:effectLst/>
              </a:rPr>
              <a:t>energía</a:t>
            </a:r>
            <a:r>
              <a:rPr lang="en-US" sz="4000" b="0" dirty="0" smtClean="0">
                <a:effectLst/>
              </a:rPr>
              <a:t> </a:t>
            </a:r>
            <a:r>
              <a:rPr lang="en-US" sz="4000" b="0" dirty="0" err="1" smtClean="0">
                <a:effectLst/>
              </a:rPr>
              <a:t>para</a:t>
            </a:r>
            <a:r>
              <a:rPr lang="en-US" sz="4000" b="0" dirty="0" smtClean="0">
                <a:effectLst/>
              </a:rPr>
              <a:t> </a:t>
            </a:r>
            <a:r>
              <a:rPr lang="en-US" sz="4000" b="0" dirty="0" err="1" smtClean="0">
                <a:effectLst/>
              </a:rPr>
              <a:t>las</a:t>
            </a:r>
            <a:r>
              <a:rPr lang="en-US" sz="4000" b="0" dirty="0" smtClean="0">
                <a:effectLst/>
              </a:rPr>
              <a:t> </a:t>
            </a:r>
            <a:r>
              <a:rPr lang="en-US" sz="4000" b="0" dirty="0" err="1" smtClean="0">
                <a:effectLst/>
              </a:rPr>
              <a:t>células</a:t>
            </a:r>
            <a:endParaRPr lang="en-US" sz="4000" b="0" dirty="0">
              <a:effectLst/>
            </a:endParaRPr>
          </a:p>
        </p:txBody>
      </p:sp>
      <p:pic>
        <p:nvPicPr>
          <p:cNvPr id="9219" name="Content Placeholder 5" descr="glucosa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714625" y="1857375"/>
            <a:ext cx="4067175" cy="4067175"/>
          </a:xfrm>
        </p:spPr>
      </p:pic>
    </p:spTree>
  </p:cSld>
  <p:clrMapOvr>
    <a:masterClrMapping/>
  </p:clrMapOvr>
  <p:transition spd="slow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/>
          <p:cNvSpPr>
            <a:spLocks noGrp="1"/>
          </p:cNvSpPr>
          <p:nvPr>
            <p:ph type="body" sz="half" idx="1"/>
          </p:nvPr>
        </p:nvSpPr>
        <p:spPr>
          <a:xfrm>
            <a:off x="179388" y="1268413"/>
            <a:ext cx="4183062" cy="4248150"/>
          </a:xfrm>
        </p:spPr>
        <p:txBody>
          <a:bodyPr/>
          <a:lstStyle/>
          <a:p>
            <a:pPr eaLnBrk="1" hangingPunct="1">
              <a:buClr>
                <a:srgbClr val="1FAECD"/>
              </a:buClr>
            </a:pPr>
            <a:r>
              <a:rPr lang="es-EC" sz="1800" smtClean="0"/>
              <a:t>El ciclo de ácido cítrico puede degradar otras sustancias además del acetil-coA.</a:t>
            </a:r>
          </a:p>
          <a:p>
            <a:pPr eaLnBrk="1" hangingPunct="1">
              <a:buClr>
                <a:srgbClr val="1FAECD"/>
              </a:buClr>
            </a:pPr>
            <a:endParaRPr lang="es-EC" sz="1800" smtClean="0"/>
          </a:p>
          <a:p>
            <a:pPr eaLnBrk="1" hangingPunct="1">
              <a:buClr>
                <a:srgbClr val="1FAECD"/>
              </a:buClr>
            </a:pPr>
            <a:r>
              <a:rPr lang="es-EC" sz="1800" smtClean="0"/>
              <a:t>Algunas de las sustancias producidas por la degradación de lípidos y proteínas pueden entrar en las reacciones del ciclo de ácido cítrico, y se obtiene energía.</a:t>
            </a:r>
          </a:p>
          <a:p>
            <a:pPr eaLnBrk="1" hangingPunct="1">
              <a:buClr>
                <a:srgbClr val="1FAECD"/>
              </a:buClr>
            </a:pPr>
            <a:endParaRPr lang="es-EC" sz="1800" smtClean="0"/>
          </a:p>
          <a:p>
            <a:pPr eaLnBrk="1" hangingPunct="1">
              <a:buClr>
                <a:srgbClr val="1FAECD"/>
              </a:buClr>
            </a:pPr>
            <a:r>
              <a:rPr lang="es-EC" sz="1800" smtClean="0"/>
              <a:t>El CO2  que se forma en el ciclo de ácido cítrico es un producto de desperdicio que se elimina.</a:t>
            </a:r>
            <a:endParaRPr lang="en-US" sz="1800" smtClean="0"/>
          </a:p>
        </p:txBody>
      </p:sp>
      <p:sp>
        <p:nvSpPr>
          <p:cNvPr id="41990" name="Rectangle 6"/>
          <p:cNvSpPr>
            <a:spLocks noGrp="1"/>
          </p:cNvSpPr>
          <p:nvPr>
            <p:ph type="body" sz="half" idx="2"/>
          </p:nvPr>
        </p:nvSpPr>
        <p:spPr>
          <a:xfrm>
            <a:off x="4356100" y="981075"/>
            <a:ext cx="4537075" cy="4751388"/>
          </a:xfrm>
        </p:spPr>
        <p:txBody>
          <a:bodyPr/>
          <a:lstStyle/>
          <a:p>
            <a:pPr eaLnBrk="1" hangingPunct="1">
              <a:buClr>
                <a:srgbClr val="1FAECD"/>
              </a:buClr>
              <a:buFont typeface="Wingdings 3" pitchFamily="18" charset="2"/>
              <a:buNone/>
            </a:pPr>
            <a:r>
              <a:rPr lang="es-EC" sz="2400" b="1" smtClean="0"/>
              <a:t>Cadena respiratoria</a:t>
            </a:r>
          </a:p>
          <a:p>
            <a:pPr eaLnBrk="1" hangingPunct="1">
              <a:buClr>
                <a:srgbClr val="1FAECD"/>
              </a:buClr>
            </a:pPr>
            <a:r>
              <a:rPr lang="es-EC" sz="1800" smtClean="0"/>
              <a:t>Durante cada ciclo de ácido cítrico se libera ATP pero la mayor cantidad de energía la llevan el NADH y el FADH2, y los electrones que se asociaron para formar el NADH y el FADH2.</a:t>
            </a:r>
          </a:p>
          <a:p>
            <a:pPr eaLnBrk="1" hangingPunct="1">
              <a:buClr>
                <a:srgbClr val="1FAECD"/>
              </a:buClr>
            </a:pPr>
            <a:endParaRPr lang="es-EC" sz="1800" smtClean="0"/>
          </a:p>
          <a:p>
            <a:pPr eaLnBrk="1" hangingPunct="1">
              <a:buClr>
                <a:srgbClr val="1FAECD"/>
              </a:buClr>
            </a:pPr>
            <a:r>
              <a:rPr lang="es-EC" sz="1800" smtClean="0"/>
              <a:t>Estos electrones sufren una serie de transferencias entre compuestos transportadores de electrones que se encuentran en las crestas de las mitocondrias.  A esta serie de trans-portadores de electrones se conoce como </a:t>
            </a:r>
            <a:r>
              <a:rPr lang="es-EC" sz="1800" b="1" smtClean="0"/>
              <a:t>la cadena de transporte de electrones</a:t>
            </a:r>
            <a:r>
              <a:rPr lang="es-EC" sz="1800" smtClean="0"/>
              <a:t>.</a:t>
            </a:r>
            <a:endParaRPr lang="en-US" sz="1800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908050"/>
            <a:ext cx="4464050" cy="4826000"/>
          </a:xfrm>
        </p:spPr>
        <p:txBody>
          <a:bodyPr/>
          <a:lstStyle/>
          <a:p>
            <a:pPr marL="547688" indent="-438150" eaLnBrk="1" hangingPunct="1"/>
            <a:r>
              <a:rPr lang="es-ES" sz="1800" smtClean="0"/>
              <a:t>Tanto el NADH como el FADH2 ceden los electrones "energéticos" a la cadena formada por los tres transportadores:</a:t>
            </a:r>
          </a:p>
          <a:p>
            <a:pPr marL="547688" indent="-438150" eaLnBrk="1" hangingPunct="1"/>
            <a:endParaRPr lang="es-ES" sz="1800" smtClean="0"/>
          </a:p>
          <a:p>
            <a:pPr marL="547688" indent="-438150" eaLnBrk="1" hangingPunct="1">
              <a:buClr>
                <a:schemeClr val="accent2"/>
              </a:buClr>
              <a:buFont typeface="Wingdings 3" pitchFamily="18" charset="2"/>
              <a:buAutoNum type="arabicPeriod"/>
            </a:pPr>
            <a:r>
              <a:rPr lang="es-ES" sz="1800" smtClean="0"/>
              <a:t>El complejo NADH deshidrogenasa</a:t>
            </a:r>
          </a:p>
          <a:p>
            <a:pPr marL="547688" indent="-438150" eaLnBrk="1" hangingPunct="1">
              <a:buClr>
                <a:schemeClr val="accent2"/>
              </a:buClr>
              <a:buFont typeface="Wingdings 3" pitchFamily="18" charset="2"/>
              <a:buAutoNum type="arabicPeriod"/>
            </a:pPr>
            <a:r>
              <a:rPr lang="es-ES" sz="1800" smtClean="0"/>
              <a:t>El complejo citocromo b-c1</a:t>
            </a:r>
          </a:p>
          <a:p>
            <a:pPr marL="547688" indent="-438150" eaLnBrk="1" hangingPunct="1">
              <a:buClr>
                <a:schemeClr val="accent2"/>
              </a:buClr>
              <a:buFont typeface="Wingdings 3" pitchFamily="18" charset="2"/>
              <a:buAutoNum type="arabicPeriod"/>
            </a:pPr>
            <a:r>
              <a:rPr lang="es-ES" sz="1800" smtClean="0"/>
              <a:t>El complejo citocromo oxidasa. </a:t>
            </a:r>
          </a:p>
          <a:p>
            <a:pPr marL="547688" indent="-438150" eaLnBrk="1" hangingPunct="1">
              <a:buClr>
                <a:schemeClr val="accent2"/>
              </a:buClr>
              <a:buFont typeface="Wingdings 3" pitchFamily="18" charset="2"/>
              <a:buAutoNum type="arabicPeriod"/>
            </a:pPr>
            <a:endParaRPr lang="es-ES" sz="1800" smtClean="0"/>
          </a:p>
          <a:p>
            <a:pPr marL="547688" indent="-438150" eaLnBrk="1" hangingPunct="1"/>
            <a:r>
              <a:rPr lang="es-ES" sz="1800" smtClean="0"/>
              <a:t>A medida que los electrones pasan de un transportador a otro, van liberando energía. </a:t>
            </a:r>
          </a:p>
          <a:p>
            <a:pPr marL="547688" indent="-438150" eaLnBrk="1" hangingPunct="1"/>
            <a:endParaRPr lang="es-ES" sz="1800" smtClean="0"/>
          </a:p>
          <a:p>
            <a:pPr marL="547688" indent="-438150" eaLnBrk="1" hangingPunct="1"/>
            <a:r>
              <a:rPr lang="es-ES" sz="1800" smtClean="0"/>
              <a:t>La energía se libera, poco a poco, a lo largo de la cadena respiratoria. </a:t>
            </a:r>
          </a:p>
        </p:txBody>
      </p:sp>
      <p:sp>
        <p:nvSpPr>
          <p:cNvPr id="21507" name="Content Placeholder 3"/>
          <p:cNvSpPr>
            <a:spLocks noGrp="1"/>
          </p:cNvSpPr>
          <p:nvPr>
            <p:ph sz="half" idx="2"/>
          </p:nvPr>
        </p:nvSpPr>
        <p:spPr>
          <a:xfrm>
            <a:off x="4427538" y="620713"/>
            <a:ext cx="4573587" cy="57610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s-ES" sz="1800" smtClean="0"/>
          </a:p>
          <a:p>
            <a:pPr eaLnBrk="1" hangingPunct="1">
              <a:lnSpc>
                <a:spcPct val="90000"/>
              </a:lnSpc>
            </a:pPr>
            <a:endParaRPr lang="es-ES" sz="1800" smtClean="0"/>
          </a:p>
          <a:p>
            <a:pPr eaLnBrk="1" hangingPunct="1">
              <a:lnSpc>
                <a:spcPct val="90000"/>
              </a:lnSpc>
            </a:pPr>
            <a:endParaRPr lang="es-ES" sz="1800" smtClean="0"/>
          </a:p>
          <a:p>
            <a:pPr eaLnBrk="1" hangingPunct="1">
              <a:lnSpc>
                <a:spcPct val="90000"/>
              </a:lnSpc>
            </a:pPr>
            <a:endParaRPr lang="es-ES" sz="1800" smtClean="0"/>
          </a:p>
          <a:p>
            <a:pPr eaLnBrk="1" hangingPunct="1">
              <a:lnSpc>
                <a:spcPct val="90000"/>
              </a:lnSpc>
            </a:pPr>
            <a:endParaRPr lang="es-ES" sz="1800" smtClean="0"/>
          </a:p>
          <a:p>
            <a:pPr eaLnBrk="1" hangingPunct="1">
              <a:lnSpc>
                <a:spcPct val="90000"/>
              </a:lnSpc>
            </a:pPr>
            <a:endParaRPr lang="es-ES" sz="1800" smtClean="0"/>
          </a:p>
          <a:p>
            <a:pPr eaLnBrk="1" hangingPunct="1">
              <a:lnSpc>
                <a:spcPct val="90000"/>
              </a:lnSpc>
            </a:pPr>
            <a:endParaRPr lang="es-ES" sz="1800" smtClean="0"/>
          </a:p>
          <a:p>
            <a:pPr eaLnBrk="1" hangingPunct="1">
              <a:lnSpc>
                <a:spcPct val="90000"/>
              </a:lnSpc>
            </a:pPr>
            <a:endParaRPr lang="es-ES" sz="1800" smtClean="0"/>
          </a:p>
          <a:p>
            <a:pPr eaLnBrk="1" hangingPunct="1">
              <a:lnSpc>
                <a:spcPct val="90000"/>
              </a:lnSpc>
            </a:pPr>
            <a:endParaRPr lang="es-ES" sz="1800" smtClean="0"/>
          </a:p>
          <a:p>
            <a:pPr eaLnBrk="1" hangingPunct="1">
              <a:lnSpc>
                <a:spcPct val="90000"/>
              </a:lnSpc>
            </a:pPr>
            <a:endParaRPr lang="es-ES" sz="1800" smtClean="0"/>
          </a:p>
          <a:p>
            <a:pPr eaLnBrk="1" hangingPunct="1">
              <a:lnSpc>
                <a:spcPct val="90000"/>
              </a:lnSpc>
            </a:pPr>
            <a:endParaRPr lang="es-ES" sz="1800" smtClean="0"/>
          </a:p>
          <a:p>
            <a:pPr eaLnBrk="1" hangingPunct="1">
              <a:lnSpc>
                <a:spcPct val="90000"/>
              </a:lnSpc>
            </a:pPr>
            <a:r>
              <a:rPr lang="es-ES" sz="1800" smtClean="0"/>
              <a:t>La cadena de transporte de electrones produce 34 moléculas de ATP por cada molécula de glucosa degradada.  La ganancia neta de ATP producido por la glucólisis es de 2 ATP y 2 ATP más que se producen en el ciclo de ácido cítrico.  Hay una ganancia neta de </a:t>
            </a:r>
            <a:r>
              <a:rPr lang="es-ES" sz="1800" b="1" smtClean="0"/>
              <a:t>38 ATP </a:t>
            </a:r>
            <a:r>
              <a:rPr lang="es-ES" sz="1800" smtClean="0"/>
              <a:t>por cada glucosa que se degrada en bióxido de carbono y agua.</a:t>
            </a:r>
            <a:endParaRPr lang="en-US" sz="1800" smtClean="0"/>
          </a:p>
        </p:txBody>
      </p:sp>
      <p:pic>
        <p:nvPicPr>
          <p:cNvPr id="21510" name="Picture 6" descr="CADENA TRANSPORTADORA DE ELECTRON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6463" y="692150"/>
            <a:ext cx="4243387" cy="29273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9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857250" y="285750"/>
            <a:ext cx="7589838" cy="5699125"/>
          </a:xfr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74773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000" b="0" dirty="0" smtClean="0">
                <a:effectLst/>
              </a:rPr>
              <a:t>La </a:t>
            </a:r>
            <a:r>
              <a:rPr lang="en-US" sz="4000" b="0" dirty="0" err="1" smtClean="0">
                <a:effectLst/>
              </a:rPr>
              <a:t>fermentación</a:t>
            </a:r>
            <a:endParaRPr lang="en-US" sz="4000" b="0" dirty="0">
              <a:effectLst/>
            </a:endParaRPr>
          </a:p>
        </p:txBody>
      </p:sp>
      <p:sp>
        <p:nvSpPr>
          <p:cNvPr id="24579" name="Content Placeholder 3"/>
          <p:cNvSpPr>
            <a:spLocks noGrp="1"/>
          </p:cNvSpPr>
          <p:nvPr>
            <p:ph sz="half" idx="1"/>
          </p:nvPr>
        </p:nvSpPr>
        <p:spPr>
          <a:xfrm>
            <a:off x="0" y="1557338"/>
            <a:ext cx="4535488" cy="4573587"/>
          </a:xfrm>
        </p:spPr>
        <p:txBody>
          <a:bodyPr/>
          <a:lstStyle/>
          <a:p>
            <a:pPr eaLnBrk="1" hangingPunct="1">
              <a:buClr>
                <a:srgbClr val="C00000"/>
              </a:buClr>
            </a:pPr>
            <a:r>
              <a:rPr lang="es-EC" sz="1800" smtClean="0"/>
              <a:t>La fermentación es otra forma de producir energía a partir de la degradación de la glucosa sin presencia de oxígeno.</a:t>
            </a:r>
          </a:p>
          <a:p>
            <a:pPr eaLnBrk="1" hangingPunct="1">
              <a:buClr>
                <a:srgbClr val="C00000"/>
              </a:buClr>
            </a:pPr>
            <a:endParaRPr lang="es-EC" sz="1800" smtClean="0"/>
          </a:p>
          <a:p>
            <a:pPr eaLnBrk="1" hangingPunct="1">
              <a:buClr>
                <a:srgbClr val="C00000"/>
              </a:buClr>
            </a:pPr>
            <a:r>
              <a:rPr lang="es-EC" sz="1800" smtClean="0"/>
              <a:t>En la respiración celular, el aceptor de los electrones es una sustancia inorgánica, por lo general oxígeno.</a:t>
            </a:r>
          </a:p>
          <a:p>
            <a:pPr eaLnBrk="1" hangingPunct="1">
              <a:buClr>
                <a:srgbClr val="C00000"/>
              </a:buClr>
            </a:pPr>
            <a:endParaRPr lang="es-EC" sz="1800" smtClean="0"/>
          </a:p>
          <a:p>
            <a:pPr eaLnBrk="1" hangingPunct="1">
              <a:buClr>
                <a:srgbClr val="C00000"/>
              </a:buClr>
            </a:pPr>
            <a:r>
              <a:rPr lang="es-EC" sz="1800" smtClean="0"/>
              <a:t>La fermentación es la degradación de glucosa y liberación de energía utilizando sustancias orgánicas como aceptores finales de electrones.</a:t>
            </a:r>
          </a:p>
        </p:txBody>
      </p:sp>
      <p:sp>
        <p:nvSpPr>
          <p:cNvPr id="24580" name="Text Placeholder 4"/>
          <p:cNvSpPr>
            <a:spLocks noGrp="1"/>
          </p:cNvSpPr>
          <p:nvPr>
            <p:ph type="body" sz="half" idx="2"/>
          </p:nvPr>
        </p:nvSpPr>
        <p:spPr>
          <a:xfrm>
            <a:off x="4716463" y="1844675"/>
            <a:ext cx="4249737" cy="4321175"/>
          </a:xfrm>
        </p:spPr>
        <p:txBody>
          <a:bodyPr/>
          <a:lstStyle/>
          <a:p>
            <a:pPr eaLnBrk="1" hangingPunct="1">
              <a:buClr>
                <a:schemeClr val="accent2"/>
              </a:buClr>
            </a:pPr>
            <a:r>
              <a:rPr lang="es-EC" sz="1800" smtClean="0"/>
              <a:t>Algunos seres vivientes, como ciertas bacterias, obtienen energía solamente de la fermentación; no necesitan oxígeno.</a:t>
            </a:r>
          </a:p>
          <a:p>
            <a:pPr eaLnBrk="1" hangingPunct="1">
              <a:buClr>
                <a:schemeClr val="accent2"/>
              </a:buClr>
            </a:pPr>
            <a:endParaRPr lang="es-EC" sz="1800" smtClean="0"/>
          </a:p>
          <a:p>
            <a:pPr eaLnBrk="1" hangingPunct="1">
              <a:buClr>
                <a:schemeClr val="accent2"/>
              </a:buClr>
            </a:pPr>
            <a:r>
              <a:rPr lang="es-EC" sz="1800" smtClean="0"/>
              <a:t>Sin embargo, la fermentación es una “medida de emergencia” para producir oxígeno cuando éste escasea.</a:t>
            </a:r>
          </a:p>
          <a:p>
            <a:pPr eaLnBrk="1" hangingPunct="1">
              <a:buClr>
                <a:schemeClr val="accent2"/>
              </a:buClr>
            </a:pPr>
            <a:endParaRPr lang="es-EC" sz="1800" smtClean="0"/>
          </a:p>
          <a:p>
            <a:pPr eaLnBrk="1" hangingPunct="1">
              <a:buClr>
                <a:schemeClr val="accent2"/>
              </a:buClr>
            </a:pPr>
            <a:r>
              <a:rPr lang="es-EC" sz="1800" smtClean="0"/>
              <a:t>Las células musculares animales pueden producir energía a partir de la fermentación, pero solo por corto tiempo.</a:t>
            </a:r>
          </a:p>
        </p:txBody>
      </p:sp>
    </p:spTree>
  </p:cSld>
  <p:clrMapOvr>
    <a:masterClrMapping/>
  </p:clrMapOvr>
  <p:transition spd="slow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549275"/>
            <a:ext cx="8229600" cy="5376863"/>
          </a:xfrm>
        </p:spPr>
        <p:txBody>
          <a:bodyPr/>
          <a:lstStyle/>
          <a:p>
            <a:pPr eaLnBrk="1" hangingPunct="1">
              <a:buClr>
                <a:srgbClr val="EB641B"/>
              </a:buClr>
            </a:pPr>
            <a:r>
              <a:rPr lang="es-EC" sz="2000" smtClean="0"/>
              <a:t>La fermentación se produce en dos partes.</a:t>
            </a:r>
          </a:p>
          <a:p>
            <a:pPr eaLnBrk="1" hangingPunct="1">
              <a:buClr>
                <a:srgbClr val="EB641B"/>
              </a:buClr>
            </a:pPr>
            <a:endParaRPr lang="es-EC" sz="2000" smtClean="0"/>
          </a:p>
          <a:p>
            <a:pPr eaLnBrk="1" hangingPunct="1">
              <a:buClr>
                <a:srgbClr val="EB641B"/>
              </a:buClr>
            </a:pPr>
            <a:r>
              <a:rPr lang="es-EC" sz="2000" smtClean="0"/>
              <a:t>La primera parte de la fermentación es la glucólisis.</a:t>
            </a:r>
          </a:p>
          <a:p>
            <a:pPr eaLnBrk="1" hangingPunct="1">
              <a:buClr>
                <a:srgbClr val="EB641B"/>
              </a:buClr>
            </a:pPr>
            <a:endParaRPr lang="es-EC" sz="2000" smtClean="0"/>
          </a:p>
          <a:p>
            <a:pPr eaLnBrk="1" hangingPunct="1">
              <a:buClr>
                <a:srgbClr val="EB641B"/>
              </a:buClr>
            </a:pPr>
            <a:r>
              <a:rPr lang="es-EC" sz="2000" smtClean="0"/>
              <a:t>En la segunda parte el ácido pirúvico se convierte en alcohol etílico  y bióxido de carbono o en ácido láctico.</a:t>
            </a:r>
          </a:p>
          <a:p>
            <a:pPr eaLnBrk="1" hangingPunct="1">
              <a:buClr>
                <a:srgbClr val="EB641B"/>
              </a:buClr>
            </a:pPr>
            <a:endParaRPr lang="es-EC" sz="2000" smtClean="0"/>
          </a:p>
          <a:p>
            <a:pPr eaLnBrk="1" hangingPunct="1">
              <a:buClr>
                <a:srgbClr val="EB641B"/>
              </a:buClr>
            </a:pPr>
            <a:r>
              <a:rPr lang="es-EC" sz="2000" smtClean="0"/>
              <a:t>Al igual que en la respiración celular, se forman dos moléculas de ácido pirúvico con una ganancia neta de dos moléculas de ATP.</a:t>
            </a:r>
          </a:p>
          <a:p>
            <a:pPr eaLnBrk="1" hangingPunct="1">
              <a:buClr>
                <a:srgbClr val="EB641B"/>
              </a:buClr>
            </a:pPr>
            <a:endParaRPr lang="es-EC" sz="2000" smtClean="0"/>
          </a:p>
          <a:p>
            <a:pPr eaLnBrk="1" hangingPunct="1">
              <a:buClr>
                <a:srgbClr val="EB641B"/>
              </a:buClr>
            </a:pPr>
            <a:r>
              <a:rPr lang="es-EC" sz="2000" smtClean="0"/>
              <a:t>La fermentación que produce alcohol etílico y CO</a:t>
            </a:r>
            <a:r>
              <a:rPr lang="es-EC" sz="1400" smtClean="0"/>
              <a:t>2</a:t>
            </a:r>
            <a:r>
              <a:rPr lang="es-EC" sz="2000" smtClean="0"/>
              <a:t> se conoce como </a:t>
            </a:r>
            <a:r>
              <a:rPr lang="es-EC" sz="2000" b="1" smtClean="0"/>
              <a:t>fermentación alcohólica</a:t>
            </a:r>
            <a:r>
              <a:rPr lang="es-EC" sz="2000" smtClean="0"/>
              <a:t>.</a:t>
            </a:r>
          </a:p>
          <a:p>
            <a:pPr eaLnBrk="1" hangingPunct="1">
              <a:buClr>
                <a:srgbClr val="EB641B"/>
              </a:buClr>
              <a:buFont typeface="Wingdings 3" pitchFamily="18" charset="2"/>
              <a:buNone/>
            </a:pPr>
            <a:r>
              <a:rPr lang="es-EC" sz="2000" b="1" smtClean="0"/>
              <a:t> </a:t>
            </a:r>
          </a:p>
          <a:p>
            <a:pPr eaLnBrk="1" hangingPunct="1">
              <a:buClr>
                <a:srgbClr val="EB641B"/>
              </a:buClr>
              <a:buFont typeface="Wingdings 3" pitchFamily="18" charset="2"/>
              <a:buNone/>
            </a:pPr>
            <a:r>
              <a:rPr lang="es-EC" sz="2000" b="1" smtClean="0"/>
              <a:t>          C</a:t>
            </a:r>
            <a:r>
              <a:rPr lang="es-EC" sz="1400" b="1" smtClean="0"/>
              <a:t>6</a:t>
            </a:r>
            <a:r>
              <a:rPr lang="es-EC" sz="2000" b="1" smtClean="0"/>
              <a:t>H</a:t>
            </a:r>
            <a:r>
              <a:rPr lang="es-EC" sz="1400" b="1" smtClean="0"/>
              <a:t>12</a:t>
            </a:r>
            <a:r>
              <a:rPr lang="es-EC" sz="2000" b="1" smtClean="0"/>
              <a:t>O</a:t>
            </a:r>
            <a:r>
              <a:rPr lang="es-EC" sz="1400" b="1" smtClean="0"/>
              <a:t>6</a:t>
            </a:r>
            <a:r>
              <a:rPr lang="es-EC" sz="2000" b="1" smtClean="0"/>
              <a:t>                  2 C</a:t>
            </a:r>
            <a:r>
              <a:rPr lang="es-EC" sz="1400" b="1" smtClean="0"/>
              <a:t>2</a:t>
            </a:r>
            <a:r>
              <a:rPr lang="es-EC" sz="2000" b="1" smtClean="0"/>
              <a:t>H</a:t>
            </a:r>
            <a:r>
              <a:rPr lang="es-EC" sz="1400" b="1" smtClean="0"/>
              <a:t>5</a:t>
            </a:r>
            <a:r>
              <a:rPr lang="es-EC" sz="2000" b="1" smtClean="0"/>
              <a:t>OH     +     2 CO</a:t>
            </a:r>
            <a:r>
              <a:rPr lang="es-EC" sz="1400" b="1" smtClean="0"/>
              <a:t>2 </a:t>
            </a:r>
            <a:r>
              <a:rPr lang="es-EC" sz="2000" b="1" smtClean="0"/>
              <a:t>    +     2 ATP</a:t>
            </a:r>
          </a:p>
          <a:p>
            <a:pPr eaLnBrk="1" hangingPunct="1">
              <a:buClr>
                <a:srgbClr val="EB641B"/>
              </a:buClr>
              <a:buFont typeface="Wingdings 3" pitchFamily="18" charset="2"/>
              <a:buNone/>
            </a:pPr>
            <a:r>
              <a:rPr lang="es-EC" sz="1100" smtClean="0"/>
              <a:t>                        (glucosa)                                        (</a:t>
            </a:r>
            <a:r>
              <a:rPr lang="es-EC" sz="1100" b="1" smtClean="0">
                <a:solidFill>
                  <a:srgbClr val="EB641B"/>
                </a:solidFill>
              </a:rPr>
              <a:t>alcohol etílico</a:t>
            </a:r>
            <a:r>
              <a:rPr lang="es-EC" sz="1100" smtClean="0"/>
              <a:t>)              </a:t>
            </a:r>
            <a:r>
              <a:rPr lang="es-EC" sz="1100" b="1" smtClean="0"/>
              <a:t>(</a:t>
            </a:r>
            <a:r>
              <a:rPr lang="es-EC" sz="1100" b="1" smtClean="0">
                <a:solidFill>
                  <a:srgbClr val="EB641B"/>
                </a:solidFill>
              </a:rPr>
              <a:t>bióxido de carbono</a:t>
            </a:r>
            <a:r>
              <a:rPr lang="es-EC" sz="1100" smtClean="0"/>
              <a:t>)              (energía)</a:t>
            </a:r>
          </a:p>
          <a:p>
            <a:pPr eaLnBrk="1" hangingPunct="1">
              <a:buClr>
                <a:srgbClr val="EB641B"/>
              </a:buClr>
              <a:buFont typeface="Wingdings 3" pitchFamily="18" charset="2"/>
              <a:buNone/>
            </a:pPr>
            <a:endParaRPr lang="es-EC" sz="2000" smtClean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428875" y="5143500"/>
            <a:ext cx="9286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1"/>
          <p:cNvSpPr>
            <a:spLocks noGrp="1"/>
          </p:cNvSpPr>
          <p:nvPr>
            <p:ph idx="1"/>
          </p:nvPr>
        </p:nvSpPr>
        <p:spPr>
          <a:xfrm>
            <a:off x="714375" y="357188"/>
            <a:ext cx="8043863" cy="5715000"/>
          </a:xfrm>
        </p:spPr>
        <p:txBody>
          <a:bodyPr/>
          <a:lstStyle/>
          <a:p>
            <a:pPr eaLnBrk="1" hangingPunct="1">
              <a:buClr>
                <a:schemeClr val="accent2"/>
              </a:buClr>
            </a:pPr>
            <a:endParaRPr lang="en-US" sz="2000" smtClean="0"/>
          </a:p>
          <a:p>
            <a:pPr eaLnBrk="1" hangingPunct="1">
              <a:buClr>
                <a:schemeClr val="accent2"/>
              </a:buClr>
            </a:pPr>
            <a:r>
              <a:rPr lang="en-US" sz="2000" smtClean="0"/>
              <a:t>La células de levadura llevan a                                                     cabo fermentación alcohólica,                                                            la misma que hace que la masa                                                      del pan suba (crezca).</a:t>
            </a:r>
          </a:p>
          <a:p>
            <a:pPr eaLnBrk="1" hangingPunct="1">
              <a:buClr>
                <a:schemeClr val="accent2"/>
              </a:buClr>
            </a:pPr>
            <a:endParaRPr lang="en-US" sz="2000" smtClean="0"/>
          </a:p>
          <a:p>
            <a:pPr eaLnBrk="1" hangingPunct="1">
              <a:buClr>
                <a:schemeClr val="accent2"/>
              </a:buClr>
            </a:pPr>
            <a:r>
              <a:rPr lang="en-US" sz="2000" smtClean="0"/>
              <a:t>La fermentación que forma ácido láctico se llama </a:t>
            </a:r>
            <a:r>
              <a:rPr lang="en-US" sz="2000" b="1" smtClean="0"/>
              <a:t>fermentación de ácido láctico</a:t>
            </a:r>
            <a:r>
              <a:rPr lang="en-US" sz="2000" smtClean="0"/>
              <a:t>.</a:t>
            </a:r>
          </a:p>
          <a:p>
            <a:pPr eaLnBrk="1" hangingPunct="1">
              <a:buClr>
                <a:schemeClr val="accent2"/>
              </a:buClr>
            </a:pPr>
            <a:endParaRPr lang="en-US" sz="2000" smtClean="0"/>
          </a:p>
          <a:p>
            <a:pPr eaLnBrk="1" hangingPunct="1">
              <a:buClr>
                <a:schemeClr val="accent2"/>
              </a:buClr>
              <a:buFont typeface="Wingdings 3" pitchFamily="18" charset="2"/>
              <a:buNone/>
            </a:pPr>
            <a:r>
              <a:rPr lang="en-US" sz="2000" b="1" smtClean="0"/>
              <a:t>             C</a:t>
            </a:r>
            <a:r>
              <a:rPr lang="en-US" sz="1400" b="1" smtClean="0"/>
              <a:t>6</a:t>
            </a:r>
            <a:r>
              <a:rPr lang="en-US" sz="2000" b="1" smtClean="0"/>
              <a:t>H</a:t>
            </a:r>
            <a:r>
              <a:rPr lang="en-US" sz="1400" b="1" smtClean="0"/>
              <a:t>12</a:t>
            </a:r>
            <a:r>
              <a:rPr lang="en-US" sz="2000" b="1" smtClean="0"/>
              <a:t>O</a:t>
            </a:r>
            <a:r>
              <a:rPr lang="en-US" sz="1400" b="1" smtClean="0"/>
              <a:t>6  </a:t>
            </a:r>
            <a:r>
              <a:rPr lang="en-US" sz="2000" b="1" smtClean="0"/>
              <a:t>                2 CH</a:t>
            </a:r>
            <a:r>
              <a:rPr lang="en-US" sz="1400" b="1" smtClean="0"/>
              <a:t>3</a:t>
            </a:r>
            <a:r>
              <a:rPr lang="en-US" sz="2000" b="1" smtClean="0"/>
              <a:t>CHOHCOOH     +    2 ATP</a:t>
            </a:r>
          </a:p>
          <a:p>
            <a:pPr eaLnBrk="1" hangingPunct="1">
              <a:buClr>
                <a:schemeClr val="accent2"/>
              </a:buClr>
              <a:buFont typeface="Wingdings 3" pitchFamily="18" charset="2"/>
              <a:buNone/>
            </a:pPr>
            <a:r>
              <a:rPr lang="en-US" sz="2000" smtClean="0"/>
              <a:t>                </a:t>
            </a:r>
            <a:r>
              <a:rPr lang="en-US" sz="1100" smtClean="0"/>
              <a:t>(glucosa)                                                    (</a:t>
            </a:r>
            <a:r>
              <a:rPr lang="en-US" sz="1100" smtClean="0">
                <a:solidFill>
                  <a:srgbClr val="C00000"/>
                </a:solidFill>
              </a:rPr>
              <a:t>ácido láctico</a:t>
            </a:r>
            <a:r>
              <a:rPr lang="en-US" sz="1100" smtClean="0"/>
              <a:t>)                                          (energía)</a:t>
            </a:r>
            <a:endParaRPr lang="en-US" sz="2000" smtClean="0"/>
          </a:p>
          <a:p>
            <a:pPr eaLnBrk="1" hangingPunct="1">
              <a:buClr>
                <a:schemeClr val="accent2"/>
              </a:buClr>
            </a:pPr>
            <a:endParaRPr lang="en-US" sz="2000" b="1" smtClean="0"/>
          </a:p>
          <a:p>
            <a:pPr eaLnBrk="1" hangingPunct="1">
              <a:buClr>
                <a:schemeClr val="accent2"/>
              </a:buClr>
            </a:pPr>
            <a:r>
              <a:rPr lang="en-US" sz="2000" smtClean="0"/>
              <a:t>La </a:t>
            </a:r>
            <a:r>
              <a:rPr lang="en-US" sz="2000" b="1" smtClean="0"/>
              <a:t>fermentación láctica </a:t>
            </a:r>
            <a:r>
              <a:rPr lang="en-US" sz="2000" smtClean="0"/>
              <a:t>es importante para la producción de muchos alimentos lácteos, como quesos y yogurt.</a:t>
            </a:r>
          </a:p>
          <a:p>
            <a:pPr eaLnBrk="1" hangingPunct="1">
              <a:buClr>
                <a:schemeClr val="accent2"/>
              </a:buClr>
            </a:pPr>
            <a:endParaRPr lang="en-US" sz="2000" smtClean="0"/>
          </a:p>
          <a:p>
            <a:pPr eaLnBrk="1" hangingPunct="1">
              <a:buClr>
                <a:schemeClr val="accent2"/>
              </a:buClr>
            </a:pPr>
            <a:r>
              <a:rPr lang="en-US" sz="2000" smtClean="0"/>
              <a:t>La fermentación láctica  ocurre en el citoplasma.</a:t>
            </a:r>
          </a:p>
        </p:txBody>
      </p:sp>
      <p:pic>
        <p:nvPicPr>
          <p:cNvPr id="26627" name="Picture 3" descr="levadur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0" y="142875"/>
            <a:ext cx="284321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3000375" y="3571875"/>
            <a:ext cx="8572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Placeholder 2"/>
          <p:cNvSpPr>
            <a:spLocks noGrp="1"/>
          </p:cNvSpPr>
          <p:nvPr>
            <p:ph type="body" sz="half" idx="1"/>
          </p:nvPr>
        </p:nvSpPr>
        <p:spPr>
          <a:xfrm>
            <a:off x="250825" y="908050"/>
            <a:ext cx="4216400" cy="5214938"/>
          </a:xfrm>
        </p:spPr>
        <p:txBody>
          <a:bodyPr/>
          <a:lstStyle/>
          <a:p>
            <a:pPr eaLnBrk="1" hangingPunct="1"/>
            <a:r>
              <a:rPr lang="en-US" sz="1900" smtClean="0"/>
              <a:t>Cuando no hay suficiente oxígeno como en las células musculares de un atleta, el ácido láctico se fermenta.  </a:t>
            </a:r>
          </a:p>
          <a:p>
            <a:pPr eaLnBrk="1" hangingPunct="1"/>
            <a:endParaRPr lang="en-US" sz="1900" smtClean="0"/>
          </a:p>
          <a:p>
            <a:pPr eaLnBrk="1" hangingPunct="1"/>
            <a:r>
              <a:rPr lang="en-US" sz="1900" smtClean="0"/>
              <a:t>La acumulación de ácido láctico produce fatiga celular y la sensación de quemazón que se siente al hacer ejercicios extenuantes.</a:t>
            </a:r>
          </a:p>
          <a:p>
            <a:pPr eaLnBrk="1" hangingPunct="1"/>
            <a:endParaRPr lang="en-US" sz="1900" smtClean="0"/>
          </a:p>
          <a:p>
            <a:pPr eaLnBrk="1" hangingPunct="1"/>
            <a:r>
              <a:rPr lang="en-US" sz="1900" smtClean="0"/>
              <a:t>Para recobrase de la fatiga es necesario que se produzca energía mediante la respiración aeróbica.</a:t>
            </a:r>
          </a:p>
        </p:txBody>
      </p:sp>
      <p:pic>
        <p:nvPicPr>
          <p:cNvPr id="27651" name="Content Placeholder 4" descr="female-athletee3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787900" y="908050"/>
            <a:ext cx="4038600" cy="4851400"/>
          </a:xfrm>
        </p:spPr>
      </p:pic>
    </p:spTree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438" y="2000250"/>
            <a:ext cx="6929437" cy="3429000"/>
          </a:xfrm>
        </p:spPr>
        <p:txBody>
          <a:bodyPr>
            <a:normAutofit/>
          </a:bodyPr>
          <a:lstStyle/>
          <a:p>
            <a:pPr marL="457200" indent="-45720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s-ES" sz="2800" dirty="0" smtClean="0"/>
              <a:t>Las moléculas de los seres vivos</a:t>
            </a:r>
            <a:endParaRPr lang="es-ES" sz="2800" b="1" dirty="0" smtClean="0"/>
          </a:p>
          <a:p>
            <a:pPr marL="457200" indent="-45720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s-ES" sz="2800" dirty="0" smtClean="0"/>
              <a:t>Control de la actividad celular</a:t>
            </a:r>
          </a:p>
          <a:p>
            <a:pPr marL="514350" indent="-51435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es-ES" sz="2800" dirty="0" smtClean="0"/>
              <a:t>Fuente de energía para las células:</a:t>
            </a:r>
          </a:p>
          <a:p>
            <a:pPr marL="514350" indent="-51435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2"/>
              </a:buClr>
              <a:buFont typeface="+mj-lt"/>
              <a:buAutoNum type="arabicPeriod"/>
              <a:defRPr/>
            </a:pPr>
            <a:r>
              <a:rPr lang="es-ES" sz="2800" dirty="0" smtClean="0"/>
              <a:t>ATP</a:t>
            </a:r>
          </a:p>
          <a:p>
            <a:pPr marL="514350" indent="-51435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2"/>
              </a:buClr>
              <a:buFont typeface="+mj-lt"/>
              <a:buAutoNum type="arabicPeriod"/>
              <a:defRPr/>
            </a:pPr>
            <a:r>
              <a:rPr lang="es-ES" sz="2800" dirty="0" smtClean="0"/>
              <a:t>La respiración celular</a:t>
            </a:r>
          </a:p>
          <a:p>
            <a:pPr marL="514350" indent="-51435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2"/>
              </a:buClr>
              <a:buFont typeface="+mj-lt"/>
              <a:buAutoNum type="arabicPeriod"/>
              <a:defRPr/>
            </a:pPr>
            <a:r>
              <a:rPr lang="es-ES" sz="2800" dirty="0" smtClean="0"/>
              <a:t>La fermentación</a:t>
            </a:r>
            <a:endParaRPr lang="es-ES" sz="2800" b="1" dirty="0" smtClean="0">
              <a:latin typeface="+mj-lt"/>
            </a:endParaRPr>
          </a:p>
          <a:p>
            <a:pPr marL="514350" indent="-51435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s-ES" sz="2800" dirty="0" smtClean="0"/>
              <a:t>Proceso de fotosíntesis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74773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b="0" dirty="0" err="1" smtClean="0"/>
              <a:t>Sumario</a:t>
            </a:r>
            <a:endParaRPr lang="en-US" sz="4000" b="0" dirty="0"/>
          </a:p>
        </p:txBody>
      </p:sp>
    </p:spTree>
  </p:cSld>
  <p:clrMapOvr>
    <a:masterClrMapping/>
  </p:clrMapOvr>
  <p:transition spd="slow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6221" y="111104"/>
            <a:ext cx="8229600" cy="74773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0" dirty="0" smtClean="0">
                <a:effectLst/>
              </a:rPr>
              <a:t>El </a:t>
            </a:r>
            <a:r>
              <a:rPr lang="en-US" b="0" dirty="0" err="1" smtClean="0">
                <a:effectLst/>
              </a:rPr>
              <a:t>trifosfato</a:t>
            </a:r>
            <a:r>
              <a:rPr lang="en-US" b="0" dirty="0" smtClean="0">
                <a:effectLst/>
              </a:rPr>
              <a:t> de </a:t>
            </a:r>
            <a:r>
              <a:rPr lang="en-US" b="0" dirty="0" err="1" smtClean="0">
                <a:effectLst/>
              </a:rPr>
              <a:t>adenosina</a:t>
            </a:r>
            <a:r>
              <a:rPr lang="en-US" b="0" dirty="0" smtClean="0">
                <a:effectLst/>
              </a:rPr>
              <a:t> (ATP)</a:t>
            </a:r>
            <a:endParaRPr lang="en-US" b="0" dirty="0">
              <a:effectLst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"/>
          </p:nvPr>
        </p:nvSpPr>
        <p:spPr>
          <a:xfrm>
            <a:off x="0" y="1052513"/>
            <a:ext cx="4352925" cy="50720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Clr>
                <a:srgbClr val="C00000"/>
              </a:buClr>
            </a:pPr>
            <a:r>
              <a:rPr lang="es-ES" sz="1800" smtClean="0"/>
              <a:t>La fuente principal de energía para los seres vivos es la </a:t>
            </a:r>
            <a:r>
              <a:rPr lang="es-ES" sz="1800" b="1" smtClean="0"/>
              <a:t>glucosa</a:t>
            </a:r>
            <a:r>
              <a:rPr lang="es-ES" sz="1800" smtClean="0"/>
              <a:t>.</a:t>
            </a:r>
          </a:p>
          <a:p>
            <a:pPr eaLnBrk="1" hangingPunct="1">
              <a:lnSpc>
                <a:spcPct val="90000"/>
              </a:lnSpc>
              <a:buClr>
                <a:srgbClr val="C00000"/>
              </a:buClr>
            </a:pPr>
            <a:endParaRPr lang="es-ES" sz="1800" smtClean="0"/>
          </a:p>
          <a:p>
            <a:pPr eaLnBrk="1" hangingPunct="1">
              <a:lnSpc>
                <a:spcPct val="90000"/>
              </a:lnSpc>
              <a:buClr>
                <a:srgbClr val="C00000"/>
              </a:buClr>
            </a:pPr>
            <a:r>
              <a:rPr lang="es-ES" sz="1800" smtClean="0"/>
              <a:t>La energía química se almacena en la glucosa y en otras moléculas orgánicas que pueden convertirse en glucosa.</a:t>
            </a:r>
          </a:p>
          <a:p>
            <a:pPr eaLnBrk="1" hangingPunct="1">
              <a:lnSpc>
                <a:spcPct val="90000"/>
              </a:lnSpc>
              <a:buClr>
                <a:srgbClr val="C00000"/>
              </a:buClr>
            </a:pPr>
            <a:endParaRPr lang="es-ES" sz="1800" smtClean="0"/>
          </a:p>
          <a:p>
            <a:pPr eaLnBrk="1" hangingPunct="1">
              <a:lnSpc>
                <a:spcPct val="90000"/>
              </a:lnSpc>
              <a:buClr>
                <a:srgbClr val="C00000"/>
              </a:buClr>
            </a:pPr>
            <a:r>
              <a:rPr lang="es-ES" sz="1800" smtClean="0"/>
              <a:t>Las células utilizan esta energía para realizar trabajos como:</a:t>
            </a:r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Font typeface="Arial" charset="0"/>
              <a:buAutoNum type="arabicPeriod"/>
            </a:pPr>
            <a:r>
              <a:rPr lang="es-ES" sz="1800" smtClean="0"/>
              <a:t>Halar (células musculares)</a:t>
            </a:r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Font typeface="Arial" charset="0"/>
              <a:buAutoNum type="arabicPeriod"/>
            </a:pPr>
            <a:r>
              <a:rPr lang="es-ES" sz="1800" smtClean="0"/>
              <a:t>Transmitir impulsos (células nerviosas)</a:t>
            </a:r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Font typeface="Arial" charset="0"/>
              <a:buAutoNum type="arabicPeriod"/>
            </a:pPr>
            <a:r>
              <a:rPr lang="es-ES" sz="1800" smtClean="0"/>
              <a:t>Transportar nutrientes (células de la raíz vegetal)</a:t>
            </a:r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Font typeface="Arial" charset="0"/>
              <a:buAutoNum type="arabicPeriod"/>
            </a:pPr>
            <a:r>
              <a:rPr lang="es-ES" sz="1800" smtClean="0"/>
              <a:t>Sintetizar proteínas y compuestos necesarios para la célula.</a:t>
            </a:r>
            <a:endParaRPr lang="en-US" smtClean="0"/>
          </a:p>
        </p:txBody>
      </p:sp>
      <p:sp>
        <p:nvSpPr>
          <p:cNvPr id="11268" name="Content Placeholder 8"/>
          <p:cNvSpPr>
            <a:spLocks noGrp="1"/>
          </p:cNvSpPr>
          <p:nvPr>
            <p:ph sz="half" idx="2"/>
          </p:nvPr>
        </p:nvSpPr>
        <p:spPr>
          <a:xfrm>
            <a:off x="4427538" y="1052513"/>
            <a:ext cx="4537075" cy="55451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C00000"/>
              </a:buClr>
            </a:pPr>
            <a:r>
              <a:rPr lang="es-ES" sz="1800" smtClean="0"/>
              <a:t>Cuando las células degradan la glucosa, se libera energía. La mayor parte de esa energía se almacena en otro compuesto químico: el trifosfato de adenosina o ATP.</a:t>
            </a:r>
          </a:p>
          <a:p>
            <a:pPr eaLnBrk="1" hangingPunct="1">
              <a:lnSpc>
                <a:spcPct val="90000"/>
              </a:lnSpc>
              <a:buClr>
                <a:srgbClr val="C00000"/>
              </a:buClr>
            </a:pPr>
            <a:endParaRPr lang="es-ES" sz="1800" smtClean="0"/>
          </a:p>
          <a:p>
            <a:pPr eaLnBrk="1" hangingPunct="1">
              <a:lnSpc>
                <a:spcPct val="90000"/>
              </a:lnSpc>
              <a:buClr>
                <a:srgbClr val="C00000"/>
              </a:buClr>
            </a:pPr>
            <a:r>
              <a:rPr lang="es-ES" sz="1800" smtClean="0"/>
              <a:t>El ATP está formado por adenina, ribosa y tres grupos fosfato. </a:t>
            </a:r>
          </a:p>
        </p:txBody>
      </p:sp>
      <p:pic>
        <p:nvPicPr>
          <p:cNvPr id="11269" name="Picture 9" descr="ATP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6463" y="3789363"/>
            <a:ext cx="4032250" cy="282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79388" y="404813"/>
            <a:ext cx="4392612" cy="561657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Clr>
                <a:srgbClr val="92D050"/>
              </a:buClr>
              <a:buFont typeface="Wingdings 3" pitchFamily="18" charset="2"/>
              <a:buNone/>
            </a:pPr>
            <a:r>
              <a:rPr lang="es-EC" sz="2000" b="1" smtClean="0"/>
              <a:t>Estructura del ATP</a:t>
            </a:r>
            <a:endParaRPr lang="es-EC" sz="2000" smtClean="0"/>
          </a:p>
          <a:p>
            <a:pPr eaLnBrk="1" hangingPunct="1">
              <a:lnSpc>
                <a:spcPct val="90000"/>
              </a:lnSpc>
              <a:buClr>
                <a:srgbClr val="92D050"/>
              </a:buClr>
            </a:pPr>
            <a:r>
              <a:rPr lang="es-EC" sz="2000" smtClean="0"/>
              <a:t>Adenosina:</a:t>
            </a:r>
          </a:p>
          <a:p>
            <a:pPr eaLnBrk="1" hangingPunct="1">
              <a:lnSpc>
                <a:spcPct val="90000"/>
              </a:lnSpc>
              <a:buClr>
                <a:srgbClr val="92D050"/>
              </a:buClr>
              <a:buFont typeface="Arial" charset="0"/>
              <a:buAutoNum type="arabicPeriod"/>
            </a:pPr>
            <a:r>
              <a:rPr lang="es-EC" sz="2000" smtClean="0"/>
              <a:t>Adenina.-base nitrogenada</a:t>
            </a:r>
          </a:p>
          <a:p>
            <a:pPr eaLnBrk="1" hangingPunct="1">
              <a:lnSpc>
                <a:spcPct val="90000"/>
              </a:lnSpc>
              <a:buClr>
                <a:srgbClr val="92D050"/>
              </a:buClr>
              <a:buFont typeface="Arial" charset="0"/>
              <a:buAutoNum type="arabicPeriod"/>
            </a:pPr>
            <a:r>
              <a:rPr lang="es-EC" sz="2000" smtClean="0"/>
              <a:t>Ribosa.- un azúcar de cinco carbonos</a:t>
            </a:r>
          </a:p>
          <a:p>
            <a:pPr eaLnBrk="1" hangingPunct="1">
              <a:lnSpc>
                <a:spcPct val="90000"/>
              </a:lnSpc>
              <a:buClr>
                <a:srgbClr val="92D050"/>
              </a:buClr>
            </a:pPr>
            <a:endParaRPr lang="es-EC" sz="2000" smtClean="0"/>
          </a:p>
          <a:p>
            <a:pPr eaLnBrk="1" hangingPunct="1">
              <a:lnSpc>
                <a:spcPct val="90000"/>
              </a:lnSpc>
              <a:buClr>
                <a:srgbClr val="92D050"/>
              </a:buClr>
            </a:pPr>
            <a:r>
              <a:rPr lang="es-EC" sz="2000" smtClean="0"/>
              <a:t>Tres grupos fosfato.- poseen un átomo de fósforo unido a cuatro átomos de oxígeno, con enlaces de alta energía que al romperse dichos enlaces, se libera la energía almacenada.</a:t>
            </a:r>
          </a:p>
          <a:p>
            <a:pPr eaLnBrk="1" hangingPunct="1">
              <a:lnSpc>
                <a:spcPct val="90000"/>
              </a:lnSpc>
              <a:buClr>
                <a:srgbClr val="92D050"/>
              </a:buClr>
            </a:pPr>
            <a:endParaRPr lang="es-EC" sz="2000" smtClean="0"/>
          </a:p>
          <a:p>
            <a:pPr eaLnBrk="1" hangingPunct="1">
              <a:lnSpc>
                <a:spcPct val="90000"/>
              </a:lnSpc>
              <a:buClr>
                <a:srgbClr val="92D050"/>
              </a:buClr>
            </a:pPr>
            <a:r>
              <a:rPr lang="es-EC" sz="2000" smtClean="0"/>
              <a:t>En la mayoría de las reacciones celulares el ATP se hidroliza a ADP, rompiéndose un solo enlace y quedando un grupo fosfato libre.</a:t>
            </a:r>
            <a:endParaRPr lang="en-US" sz="2000" smtClean="0"/>
          </a:p>
        </p:txBody>
      </p:sp>
      <p:sp>
        <p:nvSpPr>
          <p:cNvPr id="12291" name="Content Placeholder 3"/>
          <p:cNvSpPr>
            <a:spLocks noGrp="1"/>
          </p:cNvSpPr>
          <p:nvPr>
            <p:ph sz="half" idx="2"/>
          </p:nvPr>
        </p:nvSpPr>
        <p:spPr>
          <a:xfrm>
            <a:off x="4500563" y="765175"/>
            <a:ext cx="4500562" cy="5592763"/>
          </a:xfrm>
        </p:spPr>
        <p:txBody>
          <a:bodyPr/>
          <a:lstStyle/>
          <a:p>
            <a:pPr eaLnBrk="1" hangingPunct="1"/>
            <a:r>
              <a:rPr lang="es-EC" sz="2000" smtClean="0"/>
              <a:t>Sólo en algunos casos se rompen los dos enlaces resultando AMP y dos grupos fosfato. </a:t>
            </a:r>
            <a:endParaRPr lang="en-US" smtClean="0"/>
          </a:p>
          <a:p>
            <a:pPr eaLnBrk="1" hangingPunct="1">
              <a:buFont typeface="Wingdings 3" pitchFamily="18" charset="2"/>
              <a:buNone/>
            </a:pPr>
            <a:endParaRPr lang="en-US" sz="2000" smtClean="0"/>
          </a:p>
        </p:txBody>
      </p:sp>
      <p:pic>
        <p:nvPicPr>
          <p:cNvPr id="12292" name="Picture 4" descr="ATP 2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205038"/>
            <a:ext cx="4572000" cy="392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3196" y="290491"/>
            <a:ext cx="8229600" cy="74773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b="0" dirty="0" smtClean="0">
                <a:effectLst/>
              </a:rPr>
              <a:t>La </a:t>
            </a:r>
            <a:r>
              <a:rPr lang="en-US" sz="4000" b="0" dirty="0" err="1" smtClean="0">
                <a:effectLst/>
              </a:rPr>
              <a:t>respiración</a:t>
            </a:r>
            <a:r>
              <a:rPr lang="en-US" sz="4000" b="0" dirty="0" smtClean="0">
                <a:effectLst/>
              </a:rPr>
              <a:t> </a:t>
            </a:r>
            <a:r>
              <a:rPr lang="en-US" sz="4000" b="0" dirty="0" err="1" smtClean="0">
                <a:effectLst/>
              </a:rPr>
              <a:t>celular</a:t>
            </a:r>
            <a:endParaRPr lang="en-US" sz="4000" b="0" dirty="0">
              <a:effectLst/>
            </a:endParaRPr>
          </a:p>
        </p:txBody>
      </p:sp>
      <p:sp>
        <p:nvSpPr>
          <p:cNvPr id="14339" name="Text Placeholder 4"/>
          <p:cNvSpPr>
            <a:spLocks noGrp="1"/>
          </p:cNvSpPr>
          <p:nvPr>
            <p:ph type="body" sz="half" idx="1"/>
          </p:nvPr>
        </p:nvSpPr>
        <p:spPr>
          <a:xfrm>
            <a:off x="0" y="1412875"/>
            <a:ext cx="4424363" cy="43211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7030A0"/>
              </a:buClr>
            </a:pPr>
            <a:r>
              <a:rPr lang="es-AR" sz="1800" smtClean="0"/>
              <a:t>El proceso por el cual las células degradan las moléculas de alimento para obtener energía recibe el nombre de </a:t>
            </a:r>
            <a:r>
              <a:rPr lang="es-AR" sz="1800" b="1" smtClean="0"/>
              <a:t>respiración celular</a:t>
            </a:r>
            <a:r>
              <a:rPr lang="es-AR" sz="1800" smtClean="0"/>
              <a:t>.</a:t>
            </a:r>
          </a:p>
          <a:p>
            <a:pPr eaLnBrk="1" hangingPunct="1">
              <a:lnSpc>
                <a:spcPct val="90000"/>
              </a:lnSpc>
              <a:buClr>
                <a:srgbClr val="7030A0"/>
              </a:buClr>
            </a:pPr>
            <a:endParaRPr lang="es-EC" sz="1800" smtClean="0"/>
          </a:p>
          <a:p>
            <a:pPr eaLnBrk="1" hangingPunct="1">
              <a:lnSpc>
                <a:spcPct val="90000"/>
              </a:lnSpc>
              <a:buClr>
                <a:srgbClr val="7030A0"/>
              </a:buClr>
            </a:pPr>
            <a:r>
              <a:rPr lang="es-EC" sz="1800" smtClean="0"/>
              <a:t>En la mayoría de las células este proceso necesita oxígeno.</a:t>
            </a:r>
          </a:p>
          <a:p>
            <a:pPr eaLnBrk="1" hangingPunct="1">
              <a:lnSpc>
                <a:spcPct val="90000"/>
              </a:lnSpc>
              <a:buClr>
                <a:srgbClr val="7030A0"/>
              </a:buClr>
            </a:pPr>
            <a:endParaRPr lang="es-EC" sz="1800" smtClean="0"/>
          </a:p>
          <a:p>
            <a:pPr eaLnBrk="1" hangingPunct="1">
              <a:lnSpc>
                <a:spcPct val="90000"/>
              </a:lnSpc>
              <a:buClr>
                <a:srgbClr val="7030A0"/>
              </a:buClr>
            </a:pPr>
            <a:r>
              <a:rPr lang="es-ES" sz="1800" smtClean="0"/>
              <a:t>La </a:t>
            </a:r>
            <a:r>
              <a:rPr lang="es-ES" sz="1800" b="1" smtClean="0"/>
              <a:t>respiración celular</a:t>
            </a:r>
            <a:r>
              <a:rPr lang="es-ES" sz="1800" smtClean="0"/>
              <a:t> es el conjunto de reacciones bioquímicas que ocurre en casi todas las células, en las que el ácido pirúvico producido por la glucólisis se desdobla a dióxido de carbono (CO2) y agua (H2O), y se producen 36 moléculas de ATP</a:t>
            </a:r>
            <a:endParaRPr lang="es-EC" sz="1800" smtClean="0"/>
          </a:p>
        </p:txBody>
      </p:sp>
      <p:sp>
        <p:nvSpPr>
          <p:cNvPr id="14340" name="Content Placeholder 5"/>
          <p:cNvSpPr>
            <a:spLocks noGrp="1"/>
          </p:cNvSpPr>
          <p:nvPr>
            <p:ph sz="half" idx="2"/>
          </p:nvPr>
        </p:nvSpPr>
        <p:spPr>
          <a:xfrm>
            <a:off x="4786313" y="1214438"/>
            <a:ext cx="4067175" cy="4786312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 typeface="Wingdings 3" pitchFamily="18" charset="2"/>
              <a:buNone/>
            </a:pP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 typeface="Wingdings 3" pitchFamily="18" charset="2"/>
              <a:buNone/>
            </a:pPr>
            <a:endParaRPr lang="en-US" sz="2000" smtClean="0"/>
          </a:p>
        </p:txBody>
      </p:sp>
      <p:pic>
        <p:nvPicPr>
          <p:cNvPr id="14341" name="Picture 6" descr="respiracion celular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557338"/>
            <a:ext cx="4500562" cy="42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5"/>
          <p:cNvSpPr>
            <a:spLocks noGrp="1"/>
          </p:cNvSpPr>
          <p:nvPr>
            <p:ph idx="1"/>
          </p:nvPr>
        </p:nvSpPr>
        <p:spPr>
          <a:xfrm>
            <a:off x="179388" y="188913"/>
            <a:ext cx="8964612" cy="5903912"/>
          </a:xfrm>
        </p:spPr>
        <p:txBody>
          <a:bodyPr/>
          <a:lstStyle/>
          <a:p>
            <a:pPr eaLnBrk="1" hangingPunct="1"/>
            <a:r>
              <a:rPr lang="es-EC" sz="1800" smtClean="0"/>
              <a:t>La fórmula general se puede representar con la siguiente ecuación</a:t>
            </a:r>
            <a:r>
              <a:rPr lang="en-US" sz="1800" smtClean="0"/>
              <a:t>.</a:t>
            </a:r>
            <a:endParaRPr lang="en-US" sz="2000" smtClean="0"/>
          </a:p>
          <a:p>
            <a:pPr eaLnBrk="1" hangingPunct="1">
              <a:buFont typeface="Wingdings 3" pitchFamily="18" charset="2"/>
              <a:buNone/>
            </a:pPr>
            <a:r>
              <a:rPr lang="es-EC" sz="2000" b="1" smtClean="0"/>
              <a:t>     C</a:t>
            </a:r>
            <a:r>
              <a:rPr lang="es-EC" sz="1400" b="1" smtClean="0"/>
              <a:t>6</a:t>
            </a:r>
            <a:r>
              <a:rPr lang="es-EC" sz="2000" b="1" smtClean="0"/>
              <a:t>H</a:t>
            </a:r>
            <a:r>
              <a:rPr lang="es-EC" sz="1400" b="1" smtClean="0"/>
              <a:t>12</a:t>
            </a:r>
            <a:r>
              <a:rPr lang="es-EC" sz="2000" b="1" smtClean="0"/>
              <a:t>O</a:t>
            </a:r>
            <a:r>
              <a:rPr lang="es-EC" sz="1400" b="1" smtClean="0"/>
              <a:t>6</a:t>
            </a:r>
            <a:r>
              <a:rPr lang="es-EC" sz="2000" b="1" smtClean="0"/>
              <a:t>     +     6 O</a:t>
            </a:r>
            <a:r>
              <a:rPr lang="es-EC" sz="1400" b="1" smtClean="0"/>
              <a:t>2</a:t>
            </a:r>
            <a:r>
              <a:rPr lang="es-EC" sz="2000" b="1" smtClean="0"/>
              <a:t>       </a:t>
            </a:r>
            <a:r>
              <a:rPr lang="es-EC" sz="1100" b="1" smtClean="0"/>
              <a:t>enzimas</a:t>
            </a:r>
            <a:r>
              <a:rPr lang="es-EC" sz="2000" b="1" smtClean="0"/>
              <a:t>        6 CO</a:t>
            </a:r>
            <a:r>
              <a:rPr lang="es-EC" sz="1400" b="1" smtClean="0"/>
              <a:t>2     </a:t>
            </a:r>
            <a:r>
              <a:rPr lang="es-EC" sz="2000" b="1" smtClean="0"/>
              <a:t>+     6 H</a:t>
            </a:r>
            <a:r>
              <a:rPr lang="es-EC" sz="1400" b="1" smtClean="0"/>
              <a:t>2</a:t>
            </a:r>
            <a:r>
              <a:rPr lang="es-EC" sz="2000" b="1" smtClean="0"/>
              <a:t>O     +   36 ATP</a:t>
            </a:r>
          </a:p>
          <a:p>
            <a:pPr eaLnBrk="1" hangingPunct="1">
              <a:buFont typeface="Wingdings 3" pitchFamily="18" charset="2"/>
              <a:buNone/>
            </a:pPr>
            <a:r>
              <a:rPr lang="es-EC" sz="2000" smtClean="0"/>
              <a:t>       </a:t>
            </a:r>
            <a:r>
              <a:rPr lang="es-EC" sz="1100" smtClean="0"/>
              <a:t>(glucosa)                           (oxígeno)                                 (bióxido  de carbono)               (agua)                          (energía)</a:t>
            </a:r>
            <a:endParaRPr lang="es-EC" sz="2000" smtClean="0"/>
          </a:p>
          <a:p>
            <a:endParaRPr lang="es-ES" sz="1800" smtClean="0"/>
          </a:p>
          <a:p>
            <a:r>
              <a:rPr lang="es-ES" sz="1800" smtClean="0"/>
              <a:t>En las células</a:t>
            </a:r>
            <a:r>
              <a:rPr lang="es-ES" sz="1800" b="1" smtClean="0"/>
              <a:t> eucarióticas</a:t>
            </a:r>
            <a:r>
              <a:rPr lang="es-ES" sz="1800" smtClean="0"/>
              <a:t> la respiración se realiza en las mitocondrias. El 95% del ATP producido se genera en las mitocondrias, y ocurre en tres etapas: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s-ES" sz="1800" smtClean="0"/>
              <a:t>Oxidación del ácido pirúvico 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s-ES" sz="1800" smtClean="0"/>
              <a:t>Ciclo de Krebs o ciclo del ácido cítrico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s-ES" sz="1800" smtClean="0"/>
              <a:t>Cadena de transpote de electrones</a:t>
            </a:r>
          </a:p>
          <a:p>
            <a:pPr eaLnBrk="1" hangingPunct="1"/>
            <a:r>
              <a:rPr lang="es-AR" sz="1800" smtClean="0"/>
              <a:t>En las células </a:t>
            </a:r>
            <a:r>
              <a:rPr lang="es-AR" sz="1800" b="1" smtClean="0"/>
              <a:t>procarióticas</a:t>
            </a:r>
            <a:r>
              <a:rPr lang="es-AR" sz="1800" smtClean="0"/>
              <a:t>, la respiración celular se lleva a cabo en estructuras respiratorias de la membrana celular.</a:t>
            </a:r>
            <a:endParaRPr lang="es-ES" sz="1800" smtClean="0"/>
          </a:p>
          <a:p>
            <a:endParaRPr lang="es-ES" sz="1800" smtClean="0"/>
          </a:p>
          <a:p>
            <a:r>
              <a:rPr lang="es-ES" sz="1800" smtClean="0"/>
              <a:t>La respiración celular podría dividirse en dos tipos:</a:t>
            </a:r>
          </a:p>
          <a:p>
            <a:pPr>
              <a:buFont typeface="Wingdings 3" pitchFamily="18" charset="2"/>
              <a:buNone/>
            </a:pPr>
            <a:r>
              <a:rPr lang="es-ES" sz="1800" b="1" smtClean="0"/>
              <a:t>	Respiración aeróbica:</a:t>
            </a:r>
            <a:r>
              <a:rPr lang="es-ES" sz="1800" smtClean="0"/>
              <a:t> Hace uso del O2 como aceptor último de los electrones desprendidos de las sustancias orgánicas</a:t>
            </a:r>
          </a:p>
          <a:p>
            <a:pPr>
              <a:buFont typeface="Wingdings 3" pitchFamily="18" charset="2"/>
              <a:buNone/>
            </a:pPr>
            <a:r>
              <a:rPr lang="es-ES" sz="1800" smtClean="0"/>
              <a:t>	</a:t>
            </a:r>
            <a:r>
              <a:rPr lang="es-AR" sz="1800" b="1" smtClean="0"/>
              <a:t>Respiración anaeróbica: </a:t>
            </a:r>
            <a:r>
              <a:rPr lang="es-ES" sz="1800" smtClean="0"/>
              <a:t>No interviene el oxígeno, </a:t>
            </a:r>
            <a:r>
              <a:rPr lang="es-EC" sz="1800" smtClean="0"/>
              <a:t>el</a:t>
            </a:r>
            <a:r>
              <a:rPr lang="es-EC" sz="2400" smtClean="0"/>
              <a:t> </a:t>
            </a:r>
            <a:r>
              <a:rPr lang="es-EC" sz="1800" smtClean="0"/>
              <a:t>aceptor final de electrones en la cadena de transporte de electrones es otra sustancia inorgánica que no sea oxígeno, produce menos ATP que la respiración aeróbica.</a:t>
            </a:r>
            <a:endParaRPr lang="es-AR" sz="1800" smtClean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419475" y="692150"/>
            <a:ext cx="7858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Placeholder 2"/>
          <p:cNvSpPr>
            <a:spLocks noGrp="1"/>
          </p:cNvSpPr>
          <p:nvPr>
            <p:ph idx="1"/>
          </p:nvPr>
        </p:nvSpPr>
        <p:spPr>
          <a:xfrm>
            <a:off x="179388" y="404813"/>
            <a:ext cx="8785225" cy="5472112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en-US" sz="2400" b="1" smtClean="0"/>
              <a:t>Glucólisis</a:t>
            </a:r>
            <a:endParaRPr lang="en-US" sz="2400" smtClean="0"/>
          </a:p>
          <a:p>
            <a:pPr eaLnBrk="1" hangingPunct="1">
              <a:buClr>
                <a:srgbClr val="7030A0"/>
              </a:buClr>
            </a:pPr>
            <a:r>
              <a:rPr lang="es-ES" sz="1800" smtClean="0"/>
              <a:t>La </a:t>
            </a:r>
            <a:r>
              <a:rPr lang="es-ES" sz="1800" b="1" smtClean="0"/>
              <a:t>glucólisis</a:t>
            </a:r>
            <a:r>
              <a:rPr lang="es-ES" sz="1800" smtClean="0"/>
              <a:t> es la manera de obtener energía para la célula a partir de la oxidación o fermentación de la glucosa. </a:t>
            </a:r>
            <a:r>
              <a:rPr lang="es-EC" sz="1800" smtClean="0"/>
              <a:t> Ocurre en el citoplasma de la célula.</a:t>
            </a:r>
            <a:r>
              <a:rPr lang="es-ES" sz="1800" smtClean="0"/>
              <a:t> </a:t>
            </a:r>
          </a:p>
          <a:p>
            <a:pPr eaLnBrk="1" hangingPunct="1">
              <a:buClr>
                <a:srgbClr val="7030A0"/>
              </a:buClr>
            </a:pPr>
            <a:endParaRPr lang="es-ES" sz="1800" smtClean="0"/>
          </a:p>
          <a:p>
            <a:pPr eaLnBrk="1" hangingPunct="1">
              <a:buClr>
                <a:srgbClr val="7030A0"/>
              </a:buClr>
            </a:pPr>
            <a:r>
              <a:rPr lang="es-EC" sz="1800" smtClean="0"/>
              <a:t>Dicho de otra manera, la glucólisis es la producción de ATP al convertir glucosa en ácido pirúvico.  El ácido pirúvico es un compuesto de tres carbonos.</a:t>
            </a:r>
          </a:p>
          <a:p>
            <a:pPr eaLnBrk="1" hangingPunct="1">
              <a:buClr>
                <a:srgbClr val="7030A0"/>
              </a:buClr>
              <a:buFont typeface="Wingdings 3" pitchFamily="18" charset="2"/>
              <a:buNone/>
            </a:pPr>
            <a:r>
              <a:rPr lang="es-EC" sz="1800" smtClean="0"/>
              <a:t>	</a:t>
            </a:r>
          </a:p>
          <a:p>
            <a:pPr algn="ctr" eaLnBrk="1" hangingPunct="1">
              <a:buClr>
                <a:srgbClr val="7030A0"/>
              </a:buClr>
              <a:buFont typeface="Wingdings 3" pitchFamily="18" charset="2"/>
              <a:buNone/>
            </a:pPr>
            <a:r>
              <a:rPr lang="es-EC" sz="1800" smtClean="0"/>
              <a:t>Fórmula molecular: C</a:t>
            </a:r>
            <a:r>
              <a:rPr lang="es-EC" sz="1800" baseline="-14000" smtClean="0"/>
              <a:t>3</a:t>
            </a:r>
            <a:r>
              <a:rPr lang="es-EC" sz="1800" smtClean="0"/>
              <a:t>H</a:t>
            </a:r>
            <a:r>
              <a:rPr lang="es-EC" sz="1800" baseline="-14000" smtClean="0"/>
              <a:t>4</a:t>
            </a:r>
            <a:r>
              <a:rPr lang="es-EC" sz="1800" smtClean="0"/>
              <a:t>O</a:t>
            </a:r>
            <a:r>
              <a:rPr lang="es-EC" sz="1800" baseline="-14000" smtClean="0"/>
              <a:t>3</a:t>
            </a:r>
          </a:p>
          <a:p>
            <a:pPr eaLnBrk="1" hangingPunct="1">
              <a:buClr>
                <a:srgbClr val="7030A0"/>
              </a:buClr>
            </a:pPr>
            <a:endParaRPr lang="es-ES" sz="1800" smtClean="0"/>
          </a:p>
          <a:p>
            <a:pPr eaLnBrk="1" hangingPunct="1">
              <a:buClr>
                <a:srgbClr val="7030A0"/>
              </a:buClr>
            </a:pPr>
            <a:r>
              <a:rPr lang="es-ES" sz="1800" smtClean="0"/>
              <a:t>La glucólisis tiene tres funciones principales:</a:t>
            </a:r>
          </a:p>
          <a:p>
            <a:pPr>
              <a:buClr>
                <a:srgbClr val="28AF21"/>
              </a:buClr>
              <a:buFont typeface="Wingdings" pitchFamily="2" charset="2"/>
              <a:buChar char="Ø"/>
            </a:pPr>
            <a:r>
              <a:rPr lang="es-ES" sz="1800" smtClean="0"/>
              <a:t>La generación de moléculas de alta energía, ATP y NADH (</a:t>
            </a:r>
            <a:r>
              <a:rPr lang="es-ES" sz="1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nicotina adenín dinucleótido</a:t>
            </a:r>
            <a:r>
              <a:rPr lang="es-ES" sz="1800" smtClean="0"/>
              <a:t>) como fuente de energía celular en procesos de respiración aeróbica (presencia de oxígeno) y anaeróbica (ausencia de oxígeno). </a:t>
            </a:r>
          </a:p>
          <a:p>
            <a:pPr>
              <a:buClr>
                <a:srgbClr val="28AF21"/>
              </a:buClr>
              <a:buFont typeface="Wingdings" pitchFamily="2" charset="2"/>
              <a:buChar char="Ø"/>
            </a:pPr>
            <a:r>
              <a:rPr lang="es-ES" sz="1800" smtClean="0"/>
              <a:t>La generación de ácido pirúvico que pasará al ciclo de Krebs, como parte de la respiración aeróbica. </a:t>
            </a:r>
          </a:p>
          <a:p>
            <a:pPr>
              <a:buClr>
                <a:srgbClr val="28AF21"/>
              </a:buClr>
              <a:buFont typeface="Wingdings" pitchFamily="2" charset="2"/>
              <a:buChar char="Ø"/>
            </a:pPr>
            <a:r>
              <a:rPr lang="es-ES" sz="1800" smtClean="0"/>
              <a:t>La producción de compuestos intermediarios de 6 y 3 carbonos, los que pueden ser utilizados por otros procesos celulares. </a:t>
            </a:r>
            <a:endParaRPr lang="es-EC" sz="1800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Placeholder 7"/>
          <p:cNvSpPr>
            <a:spLocks noGrp="1"/>
          </p:cNvSpPr>
          <p:nvPr>
            <p:ph idx="1"/>
          </p:nvPr>
        </p:nvSpPr>
        <p:spPr>
          <a:xfrm>
            <a:off x="249238" y="188913"/>
            <a:ext cx="8894762" cy="4535487"/>
          </a:xfrm>
        </p:spPr>
        <p:txBody>
          <a:bodyPr/>
          <a:lstStyle/>
          <a:p>
            <a:pPr eaLnBrk="1" hangingPunct="1"/>
            <a:r>
              <a:rPr lang="es-EC" sz="1800" smtClean="0"/>
              <a:t>La glucólisis libera solamente el 10% de la energía disponible en la molécula de glucosa y se almacena en forma de ATP y NADH. La energía restante en la glucosa se libera al romperse cada una de las moléculas de ácido pirúvico en agua y bióxido de carbono.</a:t>
            </a:r>
          </a:p>
          <a:p>
            <a:pPr eaLnBrk="1" hangingPunct="1"/>
            <a:endParaRPr lang="es-EC" sz="1800" smtClean="0"/>
          </a:p>
          <a:p>
            <a:pPr eaLnBrk="1" hangingPunct="1">
              <a:buFont typeface="Wingdings 3" pitchFamily="18" charset="2"/>
              <a:buNone/>
            </a:pPr>
            <a:r>
              <a:rPr lang="es-EC" sz="2400" b="1" smtClean="0"/>
              <a:t>	Oxidación del piruvato</a:t>
            </a:r>
          </a:p>
          <a:p>
            <a:pPr eaLnBrk="1" hangingPunct="1"/>
            <a:r>
              <a:rPr lang="es-EC" sz="1800" smtClean="0"/>
              <a:t>E</a:t>
            </a:r>
            <a:r>
              <a:rPr lang="es-ES" sz="1800" smtClean="0"/>
              <a:t>s el lazo entre la glucólisis y el ciclo de Krebs. </a:t>
            </a:r>
            <a:r>
              <a:rPr lang="es-EC" sz="1800" smtClean="0"/>
              <a:t> Muestra la degradación del ácido pirúvico, una molécula de tres carbonos a un compuesto de dos carbonos, este compuesto de dos carbonos es el grupo acetilo, unido a una coenzima que se llama coenzima A (coA). </a:t>
            </a:r>
          </a:p>
          <a:p>
            <a:pPr eaLnBrk="1" hangingPunct="1"/>
            <a:endParaRPr lang="es-EC" sz="1800" smtClean="0"/>
          </a:p>
          <a:p>
            <a:pPr eaLnBrk="1" hangingPunct="1"/>
            <a:r>
              <a:rPr lang="es-EC" sz="1800" smtClean="0"/>
              <a:t>Al formarse el acetil-coA, se produce una molécula de CO2.</a:t>
            </a:r>
          </a:p>
          <a:p>
            <a:pPr eaLnBrk="1" hangingPunct="1"/>
            <a:endParaRPr lang="es-EC" sz="1800" smtClean="0"/>
          </a:p>
          <a:p>
            <a:pPr eaLnBrk="1" hangingPunct="1"/>
            <a:r>
              <a:rPr lang="es-EC" sz="1800" smtClean="0"/>
              <a:t>El hidrógeno proveniente también del ácido pirúvico se une a NAD+, junto con electrones y forma NADH.</a:t>
            </a:r>
          </a:p>
        </p:txBody>
      </p:sp>
      <p:pic>
        <p:nvPicPr>
          <p:cNvPr id="18435" name="Picture 11" descr="rompimiento acido piruvico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6463" y="4868863"/>
            <a:ext cx="403225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sz="half" idx="1"/>
          </p:nvPr>
        </p:nvSpPr>
        <p:spPr>
          <a:xfrm>
            <a:off x="0" y="549275"/>
            <a:ext cx="4608513" cy="5448300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en-US" sz="2400" b="1" smtClean="0"/>
              <a:t>Ciclo de Krebs</a:t>
            </a:r>
          </a:p>
          <a:p>
            <a:pPr eaLnBrk="1" hangingPunct="1"/>
            <a:r>
              <a:rPr lang="es-EC" sz="1800" smtClean="0"/>
              <a:t>Llamado también ciclo de ácido cítrico, </a:t>
            </a:r>
            <a:r>
              <a:rPr lang="es-ES" sz="1800" smtClean="0"/>
              <a:t>es una ruta metabólica, es decir, una sucesión de reacciones químicas, que forman parte de la respiración celular en todas las células aerobias, es decir que utilizan oxígeno</a:t>
            </a:r>
          </a:p>
          <a:p>
            <a:pPr eaLnBrk="1" hangingPunct="1"/>
            <a:endParaRPr lang="en-US" sz="1800" smtClean="0"/>
          </a:p>
        </p:txBody>
      </p:sp>
      <p:sp>
        <p:nvSpPr>
          <p:cNvPr id="19459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0" y="692150"/>
            <a:ext cx="4392613" cy="5665788"/>
          </a:xfrm>
        </p:spPr>
        <p:txBody>
          <a:bodyPr/>
          <a:lstStyle/>
          <a:p>
            <a:pPr eaLnBrk="1" hangingPunct="1"/>
            <a:r>
              <a:rPr lang="es-ES" sz="1800" smtClean="0"/>
              <a:t>El ciclo de Krebs tiene lugar en las mitocondrias de los eucariotas y en el citoplasma de los procariotas. </a:t>
            </a:r>
          </a:p>
          <a:p>
            <a:pPr eaLnBrk="1" hangingPunct="1"/>
            <a:endParaRPr lang="en-US" sz="1800" smtClean="0"/>
          </a:p>
          <a:p>
            <a:pPr eaLnBrk="1" hangingPunct="1"/>
            <a:r>
              <a:rPr lang="en-US" sz="1800" smtClean="0"/>
              <a:t>El acetil-coA se une a un compuesto de cuatro carbonos (ácido oxaloacético) para formar un compuesto de seis carbonos (ácido cítrico).</a:t>
            </a:r>
          </a:p>
          <a:p>
            <a:pPr eaLnBrk="1" hangingPunct="1"/>
            <a:endParaRPr lang="en-US" sz="1800" smtClean="0"/>
          </a:p>
          <a:p>
            <a:pPr eaLnBrk="1" hangingPunct="1"/>
            <a:r>
              <a:rPr lang="en-US" sz="1800" smtClean="0"/>
              <a:t>En estas reacciones, el ácido cítrico vuelve a formarse en ácido oxaloacético.</a:t>
            </a:r>
          </a:p>
          <a:p>
            <a:pPr eaLnBrk="1" hangingPunct="1"/>
            <a:endParaRPr lang="en-US" sz="1800" smtClean="0"/>
          </a:p>
          <a:p>
            <a:pPr eaLnBrk="1" hangingPunct="1"/>
            <a:r>
              <a:rPr lang="en-US" sz="1800" smtClean="0"/>
              <a:t>En algunos puntos se libera CO2, se genera NADH o FADH2 (</a:t>
            </a:r>
            <a:r>
              <a:rPr lang="es-ES" sz="1800" smtClean="0"/>
              <a:t>flavina adenina dinucleótido</a:t>
            </a:r>
            <a:r>
              <a:rPr lang="en-US" sz="1800" smtClean="0"/>
              <a:t>) y se produce ATP.  Y el ciclo empieza de nuevo.</a:t>
            </a:r>
          </a:p>
        </p:txBody>
      </p:sp>
      <p:pic>
        <p:nvPicPr>
          <p:cNvPr id="19460" name="Picture 6" descr="acido citrico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2852738"/>
            <a:ext cx="43211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1691</TotalTime>
  <Words>1323</Words>
  <Application>Microsoft PowerPoint</Application>
  <PresentationFormat>Presentación en pantalla (4:3)</PresentationFormat>
  <Paragraphs>153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4" baseType="lpstr">
      <vt:lpstr>Tahoma</vt:lpstr>
      <vt:lpstr>Arial</vt:lpstr>
      <vt:lpstr>Wingdings 3</vt:lpstr>
      <vt:lpstr>Verdana</vt:lpstr>
      <vt:lpstr>Wingdings 2</vt:lpstr>
      <vt:lpstr>Calibri</vt:lpstr>
      <vt:lpstr>Wingdings</vt:lpstr>
      <vt:lpstr>Concourse</vt:lpstr>
      <vt:lpstr>Fuente de energía para las células</vt:lpstr>
      <vt:lpstr>Sumario</vt:lpstr>
      <vt:lpstr>El trifosfato de adenosina (ATP)</vt:lpstr>
      <vt:lpstr>Diapositiva 4</vt:lpstr>
      <vt:lpstr>La respiración celular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La fermentación</vt:lpstr>
      <vt:lpstr>Diapositiva 14</vt:lpstr>
      <vt:lpstr>Diapositiva 15</vt:lpstr>
      <vt:lpstr>Diapositiva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Administrador</cp:lastModifiedBy>
  <cp:revision>183</cp:revision>
  <dcterms:created xsi:type="dcterms:W3CDTF">1601-01-01T00:00:00Z</dcterms:created>
  <dcterms:modified xsi:type="dcterms:W3CDTF">2009-08-03T17:54:51Z</dcterms:modified>
</cp:coreProperties>
</file>