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85" r:id="rId3"/>
    <p:sldId id="286" r:id="rId4"/>
    <p:sldId id="290" r:id="rId5"/>
    <p:sldId id="260" r:id="rId6"/>
    <p:sldId id="291" r:id="rId7"/>
    <p:sldId id="292" r:id="rId8"/>
    <p:sldId id="293" r:id="rId9"/>
    <p:sldId id="295" r:id="rId10"/>
    <p:sldId id="294" r:id="rId11"/>
    <p:sldId id="296" r:id="rId12"/>
    <p:sldId id="297" r:id="rId13"/>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210A"/>
    <a:srgbClr val="0CC010"/>
    <a:srgbClr val="FA8B1C"/>
    <a:srgbClr val="ECFEED"/>
    <a:srgbClr val="DFF2BE"/>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autoAdjust="0"/>
    <p:restoredTop sz="94660"/>
  </p:normalViewPr>
  <p:slideViewPr>
    <p:cSldViewPr>
      <p:cViewPr varScale="1">
        <p:scale>
          <a:sx n="65" d="100"/>
          <a:sy n="65" d="100"/>
        </p:scale>
        <p:origin x="-4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defRPr/>
            </a:pPr>
            <a:endParaRPr lang="es-ES">
              <a:latin typeface="Times New Roman" charset="0"/>
            </a:endParaRPr>
          </a:p>
        </p:txBody>
      </p:sp>
      <p:pic>
        <p:nvPicPr>
          <p:cNvPr id="5" name="Picture 3" descr="ANABNR2"/>
          <p:cNvPicPr>
            <a:picLocks noChangeAspect="1" noChangeArrowheads="1"/>
          </p:cNvPicPr>
          <p:nvPr/>
        </p:nvPicPr>
        <p:blipFill>
          <a:blip r:embed="rId2"/>
          <a:srcRect l="-900" t="-1314" r="-2" b="-36961"/>
          <a:stretch>
            <a:fillRect/>
          </a:stretch>
        </p:blipFill>
        <p:spPr bwMode="auto">
          <a:xfrm>
            <a:off x="533400" y="3200400"/>
            <a:ext cx="8458200" cy="1158875"/>
          </a:xfrm>
          <a:prstGeom prst="rect">
            <a:avLst/>
          </a:prstGeom>
          <a:noFill/>
          <a:ln w="9525">
            <a:noFill/>
            <a:miter lim="800000"/>
            <a:headEnd/>
            <a:tailEnd/>
          </a:ln>
        </p:spPr>
      </p:pic>
      <p:sp>
        <p:nvSpPr>
          <p:cNvPr id="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defRPr/>
            </a:pPr>
            <a:endParaRPr lang="es-ES">
              <a:latin typeface="Times New Roman" charset="0"/>
            </a:endParaRPr>
          </a:p>
        </p:txBody>
      </p:sp>
      <p:sp>
        <p:nvSpPr>
          <p:cNvPr id="7173" name="Rectangle 5"/>
          <p:cNvSpPr>
            <a:spLocks noGrp="1" noChangeArrowheads="1"/>
          </p:cNvSpPr>
          <p:nvPr>
            <p:ph type="ctrTitle"/>
          </p:nvPr>
        </p:nvSpPr>
        <p:spPr>
          <a:xfrm>
            <a:off x="1143000" y="1981200"/>
            <a:ext cx="7772400" cy="1143000"/>
          </a:xfrm>
        </p:spPr>
        <p:txBody>
          <a:bodyPr/>
          <a:lstStyle>
            <a:lvl1pPr>
              <a:defRPr/>
            </a:lvl1pPr>
          </a:lstStyle>
          <a:p>
            <a:r>
              <a:rPr lang="es-ES"/>
              <a:t>Haga clic para modificar el estilo de título del patrón</a:t>
            </a:r>
          </a:p>
        </p:txBody>
      </p:sp>
      <p:sp>
        <p:nvSpPr>
          <p:cNvPr id="7174" name="Rectangle 6"/>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r>
              <a:rPr lang="es-ES"/>
              <a:t>Haga clic para modificar el estilo de subtítulo del patrón</a:t>
            </a:r>
          </a:p>
        </p:txBody>
      </p:sp>
      <p:sp>
        <p:nvSpPr>
          <p:cNvPr id="7" name="Rectangle 7"/>
          <p:cNvSpPr>
            <a:spLocks noGrp="1" noChangeArrowheads="1"/>
          </p:cNvSpPr>
          <p:nvPr>
            <p:ph type="dt" sz="half" idx="10"/>
          </p:nvPr>
        </p:nvSpPr>
        <p:spPr>
          <a:xfrm>
            <a:off x="685800" y="6324600"/>
            <a:ext cx="1905000" cy="457200"/>
          </a:xfrm>
        </p:spPr>
        <p:txBody>
          <a:bodyPr/>
          <a:lstStyle>
            <a:lvl1pPr>
              <a:defRPr/>
            </a:lvl1pPr>
          </a:lstStyle>
          <a:p>
            <a:pPr>
              <a:defRPr/>
            </a:pPr>
            <a:endParaRPr lang="es-ES"/>
          </a:p>
        </p:txBody>
      </p:sp>
      <p:sp>
        <p:nvSpPr>
          <p:cNvPr id="8" name="Rectangle 8"/>
          <p:cNvSpPr>
            <a:spLocks noGrp="1" noChangeArrowheads="1"/>
          </p:cNvSpPr>
          <p:nvPr>
            <p:ph type="ftr" sz="quarter" idx="11"/>
          </p:nvPr>
        </p:nvSpPr>
        <p:spPr>
          <a:xfrm>
            <a:off x="3124200" y="6324600"/>
            <a:ext cx="2895600" cy="457200"/>
          </a:xfrm>
        </p:spPr>
        <p:txBody>
          <a:bodyPr/>
          <a:lstStyle>
            <a:lvl1pPr>
              <a:defRPr/>
            </a:lvl1pPr>
          </a:lstStyle>
          <a:p>
            <a:pPr>
              <a:defRPr/>
            </a:pPr>
            <a:endParaRPr lang="es-ES"/>
          </a:p>
        </p:txBody>
      </p:sp>
      <p:sp>
        <p:nvSpPr>
          <p:cNvPr id="9" name="Rectangle 9"/>
          <p:cNvSpPr>
            <a:spLocks noGrp="1" noChangeArrowheads="1"/>
          </p:cNvSpPr>
          <p:nvPr>
            <p:ph type="sldNum" sz="quarter" idx="12"/>
          </p:nvPr>
        </p:nvSpPr>
        <p:spPr>
          <a:xfrm>
            <a:off x="6553200" y="6324600"/>
            <a:ext cx="1905000" cy="457200"/>
          </a:xfrm>
        </p:spPr>
        <p:txBody>
          <a:bodyPr/>
          <a:lstStyle>
            <a:lvl1pPr>
              <a:defRPr sz="1400"/>
            </a:lvl1pPr>
          </a:lstStyle>
          <a:p>
            <a:pPr>
              <a:defRPr/>
            </a:pPr>
            <a:fld id="{4790BCAC-AD5C-4979-AFF5-CE0F053CEDC7}"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s-ES"/>
          </a:p>
        </p:txBody>
      </p:sp>
      <p:sp>
        <p:nvSpPr>
          <p:cNvPr id="5" name="Rectangle 8"/>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BC7764FC-B8AF-40A8-A0ED-B43EDBC5CE28}" type="slidenum">
              <a:rPr lang="es-ES"/>
              <a:pPr>
                <a:defRPr/>
              </a:pPr>
              <a:t>‹Nº›</a:t>
            </a:fld>
            <a:endParaRPr lang="es-ES"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838200"/>
            <a:ext cx="1943100" cy="5378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5676900"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s-ES"/>
          </a:p>
        </p:txBody>
      </p:sp>
      <p:sp>
        <p:nvSpPr>
          <p:cNvPr id="5" name="Rectangle 8"/>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31585BF0-DA9C-417F-BBBD-1968F5A75737}" type="slidenum">
              <a:rPr lang="es-ES"/>
              <a:pPr>
                <a:defRPr/>
              </a:pPr>
              <a:t>‹Nº›</a:t>
            </a:fld>
            <a:endParaRPr lang="es-ES"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21018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029200" y="2101850"/>
            <a:ext cx="3810000" cy="4114800"/>
          </a:xfrm>
        </p:spPr>
        <p:txBody>
          <a:bodyPr/>
          <a:lstStyle/>
          <a:p>
            <a:pPr lvl="0"/>
            <a:endParaRPr lang="en-US" noProof="0" smtClean="0"/>
          </a:p>
        </p:txBody>
      </p:sp>
      <p:sp>
        <p:nvSpPr>
          <p:cNvPr id="5" name="Rectangle 7"/>
          <p:cNvSpPr>
            <a:spLocks noGrp="1" noChangeArrowheads="1"/>
          </p:cNvSpPr>
          <p:nvPr>
            <p:ph type="dt" sz="half" idx="10"/>
          </p:nvPr>
        </p:nvSpPr>
        <p:spPr>
          <a:ln/>
        </p:spPr>
        <p:txBody>
          <a:bodyPr/>
          <a:lstStyle>
            <a:lvl1pPr>
              <a:defRPr/>
            </a:lvl1pPr>
          </a:lstStyle>
          <a:p>
            <a:pPr>
              <a:defRPr/>
            </a:pPr>
            <a:endParaRPr lang="es-ES"/>
          </a:p>
        </p:txBody>
      </p:sp>
      <p:sp>
        <p:nvSpPr>
          <p:cNvPr id="6" name="Rectangle 8"/>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C2FAFAE4-9219-4210-ACFC-1F53AA84767D}" type="slidenum">
              <a:rPr lang="es-ES"/>
              <a:pPr>
                <a:defRPr/>
              </a:pPr>
              <a:t>‹Nº›</a:t>
            </a:fld>
            <a:endParaRPr lang="es-ES"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066800" y="2101850"/>
            <a:ext cx="3810000" cy="4114800"/>
          </a:xfrm>
        </p:spPr>
        <p:txBody>
          <a:bodyPr/>
          <a:lstStyle/>
          <a:p>
            <a:pPr lvl="0"/>
            <a:endParaRPr lang="en-US" noProof="0" smtClean="0"/>
          </a:p>
        </p:txBody>
      </p:sp>
      <p:sp>
        <p:nvSpPr>
          <p:cNvPr id="4" name="Text Placeholder 3"/>
          <p:cNvSpPr>
            <a:spLocks noGrp="1"/>
          </p:cNvSpPr>
          <p:nvPr>
            <p:ph type="body" sz="half" idx="2"/>
          </p:nvPr>
        </p:nvSpPr>
        <p:spPr>
          <a:xfrm>
            <a:off x="5029200" y="21018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s-ES"/>
          </a:p>
        </p:txBody>
      </p:sp>
      <p:sp>
        <p:nvSpPr>
          <p:cNvPr id="6" name="Rectangle 8"/>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077B7D32-C07D-4DB7-BEBD-C09C1D89DB1A}" type="slidenum">
              <a:rPr lang="es-ES"/>
              <a:pPr>
                <a:defRPr/>
              </a:pPr>
              <a:t>‹Nº›</a:t>
            </a:fld>
            <a:endParaRPr lang="es-ES"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s-ES"/>
          </a:p>
        </p:txBody>
      </p:sp>
      <p:sp>
        <p:nvSpPr>
          <p:cNvPr id="5" name="Rectangle 8"/>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9C34816B-5642-429F-AACC-F8F506C28270}" type="slidenum">
              <a:rPr lang="es-ES"/>
              <a:pPr>
                <a:defRPr/>
              </a:pPr>
              <a:t>‹Nº›</a:t>
            </a:fld>
            <a:endParaRPr lang="es-ES"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s-ES"/>
          </a:p>
        </p:txBody>
      </p:sp>
      <p:sp>
        <p:nvSpPr>
          <p:cNvPr id="5" name="Rectangle 8"/>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3A0F5372-1C14-43BE-87CE-13F9B33B826B}" type="slidenum">
              <a:rPr lang="es-ES"/>
              <a:pPr>
                <a:defRPr/>
              </a:pPr>
              <a:t>‹Nº›</a:t>
            </a:fld>
            <a:endParaRPr lang="es-ES"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s-ES"/>
          </a:p>
        </p:txBody>
      </p:sp>
      <p:sp>
        <p:nvSpPr>
          <p:cNvPr id="6" name="Rectangle 8"/>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C130F676-E8AD-4EFC-ABE5-0B3ADBB7395F}" type="slidenum">
              <a:rPr lang="es-ES"/>
              <a:pPr>
                <a:defRPr/>
              </a:pPr>
              <a:t>‹Nº›</a:t>
            </a:fld>
            <a:endParaRPr lang="es-ES"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s-ES"/>
          </a:p>
        </p:txBody>
      </p:sp>
      <p:sp>
        <p:nvSpPr>
          <p:cNvPr id="8" name="Rectangle 8"/>
          <p:cNvSpPr>
            <a:spLocks noGrp="1" noChangeArrowheads="1"/>
          </p:cNvSpPr>
          <p:nvPr>
            <p:ph type="ftr" sz="quarter" idx="11"/>
          </p:nvPr>
        </p:nvSpPr>
        <p:spPr>
          <a:ln/>
        </p:spPr>
        <p:txBody>
          <a:bodyPr/>
          <a:lstStyle>
            <a:lvl1pPr>
              <a:defRPr/>
            </a:lvl1pPr>
          </a:lstStyle>
          <a:p>
            <a:pPr>
              <a:defRPr/>
            </a:pPr>
            <a:endParaRPr lang="es-ES"/>
          </a:p>
        </p:txBody>
      </p:sp>
      <p:sp>
        <p:nvSpPr>
          <p:cNvPr id="9" name="Rectangle 11"/>
          <p:cNvSpPr>
            <a:spLocks noGrp="1" noChangeArrowheads="1"/>
          </p:cNvSpPr>
          <p:nvPr>
            <p:ph type="sldNum" sz="quarter" idx="12"/>
          </p:nvPr>
        </p:nvSpPr>
        <p:spPr>
          <a:ln/>
        </p:spPr>
        <p:txBody>
          <a:bodyPr/>
          <a:lstStyle>
            <a:lvl1pPr>
              <a:defRPr/>
            </a:lvl1pPr>
          </a:lstStyle>
          <a:p>
            <a:pPr>
              <a:defRPr/>
            </a:pPr>
            <a:fld id="{96D056DA-FEEC-4749-A74D-15871F32386B}" type="slidenum">
              <a:rPr lang="es-ES"/>
              <a:pPr>
                <a:defRPr/>
              </a:pPr>
              <a:t>‹Nº›</a:t>
            </a:fld>
            <a:endParaRPr lang="es-ES"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s-ES"/>
          </a:p>
        </p:txBody>
      </p:sp>
      <p:sp>
        <p:nvSpPr>
          <p:cNvPr id="4" name="Rectangle 8"/>
          <p:cNvSpPr>
            <a:spLocks noGrp="1" noChangeArrowheads="1"/>
          </p:cNvSpPr>
          <p:nvPr>
            <p:ph type="ftr" sz="quarter" idx="11"/>
          </p:nvPr>
        </p:nvSpPr>
        <p:spPr>
          <a:ln/>
        </p:spPr>
        <p:txBody>
          <a:bodyPr/>
          <a:lstStyle>
            <a:lvl1pPr>
              <a:defRPr/>
            </a:lvl1pPr>
          </a:lstStyle>
          <a:p>
            <a:pPr>
              <a:defRPr/>
            </a:pPr>
            <a:endParaRPr lang="es-ES"/>
          </a:p>
        </p:txBody>
      </p:sp>
      <p:sp>
        <p:nvSpPr>
          <p:cNvPr id="5" name="Rectangle 11"/>
          <p:cNvSpPr>
            <a:spLocks noGrp="1" noChangeArrowheads="1"/>
          </p:cNvSpPr>
          <p:nvPr>
            <p:ph type="sldNum" sz="quarter" idx="12"/>
          </p:nvPr>
        </p:nvSpPr>
        <p:spPr>
          <a:ln/>
        </p:spPr>
        <p:txBody>
          <a:bodyPr/>
          <a:lstStyle>
            <a:lvl1pPr>
              <a:defRPr/>
            </a:lvl1pPr>
          </a:lstStyle>
          <a:p>
            <a:pPr>
              <a:defRPr/>
            </a:pPr>
            <a:fld id="{55D7A8AF-C7FA-4A51-9A72-8DF9511EE01F}" type="slidenum">
              <a:rPr lang="es-ES"/>
              <a:pPr>
                <a:defRPr/>
              </a:pPr>
              <a:t>‹Nº›</a:t>
            </a:fld>
            <a:endParaRPr lang="es-ES"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s-ES"/>
          </a:p>
        </p:txBody>
      </p:sp>
      <p:sp>
        <p:nvSpPr>
          <p:cNvPr id="3" name="Rectangle 8"/>
          <p:cNvSpPr>
            <a:spLocks noGrp="1" noChangeArrowheads="1"/>
          </p:cNvSpPr>
          <p:nvPr>
            <p:ph type="ftr" sz="quarter" idx="11"/>
          </p:nvPr>
        </p:nvSpPr>
        <p:spPr>
          <a:ln/>
        </p:spPr>
        <p:txBody>
          <a:bodyPr/>
          <a:lstStyle>
            <a:lvl1pPr>
              <a:defRPr/>
            </a:lvl1pPr>
          </a:lstStyle>
          <a:p>
            <a:pPr>
              <a:defRPr/>
            </a:pPr>
            <a:endParaRPr lang="es-ES"/>
          </a:p>
        </p:txBody>
      </p:sp>
      <p:sp>
        <p:nvSpPr>
          <p:cNvPr id="4" name="Rectangle 11"/>
          <p:cNvSpPr>
            <a:spLocks noGrp="1" noChangeArrowheads="1"/>
          </p:cNvSpPr>
          <p:nvPr>
            <p:ph type="sldNum" sz="quarter" idx="12"/>
          </p:nvPr>
        </p:nvSpPr>
        <p:spPr>
          <a:ln/>
        </p:spPr>
        <p:txBody>
          <a:bodyPr/>
          <a:lstStyle>
            <a:lvl1pPr>
              <a:defRPr/>
            </a:lvl1pPr>
          </a:lstStyle>
          <a:p>
            <a:pPr>
              <a:defRPr/>
            </a:pPr>
            <a:fld id="{78FFBD47-F702-4AD0-999A-C4731C4BFD95}" type="slidenum">
              <a:rPr lang="es-ES"/>
              <a:pPr>
                <a:defRPr/>
              </a:pPr>
              <a:t>‹Nº›</a:t>
            </a:fld>
            <a:endParaRPr lang="es-ES"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s-ES"/>
          </a:p>
        </p:txBody>
      </p:sp>
      <p:sp>
        <p:nvSpPr>
          <p:cNvPr id="6" name="Rectangle 8"/>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FD6FEABD-F46D-43F6-9BCD-08E757B7AD35}" type="slidenum">
              <a:rPr lang="es-ES"/>
              <a:pPr>
                <a:defRPr/>
              </a:pPr>
              <a:t>‹Nº›</a:t>
            </a:fld>
            <a:endParaRPr lang="es-ES"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s-ES"/>
          </a:p>
        </p:txBody>
      </p:sp>
      <p:sp>
        <p:nvSpPr>
          <p:cNvPr id="6" name="Rectangle 8"/>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C26C3819-2777-4367-A53C-BA786544B2A6}" type="slidenum">
              <a:rPr lang="es-ES"/>
              <a:pPr>
                <a:defRPr/>
              </a:pPr>
              <a:t>‹Nº›</a:t>
            </a:fld>
            <a:endParaRPr lang="es-ES"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FEED"/>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lang="es-ES">
              <a:latin typeface="Times New Roman" charset="0"/>
            </a:endParaRPr>
          </a:p>
        </p:txBody>
      </p:sp>
      <p:sp>
        <p:nvSpPr>
          <p:cNvPr id="6147"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defRPr/>
            </a:pPr>
            <a:endParaRPr lang="es-ES">
              <a:latin typeface="Times New Roman" charset="0"/>
            </a:endParaRPr>
          </a:p>
        </p:txBody>
      </p:sp>
      <p:sp>
        <p:nvSpPr>
          <p:cNvPr id="6148" name="Rectangle 4" descr="Stationery"/>
          <p:cNvSpPr>
            <a:spLocks noChangeArrowheads="1"/>
          </p:cNvSpPr>
          <p:nvPr/>
        </p:nvSpPr>
        <p:spPr bwMode="auto">
          <a:xfrm>
            <a:off x="457200" y="0"/>
            <a:ext cx="1219200" cy="762000"/>
          </a:xfrm>
          <a:prstGeom prst="rect">
            <a:avLst/>
          </a:prstGeom>
          <a:blipFill dpi="0" rotWithShape="0">
            <a:blip r:embed="rId15"/>
            <a:srcRect/>
            <a:tile tx="0" ty="0" sx="100000" sy="100000" flip="none" algn="tl"/>
          </a:blipFill>
          <a:ln w="9525">
            <a:noFill/>
            <a:miter lim="800000"/>
            <a:headEnd/>
            <a:tailEnd/>
          </a:ln>
          <a:effectLst/>
        </p:spPr>
        <p:txBody>
          <a:bodyPr wrap="none" anchor="ctr"/>
          <a:lstStyle/>
          <a:p>
            <a:pPr algn="ctr">
              <a:defRPr/>
            </a:pPr>
            <a:endParaRPr lang="es-ES">
              <a:latin typeface="Times New Roman" charset="0"/>
            </a:endParaRPr>
          </a:p>
        </p:txBody>
      </p:sp>
      <p:sp>
        <p:nvSpPr>
          <p:cNvPr id="6149" name="Rectangle 5" descr="Stationery"/>
          <p:cNvSpPr>
            <a:spLocks noChangeArrowheads="1"/>
          </p:cNvSpPr>
          <p:nvPr/>
        </p:nvSpPr>
        <p:spPr bwMode="auto">
          <a:xfrm>
            <a:off x="0" y="0"/>
            <a:ext cx="457200" cy="6858000"/>
          </a:xfrm>
          <a:prstGeom prst="rect">
            <a:avLst/>
          </a:prstGeom>
          <a:blipFill dpi="0" rotWithShape="0">
            <a:blip r:embed="rId15"/>
            <a:srcRect/>
            <a:tile tx="0" ty="0" sx="100000" sy="100000" flip="none" algn="tl"/>
          </a:blipFill>
          <a:ln w="9525">
            <a:noFill/>
            <a:miter lim="800000"/>
            <a:headEnd/>
            <a:tailEnd/>
          </a:ln>
          <a:effectLst/>
        </p:spPr>
        <p:txBody>
          <a:bodyPr wrap="none" anchor="ctr"/>
          <a:lstStyle/>
          <a:p>
            <a:pPr algn="ctr">
              <a:defRPr/>
            </a:pPr>
            <a:endParaRPr lang="es-ES">
              <a:latin typeface="Times New Roman" charset="0"/>
            </a:endParaRPr>
          </a:p>
        </p:txBody>
      </p:sp>
      <p:sp>
        <p:nvSpPr>
          <p:cNvPr id="1030" name="Rectangle 6"/>
          <p:cNvSpPr>
            <a:spLocks noGrp="1" noChangeArrowheads="1"/>
          </p:cNvSpPr>
          <p:nvPr>
            <p:ph type="title"/>
          </p:nvPr>
        </p:nvSpPr>
        <p:spPr bwMode="auto">
          <a:xfrm>
            <a:off x="1066800" y="838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modificar el estilo de título del patrón</a:t>
            </a:r>
          </a:p>
        </p:txBody>
      </p:sp>
      <p:sp>
        <p:nvSpPr>
          <p:cNvPr id="6151"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latin typeface="Times New Roman" charset="0"/>
              </a:defRPr>
            </a:lvl1pPr>
          </a:lstStyle>
          <a:p>
            <a:pPr>
              <a:defRPr/>
            </a:pPr>
            <a:endParaRPr lang="es-ES"/>
          </a:p>
        </p:txBody>
      </p:sp>
      <p:sp>
        <p:nvSpPr>
          <p:cNvPr id="6152"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latin typeface="Times New Roman" charset="0"/>
              </a:defRPr>
            </a:lvl1pPr>
          </a:lstStyle>
          <a:p>
            <a:pPr>
              <a:defRPr/>
            </a:pPr>
            <a:endParaRPr lang="es-ES"/>
          </a:p>
        </p:txBody>
      </p:sp>
      <p:pic>
        <p:nvPicPr>
          <p:cNvPr id="1033" name="Picture 9" descr="anabnr2"/>
          <p:cNvPicPr>
            <a:picLocks noChangeAspect="1" noChangeArrowheads="1"/>
          </p:cNvPicPr>
          <p:nvPr/>
        </p:nvPicPr>
        <p:blipFill>
          <a:blip r:embed="rId16"/>
          <a:srcRect/>
          <a:stretch>
            <a:fillRect/>
          </a:stretch>
        </p:blipFill>
        <p:spPr bwMode="auto">
          <a:xfrm>
            <a:off x="1228725" y="0"/>
            <a:ext cx="7915275" cy="754063"/>
          </a:xfrm>
          <a:prstGeom prst="rect">
            <a:avLst/>
          </a:prstGeom>
          <a:noFill/>
          <a:ln w="9525">
            <a:noFill/>
            <a:miter lim="800000"/>
            <a:headEnd/>
            <a:tailEnd/>
          </a:ln>
        </p:spPr>
      </p:pic>
      <p:sp>
        <p:nvSpPr>
          <p:cNvPr id="6154"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defRPr/>
            </a:pPr>
            <a:endParaRPr lang="es-ES">
              <a:latin typeface="Times New Roman" charset="0"/>
            </a:endParaRPr>
          </a:p>
        </p:txBody>
      </p:sp>
      <p:sp>
        <p:nvSpPr>
          <p:cNvPr id="6155"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latin typeface="Times New Roman" charset="0"/>
              </a:defRPr>
            </a:lvl1pPr>
          </a:lstStyle>
          <a:p>
            <a:pPr>
              <a:defRPr/>
            </a:pPr>
            <a:fld id="{AD0A1185-2E16-4C17-8A6F-6C58E2E15C92}" type="slidenum">
              <a:rPr lang="es-ES"/>
              <a:pPr>
                <a:defRPr/>
              </a:pPr>
              <a:t>‹Nº›</a:t>
            </a:fld>
            <a:endParaRPr lang="es-ES" sz="1400"/>
          </a:p>
        </p:txBody>
      </p:sp>
      <p:sp>
        <p:nvSpPr>
          <p:cNvPr id="1036"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Tree>
  </p:cSld>
  <p:clrMap bg1="lt1" tx1="dk1" bg2="lt2" tx2="dk2" accent1="accent1" accent2="accent2" accent3="accent3" accent4="accent4" accent5="accent5" accent6="accent6" hlink="hlink" folHlink="folHlink"/>
  <p:sldLayoutIdLst>
    <p:sldLayoutId id="2147483704"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Times New Roman" charset="0"/>
        </a:defRPr>
      </a:lvl6pPr>
      <a:lvl7pPr marL="914400" algn="l" rtl="0" fontAlgn="base">
        <a:spcBef>
          <a:spcPct val="0"/>
        </a:spcBef>
        <a:spcAft>
          <a:spcPct val="0"/>
        </a:spcAft>
        <a:defRPr sz="4400">
          <a:solidFill>
            <a:schemeClr val="tx2"/>
          </a:solidFill>
          <a:latin typeface="Times New Roman" charset="0"/>
        </a:defRPr>
      </a:lvl7pPr>
      <a:lvl8pPr marL="1371600" algn="l" rtl="0" fontAlgn="base">
        <a:spcBef>
          <a:spcPct val="0"/>
        </a:spcBef>
        <a:spcAft>
          <a:spcPct val="0"/>
        </a:spcAft>
        <a:defRPr sz="4400">
          <a:solidFill>
            <a:schemeClr val="tx2"/>
          </a:solidFill>
          <a:latin typeface="Times New Roman" charset="0"/>
        </a:defRPr>
      </a:lvl8pPr>
      <a:lvl9pPr marL="1828800" algn="l" rtl="0" fontAlgn="base">
        <a:spcBef>
          <a:spcPct val="0"/>
        </a:spcBef>
        <a:spcAft>
          <a:spcPct val="0"/>
        </a:spcAft>
        <a:defRPr sz="4400">
          <a:solidFill>
            <a:schemeClr val="tx2"/>
          </a:solidFill>
          <a:latin typeface="Times New Roman" charset="0"/>
        </a:defRPr>
      </a:lvl9pPr>
    </p:titleStyle>
    <p:bodyStyle>
      <a:lvl1pPr marL="457200" indent="-457200" algn="l" rtl="0" eaLnBrk="0" fontAlgn="base" hangingPunct="0">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00125" y="1000125"/>
            <a:ext cx="7772400" cy="766763"/>
          </a:xfrm>
        </p:spPr>
        <p:txBody>
          <a:bodyPr/>
          <a:lstStyle/>
          <a:p>
            <a:pPr algn="ctr" eaLnBrk="1" hangingPunct="1"/>
            <a:r>
              <a:rPr lang="es-EC" sz="4000" smtClean="0">
                <a:solidFill>
                  <a:schemeClr val="tx1"/>
                </a:solidFill>
              </a:rPr>
              <a:t>Proceso de fotosíntesis</a:t>
            </a:r>
            <a:endParaRPr lang="es-ES" sz="4000" smtClean="0">
              <a:solidFill>
                <a:schemeClr val="tx1"/>
              </a:solidFill>
            </a:endParaRPr>
          </a:p>
        </p:txBody>
      </p:sp>
      <p:pic>
        <p:nvPicPr>
          <p:cNvPr id="3075" name="Picture 3" descr="hojas verdes.jpg"/>
          <p:cNvPicPr>
            <a:picLocks noChangeAspect="1"/>
          </p:cNvPicPr>
          <p:nvPr/>
        </p:nvPicPr>
        <p:blipFill>
          <a:blip r:embed="rId2"/>
          <a:srcRect/>
          <a:stretch>
            <a:fillRect/>
          </a:stretch>
        </p:blipFill>
        <p:spPr bwMode="auto">
          <a:xfrm>
            <a:off x="1857375" y="2143125"/>
            <a:ext cx="60007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5" descr="cloroplastos 2.png"/>
          <p:cNvPicPr>
            <a:picLocks noChangeAspect="1"/>
          </p:cNvPicPr>
          <p:nvPr/>
        </p:nvPicPr>
        <p:blipFill>
          <a:blip r:embed="rId2"/>
          <a:srcRect/>
          <a:stretch>
            <a:fillRect/>
          </a:stretch>
        </p:blipFill>
        <p:spPr bwMode="auto">
          <a:xfrm>
            <a:off x="468313" y="2433638"/>
            <a:ext cx="5903912" cy="4424362"/>
          </a:xfrm>
          <a:prstGeom prst="rect">
            <a:avLst/>
          </a:prstGeom>
          <a:noFill/>
          <a:ln w="9525">
            <a:noFill/>
            <a:miter lim="800000"/>
            <a:headEnd/>
            <a:tailEnd/>
          </a:ln>
        </p:spPr>
      </p:pic>
      <p:pic>
        <p:nvPicPr>
          <p:cNvPr id="12294" name="Picture 6" descr="Cloroplasto II"/>
          <p:cNvPicPr>
            <a:picLocks noChangeAspect="1" noChangeArrowheads="1"/>
          </p:cNvPicPr>
          <p:nvPr/>
        </p:nvPicPr>
        <p:blipFill>
          <a:blip r:embed="rId3"/>
          <a:srcRect/>
          <a:stretch>
            <a:fillRect/>
          </a:stretch>
        </p:blipFill>
        <p:spPr bwMode="auto">
          <a:xfrm>
            <a:off x="5989638" y="765175"/>
            <a:ext cx="3154362" cy="338455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28625" y="928688"/>
            <a:ext cx="8572500" cy="623887"/>
          </a:xfrm>
        </p:spPr>
        <p:txBody>
          <a:bodyPr/>
          <a:lstStyle/>
          <a:p>
            <a:pPr algn="ctr"/>
            <a:r>
              <a:rPr lang="en-US" sz="3800" smtClean="0"/>
              <a:t>Los factores que afectan la fotosíntesis</a:t>
            </a:r>
          </a:p>
        </p:txBody>
      </p:sp>
      <p:sp>
        <p:nvSpPr>
          <p:cNvPr id="13315" name="Content Placeholder 2"/>
          <p:cNvSpPr>
            <a:spLocks noGrp="1"/>
          </p:cNvSpPr>
          <p:nvPr>
            <p:ph idx="1"/>
          </p:nvPr>
        </p:nvSpPr>
        <p:spPr>
          <a:xfrm>
            <a:off x="684213" y="1916113"/>
            <a:ext cx="8207375" cy="4643437"/>
          </a:xfrm>
        </p:spPr>
        <p:txBody>
          <a:bodyPr/>
          <a:lstStyle/>
          <a:p>
            <a:r>
              <a:rPr lang="es-EC" sz="2000" smtClean="0"/>
              <a:t>La velocidad a la que ocurre la fotosíntesis no siempre es la misma.</a:t>
            </a:r>
          </a:p>
          <a:p>
            <a:endParaRPr lang="es-EC" sz="2000" smtClean="0"/>
          </a:p>
          <a:p>
            <a:r>
              <a:rPr lang="es-EC" sz="2000" smtClean="0"/>
              <a:t>La velocidad de la fotosíntesis aumenta a medida que aumenta la </a:t>
            </a:r>
            <a:r>
              <a:rPr lang="es-EC" sz="2000" b="1" smtClean="0"/>
              <a:t>intesidad de la luz</a:t>
            </a:r>
            <a:r>
              <a:rPr lang="es-EC" sz="2000" smtClean="0"/>
              <a:t>.  La velocidad de la fotosíntesis aumenta hasta el punto cuando las reacciones que están bajo el control de enzimas ocurren ya a su máxima velocidad.</a:t>
            </a:r>
          </a:p>
          <a:p>
            <a:endParaRPr lang="es-EC" sz="2000" smtClean="0"/>
          </a:p>
          <a:p>
            <a:r>
              <a:rPr lang="es-EC" sz="2000" smtClean="0"/>
              <a:t>La velocidad de la fotosíntesis cambia con el aumento de la </a:t>
            </a:r>
            <a:r>
              <a:rPr lang="es-EC" sz="2000" b="1" smtClean="0"/>
              <a:t>temperatura</a:t>
            </a:r>
            <a:r>
              <a:rPr lang="es-EC" sz="2000" smtClean="0"/>
              <a:t>.  En este caso, la velocidad aumenta hasta cierto punto y luego disminuye.   La desnaturalización de las enzimas, por efectos del calor, lleva a una disminución en la velocidad de la fotosíntesis.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000125" y="642938"/>
            <a:ext cx="7772400" cy="695325"/>
          </a:xfrm>
        </p:spPr>
        <p:txBody>
          <a:bodyPr/>
          <a:lstStyle/>
          <a:p>
            <a:pPr algn="ctr"/>
            <a:r>
              <a:rPr lang="en-US" sz="4000" smtClean="0"/>
              <a:t>La respiración y la fotosíntesis</a:t>
            </a:r>
          </a:p>
        </p:txBody>
      </p:sp>
      <p:sp>
        <p:nvSpPr>
          <p:cNvPr id="14339" name="Content Placeholder 3"/>
          <p:cNvSpPr>
            <a:spLocks noGrp="1"/>
          </p:cNvSpPr>
          <p:nvPr>
            <p:ph sz="half" idx="1"/>
          </p:nvPr>
        </p:nvSpPr>
        <p:spPr>
          <a:xfrm>
            <a:off x="684213" y="1628775"/>
            <a:ext cx="3810000" cy="4752975"/>
          </a:xfrm>
        </p:spPr>
        <p:txBody>
          <a:bodyPr/>
          <a:lstStyle/>
          <a:p>
            <a:r>
              <a:rPr lang="es-EC" sz="1800" smtClean="0"/>
              <a:t>Durante la respiración se toma oxígeno del aire.</a:t>
            </a:r>
          </a:p>
          <a:p>
            <a:endParaRPr lang="es-EC" sz="1800" smtClean="0"/>
          </a:p>
          <a:p>
            <a:r>
              <a:rPr lang="es-EC" sz="1800" smtClean="0"/>
              <a:t>La célula usa oxígeno y forma dióxido de carbono.</a:t>
            </a:r>
          </a:p>
          <a:p>
            <a:endParaRPr lang="es-EC" sz="1800" smtClean="0"/>
          </a:p>
          <a:p>
            <a:r>
              <a:rPr lang="es-EC" sz="1800" smtClean="0"/>
              <a:t>Las respiración  libera energía de los alimentos para llevar a cabo las actividades vitales.</a:t>
            </a:r>
          </a:p>
          <a:p>
            <a:endParaRPr lang="es-EC" sz="1800" smtClean="0"/>
          </a:p>
          <a:p>
            <a:r>
              <a:rPr lang="es-EC" sz="1800" smtClean="0"/>
              <a:t>Por medio del proceso de la fotosíntesis, las plantas verdes toman el bióxido de carbono de la atmósfera y producen oxígeno.  </a:t>
            </a:r>
            <a:endParaRPr lang="es-EC" smtClean="0"/>
          </a:p>
        </p:txBody>
      </p:sp>
      <p:sp>
        <p:nvSpPr>
          <p:cNvPr id="14340" name="Content Placeholder 4"/>
          <p:cNvSpPr>
            <a:spLocks noGrp="1"/>
          </p:cNvSpPr>
          <p:nvPr>
            <p:ph sz="half" idx="2"/>
          </p:nvPr>
        </p:nvSpPr>
        <p:spPr>
          <a:xfrm>
            <a:off x="4859338" y="1484313"/>
            <a:ext cx="3981450" cy="5167312"/>
          </a:xfrm>
        </p:spPr>
        <p:txBody>
          <a:bodyPr/>
          <a:lstStyle/>
          <a:p>
            <a:r>
              <a:rPr lang="es-EC" sz="1800" smtClean="0"/>
              <a:t>El intercambio gaseoso se realiza en las </a:t>
            </a:r>
            <a:r>
              <a:rPr lang="es-EC" sz="1800" smtClean="0">
                <a:effectLst>
                  <a:outerShdw blurRad="38100" dist="38100" dir="2700000" algn="tl">
                    <a:srgbClr val="FFFFFF"/>
                  </a:outerShdw>
                </a:effectLst>
              </a:rPr>
              <a:t>estomas</a:t>
            </a:r>
            <a:r>
              <a:rPr lang="es-EC" sz="1800" smtClean="0"/>
              <a:t>, pequeños poros de las plantas, localizados en la superficie de sus hojas, es decir, que en este lugar sale el oxígeno y entra el dióxido de carbono.</a:t>
            </a:r>
          </a:p>
          <a:p>
            <a:pPr>
              <a:buFont typeface="Wingdings" pitchFamily="2" charset="2"/>
              <a:buNone/>
            </a:pPr>
            <a:endParaRPr lang="es-EC" smtClean="0"/>
          </a:p>
          <a:p>
            <a:r>
              <a:rPr lang="es-EC" sz="1800" smtClean="0"/>
              <a:t>La fotosíntesis provee energía a los seres vivientes al cambiar energía de luz en energía química.</a:t>
            </a:r>
          </a:p>
          <a:p>
            <a:endParaRPr lang="es-EC" sz="1800" smtClean="0"/>
          </a:p>
          <a:p>
            <a:r>
              <a:rPr lang="es-EC" sz="1800" smtClean="0"/>
              <a:t>La respiración provee un medio de obtener  de la glucosa la energía que necesitan el organismo.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71563" y="714375"/>
            <a:ext cx="7143750" cy="695325"/>
          </a:xfrm>
        </p:spPr>
        <p:txBody>
          <a:bodyPr/>
          <a:lstStyle/>
          <a:p>
            <a:pPr algn="ctr" eaLnBrk="1" hangingPunct="1"/>
            <a:r>
              <a:rPr lang="en-US" sz="4000" smtClean="0"/>
              <a:t>Sumario</a:t>
            </a:r>
          </a:p>
        </p:txBody>
      </p:sp>
      <p:sp>
        <p:nvSpPr>
          <p:cNvPr id="3" name="Content Placeholder 2"/>
          <p:cNvSpPr>
            <a:spLocks noGrp="1"/>
          </p:cNvSpPr>
          <p:nvPr>
            <p:ph idx="1"/>
          </p:nvPr>
        </p:nvSpPr>
        <p:spPr>
          <a:xfrm>
            <a:off x="857250" y="1571625"/>
            <a:ext cx="7858125" cy="4645025"/>
          </a:xfrm>
        </p:spPr>
        <p:txBody>
          <a:bodyPr/>
          <a:lstStyle/>
          <a:p>
            <a:pPr algn="just" eaLnBrk="1" hangingPunct="1">
              <a:lnSpc>
                <a:spcPct val="90000"/>
              </a:lnSpc>
              <a:buClr>
                <a:srgbClr val="7030A0"/>
              </a:buClr>
              <a:buFont typeface="Wingdings" pitchFamily="2" charset="2"/>
              <a:buChar char="Ø"/>
            </a:pPr>
            <a:r>
              <a:rPr lang="es-ES" sz="2600" smtClean="0"/>
              <a:t>Las moléculas de los seres vivos</a:t>
            </a:r>
            <a:endParaRPr lang="es-ES" sz="2600" b="1" smtClean="0"/>
          </a:p>
          <a:p>
            <a:pPr algn="just" eaLnBrk="1" hangingPunct="1">
              <a:lnSpc>
                <a:spcPct val="90000"/>
              </a:lnSpc>
              <a:buClr>
                <a:srgbClr val="7030A0"/>
              </a:buClr>
              <a:buFont typeface="Wingdings" pitchFamily="2" charset="2"/>
              <a:buChar char="Ø"/>
            </a:pPr>
            <a:r>
              <a:rPr lang="es-ES" sz="2600" smtClean="0"/>
              <a:t>Control de la actividad celular</a:t>
            </a:r>
          </a:p>
          <a:p>
            <a:pPr algn="just" eaLnBrk="1" hangingPunct="1">
              <a:lnSpc>
                <a:spcPct val="90000"/>
              </a:lnSpc>
              <a:buClr>
                <a:srgbClr val="7030A0"/>
              </a:buClr>
              <a:buFont typeface="Wingdings" pitchFamily="2" charset="2"/>
              <a:buChar char="Ø"/>
            </a:pPr>
            <a:r>
              <a:rPr lang="es-ES" sz="2600" smtClean="0"/>
              <a:t>Fuente de energía para las células</a:t>
            </a:r>
          </a:p>
          <a:p>
            <a:pPr algn="just" eaLnBrk="1" hangingPunct="1">
              <a:lnSpc>
                <a:spcPct val="90000"/>
              </a:lnSpc>
              <a:buClr>
                <a:srgbClr val="92D050"/>
              </a:buClr>
              <a:buFont typeface="Wingdings" pitchFamily="2" charset="2"/>
              <a:buChar char="Ø"/>
            </a:pPr>
            <a:r>
              <a:rPr lang="es-ES" sz="2600" smtClean="0"/>
              <a:t>Proceso de fotosíntesis: </a:t>
            </a:r>
          </a:p>
          <a:p>
            <a:pPr algn="just" eaLnBrk="1" hangingPunct="1">
              <a:lnSpc>
                <a:spcPct val="90000"/>
              </a:lnSpc>
              <a:buClr>
                <a:srgbClr val="92D050"/>
              </a:buClr>
              <a:buFont typeface="Arial" charset="0"/>
              <a:buAutoNum type="arabicPeriod"/>
            </a:pPr>
            <a:r>
              <a:rPr lang="es-ES" sz="2600" smtClean="0"/>
              <a:t>Las condiciones necesarias para la fotosíntesis </a:t>
            </a:r>
          </a:p>
          <a:p>
            <a:pPr algn="just" eaLnBrk="1" hangingPunct="1">
              <a:lnSpc>
                <a:spcPct val="90000"/>
              </a:lnSpc>
              <a:buClr>
                <a:srgbClr val="92D050"/>
              </a:buClr>
              <a:buFont typeface="Arial" charset="0"/>
              <a:buAutoNum type="arabicPeriod"/>
            </a:pPr>
            <a:r>
              <a:rPr lang="es-ES" sz="2600" smtClean="0"/>
              <a:t>La luz y los pigmentos </a:t>
            </a:r>
          </a:p>
          <a:p>
            <a:pPr algn="just" eaLnBrk="1" hangingPunct="1">
              <a:lnSpc>
                <a:spcPct val="90000"/>
              </a:lnSpc>
              <a:buClr>
                <a:srgbClr val="92D050"/>
              </a:buClr>
              <a:buFont typeface="Arial" charset="0"/>
              <a:buAutoNum type="arabicPeriod"/>
            </a:pPr>
            <a:r>
              <a:rPr lang="es-ES" sz="2600" smtClean="0"/>
              <a:t>Las reacciones dependientes de luz </a:t>
            </a:r>
          </a:p>
          <a:p>
            <a:pPr algn="just" eaLnBrk="1" hangingPunct="1">
              <a:lnSpc>
                <a:spcPct val="90000"/>
              </a:lnSpc>
              <a:buClr>
                <a:srgbClr val="92D050"/>
              </a:buClr>
              <a:buFont typeface="Arial" charset="0"/>
              <a:buAutoNum type="arabicPeriod"/>
            </a:pPr>
            <a:r>
              <a:rPr lang="es-ES" sz="2600" smtClean="0"/>
              <a:t>Las reacciones de oscuridad </a:t>
            </a:r>
          </a:p>
          <a:p>
            <a:pPr algn="just" eaLnBrk="1" hangingPunct="1">
              <a:lnSpc>
                <a:spcPct val="90000"/>
              </a:lnSpc>
              <a:buClr>
                <a:srgbClr val="92D050"/>
              </a:buClr>
              <a:buFont typeface="Arial" charset="0"/>
              <a:buAutoNum type="arabicPeriod"/>
            </a:pPr>
            <a:r>
              <a:rPr lang="es-ES" sz="2600" smtClean="0"/>
              <a:t>Los factores que afectan la fotosíntesis</a:t>
            </a:r>
          </a:p>
          <a:p>
            <a:pPr algn="just" eaLnBrk="1" hangingPunct="1">
              <a:lnSpc>
                <a:spcPct val="90000"/>
              </a:lnSpc>
              <a:buClr>
                <a:srgbClr val="92D050"/>
              </a:buClr>
              <a:buFont typeface="Arial" charset="0"/>
              <a:buAutoNum type="arabicPeriod"/>
            </a:pPr>
            <a:r>
              <a:rPr lang="es-ES" sz="2600" smtClean="0"/>
              <a:t>La respiración y la fotosíntesis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42938" y="838200"/>
            <a:ext cx="8196262" cy="1143000"/>
          </a:xfrm>
        </p:spPr>
        <p:txBody>
          <a:bodyPr/>
          <a:lstStyle/>
          <a:p>
            <a:pPr algn="ctr" eaLnBrk="1" hangingPunct="1"/>
            <a:r>
              <a:rPr lang="en-US" sz="4000" smtClean="0"/>
              <a:t>Condiciones necesarias para la fotosíntesis</a:t>
            </a:r>
          </a:p>
        </p:txBody>
      </p:sp>
      <p:sp>
        <p:nvSpPr>
          <p:cNvPr id="8" name="Content Placeholder 7"/>
          <p:cNvSpPr>
            <a:spLocks noGrp="1"/>
          </p:cNvSpPr>
          <p:nvPr>
            <p:ph sz="half" idx="1"/>
          </p:nvPr>
        </p:nvSpPr>
        <p:spPr>
          <a:xfrm>
            <a:off x="539750" y="2101850"/>
            <a:ext cx="4175125" cy="4398963"/>
          </a:xfrm>
        </p:spPr>
        <p:txBody>
          <a:bodyPr/>
          <a:lstStyle/>
          <a:p>
            <a:pPr eaLnBrk="1" hangingPunct="1">
              <a:lnSpc>
                <a:spcPct val="90000"/>
              </a:lnSpc>
              <a:defRPr/>
            </a:pPr>
            <a:r>
              <a:rPr lang="es-EC" sz="1800" dirty="0" smtClean="0">
                <a:solidFill>
                  <a:schemeClr val="tx1">
                    <a:lumMod val="50000"/>
                  </a:schemeClr>
                </a:solidFill>
              </a:rPr>
              <a:t>La mayoría de los autótrofos fabrican su propio alimento utilizando la energía luminosa.</a:t>
            </a:r>
          </a:p>
          <a:p>
            <a:pPr eaLnBrk="1" hangingPunct="1">
              <a:lnSpc>
                <a:spcPct val="90000"/>
              </a:lnSpc>
              <a:defRPr/>
            </a:pPr>
            <a:endParaRPr lang="es-EC" sz="1800" dirty="0" smtClean="0">
              <a:solidFill>
                <a:schemeClr val="tx1">
                  <a:lumMod val="50000"/>
                </a:schemeClr>
              </a:solidFill>
            </a:endParaRPr>
          </a:p>
          <a:p>
            <a:pPr eaLnBrk="1" hangingPunct="1">
              <a:lnSpc>
                <a:spcPct val="90000"/>
              </a:lnSpc>
              <a:defRPr/>
            </a:pPr>
            <a:r>
              <a:rPr lang="es-EC" sz="1800" dirty="0" smtClean="0">
                <a:solidFill>
                  <a:schemeClr val="tx1">
                    <a:lumMod val="50000"/>
                  </a:schemeClr>
                </a:solidFill>
              </a:rPr>
              <a:t>La energía de luz se convierte en la energía química que se almacena en la glucosa.</a:t>
            </a:r>
          </a:p>
          <a:p>
            <a:pPr eaLnBrk="1" hangingPunct="1">
              <a:lnSpc>
                <a:spcPct val="90000"/>
              </a:lnSpc>
              <a:defRPr/>
            </a:pPr>
            <a:endParaRPr lang="es-EC" sz="1800" dirty="0" smtClean="0">
              <a:solidFill>
                <a:schemeClr val="tx1">
                  <a:lumMod val="50000"/>
                </a:schemeClr>
              </a:solidFill>
            </a:endParaRPr>
          </a:p>
          <a:p>
            <a:pPr eaLnBrk="1" hangingPunct="1">
              <a:lnSpc>
                <a:spcPct val="90000"/>
              </a:lnSpc>
              <a:defRPr/>
            </a:pPr>
            <a:r>
              <a:rPr lang="es-EC" sz="1800" dirty="0" smtClean="0">
                <a:solidFill>
                  <a:schemeClr val="tx1">
                    <a:lumMod val="50000"/>
                  </a:schemeClr>
                </a:solidFill>
              </a:rPr>
              <a:t>El proceso mediante el cual los autótrofos fabrican su propio alimento se llama </a:t>
            </a:r>
            <a:r>
              <a:rPr lang="es-EC" sz="1800" b="1" dirty="0" smtClean="0">
                <a:solidFill>
                  <a:schemeClr val="tx1">
                    <a:lumMod val="50000"/>
                  </a:schemeClr>
                </a:solidFill>
              </a:rPr>
              <a:t>fotosíntesis</a:t>
            </a:r>
            <a:r>
              <a:rPr lang="es-EC" sz="1800" dirty="0" smtClean="0">
                <a:solidFill>
                  <a:schemeClr val="tx1">
                    <a:lumMod val="50000"/>
                  </a:schemeClr>
                </a:solidFill>
              </a:rPr>
              <a:t>.</a:t>
            </a:r>
          </a:p>
          <a:p>
            <a:pPr eaLnBrk="1" hangingPunct="1">
              <a:lnSpc>
                <a:spcPct val="90000"/>
              </a:lnSpc>
              <a:defRPr/>
            </a:pPr>
            <a:endParaRPr lang="es-EC" sz="1800" dirty="0" smtClean="0">
              <a:solidFill>
                <a:schemeClr val="tx1">
                  <a:lumMod val="50000"/>
                </a:schemeClr>
              </a:solidFill>
            </a:endParaRPr>
          </a:p>
          <a:p>
            <a:pPr eaLnBrk="1" hangingPunct="1">
              <a:lnSpc>
                <a:spcPct val="90000"/>
              </a:lnSpc>
              <a:defRPr/>
            </a:pPr>
            <a:r>
              <a:rPr lang="es-EC" sz="1800" dirty="0" smtClean="0">
                <a:solidFill>
                  <a:schemeClr val="tx1">
                    <a:lumMod val="50000"/>
                  </a:schemeClr>
                </a:solidFill>
              </a:rPr>
              <a:t>La mayoría de los seres vivos dependen directa o indirectamente de la luz para conseguir su alimento</a:t>
            </a:r>
            <a:endParaRPr lang="es-ES" sz="1800" dirty="0" smtClean="0">
              <a:solidFill>
                <a:schemeClr val="tx1">
                  <a:lumMod val="50000"/>
                </a:schemeClr>
              </a:solidFill>
            </a:endParaRPr>
          </a:p>
          <a:p>
            <a:pPr eaLnBrk="1" hangingPunct="1">
              <a:lnSpc>
                <a:spcPct val="90000"/>
              </a:lnSpc>
              <a:defRPr/>
            </a:pPr>
            <a:endParaRPr lang="es-ES" sz="2000" dirty="0" smtClean="0"/>
          </a:p>
        </p:txBody>
      </p:sp>
      <p:pic>
        <p:nvPicPr>
          <p:cNvPr id="5124" name="Picture 12"/>
          <p:cNvPicPr>
            <a:picLocks noGrp="1" noChangeAspect="1" noChangeArrowheads="1"/>
          </p:cNvPicPr>
          <p:nvPr>
            <p:ph sz="half" idx="2"/>
          </p:nvPr>
        </p:nvPicPr>
        <p:blipFill>
          <a:blip r:embed="rId2"/>
          <a:srcRect/>
          <a:stretch>
            <a:fillRect/>
          </a:stretch>
        </p:blipFill>
        <p:spPr>
          <a:xfrm>
            <a:off x="5000625" y="2786063"/>
            <a:ext cx="3810000" cy="3025775"/>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39750" y="1196975"/>
            <a:ext cx="8353425" cy="5378450"/>
          </a:xfrm>
        </p:spPr>
        <p:txBody>
          <a:bodyPr/>
          <a:lstStyle/>
          <a:p>
            <a:pPr eaLnBrk="1" hangingPunct="1"/>
            <a:r>
              <a:rPr lang="es-EC" sz="2000" smtClean="0">
                <a:solidFill>
                  <a:srgbClr val="000000"/>
                </a:solidFill>
              </a:rPr>
              <a:t>La reacción general se puede resumir de esta manera:</a:t>
            </a:r>
          </a:p>
          <a:p>
            <a:pPr eaLnBrk="1" hangingPunct="1">
              <a:lnSpc>
                <a:spcPct val="90000"/>
              </a:lnSpc>
            </a:pPr>
            <a:endParaRPr lang="es-EC" sz="2000" smtClean="0">
              <a:solidFill>
                <a:srgbClr val="000000"/>
              </a:solidFill>
            </a:endParaRPr>
          </a:p>
          <a:p>
            <a:pPr eaLnBrk="1" hangingPunct="1">
              <a:lnSpc>
                <a:spcPct val="90000"/>
              </a:lnSpc>
              <a:buFont typeface="Wingdings" pitchFamily="2" charset="2"/>
              <a:buNone/>
            </a:pPr>
            <a:r>
              <a:rPr lang="es-EC" sz="1100" smtClean="0">
                <a:solidFill>
                  <a:srgbClr val="000000"/>
                </a:solidFill>
              </a:rPr>
              <a:t>                                                                                                                          enzimas/co-enzimas</a:t>
            </a:r>
          </a:p>
          <a:p>
            <a:pPr eaLnBrk="1" hangingPunct="1">
              <a:lnSpc>
                <a:spcPct val="90000"/>
              </a:lnSpc>
              <a:buFont typeface="Wingdings" pitchFamily="2" charset="2"/>
              <a:buNone/>
            </a:pPr>
            <a:r>
              <a:rPr lang="es-EC" sz="2000" b="1" smtClean="0"/>
              <a:t>      6 CO</a:t>
            </a:r>
            <a:r>
              <a:rPr lang="es-EC" sz="2000" b="1" baseline="-25000" smtClean="0"/>
              <a:t>2</a:t>
            </a:r>
            <a:r>
              <a:rPr lang="es-EC" sz="2000" b="1" smtClean="0"/>
              <a:t>   +   6 H</a:t>
            </a:r>
            <a:r>
              <a:rPr lang="es-EC" sz="2000" b="1" baseline="-25000" smtClean="0"/>
              <a:t>2</a:t>
            </a:r>
            <a:r>
              <a:rPr lang="es-EC" sz="2000" b="1" smtClean="0"/>
              <a:t>O   +   energía de luz                   C</a:t>
            </a:r>
            <a:r>
              <a:rPr lang="es-EC" sz="2000" b="1" baseline="-25000" smtClean="0"/>
              <a:t>6</a:t>
            </a:r>
            <a:r>
              <a:rPr lang="es-EC" sz="2000" b="1" smtClean="0"/>
              <a:t>H</a:t>
            </a:r>
            <a:r>
              <a:rPr lang="es-EC" sz="2000" b="1" baseline="-25000" smtClean="0"/>
              <a:t>12</a:t>
            </a:r>
            <a:r>
              <a:rPr lang="es-EC" sz="2000" b="1" smtClean="0"/>
              <a:t>O</a:t>
            </a:r>
            <a:r>
              <a:rPr lang="es-EC" sz="2000" b="1" baseline="-25000" smtClean="0"/>
              <a:t>6 </a:t>
            </a:r>
            <a:r>
              <a:rPr lang="es-EC" sz="2000" b="1" smtClean="0"/>
              <a:t>  +   6 O</a:t>
            </a:r>
            <a:r>
              <a:rPr lang="es-EC" sz="2000" b="1" baseline="-25000" smtClean="0"/>
              <a:t>2</a:t>
            </a:r>
            <a:r>
              <a:rPr lang="es-EC" sz="2000" b="1" smtClean="0"/>
              <a:t> </a:t>
            </a:r>
          </a:p>
          <a:p>
            <a:pPr eaLnBrk="1" hangingPunct="1">
              <a:lnSpc>
                <a:spcPct val="90000"/>
              </a:lnSpc>
              <a:buFont typeface="Wingdings" pitchFamily="2" charset="2"/>
              <a:buNone/>
            </a:pPr>
            <a:r>
              <a:rPr lang="es-EC" sz="1100" smtClean="0"/>
              <a:t>  (dióxido de carbono)           (agua)                                                                           clorofila                (glucosa)                 (oxígeno)</a:t>
            </a:r>
          </a:p>
          <a:p>
            <a:pPr eaLnBrk="1" hangingPunct="1">
              <a:lnSpc>
                <a:spcPct val="90000"/>
              </a:lnSpc>
              <a:buFont typeface="Wingdings" pitchFamily="2" charset="2"/>
              <a:buNone/>
            </a:pPr>
            <a:endParaRPr lang="es-EC" sz="1100" smtClean="0"/>
          </a:p>
          <a:p>
            <a:pPr eaLnBrk="1" hangingPunct="1">
              <a:lnSpc>
                <a:spcPct val="90000"/>
              </a:lnSpc>
              <a:buFont typeface="Wingdings" pitchFamily="2" charset="2"/>
              <a:buNone/>
            </a:pPr>
            <a:endParaRPr lang="es-EC" sz="1100" smtClean="0"/>
          </a:p>
          <a:p>
            <a:pPr eaLnBrk="1" hangingPunct="1">
              <a:lnSpc>
                <a:spcPct val="90000"/>
              </a:lnSpc>
            </a:pPr>
            <a:endParaRPr lang="es-EC" sz="2000" smtClean="0"/>
          </a:p>
          <a:p>
            <a:pPr eaLnBrk="1" hangingPunct="1">
              <a:lnSpc>
                <a:spcPct val="90000"/>
              </a:lnSpc>
            </a:pPr>
            <a:r>
              <a:rPr lang="es-EC" sz="2000" smtClean="0"/>
              <a:t>La luz solar es la fuente de energía que atrapa la </a:t>
            </a:r>
            <a:r>
              <a:rPr lang="es-EC" sz="2000" b="1" smtClean="0"/>
              <a:t>clorofila</a:t>
            </a:r>
            <a:r>
              <a:rPr lang="es-EC" sz="2000" smtClean="0"/>
              <a:t>, un pigmento verde que se encuentra en los cloroplastos, que las células vegetales utilizan para la fotosíntesis.</a:t>
            </a:r>
          </a:p>
          <a:p>
            <a:pPr eaLnBrk="1" hangingPunct="1">
              <a:lnSpc>
                <a:spcPct val="90000"/>
              </a:lnSpc>
            </a:pPr>
            <a:endParaRPr lang="es-EC" sz="2000" smtClean="0"/>
          </a:p>
          <a:p>
            <a:pPr eaLnBrk="1" hangingPunct="1">
              <a:lnSpc>
                <a:spcPct val="90000"/>
              </a:lnSpc>
            </a:pPr>
            <a:r>
              <a:rPr lang="es-EC" sz="2000" smtClean="0"/>
              <a:t>El bióxido de carbono y el agua son las materias primas.</a:t>
            </a:r>
          </a:p>
          <a:p>
            <a:pPr eaLnBrk="1" hangingPunct="1">
              <a:lnSpc>
                <a:spcPct val="90000"/>
              </a:lnSpc>
            </a:pPr>
            <a:endParaRPr lang="es-EC" sz="2000" smtClean="0"/>
          </a:p>
          <a:p>
            <a:pPr eaLnBrk="1" hangingPunct="1">
              <a:lnSpc>
                <a:spcPct val="90000"/>
              </a:lnSpc>
            </a:pPr>
            <a:r>
              <a:rPr lang="es-EC" sz="2000" smtClean="0"/>
              <a:t>Las enzimas y las coenzimas controlan la síntesis de glucosa, a partir del bióxido de carbono y el agua.</a:t>
            </a:r>
          </a:p>
          <a:p>
            <a:endParaRPr lang="en-US" sz="2000" smtClean="0"/>
          </a:p>
        </p:txBody>
      </p:sp>
      <p:cxnSp>
        <p:nvCxnSpPr>
          <p:cNvPr id="6147" name="Straight Arrow Connector 7"/>
          <p:cNvCxnSpPr>
            <a:cxnSpLocks noChangeShapeType="1"/>
          </p:cNvCxnSpPr>
          <p:nvPr/>
        </p:nvCxnSpPr>
        <p:spPr bwMode="auto">
          <a:xfrm>
            <a:off x="5651500" y="2276475"/>
            <a:ext cx="571500" cy="1588"/>
          </a:xfrm>
          <a:prstGeom prst="straightConnector1">
            <a:avLst/>
          </a:prstGeom>
          <a:noFill/>
          <a:ln w="9525" algn="ctr">
            <a:solidFill>
              <a:srgbClr val="C00000"/>
            </a:solidFill>
            <a:miter lim="800000"/>
            <a:headEnd/>
            <a:tailEnd type="arrow" w="med" len="med"/>
          </a:ln>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00113" y="765175"/>
            <a:ext cx="7772400" cy="623888"/>
          </a:xfrm>
        </p:spPr>
        <p:txBody>
          <a:bodyPr/>
          <a:lstStyle/>
          <a:p>
            <a:pPr algn="ctr" eaLnBrk="1" hangingPunct="1"/>
            <a:r>
              <a:rPr lang="es-EC" sz="4000" smtClean="0"/>
              <a:t>La luz y los pigmentos</a:t>
            </a:r>
            <a:endParaRPr lang="es-ES" sz="4000" smtClean="0"/>
          </a:p>
        </p:txBody>
      </p:sp>
      <p:sp>
        <p:nvSpPr>
          <p:cNvPr id="7171" name="Rectangle 3"/>
          <p:cNvSpPr>
            <a:spLocks noGrp="1" noChangeArrowheads="1"/>
          </p:cNvSpPr>
          <p:nvPr>
            <p:ph sz="half" idx="1"/>
          </p:nvPr>
        </p:nvSpPr>
        <p:spPr>
          <a:xfrm>
            <a:off x="539750" y="1844675"/>
            <a:ext cx="4056063" cy="4321175"/>
          </a:xfrm>
        </p:spPr>
        <p:txBody>
          <a:bodyPr/>
          <a:lstStyle/>
          <a:p>
            <a:pPr eaLnBrk="1" hangingPunct="1"/>
            <a:r>
              <a:rPr lang="es-EC" sz="1800" smtClean="0"/>
              <a:t>La energía de la luz es necesaria para la fotosíntesis.</a:t>
            </a:r>
          </a:p>
          <a:p>
            <a:pPr eaLnBrk="1" hangingPunct="1"/>
            <a:endParaRPr lang="es-EC" sz="1800" smtClean="0"/>
          </a:p>
          <a:p>
            <a:pPr eaLnBrk="1" hangingPunct="1"/>
            <a:r>
              <a:rPr lang="es-EC" sz="1800" smtClean="0"/>
              <a:t>La luz es una forma de </a:t>
            </a:r>
            <a:r>
              <a:rPr lang="es-EC" sz="1800" b="1" smtClean="0"/>
              <a:t>energía radiante.</a:t>
            </a:r>
          </a:p>
          <a:p>
            <a:pPr eaLnBrk="1" hangingPunct="1"/>
            <a:endParaRPr lang="es-EC" sz="1800" smtClean="0"/>
          </a:p>
          <a:p>
            <a:pPr eaLnBrk="1" hangingPunct="1"/>
            <a:r>
              <a:rPr lang="es-EC" sz="1800" smtClean="0"/>
              <a:t>La energía radiante es la energía que se propaga en ondas.</a:t>
            </a:r>
          </a:p>
          <a:p>
            <a:pPr eaLnBrk="1" hangingPunct="1"/>
            <a:endParaRPr lang="es-EC" sz="1800" smtClean="0"/>
          </a:p>
          <a:p>
            <a:pPr eaLnBrk="1" hangingPunct="1"/>
            <a:r>
              <a:rPr lang="es-EC" sz="1800" smtClean="0"/>
              <a:t>Hay varias formas de energía radiante: ondas de radio, ondas infrarrojas, ondas ultravioletas, y los rayos X.</a:t>
            </a:r>
          </a:p>
          <a:p>
            <a:pPr eaLnBrk="1" hangingPunct="1">
              <a:buFont typeface="Wingdings" pitchFamily="2" charset="2"/>
              <a:buNone/>
            </a:pPr>
            <a:endParaRPr lang="es-EC" sz="1800" smtClean="0"/>
          </a:p>
        </p:txBody>
      </p:sp>
      <p:sp>
        <p:nvSpPr>
          <p:cNvPr id="7172" name="Content Placeholder 10"/>
          <p:cNvSpPr>
            <a:spLocks noGrp="1"/>
          </p:cNvSpPr>
          <p:nvPr>
            <p:ph sz="half" idx="2"/>
          </p:nvPr>
        </p:nvSpPr>
        <p:spPr>
          <a:xfrm>
            <a:off x="4859338" y="1700213"/>
            <a:ext cx="4022725" cy="4608512"/>
          </a:xfrm>
        </p:spPr>
        <p:txBody>
          <a:bodyPr/>
          <a:lstStyle/>
          <a:p>
            <a:pPr eaLnBrk="1" hangingPunct="1"/>
            <a:r>
              <a:rPr lang="es-EC" sz="1800" smtClean="0"/>
              <a:t>Para sintetizar alimento, se usan únicamente las ondas de luz.</a:t>
            </a:r>
            <a:endParaRPr lang="es-ES" sz="1800" smtClean="0"/>
          </a:p>
          <a:p>
            <a:endParaRPr lang="es-EC" sz="1800" smtClean="0"/>
          </a:p>
          <a:p>
            <a:r>
              <a:rPr lang="es-EC" sz="1800" smtClean="0"/>
              <a:t>Cuando la luz choca con la materia, parte de la energía de la luz se absorbe y se convierte en otras formas de energía.</a:t>
            </a:r>
          </a:p>
          <a:p>
            <a:endParaRPr lang="es-EC" sz="1800" smtClean="0"/>
          </a:p>
          <a:p>
            <a:r>
              <a:rPr lang="es-EC" sz="1800" smtClean="0"/>
              <a:t>Cuando el sol choca en una célula con moléculas de clorofila, ésta absorbe parte de la energía de la luz convirtiéndola en energía química que se almacena en las moléculas de glucosa que se producen.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714375" y="785813"/>
            <a:ext cx="8124825" cy="5786437"/>
          </a:xfrm>
        </p:spPr>
        <p:txBody>
          <a:bodyPr/>
          <a:lstStyle/>
          <a:p>
            <a:r>
              <a:rPr lang="es-EC" sz="2000" smtClean="0"/>
              <a:t>Cuando un rayo de luz pasa a través de un prisma, se rompe en colores. Los colores constituyen el </a:t>
            </a:r>
            <a:r>
              <a:rPr lang="es-EC" sz="2000" b="1" smtClean="0"/>
              <a:t>espectro visible</a:t>
            </a:r>
            <a:r>
              <a:rPr lang="es-EC" sz="2000" smtClean="0"/>
              <a:t>.</a:t>
            </a:r>
          </a:p>
          <a:p>
            <a:endParaRPr lang="es-EC" sz="2000" smtClean="0"/>
          </a:p>
          <a:p>
            <a:endParaRPr lang="es-EC" sz="2000" smtClean="0"/>
          </a:p>
          <a:p>
            <a:endParaRPr lang="es-EC" sz="2000" smtClean="0"/>
          </a:p>
          <a:p>
            <a:endParaRPr lang="es-EC" sz="2000" smtClean="0"/>
          </a:p>
          <a:p>
            <a:endParaRPr lang="es-EC" sz="2000" smtClean="0"/>
          </a:p>
          <a:p>
            <a:endParaRPr lang="es-EC" sz="2000" smtClean="0"/>
          </a:p>
          <a:p>
            <a:endParaRPr lang="es-EC" sz="2000" smtClean="0"/>
          </a:p>
          <a:p>
            <a:endParaRPr lang="es-EC" sz="2000" smtClean="0"/>
          </a:p>
          <a:p>
            <a:endParaRPr lang="es-EC" sz="2000" smtClean="0"/>
          </a:p>
          <a:p>
            <a:r>
              <a:rPr lang="es-EC" sz="2000" smtClean="0"/>
              <a:t>Los colores del espectro que la clorofila absorbe mejor son el violeta, el azul y el rojo.</a:t>
            </a:r>
          </a:p>
          <a:p>
            <a:r>
              <a:rPr lang="es-EC" sz="2000" smtClean="0"/>
              <a:t>La clorofila es verde porque refleja la mayor parte de la luz verde que incide sobre ella.  Así que la luz verde no es tan importante para la clorofila como lo es la luz de otros colores.</a:t>
            </a:r>
          </a:p>
          <a:p>
            <a:endParaRPr lang="en-US" sz="2000" smtClean="0"/>
          </a:p>
        </p:txBody>
      </p:sp>
      <p:pic>
        <p:nvPicPr>
          <p:cNvPr id="8195" name="Picture 7" descr="espectro"/>
          <p:cNvPicPr>
            <a:picLocks noChangeAspect="1" noChangeArrowheads="1"/>
          </p:cNvPicPr>
          <p:nvPr/>
        </p:nvPicPr>
        <p:blipFill>
          <a:blip r:embed="rId2"/>
          <a:srcRect/>
          <a:stretch>
            <a:fillRect/>
          </a:stretch>
        </p:blipFill>
        <p:spPr bwMode="auto">
          <a:xfrm>
            <a:off x="2411413" y="1628775"/>
            <a:ext cx="4818062" cy="3000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half" idx="1"/>
          </p:nvPr>
        </p:nvSpPr>
        <p:spPr>
          <a:xfrm>
            <a:off x="642938" y="1071563"/>
            <a:ext cx="4162425" cy="5429250"/>
          </a:xfrm>
        </p:spPr>
        <p:txBody>
          <a:bodyPr/>
          <a:lstStyle/>
          <a:p>
            <a:r>
              <a:rPr lang="es-EC" sz="1800" smtClean="0"/>
              <a:t>Hay varias clases de clorofila, que generalmente se designan como a, b, c y d. </a:t>
            </a:r>
          </a:p>
          <a:p>
            <a:endParaRPr lang="es-EC" sz="1800" smtClean="0"/>
          </a:p>
          <a:p>
            <a:r>
              <a:rPr lang="es-EC" sz="1800" smtClean="0"/>
              <a:t>Todas las moléculas de clorofila contienen magnesio (Mg).</a:t>
            </a:r>
          </a:p>
          <a:p>
            <a:endParaRPr lang="es-EC" sz="1800" smtClean="0"/>
          </a:p>
          <a:p>
            <a:r>
              <a:rPr lang="es-EC" sz="1800" smtClean="0"/>
              <a:t>Algunos organismos autótrofos poseen unos pigmentos llamados carotenoides que pueden ser de color anaranjado, amarillo o rojo. </a:t>
            </a:r>
          </a:p>
          <a:p>
            <a:endParaRPr lang="es-EC" sz="1800" smtClean="0"/>
          </a:p>
          <a:p>
            <a:r>
              <a:rPr lang="es-EC" sz="1800" smtClean="0"/>
              <a:t>El color verde de la clorofila enmascara estos pigmentos, sin embargo se pueden ver durante el otoño cuando disminuye la cantidad de clorofila.</a:t>
            </a:r>
          </a:p>
        </p:txBody>
      </p:sp>
      <p:pic>
        <p:nvPicPr>
          <p:cNvPr id="9219" name="Content Placeholder 4" descr="Chlorophyll_ab_spectra.png"/>
          <p:cNvPicPr>
            <a:picLocks noGrp="1" noChangeAspect="1"/>
          </p:cNvPicPr>
          <p:nvPr>
            <p:ph sz="half" idx="2"/>
          </p:nvPr>
        </p:nvPicPr>
        <p:blipFill>
          <a:blip r:embed="rId2"/>
          <a:srcRect/>
          <a:stretch>
            <a:fillRect/>
          </a:stretch>
        </p:blipFill>
        <p:spPr>
          <a:xfrm>
            <a:off x="5072063" y="1866900"/>
            <a:ext cx="3810000" cy="338137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28625" y="714375"/>
            <a:ext cx="8501063" cy="623888"/>
          </a:xfrm>
        </p:spPr>
        <p:txBody>
          <a:bodyPr/>
          <a:lstStyle/>
          <a:p>
            <a:pPr algn="ctr"/>
            <a:r>
              <a:rPr lang="en-US" sz="4000" smtClean="0"/>
              <a:t>Las reacciones dependientes de luz</a:t>
            </a:r>
          </a:p>
        </p:txBody>
      </p:sp>
      <p:sp>
        <p:nvSpPr>
          <p:cNvPr id="10243" name="Content Placeholder 2"/>
          <p:cNvSpPr>
            <a:spLocks noGrp="1"/>
          </p:cNvSpPr>
          <p:nvPr>
            <p:ph idx="1"/>
          </p:nvPr>
        </p:nvSpPr>
        <p:spPr>
          <a:xfrm>
            <a:off x="500063" y="1285875"/>
            <a:ext cx="8429625" cy="5357813"/>
          </a:xfrm>
        </p:spPr>
        <p:txBody>
          <a:bodyPr/>
          <a:lstStyle/>
          <a:p>
            <a:pPr>
              <a:buFont typeface="Wingdings" pitchFamily="2" charset="2"/>
              <a:buNone/>
            </a:pPr>
            <a:r>
              <a:rPr lang="es-EC" sz="1800" smtClean="0"/>
              <a:t>La fotosíntesis ocurre en dos etapas:</a:t>
            </a:r>
          </a:p>
          <a:p>
            <a:pPr>
              <a:buFont typeface="Arial" charset="0"/>
              <a:buAutoNum type="arabicPeriod"/>
            </a:pPr>
            <a:r>
              <a:rPr lang="es-EC" sz="1800" smtClean="0"/>
              <a:t>La que depende de la luz</a:t>
            </a:r>
          </a:p>
          <a:p>
            <a:pPr>
              <a:buFont typeface="Arial" charset="0"/>
              <a:buAutoNum type="arabicPeriod"/>
            </a:pPr>
            <a:r>
              <a:rPr lang="es-EC" sz="1800" smtClean="0"/>
              <a:t>La que no depende de la luz.</a:t>
            </a:r>
          </a:p>
          <a:p>
            <a:r>
              <a:rPr lang="es-EC" sz="1800" smtClean="0"/>
              <a:t>Las reacciones químicas que dependen de energía luminosa se llaman </a:t>
            </a:r>
            <a:r>
              <a:rPr lang="es-EC" sz="1800" b="1" smtClean="0"/>
              <a:t>reacciones dependientes de luz</a:t>
            </a:r>
            <a:r>
              <a:rPr lang="es-EC" sz="1800" smtClean="0"/>
              <a:t>.  Estas reacciones ocurren en las </a:t>
            </a:r>
            <a:r>
              <a:rPr lang="es-EC" sz="1800" b="1" smtClean="0"/>
              <a:t>granas</a:t>
            </a:r>
            <a:r>
              <a:rPr lang="es-EC" sz="1800" smtClean="0"/>
              <a:t> de los cloroplastos.</a:t>
            </a:r>
          </a:p>
          <a:p>
            <a:endParaRPr lang="es-EC" sz="1800" smtClean="0"/>
          </a:p>
          <a:p>
            <a:pPr>
              <a:buFont typeface="Wingdings" pitchFamily="2" charset="2"/>
              <a:buNone/>
            </a:pPr>
            <a:r>
              <a:rPr lang="es-EC" sz="1800" b="1" smtClean="0"/>
              <a:t>Descripción de las reacciones dependientes de luz</a:t>
            </a:r>
          </a:p>
          <a:p>
            <a:pPr>
              <a:buFont typeface="Arial" charset="0"/>
              <a:buAutoNum type="arabicPeriod"/>
            </a:pPr>
            <a:r>
              <a:rPr lang="es-EC" sz="1800" smtClean="0"/>
              <a:t>La clorofila y otros pigmentos presentes en las granas del cloroplasto absorben la energía solar.</a:t>
            </a:r>
          </a:p>
          <a:p>
            <a:pPr>
              <a:buFont typeface="Arial" charset="0"/>
              <a:buAutoNum type="arabicPeriod"/>
            </a:pPr>
            <a:r>
              <a:rPr lang="es-EC" sz="1800" smtClean="0"/>
              <a:t>La luz aumenta la energía de ciertos electrones en las moléculas de los pigmentos activándolos, llevándolos a un nivel de energía más alto.</a:t>
            </a:r>
          </a:p>
          <a:p>
            <a:pPr>
              <a:buFont typeface="Arial" charset="0"/>
              <a:buAutoNum type="arabicPeriod"/>
            </a:pPr>
            <a:r>
              <a:rPr lang="es-EC" sz="1800" smtClean="0"/>
              <a:t>Los electrones regresan a un nivel de energía más bajo al pasar por una cadena de transporte de electrones, como ocurre en la respiración celular.</a:t>
            </a:r>
          </a:p>
          <a:p>
            <a:pPr>
              <a:buFont typeface="Arial" charset="0"/>
              <a:buAutoNum type="arabicPeriod"/>
            </a:pPr>
            <a:endParaRPr lang="es-EC" sz="1800" smtClean="0"/>
          </a:p>
          <a:p>
            <a:r>
              <a:rPr lang="es-EC" sz="1800" smtClean="0"/>
              <a:t>A medida que los pigmentos llegan a un nivel de energía  más bajo, liberan energía utilizable (ATP) en los cloroplastos</a:t>
            </a:r>
            <a:r>
              <a:rPr lang="en-US" sz="180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85813" y="642938"/>
            <a:ext cx="7772400" cy="695325"/>
          </a:xfrm>
        </p:spPr>
        <p:txBody>
          <a:bodyPr/>
          <a:lstStyle/>
          <a:p>
            <a:pPr algn="ctr"/>
            <a:r>
              <a:rPr lang="en-US" sz="4000" smtClean="0"/>
              <a:t>Las reacciones de oscuridad</a:t>
            </a:r>
          </a:p>
        </p:txBody>
      </p:sp>
      <p:sp>
        <p:nvSpPr>
          <p:cNvPr id="11267" name="Content Placeholder 2"/>
          <p:cNvSpPr>
            <a:spLocks noGrp="1"/>
          </p:cNvSpPr>
          <p:nvPr>
            <p:ph idx="1"/>
          </p:nvPr>
        </p:nvSpPr>
        <p:spPr>
          <a:xfrm>
            <a:off x="827088" y="1341438"/>
            <a:ext cx="8064500" cy="5286375"/>
          </a:xfrm>
        </p:spPr>
        <p:txBody>
          <a:bodyPr/>
          <a:lstStyle/>
          <a:p>
            <a:r>
              <a:rPr lang="es-EC" sz="1800" smtClean="0"/>
              <a:t>Las reacciones químicas que no dependen directamente de la luz se llaman </a:t>
            </a:r>
            <a:r>
              <a:rPr lang="es-EC" sz="1800" b="1" smtClean="0"/>
              <a:t>reacciones de oscuridad</a:t>
            </a:r>
            <a:r>
              <a:rPr lang="es-EC" sz="1800" smtClean="0"/>
              <a:t>.</a:t>
            </a:r>
          </a:p>
          <a:p>
            <a:endParaRPr lang="es-EC" sz="1800" smtClean="0"/>
          </a:p>
          <a:p>
            <a:r>
              <a:rPr lang="es-EC" sz="1800" smtClean="0"/>
              <a:t>No significa que se lleven a cabo de noche.  Solo que no necesitan luz para que ocurran.</a:t>
            </a:r>
          </a:p>
          <a:p>
            <a:endParaRPr lang="es-EC" sz="1800" smtClean="0"/>
          </a:p>
          <a:p>
            <a:r>
              <a:rPr lang="es-EC" sz="1800" smtClean="0"/>
              <a:t>En las reacciones de oscuridad que ocurren en el </a:t>
            </a:r>
            <a:r>
              <a:rPr lang="es-EC" sz="1800" b="1" smtClean="0"/>
              <a:t>estroma</a:t>
            </a:r>
            <a:r>
              <a:rPr lang="es-EC" sz="1800" smtClean="0"/>
              <a:t> de los cloroplastos, se usa bióxido de carbono y se forma glucosa.  </a:t>
            </a:r>
          </a:p>
          <a:p>
            <a:endParaRPr lang="es-EC" sz="1800" smtClean="0"/>
          </a:p>
          <a:p>
            <a:r>
              <a:rPr lang="es-EC" sz="1800" smtClean="0"/>
              <a:t>Pueden ocurrir en presencia de luz aunque ésta no sea necesaria.</a:t>
            </a:r>
          </a:p>
          <a:p>
            <a:endParaRPr lang="es-EC" sz="1800" smtClean="0"/>
          </a:p>
          <a:p>
            <a:r>
              <a:rPr lang="es-EC" sz="1800" smtClean="0"/>
              <a:t>Las reacciones de oscuridad encierran una serie de reacciones llamadas </a:t>
            </a:r>
            <a:r>
              <a:rPr lang="es-EC" sz="1800" b="1" smtClean="0"/>
              <a:t>ciclo de Calvin-</a:t>
            </a:r>
            <a:r>
              <a:rPr lang="es-ES" sz="1800" b="1" smtClean="0"/>
              <a:t>Benson</a:t>
            </a:r>
            <a:r>
              <a:rPr lang="es-ES" sz="1800" smtClean="0"/>
              <a:t> o </a:t>
            </a:r>
            <a:r>
              <a:rPr lang="es-ES" sz="1800" b="1" smtClean="0"/>
              <a:t>fase de fijación del CO</a:t>
            </a:r>
            <a:r>
              <a:rPr lang="es-ES" sz="1800" b="1" baseline="-25000" smtClean="0"/>
              <a:t>2</a:t>
            </a:r>
            <a:r>
              <a:rPr lang="es-ES" sz="1800" b="1" smtClean="0"/>
              <a:t> de la fotosíntesis.</a:t>
            </a:r>
            <a:endParaRPr lang="es-EC" sz="1800" b="1" smtClean="0"/>
          </a:p>
          <a:p>
            <a:endParaRPr lang="es-EC" sz="1800" smtClean="0"/>
          </a:p>
          <a:p>
            <a:r>
              <a:rPr lang="es-EC" sz="1800" smtClean="0"/>
              <a:t>En las reacciones de oscuridad, cada paso está bajo el control de una enzima.</a:t>
            </a:r>
            <a:endParaRPr lang="en-US" sz="2000" b="1"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aturaleza">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Naturalez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alez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alez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alez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alez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presentaciones\Naturaleza.pot</Template>
  <TotalTime>518</TotalTime>
  <Words>1032</Words>
  <Application>Microsoft PowerPoint</Application>
  <PresentationFormat>Presentación en pantalla (4:3)</PresentationFormat>
  <Paragraphs>108</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Times New Roman</vt:lpstr>
      <vt:lpstr>Arial</vt:lpstr>
      <vt:lpstr>Wingdings</vt:lpstr>
      <vt:lpstr>Calibri</vt:lpstr>
      <vt:lpstr>Naturaleza</vt:lpstr>
      <vt:lpstr>Proceso de fotosíntesis</vt:lpstr>
      <vt:lpstr>Sumario</vt:lpstr>
      <vt:lpstr>Condiciones necesarias para la fotosíntesis</vt:lpstr>
      <vt:lpstr>Diapositiva 4</vt:lpstr>
      <vt:lpstr>La luz y los pigmentos</vt:lpstr>
      <vt:lpstr>Diapositiva 6</vt:lpstr>
      <vt:lpstr>Diapositiva 7</vt:lpstr>
      <vt:lpstr>Las reacciones dependientes de luz</vt:lpstr>
      <vt:lpstr>Las reacciones de oscuridad</vt:lpstr>
      <vt:lpstr>Diapositiva 10</vt:lpstr>
      <vt:lpstr>Los factores que afectan la fotosíntesis</vt:lpstr>
      <vt:lpstr>La respiración y la fotosíntesis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Administrador</cp:lastModifiedBy>
  <cp:revision>69</cp:revision>
  <dcterms:created xsi:type="dcterms:W3CDTF">1601-01-01T00:00:00Z</dcterms:created>
  <dcterms:modified xsi:type="dcterms:W3CDTF">2009-08-03T17:55:19Z</dcterms:modified>
</cp:coreProperties>
</file>