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301" r:id="rId2"/>
    <p:sldId id="256" r:id="rId3"/>
    <p:sldId id="299" r:id="rId4"/>
    <p:sldId id="262" r:id="rId5"/>
    <p:sldId id="290" r:id="rId6"/>
    <p:sldId id="257" r:id="rId7"/>
    <p:sldId id="285" r:id="rId8"/>
    <p:sldId id="294" r:id="rId9"/>
    <p:sldId id="298" r:id="rId10"/>
    <p:sldId id="300" r:id="rId11"/>
    <p:sldId id="259" r:id="rId12"/>
    <p:sldId id="260" r:id="rId13"/>
    <p:sldId id="264" r:id="rId14"/>
    <p:sldId id="265" r:id="rId15"/>
    <p:sldId id="266" r:id="rId16"/>
    <p:sldId id="286" r:id="rId17"/>
    <p:sldId id="289" r:id="rId18"/>
    <p:sldId id="271" r:id="rId19"/>
    <p:sldId id="272" r:id="rId20"/>
    <p:sldId id="273" r:id="rId21"/>
    <p:sldId id="274" r:id="rId22"/>
    <p:sldId id="275" r:id="rId23"/>
    <p:sldId id="276" r:id="rId24"/>
    <p:sldId id="277" r:id="rId25"/>
    <p:sldId id="278" r:id="rId26"/>
    <p:sldId id="279" r:id="rId27"/>
    <p:sldId id="281" r:id="rId28"/>
    <p:sldId id="282" r:id="rId29"/>
    <p:sldId id="297" r:id="rId30"/>
    <p:sldId id="283"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715A6C94-625F-4067-98A6-E682EF7554A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16B2E98B-0612-4335-95AA-7F82AFEF8A4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263B06EB-BB7F-4F47-8E26-385936CBCA46}"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A3A3BA53-17CE-4D42-9C6E-1EE84810D25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s-ES"/>
          </a:p>
        </p:txBody>
      </p:sp>
      <p:sp>
        <p:nvSpPr>
          <p:cNvPr id="5" name="Footer Placeholder 2"/>
          <p:cNvSpPr>
            <a:spLocks noGrp="1"/>
          </p:cNvSpPr>
          <p:nvPr>
            <p:ph type="ftr" sz="quarter" idx="11"/>
          </p:nvPr>
        </p:nvSpPr>
        <p:spPr/>
        <p:txBody>
          <a:bodyPr/>
          <a:lstStyle>
            <a:lvl1pPr>
              <a:defRPr/>
            </a:lvl1pPr>
          </a:lstStyle>
          <a:p>
            <a:pPr>
              <a:defRPr/>
            </a:pPr>
            <a:endParaRPr lang="es-ES"/>
          </a:p>
        </p:txBody>
      </p:sp>
      <p:sp>
        <p:nvSpPr>
          <p:cNvPr id="6" name="Slide Number Placeholder 22"/>
          <p:cNvSpPr>
            <a:spLocks noGrp="1"/>
          </p:cNvSpPr>
          <p:nvPr>
            <p:ph type="sldNum" sz="quarter" idx="12"/>
          </p:nvPr>
        </p:nvSpPr>
        <p:spPr/>
        <p:txBody>
          <a:bodyPr/>
          <a:lstStyle>
            <a:lvl1pPr>
              <a:defRPr/>
            </a:lvl1pPr>
          </a:lstStyle>
          <a:p>
            <a:pPr>
              <a:defRPr/>
            </a:pPr>
            <a:fld id="{0637D581-2430-4672-B876-1662DBCE2FF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s-ES"/>
          </a:p>
        </p:txBody>
      </p:sp>
      <p:sp>
        <p:nvSpPr>
          <p:cNvPr id="6" name="Footer Placeholder 2"/>
          <p:cNvSpPr>
            <a:spLocks noGrp="1"/>
          </p:cNvSpPr>
          <p:nvPr>
            <p:ph type="ftr" sz="quarter" idx="11"/>
          </p:nvPr>
        </p:nvSpPr>
        <p:spPr/>
        <p:txBody>
          <a:bodyPr/>
          <a:lstStyle>
            <a:lvl1pPr>
              <a:defRPr/>
            </a:lvl1pPr>
          </a:lstStyle>
          <a:p>
            <a:pPr>
              <a:defRPr/>
            </a:pPr>
            <a:endParaRPr lang="es-ES"/>
          </a:p>
        </p:txBody>
      </p:sp>
      <p:sp>
        <p:nvSpPr>
          <p:cNvPr id="7" name="Slide Number Placeholder 22"/>
          <p:cNvSpPr>
            <a:spLocks noGrp="1"/>
          </p:cNvSpPr>
          <p:nvPr>
            <p:ph type="sldNum" sz="quarter" idx="12"/>
          </p:nvPr>
        </p:nvSpPr>
        <p:spPr/>
        <p:txBody>
          <a:bodyPr/>
          <a:lstStyle>
            <a:lvl1pPr>
              <a:defRPr/>
            </a:lvl1pPr>
          </a:lstStyle>
          <a:p>
            <a:pPr>
              <a:defRPr/>
            </a:pPr>
            <a:fld id="{A6A8DE5F-CF60-4549-B9D0-049A17349D7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s-ES"/>
          </a:p>
        </p:txBody>
      </p:sp>
      <p:sp>
        <p:nvSpPr>
          <p:cNvPr id="8" name="Footer Placeholder 2"/>
          <p:cNvSpPr>
            <a:spLocks noGrp="1"/>
          </p:cNvSpPr>
          <p:nvPr>
            <p:ph type="ftr" sz="quarter" idx="11"/>
          </p:nvPr>
        </p:nvSpPr>
        <p:spPr/>
        <p:txBody>
          <a:bodyPr/>
          <a:lstStyle>
            <a:lvl1pPr>
              <a:defRPr/>
            </a:lvl1pPr>
          </a:lstStyle>
          <a:p>
            <a:pPr>
              <a:defRPr/>
            </a:pPr>
            <a:endParaRPr lang="es-ES"/>
          </a:p>
        </p:txBody>
      </p:sp>
      <p:sp>
        <p:nvSpPr>
          <p:cNvPr id="9" name="Slide Number Placeholder 22"/>
          <p:cNvSpPr>
            <a:spLocks noGrp="1"/>
          </p:cNvSpPr>
          <p:nvPr>
            <p:ph type="sldNum" sz="quarter" idx="12"/>
          </p:nvPr>
        </p:nvSpPr>
        <p:spPr/>
        <p:txBody>
          <a:bodyPr/>
          <a:lstStyle>
            <a:lvl1pPr>
              <a:defRPr/>
            </a:lvl1pPr>
          </a:lstStyle>
          <a:p>
            <a:pPr>
              <a:defRPr/>
            </a:pPr>
            <a:fld id="{5FCA6833-8F6D-4672-A75A-4CBDF341C36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s-ES"/>
          </a:p>
        </p:txBody>
      </p:sp>
      <p:sp>
        <p:nvSpPr>
          <p:cNvPr id="4" name="Footer Placeholder 2"/>
          <p:cNvSpPr>
            <a:spLocks noGrp="1"/>
          </p:cNvSpPr>
          <p:nvPr>
            <p:ph type="ftr" sz="quarter" idx="11"/>
          </p:nvPr>
        </p:nvSpPr>
        <p:spPr/>
        <p:txBody>
          <a:bodyPr/>
          <a:lstStyle>
            <a:lvl1pPr>
              <a:defRPr/>
            </a:lvl1pPr>
          </a:lstStyle>
          <a:p>
            <a:pPr>
              <a:defRPr/>
            </a:pPr>
            <a:endParaRPr lang="es-ES"/>
          </a:p>
        </p:txBody>
      </p:sp>
      <p:sp>
        <p:nvSpPr>
          <p:cNvPr id="5" name="Slide Number Placeholder 22"/>
          <p:cNvSpPr>
            <a:spLocks noGrp="1"/>
          </p:cNvSpPr>
          <p:nvPr>
            <p:ph type="sldNum" sz="quarter" idx="12"/>
          </p:nvPr>
        </p:nvSpPr>
        <p:spPr/>
        <p:txBody>
          <a:bodyPr/>
          <a:lstStyle>
            <a:lvl1pPr>
              <a:defRPr/>
            </a:lvl1pPr>
          </a:lstStyle>
          <a:p>
            <a:pPr>
              <a:defRPr/>
            </a:pPr>
            <a:fld id="{CA7C5B52-6D69-4AF7-AF86-EE89665C110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s-ES"/>
          </a:p>
        </p:txBody>
      </p:sp>
      <p:sp>
        <p:nvSpPr>
          <p:cNvPr id="3" name="Footer Placeholder 2"/>
          <p:cNvSpPr>
            <a:spLocks noGrp="1"/>
          </p:cNvSpPr>
          <p:nvPr>
            <p:ph type="ftr" sz="quarter" idx="11"/>
          </p:nvPr>
        </p:nvSpPr>
        <p:spPr/>
        <p:txBody>
          <a:bodyPr/>
          <a:lstStyle>
            <a:lvl1pPr>
              <a:defRPr/>
            </a:lvl1pPr>
          </a:lstStyle>
          <a:p>
            <a:pPr>
              <a:defRPr/>
            </a:pPr>
            <a:endParaRPr lang="es-ES"/>
          </a:p>
        </p:txBody>
      </p:sp>
      <p:sp>
        <p:nvSpPr>
          <p:cNvPr id="4" name="Slide Number Placeholder 22"/>
          <p:cNvSpPr>
            <a:spLocks noGrp="1"/>
          </p:cNvSpPr>
          <p:nvPr>
            <p:ph type="sldNum" sz="quarter" idx="12"/>
          </p:nvPr>
        </p:nvSpPr>
        <p:spPr/>
        <p:txBody>
          <a:bodyPr/>
          <a:lstStyle>
            <a:lvl1pPr>
              <a:defRPr/>
            </a:lvl1pPr>
          </a:lstStyle>
          <a:p>
            <a:pPr>
              <a:defRPr/>
            </a:pPr>
            <a:fld id="{09F2745E-BAAC-4E77-AFE9-0EA461F52E6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s-ES"/>
          </a:p>
        </p:txBody>
      </p:sp>
      <p:sp>
        <p:nvSpPr>
          <p:cNvPr id="6" name="Footer Placeholder 2"/>
          <p:cNvSpPr>
            <a:spLocks noGrp="1"/>
          </p:cNvSpPr>
          <p:nvPr>
            <p:ph type="ftr" sz="quarter" idx="11"/>
          </p:nvPr>
        </p:nvSpPr>
        <p:spPr/>
        <p:txBody>
          <a:bodyPr/>
          <a:lstStyle>
            <a:lvl1pPr>
              <a:defRPr/>
            </a:lvl1pPr>
          </a:lstStyle>
          <a:p>
            <a:pPr>
              <a:defRPr/>
            </a:pPr>
            <a:endParaRPr lang="es-ES"/>
          </a:p>
        </p:txBody>
      </p:sp>
      <p:sp>
        <p:nvSpPr>
          <p:cNvPr id="7" name="Slide Number Placeholder 22"/>
          <p:cNvSpPr>
            <a:spLocks noGrp="1"/>
          </p:cNvSpPr>
          <p:nvPr>
            <p:ph type="sldNum" sz="quarter" idx="12"/>
          </p:nvPr>
        </p:nvSpPr>
        <p:spPr/>
        <p:txBody>
          <a:bodyPr/>
          <a:lstStyle>
            <a:lvl1pPr>
              <a:defRPr/>
            </a:lvl1pPr>
          </a:lstStyle>
          <a:p>
            <a:pPr>
              <a:defRPr/>
            </a:pPr>
            <a:fld id="{1094BF89-B34F-4199-8578-EF705F39A05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s-ES"/>
          </a:p>
        </p:txBody>
      </p:sp>
      <p:sp>
        <p:nvSpPr>
          <p:cNvPr id="6" name="Footer Placeholder 2"/>
          <p:cNvSpPr>
            <a:spLocks noGrp="1"/>
          </p:cNvSpPr>
          <p:nvPr>
            <p:ph type="ftr" sz="quarter" idx="11"/>
          </p:nvPr>
        </p:nvSpPr>
        <p:spPr/>
        <p:txBody>
          <a:bodyPr/>
          <a:lstStyle>
            <a:lvl1pPr>
              <a:defRPr/>
            </a:lvl1pPr>
          </a:lstStyle>
          <a:p>
            <a:pPr>
              <a:defRPr/>
            </a:pPr>
            <a:endParaRPr lang="es-ES"/>
          </a:p>
        </p:txBody>
      </p:sp>
      <p:sp>
        <p:nvSpPr>
          <p:cNvPr id="7" name="Slide Number Placeholder 22"/>
          <p:cNvSpPr>
            <a:spLocks noGrp="1"/>
          </p:cNvSpPr>
          <p:nvPr>
            <p:ph type="sldNum" sz="quarter" idx="12"/>
          </p:nvPr>
        </p:nvSpPr>
        <p:spPr/>
        <p:txBody>
          <a:bodyPr/>
          <a:lstStyle>
            <a:lvl1pPr>
              <a:defRPr/>
            </a:lvl1pPr>
          </a:lstStyle>
          <a:p>
            <a:pPr>
              <a:defRPr/>
            </a:pPr>
            <a:fld id="{663F74E4-D830-47D9-B9F4-EFC831F9E38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s-E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s-E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defRPr>
            </a:lvl1pPr>
          </a:lstStyle>
          <a:p>
            <a:pPr>
              <a:defRPr/>
            </a:pPr>
            <a:fld id="{824B7CBD-B0BD-4312-8132-3CD99DA191A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www.nanotech-now.com/images/Art_Gallery/YS-MCR-details4-large.jpg" TargetMode="External"/><Relationship Id="rId1" Type="http://schemas.openxmlformats.org/officeDocument/2006/relationships/slideLayout" Target="../slideLayouts/slideLayout2.xml"/><Relationship Id="rId6" Type="http://schemas.openxmlformats.org/officeDocument/2006/relationships/hyperlink" Target="http://www.nanotech-now.com/images/Art_Gallery/YS-MCR-cell-large.jpg" TargetMode="External"/><Relationship Id="rId5" Type="http://schemas.openxmlformats.org/officeDocument/2006/relationships/image" Target="../media/image30.jpeg"/><Relationship Id="rId4" Type="http://schemas.openxmlformats.org/officeDocument/2006/relationships/hyperlink" Target="http://www.nanotech-now.com/images/Art_Gallery/YS-MCR-blood-large.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p:cNvSpPr>
          <p:nvPr>
            <p:ph type="ctrTitle"/>
          </p:nvPr>
        </p:nvSpPr>
        <p:spPr bwMode="auto">
          <a:xfrm>
            <a:off x="827088" y="549275"/>
            <a:ext cx="7772400" cy="1470025"/>
          </a:xfrm>
          <a:noFill/>
        </p:spPr>
        <p:txBody>
          <a:bodyPr wrap="square" lIns="91440" tIns="45720" rIns="91440" bIns="45720" numCol="1" anchor="ctr" anchorCtr="0" compatLnSpc="1">
            <a:prstTxWarp prst="textNoShape">
              <a:avLst/>
            </a:prstTxWarp>
          </a:bodyPr>
          <a:lstStyle/>
          <a:p>
            <a:r>
              <a:rPr lang="es-ES" sz="5400" cap="none" smtClean="0">
                <a:ln>
                  <a:noFill/>
                </a:ln>
                <a:solidFill>
                  <a:schemeClr val="hlink"/>
                </a:solidFill>
                <a:effectLst/>
              </a:rPr>
              <a:t>NANOTECNOLOGIA</a:t>
            </a:r>
          </a:p>
        </p:txBody>
      </p:sp>
      <p:sp>
        <p:nvSpPr>
          <p:cNvPr id="46085" name="Rectangle 5"/>
          <p:cNvSpPr>
            <a:spLocks noGrp="1"/>
          </p:cNvSpPr>
          <p:nvPr>
            <p:ph type="subTitle" idx="1"/>
          </p:nvPr>
        </p:nvSpPr>
        <p:spPr>
          <a:xfrm>
            <a:off x="1403350" y="1916113"/>
            <a:ext cx="6400800" cy="4321175"/>
          </a:xfrm>
        </p:spPr>
        <p:txBody>
          <a:bodyPr/>
          <a:lstStyle/>
          <a:p>
            <a:pPr marL="136525"/>
            <a:endParaRPr lang="en-US" smtClean="0"/>
          </a:p>
        </p:txBody>
      </p:sp>
      <p:pic>
        <p:nvPicPr>
          <p:cNvPr id="46088" name="Picture 8" descr="nanotecnologia 2"/>
          <p:cNvPicPr>
            <a:picLocks noChangeAspect="1" noChangeArrowheads="1"/>
          </p:cNvPicPr>
          <p:nvPr/>
        </p:nvPicPr>
        <p:blipFill>
          <a:blip r:embed="rId2"/>
          <a:srcRect/>
          <a:stretch>
            <a:fillRect/>
          </a:stretch>
        </p:blipFill>
        <p:spPr bwMode="auto">
          <a:xfrm>
            <a:off x="1187450" y="1989138"/>
            <a:ext cx="7127875" cy="40052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08050"/>
            <a:ext cx="8424862" cy="4929188"/>
          </a:xfrm>
        </p:spPr>
        <p:txBody>
          <a:bodyPr>
            <a:normAutofit lnSpcReduction="10000"/>
          </a:bodyPr>
          <a:lstStyle/>
          <a:p>
            <a:pPr marL="548640" indent="-411480" fontAlgn="auto">
              <a:spcAft>
                <a:spcPts val="0"/>
              </a:spcAft>
              <a:buClr>
                <a:schemeClr val="tx1">
                  <a:shade val="95000"/>
                </a:schemeClr>
              </a:buClr>
              <a:buFont typeface="Wingdings 2"/>
              <a:buNone/>
              <a:defRPr/>
            </a:pPr>
            <a:r>
              <a:rPr lang="es-EC" b="1" dirty="0" smtClean="0">
                <a:solidFill>
                  <a:schemeClr val="tx2"/>
                </a:solidFill>
                <a:latin typeface="Arial" pitchFamily="34" charset="0"/>
                <a:cs typeface="Arial" pitchFamily="34" charset="0"/>
              </a:rPr>
              <a:t>	</a:t>
            </a:r>
            <a:r>
              <a:rPr lang="es-EC" sz="2600" b="1" dirty="0" smtClean="0">
                <a:solidFill>
                  <a:schemeClr val="tx2"/>
                </a:solidFill>
                <a:latin typeface="Arial" pitchFamily="34" charset="0"/>
                <a:cs typeface="Arial" pitchFamily="34" charset="0"/>
              </a:rPr>
              <a:t>Métodos rápidos para identificar enfermedades</a:t>
            </a:r>
          </a:p>
          <a:p>
            <a:pPr marL="548640" indent="-411480" fontAlgn="auto">
              <a:spcAft>
                <a:spcPts val="0"/>
              </a:spcAft>
              <a:buClr>
                <a:schemeClr val="tx1">
                  <a:shade val="95000"/>
                </a:schemeClr>
              </a:buClr>
              <a:buFont typeface="Wingdings 2"/>
              <a:buNone/>
              <a:defRPr/>
            </a:pPr>
            <a:r>
              <a:rPr lang="es-EC" sz="2600" dirty="0" smtClean="0">
                <a:latin typeface="Arial" pitchFamily="34" charset="0"/>
                <a:cs typeface="Arial" pitchFamily="34" charset="0"/>
              </a:rPr>
              <a:t/>
            </a:r>
            <a:br>
              <a:rPr lang="es-EC" sz="2600" dirty="0" smtClean="0">
                <a:latin typeface="Arial" pitchFamily="34" charset="0"/>
                <a:cs typeface="Arial" pitchFamily="34" charset="0"/>
              </a:rPr>
            </a:br>
            <a:r>
              <a:rPr lang="es-EC" sz="2600" dirty="0" smtClean="0">
                <a:latin typeface="Arial" pitchFamily="34" charset="0"/>
                <a:cs typeface="Arial" pitchFamily="34" charset="0"/>
              </a:rPr>
              <a:t>La fibrosis cística, enfermedad pulmonar muy debilitante, se puede confirmar mediante pruebas genéticas pero es caro y lleva tiempo. Un proyecto de la Comisión Europea está preparando mejores y más rápidos métodos de prueba utilizando ADN en formato de chip. Estos métodos se convertirán en diagnósticos totalmente automáticos capaces de descubrir genes defectuosos de fibrosis cística de manera rápida y barata. Y podrían adaptarse a la diagnosis de toda enfermedad genética.</a:t>
            </a:r>
            <a:endParaRPr lang="es-ES" sz="2600" dirty="0" smtClean="0">
              <a:latin typeface="Arial" pitchFamily="34" charset="0"/>
              <a:cs typeface="Arial" pitchFamily="34" charset="0"/>
            </a:endParaRPr>
          </a:p>
          <a:p>
            <a:pPr marL="548640" indent="-411480" fontAlgn="auto">
              <a:spcAft>
                <a:spcPts val="0"/>
              </a:spcAft>
              <a:buClr>
                <a:schemeClr val="tx1">
                  <a:shade val="95000"/>
                </a:schemeClr>
              </a:buClr>
              <a:buFont typeface="Wingdings 2"/>
              <a:buChar char=""/>
              <a:defRP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fontAlgn="auto">
              <a:spcAft>
                <a:spcPts val="0"/>
              </a:spcAft>
              <a:defRPr/>
            </a:pPr>
            <a:r>
              <a:rPr lang="es-ES" sz="4400" dirty="0" smtClean="0">
                <a:effectLst/>
              </a:rPr>
              <a:t>Fabricación </a:t>
            </a:r>
            <a:r>
              <a:rPr lang="es-ES" sz="4400" smtClean="0">
                <a:effectLst/>
              </a:rPr>
              <a:t>Molecular </a:t>
            </a:r>
            <a:endParaRPr lang="es-ES" sz="4400" dirty="0" smtClean="0">
              <a:effectLst/>
            </a:endParaRPr>
          </a:p>
        </p:txBody>
      </p:sp>
      <p:sp>
        <p:nvSpPr>
          <p:cNvPr id="5123" name="Rectangle 3"/>
          <p:cNvSpPr>
            <a:spLocks noGrp="1" noChangeArrowheads="1"/>
          </p:cNvSpPr>
          <p:nvPr>
            <p:ph idx="1"/>
          </p:nvPr>
        </p:nvSpPr>
        <p:spPr>
          <a:xfrm>
            <a:off x="357188" y="1428750"/>
            <a:ext cx="8286750" cy="3000375"/>
          </a:xfrm>
        </p:spPr>
        <p:txBody>
          <a:bodyPr>
            <a:normAutofit fontScale="92500"/>
          </a:bodyPr>
          <a:lstStyle/>
          <a:p>
            <a:pPr marL="548640" indent="-411480" fontAlgn="auto">
              <a:lnSpc>
                <a:spcPct val="80000"/>
              </a:lnSpc>
              <a:spcAft>
                <a:spcPts val="0"/>
              </a:spcAft>
              <a:buClr>
                <a:schemeClr val="accent1"/>
              </a:buClr>
              <a:buFont typeface="Wingdings" pitchFamily="2" charset="2"/>
              <a:buChar char="Ø"/>
              <a:defRPr/>
            </a:pPr>
            <a:r>
              <a:rPr lang="es-ES" sz="2400" dirty="0" smtClean="0">
                <a:latin typeface="Arial" pitchFamily="34" charset="0"/>
                <a:cs typeface="Arial" pitchFamily="34" charset="0"/>
              </a:rPr>
              <a:t>“Los productos manufacturados se hacen de átomos. Las propiedades de esos productos dependen de cómo esos átomos se ubiquen”. </a:t>
            </a:r>
          </a:p>
          <a:p>
            <a:pPr marL="548640" indent="-411480" fontAlgn="auto">
              <a:lnSpc>
                <a:spcPct val="80000"/>
              </a:lnSpc>
              <a:spcAft>
                <a:spcPts val="0"/>
              </a:spcAft>
              <a:buClr>
                <a:schemeClr val="accent1"/>
              </a:buClr>
              <a:buFont typeface="Wingdings" pitchFamily="2" charset="2"/>
              <a:buChar char="Ø"/>
              <a:defRPr/>
            </a:pPr>
            <a:endParaRPr lang="es-ES" sz="2400" dirty="0" smtClean="0">
              <a:latin typeface="Arial" pitchFamily="34" charset="0"/>
              <a:cs typeface="Arial" pitchFamily="34" charset="0"/>
            </a:endParaRPr>
          </a:p>
          <a:p>
            <a:pPr marL="548640" indent="-411480" fontAlgn="auto">
              <a:lnSpc>
                <a:spcPct val="80000"/>
              </a:lnSpc>
              <a:spcAft>
                <a:spcPts val="0"/>
              </a:spcAft>
              <a:buClr>
                <a:schemeClr val="accent1"/>
              </a:buClr>
              <a:buFont typeface="Wingdings" pitchFamily="2" charset="2"/>
              <a:buChar char="Ø"/>
              <a:defRPr/>
            </a:pPr>
            <a:r>
              <a:rPr lang="es-ES" sz="2400" dirty="0" smtClean="0">
                <a:latin typeface="Arial" pitchFamily="34" charset="0"/>
                <a:cs typeface="Arial" pitchFamily="34" charset="0"/>
              </a:rPr>
              <a:t>“Si reubicamos los átomos del grafito (como por ej. de un lápiz) podemos hacer diamantes. Si reubicamos los átomos de arena (y agregamos algunos elementos extras) podemos hacer chips de computadoras. Si reacomodamos los átomos de la tierra, agua y aire podemos hacer plantas.” </a:t>
            </a:r>
            <a:br>
              <a:rPr lang="es-ES" sz="2400" dirty="0" smtClean="0">
                <a:latin typeface="Arial" pitchFamily="34" charset="0"/>
                <a:cs typeface="Arial" pitchFamily="34" charset="0"/>
              </a:rPr>
            </a:br>
            <a:endParaRPr lang="es-ES" sz="2400" dirty="0" smtClean="0">
              <a:latin typeface="Arial" pitchFamily="34" charset="0"/>
              <a:cs typeface="Arial" pitchFamily="34" charset="0"/>
            </a:endParaRPr>
          </a:p>
          <a:p>
            <a:pPr marL="548640" indent="-411480" fontAlgn="auto">
              <a:lnSpc>
                <a:spcPct val="80000"/>
              </a:lnSpc>
              <a:spcAft>
                <a:spcPts val="0"/>
              </a:spcAft>
              <a:buClr>
                <a:schemeClr val="tx1">
                  <a:shade val="95000"/>
                </a:schemeClr>
              </a:buClr>
              <a:buFont typeface="Wingdings 2"/>
              <a:buChar char=""/>
              <a:defRPr/>
            </a:pPr>
            <a:endParaRPr lang="es-ES" sz="2400" dirty="0" smtClean="0"/>
          </a:p>
        </p:txBody>
      </p:sp>
      <p:pic>
        <p:nvPicPr>
          <p:cNvPr id="5" name="Picture 4" descr="72361-107150"/>
          <p:cNvPicPr>
            <a:picLocks noChangeAspect="1" noChangeArrowheads="1"/>
          </p:cNvPicPr>
          <p:nvPr/>
        </p:nvPicPr>
        <p:blipFill>
          <a:blip r:embed="rId2"/>
          <a:srcRect/>
          <a:stretch>
            <a:fillRect/>
          </a:stretch>
        </p:blipFill>
        <p:spPr bwMode="auto">
          <a:xfrm>
            <a:off x="3571875" y="4429125"/>
            <a:ext cx="2095500" cy="208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100"/>
                                        <p:tgtEl>
                                          <p:spTgt spid="5123">
                                            <p:txEl>
                                              <p:pRg st="0" end="0"/>
                                            </p:txEl>
                                          </p:spTgt>
                                        </p:tgtEl>
                                      </p:cBhvr>
                                    </p:animEffect>
                                    <p:anim calcmode="lin" valueType="num">
                                      <p:cBhvr>
                                        <p:cTn id="13" dur="4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512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1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1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
                                        <p:tgtEl>
                                          <p:spTgt spid="5123">
                                            <p:txEl>
                                              <p:pRg st="2" end="2"/>
                                            </p:txEl>
                                          </p:spTgt>
                                        </p:tgtEl>
                                      </p:cBhvr>
                                    </p:animEffect>
                                    <p:anim calcmode="lin" valueType="num">
                                      <p:cBhvr>
                                        <p:cTn id="22" dur="4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5123">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1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1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90563" y="279400"/>
            <a:ext cx="8229600" cy="1011223"/>
          </a:xfrm>
        </p:spPr>
        <p:txBody>
          <a:bodyPr/>
          <a:lstStyle/>
          <a:p>
            <a:pPr fontAlgn="auto">
              <a:spcAft>
                <a:spcPts val="0"/>
              </a:spcAft>
              <a:defRPr/>
            </a:pPr>
            <a:r>
              <a:rPr lang="es-ES" sz="4400" dirty="0" smtClean="0">
                <a:effectLst/>
              </a:rPr>
              <a:t>Esfuerzo Multidisciplinario</a:t>
            </a:r>
          </a:p>
        </p:txBody>
      </p:sp>
      <p:sp>
        <p:nvSpPr>
          <p:cNvPr id="6147" name="Rectangle 3"/>
          <p:cNvSpPr>
            <a:spLocks noGrp="1" noChangeArrowheads="1"/>
          </p:cNvSpPr>
          <p:nvPr>
            <p:ph idx="1"/>
          </p:nvPr>
        </p:nvSpPr>
        <p:spPr>
          <a:xfrm>
            <a:off x="357188" y="1357313"/>
            <a:ext cx="5572125" cy="5286375"/>
          </a:xfrm>
        </p:spPr>
        <p:txBody>
          <a:bodyPr/>
          <a:lstStyle/>
          <a:p>
            <a:pPr>
              <a:lnSpc>
                <a:spcPct val="90000"/>
              </a:lnSpc>
              <a:buClr>
                <a:schemeClr val="tx2"/>
              </a:buClr>
              <a:buFont typeface="Wingdings" pitchFamily="2" charset="2"/>
              <a:buChar char="Ø"/>
            </a:pPr>
            <a:r>
              <a:rPr lang="es-ES" sz="2400" smtClean="0">
                <a:latin typeface="Arial" charset="0"/>
                <a:cs typeface="Arial" charset="0"/>
              </a:rPr>
              <a:t>La nanotecnología involucra a las ciencias: química, bioquímica, biología molecular y física, a la tecnología de las ingenierías electrónica y de proteínas, microscopios y pruebas de proximidad, imágenes electrónicas y posicionamiento molecular electrónico, materiales científicos, química supramolecular y química computacional. </a:t>
            </a:r>
          </a:p>
          <a:p>
            <a:pPr>
              <a:lnSpc>
                <a:spcPct val="90000"/>
              </a:lnSpc>
              <a:buClr>
                <a:schemeClr val="tx2"/>
              </a:buClr>
              <a:buFont typeface="Wingdings" pitchFamily="2" charset="2"/>
              <a:buChar char="Ø"/>
            </a:pPr>
            <a:endParaRPr lang="es-ES" sz="2400" smtClean="0">
              <a:latin typeface="Arial" charset="0"/>
              <a:cs typeface="Arial" charset="0"/>
            </a:endParaRPr>
          </a:p>
          <a:p>
            <a:pPr>
              <a:lnSpc>
                <a:spcPct val="90000"/>
              </a:lnSpc>
              <a:buClr>
                <a:schemeClr val="tx2"/>
              </a:buClr>
              <a:buFont typeface="Wingdings" pitchFamily="2" charset="2"/>
              <a:buChar char="Ø"/>
            </a:pPr>
            <a:r>
              <a:rPr lang="es-ES" sz="2400" smtClean="0">
                <a:latin typeface="Arial" charset="0"/>
                <a:cs typeface="Arial" charset="0"/>
              </a:rPr>
              <a:t>Los esfuerzos de hoy son descubrir áreas nuevas y trabajar en conjunto. </a:t>
            </a:r>
          </a:p>
        </p:txBody>
      </p:sp>
      <p:pic>
        <p:nvPicPr>
          <p:cNvPr id="7" name="Picture 5" descr="abre_nanotecnologia"/>
          <p:cNvPicPr>
            <a:picLocks noChangeAspect="1" noChangeArrowheads="1"/>
          </p:cNvPicPr>
          <p:nvPr/>
        </p:nvPicPr>
        <p:blipFill>
          <a:blip r:embed="rId2"/>
          <a:srcRect/>
          <a:stretch>
            <a:fillRect/>
          </a:stretch>
        </p:blipFill>
        <p:spPr bwMode="auto">
          <a:xfrm>
            <a:off x="6072188" y="2428875"/>
            <a:ext cx="2901950" cy="1857375"/>
          </a:xfrm>
          <a:prstGeom prst="rect">
            <a:avLst/>
          </a:prstGeom>
          <a:noFill/>
          <a:ln w="9525">
            <a:noFill/>
            <a:miter lim="800000"/>
            <a:headEnd/>
            <a:tailEnd/>
          </a:ln>
        </p:spPr>
      </p:pic>
      <p:sp>
        <p:nvSpPr>
          <p:cNvPr id="12293" name="TextBox 7"/>
          <p:cNvSpPr txBox="1">
            <a:spLocks noChangeArrowheads="1"/>
          </p:cNvSpPr>
          <p:nvPr/>
        </p:nvSpPr>
        <p:spPr bwMode="auto">
          <a:xfrm>
            <a:off x="6429375" y="4500563"/>
            <a:ext cx="2286000" cy="369887"/>
          </a:xfrm>
          <a:prstGeom prst="rect">
            <a:avLst/>
          </a:prstGeom>
          <a:noFill/>
          <a:ln w="9525">
            <a:noFill/>
            <a:miter lim="800000"/>
            <a:headEnd/>
            <a:tailEnd/>
          </a:ln>
        </p:spPr>
        <p:txBody>
          <a:bodyPr>
            <a:spAutoFit/>
          </a:bodyPr>
          <a:lstStyle/>
          <a:p>
            <a:r>
              <a:rPr lang="en-US">
                <a:latin typeface="Arial" charset="0"/>
                <a:cs typeface="Arial" charset="0"/>
              </a:rPr>
              <a:t>Microscopio atómico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down)">
                                      <p:cBhvr>
                                        <p:cTn id="12" dur="580">
                                          <p:stCondLst>
                                            <p:cond delay="0"/>
                                          </p:stCondLst>
                                        </p:cTn>
                                        <p:tgtEl>
                                          <p:spTgt spid="6147">
                                            <p:txEl>
                                              <p:pRg st="0" end="0"/>
                                            </p:txEl>
                                          </p:spTgt>
                                        </p:tgtEl>
                                      </p:cBhvr>
                                    </p:animEffect>
                                    <p:anim calcmode="lin" valueType="num">
                                      <p:cBhvr>
                                        <p:cTn id="13" dur="1822" tmFilter="0,0; 0.14,0.36; 0.43,0.73; 0.71,0.91; 1.0,1.0">
                                          <p:stCondLst>
                                            <p:cond delay="0"/>
                                          </p:stCondLst>
                                        </p:cTn>
                                        <p:tgtEl>
                                          <p:spTgt spid="614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7">
                                            <p:txEl>
                                              <p:pRg st="0" end="0"/>
                                            </p:txEl>
                                          </p:spTgt>
                                        </p:tgtEl>
                                      </p:cBhvr>
                                      <p:to x="100000" y="60000"/>
                                    </p:animScale>
                                    <p:animScale>
                                      <p:cBhvr>
                                        <p:cTn id="19" dur="166" decel="50000">
                                          <p:stCondLst>
                                            <p:cond delay="676"/>
                                          </p:stCondLst>
                                        </p:cTn>
                                        <p:tgtEl>
                                          <p:spTgt spid="6147">
                                            <p:txEl>
                                              <p:pRg st="0" end="0"/>
                                            </p:txEl>
                                          </p:spTgt>
                                        </p:tgtEl>
                                      </p:cBhvr>
                                      <p:to x="100000" y="100000"/>
                                    </p:animScale>
                                    <p:animScale>
                                      <p:cBhvr>
                                        <p:cTn id="20" dur="26">
                                          <p:stCondLst>
                                            <p:cond delay="1312"/>
                                          </p:stCondLst>
                                        </p:cTn>
                                        <p:tgtEl>
                                          <p:spTgt spid="6147">
                                            <p:txEl>
                                              <p:pRg st="0" end="0"/>
                                            </p:txEl>
                                          </p:spTgt>
                                        </p:tgtEl>
                                      </p:cBhvr>
                                      <p:to x="100000" y="80000"/>
                                    </p:animScale>
                                    <p:animScale>
                                      <p:cBhvr>
                                        <p:cTn id="21" dur="166" decel="50000">
                                          <p:stCondLst>
                                            <p:cond delay="1338"/>
                                          </p:stCondLst>
                                        </p:cTn>
                                        <p:tgtEl>
                                          <p:spTgt spid="6147">
                                            <p:txEl>
                                              <p:pRg st="0" end="0"/>
                                            </p:txEl>
                                          </p:spTgt>
                                        </p:tgtEl>
                                      </p:cBhvr>
                                      <p:to x="100000" y="100000"/>
                                    </p:animScale>
                                    <p:animScale>
                                      <p:cBhvr>
                                        <p:cTn id="22" dur="26">
                                          <p:stCondLst>
                                            <p:cond delay="1642"/>
                                          </p:stCondLst>
                                        </p:cTn>
                                        <p:tgtEl>
                                          <p:spTgt spid="6147">
                                            <p:txEl>
                                              <p:pRg st="0" end="0"/>
                                            </p:txEl>
                                          </p:spTgt>
                                        </p:tgtEl>
                                      </p:cBhvr>
                                      <p:to x="100000" y="90000"/>
                                    </p:animScale>
                                    <p:animScale>
                                      <p:cBhvr>
                                        <p:cTn id="23" dur="166" decel="50000">
                                          <p:stCondLst>
                                            <p:cond delay="1668"/>
                                          </p:stCondLst>
                                        </p:cTn>
                                        <p:tgtEl>
                                          <p:spTgt spid="6147">
                                            <p:txEl>
                                              <p:pRg st="0" end="0"/>
                                            </p:txEl>
                                          </p:spTgt>
                                        </p:tgtEl>
                                      </p:cBhvr>
                                      <p:to x="100000" y="100000"/>
                                    </p:animScale>
                                    <p:animScale>
                                      <p:cBhvr>
                                        <p:cTn id="24" dur="26">
                                          <p:stCondLst>
                                            <p:cond delay="1808"/>
                                          </p:stCondLst>
                                        </p:cTn>
                                        <p:tgtEl>
                                          <p:spTgt spid="6147">
                                            <p:txEl>
                                              <p:pRg st="0" end="0"/>
                                            </p:txEl>
                                          </p:spTgt>
                                        </p:tgtEl>
                                      </p:cBhvr>
                                      <p:to x="100000" y="95000"/>
                                    </p:animScale>
                                    <p:animScale>
                                      <p:cBhvr>
                                        <p:cTn id="25" dur="166" decel="50000">
                                          <p:stCondLst>
                                            <p:cond delay="1834"/>
                                          </p:stCondLst>
                                        </p:cTn>
                                        <p:tgtEl>
                                          <p:spTgt spid="6147">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147">
                                            <p:txEl>
                                              <p:pRg st="2" end="2"/>
                                            </p:txEl>
                                          </p:spTgt>
                                        </p:tgtEl>
                                        <p:attrNameLst>
                                          <p:attrName>style.visibility</p:attrName>
                                        </p:attrNameLst>
                                      </p:cBhvr>
                                      <p:to>
                                        <p:strVal val="visible"/>
                                      </p:to>
                                    </p:set>
                                    <p:animEffect transition="in" filter="wipe(down)">
                                      <p:cBhvr>
                                        <p:cTn id="30" dur="580">
                                          <p:stCondLst>
                                            <p:cond delay="0"/>
                                          </p:stCondLst>
                                        </p:cTn>
                                        <p:tgtEl>
                                          <p:spTgt spid="6147">
                                            <p:txEl>
                                              <p:pRg st="2" end="2"/>
                                            </p:txEl>
                                          </p:spTgt>
                                        </p:tgtEl>
                                      </p:cBhvr>
                                    </p:animEffect>
                                    <p:anim calcmode="lin" valueType="num">
                                      <p:cBhvr>
                                        <p:cTn id="31" dur="1822" tmFilter="0,0; 0.14,0.36; 0.43,0.73; 0.71,0.91; 1.0,1.0">
                                          <p:stCondLst>
                                            <p:cond delay="0"/>
                                          </p:stCondLst>
                                        </p:cTn>
                                        <p:tgtEl>
                                          <p:spTgt spid="6147">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147">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147">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147">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147">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147">
                                            <p:txEl>
                                              <p:pRg st="2" end="2"/>
                                            </p:txEl>
                                          </p:spTgt>
                                        </p:tgtEl>
                                      </p:cBhvr>
                                      <p:to x="100000" y="60000"/>
                                    </p:animScale>
                                    <p:animScale>
                                      <p:cBhvr>
                                        <p:cTn id="37" dur="166" decel="50000">
                                          <p:stCondLst>
                                            <p:cond delay="676"/>
                                          </p:stCondLst>
                                        </p:cTn>
                                        <p:tgtEl>
                                          <p:spTgt spid="6147">
                                            <p:txEl>
                                              <p:pRg st="2" end="2"/>
                                            </p:txEl>
                                          </p:spTgt>
                                        </p:tgtEl>
                                      </p:cBhvr>
                                      <p:to x="100000" y="100000"/>
                                    </p:animScale>
                                    <p:animScale>
                                      <p:cBhvr>
                                        <p:cTn id="38" dur="26">
                                          <p:stCondLst>
                                            <p:cond delay="1312"/>
                                          </p:stCondLst>
                                        </p:cTn>
                                        <p:tgtEl>
                                          <p:spTgt spid="6147">
                                            <p:txEl>
                                              <p:pRg st="2" end="2"/>
                                            </p:txEl>
                                          </p:spTgt>
                                        </p:tgtEl>
                                      </p:cBhvr>
                                      <p:to x="100000" y="80000"/>
                                    </p:animScale>
                                    <p:animScale>
                                      <p:cBhvr>
                                        <p:cTn id="39" dur="166" decel="50000">
                                          <p:stCondLst>
                                            <p:cond delay="1338"/>
                                          </p:stCondLst>
                                        </p:cTn>
                                        <p:tgtEl>
                                          <p:spTgt spid="6147">
                                            <p:txEl>
                                              <p:pRg st="2" end="2"/>
                                            </p:txEl>
                                          </p:spTgt>
                                        </p:tgtEl>
                                      </p:cBhvr>
                                      <p:to x="100000" y="100000"/>
                                    </p:animScale>
                                    <p:animScale>
                                      <p:cBhvr>
                                        <p:cTn id="40" dur="26">
                                          <p:stCondLst>
                                            <p:cond delay="1642"/>
                                          </p:stCondLst>
                                        </p:cTn>
                                        <p:tgtEl>
                                          <p:spTgt spid="6147">
                                            <p:txEl>
                                              <p:pRg st="2" end="2"/>
                                            </p:txEl>
                                          </p:spTgt>
                                        </p:tgtEl>
                                      </p:cBhvr>
                                      <p:to x="100000" y="90000"/>
                                    </p:animScale>
                                    <p:animScale>
                                      <p:cBhvr>
                                        <p:cTn id="41" dur="166" decel="50000">
                                          <p:stCondLst>
                                            <p:cond delay="1668"/>
                                          </p:stCondLst>
                                        </p:cTn>
                                        <p:tgtEl>
                                          <p:spTgt spid="6147">
                                            <p:txEl>
                                              <p:pRg st="2" end="2"/>
                                            </p:txEl>
                                          </p:spTgt>
                                        </p:tgtEl>
                                      </p:cBhvr>
                                      <p:to x="100000" y="100000"/>
                                    </p:animScale>
                                    <p:animScale>
                                      <p:cBhvr>
                                        <p:cTn id="42" dur="26">
                                          <p:stCondLst>
                                            <p:cond delay="1808"/>
                                          </p:stCondLst>
                                        </p:cTn>
                                        <p:tgtEl>
                                          <p:spTgt spid="6147">
                                            <p:txEl>
                                              <p:pRg st="2" end="2"/>
                                            </p:txEl>
                                          </p:spTgt>
                                        </p:tgtEl>
                                      </p:cBhvr>
                                      <p:to x="100000" y="95000"/>
                                    </p:animScale>
                                    <p:animScale>
                                      <p:cBhvr>
                                        <p:cTn id="43" dur="166" decel="50000">
                                          <p:stCondLst>
                                            <p:cond delay="1834"/>
                                          </p:stCondLst>
                                        </p:cTn>
                                        <p:tgtEl>
                                          <p:spTgt spid="6147">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4663" y="336550"/>
            <a:ext cx="8472517" cy="1139825"/>
          </a:xfrm>
        </p:spPr>
        <p:txBody>
          <a:bodyPr/>
          <a:lstStyle/>
          <a:p>
            <a:pPr fontAlgn="auto">
              <a:spcAft>
                <a:spcPts val="0"/>
              </a:spcAft>
              <a:defRPr/>
            </a:pPr>
            <a:r>
              <a:rPr lang="es-ES" sz="4400" dirty="0" smtClean="0">
                <a:effectLst/>
              </a:rPr>
              <a:t>Avances en nanotecnología </a:t>
            </a:r>
          </a:p>
        </p:txBody>
      </p:sp>
      <p:sp>
        <p:nvSpPr>
          <p:cNvPr id="10243" name="Rectangle 3"/>
          <p:cNvSpPr>
            <a:spLocks noGrp="1" noChangeArrowheads="1"/>
          </p:cNvSpPr>
          <p:nvPr>
            <p:ph idx="1"/>
          </p:nvPr>
        </p:nvSpPr>
        <p:spPr>
          <a:xfrm>
            <a:off x="395288" y="2133600"/>
            <a:ext cx="8501062" cy="3730625"/>
          </a:xfrm>
        </p:spPr>
        <p:txBody>
          <a:bodyPr/>
          <a:lstStyle/>
          <a:p>
            <a:pPr>
              <a:lnSpc>
                <a:spcPct val="90000"/>
              </a:lnSpc>
              <a:buClr>
                <a:schemeClr val="tx2"/>
              </a:buClr>
            </a:pPr>
            <a:r>
              <a:rPr lang="es-ES" sz="2400" smtClean="0">
                <a:latin typeface="Arial" charset="0"/>
              </a:rPr>
              <a:t>Transistores orgánicos que actúan como sensores </a:t>
            </a:r>
            <a:endParaRPr lang="en-US" sz="2400" smtClean="0">
              <a:latin typeface="Arial" charset="0"/>
            </a:endParaRPr>
          </a:p>
          <a:p>
            <a:pPr>
              <a:lnSpc>
                <a:spcPct val="90000"/>
              </a:lnSpc>
              <a:buClr>
                <a:schemeClr val="tx2"/>
              </a:buClr>
            </a:pPr>
            <a:r>
              <a:rPr lang="en-US" sz="2400" smtClean="0">
                <a:latin typeface="Arial" charset="0"/>
              </a:rPr>
              <a:t>Nanopartículas para visión nocturna </a:t>
            </a:r>
          </a:p>
          <a:p>
            <a:pPr>
              <a:lnSpc>
                <a:spcPct val="90000"/>
              </a:lnSpc>
              <a:buClr>
                <a:schemeClr val="tx2"/>
              </a:buClr>
            </a:pPr>
            <a:r>
              <a:rPr lang="en-US" sz="2400" smtClean="0">
                <a:latin typeface="Arial" charset="0"/>
              </a:rPr>
              <a:t>Nanopartículas liposomales para matar tumores </a:t>
            </a:r>
          </a:p>
          <a:p>
            <a:pPr>
              <a:lnSpc>
                <a:spcPct val="90000"/>
              </a:lnSpc>
              <a:buClr>
                <a:schemeClr val="tx2"/>
              </a:buClr>
            </a:pPr>
            <a:r>
              <a:rPr lang="en-US" sz="2400" smtClean="0">
                <a:latin typeface="Arial" charset="0"/>
              </a:rPr>
              <a:t>Chip de memoria inalámbrico </a:t>
            </a:r>
            <a:endParaRPr lang="es-ES" sz="2400" smtClean="0">
              <a:latin typeface="Arial" charset="0"/>
            </a:endParaRPr>
          </a:p>
          <a:p>
            <a:pPr>
              <a:lnSpc>
                <a:spcPct val="90000"/>
              </a:lnSpc>
              <a:buClr>
                <a:schemeClr val="tx2"/>
              </a:buClr>
            </a:pPr>
            <a:r>
              <a:rPr lang="es-ES" sz="2400" smtClean="0">
                <a:latin typeface="Arial" charset="0"/>
              </a:rPr>
              <a:t>Se desarrollan nanocables para tratar el Parkinson </a:t>
            </a:r>
            <a:endParaRPr lang="en-US" sz="2400" smtClean="0">
              <a:latin typeface="Arial" charset="0"/>
            </a:endParaRPr>
          </a:p>
          <a:p>
            <a:pPr>
              <a:lnSpc>
                <a:spcPct val="90000"/>
              </a:lnSpc>
              <a:buClr>
                <a:schemeClr val="tx2"/>
              </a:buClr>
            </a:pPr>
            <a:r>
              <a:rPr lang="en-US" sz="2400" smtClean="0">
                <a:latin typeface="Arial" charset="0"/>
              </a:rPr>
              <a:t>Nanotecnología aplicada al petróleo </a:t>
            </a:r>
          </a:p>
          <a:p>
            <a:pPr>
              <a:lnSpc>
                <a:spcPct val="90000"/>
              </a:lnSpc>
              <a:buClr>
                <a:schemeClr val="tx2"/>
              </a:buClr>
            </a:pPr>
            <a:r>
              <a:rPr lang="en-US" sz="2400" smtClean="0">
                <a:latin typeface="Arial" charset="0"/>
              </a:rPr>
              <a:t>Nanotecnología y cremas solares </a:t>
            </a:r>
            <a:endParaRPr lang="es-ES" sz="2400" smtClean="0">
              <a:latin typeface="Arial" charset="0"/>
            </a:endParaRPr>
          </a:p>
          <a:p>
            <a:pPr>
              <a:lnSpc>
                <a:spcPct val="90000"/>
              </a:lnSpc>
              <a:buClr>
                <a:schemeClr val="tx2"/>
              </a:buClr>
            </a:pPr>
            <a:r>
              <a:rPr lang="es-ES" sz="2400" smtClean="0">
                <a:latin typeface="Arial" charset="0"/>
              </a:rPr>
              <a:t>Nuevo material plástico capaz de atraer y repeler el agua </a:t>
            </a:r>
          </a:p>
          <a:p>
            <a:pPr>
              <a:lnSpc>
                <a:spcPct val="90000"/>
              </a:lnSpc>
              <a:buClr>
                <a:schemeClr val="tx2"/>
              </a:buClr>
            </a:pPr>
            <a:r>
              <a:rPr lang="es-ES" sz="2400" smtClean="0">
                <a:latin typeface="Arial" charset="0"/>
              </a:rPr>
              <a:t>Detector de infarto y Alzheimer con nanotecnología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heel(4)">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wheel(4)">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wheel(4)">
                                      <p:cBhvr>
                                        <p:cTn id="22" dur="20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wheel(4)">
                                      <p:cBhvr>
                                        <p:cTn id="27" dur="2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wheel(4)">
                                      <p:cBhvr>
                                        <p:cTn id="32" dur="20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wheel(4)">
                                      <p:cBhvr>
                                        <p:cTn id="37" dur="2000"/>
                                        <p:tgtEl>
                                          <p:spTgt spid="102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wheel(4)">
                                      <p:cBhvr>
                                        <p:cTn id="42" dur="2000"/>
                                        <p:tgtEl>
                                          <p:spTgt spid="1024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0243">
                                            <p:txEl>
                                              <p:pRg st="7" end="7"/>
                                            </p:txEl>
                                          </p:spTgt>
                                        </p:tgtEl>
                                        <p:attrNameLst>
                                          <p:attrName>style.visibility</p:attrName>
                                        </p:attrNameLst>
                                      </p:cBhvr>
                                      <p:to>
                                        <p:strVal val="visible"/>
                                      </p:to>
                                    </p:set>
                                    <p:animEffect transition="in" filter="wheel(4)">
                                      <p:cBhvr>
                                        <p:cTn id="47" dur="2000"/>
                                        <p:tgtEl>
                                          <p:spTgt spid="1024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0243">
                                            <p:txEl>
                                              <p:pRg st="8" end="8"/>
                                            </p:txEl>
                                          </p:spTgt>
                                        </p:tgtEl>
                                        <p:attrNameLst>
                                          <p:attrName>style.visibility</p:attrName>
                                        </p:attrNameLst>
                                      </p:cBhvr>
                                      <p:to>
                                        <p:strVal val="visible"/>
                                      </p:to>
                                    </p:set>
                                    <p:animEffect transition="in" filter="wheel(4)">
                                      <p:cBhvr>
                                        <p:cTn id="52" dur="20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a:srcRect/>
          <a:stretch>
            <a:fillRect/>
          </a:stretch>
        </p:blipFill>
        <p:spPr bwMode="auto">
          <a:xfrm>
            <a:off x="395288" y="260350"/>
            <a:ext cx="8420100" cy="641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heel(4)">
                                      <p:cBhvr>
                                        <p:cTn id="7"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0034" y="214290"/>
            <a:ext cx="8229600" cy="846158"/>
          </a:xfrm>
        </p:spPr>
        <p:txBody>
          <a:bodyPr/>
          <a:lstStyle/>
          <a:p>
            <a:pPr fontAlgn="auto">
              <a:spcAft>
                <a:spcPts val="0"/>
              </a:spcAft>
              <a:defRPr/>
            </a:pPr>
            <a:r>
              <a:rPr lang="es-ES" sz="4400" dirty="0" smtClean="0">
                <a:effectLst/>
              </a:rPr>
              <a:t>Nanotubos de carbón</a:t>
            </a:r>
          </a:p>
        </p:txBody>
      </p:sp>
      <p:sp>
        <p:nvSpPr>
          <p:cNvPr id="15363" name="Content Placeholder 3"/>
          <p:cNvSpPr>
            <a:spLocks noGrp="1"/>
          </p:cNvSpPr>
          <p:nvPr>
            <p:ph idx="1"/>
          </p:nvPr>
        </p:nvSpPr>
        <p:spPr>
          <a:xfrm>
            <a:off x="214313" y="1600200"/>
            <a:ext cx="8786812" cy="5043488"/>
          </a:xfrm>
        </p:spPr>
        <p:txBody>
          <a:bodyPr/>
          <a:lstStyle/>
          <a:p>
            <a:endParaRPr lang="en-US" smtClean="0"/>
          </a:p>
          <a:p>
            <a:endParaRPr lang="en-US" smtClean="0"/>
          </a:p>
          <a:p>
            <a:endParaRPr lang="en-US" smtClean="0"/>
          </a:p>
          <a:p>
            <a:endParaRPr lang="en-US" smtClean="0"/>
          </a:p>
          <a:p>
            <a:endParaRPr lang="en-US" smtClean="0"/>
          </a:p>
          <a:p>
            <a:endParaRPr lang="en-US" smtClean="0"/>
          </a:p>
          <a:p>
            <a:pPr>
              <a:buClr>
                <a:schemeClr val="tx2"/>
              </a:buClr>
            </a:pPr>
            <a:r>
              <a:rPr lang="es-ES" sz="2400" smtClean="0">
                <a:latin typeface="Arial" charset="0"/>
                <a:cs typeface="Arial" charset="0"/>
              </a:rPr>
              <a:t>Los nanotubos de carbón son las fibras más fuertes que se conocen. Un solo nanotubo perfecto es de 10 a 100 veces más fuerte que el acero por peso de unidad y poseen propiedades eléctricas muy interesantes</a:t>
            </a:r>
            <a:endParaRPr lang="en-US" sz="2400" smtClean="0">
              <a:latin typeface="Arial" charset="0"/>
              <a:cs typeface="Arial" charset="0"/>
            </a:endParaRPr>
          </a:p>
        </p:txBody>
      </p:sp>
      <p:pic>
        <p:nvPicPr>
          <p:cNvPr id="12292" name="Picture 4"/>
          <p:cNvPicPr>
            <a:picLocks noChangeAspect="1" noChangeArrowheads="1"/>
          </p:cNvPicPr>
          <p:nvPr/>
        </p:nvPicPr>
        <p:blipFill>
          <a:blip r:embed="rId2"/>
          <a:srcRect l="16032" t="20465" r="3125" b="11610"/>
          <a:stretch>
            <a:fillRect/>
          </a:stretch>
        </p:blipFill>
        <p:spPr bwMode="auto">
          <a:xfrm>
            <a:off x="2000250" y="1143000"/>
            <a:ext cx="5391150" cy="339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edg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Horizontal)">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260350"/>
            <a:ext cx="8229600" cy="1739890"/>
          </a:xfrm>
        </p:spPr>
        <p:txBody>
          <a:bodyPr>
            <a:normAutofit fontScale="90000"/>
          </a:bodyPr>
          <a:lstStyle/>
          <a:p>
            <a:pPr fontAlgn="auto">
              <a:spcAft>
                <a:spcPts val="0"/>
              </a:spcAft>
              <a:defRPr/>
            </a:pPr>
            <a:r>
              <a:rPr lang="es-ES" sz="4900" dirty="0" smtClean="0">
                <a:effectLst/>
              </a:rPr>
              <a:t>NANOSOLDADURA PARA NANOTUBOS</a:t>
            </a:r>
            <a:r>
              <a:rPr lang="en-US" sz="4000" dirty="0" smtClean="0"/>
              <a:t/>
            </a:r>
            <a:br>
              <a:rPr lang="en-US" sz="4000" dirty="0" smtClean="0"/>
            </a:br>
            <a:endParaRPr lang="es-ES" sz="4000" dirty="0" smtClean="0"/>
          </a:p>
        </p:txBody>
      </p:sp>
      <p:pic>
        <p:nvPicPr>
          <p:cNvPr id="32772" name="Picture 4" descr="NANOTECNOLOGIA"/>
          <p:cNvPicPr>
            <a:picLocks noChangeAspect="1" noChangeArrowheads="1"/>
          </p:cNvPicPr>
          <p:nvPr/>
        </p:nvPicPr>
        <p:blipFill>
          <a:blip r:embed="rId2"/>
          <a:srcRect/>
          <a:stretch>
            <a:fillRect/>
          </a:stretch>
        </p:blipFill>
        <p:spPr bwMode="auto">
          <a:xfrm>
            <a:off x="2714625" y="1857375"/>
            <a:ext cx="4006850" cy="3830638"/>
          </a:xfrm>
          <a:prstGeom prst="rect">
            <a:avLst/>
          </a:prstGeom>
          <a:noFill/>
          <a:ln w="9525">
            <a:noFill/>
            <a:miter lim="800000"/>
            <a:headEnd/>
            <a:tailEnd/>
          </a:ln>
        </p:spPr>
      </p:pic>
      <p:sp>
        <p:nvSpPr>
          <p:cNvPr id="32773" name="Rectangle 5"/>
          <p:cNvSpPr>
            <a:spLocks noChangeArrowheads="1"/>
          </p:cNvSpPr>
          <p:nvPr/>
        </p:nvSpPr>
        <p:spPr bwMode="auto">
          <a:xfrm>
            <a:off x="642938" y="5929313"/>
            <a:ext cx="8215312" cy="400050"/>
          </a:xfrm>
          <a:prstGeom prst="rect">
            <a:avLst/>
          </a:prstGeom>
          <a:noFill/>
          <a:ln w="9525">
            <a:noFill/>
            <a:miter lim="800000"/>
            <a:headEnd/>
            <a:tailEnd/>
          </a:ln>
        </p:spPr>
        <p:txBody>
          <a:bodyPr anchor="ctr">
            <a:spAutoFit/>
          </a:bodyPr>
          <a:lstStyle/>
          <a:p>
            <a:r>
              <a:rPr lang="es-ES" sz="2000"/>
              <a:t>Utilizaron irradiación y calor para crear las uniones soldadas.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edge">
                                      <p:cBhvr>
                                        <p:cTn id="12" dur="20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ipe(down)">
                                      <p:cBhvr>
                                        <p:cTn id="1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71472" y="214290"/>
            <a:ext cx="8229600" cy="973157"/>
          </a:xfrm>
        </p:spPr>
        <p:txBody>
          <a:bodyPr/>
          <a:lstStyle/>
          <a:p>
            <a:pPr fontAlgn="auto">
              <a:spcAft>
                <a:spcPts val="0"/>
              </a:spcAft>
              <a:defRPr/>
            </a:pPr>
            <a:r>
              <a:rPr lang="es-ES" sz="4400" dirty="0" smtClean="0">
                <a:effectLst/>
              </a:rPr>
              <a:t>Construcción de Maquinas</a:t>
            </a:r>
          </a:p>
        </p:txBody>
      </p:sp>
      <p:sp>
        <p:nvSpPr>
          <p:cNvPr id="35843" name="Rectangle 3"/>
          <p:cNvSpPr>
            <a:spLocks noGrp="1" noChangeArrowheads="1"/>
          </p:cNvSpPr>
          <p:nvPr>
            <p:ph idx="1"/>
          </p:nvPr>
        </p:nvSpPr>
        <p:spPr>
          <a:xfrm>
            <a:off x="0" y="1643063"/>
            <a:ext cx="8929688" cy="1871662"/>
          </a:xfrm>
        </p:spPr>
        <p:txBody>
          <a:bodyPr/>
          <a:lstStyle/>
          <a:p>
            <a:pPr>
              <a:lnSpc>
                <a:spcPct val="80000"/>
              </a:lnSpc>
              <a:buClr>
                <a:schemeClr val="tx2"/>
              </a:buClr>
            </a:pPr>
            <a:r>
              <a:rPr lang="es-ES_tradnl" sz="2400" smtClean="0">
                <a:latin typeface="Arial" charset="0"/>
                <a:cs typeface="Arial" charset="0"/>
              </a:rPr>
              <a:t>La nanotecnología investiga la construcción de máquinas hiperqueñas. En la ilustración, un minisubmarino explora el interior del cuerpo humano. Esta situación aparentemente de ciencia ficción se convertirá en realidad a través de este nuevo campo de la exploración científica.</a:t>
            </a:r>
            <a:endParaRPr lang="es-ES" sz="2400" smtClean="0">
              <a:latin typeface="Arial" charset="0"/>
              <a:cs typeface="Arial" charset="0"/>
            </a:endParaRPr>
          </a:p>
        </p:txBody>
      </p:sp>
      <p:pic>
        <p:nvPicPr>
          <p:cNvPr id="35844" name="Picture 4" descr="fotonanoatecnologia"/>
          <p:cNvPicPr>
            <a:picLocks noChangeAspect="1" noChangeArrowheads="1"/>
          </p:cNvPicPr>
          <p:nvPr/>
        </p:nvPicPr>
        <p:blipFill>
          <a:blip r:embed="rId2"/>
          <a:srcRect/>
          <a:stretch>
            <a:fillRect/>
          </a:stretch>
        </p:blipFill>
        <p:spPr bwMode="auto">
          <a:xfrm>
            <a:off x="2786063" y="3643313"/>
            <a:ext cx="3765550" cy="2836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wipe(down)">
                                      <p:cBhvr>
                                        <p:cTn id="12" dur="580">
                                          <p:stCondLst>
                                            <p:cond delay="0"/>
                                          </p:stCondLst>
                                        </p:cTn>
                                        <p:tgtEl>
                                          <p:spTgt spid="35843">
                                            <p:txEl>
                                              <p:pRg st="0" end="0"/>
                                            </p:txEl>
                                          </p:spTgt>
                                        </p:tgtEl>
                                      </p:cBhvr>
                                    </p:animEffect>
                                    <p:anim calcmode="lin" valueType="num">
                                      <p:cBhvr>
                                        <p:cTn id="13" dur="1822" tmFilter="0,0; 0.14,0.36; 0.43,0.73; 0.71,0.91; 1.0,1.0">
                                          <p:stCondLst>
                                            <p:cond delay="0"/>
                                          </p:stCondLst>
                                        </p:cTn>
                                        <p:tgtEl>
                                          <p:spTgt spid="3584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584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584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584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584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5843">
                                            <p:txEl>
                                              <p:pRg st="0" end="0"/>
                                            </p:txEl>
                                          </p:spTgt>
                                        </p:tgtEl>
                                      </p:cBhvr>
                                      <p:to x="100000" y="60000"/>
                                    </p:animScale>
                                    <p:animScale>
                                      <p:cBhvr>
                                        <p:cTn id="19" dur="166" decel="50000">
                                          <p:stCondLst>
                                            <p:cond delay="676"/>
                                          </p:stCondLst>
                                        </p:cTn>
                                        <p:tgtEl>
                                          <p:spTgt spid="35843">
                                            <p:txEl>
                                              <p:pRg st="0" end="0"/>
                                            </p:txEl>
                                          </p:spTgt>
                                        </p:tgtEl>
                                      </p:cBhvr>
                                      <p:to x="100000" y="100000"/>
                                    </p:animScale>
                                    <p:animScale>
                                      <p:cBhvr>
                                        <p:cTn id="20" dur="26">
                                          <p:stCondLst>
                                            <p:cond delay="1312"/>
                                          </p:stCondLst>
                                        </p:cTn>
                                        <p:tgtEl>
                                          <p:spTgt spid="35843">
                                            <p:txEl>
                                              <p:pRg st="0" end="0"/>
                                            </p:txEl>
                                          </p:spTgt>
                                        </p:tgtEl>
                                      </p:cBhvr>
                                      <p:to x="100000" y="80000"/>
                                    </p:animScale>
                                    <p:animScale>
                                      <p:cBhvr>
                                        <p:cTn id="21" dur="166" decel="50000">
                                          <p:stCondLst>
                                            <p:cond delay="1338"/>
                                          </p:stCondLst>
                                        </p:cTn>
                                        <p:tgtEl>
                                          <p:spTgt spid="35843">
                                            <p:txEl>
                                              <p:pRg st="0" end="0"/>
                                            </p:txEl>
                                          </p:spTgt>
                                        </p:tgtEl>
                                      </p:cBhvr>
                                      <p:to x="100000" y="100000"/>
                                    </p:animScale>
                                    <p:animScale>
                                      <p:cBhvr>
                                        <p:cTn id="22" dur="26">
                                          <p:stCondLst>
                                            <p:cond delay="1642"/>
                                          </p:stCondLst>
                                        </p:cTn>
                                        <p:tgtEl>
                                          <p:spTgt spid="35843">
                                            <p:txEl>
                                              <p:pRg st="0" end="0"/>
                                            </p:txEl>
                                          </p:spTgt>
                                        </p:tgtEl>
                                      </p:cBhvr>
                                      <p:to x="100000" y="90000"/>
                                    </p:animScale>
                                    <p:animScale>
                                      <p:cBhvr>
                                        <p:cTn id="23" dur="166" decel="50000">
                                          <p:stCondLst>
                                            <p:cond delay="1668"/>
                                          </p:stCondLst>
                                        </p:cTn>
                                        <p:tgtEl>
                                          <p:spTgt spid="35843">
                                            <p:txEl>
                                              <p:pRg st="0" end="0"/>
                                            </p:txEl>
                                          </p:spTgt>
                                        </p:tgtEl>
                                      </p:cBhvr>
                                      <p:to x="100000" y="100000"/>
                                    </p:animScale>
                                    <p:animScale>
                                      <p:cBhvr>
                                        <p:cTn id="24" dur="26">
                                          <p:stCondLst>
                                            <p:cond delay="1808"/>
                                          </p:stCondLst>
                                        </p:cTn>
                                        <p:tgtEl>
                                          <p:spTgt spid="35843">
                                            <p:txEl>
                                              <p:pRg st="0" end="0"/>
                                            </p:txEl>
                                          </p:spTgt>
                                        </p:tgtEl>
                                      </p:cBhvr>
                                      <p:to x="100000" y="95000"/>
                                    </p:animScale>
                                    <p:animScale>
                                      <p:cBhvr>
                                        <p:cTn id="25" dur="166" decel="50000">
                                          <p:stCondLst>
                                            <p:cond delay="1834"/>
                                          </p:stCondLst>
                                        </p:cTn>
                                        <p:tgtEl>
                                          <p:spTgt spid="3584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35844"/>
                                        </p:tgtEl>
                                        <p:attrNameLst>
                                          <p:attrName>style.visibility</p:attrName>
                                        </p:attrNameLst>
                                      </p:cBhvr>
                                      <p:to>
                                        <p:strVal val="visible"/>
                                      </p:to>
                                    </p:set>
                                    <p:animEffect transition="in" filter="wedge">
                                      <p:cBhvr>
                                        <p:cTn id="30"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214290"/>
            <a:ext cx="8229600" cy="939784"/>
          </a:xfrm>
        </p:spPr>
        <p:txBody>
          <a:bodyPr/>
          <a:lstStyle/>
          <a:p>
            <a:pPr fontAlgn="auto">
              <a:spcAft>
                <a:spcPts val="0"/>
              </a:spcAft>
              <a:defRPr/>
            </a:pPr>
            <a:r>
              <a:rPr lang="es-ES" sz="5400" dirty="0" smtClean="0">
                <a:effectLst/>
              </a:rPr>
              <a:t>Aplicaciones</a:t>
            </a:r>
          </a:p>
        </p:txBody>
      </p:sp>
      <p:pic>
        <p:nvPicPr>
          <p:cNvPr id="17413" name="Picture 5"/>
          <p:cNvPicPr>
            <a:picLocks noChangeAspect="1" noChangeArrowheads="1"/>
          </p:cNvPicPr>
          <p:nvPr/>
        </p:nvPicPr>
        <p:blipFill>
          <a:blip r:embed="rId2"/>
          <a:srcRect/>
          <a:stretch>
            <a:fillRect/>
          </a:stretch>
        </p:blipFill>
        <p:spPr bwMode="auto">
          <a:xfrm>
            <a:off x="323850" y="1412875"/>
            <a:ext cx="8572500" cy="5038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srcRect/>
          <a:stretch>
            <a:fillRect/>
          </a:stretch>
        </p:blipFill>
        <p:spPr bwMode="auto">
          <a:xfrm>
            <a:off x="214313" y="1071563"/>
            <a:ext cx="8743950" cy="506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800" decel="100000"/>
                                        <p:tgtEl>
                                          <p:spTgt spid="18437"/>
                                        </p:tgtEl>
                                      </p:cBhvr>
                                    </p:animEffect>
                                    <p:anim calcmode="lin" valueType="num">
                                      <p:cBhvr>
                                        <p:cTn id="8" dur="800" decel="100000" fill="hold"/>
                                        <p:tgtEl>
                                          <p:spTgt spid="18437"/>
                                        </p:tgtEl>
                                        <p:attrNameLst>
                                          <p:attrName>style.rotation</p:attrName>
                                        </p:attrNameLst>
                                      </p:cBhvr>
                                      <p:tavLst>
                                        <p:tav tm="0">
                                          <p:val>
                                            <p:fltVal val="-90"/>
                                          </p:val>
                                        </p:tav>
                                        <p:tav tm="100000">
                                          <p:val>
                                            <p:fltVal val="0"/>
                                          </p:val>
                                        </p:tav>
                                      </p:tavLst>
                                    </p:anim>
                                    <p:anim calcmode="lin" valueType="num">
                                      <p:cBhvr>
                                        <p:cTn id="9" dur="800" decel="100000" fill="hold"/>
                                        <p:tgtEl>
                                          <p:spTgt spid="18437"/>
                                        </p:tgtEl>
                                        <p:attrNameLst>
                                          <p:attrName>ppt_x</p:attrName>
                                        </p:attrNameLst>
                                      </p:cBhvr>
                                      <p:tavLst>
                                        <p:tav tm="0">
                                          <p:val>
                                            <p:strVal val="#ppt_x+0.4"/>
                                          </p:val>
                                        </p:tav>
                                        <p:tav tm="100000">
                                          <p:val>
                                            <p:strVal val="#ppt_x-0.05"/>
                                          </p:val>
                                        </p:tav>
                                      </p:tavLst>
                                    </p:anim>
                                    <p:anim calcmode="lin" valueType="num">
                                      <p:cBhvr>
                                        <p:cTn id="10" dur="800" decel="100000" fill="hold"/>
                                        <p:tgtEl>
                                          <p:spTgt spid="1843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1824" y="228579"/>
            <a:ext cx="7772399" cy="898544"/>
          </a:xfrm>
        </p:spPr>
        <p:txBody>
          <a:bodyPr/>
          <a:lstStyle/>
          <a:p>
            <a:pPr fontAlgn="auto">
              <a:spcAft>
                <a:spcPts val="0"/>
              </a:spcAft>
              <a:defRPr/>
            </a:pPr>
            <a:r>
              <a:rPr lang="es-ES" dirty="0" smtClean="0">
                <a:effectLst/>
              </a:rPr>
              <a:t>¿Qué es NANO?</a:t>
            </a:r>
          </a:p>
        </p:txBody>
      </p:sp>
      <p:sp>
        <p:nvSpPr>
          <p:cNvPr id="2051" name="Rectangle 3"/>
          <p:cNvSpPr>
            <a:spLocks noGrp="1" noChangeArrowheads="1"/>
          </p:cNvSpPr>
          <p:nvPr>
            <p:ph type="subTitle" idx="1"/>
          </p:nvPr>
        </p:nvSpPr>
        <p:spPr>
          <a:xfrm>
            <a:off x="323850" y="1268413"/>
            <a:ext cx="8569325" cy="3286125"/>
          </a:xfrm>
        </p:spPr>
        <p:txBody>
          <a:bodyPr>
            <a:normAutofit/>
          </a:bodyPr>
          <a:lstStyle/>
          <a:p>
            <a:pPr algn="l">
              <a:lnSpc>
                <a:spcPct val="80000"/>
              </a:lnSpc>
            </a:pPr>
            <a:r>
              <a:rPr lang="es-ES" sz="2400" b="1" smtClean="0">
                <a:latin typeface="Arial" charset="0"/>
              </a:rPr>
              <a:t>Nano (símbolo n) es un prefijo del Sistema Internacional de Unidades que indica un factor de 10</a:t>
            </a:r>
            <a:r>
              <a:rPr lang="es-ES" sz="2400" b="1" baseline="30000" smtClean="0">
                <a:latin typeface="Arial" charset="0"/>
                <a:cs typeface="Arial" charset="0"/>
              </a:rPr>
              <a:t>-9</a:t>
            </a:r>
          </a:p>
          <a:p>
            <a:pPr algn="l">
              <a:lnSpc>
                <a:spcPct val="80000"/>
              </a:lnSpc>
            </a:pPr>
            <a:endParaRPr lang="es-ES" sz="2400" b="1" smtClean="0"/>
          </a:p>
          <a:p>
            <a:pPr algn="l">
              <a:lnSpc>
                <a:spcPct val="80000"/>
              </a:lnSpc>
            </a:pPr>
            <a:r>
              <a:rPr lang="es-ES" sz="2400" b="1" smtClean="0">
                <a:latin typeface="Arial" charset="0"/>
                <a:cs typeface="Arial" charset="0"/>
              </a:rPr>
              <a:t>Una persona </a:t>
            </a:r>
            <a:r>
              <a:rPr lang="es-ES" sz="2400" smtClean="0">
                <a:latin typeface="Arial" charset="0"/>
                <a:cs typeface="Arial" charset="0"/>
              </a:rPr>
              <a:t>= alrededor de 2 m</a:t>
            </a:r>
          </a:p>
          <a:p>
            <a:pPr algn="l">
              <a:lnSpc>
                <a:spcPct val="80000"/>
              </a:lnSpc>
            </a:pPr>
            <a:r>
              <a:rPr lang="es-ES" sz="2400" b="1" smtClean="0">
                <a:latin typeface="Arial" charset="0"/>
                <a:cs typeface="Arial" charset="0"/>
              </a:rPr>
              <a:t>Una hormiga </a:t>
            </a:r>
            <a:r>
              <a:rPr lang="es-ES" sz="2400" smtClean="0">
                <a:latin typeface="Arial" charset="0"/>
                <a:cs typeface="Arial" charset="0"/>
              </a:rPr>
              <a:t>= 1 centímetros (10</a:t>
            </a:r>
            <a:r>
              <a:rPr lang="es-ES" sz="2400" baseline="30000" smtClean="0">
                <a:latin typeface="Arial" charset="0"/>
                <a:cs typeface="Arial" charset="0"/>
              </a:rPr>
              <a:t>-2 </a:t>
            </a:r>
            <a:r>
              <a:rPr lang="es-ES" sz="2400" smtClean="0">
                <a:latin typeface="Arial" charset="0"/>
                <a:cs typeface="Arial" charset="0"/>
              </a:rPr>
              <a:t>m) </a:t>
            </a:r>
          </a:p>
          <a:p>
            <a:pPr algn="l">
              <a:lnSpc>
                <a:spcPct val="80000"/>
              </a:lnSpc>
            </a:pPr>
            <a:r>
              <a:rPr lang="es-ES" sz="2400" b="1" smtClean="0">
                <a:latin typeface="Arial" charset="0"/>
                <a:cs typeface="Arial" charset="0"/>
              </a:rPr>
              <a:t>Una célula </a:t>
            </a:r>
            <a:r>
              <a:rPr lang="es-ES" sz="2400" smtClean="0">
                <a:latin typeface="Arial" charset="0"/>
                <a:cs typeface="Arial" charset="0"/>
              </a:rPr>
              <a:t>= 20 micrómetros (10</a:t>
            </a:r>
            <a:r>
              <a:rPr lang="es-ES" sz="2400" baseline="30000" smtClean="0">
                <a:latin typeface="Arial" charset="0"/>
                <a:cs typeface="Arial" charset="0"/>
              </a:rPr>
              <a:t>-6 </a:t>
            </a:r>
            <a:r>
              <a:rPr lang="es-ES" sz="2400" smtClean="0">
                <a:latin typeface="Arial" charset="0"/>
                <a:cs typeface="Arial" charset="0"/>
              </a:rPr>
              <a:t>m)</a:t>
            </a:r>
          </a:p>
          <a:p>
            <a:pPr algn="l">
              <a:lnSpc>
                <a:spcPct val="80000"/>
              </a:lnSpc>
            </a:pPr>
            <a:r>
              <a:rPr lang="es-ES" sz="2400" b="1" smtClean="0">
                <a:latin typeface="Arial" charset="0"/>
                <a:cs typeface="Arial" charset="0"/>
              </a:rPr>
              <a:t>Un nanómetro </a:t>
            </a:r>
            <a:r>
              <a:rPr lang="es-ES" sz="2400" smtClean="0">
                <a:latin typeface="Arial" charset="0"/>
                <a:cs typeface="Arial" charset="0"/>
              </a:rPr>
              <a:t>= (10</a:t>
            </a:r>
            <a:r>
              <a:rPr lang="es-ES" sz="2400" baseline="30000" smtClean="0">
                <a:latin typeface="Arial" charset="0"/>
                <a:cs typeface="Arial" charset="0"/>
              </a:rPr>
              <a:t>-9 </a:t>
            </a:r>
            <a:r>
              <a:rPr lang="es-ES" sz="2400" smtClean="0">
                <a:latin typeface="Arial" charset="0"/>
                <a:cs typeface="Arial" charset="0"/>
              </a:rPr>
              <a:t>m)</a:t>
            </a:r>
          </a:p>
          <a:p>
            <a:pPr algn="l">
              <a:lnSpc>
                <a:spcPct val="80000"/>
              </a:lnSpc>
            </a:pPr>
            <a:r>
              <a:rPr lang="es-ES" sz="2400" b="1" smtClean="0">
                <a:latin typeface="Arial" charset="0"/>
                <a:cs typeface="Arial" charset="0"/>
              </a:rPr>
              <a:t>Un ribosoma </a:t>
            </a:r>
            <a:r>
              <a:rPr lang="es-ES" sz="2400" smtClean="0">
                <a:latin typeface="Arial" charset="0"/>
                <a:cs typeface="Arial" charset="0"/>
              </a:rPr>
              <a:t>= 25 nanómetros </a:t>
            </a:r>
          </a:p>
          <a:p>
            <a:pPr algn="l">
              <a:lnSpc>
                <a:spcPct val="80000"/>
              </a:lnSpc>
            </a:pPr>
            <a:r>
              <a:rPr lang="es-ES" sz="2400" b="1" smtClean="0">
                <a:latin typeface="Arial" charset="0"/>
                <a:cs typeface="Arial" charset="0"/>
              </a:rPr>
              <a:t>Un nanómetro</a:t>
            </a:r>
            <a:r>
              <a:rPr lang="es-ES" sz="2400" b="1" baseline="30000" smtClean="0">
                <a:latin typeface="Arial" charset="0"/>
                <a:cs typeface="Arial" charset="0"/>
              </a:rPr>
              <a:t>3</a:t>
            </a:r>
            <a:r>
              <a:rPr lang="es-ES" sz="2400" b="1" smtClean="0">
                <a:latin typeface="Arial" charset="0"/>
                <a:cs typeface="Arial" charset="0"/>
              </a:rPr>
              <a:t> </a:t>
            </a:r>
            <a:r>
              <a:rPr lang="es-ES" sz="2400" smtClean="0">
                <a:latin typeface="Arial" charset="0"/>
                <a:cs typeface="Arial" charset="0"/>
              </a:rPr>
              <a:t>= 258 átomos de carbono </a:t>
            </a:r>
          </a:p>
        </p:txBody>
      </p:sp>
      <p:pic>
        <p:nvPicPr>
          <p:cNvPr id="2054" name="Picture 6" descr="Nanotecnologa"/>
          <p:cNvPicPr>
            <a:picLocks noChangeAspect="1" noChangeArrowheads="1"/>
          </p:cNvPicPr>
          <p:nvPr/>
        </p:nvPicPr>
        <p:blipFill>
          <a:blip r:embed="rId2"/>
          <a:srcRect/>
          <a:stretch>
            <a:fillRect/>
          </a:stretch>
        </p:blipFill>
        <p:spPr bwMode="auto">
          <a:xfrm>
            <a:off x="3429000" y="4786313"/>
            <a:ext cx="2400300" cy="177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51">
                                            <p:txEl>
                                              <p:pRg st="0" end="0"/>
                                            </p:txEl>
                                          </p:spTgt>
                                        </p:tgtEl>
                                        <p:attrNameLst>
                                          <p:attrName>style.visibility</p:attrName>
                                        </p:attrNameLst>
                                      </p:cBhvr>
                                      <p:to>
                                        <p:strVal val="visible"/>
                                      </p:to>
                                    </p:set>
                                    <p:animEffect transition="in" filter="blinds(horizontal)">
                                      <p:cBhvr>
                                        <p:cTn id="25" dur="500"/>
                                        <p:tgtEl>
                                          <p:spTgt spid="205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51">
                                            <p:txEl>
                                              <p:pRg st="2" end="2"/>
                                            </p:txEl>
                                          </p:spTgt>
                                        </p:tgtEl>
                                        <p:attrNameLst>
                                          <p:attrName>style.visibility</p:attrName>
                                        </p:attrNameLst>
                                      </p:cBhvr>
                                      <p:to>
                                        <p:strVal val="visible"/>
                                      </p:to>
                                    </p:set>
                                    <p:animEffect transition="in" filter="blinds(horizontal)">
                                      <p:cBhvr>
                                        <p:cTn id="30" dur="500"/>
                                        <p:tgtEl>
                                          <p:spTgt spid="205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51">
                                            <p:txEl>
                                              <p:pRg st="3" end="3"/>
                                            </p:txEl>
                                          </p:spTgt>
                                        </p:tgtEl>
                                        <p:attrNameLst>
                                          <p:attrName>style.visibility</p:attrName>
                                        </p:attrNameLst>
                                      </p:cBhvr>
                                      <p:to>
                                        <p:strVal val="visible"/>
                                      </p:to>
                                    </p:set>
                                    <p:animEffect transition="in" filter="blinds(horizontal)">
                                      <p:cBhvr>
                                        <p:cTn id="35" dur="500"/>
                                        <p:tgtEl>
                                          <p:spTgt spid="205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051">
                                            <p:txEl>
                                              <p:pRg st="4" end="4"/>
                                            </p:txEl>
                                          </p:spTgt>
                                        </p:tgtEl>
                                        <p:attrNameLst>
                                          <p:attrName>style.visibility</p:attrName>
                                        </p:attrNameLst>
                                      </p:cBhvr>
                                      <p:to>
                                        <p:strVal val="visible"/>
                                      </p:to>
                                    </p:set>
                                    <p:animEffect transition="in" filter="blinds(horizontal)">
                                      <p:cBhvr>
                                        <p:cTn id="40" dur="500"/>
                                        <p:tgtEl>
                                          <p:spTgt spid="205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51">
                                            <p:txEl>
                                              <p:pRg st="5" end="5"/>
                                            </p:txEl>
                                          </p:spTgt>
                                        </p:tgtEl>
                                        <p:attrNameLst>
                                          <p:attrName>style.visibility</p:attrName>
                                        </p:attrNameLst>
                                      </p:cBhvr>
                                      <p:to>
                                        <p:strVal val="visible"/>
                                      </p:to>
                                    </p:set>
                                    <p:animEffect transition="in" filter="blinds(horizontal)">
                                      <p:cBhvr>
                                        <p:cTn id="45" dur="500"/>
                                        <p:tgtEl>
                                          <p:spTgt spid="205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051">
                                            <p:txEl>
                                              <p:pRg st="6" end="6"/>
                                            </p:txEl>
                                          </p:spTgt>
                                        </p:tgtEl>
                                        <p:attrNameLst>
                                          <p:attrName>style.visibility</p:attrName>
                                        </p:attrNameLst>
                                      </p:cBhvr>
                                      <p:to>
                                        <p:strVal val="visible"/>
                                      </p:to>
                                    </p:set>
                                    <p:animEffect transition="in" filter="blinds(horizontal)">
                                      <p:cBhvr>
                                        <p:cTn id="50" dur="500"/>
                                        <p:tgtEl>
                                          <p:spTgt spid="205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051">
                                            <p:txEl>
                                              <p:pRg st="7" end="7"/>
                                            </p:txEl>
                                          </p:spTgt>
                                        </p:tgtEl>
                                        <p:attrNameLst>
                                          <p:attrName>style.visibility</p:attrName>
                                        </p:attrNameLst>
                                      </p:cBhvr>
                                      <p:to>
                                        <p:strVal val="visible"/>
                                      </p:to>
                                    </p:set>
                                    <p:animEffect transition="in" filter="blinds(horizontal)">
                                      <p:cBhvr>
                                        <p:cTn id="55" dur="500"/>
                                        <p:tgtEl>
                                          <p:spTgt spid="2051">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54"/>
                                        </p:tgtEl>
                                        <p:attrNameLst>
                                          <p:attrName>style.visibility</p:attrName>
                                        </p:attrNameLst>
                                      </p:cBhvr>
                                      <p:to>
                                        <p:strVal val="visible"/>
                                      </p:to>
                                    </p:set>
                                    <p:anim calcmode="lin" valueType="num">
                                      <p:cBhvr additive="base">
                                        <p:cTn id="60" dur="500" fill="hold"/>
                                        <p:tgtEl>
                                          <p:spTgt spid="2054"/>
                                        </p:tgtEl>
                                        <p:attrNameLst>
                                          <p:attrName>ppt_x</p:attrName>
                                        </p:attrNameLst>
                                      </p:cBhvr>
                                      <p:tavLst>
                                        <p:tav tm="0">
                                          <p:val>
                                            <p:strVal val="#ppt_x"/>
                                          </p:val>
                                        </p:tav>
                                        <p:tav tm="100000">
                                          <p:val>
                                            <p:strVal val="#ppt_x"/>
                                          </p:val>
                                        </p:tav>
                                      </p:tavLst>
                                    </p:anim>
                                    <p:anim calcmode="lin" valueType="num">
                                      <p:cBhvr additive="base">
                                        <p:cTn id="61"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051">
                                            <p:txEl>
                                              <p:pRg st="2" end="2"/>
                                            </p:txEl>
                                          </p:spTgt>
                                        </p:tgtEl>
                                        <p:attrNameLst>
                                          <p:attrName>style.visibility</p:attrName>
                                        </p:attrNameLst>
                                      </p:cBhvr>
                                      <p:to>
                                        <p:strVal val="visible"/>
                                      </p:to>
                                    </p:set>
                                    <p:animEffect transition="in" filter="blinds(horizontal)">
                                      <p:cBhvr>
                                        <p:cTn id="66"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2"/>
          <a:srcRect/>
          <a:stretch>
            <a:fillRect/>
          </a:stretch>
        </p:blipFill>
        <p:spPr bwMode="auto">
          <a:xfrm>
            <a:off x="285750" y="1285875"/>
            <a:ext cx="8677275" cy="5038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amond(in)">
                                      <p:cBhvr>
                                        <p:cTn id="7"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a:srcRect/>
          <a:stretch>
            <a:fillRect/>
          </a:stretch>
        </p:blipFill>
        <p:spPr bwMode="auto">
          <a:xfrm>
            <a:off x="285750" y="1143000"/>
            <a:ext cx="8572500" cy="4929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ppt_w</p:attrName>
                                        </p:attrNameLst>
                                      </p:cBhvr>
                                      <p:tavLst>
                                        <p:tav tm="0">
                                          <p:val>
                                            <p:fltVal val="0"/>
                                          </p:val>
                                        </p:tav>
                                        <p:tav tm="100000">
                                          <p:val>
                                            <p:strVal val="#ppt_w"/>
                                          </p:val>
                                        </p:tav>
                                      </p:tavLst>
                                    </p:anim>
                                    <p:anim calcmode="lin" valueType="num">
                                      <p:cBhvr>
                                        <p:cTn id="8" dur="500" fill="hold"/>
                                        <p:tgtEl>
                                          <p:spTgt spid="20485"/>
                                        </p:tgtEl>
                                        <p:attrNameLst>
                                          <p:attrName>ppt_h</p:attrName>
                                        </p:attrNameLst>
                                      </p:cBhvr>
                                      <p:tavLst>
                                        <p:tav tm="0">
                                          <p:val>
                                            <p:fltVal val="0"/>
                                          </p:val>
                                        </p:tav>
                                        <p:tav tm="100000">
                                          <p:val>
                                            <p:strVal val="#ppt_h"/>
                                          </p:val>
                                        </p:tav>
                                      </p:tavLst>
                                    </p:anim>
                                    <p:anim calcmode="lin" valueType="num">
                                      <p:cBhvr>
                                        <p:cTn id="9" dur="500" fill="hold"/>
                                        <p:tgtEl>
                                          <p:spTgt spid="20485"/>
                                        </p:tgtEl>
                                        <p:attrNameLst>
                                          <p:attrName>style.rotation</p:attrName>
                                        </p:attrNameLst>
                                      </p:cBhvr>
                                      <p:tavLst>
                                        <p:tav tm="0">
                                          <p:val>
                                            <p:fltVal val="360"/>
                                          </p:val>
                                        </p:tav>
                                        <p:tav tm="100000">
                                          <p:val>
                                            <p:fltVal val="0"/>
                                          </p:val>
                                        </p:tav>
                                      </p:tavLst>
                                    </p:anim>
                                    <p:animEffect transition="in" filter="fade">
                                      <p:cBhvr>
                                        <p:cTn id="10"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a:srcRect/>
          <a:stretch>
            <a:fillRect/>
          </a:stretch>
        </p:blipFill>
        <p:spPr bwMode="auto">
          <a:xfrm>
            <a:off x="214313" y="1143000"/>
            <a:ext cx="8770937" cy="496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fltVal val="0"/>
                                          </p:val>
                                        </p:tav>
                                        <p:tav tm="100000">
                                          <p:val>
                                            <p:strVal val="#ppt_w"/>
                                          </p:val>
                                        </p:tav>
                                      </p:tavLst>
                                    </p:anim>
                                    <p:anim calcmode="lin" valueType="num">
                                      <p:cBhvr>
                                        <p:cTn id="8" dur="1000" fill="hold"/>
                                        <p:tgtEl>
                                          <p:spTgt spid="21509"/>
                                        </p:tgtEl>
                                        <p:attrNameLst>
                                          <p:attrName>ppt_h</p:attrName>
                                        </p:attrNameLst>
                                      </p:cBhvr>
                                      <p:tavLst>
                                        <p:tav tm="0">
                                          <p:val>
                                            <p:fltVal val="0"/>
                                          </p:val>
                                        </p:tav>
                                        <p:tav tm="100000">
                                          <p:val>
                                            <p:strVal val="#ppt_h"/>
                                          </p:val>
                                        </p:tav>
                                      </p:tavLst>
                                    </p:anim>
                                    <p:anim calcmode="lin" valueType="num">
                                      <p:cBhvr>
                                        <p:cTn id="9" dur="1000" fill="hold"/>
                                        <p:tgtEl>
                                          <p:spTgt spid="2150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p:cNvPicPr>
            <a:picLocks noChangeAspect="1" noChangeArrowheads="1"/>
          </p:cNvPicPr>
          <p:nvPr/>
        </p:nvPicPr>
        <p:blipFill>
          <a:blip r:embed="rId2"/>
          <a:srcRect/>
          <a:stretch>
            <a:fillRect/>
          </a:stretch>
        </p:blipFill>
        <p:spPr bwMode="auto">
          <a:xfrm>
            <a:off x="571500" y="1071563"/>
            <a:ext cx="8107363" cy="529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500" decel="50000" fill="hold">
                                          <p:stCondLst>
                                            <p:cond delay="0"/>
                                          </p:stCondLst>
                                        </p:cTn>
                                        <p:tgtEl>
                                          <p:spTgt spid="225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5"/>
                                        </p:tgtEl>
                                        <p:attrNameLst>
                                          <p:attrName>ppt_w</p:attrName>
                                        </p:attrNameLst>
                                      </p:cBhvr>
                                      <p:tavLst>
                                        <p:tav tm="0">
                                          <p:val>
                                            <p:strVal val="#ppt_w*.05"/>
                                          </p:val>
                                        </p:tav>
                                        <p:tav tm="100000">
                                          <p:val>
                                            <p:strVal val="#ppt_w"/>
                                          </p:val>
                                        </p:tav>
                                      </p:tavLst>
                                    </p:anim>
                                    <p:anim calcmode="lin" valueType="num">
                                      <p:cBhvr>
                                        <p:cTn id="10" dur="1000" fill="hold"/>
                                        <p:tgtEl>
                                          <p:spTgt spid="225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srcRect/>
          <a:stretch>
            <a:fillRect/>
          </a:stretch>
        </p:blipFill>
        <p:spPr bwMode="auto">
          <a:xfrm>
            <a:off x="642938" y="857250"/>
            <a:ext cx="802005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a:srcRect/>
          <a:stretch>
            <a:fillRect/>
          </a:stretch>
        </p:blipFill>
        <p:spPr bwMode="auto">
          <a:xfrm>
            <a:off x="642938" y="928688"/>
            <a:ext cx="7964487" cy="5097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ipe(down)">
                                      <p:cBhvr>
                                        <p:cTn id="7" dur="580">
                                          <p:stCondLst>
                                            <p:cond delay="0"/>
                                          </p:stCondLst>
                                        </p:cTn>
                                        <p:tgtEl>
                                          <p:spTgt spid="24581"/>
                                        </p:tgtEl>
                                      </p:cBhvr>
                                    </p:animEffect>
                                    <p:anim calcmode="lin" valueType="num">
                                      <p:cBhvr>
                                        <p:cTn id="8" dur="1822" tmFilter="0,0; 0.14,0.36; 0.43,0.73; 0.71,0.91; 1.0,1.0">
                                          <p:stCondLst>
                                            <p:cond delay="0"/>
                                          </p:stCondLst>
                                        </p:cTn>
                                        <p:tgtEl>
                                          <p:spTgt spid="2458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8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8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8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81"/>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81"/>
                                        </p:tgtEl>
                                      </p:cBhvr>
                                      <p:to x="100000" y="60000"/>
                                    </p:animScale>
                                    <p:animScale>
                                      <p:cBhvr>
                                        <p:cTn id="14" dur="166" decel="50000">
                                          <p:stCondLst>
                                            <p:cond delay="676"/>
                                          </p:stCondLst>
                                        </p:cTn>
                                        <p:tgtEl>
                                          <p:spTgt spid="24581"/>
                                        </p:tgtEl>
                                      </p:cBhvr>
                                      <p:to x="100000" y="100000"/>
                                    </p:animScale>
                                    <p:animScale>
                                      <p:cBhvr>
                                        <p:cTn id="15" dur="26">
                                          <p:stCondLst>
                                            <p:cond delay="1312"/>
                                          </p:stCondLst>
                                        </p:cTn>
                                        <p:tgtEl>
                                          <p:spTgt spid="24581"/>
                                        </p:tgtEl>
                                      </p:cBhvr>
                                      <p:to x="100000" y="80000"/>
                                    </p:animScale>
                                    <p:animScale>
                                      <p:cBhvr>
                                        <p:cTn id="16" dur="166" decel="50000">
                                          <p:stCondLst>
                                            <p:cond delay="1338"/>
                                          </p:stCondLst>
                                        </p:cTn>
                                        <p:tgtEl>
                                          <p:spTgt spid="24581"/>
                                        </p:tgtEl>
                                      </p:cBhvr>
                                      <p:to x="100000" y="100000"/>
                                    </p:animScale>
                                    <p:animScale>
                                      <p:cBhvr>
                                        <p:cTn id="17" dur="26">
                                          <p:stCondLst>
                                            <p:cond delay="1642"/>
                                          </p:stCondLst>
                                        </p:cTn>
                                        <p:tgtEl>
                                          <p:spTgt spid="24581"/>
                                        </p:tgtEl>
                                      </p:cBhvr>
                                      <p:to x="100000" y="90000"/>
                                    </p:animScale>
                                    <p:animScale>
                                      <p:cBhvr>
                                        <p:cTn id="18" dur="166" decel="50000">
                                          <p:stCondLst>
                                            <p:cond delay="1668"/>
                                          </p:stCondLst>
                                        </p:cTn>
                                        <p:tgtEl>
                                          <p:spTgt spid="24581"/>
                                        </p:tgtEl>
                                      </p:cBhvr>
                                      <p:to x="100000" y="100000"/>
                                    </p:animScale>
                                    <p:animScale>
                                      <p:cBhvr>
                                        <p:cTn id="19" dur="26">
                                          <p:stCondLst>
                                            <p:cond delay="1808"/>
                                          </p:stCondLst>
                                        </p:cTn>
                                        <p:tgtEl>
                                          <p:spTgt spid="24581"/>
                                        </p:tgtEl>
                                      </p:cBhvr>
                                      <p:to x="100000" y="95000"/>
                                    </p:animScale>
                                    <p:animScale>
                                      <p:cBhvr>
                                        <p:cTn id="20" dur="166" decel="50000">
                                          <p:stCondLst>
                                            <p:cond delay="1834"/>
                                          </p:stCondLst>
                                        </p:cTn>
                                        <p:tgtEl>
                                          <p:spTgt spid="245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p:cNvPicPr>
            <a:picLocks noChangeAspect="1" noChangeArrowheads="1"/>
          </p:cNvPicPr>
          <p:nvPr/>
        </p:nvPicPr>
        <p:blipFill>
          <a:blip r:embed="rId2"/>
          <a:srcRect/>
          <a:stretch>
            <a:fillRect/>
          </a:stretch>
        </p:blipFill>
        <p:spPr bwMode="auto">
          <a:xfrm>
            <a:off x="500063" y="1071563"/>
            <a:ext cx="8001000" cy="483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1000" fill="hold"/>
                                        <p:tgtEl>
                                          <p:spTgt spid="25606"/>
                                        </p:tgtEl>
                                        <p:attrNameLst>
                                          <p:attrName>ppt_w</p:attrName>
                                        </p:attrNameLst>
                                      </p:cBhvr>
                                      <p:tavLst>
                                        <p:tav tm="0">
                                          <p:val>
                                            <p:fltVal val="0"/>
                                          </p:val>
                                        </p:tav>
                                        <p:tav tm="100000">
                                          <p:val>
                                            <p:strVal val="#ppt_w"/>
                                          </p:val>
                                        </p:tav>
                                      </p:tavLst>
                                    </p:anim>
                                    <p:anim calcmode="lin" valueType="num">
                                      <p:cBhvr>
                                        <p:cTn id="8" dur="1000" fill="hold"/>
                                        <p:tgtEl>
                                          <p:spTgt spid="25606"/>
                                        </p:tgtEl>
                                        <p:attrNameLst>
                                          <p:attrName>ppt_h</p:attrName>
                                        </p:attrNameLst>
                                      </p:cBhvr>
                                      <p:tavLst>
                                        <p:tav tm="0">
                                          <p:val>
                                            <p:fltVal val="0"/>
                                          </p:val>
                                        </p:tav>
                                        <p:tav tm="100000">
                                          <p:val>
                                            <p:strVal val="#ppt_h"/>
                                          </p:val>
                                        </p:tav>
                                      </p:tavLst>
                                    </p:anim>
                                    <p:anim calcmode="lin" valueType="num">
                                      <p:cBhvr>
                                        <p:cTn id="9" dur="1000" fill="hold"/>
                                        <p:tgtEl>
                                          <p:spTgt spid="256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2"/>
          <a:srcRect/>
          <a:stretch>
            <a:fillRect/>
          </a:stretch>
        </p:blipFill>
        <p:spPr bwMode="auto">
          <a:xfrm>
            <a:off x="285750" y="1071563"/>
            <a:ext cx="8601075" cy="5038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ChangeAspect="1" noChangeArrowheads="1"/>
          </p:cNvPicPr>
          <p:nvPr/>
        </p:nvPicPr>
        <p:blipFill>
          <a:blip r:embed="rId2"/>
          <a:srcRect/>
          <a:stretch>
            <a:fillRect/>
          </a:stretch>
        </p:blipFill>
        <p:spPr bwMode="auto">
          <a:xfrm>
            <a:off x="571500" y="1214438"/>
            <a:ext cx="8250238" cy="477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Svidinenko Yuriy - Nanorobot Transport subsystem">
            <a:hlinkClick r:id="rId2"/>
          </p:cNvPr>
          <p:cNvPicPr>
            <a:picLocks noChangeAspect="1" noChangeArrowheads="1"/>
          </p:cNvPicPr>
          <p:nvPr/>
        </p:nvPicPr>
        <p:blipFill>
          <a:blip r:embed="rId3"/>
          <a:srcRect/>
          <a:stretch>
            <a:fillRect/>
          </a:stretch>
        </p:blipFill>
        <p:spPr bwMode="auto">
          <a:xfrm>
            <a:off x="3203575" y="1412875"/>
            <a:ext cx="2713038" cy="2035175"/>
          </a:xfrm>
          <a:prstGeom prst="rect">
            <a:avLst/>
          </a:prstGeom>
          <a:noFill/>
          <a:ln w="9525">
            <a:noFill/>
            <a:miter lim="800000"/>
            <a:headEnd/>
            <a:tailEnd/>
          </a:ln>
        </p:spPr>
      </p:pic>
      <p:pic>
        <p:nvPicPr>
          <p:cNvPr id="90118" name="Picture 6" descr="Svidinenko Yuriy - Nanorobot in the bloodstream">
            <a:hlinkClick r:id="rId4"/>
          </p:cNvPr>
          <p:cNvPicPr>
            <a:picLocks noChangeAspect="1" noChangeArrowheads="1"/>
          </p:cNvPicPr>
          <p:nvPr/>
        </p:nvPicPr>
        <p:blipFill>
          <a:blip r:embed="rId5"/>
          <a:srcRect/>
          <a:stretch>
            <a:fillRect/>
          </a:stretch>
        </p:blipFill>
        <p:spPr bwMode="auto">
          <a:xfrm>
            <a:off x="1042988" y="4365625"/>
            <a:ext cx="2570162" cy="1927225"/>
          </a:xfrm>
          <a:prstGeom prst="rect">
            <a:avLst/>
          </a:prstGeom>
          <a:noFill/>
          <a:ln w="9525">
            <a:noFill/>
            <a:miter lim="800000"/>
            <a:headEnd/>
            <a:tailEnd/>
          </a:ln>
        </p:spPr>
      </p:pic>
      <p:pic>
        <p:nvPicPr>
          <p:cNvPr id="90120" name="Picture 8" descr="Svidinenko Yuriy - Nanorobot performing cell surgery">
            <a:hlinkClick r:id="rId6"/>
          </p:cNvPr>
          <p:cNvPicPr>
            <a:picLocks noChangeAspect="1" noChangeArrowheads="1"/>
          </p:cNvPicPr>
          <p:nvPr/>
        </p:nvPicPr>
        <p:blipFill>
          <a:blip r:embed="rId7"/>
          <a:srcRect/>
          <a:stretch>
            <a:fillRect/>
          </a:stretch>
        </p:blipFill>
        <p:spPr bwMode="auto">
          <a:xfrm>
            <a:off x="5219700" y="4221163"/>
            <a:ext cx="2736850" cy="2052637"/>
          </a:xfrm>
          <a:prstGeom prst="rect">
            <a:avLst/>
          </a:prstGeom>
          <a:noFill/>
          <a:ln w="9525">
            <a:noFill/>
            <a:miter lim="800000"/>
            <a:headEnd/>
            <a:tailEnd/>
          </a:ln>
        </p:spPr>
      </p:pic>
      <p:sp>
        <p:nvSpPr>
          <p:cNvPr id="90122" name="Rectangle 10"/>
          <p:cNvSpPr>
            <a:spLocks noChangeArrowheads="1"/>
          </p:cNvSpPr>
          <p:nvPr/>
        </p:nvSpPr>
        <p:spPr bwMode="auto">
          <a:xfrm>
            <a:off x="2987675" y="3500438"/>
            <a:ext cx="3225800" cy="366712"/>
          </a:xfrm>
          <a:prstGeom prst="rect">
            <a:avLst/>
          </a:prstGeom>
          <a:noFill/>
          <a:ln w="9525">
            <a:noFill/>
            <a:miter lim="800000"/>
            <a:headEnd/>
            <a:tailEnd/>
          </a:ln>
        </p:spPr>
        <p:txBody>
          <a:bodyPr wrap="none">
            <a:spAutoFit/>
          </a:bodyPr>
          <a:lstStyle/>
          <a:p>
            <a:r>
              <a:rPr lang="es-ES"/>
              <a:t>Transporte del subsistema</a:t>
            </a:r>
          </a:p>
        </p:txBody>
      </p:sp>
      <p:sp>
        <p:nvSpPr>
          <p:cNvPr id="90123" name="Rectangle 11"/>
          <p:cNvSpPr>
            <a:spLocks noChangeArrowheads="1"/>
          </p:cNvSpPr>
          <p:nvPr/>
        </p:nvSpPr>
        <p:spPr bwMode="auto">
          <a:xfrm>
            <a:off x="107950" y="6308725"/>
            <a:ext cx="4286250" cy="366713"/>
          </a:xfrm>
          <a:prstGeom prst="rect">
            <a:avLst/>
          </a:prstGeom>
          <a:noFill/>
          <a:ln w="9525">
            <a:noFill/>
            <a:miter lim="800000"/>
            <a:headEnd/>
            <a:tailEnd/>
          </a:ln>
        </p:spPr>
        <p:txBody>
          <a:bodyPr wrap="none">
            <a:spAutoFit/>
          </a:bodyPr>
          <a:lstStyle/>
          <a:p>
            <a:r>
              <a:rPr lang="es-ES"/>
              <a:t>Nanorobot en el torrente sanguíneo</a:t>
            </a:r>
          </a:p>
        </p:txBody>
      </p:sp>
      <p:sp>
        <p:nvSpPr>
          <p:cNvPr id="90125" name="Rectangle 13"/>
          <p:cNvSpPr>
            <a:spLocks noChangeArrowheads="1"/>
          </p:cNvSpPr>
          <p:nvPr/>
        </p:nvSpPr>
        <p:spPr bwMode="auto">
          <a:xfrm>
            <a:off x="4452938" y="6308725"/>
            <a:ext cx="4691062" cy="366713"/>
          </a:xfrm>
          <a:prstGeom prst="rect">
            <a:avLst/>
          </a:prstGeom>
          <a:noFill/>
          <a:ln w="9525">
            <a:noFill/>
            <a:miter lim="800000"/>
            <a:headEnd/>
            <a:tailEnd/>
          </a:ln>
        </p:spPr>
        <p:txBody>
          <a:bodyPr wrap="none">
            <a:spAutoFit/>
          </a:bodyPr>
          <a:lstStyle/>
          <a:p>
            <a:r>
              <a:rPr lang="es-ES"/>
              <a:t>Nanorobot que realiza la cirugía celular</a:t>
            </a:r>
          </a:p>
        </p:txBody>
      </p:sp>
      <p:sp>
        <p:nvSpPr>
          <p:cNvPr id="90126" name="Rectangle 14"/>
          <p:cNvSpPr>
            <a:spLocks noChangeArrowheads="1"/>
          </p:cNvSpPr>
          <p:nvPr/>
        </p:nvSpPr>
        <p:spPr bwMode="auto">
          <a:xfrm>
            <a:off x="179388" y="115888"/>
            <a:ext cx="8786812" cy="1190625"/>
          </a:xfrm>
          <a:prstGeom prst="rect">
            <a:avLst/>
          </a:prstGeom>
          <a:noFill/>
          <a:ln w="9525">
            <a:noFill/>
            <a:miter lim="800000"/>
            <a:headEnd/>
            <a:tailEnd/>
          </a:ln>
        </p:spPr>
        <p:txBody>
          <a:bodyPr>
            <a:spAutoFit/>
          </a:bodyPr>
          <a:lstStyle/>
          <a:p>
            <a:pPr algn="ctr"/>
            <a:r>
              <a:rPr lang="es-ES" sz="3600" b="1">
                <a:solidFill>
                  <a:schemeClr val="tx2"/>
                </a:solidFill>
                <a:latin typeface="Arial" charset="0"/>
                <a:cs typeface="Arial" charset="0"/>
              </a:rPr>
              <a:t>Simulación de una célula-reparación </a:t>
            </a:r>
            <a:br>
              <a:rPr lang="es-ES" sz="3600" b="1">
                <a:solidFill>
                  <a:schemeClr val="tx2"/>
                </a:solidFill>
                <a:latin typeface="Arial" charset="0"/>
                <a:cs typeface="Arial" charset="0"/>
              </a:rPr>
            </a:br>
            <a:r>
              <a:rPr lang="es-ES" sz="3600" b="1">
                <a:solidFill>
                  <a:schemeClr val="tx2"/>
                </a:solidFill>
                <a:latin typeface="Arial" charset="0"/>
                <a:cs typeface="Arial" charset="0"/>
              </a:rPr>
              <a:t>El nanorobot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0126"/>
                                        </p:tgtEl>
                                        <p:attrNameLst>
                                          <p:attrName>style.visibility</p:attrName>
                                        </p:attrNameLst>
                                      </p:cBhvr>
                                      <p:to>
                                        <p:strVal val="visible"/>
                                      </p:to>
                                    </p:set>
                                    <p:animEffect transition="in" filter="barn(inHorizontal)">
                                      <p:cBhvr>
                                        <p:cTn id="7" dur="500"/>
                                        <p:tgtEl>
                                          <p:spTgt spid="9012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 calcmode="lin" valueType="num">
                                      <p:cBhvr>
                                        <p:cTn id="12" dur="1000" fill="hold"/>
                                        <p:tgtEl>
                                          <p:spTgt spid="90117"/>
                                        </p:tgtEl>
                                        <p:attrNameLst>
                                          <p:attrName>ppt_w</p:attrName>
                                        </p:attrNameLst>
                                      </p:cBhvr>
                                      <p:tavLst>
                                        <p:tav tm="0">
                                          <p:val>
                                            <p:fltVal val="0"/>
                                          </p:val>
                                        </p:tav>
                                        <p:tav tm="100000">
                                          <p:val>
                                            <p:strVal val="#ppt_w"/>
                                          </p:val>
                                        </p:tav>
                                      </p:tavLst>
                                    </p:anim>
                                    <p:anim calcmode="lin" valueType="num">
                                      <p:cBhvr>
                                        <p:cTn id="13" dur="1000" fill="hold"/>
                                        <p:tgtEl>
                                          <p:spTgt spid="90117"/>
                                        </p:tgtEl>
                                        <p:attrNameLst>
                                          <p:attrName>ppt_h</p:attrName>
                                        </p:attrNameLst>
                                      </p:cBhvr>
                                      <p:tavLst>
                                        <p:tav tm="0">
                                          <p:val>
                                            <p:fltVal val="0"/>
                                          </p:val>
                                        </p:tav>
                                        <p:tav tm="100000">
                                          <p:val>
                                            <p:strVal val="#ppt_h"/>
                                          </p:val>
                                        </p:tav>
                                      </p:tavLst>
                                    </p:anim>
                                    <p:anim calcmode="lin" valueType="num">
                                      <p:cBhvr>
                                        <p:cTn id="14" dur="1000" fill="hold"/>
                                        <p:tgtEl>
                                          <p:spTgt spid="9011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0117"/>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90122"/>
                                        </p:tgtEl>
                                        <p:attrNameLst>
                                          <p:attrName>style.visibility</p:attrName>
                                        </p:attrNameLst>
                                      </p:cBhvr>
                                      <p:to>
                                        <p:strVal val="visible"/>
                                      </p:to>
                                    </p:set>
                                    <p:anim calcmode="lin" valueType="num">
                                      <p:cBhvr>
                                        <p:cTn id="18" dur="1000" fill="hold"/>
                                        <p:tgtEl>
                                          <p:spTgt spid="90122"/>
                                        </p:tgtEl>
                                        <p:attrNameLst>
                                          <p:attrName>ppt_w</p:attrName>
                                        </p:attrNameLst>
                                      </p:cBhvr>
                                      <p:tavLst>
                                        <p:tav tm="0">
                                          <p:val>
                                            <p:fltVal val="0"/>
                                          </p:val>
                                        </p:tav>
                                        <p:tav tm="100000">
                                          <p:val>
                                            <p:strVal val="#ppt_w"/>
                                          </p:val>
                                        </p:tav>
                                      </p:tavLst>
                                    </p:anim>
                                    <p:anim calcmode="lin" valueType="num">
                                      <p:cBhvr>
                                        <p:cTn id="19" dur="1000" fill="hold"/>
                                        <p:tgtEl>
                                          <p:spTgt spid="90122"/>
                                        </p:tgtEl>
                                        <p:attrNameLst>
                                          <p:attrName>ppt_h</p:attrName>
                                        </p:attrNameLst>
                                      </p:cBhvr>
                                      <p:tavLst>
                                        <p:tav tm="0">
                                          <p:val>
                                            <p:fltVal val="0"/>
                                          </p:val>
                                        </p:tav>
                                        <p:tav tm="100000">
                                          <p:val>
                                            <p:strVal val="#ppt_h"/>
                                          </p:val>
                                        </p:tav>
                                      </p:tavLst>
                                    </p:anim>
                                    <p:anim calcmode="lin" valueType="num">
                                      <p:cBhvr>
                                        <p:cTn id="20" dur="1000" fill="hold"/>
                                        <p:tgtEl>
                                          <p:spTgt spid="9012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0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0118"/>
                                        </p:tgtEl>
                                        <p:attrNameLst>
                                          <p:attrName>style.visibility</p:attrName>
                                        </p:attrNameLst>
                                      </p:cBhvr>
                                      <p:to>
                                        <p:strVal val="visible"/>
                                      </p:to>
                                    </p:set>
                                    <p:animEffect transition="in" filter="wipe(down)">
                                      <p:cBhvr>
                                        <p:cTn id="26" dur="580">
                                          <p:stCondLst>
                                            <p:cond delay="0"/>
                                          </p:stCondLst>
                                        </p:cTn>
                                        <p:tgtEl>
                                          <p:spTgt spid="90118"/>
                                        </p:tgtEl>
                                      </p:cBhvr>
                                    </p:animEffect>
                                    <p:anim calcmode="lin" valueType="num">
                                      <p:cBhvr>
                                        <p:cTn id="27" dur="1822" tmFilter="0,0; 0.14,0.36; 0.43,0.73; 0.71,0.91; 1.0,1.0">
                                          <p:stCondLst>
                                            <p:cond delay="0"/>
                                          </p:stCondLst>
                                        </p:cTn>
                                        <p:tgtEl>
                                          <p:spTgt spid="9011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011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011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011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0118"/>
                                        </p:tgtEl>
                                        <p:attrNameLst>
                                          <p:attrName>ppt_y</p:attrName>
                                        </p:attrNameLst>
                                      </p:cBhvr>
                                      <p:tavLst>
                                        <p:tav tm="0" fmla="#ppt_y-sin(pi*$)/81">
                                          <p:val>
                                            <p:fltVal val="0"/>
                                          </p:val>
                                        </p:tav>
                                        <p:tav tm="100000">
                                          <p:val>
                                            <p:fltVal val="1"/>
                                          </p:val>
                                        </p:tav>
                                      </p:tavLst>
                                    </p:anim>
                                    <p:animScale>
                                      <p:cBhvr>
                                        <p:cTn id="32" dur="26">
                                          <p:stCondLst>
                                            <p:cond delay="650"/>
                                          </p:stCondLst>
                                        </p:cTn>
                                        <p:tgtEl>
                                          <p:spTgt spid="90118"/>
                                        </p:tgtEl>
                                      </p:cBhvr>
                                      <p:to x="100000" y="60000"/>
                                    </p:animScale>
                                    <p:animScale>
                                      <p:cBhvr>
                                        <p:cTn id="33" dur="166" decel="50000">
                                          <p:stCondLst>
                                            <p:cond delay="676"/>
                                          </p:stCondLst>
                                        </p:cTn>
                                        <p:tgtEl>
                                          <p:spTgt spid="90118"/>
                                        </p:tgtEl>
                                      </p:cBhvr>
                                      <p:to x="100000" y="100000"/>
                                    </p:animScale>
                                    <p:animScale>
                                      <p:cBhvr>
                                        <p:cTn id="34" dur="26">
                                          <p:stCondLst>
                                            <p:cond delay="1312"/>
                                          </p:stCondLst>
                                        </p:cTn>
                                        <p:tgtEl>
                                          <p:spTgt spid="90118"/>
                                        </p:tgtEl>
                                      </p:cBhvr>
                                      <p:to x="100000" y="80000"/>
                                    </p:animScale>
                                    <p:animScale>
                                      <p:cBhvr>
                                        <p:cTn id="35" dur="166" decel="50000">
                                          <p:stCondLst>
                                            <p:cond delay="1338"/>
                                          </p:stCondLst>
                                        </p:cTn>
                                        <p:tgtEl>
                                          <p:spTgt spid="90118"/>
                                        </p:tgtEl>
                                      </p:cBhvr>
                                      <p:to x="100000" y="100000"/>
                                    </p:animScale>
                                    <p:animScale>
                                      <p:cBhvr>
                                        <p:cTn id="36" dur="26">
                                          <p:stCondLst>
                                            <p:cond delay="1642"/>
                                          </p:stCondLst>
                                        </p:cTn>
                                        <p:tgtEl>
                                          <p:spTgt spid="90118"/>
                                        </p:tgtEl>
                                      </p:cBhvr>
                                      <p:to x="100000" y="90000"/>
                                    </p:animScale>
                                    <p:animScale>
                                      <p:cBhvr>
                                        <p:cTn id="37" dur="166" decel="50000">
                                          <p:stCondLst>
                                            <p:cond delay="1668"/>
                                          </p:stCondLst>
                                        </p:cTn>
                                        <p:tgtEl>
                                          <p:spTgt spid="90118"/>
                                        </p:tgtEl>
                                      </p:cBhvr>
                                      <p:to x="100000" y="100000"/>
                                    </p:animScale>
                                    <p:animScale>
                                      <p:cBhvr>
                                        <p:cTn id="38" dur="26">
                                          <p:stCondLst>
                                            <p:cond delay="1808"/>
                                          </p:stCondLst>
                                        </p:cTn>
                                        <p:tgtEl>
                                          <p:spTgt spid="90118"/>
                                        </p:tgtEl>
                                      </p:cBhvr>
                                      <p:to x="100000" y="95000"/>
                                    </p:animScale>
                                    <p:animScale>
                                      <p:cBhvr>
                                        <p:cTn id="39" dur="166" decel="50000">
                                          <p:stCondLst>
                                            <p:cond delay="1834"/>
                                          </p:stCondLst>
                                        </p:cTn>
                                        <p:tgtEl>
                                          <p:spTgt spid="90118"/>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90123"/>
                                        </p:tgtEl>
                                        <p:attrNameLst>
                                          <p:attrName>style.visibility</p:attrName>
                                        </p:attrNameLst>
                                      </p:cBhvr>
                                      <p:to>
                                        <p:strVal val="visible"/>
                                      </p:to>
                                    </p:set>
                                    <p:animEffect transition="in" filter="wipe(down)">
                                      <p:cBhvr>
                                        <p:cTn id="42" dur="580">
                                          <p:stCondLst>
                                            <p:cond delay="0"/>
                                          </p:stCondLst>
                                        </p:cTn>
                                        <p:tgtEl>
                                          <p:spTgt spid="90123"/>
                                        </p:tgtEl>
                                      </p:cBhvr>
                                    </p:animEffect>
                                    <p:anim calcmode="lin" valueType="num">
                                      <p:cBhvr>
                                        <p:cTn id="43" dur="1822" tmFilter="0,0; 0.14,0.36; 0.43,0.73; 0.71,0.91; 1.0,1.0">
                                          <p:stCondLst>
                                            <p:cond delay="0"/>
                                          </p:stCondLst>
                                        </p:cTn>
                                        <p:tgtEl>
                                          <p:spTgt spid="9012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012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012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012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0123"/>
                                        </p:tgtEl>
                                        <p:attrNameLst>
                                          <p:attrName>ppt_y</p:attrName>
                                        </p:attrNameLst>
                                      </p:cBhvr>
                                      <p:tavLst>
                                        <p:tav tm="0" fmla="#ppt_y-sin(pi*$)/81">
                                          <p:val>
                                            <p:fltVal val="0"/>
                                          </p:val>
                                        </p:tav>
                                        <p:tav tm="100000">
                                          <p:val>
                                            <p:fltVal val="1"/>
                                          </p:val>
                                        </p:tav>
                                      </p:tavLst>
                                    </p:anim>
                                    <p:animScale>
                                      <p:cBhvr>
                                        <p:cTn id="48" dur="26">
                                          <p:stCondLst>
                                            <p:cond delay="650"/>
                                          </p:stCondLst>
                                        </p:cTn>
                                        <p:tgtEl>
                                          <p:spTgt spid="90123"/>
                                        </p:tgtEl>
                                      </p:cBhvr>
                                      <p:to x="100000" y="60000"/>
                                    </p:animScale>
                                    <p:animScale>
                                      <p:cBhvr>
                                        <p:cTn id="49" dur="166" decel="50000">
                                          <p:stCondLst>
                                            <p:cond delay="676"/>
                                          </p:stCondLst>
                                        </p:cTn>
                                        <p:tgtEl>
                                          <p:spTgt spid="90123"/>
                                        </p:tgtEl>
                                      </p:cBhvr>
                                      <p:to x="100000" y="100000"/>
                                    </p:animScale>
                                    <p:animScale>
                                      <p:cBhvr>
                                        <p:cTn id="50" dur="26">
                                          <p:stCondLst>
                                            <p:cond delay="1312"/>
                                          </p:stCondLst>
                                        </p:cTn>
                                        <p:tgtEl>
                                          <p:spTgt spid="90123"/>
                                        </p:tgtEl>
                                      </p:cBhvr>
                                      <p:to x="100000" y="80000"/>
                                    </p:animScale>
                                    <p:animScale>
                                      <p:cBhvr>
                                        <p:cTn id="51" dur="166" decel="50000">
                                          <p:stCondLst>
                                            <p:cond delay="1338"/>
                                          </p:stCondLst>
                                        </p:cTn>
                                        <p:tgtEl>
                                          <p:spTgt spid="90123"/>
                                        </p:tgtEl>
                                      </p:cBhvr>
                                      <p:to x="100000" y="100000"/>
                                    </p:animScale>
                                    <p:animScale>
                                      <p:cBhvr>
                                        <p:cTn id="52" dur="26">
                                          <p:stCondLst>
                                            <p:cond delay="1642"/>
                                          </p:stCondLst>
                                        </p:cTn>
                                        <p:tgtEl>
                                          <p:spTgt spid="90123"/>
                                        </p:tgtEl>
                                      </p:cBhvr>
                                      <p:to x="100000" y="90000"/>
                                    </p:animScale>
                                    <p:animScale>
                                      <p:cBhvr>
                                        <p:cTn id="53" dur="166" decel="50000">
                                          <p:stCondLst>
                                            <p:cond delay="1668"/>
                                          </p:stCondLst>
                                        </p:cTn>
                                        <p:tgtEl>
                                          <p:spTgt spid="90123"/>
                                        </p:tgtEl>
                                      </p:cBhvr>
                                      <p:to x="100000" y="100000"/>
                                    </p:animScale>
                                    <p:animScale>
                                      <p:cBhvr>
                                        <p:cTn id="54" dur="26">
                                          <p:stCondLst>
                                            <p:cond delay="1808"/>
                                          </p:stCondLst>
                                        </p:cTn>
                                        <p:tgtEl>
                                          <p:spTgt spid="90123"/>
                                        </p:tgtEl>
                                      </p:cBhvr>
                                      <p:to x="100000" y="95000"/>
                                    </p:animScale>
                                    <p:animScale>
                                      <p:cBhvr>
                                        <p:cTn id="55" dur="166" decel="50000">
                                          <p:stCondLst>
                                            <p:cond delay="1834"/>
                                          </p:stCondLst>
                                        </p:cTn>
                                        <p:tgtEl>
                                          <p:spTgt spid="9012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90120"/>
                                        </p:tgtEl>
                                        <p:attrNameLst>
                                          <p:attrName>style.visibility</p:attrName>
                                        </p:attrNameLst>
                                      </p:cBhvr>
                                      <p:to>
                                        <p:strVal val="visible"/>
                                      </p:to>
                                    </p:set>
                                    <p:animEffect transition="in" filter="wheel(4)">
                                      <p:cBhvr>
                                        <p:cTn id="60" dur="2000"/>
                                        <p:tgtEl>
                                          <p:spTgt spid="90120"/>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90125"/>
                                        </p:tgtEl>
                                        <p:attrNameLst>
                                          <p:attrName>style.visibility</p:attrName>
                                        </p:attrNameLst>
                                      </p:cBhvr>
                                      <p:to>
                                        <p:strVal val="visible"/>
                                      </p:to>
                                    </p:set>
                                    <p:animEffect transition="in" filter="wheel(4)">
                                      <p:cBhvr>
                                        <p:cTn id="63" dur="20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2" grpId="0"/>
      <p:bldP spid="90123" grpId="0"/>
      <p:bldP spid="90125" grpId="0"/>
      <p:bldP spid="901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00034" y="214290"/>
            <a:ext cx="8229600" cy="1143000"/>
          </a:xfrm>
        </p:spPr>
        <p:txBody>
          <a:bodyPr/>
          <a:lstStyle/>
          <a:p>
            <a:pPr fontAlgn="auto">
              <a:spcAft>
                <a:spcPts val="0"/>
              </a:spcAft>
              <a:defRPr/>
            </a:pPr>
            <a:r>
              <a:rPr lang="es-ES" sz="5400" dirty="0" smtClean="0">
                <a:effectLst>
                  <a:outerShdw blurRad="38100" dist="38100" dir="2700000" algn="tl">
                    <a:srgbClr val="000000">
                      <a:alpha val="43137"/>
                    </a:srgbClr>
                  </a:outerShdw>
                </a:effectLst>
              </a:rPr>
              <a:t>El </a:t>
            </a:r>
            <a:r>
              <a:rPr lang="es-ES" sz="5400" dirty="0" err="1" smtClean="0">
                <a:effectLst>
                  <a:outerShdw blurRad="38100" dist="38100" dir="2700000" algn="tl">
                    <a:srgbClr val="000000">
                      <a:alpha val="43137"/>
                    </a:srgbClr>
                  </a:outerShdw>
                </a:effectLst>
              </a:rPr>
              <a:t>nanomundo</a:t>
            </a:r>
            <a:endParaRPr lang="es-ES" sz="5400" dirty="0" smtClean="0">
              <a:effectLst>
                <a:outerShdw blurRad="38100" dist="38100" dir="2700000" algn="tl">
                  <a:srgbClr val="000000">
                    <a:alpha val="43137"/>
                  </a:srgbClr>
                </a:outerShdw>
              </a:effectLst>
            </a:endParaRPr>
          </a:p>
        </p:txBody>
      </p:sp>
      <p:sp>
        <p:nvSpPr>
          <p:cNvPr id="93187" name="Rectangle 3"/>
          <p:cNvSpPr>
            <a:spLocks noGrp="1" noChangeArrowheads="1"/>
          </p:cNvSpPr>
          <p:nvPr>
            <p:ph idx="1"/>
          </p:nvPr>
        </p:nvSpPr>
        <p:spPr>
          <a:xfrm>
            <a:off x="0" y="1571625"/>
            <a:ext cx="8929688" cy="5043488"/>
          </a:xfrm>
        </p:spPr>
        <p:txBody>
          <a:bodyPr>
            <a:normAutofit/>
          </a:bodyPr>
          <a:lstStyle/>
          <a:p>
            <a:pPr>
              <a:lnSpc>
                <a:spcPct val="70000"/>
              </a:lnSpc>
            </a:pPr>
            <a:endParaRPr lang="en-US" sz="1800" b="1" smtClean="0"/>
          </a:p>
          <a:p>
            <a:pPr>
              <a:lnSpc>
                <a:spcPct val="70000"/>
              </a:lnSpc>
              <a:buClr>
                <a:schemeClr val="accent1"/>
              </a:buClr>
              <a:buFont typeface="Wingdings" pitchFamily="2" charset="2"/>
              <a:buChar char="Ø"/>
            </a:pPr>
            <a:r>
              <a:rPr lang="es-EC" smtClean="0">
                <a:latin typeface="Arial" charset="0"/>
                <a:cs typeface="Arial" charset="0"/>
              </a:rPr>
              <a:t>Se destacan tres grandes sectores:</a:t>
            </a:r>
            <a:br>
              <a:rPr lang="es-EC" smtClean="0">
                <a:latin typeface="Arial" charset="0"/>
                <a:cs typeface="Arial" charset="0"/>
              </a:rPr>
            </a:br>
            <a:r>
              <a:rPr lang="es-EC" sz="2200" smtClean="0">
                <a:latin typeface="Arial" charset="0"/>
                <a:cs typeface="Arial" charset="0"/>
              </a:rPr>
              <a:t/>
            </a:r>
            <a:br>
              <a:rPr lang="es-EC" sz="2200" smtClean="0">
                <a:latin typeface="Arial" charset="0"/>
                <a:cs typeface="Arial" charset="0"/>
              </a:rPr>
            </a:br>
            <a:r>
              <a:rPr lang="es-EC" sz="2200" b="1" smtClean="0">
                <a:latin typeface="Arial" charset="0"/>
                <a:cs typeface="Arial" charset="0"/>
              </a:rPr>
              <a:t>Nanoelectrónica</a:t>
            </a:r>
            <a:r>
              <a:rPr lang="es-EC" sz="2200" smtClean="0">
                <a:latin typeface="Arial" charset="0"/>
                <a:cs typeface="Arial" charset="0"/>
              </a:rPr>
              <a:t> </a:t>
            </a:r>
            <a:br>
              <a:rPr lang="es-EC" sz="2200" smtClean="0">
                <a:latin typeface="Arial" charset="0"/>
                <a:cs typeface="Arial" charset="0"/>
              </a:rPr>
            </a:br>
            <a:r>
              <a:rPr lang="es-EC" sz="2200" smtClean="0">
                <a:latin typeface="Arial" charset="0"/>
                <a:cs typeface="Arial" charset="0"/>
              </a:rPr>
              <a:t>El desarrollo en el campo eléctrico de sistemas nanométricos.</a:t>
            </a:r>
          </a:p>
          <a:p>
            <a:pPr>
              <a:lnSpc>
                <a:spcPct val="70000"/>
              </a:lnSpc>
              <a:buClr>
                <a:schemeClr val="accent1"/>
              </a:buClr>
              <a:buFont typeface="Wingdings" pitchFamily="2" charset="2"/>
              <a:buChar char="Ø"/>
            </a:pPr>
            <a:r>
              <a:rPr lang="es-EC" sz="2200" smtClean="0">
                <a:latin typeface="Arial" charset="0"/>
                <a:cs typeface="Arial" charset="0"/>
              </a:rPr>
              <a:t/>
            </a:r>
            <a:br>
              <a:rPr lang="es-EC" sz="2200" smtClean="0">
                <a:latin typeface="Arial" charset="0"/>
                <a:cs typeface="Arial" charset="0"/>
              </a:rPr>
            </a:br>
            <a:r>
              <a:rPr lang="es-EC" sz="2200" b="1" smtClean="0">
                <a:latin typeface="Arial" charset="0"/>
                <a:cs typeface="Arial" charset="0"/>
              </a:rPr>
              <a:t>Nanobiotecnología</a:t>
            </a:r>
            <a:r>
              <a:rPr lang="es-EC" sz="2200" smtClean="0">
                <a:latin typeface="Arial" charset="0"/>
                <a:cs typeface="Arial" charset="0"/>
              </a:rPr>
              <a:t> </a:t>
            </a:r>
            <a:br>
              <a:rPr lang="es-EC" sz="2200" smtClean="0">
                <a:latin typeface="Arial" charset="0"/>
                <a:cs typeface="Arial" charset="0"/>
              </a:rPr>
            </a:br>
            <a:r>
              <a:rPr lang="es-EC" sz="2200" smtClean="0">
                <a:latin typeface="Arial" charset="0"/>
                <a:cs typeface="Arial" charset="0"/>
              </a:rPr>
              <a:t>Combina la ingeniería a nanoescala con la biología para manipular sistemas vivos o para fabricar materiales de inspiración biológica a nivel molecular.</a:t>
            </a:r>
            <a:br>
              <a:rPr lang="es-EC" sz="2200" smtClean="0">
                <a:latin typeface="Arial" charset="0"/>
                <a:cs typeface="Arial" charset="0"/>
              </a:rPr>
            </a:br>
            <a:r>
              <a:rPr lang="es-EC" sz="2200" smtClean="0">
                <a:latin typeface="Arial" charset="0"/>
                <a:cs typeface="Arial" charset="0"/>
              </a:rPr>
              <a:t/>
            </a:r>
            <a:br>
              <a:rPr lang="es-EC" sz="2200" smtClean="0">
                <a:latin typeface="Arial" charset="0"/>
                <a:cs typeface="Arial" charset="0"/>
              </a:rPr>
            </a:br>
            <a:r>
              <a:rPr lang="es-EC" sz="2200" b="1" smtClean="0">
                <a:latin typeface="Arial" charset="0"/>
                <a:cs typeface="Arial" charset="0"/>
              </a:rPr>
              <a:t>Nanomateriales</a:t>
            </a:r>
            <a:r>
              <a:rPr lang="es-EC" sz="2200" smtClean="0">
                <a:latin typeface="Arial" charset="0"/>
                <a:cs typeface="Arial" charset="0"/>
              </a:rPr>
              <a:t> </a:t>
            </a:r>
            <a:br>
              <a:rPr lang="es-EC" sz="2200" smtClean="0">
                <a:latin typeface="Arial" charset="0"/>
                <a:cs typeface="Arial" charset="0"/>
              </a:rPr>
            </a:br>
            <a:r>
              <a:rPr lang="es-EC" sz="2200" smtClean="0">
                <a:latin typeface="Arial" charset="0"/>
                <a:cs typeface="Arial" charset="0"/>
              </a:rPr>
              <a:t>Se trata de controlar con toda precisión la morfología a dimensiones nanoescalares de sustancias o partículas para producir materiales nanoestructurados. En todos estos trabajos que tienen mucho en común se utilizan los mismos métodos para medir y manipular estructuras ultra diminutas, como son, por ejemplo, los microscopios a resolución nanoescalar.</a:t>
            </a:r>
            <a:endParaRPr lang="es-ES" sz="22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Effect transition="in" filter="wedge">
                                      <p:cBhvr>
                                        <p:cTn id="13" dur="2000"/>
                                        <p:tgtEl>
                                          <p:spTgt spid="9318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93187">
                                            <p:txEl>
                                              <p:pRg st="2" end="2"/>
                                            </p:txEl>
                                          </p:spTgt>
                                        </p:tgtEl>
                                        <p:attrNameLst>
                                          <p:attrName>style.visibility</p:attrName>
                                        </p:attrNameLst>
                                      </p:cBhvr>
                                      <p:to>
                                        <p:strVal val="visible"/>
                                      </p:to>
                                    </p:set>
                                    <p:animEffect transition="in" filter="wedge">
                                      <p:cBhvr>
                                        <p:cTn id="18" dur="20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1500" y="142875"/>
            <a:ext cx="8229600" cy="1139825"/>
          </a:xfrm>
        </p:spPr>
        <p:txBody>
          <a:bodyPr>
            <a:noAutofit/>
          </a:bodyPr>
          <a:lstStyle/>
          <a:p>
            <a:pPr fontAlgn="auto">
              <a:spcAft>
                <a:spcPts val="0"/>
              </a:spcAft>
              <a:defRPr/>
            </a:pPr>
            <a:r>
              <a:rPr lang="en-US" sz="4400" dirty="0" err="1" smtClean="0">
                <a:effectLst/>
              </a:rPr>
              <a:t>Riesgos</a:t>
            </a:r>
            <a:r>
              <a:rPr lang="en-US" sz="4400" dirty="0" smtClean="0">
                <a:effectLst/>
              </a:rPr>
              <a:t> de la </a:t>
            </a:r>
            <a:r>
              <a:rPr lang="en-US" sz="4400" dirty="0" err="1" smtClean="0">
                <a:effectLst/>
              </a:rPr>
              <a:t>Nanotecnología</a:t>
            </a:r>
            <a:endParaRPr lang="es-ES" sz="4400" dirty="0" smtClean="0">
              <a:effectLst/>
            </a:endParaRPr>
          </a:p>
        </p:txBody>
      </p:sp>
      <p:sp>
        <p:nvSpPr>
          <p:cNvPr id="29699" name="Rectangle 3"/>
          <p:cNvSpPr>
            <a:spLocks noGrp="1" noChangeArrowheads="1"/>
          </p:cNvSpPr>
          <p:nvPr>
            <p:ph idx="1"/>
          </p:nvPr>
        </p:nvSpPr>
        <p:spPr>
          <a:xfrm>
            <a:off x="0" y="1341438"/>
            <a:ext cx="9144000" cy="4535487"/>
          </a:xfrm>
        </p:spPr>
        <p:txBody>
          <a:bodyPr>
            <a:normAutofit/>
          </a:bodyPr>
          <a:lstStyle/>
          <a:p>
            <a:pPr>
              <a:lnSpc>
                <a:spcPct val="70000"/>
              </a:lnSpc>
              <a:buClr>
                <a:schemeClr val="accent1"/>
              </a:buClr>
            </a:pPr>
            <a:endParaRPr lang="es-ES" sz="2000" smtClean="0">
              <a:latin typeface="Arial" charset="0"/>
              <a:cs typeface="Arial" charset="0"/>
            </a:endParaRPr>
          </a:p>
          <a:p>
            <a:pPr>
              <a:lnSpc>
                <a:spcPct val="80000"/>
              </a:lnSpc>
              <a:buClr>
                <a:schemeClr val="folHlink"/>
              </a:buClr>
              <a:buFont typeface="Wingdings" pitchFamily="2" charset="2"/>
              <a:buChar char="v"/>
            </a:pPr>
            <a:r>
              <a:rPr lang="es-ES" sz="2000" smtClean="0">
                <a:latin typeface="Arial" charset="0"/>
              </a:rPr>
              <a:t>La nanotecnología es un avance tan importante que su impacto podría llegar a ser comparable con la Revolución Industrial pero con una diferencia destacable - que en el caso de la nanotecnología el enorme impacto se notará en cuestión de unos pocos años, con el peligro de estar la humanidad desprevenida ante los peligros que tal impacto conllevaría.</a:t>
            </a:r>
          </a:p>
          <a:p>
            <a:pPr>
              <a:lnSpc>
                <a:spcPct val="80000"/>
              </a:lnSpc>
              <a:buClr>
                <a:schemeClr val="folHlink"/>
              </a:buClr>
              <a:buFont typeface="Wingdings" pitchFamily="2" charset="2"/>
              <a:buChar char="v"/>
            </a:pPr>
            <a:endParaRPr lang="es-ES" sz="2000" smtClean="0">
              <a:latin typeface="Arial" charset="0"/>
              <a:cs typeface="Arial" charset="0"/>
            </a:endParaRPr>
          </a:p>
          <a:p>
            <a:pPr>
              <a:lnSpc>
                <a:spcPct val="70000"/>
              </a:lnSpc>
              <a:buClr>
                <a:schemeClr val="accent1"/>
              </a:buClr>
            </a:pPr>
            <a:r>
              <a:rPr lang="es-ES" sz="2000" smtClean="0">
                <a:latin typeface="Arial" charset="0"/>
                <a:cs typeface="Arial" charset="0"/>
              </a:rPr>
              <a:t>Riesgo por uso de la nanotecnología por parte de criminales o terroristas</a:t>
            </a:r>
            <a:endParaRPr lang="es-EC" sz="2000" smtClean="0">
              <a:latin typeface="Arial" charset="0"/>
              <a:cs typeface="Arial" charset="0"/>
            </a:endParaRPr>
          </a:p>
          <a:p>
            <a:pPr>
              <a:lnSpc>
                <a:spcPct val="70000"/>
              </a:lnSpc>
              <a:buClr>
                <a:schemeClr val="accent1"/>
              </a:buClr>
            </a:pPr>
            <a:r>
              <a:rPr lang="es-ES" sz="2000" smtClean="0">
                <a:latin typeface="Arial" charset="0"/>
                <a:cs typeface="Arial" charset="0"/>
              </a:rPr>
              <a:t>Desequilibrio social por nuevos productos o formas de vida</a:t>
            </a:r>
            <a:endParaRPr lang="es-EC" sz="2000" smtClean="0">
              <a:latin typeface="Arial" charset="0"/>
              <a:cs typeface="Arial" charset="0"/>
            </a:endParaRPr>
          </a:p>
          <a:p>
            <a:pPr>
              <a:lnSpc>
                <a:spcPct val="70000"/>
              </a:lnSpc>
              <a:buClr>
                <a:schemeClr val="accent1"/>
              </a:buClr>
            </a:pPr>
            <a:r>
              <a:rPr lang="es-ES" sz="2000" smtClean="0">
                <a:latin typeface="Arial" charset="0"/>
                <a:cs typeface="Arial" charset="0"/>
              </a:rPr>
              <a:t>Posible causa </a:t>
            </a:r>
            <a:r>
              <a:rPr lang="es-ES" sz="2000" smtClean="0">
                <a:latin typeface="Arial" charset="0"/>
              </a:rPr>
              <a:t>de una nueva carrera de armamentos entre dos países competidores</a:t>
            </a:r>
            <a:r>
              <a:rPr lang="es-ES" smtClean="0"/>
              <a:t> </a:t>
            </a:r>
            <a:endParaRPr lang="es-EC" sz="2000" smtClean="0">
              <a:latin typeface="Arial" charset="0"/>
              <a:cs typeface="Arial" charset="0"/>
            </a:endParaRPr>
          </a:p>
          <a:p>
            <a:pPr>
              <a:lnSpc>
                <a:spcPct val="70000"/>
              </a:lnSpc>
              <a:buClr>
                <a:schemeClr val="accent1"/>
              </a:buClr>
            </a:pPr>
            <a:r>
              <a:rPr lang="es-ES" sz="2000" smtClean="0">
                <a:latin typeface="Arial" charset="0"/>
                <a:cs typeface="Arial" charset="0"/>
              </a:rPr>
              <a:t>Daños medioambientales colectivos derivados de productos no regulados </a:t>
            </a:r>
            <a:endParaRPr lang="es-EC" sz="2000" smtClean="0">
              <a:latin typeface="Arial" charset="0"/>
              <a:cs typeface="Arial" charset="0"/>
            </a:endParaRPr>
          </a:p>
          <a:p>
            <a:pPr>
              <a:lnSpc>
                <a:spcPct val="70000"/>
              </a:lnSpc>
              <a:buClr>
                <a:schemeClr val="accent1"/>
              </a:buClr>
            </a:pPr>
            <a:r>
              <a:rPr lang="es-ES" sz="2000" smtClean="0">
                <a:latin typeface="Arial" charset="0"/>
              </a:rPr>
              <a:t>La sobre explotación de productos baratos podría causar importantes daños al medio ambiente</a:t>
            </a:r>
            <a:r>
              <a:rPr lang="es-ES" smtClean="0"/>
              <a:t> </a:t>
            </a:r>
            <a:endParaRPr lang="es-EC" sz="2000" smtClean="0">
              <a:latin typeface="Arial" charset="0"/>
              <a:cs typeface="Arial" charset="0"/>
            </a:endParaRPr>
          </a:p>
          <a:p>
            <a:pPr>
              <a:lnSpc>
                <a:spcPct val="70000"/>
              </a:lnSpc>
              <a:buClr>
                <a:schemeClr val="accent1"/>
              </a:buClr>
            </a:pPr>
            <a:r>
              <a:rPr lang="es-ES" sz="2000" smtClean="0">
                <a:latin typeface="Arial" charset="0"/>
                <a:cs typeface="Arial" charset="0"/>
              </a:rPr>
              <a:t>Un mercado negro de la nanotecnología, el abandono o la ilegalización de la nanotecnología; aumentarían la posibilidad y el peligro de otros riesgos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calcmode="lin" valueType="num">
                                      <p:cBhvr>
                                        <p:cTn id="12"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96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p:cTn id="19"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96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9699">
                                            <p:txEl>
                                              <p:pRg st="4" end="4"/>
                                            </p:txEl>
                                          </p:spTgt>
                                        </p:tgtEl>
                                        <p:attrNameLst>
                                          <p:attrName>style.visibility</p:attrName>
                                        </p:attrNameLst>
                                      </p:cBhvr>
                                      <p:to>
                                        <p:strVal val="visible"/>
                                      </p:to>
                                    </p:set>
                                    <p:anim calcmode="lin" valueType="num">
                                      <p:cBhvr>
                                        <p:cTn id="26"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96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9699">
                                            <p:txEl>
                                              <p:pRg st="5" end="5"/>
                                            </p:txEl>
                                          </p:spTgt>
                                        </p:tgtEl>
                                        <p:attrNameLst>
                                          <p:attrName>style.visibility</p:attrName>
                                        </p:attrNameLst>
                                      </p:cBhvr>
                                      <p:to>
                                        <p:strVal val="visible"/>
                                      </p:to>
                                    </p:set>
                                    <p:anim calcmode="lin" valueType="num">
                                      <p:cBhvr>
                                        <p:cTn id="33"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9699">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296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9699">
                                            <p:txEl>
                                              <p:pRg st="6" end="6"/>
                                            </p:txEl>
                                          </p:spTgt>
                                        </p:tgtEl>
                                        <p:attrNameLst>
                                          <p:attrName>style.visibility</p:attrName>
                                        </p:attrNameLst>
                                      </p:cBhvr>
                                      <p:to>
                                        <p:strVal val="visible"/>
                                      </p:to>
                                    </p:set>
                                    <p:anim calcmode="lin" valueType="num">
                                      <p:cBhvr>
                                        <p:cTn id="40" dur="5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9699">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96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9699">
                                            <p:txEl>
                                              <p:pRg st="7" end="7"/>
                                            </p:txEl>
                                          </p:spTgt>
                                        </p:tgtEl>
                                        <p:attrNameLst>
                                          <p:attrName>style.visibility</p:attrName>
                                        </p:attrNameLst>
                                      </p:cBhvr>
                                      <p:to>
                                        <p:strVal val="visible"/>
                                      </p:to>
                                    </p:set>
                                    <p:anim calcmode="lin" valueType="num">
                                      <p:cBhvr>
                                        <p:cTn id="47" dur="500" fill="hold"/>
                                        <p:tgtEl>
                                          <p:spTgt spid="29699">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29699">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2969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9699">
                                            <p:txEl>
                                              <p:pRg st="8" end="8"/>
                                            </p:txEl>
                                          </p:spTgt>
                                        </p:tgtEl>
                                        <p:attrNameLst>
                                          <p:attrName>style.visibility</p:attrName>
                                        </p:attrNameLst>
                                      </p:cBhvr>
                                      <p:to>
                                        <p:strVal val="visible"/>
                                      </p:to>
                                    </p:set>
                                    <p:anim calcmode="lin" valueType="num">
                                      <p:cBhvr>
                                        <p:cTn id="54" dur="500" fill="hold"/>
                                        <p:tgtEl>
                                          <p:spTgt spid="29699">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29699">
                                            <p:txEl>
                                              <p:pRg st="8" end="8"/>
                                            </p:txEl>
                                          </p:spTgt>
                                        </p:tgtEl>
                                        <p:attrNameLst>
                                          <p:attrName>ppt_h</p:attrName>
                                        </p:attrNameLst>
                                      </p:cBhvr>
                                      <p:tavLst>
                                        <p:tav tm="0">
                                          <p:val>
                                            <p:fltVal val="0"/>
                                          </p:val>
                                        </p:tav>
                                        <p:tav tm="100000">
                                          <p:val>
                                            <p:strVal val="#ppt_h"/>
                                          </p:val>
                                        </p:tav>
                                      </p:tavLst>
                                    </p:anim>
                                    <p:animEffect transition="in" filter="fade">
                                      <p:cBhvr>
                                        <p:cTn id="56" dur="5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428604"/>
            <a:ext cx="8229600" cy="925534"/>
          </a:xfrm>
        </p:spPr>
        <p:txBody>
          <a:bodyPr/>
          <a:lstStyle/>
          <a:p>
            <a:pPr fontAlgn="auto">
              <a:spcAft>
                <a:spcPts val="0"/>
              </a:spcAft>
              <a:defRPr/>
            </a:pPr>
            <a:r>
              <a:rPr lang="es-ES" sz="4800" dirty="0" smtClean="0">
                <a:effectLst/>
              </a:rPr>
              <a:t>¿Qué es nanotecnología?</a:t>
            </a:r>
          </a:p>
        </p:txBody>
      </p:sp>
      <p:sp>
        <p:nvSpPr>
          <p:cNvPr id="8195" name="Rectangle 3"/>
          <p:cNvSpPr>
            <a:spLocks noGrp="1" noChangeArrowheads="1"/>
          </p:cNvSpPr>
          <p:nvPr>
            <p:ph idx="1"/>
          </p:nvPr>
        </p:nvSpPr>
        <p:spPr>
          <a:xfrm>
            <a:off x="250825" y="1700213"/>
            <a:ext cx="8715375" cy="2260600"/>
          </a:xfrm>
        </p:spPr>
        <p:txBody>
          <a:bodyPr/>
          <a:lstStyle/>
          <a:p>
            <a:pPr>
              <a:lnSpc>
                <a:spcPct val="90000"/>
              </a:lnSpc>
              <a:buClr>
                <a:schemeClr val="accent1"/>
              </a:buClr>
            </a:pPr>
            <a:r>
              <a:rPr lang="es-ES" sz="2400" smtClean="0">
                <a:latin typeface="Arial" charset="0"/>
              </a:rPr>
              <a:t>La </a:t>
            </a:r>
            <a:r>
              <a:rPr lang="es-ES" sz="2400" b="1" smtClean="0">
                <a:latin typeface="Arial" charset="0"/>
              </a:rPr>
              <a:t>nanotecnología</a:t>
            </a:r>
            <a:r>
              <a:rPr lang="es-ES" sz="2400" smtClean="0">
                <a:latin typeface="Arial" charset="0"/>
              </a:rPr>
              <a:t> es un campo de las ciencias aplicadas dedicado al control y manipulación de la materia a una escala menor que un micrómetro, es decir, a nivel de átomos y moléculas</a:t>
            </a:r>
            <a:r>
              <a:rPr lang="es-ES" sz="2400" smtClean="0">
                <a:latin typeface="Arial" charset="0"/>
                <a:cs typeface="Arial" charset="0"/>
              </a:rPr>
              <a:t>. En síntesis nos llevaría a la posibilidad de fabricar materiales y máquinas a partir del reordenamiento de </a:t>
            </a:r>
            <a:r>
              <a:rPr lang="es-ES" sz="2400" b="1" smtClean="0">
                <a:latin typeface="Arial" charset="0"/>
                <a:cs typeface="Arial" charset="0"/>
              </a:rPr>
              <a:t>átomos</a:t>
            </a:r>
            <a:r>
              <a:rPr lang="es-ES" sz="2400" smtClean="0">
                <a:latin typeface="Arial" charset="0"/>
                <a:cs typeface="Arial" charset="0"/>
              </a:rPr>
              <a:t> y </a:t>
            </a:r>
            <a:r>
              <a:rPr lang="es-ES" sz="2400" b="1" smtClean="0">
                <a:latin typeface="Arial" charset="0"/>
                <a:cs typeface="Arial" charset="0"/>
              </a:rPr>
              <a:t>moléculas</a:t>
            </a:r>
            <a:r>
              <a:rPr lang="es-ES" sz="2400" smtClean="0">
                <a:latin typeface="Arial" charset="0"/>
                <a:cs typeface="Arial" charset="0"/>
              </a:rPr>
              <a:t>. </a:t>
            </a:r>
          </a:p>
        </p:txBody>
      </p:sp>
      <p:pic>
        <p:nvPicPr>
          <p:cNvPr id="8198" name="Picture 6" descr="nanotecnologiañ"/>
          <p:cNvPicPr>
            <a:picLocks noChangeAspect="1" noChangeArrowheads="1"/>
          </p:cNvPicPr>
          <p:nvPr/>
        </p:nvPicPr>
        <p:blipFill>
          <a:blip r:embed="rId2"/>
          <a:srcRect/>
          <a:stretch>
            <a:fillRect/>
          </a:stretch>
        </p:blipFill>
        <p:spPr bwMode="auto">
          <a:xfrm>
            <a:off x="5724525" y="4652963"/>
            <a:ext cx="1285875" cy="1585912"/>
          </a:xfrm>
          <a:prstGeom prst="rect">
            <a:avLst/>
          </a:prstGeom>
          <a:noFill/>
          <a:ln w="9525">
            <a:noFill/>
            <a:miter lim="800000"/>
            <a:headEnd/>
            <a:tailEnd/>
          </a:ln>
        </p:spPr>
      </p:pic>
      <p:pic>
        <p:nvPicPr>
          <p:cNvPr id="4103" name="Picture 7" descr="nanotecnologia"/>
          <p:cNvPicPr>
            <a:picLocks noChangeAspect="1" noChangeArrowheads="1"/>
          </p:cNvPicPr>
          <p:nvPr/>
        </p:nvPicPr>
        <p:blipFill>
          <a:blip r:embed="rId3"/>
          <a:srcRect/>
          <a:stretch>
            <a:fillRect/>
          </a:stretch>
        </p:blipFill>
        <p:spPr bwMode="auto">
          <a:xfrm>
            <a:off x="2339975" y="4581525"/>
            <a:ext cx="1871663" cy="154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plus(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diamond(in)">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down)">
                                      <p:cBhvr>
                                        <p:cTn id="17" dur="580">
                                          <p:stCondLst>
                                            <p:cond delay="0"/>
                                          </p:stCondLst>
                                        </p:cTn>
                                        <p:tgtEl>
                                          <p:spTgt spid="8198"/>
                                        </p:tgtEl>
                                      </p:cBhvr>
                                    </p:animEffect>
                                    <p:anim calcmode="lin" valueType="num">
                                      <p:cBhvr>
                                        <p:cTn id="18"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23" dur="26">
                                          <p:stCondLst>
                                            <p:cond delay="650"/>
                                          </p:stCondLst>
                                        </p:cTn>
                                        <p:tgtEl>
                                          <p:spTgt spid="8198"/>
                                        </p:tgtEl>
                                      </p:cBhvr>
                                      <p:to x="100000" y="60000"/>
                                    </p:animScale>
                                    <p:animScale>
                                      <p:cBhvr>
                                        <p:cTn id="24" dur="166" decel="50000">
                                          <p:stCondLst>
                                            <p:cond delay="676"/>
                                          </p:stCondLst>
                                        </p:cTn>
                                        <p:tgtEl>
                                          <p:spTgt spid="8198"/>
                                        </p:tgtEl>
                                      </p:cBhvr>
                                      <p:to x="100000" y="100000"/>
                                    </p:animScale>
                                    <p:animScale>
                                      <p:cBhvr>
                                        <p:cTn id="25" dur="26">
                                          <p:stCondLst>
                                            <p:cond delay="1312"/>
                                          </p:stCondLst>
                                        </p:cTn>
                                        <p:tgtEl>
                                          <p:spTgt spid="8198"/>
                                        </p:tgtEl>
                                      </p:cBhvr>
                                      <p:to x="100000" y="80000"/>
                                    </p:animScale>
                                    <p:animScale>
                                      <p:cBhvr>
                                        <p:cTn id="26" dur="166" decel="50000">
                                          <p:stCondLst>
                                            <p:cond delay="1338"/>
                                          </p:stCondLst>
                                        </p:cTn>
                                        <p:tgtEl>
                                          <p:spTgt spid="8198"/>
                                        </p:tgtEl>
                                      </p:cBhvr>
                                      <p:to x="100000" y="100000"/>
                                    </p:animScale>
                                    <p:animScale>
                                      <p:cBhvr>
                                        <p:cTn id="27" dur="26">
                                          <p:stCondLst>
                                            <p:cond delay="1642"/>
                                          </p:stCondLst>
                                        </p:cTn>
                                        <p:tgtEl>
                                          <p:spTgt spid="8198"/>
                                        </p:tgtEl>
                                      </p:cBhvr>
                                      <p:to x="100000" y="90000"/>
                                    </p:animScale>
                                    <p:animScale>
                                      <p:cBhvr>
                                        <p:cTn id="28" dur="166" decel="50000">
                                          <p:stCondLst>
                                            <p:cond delay="1668"/>
                                          </p:stCondLst>
                                        </p:cTn>
                                        <p:tgtEl>
                                          <p:spTgt spid="8198"/>
                                        </p:tgtEl>
                                      </p:cBhvr>
                                      <p:to x="100000" y="100000"/>
                                    </p:animScale>
                                    <p:animScale>
                                      <p:cBhvr>
                                        <p:cTn id="29" dur="26">
                                          <p:stCondLst>
                                            <p:cond delay="1808"/>
                                          </p:stCondLst>
                                        </p:cTn>
                                        <p:tgtEl>
                                          <p:spTgt spid="8198"/>
                                        </p:tgtEl>
                                      </p:cBhvr>
                                      <p:to x="100000" y="95000"/>
                                    </p:animScale>
                                    <p:animScale>
                                      <p:cBhvr>
                                        <p:cTn id="30" dur="166" decel="50000">
                                          <p:stCondLst>
                                            <p:cond delay="1834"/>
                                          </p:stCondLst>
                                        </p:cTn>
                                        <p:tgtEl>
                                          <p:spTgt spid="81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28688" y="285750"/>
            <a:ext cx="7686675" cy="1139825"/>
          </a:xfrm>
        </p:spPr>
        <p:txBody>
          <a:bodyPr/>
          <a:lstStyle/>
          <a:p>
            <a:pPr fontAlgn="auto">
              <a:spcAft>
                <a:spcPts val="0"/>
              </a:spcAft>
              <a:defRPr/>
            </a:pPr>
            <a:r>
              <a:rPr lang="es-ES" sz="4800" dirty="0" smtClean="0">
                <a:effectLst/>
              </a:rPr>
              <a:t>Tipos de Nanotecnología</a:t>
            </a:r>
          </a:p>
        </p:txBody>
      </p:sp>
      <p:sp>
        <p:nvSpPr>
          <p:cNvPr id="36867" name="Rectangle 3"/>
          <p:cNvSpPr>
            <a:spLocks noGrp="1" noChangeArrowheads="1"/>
          </p:cNvSpPr>
          <p:nvPr>
            <p:ph idx="1"/>
          </p:nvPr>
        </p:nvSpPr>
        <p:spPr>
          <a:xfrm>
            <a:off x="214313" y="1785938"/>
            <a:ext cx="8678862" cy="4883150"/>
          </a:xfrm>
        </p:spPr>
        <p:txBody>
          <a:bodyPr/>
          <a:lstStyle/>
          <a:p>
            <a:pPr marL="593725" indent="-457200">
              <a:lnSpc>
                <a:spcPct val="80000"/>
              </a:lnSpc>
              <a:buClr>
                <a:schemeClr val="tx2"/>
              </a:buClr>
              <a:buFont typeface="Arial" charset="0"/>
              <a:buAutoNum type="arabicPeriod"/>
            </a:pPr>
            <a:r>
              <a:rPr lang="es-ES" sz="2000" b="1" smtClean="0">
                <a:solidFill>
                  <a:schemeClr val="tx2"/>
                </a:solidFill>
                <a:latin typeface="Arial" charset="0"/>
                <a:cs typeface="Arial" charset="0"/>
              </a:rPr>
              <a:t>Top-down</a:t>
            </a:r>
            <a:r>
              <a:rPr lang="es-ES" sz="2000" smtClean="0">
                <a:latin typeface="Arial" charset="0"/>
                <a:cs typeface="Arial" charset="0"/>
              </a:rPr>
              <a:t>: Reducción de tamaño. Los mecanismos y las estructuras se miniaturizan a escala nanométrica. Este tipo de Nanotecnología ha sido el más frecuente hasta la fecha</a:t>
            </a:r>
          </a:p>
          <a:p>
            <a:pPr marL="593725" indent="-457200">
              <a:lnSpc>
                <a:spcPct val="80000"/>
              </a:lnSpc>
              <a:buClr>
                <a:schemeClr val="tx2"/>
              </a:buClr>
              <a:buFont typeface="Arial" charset="0"/>
              <a:buAutoNum type="arabicPeriod"/>
            </a:pPr>
            <a:endParaRPr lang="es-ES" sz="2000" smtClean="0">
              <a:latin typeface="Arial" charset="0"/>
              <a:cs typeface="Arial" charset="0"/>
            </a:endParaRPr>
          </a:p>
          <a:p>
            <a:pPr marL="593725" indent="-457200">
              <a:lnSpc>
                <a:spcPct val="80000"/>
              </a:lnSpc>
              <a:buClr>
                <a:schemeClr val="tx2"/>
              </a:buClr>
              <a:buFont typeface="Arial" charset="0"/>
              <a:buAutoNum type="arabicPeriod"/>
            </a:pPr>
            <a:r>
              <a:rPr lang="es-ES" sz="2000" b="1" smtClean="0">
                <a:solidFill>
                  <a:schemeClr val="tx2"/>
                </a:solidFill>
                <a:latin typeface="Arial" charset="0"/>
                <a:cs typeface="Arial" charset="0"/>
              </a:rPr>
              <a:t>Bottom-Up</a:t>
            </a:r>
            <a:r>
              <a:rPr lang="es-ES" sz="2000" smtClean="0">
                <a:latin typeface="Arial" charset="0"/>
                <a:cs typeface="Arial" charset="0"/>
              </a:rPr>
              <a:t>: Auto ensamblado. Se comienza con una estructura nanométrica como una molécula y mediante un proceso de montaje o auto ensamblado, se crea un mecanismo mayor que el mecanismo con el que comenzamos. Este enfoque, que algunos consideran como el único y "verdadero" enfoque nanotecnológico, ha de permitir que la materia pueda controlarse de manera extremadamente precisa. </a:t>
            </a:r>
            <a:br>
              <a:rPr lang="es-ES" sz="2000" smtClean="0">
                <a:latin typeface="Arial" charset="0"/>
                <a:cs typeface="Arial" charset="0"/>
              </a:rPr>
            </a:br>
            <a:r>
              <a:rPr lang="es-ES" sz="2000" smtClean="0">
                <a:latin typeface="Arial" charset="0"/>
                <a:cs typeface="Arial" charset="0"/>
              </a:rPr>
              <a:t/>
            </a:r>
            <a:br>
              <a:rPr lang="es-ES" sz="2000" smtClean="0">
                <a:latin typeface="Arial" charset="0"/>
                <a:cs typeface="Arial" charset="0"/>
              </a:rPr>
            </a:br>
            <a:endParaRPr lang="es-ES" sz="2000" smtClean="0">
              <a:latin typeface="Arial" charset="0"/>
              <a:cs typeface="Arial" charset="0"/>
            </a:endParaRPr>
          </a:p>
        </p:txBody>
      </p:sp>
      <p:pic>
        <p:nvPicPr>
          <p:cNvPr id="36870" name="Picture 6" descr="diffGearSmall"/>
          <p:cNvPicPr>
            <a:picLocks noChangeAspect="1" noChangeArrowheads="1"/>
          </p:cNvPicPr>
          <p:nvPr/>
        </p:nvPicPr>
        <p:blipFill>
          <a:blip r:embed="rId2"/>
          <a:srcRect/>
          <a:stretch>
            <a:fillRect/>
          </a:stretch>
        </p:blipFill>
        <p:spPr bwMode="auto">
          <a:xfrm>
            <a:off x="5286375" y="5000625"/>
            <a:ext cx="1560513" cy="1573213"/>
          </a:xfrm>
          <a:prstGeom prst="rect">
            <a:avLst/>
          </a:prstGeom>
          <a:noFill/>
          <a:ln w="9525">
            <a:noFill/>
            <a:miter lim="800000"/>
            <a:headEnd/>
            <a:tailEnd/>
          </a:ln>
        </p:spPr>
      </p:pic>
      <p:pic>
        <p:nvPicPr>
          <p:cNvPr id="36871" name="Picture 7" descr="nano_7"/>
          <p:cNvPicPr>
            <a:picLocks noChangeAspect="1" noChangeArrowheads="1"/>
          </p:cNvPicPr>
          <p:nvPr/>
        </p:nvPicPr>
        <p:blipFill>
          <a:blip r:embed="rId3"/>
          <a:srcRect/>
          <a:stretch>
            <a:fillRect/>
          </a:stretch>
        </p:blipFill>
        <p:spPr bwMode="auto">
          <a:xfrm>
            <a:off x="2286000" y="5000625"/>
            <a:ext cx="2071688" cy="155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ipe(down)">
                                      <p:cBhvr>
                                        <p:cTn id="12" dur="580">
                                          <p:stCondLst>
                                            <p:cond delay="0"/>
                                          </p:stCondLst>
                                        </p:cTn>
                                        <p:tgtEl>
                                          <p:spTgt spid="36867">
                                            <p:txEl>
                                              <p:pRg st="0" end="0"/>
                                            </p:txEl>
                                          </p:spTgt>
                                        </p:tgtEl>
                                      </p:cBhvr>
                                    </p:animEffect>
                                    <p:anim calcmode="lin" valueType="num">
                                      <p:cBhvr>
                                        <p:cTn id="13" dur="1822" tmFilter="0,0; 0.14,0.36; 0.43,0.73; 0.71,0.91; 1.0,1.0">
                                          <p:stCondLst>
                                            <p:cond delay="0"/>
                                          </p:stCondLst>
                                        </p:cTn>
                                        <p:tgtEl>
                                          <p:spTgt spid="3686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686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686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686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686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6867">
                                            <p:txEl>
                                              <p:pRg st="0" end="0"/>
                                            </p:txEl>
                                          </p:spTgt>
                                        </p:tgtEl>
                                      </p:cBhvr>
                                      <p:to x="100000" y="60000"/>
                                    </p:animScale>
                                    <p:animScale>
                                      <p:cBhvr>
                                        <p:cTn id="19" dur="166" decel="50000">
                                          <p:stCondLst>
                                            <p:cond delay="676"/>
                                          </p:stCondLst>
                                        </p:cTn>
                                        <p:tgtEl>
                                          <p:spTgt spid="36867">
                                            <p:txEl>
                                              <p:pRg st="0" end="0"/>
                                            </p:txEl>
                                          </p:spTgt>
                                        </p:tgtEl>
                                      </p:cBhvr>
                                      <p:to x="100000" y="100000"/>
                                    </p:animScale>
                                    <p:animScale>
                                      <p:cBhvr>
                                        <p:cTn id="20" dur="26">
                                          <p:stCondLst>
                                            <p:cond delay="1312"/>
                                          </p:stCondLst>
                                        </p:cTn>
                                        <p:tgtEl>
                                          <p:spTgt spid="36867">
                                            <p:txEl>
                                              <p:pRg st="0" end="0"/>
                                            </p:txEl>
                                          </p:spTgt>
                                        </p:tgtEl>
                                      </p:cBhvr>
                                      <p:to x="100000" y="80000"/>
                                    </p:animScale>
                                    <p:animScale>
                                      <p:cBhvr>
                                        <p:cTn id="21" dur="166" decel="50000">
                                          <p:stCondLst>
                                            <p:cond delay="1338"/>
                                          </p:stCondLst>
                                        </p:cTn>
                                        <p:tgtEl>
                                          <p:spTgt spid="36867">
                                            <p:txEl>
                                              <p:pRg st="0" end="0"/>
                                            </p:txEl>
                                          </p:spTgt>
                                        </p:tgtEl>
                                      </p:cBhvr>
                                      <p:to x="100000" y="100000"/>
                                    </p:animScale>
                                    <p:animScale>
                                      <p:cBhvr>
                                        <p:cTn id="22" dur="26">
                                          <p:stCondLst>
                                            <p:cond delay="1642"/>
                                          </p:stCondLst>
                                        </p:cTn>
                                        <p:tgtEl>
                                          <p:spTgt spid="36867">
                                            <p:txEl>
                                              <p:pRg st="0" end="0"/>
                                            </p:txEl>
                                          </p:spTgt>
                                        </p:tgtEl>
                                      </p:cBhvr>
                                      <p:to x="100000" y="90000"/>
                                    </p:animScale>
                                    <p:animScale>
                                      <p:cBhvr>
                                        <p:cTn id="23" dur="166" decel="50000">
                                          <p:stCondLst>
                                            <p:cond delay="1668"/>
                                          </p:stCondLst>
                                        </p:cTn>
                                        <p:tgtEl>
                                          <p:spTgt spid="36867">
                                            <p:txEl>
                                              <p:pRg st="0" end="0"/>
                                            </p:txEl>
                                          </p:spTgt>
                                        </p:tgtEl>
                                      </p:cBhvr>
                                      <p:to x="100000" y="100000"/>
                                    </p:animScale>
                                    <p:animScale>
                                      <p:cBhvr>
                                        <p:cTn id="24" dur="26">
                                          <p:stCondLst>
                                            <p:cond delay="1808"/>
                                          </p:stCondLst>
                                        </p:cTn>
                                        <p:tgtEl>
                                          <p:spTgt spid="36867">
                                            <p:txEl>
                                              <p:pRg st="0" end="0"/>
                                            </p:txEl>
                                          </p:spTgt>
                                        </p:tgtEl>
                                      </p:cBhvr>
                                      <p:to x="100000" y="95000"/>
                                    </p:animScale>
                                    <p:animScale>
                                      <p:cBhvr>
                                        <p:cTn id="25" dur="166" decel="50000">
                                          <p:stCondLst>
                                            <p:cond delay="1834"/>
                                          </p:stCondLst>
                                        </p:cTn>
                                        <p:tgtEl>
                                          <p:spTgt spid="36867">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6867">
                                            <p:txEl>
                                              <p:pRg st="2" end="2"/>
                                            </p:txEl>
                                          </p:spTgt>
                                        </p:tgtEl>
                                        <p:attrNameLst>
                                          <p:attrName>style.visibility</p:attrName>
                                        </p:attrNameLst>
                                      </p:cBhvr>
                                      <p:to>
                                        <p:strVal val="visible"/>
                                      </p:to>
                                    </p:set>
                                    <p:animEffect transition="in" filter="wipe(down)">
                                      <p:cBhvr>
                                        <p:cTn id="30" dur="580">
                                          <p:stCondLst>
                                            <p:cond delay="0"/>
                                          </p:stCondLst>
                                        </p:cTn>
                                        <p:tgtEl>
                                          <p:spTgt spid="36867">
                                            <p:txEl>
                                              <p:pRg st="2" end="2"/>
                                            </p:txEl>
                                          </p:spTgt>
                                        </p:tgtEl>
                                      </p:cBhvr>
                                    </p:animEffect>
                                    <p:anim calcmode="lin" valueType="num">
                                      <p:cBhvr>
                                        <p:cTn id="31" dur="1822" tmFilter="0,0; 0.14,0.36; 0.43,0.73; 0.71,0.91; 1.0,1.0">
                                          <p:stCondLst>
                                            <p:cond delay="0"/>
                                          </p:stCondLst>
                                        </p:cTn>
                                        <p:tgtEl>
                                          <p:spTgt spid="36867">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6867">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6867">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6867">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6867">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6867">
                                            <p:txEl>
                                              <p:pRg st="2" end="2"/>
                                            </p:txEl>
                                          </p:spTgt>
                                        </p:tgtEl>
                                      </p:cBhvr>
                                      <p:to x="100000" y="60000"/>
                                    </p:animScale>
                                    <p:animScale>
                                      <p:cBhvr>
                                        <p:cTn id="37" dur="166" decel="50000">
                                          <p:stCondLst>
                                            <p:cond delay="676"/>
                                          </p:stCondLst>
                                        </p:cTn>
                                        <p:tgtEl>
                                          <p:spTgt spid="36867">
                                            <p:txEl>
                                              <p:pRg st="2" end="2"/>
                                            </p:txEl>
                                          </p:spTgt>
                                        </p:tgtEl>
                                      </p:cBhvr>
                                      <p:to x="100000" y="100000"/>
                                    </p:animScale>
                                    <p:animScale>
                                      <p:cBhvr>
                                        <p:cTn id="38" dur="26">
                                          <p:stCondLst>
                                            <p:cond delay="1312"/>
                                          </p:stCondLst>
                                        </p:cTn>
                                        <p:tgtEl>
                                          <p:spTgt spid="36867">
                                            <p:txEl>
                                              <p:pRg st="2" end="2"/>
                                            </p:txEl>
                                          </p:spTgt>
                                        </p:tgtEl>
                                      </p:cBhvr>
                                      <p:to x="100000" y="80000"/>
                                    </p:animScale>
                                    <p:animScale>
                                      <p:cBhvr>
                                        <p:cTn id="39" dur="166" decel="50000">
                                          <p:stCondLst>
                                            <p:cond delay="1338"/>
                                          </p:stCondLst>
                                        </p:cTn>
                                        <p:tgtEl>
                                          <p:spTgt spid="36867">
                                            <p:txEl>
                                              <p:pRg st="2" end="2"/>
                                            </p:txEl>
                                          </p:spTgt>
                                        </p:tgtEl>
                                      </p:cBhvr>
                                      <p:to x="100000" y="100000"/>
                                    </p:animScale>
                                    <p:animScale>
                                      <p:cBhvr>
                                        <p:cTn id="40" dur="26">
                                          <p:stCondLst>
                                            <p:cond delay="1642"/>
                                          </p:stCondLst>
                                        </p:cTn>
                                        <p:tgtEl>
                                          <p:spTgt spid="36867">
                                            <p:txEl>
                                              <p:pRg st="2" end="2"/>
                                            </p:txEl>
                                          </p:spTgt>
                                        </p:tgtEl>
                                      </p:cBhvr>
                                      <p:to x="100000" y="90000"/>
                                    </p:animScale>
                                    <p:animScale>
                                      <p:cBhvr>
                                        <p:cTn id="41" dur="166" decel="50000">
                                          <p:stCondLst>
                                            <p:cond delay="1668"/>
                                          </p:stCondLst>
                                        </p:cTn>
                                        <p:tgtEl>
                                          <p:spTgt spid="36867">
                                            <p:txEl>
                                              <p:pRg st="2" end="2"/>
                                            </p:txEl>
                                          </p:spTgt>
                                        </p:tgtEl>
                                      </p:cBhvr>
                                      <p:to x="100000" y="100000"/>
                                    </p:animScale>
                                    <p:animScale>
                                      <p:cBhvr>
                                        <p:cTn id="42" dur="26">
                                          <p:stCondLst>
                                            <p:cond delay="1808"/>
                                          </p:stCondLst>
                                        </p:cTn>
                                        <p:tgtEl>
                                          <p:spTgt spid="36867">
                                            <p:txEl>
                                              <p:pRg st="2" end="2"/>
                                            </p:txEl>
                                          </p:spTgt>
                                        </p:tgtEl>
                                      </p:cBhvr>
                                      <p:to x="100000" y="95000"/>
                                    </p:animScale>
                                    <p:animScale>
                                      <p:cBhvr>
                                        <p:cTn id="43" dur="166" decel="50000">
                                          <p:stCondLst>
                                            <p:cond delay="1834"/>
                                          </p:stCondLst>
                                        </p:cTn>
                                        <p:tgtEl>
                                          <p:spTgt spid="36867">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6870"/>
                                        </p:tgtEl>
                                        <p:attrNameLst>
                                          <p:attrName>style.visibility</p:attrName>
                                        </p:attrNameLst>
                                      </p:cBhvr>
                                      <p:to>
                                        <p:strVal val="visible"/>
                                      </p:to>
                                    </p:set>
                                    <p:animEffect transition="in" filter="box(in)">
                                      <p:cBhvr>
                                        <p:cTn id="48" dur="500"/>
                                        <p:tgtEl>
                                          <p:spTgt spid="3687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6871"/>
                                        </p:tgtEl>
                                        <p:attrNameLst>
                                          <p:attrName>style.visibility</p:attrName>
                                        </p:attrNameLst>
                                      </p:cBhvr>
                                      <p:to>
                                        <p:strVal val="visible"/>
                                      </p:to>
                                    </p:set>
                                    <p:animEffect transition="in" filter="blinds(horizontal)">
                                      <p:cBhvr>
                                        <p:cTn id="53"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1476375" y="265113"/>
            <a:ext cx="6191250" cy="6334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down)">
                                      <p:cBhvr>
                                        <p:cTn id="7" dur="580">
                                          <p:stCondLst>
                                            <p:cond delay="0"/>
                                          </p:stCondLst>
                                        </p:cTn>
                                        <p:tgtEl>
                                          <p:spTgt spid="3077"/>
                                        </p:tgtEl>
                                      </p:cBhvr>
                                    </p:animEffect>
                                    <p:anim calcmode="lin" valueType="num">
                                      <p:cBhvr>
                                        <p:cTn id="8"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7"/>
                                        </p:tgtEl>
                                      </p:cBhvr>
                                      <p:to x="100000" y="60000"/>
                                    </p:animScale>
                                    <p:animScale>
                                      <p:cBhvr>
                                        <p:cTn id="14" dur="166" decel="50000">
                                          <p:stCondLst>
                                            <p:cond delay="676"/>
                                          </p:stCondLst>
                                        </p:cTn>
                                        <p:tgtEl>
                                          <p:spTgt spid="3077"/>
                                        </p:tgtEl>
                                      </p:cBhvr>
                                      <p:to x="100000" y="100000"/>
                                    </p:animScale>
                                    <p:animScale>
                                      <p:cBhvr>
                                        <p:cTn id="15" dur="26">
                                          <p:stCondLst>
                                            <p:cond delay="1312"/>
                                          </p:stCondLst>
                                        </p:cTn>
                                        <p:tgtEl>
                                          <p:spTgt spid="3077"/>
                                        </p:tgtEl>
                                      </p:cBhvr>
                                      <p:to x="100000" y="80000"/>
                                    </p:animScale>
                                    <p:animScale>
                                      <p:cBhvr>
                                        <p:cTn id="16" dur="166" decel="50000">
                                          <p:stCondLst>
                                            <p:cond delay="1338"/>
                                          </p:stCondLst>
                                        </p:cTn>
                                        <p:tgtEl>
                                          <p:spTgt spid="3077"/>
                                        </p:tgtEl>
                                      </p:cBhvr>
                                      <p:to x="100000" y="100000"/>
                                    </p:animScale>
                                    <p:animScale>
                                      <p:cBhvr>
                                        <p:cTn id="17" dur="26">
                                          <p:stCondLst>
                                            <p:cond delay="1642"/>
                                          </p:stCondLst>
                                        </p:cTn>
                                        <p:tgtEl>
                                          <p:spTgt spid="3077"/>
                                        </p:tgtEl>
                                      </p:cBhvr>
                                      <p:to x="100000" y="90000"/>
                                    </p:animScale>
                                    <p:animScale>
                                      <p:cBhvr>
                                        <p:cTn id="18" dur="166" decel="50000">
                                          <p:stCondLst>
                                            <p:cond delay="1668"/>
                                          </p:stCondLst>
                                        </p:cTn>
                                        <p:tgtEl>
                                          <p:spTgt spid="3077"/>
                                        </p:tgtEl>
                                      </p:cBhvr>
                                      <p:to x="100000" y="100000"/>
                                    </p:animScale>
                                    <p:animScale>
                                      <p:cBhvr>
                                        <p:cTn id="19" dur="26">
                                          <p:stCondLst>
                                            <p:cond delay="1808"/>
                                          </p:stCondLst>
                                        </p:cTn>
                                        <p:tgtEl>
                                          <p:spTgt spid="3077"/>
                                        </p:tgtEl>
                                      </p:cBhvr>
                                      <p:to x="100000" y="95000"/>
                                    </p:animScale>
                                    <p:animScale>
                                      <p:cBhvr>
                                        <p:cTn id="20" dur="166" decel="50000">
                                          <p:stCondLst>
                                            <p:cond delay="1834"/>
                                          </p:stCondLst>
                                        </p:cTn>
                                        <p:tgtEl>
                                          <p:spTgt spid="30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74634" y="444477"/>
            <a:ext cx="8229600" cy="925536"/>
          </a:xfrm>
        </p:spPr>
        <p:txBody>
          <a:bodyPr/>
          <a:lstStyle/>
          <a:p>
            <a:pPr fontAlgn="auto">
              <a:spcAft>
                <a:spcPts val="0"/>
              </a:spcAft>
              <a:defRPr/>
            </a:pPr>
            <a:r>
              <a:rPr lang="es-ES" sz="4800" dirty="0" smtClean="0">
                <a:effectLst/>
              </a:rPr>
              <a:t>¿Qué es la </a:t>
            </a:r>
            <a:r>
              <a:rPr lang="es-ES" sz="4800" dirty="0" err="1" smtClean="0">
                <a:effectLst/>
              </a:rPr>
              <a:t>nanociencia</a:t>
            </a:r>
            <a:r>
              <a:rPr lang="es-ES" sz="4800" dirty="0" smtClean="0">
                <a:effectLst/>
              </a:rPr>
              <a:t>?</a:t>
            </a:r>
          </a:p>
        </p:txBody>
      </p:sp>
      <p:sp>
        <p:nvSpPr>
          <p:cNvPr id="31747" name="Rectangle 3"/>
          <p:cNvSpPr>
            <a:spLocks noGrp="1" noChangeArrowheads="1"/>
          </p:cNvSpPr>
          <p:nvPr>
            <p:ph idx="1"/>
          </p:nvPr>
        </p:nvSpPr>
        <p:spPr>
          <a:xfrm>
            <a:off x="179388" y="2060575"/>
            <a:ext cx="8686800" cy="4175125"/>
          </a:xfrm>
        </p:spPr>
        <p:txBody>
          <a:bodyPr/>
          <a:lstStyle/>
          <a:p>
            <a:pPr>
              <a:lnSpc>
                <a:spcPct val="80000"/>
              </a:lnSpc>
              <a:buClr>
                <a:schemeClr val="tx2"/>
              </a:buClr>
              <a:buFont typeface="Wingdings" pitchFamily="2" charset="2"/>
              <a:buChar char="Ø"/>
            </a:pPr>
            <a:r>
              <a:rPr lang="es-ES" sz="2400" smtClean="0">
                <a:latin typeface="Arial" charset="0"/>
                <a:cs typeface="Arial" charset="0"/>
              </a:rPr>
              <a:t>La nanociencia es el estudio de átomos, moléculas y objetos cuyo tamaño se mide dentro de la escala nanométrica (1-100 nanómetros).</a:t>
            </a:r>
          </a:p>
          <a:p>
            <a:pPr>
              <a:lnSpc>
                <a:spcPct val="80000"/>
              </a:lnSpc>
              <a:buClr>
                <a:schemeClr val="tx2"/>
              </a:buClr>
              <a:buFont typeface="Wingdings" pitchFamily="2" charset="2"/>
              <a:buChar char="Ø"/>
            </a:pPr>
            <a:endParaRPr lang="es-ES" sz="2400" smtClean="0">
              <a:latin typeface="Arial" charset="0"/>
              <a:cs typeface="Arial" charset="0"/>
            </a:endParaRPr>
          </a:p>
          <a:p>
            <a:pPr>
              <a:lnSpc>
                <a:spcPct val="80000"/>
              </a:lnSpc>
              <a:buClr>
                <a:schemeClr val="tx2"/>
              </a:buClr>
              <a:buFont typeface="Wingdings" pitchFamily="2" charset="2"/>
              <a:buChar char="Ø"/>
            </a:pPr>
            <a:r>
              <a:rPr lang="es-ES" sz="2400" smtClean="0">
                <a:latin typeface="Arial" charset="0"/>
                <a:cs typeface="Arial" charset="0"/>
              </a:rPr>
              <a:t>La nanociencia es distinta a las otras ciencias porque sus propiedades no se pueden ver a escala macroscópica, como por ejemplo propiedades de mecánica cuántica y termodinámicas. En vez de estudiar materiales en su conjunto, los científicos investigan con átomos y moléculas individuales. Al aprender más sobre las propiedades de una molécula, es posible unirlas de forma muy bien definida para crear nuevos materiales con nuevas e increíbles características.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0" y="476250"/>
            <a:ext cx="9144000" cy="5654675"/>
          </a:xfrm>
        </p:spPr>
        <p:txBody>
          <a:bodyPr/>
          <a:lstStyle/>
          <a:p>
            <a:pPr>
              <a:buClr>
                <a:schemeClr val="tx2"/>
              </a:buClr>
            </a:pPr>
            <a:r>
              <a:rPr lang="es-ES" b="1" smtClean="0">
                <a:latin typeface="Arial" charset="0"/>
                <a:cs typeface="Arial" charset="0"/>
              </a:rPr>
              <a:t>Richard Feynman </a:t>
            </a:r>
            <a:r>
              <a:rPr lang="es-ES" smtClean="0">
                <a:latin typeface="Arial" charset="0"/>
                <a:cs typeface="Arial" charset="0"/>
              </a:rPr>
              <a:t>es considerado el padre de la nanociencia.</a:t>
            </a:r>
          </a:p>
        </p:txBody>
      </p:sp>
      <p:pic>
        <p:nvPicPr>
          <p:cNvPr id="87044" name="Picture 4" descr="NANOTECNOLOGIA"/>
          <p:cNvPicPr>
            <a:picLocks noChangeAspect="1" noChangeArrowheads="1"/>
          </p:cNvPicPr>
          <p:nvPr/>
        </p:nvPicPr>
        <p:blipFill>
          <a:blip r:embed="rId2"/>
          <a:srcRect/>
          <a:stretch>
            <a:fillRect/>
          </a:stretch>
        </p:blipFill>
        <p:spPr bwMode="auto">
          <a:xfrm>
            <a:off x="1143000" y="1928813"/>
            <a:ext cx="2351088" cy="2697162"/>
          </a:xfrm>
          <a:prstGeom prst="rect">
            <a:avLst/>
          </a:prstGeom>
          <a:noFill/>
          <a:ln w="9525">
            <a:noFill/>
            <a:miter lim="800000"/>
            <a:headEnd/>
            <a:tailEnd/>
          </a:ln>
        </p:spPr>
      </p:pic>
      <p:pic>
        <p:nvPicPr>
          <p:cNvPr id="87045" name="Picture 5" descr="NANOTECNOLOGIA"/>
          <p:cNvPicPr>
            <a:picLocks noChangeAspect="1" noChangeArrowheads="1"/>
          </p:cNvPicPr>
          <p:nvPr/>
        </p:nvPicPr>
        <p:blipFill>
          <a:blip r:embed="rId3"/>
          <a:srcRect/>
          <a:stretch>
            <a:fillRect/>
          </a:stretch>
        </p:blipFill>
        <p:spPr bwMode="auto">
          <a:xfrm>
            <a:off x="3857625" y="4071938"/>
            <a:ext cx="2381250" cy="2657475"/>
          </a:xfrm>
          <a:prstGeom prst="rect">
            <a:avLst/>
          </a:prstGeom>
          <a:noFill/>
          <a:ln w="9525">
            <a:noFill/>
            <a:miter lim="800000"/>
            <a:headEnd/>
            <a:tailEnd/>
          </a:ln>
        </p:spPr>
      </p:pic>
      <p:pic>
        <p:nvPicPr>
          <p:cNvPr id="87046" name="Picture 6" descr="NANOTECNOLOGIA"/>
          <p:cNvPicPr>
            <a:picLocks noChangeAspect="1" noChangeArrowheads="1"/>
          </p:cNvPicPr>
          <p:nvPr/>
        </p:nvPicPr>
        <p:blipFill>
          <a:blip r:embed="rId4"/>
          <a:srcRect/>
          <a:stretch>
            <a:fillRect/>
          </a:stretch>
        </p:blipFill>
        <p:spPr bwMode="auto">
          <a:xfrm>
            <a:off x="5429250" y="1785938"/>
            <a:ext cx="2857500"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box(in)">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7045"/>
                                        </p:tgtEl>
                                        <p:attrNameLst>
                                          <p:attrName>style.visibility</p:attrName>
                                        </p:attrNameLst>
                                      </p:cBhvr>
                                      <p:to>
                                        <p:strVal val="visible"/>
                                      </p:to>
                                    </p:set>
                                    <p:animEffect transition="in" filter="barn(inHorizontal)">
                                      <p:cBhvr>
                                        <p:cTn id="17" dur="500"/>
                                        <p:tgtEl>
                                          <p:spTgt spid="8704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wipe(down)">
                                      <p:cBhvr>
                                        <p:cTn id="22" dur="580">
                                          <p:stCondLst>
                                            <p:cond delay="0"/>
                                          </p:stCondLst>
                                        </p:cTn>
                                        <p:tgtEl>
                                          <p:spTgt spid="87046"/>
                                        </p:tgtEl>
                                      </p:cBhvr>
                                    </p:animEffect>
                                    <p:anim calcmode="lin" valueType="num">
                                      <p:cBhvr>
                                        <p:cTn id="23" dur="1822" tmFilter="0,0; 0.14,0.36; 0.43,0.73; 0.71,0.91; 1.0,1.0">
                                          <p:stCondLst>
                                            <p:cond delay="0"/>
                                          </p:stCondLst>
                                        </p:cTn>
                                        <p:tgtEl>
                                          <p:spTgt spid="8704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704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704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704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7046"/>
                                        </p:tgtEl>
                                        <p:attrNameLst>
                                          <p:attrName>ppt_y</p:attrName>
                                        </p:attrNameLst>
                                      </p:cBhvr>
                                      <p:tavLst>
                                        <p:tav tm="0" fmla="#ppt_y-sin(pi*$)/81">
                                          <p:val>
                                            <p:fltVal val="0"/>
                                          </p:val>
                                        </p:tav>
                                        <p:tav tm="100000">
                                          <p:val>
                                            <p:fltVal val="1"/>
                                          </p:val>
                                        </p:tav>
                                      </p:tavLst>
                                    </p:anim>
                                    <p:animScale>
                                      <p:cBhvr>
                                        <p:cTn id="28" dur="26">
                                          <p:stCondLst>
                                            <p:cond delay="650"/>
                                          </p:stCondLst>
                                        </p:cTn>
                                        <p:tgtEl>
                                          <p:spTgt spid="87046"/>
                                        </p:tgtEl>
                                      </p:cBhvr>
                                      <p:to x="100000" y="60000"/>
                                    </p:animScale>
                                    <p:animScale>
                                      <p:cBhvr>
                                        <p:cTn id="29" dur="166" decel="50000">
                                          <p:stCondLst>
                                            <p:cond delay="676"/>
                                          </p:stCondLst>
                                        </p:cTn>
                                        <p:tgtEl>
                                          <p:spTgt spid="87046"/>
                                        </p:tgtEl>
                                      </p:cBhvr>
                                      <p:to x="100000" y="100000"/>
                                    </p:animScale>
                                    <p:animScale>
                                      <p:cBhvr>
                                        <p:cTn id="30" dur="26">
                                          <p:stCondLst>
                                            <p:cond delay="1312"/>
                                          </p:stCondLst>
                                        </p:cTn>
                                        <p:tgtEl>
                                          <p:spTgt spid="87046"/>
                                        </p:tgtEl>
                                      </p:cBhvr>
                                      <p:to x="100000" y="80000"/>
                                    </p:animScale>
                                    <p:animScale>
                                      <p:cBhvr>
                                        <p:cTn id="31" dur="166" decel="50000">
                                          <p:stCondLst>
                                            <p:cond delay="1338"/>
                                          </p:stCondLst>
                                        </p:cTn>
                                        <p:tgtEl>
                                          <p:spTgt spid="87046"/>
                                        </p:tgtEl>
                                      </p:cBhvr>
                                      <p:to x="100000" y="100000"/>
                                    </p:animScale>
                                    <p:animScale>
                                      <p:cBhvr>
                                        <p:cTn id="32" dur="26">
                                          <p:stCondLst>
                                            <p:cond delay="1642"/>
                                          </p:stCondLst>
                                        </p:cTn>
                                        <p:tgtEl>
                                          <p:spTgt spid="87046"/>
                                        </p:tgtEl>
                                      </p:cBhvr>
                                      <p:to x="100000" y="90000"/>
                                    </p:animScale>
                                    <p:animScale>
                                      <p:cBhvr>
                                        <p:cTn id="33" dur="166" decel="50000">
                                          <p:stCondLst>
                                            <p:cond delay="1668"/>
                                          </p:stCondLst>
                                        </p:cTn>
                                        <p:tgtEl>
                                          <p:spTgt spid="87046"/>
                                        </p:tgtEl>
                                      </p:cBhvr>
                                      <p:to x="100000" y="100000"/>
                                    </p:animScale>
                                    <p:animScale>
                                      <p:cBhvr>
                                        <p:cTn id="34" dur="26">
                                          <p:stCondLst>
                                            <p:cond delay="1808"/>
                                          </p:stCondLst>
                                        </p:cTn>
                                        <p:tgtEl>
                                          <p:spTgt spid="87046"/>
                                        </p:tgtEl>
                                      </p:cBhvr>
                                      <p:to x="100000" y="95000"/>
                                    </p:animScale>
                                    <p:animScale>
                                      <p:cBhvr>
                                        <p:cTn id="35" dur="166" decel="50000">
                                          <p:stCondLst>
                                            <p:cond delay="1834"/>
                                          </p:stCondLst>
                                        </p:cTn>
                                        <p:tgtEl>
                                          <p:spTgt spid="870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74663" y="485775"/>
            <a:ext cx="8229600" cy="1139825"/>
          </a:xfrm>
        </p:spPr>
        <p:txBody>
          <a:bodyPr>
            <a:noAutofit/>
          </a:bodyPr>
          <a:lstStyle/>
          <a:p>
            <a:pPr fontAlgn="auto">
              <a:spcAft>
                <a:spcPts val="0"/>
              </a:spcAft>
              <a:defRPr/>
            </a:pPr>
            <a:r>
              <a:rPr lang="es-ES" sz="4400" dirty="0" err="1" smtClean="0">
                <a:effectLst/>
              </a:rPr>
              <a:t>Nanobiotecnología</a:t>
            </a:r>
            <a:endParaRPr lang="es-ES" sz="4400" dirty="0" smtClean="0">
              <a:effectLst/>
            </a:endParaRPr>
          </a:p>
        </p:txBody>
      </p:sp>
      <p:sp>
        <p:nvSpPr>
          <p:cNvPr id="92163" name="Rectangle 3"/>
          <p:cNvSpPr>
            <a:spLocks noGrp="1" noChangeArrowheads="1"/>
          </p:cNvSpPr>
          <p:nvPr>
            <p:ph idx="1"/>
          </p:nvPr>
        </p:nvSpPr>
        <p:spPr>
          <a:xfrm>
            <a:off x="214313" y="1571625"/>
            <a:ext cx="8715375" cy="4429125"/>
          </a:xfrm>
        </p:spPr>
        <p:txBody>
          <a:bodyPr>
            <a:normAutofit/>
          </a:bodyPr>
          <a:lstStyle/>
          <a:p>
            <a:pPr>
              <a:lnSpc>
                <a:spcPct val="60000"/>
              </a:lnSpc>
              <a:buFont typeface="Wingdings 2" pitchFamily="18" charset="2"/>
              <a:buNone/>
            </a:pPr>
            <a:r>
              <a:rPr lang="es-EC" sz="2400" smtClean="0"/>
              <a:t/>
            </a:r>
            <a:br>
              <a:rPr lang="es-EC" sz="2400" smtClean="0"/>
            </a:br>
            <a:endParaRPr lang="es-EC" sz="2400" b="1" smtClean="0">
              <a:solidFill>
                <a:schemeClr val="tx2"/>
              </a:solidFill>
              <a:latin typeface="Arial" charset="0"/>
              <a:cs typeface="Arial" charset="0"/>
            </a:endParaRPr>
          </a:p>
          <a:p>
            <a:pPr>
              <a:spcBef>
                <a:spcPct val="0"/>
              </a:spcBef>
              <a:buFont typeface="Wingdings 2" pitchFamily="18" charset="2"/>
              <a:buNone/>
            </a:pPr>
            <a:r>
              <a:rPr lang="es-EC" sz="500" b="1" smtClean="0">
                <a:latin typeface="Arial" charset="0"/>
                <a:cs typeface="Arial" charset="0"/>
              </a:rPr>
              <a:t>	</a:t>
            </a:r>
            <a:r>
              <a:rPr lang="es-EC" sz="2400" smtClean="0">
                <a:latin typeface="Arial" charset="0"/>
                <a:cs typeface="Arial" charset="0"/>
              </a:rPr>
              <a:t>Estudia cómo hacer nanosuperficies en biomateriales para usarlas en la ingeniería de tejidos fisiológicos. Con el mismo material se trata de obtener enormes diferencias en la capacidad de pegar esas nanosuperficies en esos biomateriales mediante cambios topográficos nanoescalares. Algunos instrumentos médicos, como los catéteres, no deben adherirse a las superficies entre las que se deslizan, mientras que otros tienen que adherirse a fondo, como cuando se trata de reparar tejidos averiados como, por ejemplo, huesos rotos.</a:t>
            </a:r>
            <a:endParaRPr lang="es-ES" sz="240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ppt_x"/>
                                          </p:val>
                                        </p:tav>
                                        <p:tav tm="100000">
                                          <p:val>
                                            <p:strVal val="#ppt_x"/>
                                          </p:val>
                                        </p:tav>
                                      </p:tavLst>
                                    </p:anim>
                                    <p:anim calcmode="lin" valueType="num">
                                      <p:cBhvr additive="base">
                                        <p:cTn id="8" dur="500" fill="hold"/>
                                        <p:tgtEl>
                                          <p:spTgt spid="921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2163">
                                            <p:txEl>
                                              <p:pRg st="0" end="0"/>
                                            </p:txEl>
                                          </p:spTgt>
                                        </p:tgtEl>
                                        <p:attrNameLst>
                                          <p:attrName>style.visibility</p:attrName>
                                        </p:attrNameLst>
                                      </p:cBhvr>
                                      <p:to>
                                        <p:strVal val="visible"/>
                                      </p:to>
                                    </p:set>
                                    <p:anim calcmode="lin" valueType="num">
                                      <p:cBhvr additive="base">
                                        <p:cTn id="13" dur="5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anim calcmode="lin" valueType="num">
                                      <p:cBhvr additive="base">
                                        <p:cTn id="19" dur="50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409</TotalTime>
  <Words>812</Words>
  <Application>Microsoft Office PowerPoint</Application>
  <PresentationFormat>Presentación en pantalla (4:3)</PresentationFormat>
  <Paragraphs>76</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Verdana</vt:lpstr>
      <vt:lpstr>Arial</vt:lpstr>
      <vt:lpstr>Times New Roman</vt:lpstr>
      <vt:lpstr>Wingdings 2</vt:lpstr>
      <vt:lpstr>Wingdings</vt:lpstr>
      <vt:lpstr>Wingdings 3</vt:lpstr>
      <vt:lpstr>Calibri</vt:lpstr>
      <vt:lpstr>Apex</vt:lpstr>
      <vt:lpstr>NANOTECNOLOGIA</vt:lpstr>
      <vt:lpstr>¿Qué es NANO?</vt:lpstr>
      <vt:lpstr>El nanomundo</vt:lpstr>
      <vt:lpstr>¿Qué es nanotecnología?</vt:lpstr>
      <vt:lpstr>Tipos de Nanotecnología</vt:lpstr>
      <vt:lpstr>Diapositiva 6</vt:lpstr>
      <vt:lpstr>¿Qué es la nanociencia?</vt:lpstr>
      <vt:lpstr>Diapositiva 8</vt:lpstr>
      <vt:lpstr>Nanobiotecnología</vt:lpstr>
      <vt:lpstr>Diapositiva 10</vt:lpstr>
      <vt:lpstr>Fabricación Molecular </vt:lpstr>
      <vt:lpstr>Esfuerzo Multidisciplinario</vt:lpstr>
      <vt:lpstr>Avances en nanotecnología </vt:lpstr>
      <vt:lpstr>Diapositiva 14</vt:lpstr>
      <vt:lpstr>Nanotubos de carbón</vt:lpstr>
      <vt:lpstr>NANOSOLDADURA PARA NANOTUBOS </vt:lpstr>
      <vt:lpstr>Construcción de Maquinas</vt:lpstr>
      <vt:lpstr>Aplicaciones</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Riesgos de la Nanotecnología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RICAURTE</dc:creator>
  <cp:lastModifiedBy>Administrador</cp:lastModifiedBy>
  <cp:revision>28</cp:revision>
  <dcterms:created xsi:type="dcterms:W3CDTF">2006-08-23T00:35:11Z</dcterms:created>
  <dcterms:modified xsi:type="dcterms:W3CDTF">2009-08-03T17:56:57Z</dcterms:modified>
</cp:coreProperties>
</file>