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Lst>
  <p:handoutMasterIdLst>
    <p:handoutMasterId r:id="rId20"/>
  </p:handoutMasterIdLst>
  <p:sldIdLst>
    <p:sldId id="256" r:id="rId2"/>
    <p:sldId id="308" r:id="rId3"/>
    <p:sldId id="309" r:id="rId4"/>
    <p:sldId id="310" r:id="rId5"/>
    <p:sldId id="311" r:id="rId6"/>
    <p:sldId id="316" r:id="rId7"/>
    <p:sldId id="313" r:id="rId8"/>
    <p:sldId id="319" r:id="rId9"/>
    <p:sldId id="314" r:id="rId10"/>
    <p:sldId id="318" r:id="rId11"/>
    <p:sldId id="315" r:id="rId12"/>
    <p:sldId id="317" r:id="rId13"/>
    <p:sldId id="312" r:id="rId14"/>
    <p:sldId id="307" r:id="rId15"/>
    <p:sldId id="287" r:id="rId16"/>
    <p:sldId id="320" r:id="rId17"/>
    <p:sldId id="286" r:id="rId18"/>
    <p:sldId id="306" r:id="rId19"/>
  </p:sldIdLst>
  <p:sldSz cx="9144000" cy="6858000" type="screen4x3"/>
  <p:notesSz cx="6858000" cy="9144000"/>
  <p:defaultTextStyle>
    <a:defPPr>
      <a:defRPr lang="es-ES"/>
    </a:defPPr>
    <a:lvl1pPr algn="ctr" rtl="0" fontAlgn="base">
      <a:spcBef>
        <a:spcPct val="0"/>
      </a:spcBef>
      <a:spcAft>
        <a:spcPct val="0"/>
      </a:spcAft>
      <a:defRPr sz="4800" kern="1200">
        <a:solidFill>
          <a:schemeClr val="tx1"/>
        </a:solidFill>
        <a:latin typeface="Arial" charset="0"/>
        <a:ea typeface="+mn-ea"/>
        <a:cs typeface="+mn-cs"/>
      </a:defRPr>
    </a:lvl1pPr>
    <a:lvl2pPr marL="457200" algn="ctr" rtl="0" fontAlgn="base">
      <a:spcBef>
        <a:spcPct val="0"/>
      </a:spcBef>
      <a:spcAft>
        <a:spcPct val="0"/>
      </a:spcAft>
      <a:defRPr sz="4800" kern="1200">
        <a:solidFill>
          <a:schemeClr val="tx1"/>
        </a:solidFill>
        <a:latin typeface="Arial" charset="0"/>
        <a:ea typeface="+mn-ea"/>
        <a:cs typeface="+mn-cs"/>
      </a:defRPr>
    </a:lvl2pPr>
    <a:lvl3pPr marL="914400" algn="ctr" rtl="0" fontAlgn="base">
      <a:spcBef>
        <a:spcPct val="0"/>
      </a:spcBef>
      <a:spcAft>
        <a:spcPct val="0"/>
      </a:spcAft>
      <a:defRPr sz="4800" kern="1200">
        <a:solidFill>
          <a:schemeClr val="tx1"/>
        </a:solidFill>
        <a:latin typeface="Arial" charset="0"/>
        <a:ea typeface="+mn-ea"/>
        <a:cs typeface="+mn-cs"/>
      </a:defRPr>
    </a:lvl3pPr>
    <a:lvl4pPr marL="1371600" algn="ctr" rtl="0" fontAlgn="base">
      <a:spcBef>
        <a:spcPct val="0"/>
      </a:spcBef>
      <a:spcAft>
        <a:spcPct val="0"/>
      </a:spcAft>
      <a:defRPr sz="4800" kern="1200">
        <a:solidFill>
          <a:schemeClr val="tx1"/>
        </a:solidFill>
        <a:latin typeface="Arial" charset="0"/>
        <a:ea typeface="+mn-ea"/>
        <a:cs typeface="+mn-cs"/>
      </a:defRPr>
    </a:lvl4pPr>
    <a:lvl5pPr marL="1828800" algn="ctr" rtl="0" fontAlgn="base">
      <a:spcBef>
        <a:spcPct val="0"/>
      </a:spcBef>
      <a:spcAft>
        <a:spcPct val="0"/>
      </a:spcAft>
      <a:defRPr sz="4800" kern="1200">
        <a:solidFill>
          <a:schemeClr val="tx1"/>
        </a:solidFill>
        <a:latin typeface="Arial" charset="0"/>
        <a:ea typeface="+mn-ea"/>
        <a:cs typeface="+mn-cs"/>
      </a:defRPr>
    </a:lvl5pPr>
    <a:lvl6pPr marL="2286000" algn="l" defTabSz="914400" rtl="0" eaLnBrk="1" latinLnBrk="0" hangingPunct="1">
      <a:defRPr sz="4800" kern="1200">
        <a:solidFill>
          <a:schemeClr val="tx1"/>
        </a:solidFill>
        <a:latin typeface="Arial" charset="0"/>
        <a:ea typeface="+mn-ea"/>
        <a:cs typeface="+mn-cs"/>
      </a:defRPr>
    </a:lvl6pPr>
    <a:lvl7pPr marL="2743200" algn="l" defTabSz="914400" rtl="0" eaLnBrk="1" latinLnBrk="0" hangingPunct="1">
      <a:defRPr sz="4800" kern="1200">
        <a:solidFill>
          <a:schemeClr val="tx1"/>
        </a:solidFill>
        <a:latin typeface="Arial" charset="0"/>
        <a:ea typeface="+mn-ea"/>
        <a:cs typeface="+mn-cs"/>
      </a:defRPr>
    </a:lvl7pPr>
    <a:lvl8pPr marL="3200400" algn="l" defTabSz="914400" rtl="0" eaLnBrk="1" latinLnBrk="0" hangingPunct="1">
      <a:defRPr sz="4800" kern="1200">
        <a:solidFill>
          <a:schemeClr val="tx1"/>
        </a:solidFill>
        <a:latin typeface="Arial" charset="0"/>
        <a:ea typeface="+mn-ea"/>
        <a:cs typeface="+mn-cs"/>
      </a:defRPr>
    </a:lvl8pPr>
    <a:lvl9pPr marL="3657600" algn="l" defTabSz="914400" rtl="0" eaLnBrk="1" latinLnBrk="0" hangingPunct="1">
      <a:defRPr sz="4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0000CC"/>
    <a:srgbClr val="FF0000"/>
    <a:srgbClr val="008000"/>
    <a:srgbClr val="CC6600"/>
    <a:srgbClr val="00CC66"/>
    <a:srgbClr val="66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652" autoAdjust="0"/>
    <p:restoredTop sz="94660"/>
  </p:normalViewPr>
  <p:slideViewPr>
    <p:cSldViewPr>
      <p:cViewPr varScale="1">
        <p:scale>
          <a:sx n="60" d="100"/>
          <a:sy n="60" d="100"/>
        </p:scale>
        <p:origin x="-630"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56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s-EC"/>
          </a:p>
        </p:txBody>
      </p:sp>
      <p:sp>
        <p:nvSpPr>
          <p:cNvPr id="14643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s-EC"/>
          </a:p>
        </p:txBody>
      </p:sp>
      <p:sp>
        <p:nvSpPr>
          <p:cNvPr id="14643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s-EC"/>
          </a:p>
        </p:txBody>
      </p:sp>
      <p:sp>
        <p:nvSpPr>
          <p:cNvPr id="14643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AE4BDFB-CC17-4CF6-8904-E05F16645BB6}" type="slidenum">
              <a:rPr lang="es-EC"/>
              <a:pPr/>
              <a:t>‹Nº›</a:t>
            </a:fld>
            <a:endParaRPr lang="es-EC"/>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23234" name="Rectangle 2"/>
          <p:cNvSpPr>
            <a:spLocks noGrp="1" noChangeArrowheads="1"/>
          </p:cNvSpPr>
          <p:nvPr>
            <p:ph type="ctrTitle"/>
          </p:nvPr>
        </p:nvSpPr>
        <p:spPr>
          <a:xfrm>
            <a:off x="685800" y="990600"/>
            <a:ext cx="7772400" cy="1371600"/>
          </a:xfrm>
        </p:spPr>
        <p:txBody>
          <a:bodyPr/>
          <a:lstStyle>
            <a:lvl1pPr>
              <a:defRPr sz="4000"/>
            </a:lvl1pPr>
          </a:lstStyle>
          <a:p>
            <a:r>
              <a:rPr lang="es-ES"/>
              <a:t>Haga clic para cambiar el estilo de título	</a:t>
            </a:r>
          </a:p>
        </p:txBody>
      </p:sp>
      <p:sp>
        <p:nvSpPr>
          <p:cNvPr id="223235"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s-ES"/>
              <a:t>Haga clic para modificar el estilo de subtítulo del patrón</a:t>
            </a:r>
          </a:p>
        </p:txBody>
      </p:sp>
      <p:sp>
        <p:nvSpPr>
          <p:cNvPr id="223236" name="Rectangle 4"/>
          <p:cNvSpPr>
            <a:spLocks noGrp="1" noChangeArrowheads="1"/>
          </p:cNvSpPr>
          <p:nvPr>
            <p:ph type="dt" sz="half" idx="2"/>
          </p:nvPr>
        </p:nvSpPr>
        <p:spPr>
          <a:xfrm>
            <a:off x="685800" y="6248400"/>
            <a:ext cx="1905000" cy="457200"/>
          </a:xfrm>
        </p:spPr>
        <p:txBody>
          <a:bodyPr/>
          <a:lstStyle>
            <a:lvl1pPr>
              <a:defRPr/>
            </a:lvl1pPr>
          </a:lstStyle>
          <a:p>
            <a:endParaRPr lang="es-ES"/>
          </a:p>
        </p:txBody>
      </p:sp>
      <p:sp>
        <p:nvSpPr>
          <p:cNvPr id="223237" name="Rectangle 5"/>
          <p:cNvSpPr>
            <a:spLocks noGrp="1" noChangeArrowheads="1"/>
          </p:cNvSpPr>
          <p:nvPr>
            <p:ph type="ftr" sz="quarter" idx="3"/>
          </p:nvPr>
        </p:nvSpPr>
        <p:spPr>
          <a:xfrm>
            <a:off x="3124200" y="6248400"/>
            <a:ext cx="2895600" cy="457200"/>
          </a:xfrm>
        </p:spPr>
        <p:txBody>
          <a:bodyPr/>
          <a:lstStyle>
            <a:lvl1pPr>
              <a:defRPr/>
            </a:lvl1pPr>
          </a:lstStyle>
          <a:p>
            <a:endParaRPr lang="es-ES"/>
          </a:p>
        </p:txBody>
      </p:sp>
      <p:sp>
        <p:nvSpPr>
          <p:cNvPr id="223238" name="Rectangle 6"/>
          <p:cNvSpPr>
            <a:spLocks noGrp="1" noChangeArrowheads="1"/>
          </p:cNvSpPr>
          <p:nvPr>
            <p:ph type="sldNum" sz="quarter" idx="4"/>
          </p:nvPr>
        </p:nvSpPr>
        <p:spPr>
          <a:xfrm>
            <a:off x="6553200" y="6248400"/>
            <a:ext cx="1905000" cy="457200"/>
          </a:xfrm>
        </p:spPr>
        <p:txBody>
          <a:bodyPr/>
          <a:lstStyle>
            <a:lvl1pPr>
              <a:defRPr/>
            </a:lvl1pPr>
          </a:lstStyle>
          <a:p>
            <a:fld id="{D9A06CA6-8B22-46BD-A3C5-24FDFB473E63}" type="slidenum">
              <a:rPr lang="es-ES"/>
              <a:pPr/>
              <a:t>‹Nº›</a:t>
            </a:fld>
            <a:endParaRPr lang="es-ES"/>
          </a:p>
        </p:txBody>
      </p:sp>
      <p:sp>
        <p:nvSpPr>
          <p:cNvPr id="223239"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lgn="l"/>
            <a:endParaRPr lang="en-US" sz="2400">
              <a:latin typeface="Times New Roman" pitchFamily="18"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6A33EA22-417C-412E-93D8-B3C3517BE37F}" type="slidenum">
              <a:rPr lang="es-ES"/>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73838" y="304800"/>
            <a:ext cx="2001837" cy="57150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566738" y="304800"/>
            <a:ext cx="5854700" cy="57150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5E9B92D4-E4BF-4736-9F40-D61D1BB76DE0}" type="slidenum">
              <a:rPr lang="es-ES"/>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9AF74FE0-54F6-4728-982E-A8C3F713E102}" type="slidenum">
              <a:rPr lang="es-ES"/>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44F32430-4294-4B36-907A-E7174452B14E}" type="slidenum">
              <a:rPr lang="es-ES"/>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F12868B8-7E9B-4CF6-BE36-4D2F655D3FA0}" type="slidenum">
              <a:rPr lang="es-ES"/>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s-ES"/>
          </a:p>
        </p:txBody>
      </p:sp>
      <p:sp>
        <p:nvSpPr>
          <p:cNvPr id="8" name="7 Marcador de pie de página"/>
          <p:cNvSpPr>
            <a:spLocks noGrp="1"/>
          </p:cNvSpPr>
          <p:nvPr>
            <p:ph type="ftr" sz="quarter" idx="11"/>
          </p:nvPr>
        </p:nvSpPr>
        <p:spPr/>
        <p:txBody>
          <a:bodyPr/>
          <a:lstStyle>
            <a:lvl1pPr>
              <a:defRPr/>
            </a:lvl1pPr>
          </a:lstStyle>
          <a:p>
            <a:endParaRPr lang="es-ES"/>
          </a:p>
        </p:txBody>
      </p:sp>
      <p:sp>
        <p:nvSpPr>
          <p:cNvPr id="9" name="8 Marcador de número de diapositiva"/>
          <p:cNvSpPr>
            <a:spLocks noGrp="1"/>
          </p:cNvSpPr>
          <p:nvPr>
            <p:ph type="sldNum" sz="quarter" idx="12"/>
          </p:nvPr>
        </p:nvSpPr>
        <p:spPr/>
        <p:txBody>
          <a:bodyPr/>
          <a:lstStyle>
            <a:lvl1pPr>
              <a:defRPr/>
            </a:lvl1pPr>
          </a:lstStyle>
          <a:p>
            <a:fld id="{A3499AEC-0416-4681-919B-DB5F4E3635FF}" type="slidenum">
              <a:rPr lang="es-ES"/>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s-ES"/>
          </a:p>
        </p:txBody>
      </p:sp>
      <p:sp>
        <p:nvSpPr>
          <p:cNvPr id="4" name="3 Marcador de pie de página"/>
          <p:cNvSpPr>
            <a:spLocks noGrp="1"/>
          </p:cNvSpPr>
          <p:nvPr>
            <p:ph type="ftr" sz="quarter" idx="11"/>
          </p:nvPr>
        </p:nvSpPr>
        <p:spPr/>
        <p:txBody>
          <a:bodyPr/>
          <a:lstStyle>
            <a:lvl1pPr>
              <a:defRPr/>
            </a:lvl1pPr>
          </a:lstStyle>
          <a:p>
            <a:endParaRPr lang="es-ES"/>
          </a:p>
        </p:txBody>
      </p:sp>
      <p:sp>
        <p:nvSpPr>
          <p:cNvPr id="5" name="4 Marcador de número de diapositiva"/>
          <p:cNvSpPr>
            <a:spLocks noGrp="1"/>
          </p:cNvSpPr>
          <p:nvPr>
            <p:ph type="sldNum" sz="quarter" idx="12"/>
          </p:nvPr>
        </p:nvSpPr>
        <p:spPr/>
        <p:txBody>
          <a:bodyPr/>
          <a:lstStyle>
            <a:lvl1pPr>
              <a:defRPr/>
            </a:lvl1pPr>
          </a:lstStyle>
          <a:p>
            <a:fld id="{718D52C8-A755-4FFF-AE86-BD49E04D8837}" type="slidenum">
              <a:rPr lang="es-ES"/>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p>
        </p:txBody>
      </p:sp>
      <p:sp>
        <p:nvSpPr>
          <p:cNvPr id="3" name="2 Marcador de pie de página"/>
          <p:cNvSpPr>
            <a:spLocks noGrp="1"/>
          </p:cNvSpPr>
          <p:nvPr>
            <p:ph type="ftr" sz="quarter" idx="11"/>
          </p:nvPr>
        </p:nvSpPr>
        <p:spPr/>
        <p:txBody>
          <a:bodyPr/>
          <a:lstStyle>
            <a:lvl1pPr>
              <a:defRPr/>
            </a:lvl1pPr>
          </a:lstStyle>
          <a:p>
            <a:endParaRPr lang="es-ES"/>
          </a:p>
        </p:txBody>
      </p:sp>
      <p:sp>
        <p:nvSpPr>
          <p:cNvPr id="4" name="3 Marcador de número de diapositiva"/>
          <p:cNvSpPr>
            <a:spLocks noGrp="1"/>
          </p:cNvSpPr>
          <p:nvPr>
            <p:ph type="sldNum" sz="quarter" idx="12"/>
          </p:nvPr>
        </p:nvSpPr>
        <p:spPr/>
        <p:txBody>
          <a:bodyPr/>
          <a:lstStyle>
            <a:lvl1pPr>
              <a:defRPr/>
            </a:lvl1pPr>
          </a:lstStyle>
          <a:p>
            <a:fld id="{775E4582-57D0-4E81-B301-333B1D4B9B3C}" type="slidenum">
              <a:rPr lang="es-ES"/>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0EDD925C-3FD3-4B5F-BC8D-16331D2902B3}" type="slidenum">
              <a:rPr lang="es-ES"/>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A245E50C-076A-4BA8-8FB5-02CFE77DE81C}" type="slidenum">
              <a:rPr lang="es-ES"/>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s-ES" smtClean="0"/>
              <a:t>Haga clic para cambiar el estilo de título	</a:t>
            </a:r>
          </a:p>
        </p:txBody>
      </p:sp>
      <p:sp>
        <p:nvSpPr>
          <p:cNvPr id="222211"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222212"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lgn="l"/>
            <a:endParaRPr lang="en-US" sz="2400">
              <a:latin typeface="Times New Roman" pitchFamily="18" charset="0"/>
            </a:endParaRPr>
          </a:p>
        </p:txBody>
      </p:sp>
      <p:sp>
        <p:nvSpPr>
          <p:cNvPr id="222213"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endParaRPr lang="es-ES"/>
          </a:p>
        </p:txBody>
      </p:sp>
      <p:sp>
        <p:nvSpPr>
          <p:cNvPr id="222214"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mn-lt"/>
              </a:defRPr>
            </a:lvl1pPr>
          </a:lstStyle>
          <a:p>
            <a:endParaRPr lang="es-ES"/>
          </a:p>
        </p:txBody>
      </p:sp>
      <p:sp>
        <p:nvSpPr>
          <p:cNvPr id="222215"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n-lt"/>
              </a:defRPr>
            </a:lvl1pPr>
          </a:lstStyle>
          <a:p>
            <a:endParaRPr lang="es-ES"/>
          </a:p>
        </p:txBody>
      </p:sp>
      <p:sp>
        <p:nvSpPr>
          <p:cNvPr id="222216"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mn-lt"/>
              </a:defRPr>
            </a:lvl1pPr>
          </a:lstStyle>
          <a:p>
            <a:fld id="{556109B4-86C9-44A7-AF8C-5A28F28BD9A5}" type="slidenum">
              <a:rPr lang="es-ES"/>
              <a:pPr/>
              <a:t>‹Nº›</a:t>
            </a:fld>
            <a:endParaRPr lang="es-ES"/>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iming>
    <p:tnLst>
      <p:par>
        <p:cTn id="1" dur="indefinite" restart="never" nodeType="tmRoot"/>
      </p:par>
    </p:tnLst>
  </p:timing>
  <p:txStyles>
    <p:title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Verdana" pitchFamily="34" charset="0"/>
        </a:defRPr>
      </a:lvl2pPr>
      <a:lvl3pPr algn="l" rtl="0" fontAlgn="base">
        <a:spcBef>
          <a:spcPct val="0"/>
        </a:spcBef>
        <a:spcAft>
          <a:spcPct val="0"/>
        </a:spcAft>
        <a:defRPr sz="3800">
          <a:solidFill>
            <a:schemeClr val="tx2"/>
          </a:solidFill>
          <a:latin typeface="Verdana" pitchFamily="34" charset="0"/>
        </a:defRPr>
      </a:lvl3pPr>
      <a:lvl4pPr algn="l" rtl="0" fontAlgn="base">
        <a:spcBef>
          <a:spcPct val="0"/>
        </a:spcBef>
        <a:spcAft>
          <a:spcPct val="0"/>
        </a:spcAft>
        <a:defRPr sz="3800">
          <a:solidFill>
            <a:schemeClr val="tx2"/>
          </a:solidFill>
          <a:latin typeface="Verdana" pitchFamily="34" charset="0"/>
        </a:defRPr>
      </a:lvl4pPr>
      <a:lvl5pPr algn="l" rtl="0" fontAlgn="base">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fontAlgn="base">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fontAlgn="base">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fontAlgn="base">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fontAlgn="base">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 name="Rectangle 10"/>
          <p:cNvSpPr>
            <a:spLocks noChangeArrowheads="1"/>
          </p:cNvSpPr>
          <p:nvPr/>
        </p:nvSpPr>
        <p:spPr bwMode="auto">
          <a:xfrm>
            <a:off x="684213" y="476250"/>
            <a:ext cx="7777162" cy="792163"/>
          </a:xfrm>
          <a:prstGeom prst="rect">
            <a:avLst/>
          </a:prstGeom>
          <a:noFill/>
          <a:ln w="9525">
            <a:noFill/>
            <a:miter lim="800000"/>
            <a:headEnd/>
            <a:tailEnd/>
          </a:ln>
          <a:effectLst/>
        </p:spPr>
        <p:txBody>
          <a:bodyPr anchor="ctr"/>
          <a:lstStyle/>
          <a:p>
            <a:r>
              <a:rPr lang="es-ES" sz="4000">
                <a:solidFill>
                  <a:schemeClr val="tx2"/>
                </a:solidFill>
              </a:rPr>
              <a:t>BIOTECNOLOGÍA</a:t>
            </a:r>
          </a:p>
        </p:txBody>
      </p:sp>
      <p:pic>
        <p:nvPicPr>
          <p:cNvPr id="2059" name="Picture 11" descr="BIOTECNOLOGIA"/>
          <p:cNvPicPr>
            <a:picLocks noChangeAspect="1" noChangeArrowheads="1"/>
          </p:cNvPicPr>
          <p:nvPr/>
        </p:nvPicPr>
        <p:blipFill>
          <a:blip r:embed="rId2"/>
          <a:srcRect/>
          <a:stretch>
            <a:fillRect/>
          </a:stretch>
        </p:blipFill>
        <p:spPr bwMode="auto">
          <a:xfrm>
            <a:off x="1908175" y="1773238"/>
            <a:ext cx="5688013" cy="43084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iterate type="lt">
                                    <p:tmPct val="0"/>
                                  </p:iterate>
                                  <p:childTnLst>
                                    <p:set>
                                      <p:cBhvr>
                                        <p:cTn id="6" dur="1" fill="hold">
                                          <p:stCondLst>
                                            <p:cond delay="0"/>
                                          </p:stCondLst>
                                        </p:cTn>
                                        <p:tgtEl>
                                          <p:spTgt spid="2058"/>
                                        </p:tgtEl>
                                        <p:attrNameLst>
                                          <p:attrName>style.visibility</p:attrName>
                                        </p:attrNameLst>
                                      </p:cBhvr>
                                      <p:to>
                                        <p:strVal val="visible"/>
                                      </p:to>
                                    </p:set>
                                    <p:animEffect transition="in" filter="fade">
                                      <p:cBhvr>
                                        <p:cTn id="7" dur="770" decel="100000"/>
                                        <p:tgtEl>
                                          <p:spTgt spid="2058"/>
                                        </p:tgtEl>
                                      </p:cBhvr>
                                    </p:animEffect>
                                    <p:animScale>
                                      <p:cBhvr>
                                        <p:cTn id="8" dur="770" decel="100000"/>
                                        <p:tgtEl>
                                          <p:spTgt spid="2058"/>
                                        </p:tgtEl>
                                      </p:cBhvr>
                                      <p:from x="10000" y="10000"/>
                                      <p:to x="200000" y="450000"/>
                                    </p:animScale>
                                    <p:animScale>
                                      <p:cBhvr>
                                        <p:cTn id="9" dur="1230" accel="100000" fill="hold">
                                          <p:stCondLst>
                                            <p:cond delay="770"/>
                                          </p:stCondLst>
                                        </p:cTn>
                                        <p:tgtEl>
                                          <p:spTgt spid="2058"/>
                                        </p:tgtEl>
                                      </p:cBhvr>
                                      <p:from x="200000" y="450000"/>
                                      <p:to x="100000" y="100000"/>
                                    </p:animScale>
                                    <p:set>
                                      <p:cBhvr>
                                        <p:cTn id="10" dur="770" fill="hold"/>
                                        <p:tgtEl>
                                          <p:spTgt spid="2058"/>
                                        </p:tgtEl>
                                        <p:attrNameLst>
                                          <p:attrName>ppt_x</p:attrName>
                                        </p:attrNameLst>
                                      </p:cBhvr>
                                      <p:to>
                                        <p:strVal val="(0.5)"/>
                                      </p:to>
                                    </p:set>
                                    <p:anim from="(0.5)" to="(#ppt_x)" calcmode="lin" valueType="num">
                                      <p:cBhvr>
                                        <p:cTn id="11" dur="1230" accel="100000" fill="hold">
                                          <p:stCondLst>
                                            <p:cond delay="770"/>
                                          </p:stCondLst>
                                        </p:cTn>
                                        <p:tgtEl>
                                          <p:spTgt spid="2058"/>
                                        </p:tgtEl>
                                        <p:attrNameLst>
                                          <p:attrName>ppt_x</p:attrName>
                                        </p:attrNameLst>
                                      </p:cBhvr>
                                    </p:anim>
                                    <p:set>
                                      <p:cBhvr>
                                        <p:cTn id="12" dur="770" fill="hold"/>
                                        <p:tgtEl>
                                          <p:spTgt spid="2058"/>
                                        </p:tgtEl>
                                        <p:attrNameLst>
                                          <p:attrName>ppt_y</p:attrName>
                                        </p:attrNameLst>
                                      </p:cBhvr>
                                      <p:to>
                                        <p:strVal val="(#ppt_y+0.4)"/>
                                      </p:to>
                                    </p:set>
                                    <p:anim from="(#ppt_y+0.4)" to="(#ppt_y)" calcmode="lin" valueType="num">
                                      <p:cBhvr>
                                        <p:cTn id="13" dur="1230" accel="100000" fill="hold">
                                          <p:stCondLst>
                                            <p:cond delay="770"/>
                                          </p:stCondLst>
                                        </p:cTn>
                                        <p:tgtEl>
                                          <p:spTgt spid="205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3" name="Rectangle 3"/>
          <p:cNvSpPr>
            <a:spLocks noGrp="1" noChangeArrowheads="1"/>
          </p:cNvSpPr>
          <p:nvPr>
            <p:ph type="body" idx="1"/>
          </p:nvPr>
        </p:nvSpPr>
        <p:spPr/>
        <p:txBody>
          <a:bodyPr/>
          <a:lstStyle/>
          <a:p>
            <a:endParaRPr lang="en-US"/>
          </a:p>
        </p:txBody>
      </p:sp>
      <p:pic>
        <p:nvPicPr>
          <p:cNvPr id="240644" name="Picture 4" descr="biotecnologia verde"/>
          <p:cNvPicPr>
            <a:picLocks noChangeAspect="1" noChangeArrowheads="1"/>
          </p:cNvPicPr>
          <p:nvPr/>
        </p:nvPicPr>
        <p:blipFill>
          <a:blip r:embed="rId2"/>
          <a:srcRect/>
          <a:stretch>
            <a:fillRect/>
          </a:stretch>
        </p:blipFill>
        <p:spPr bwMode="auto">
          <a:xfrm>
            <a:off x="1476375" y="1773238"/>
            <a:ext cx="6480175" cy="432117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1" name="Rectangle 3"/>
          <p:cNvSpPr>
            <a:spLocks noGrp="1" noChangeArrowheads="1"/>
          </p:cNvSpPr>
          <p:nvPr>
            <p:ph type="body" idx="1"/>
          </p:nvPr>
        </p:nvSpPr>
        <p:spPr>
          <a:xfrm>
            <a:off x="323850" y="2349500"/>
            <a:ext cx="8496300" cy="3260725"/>
          </a:xfrm>
        </p:spPr>
        <p:txBody>
          <a:bodyPr/>
          <a:lstStyle/>
          <a:p>
            <a:pPr>
              <a:lnSpc>
                <a:spcPct val="90000"/>
              </a:lnSpc>
              <a:buFont typeface="Wingdings" pitchFamily="2" charset="2"/>
              <a:buNone/>
            </a:pPr>
            <a:r>
              <a:rPr lang="en-US" sz="2400">
                <a:latin typeface="Arial" charset="0"/>
              </a:rPr>
              <a:t>	</a:t>
            </a:r>
            <a:r>
              <a:rPr lang="en-US" sz="2400" b="1">
                <a:latin typeface="Arial" charset="0"/>
              </a:rPr>
              <a:t>BIOTECNOLOGÍA AZUL</a:t>
            </a:r>
          </a:p>
          <a:p>
            <a:pPr>
              <a:lnSpc>
                <a:spcPct val="90000"/>
              </a:lnSpc>
              <a:buFont typeface="Wingdings" pitchFamily="2" charset="2"/>
              <a:buNone/>
            </a:pPr>
            <a:r>
              <a:rPr lang="en-US" sz="2400">
                <a:latin typeface="Arial" charset="0"/>
              </a:rPr>
              <a:t>	Llamada también biotecnología marina, describe las aplicaciones de la biotecnología en ambientes marinos y acuáticos.</a:t>
            </a:r>
          </a:p>
          <a:p>
            <a:pPr>
              <a:lnSpc>
                <a:spcPct val="90000"/>
              </a:lnSpc>
              <a:buClr>
                <a:srgbClr val="0000CC"/>
              </a:buClr>
              <a:buFont typeface="Wingdings" pitchFamily="2" charset="2"/>
              <a:buChar char="è"/>
            </a:pPr>
            <a:r>
              <a:rPr lang="en-US" sz="2400">
                <a:latin typeface="Arial" charset="0"/>
              </a:rPr>
              <a:t>Nutrición en acuicultura</a:t>
            </a:r>
          </a:p>
          <a:p>
            <a:pPr>
              <a:lnSpc>
                <a:spcPct val="90000"/>
              </a:lnSpc>
              <a:buClr>
                <a:srgbClr val="0000CC"/>
              </a:buClr>
              <a:buFont typeface="Wingdings" pitchFamily="2" charset="2"/>
              <a:buChar char="è"/>
            </a:pPr>
            <a:r>
              <a:rPr lang="en-US" sz="2400">
                <a:latin typeface="Arial" charset="0"/>
              </a:rPr>
              <a:t>Sanidad de peces y otros animales marinos</a:t>
            </a:r>
          </a:p>
          <a:p>
            <a:pPr>
              <a:lnSpc>
                <a:spcPct val="90000"/>
              </a:lnSpc>
              <a:buClr>
                <a:srgbClr val="0000CC"/>
              </a:buClr>
              <a:buFont typeface="Wingdings" pitchFamily="2" charset="2"/>
              <a:buChar char="è"/>
            </a:pPr>
            <a:r>
              <a:rPr lang="en-US" sz="2400">
                <a:latin typeface="Arial" charset="0"/>
              </a:rPr>
              <a:t>Obtención de nuevos productos a partir de la biodiversidad marina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9" name="Rectangle 3"/>
          <p:cNvSpPr>
            <a:spLocks noGrp="1" noChangeArrowheads="1"/>
          </p:cNvSpPr>
          <p:nvPr>
            <p:ph type="body" idx="1"/>
          </p:nvPr>
        </p:nvSpPr>
        <p:spPr/>
        <p:txBody>
          <a:bodyPr/>
          <a:lstStyle/>
          <a:p>
            <a:endParaRPr lang="en-US"/>
          </a:p>
        </p:txBody>
      </p:sp>
      <p:pic>
        <p:nvPicPr>
          <p:cNvPr id="239620" name="Picture 4" descr="biotecnologia azul"/>
          <p:cNvPicPr>
            <a:picLocks noChangeAspect="1" noChangeArrowheads="1"/>
          </p:cNvPicPr>
          <p:nvPr/>
        </p:nvPicPr>
        <p:blipFill>
          <a:blip r:embed="rId2"/>
          <a:srcRect/>
          <a:stretch>
            <a:fillRect/>
          </a:stretch>
        </p:blipFill>
        <p:spPr bwMode="auto">
          <a:xfrm>
            <a:off x="1403350" y="1773238"/>
            <a:ext cx="6481763" cy="432117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539750" y="404813"/>
            <a:ext cx="8001000" cy="828675"/>
          </a:xfrm>
        </p:spPr>
        <p:txBody>
          <a:bodyPr/>
          <a:lstStyle/>
          <a:p>
            <a:pPr algn="ctr"/>
            <a:r>
              <a:rPr lang="en-US" sz="4000">
                <a:latin typeface="Arial" charset="0"/>
              </a:rPr>
              <a:t>Cuidado ambiental</a:t>
            </a:r>
          </a:p>
        </p:txBody>
      </p:sp>
      <p:sp>
        <p:nvSpPr>
          <p:cNvPr id="234499" name="Rectangle 3"/>
          <p:cNvSpPr>
            <a:spLocks noGrp="1" noChangeArrowheads="1"/>
          </p:cNvSpPr>
          <p:nvPr>
            <p:ph type="body" idx="1"/>
          </p:nvPr>
        </p:nvSpPr>
        <p:spPr>
          <a:xfrm>
            <a:off x="250825" y="1844675"/>
            <a:ext cx="8713788" cy="4267200"/>
          </a:xfrm>
        </p:spPr>
        <p:txBody>
          <a:bodyPr/>
          <a:lstStyle/>
          <a:p>
            <a:pPr>
              <a:lnSpc>
                <a:spcPct val="90000"/>
              </a:lnSpc>
              <a:buClr>
                <a:srgbClr val="CC00CC"/>
              </a:buClr>
              <a:buFont typeface="Wingdings" pitchFamily="2" charset="2"/>
              <a:buChar char="Ø"/>
            </a:pPr>
            <a:r>
              <a:rPr lang="en-US" sz="2200" b="1"/>
              <a:t>Biorremedación</a:t>
            </a:r>
            <a:r>
              <a:rPr lang="en-US" sz="2200"/>
              <a:t>: proceso por el cual son utilizados microorganismos para limpiar un sitio contaminado. Los procesos biológicos desempeñan un papel importante en la eliminación de contaminantes y la biotecnología aprovecha la versatilidad catabólica de los microorganismos para degradar y convertir dichos compuestos. </a:t>
            </a:r>
          </a:p>
          <a:p>
            <a:pPr>
              <a:lnSpc>
                <a:spcPct val="90000"/>
              </a:lnSpc>
              <a:buClr>
                <a:srgbClr val="CC00CC"/>
              </a:buClr>
              <a:buFont typeface="Wingdings" pitchFamily="2" charset="2"/>
              <a:buChar char="Ø"/>
            </a:pPr>
            <a:r>
              <a:rPr lang="en-US" sz="2200" b="1"/>
              <a:t>Biodegradación</a:t>
            </a:r>
            <a:r>
              <a:rPr lang="en-US" sz="2200"/>
              <a:t>: proceso que se ocupa de la utilización de sistemas biológicos, tales como enzimas y bacterias, para producir rupturas o cambios moleculares de tóxicos, contaminantes y sustancias de importancia ambiental en suelos, aguas y aire, generando compuestos de menor o ningún impacto ambiental.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90" name="Rectangle 6"/>
          <p:cNvSpPr>
            <a:spLocks noGrp="1" noChangeArrowheads="1"/>
          </p:cNvSpPr>
          <p:nvPr>
            <p:ph type="title"/>
          </p:nvPr>
        </p:nvSpPr>
        <p:spPr>
          <a:xfrm>
            <a:off x="611188" y="260350"/>
            <a:ext cx="7929562" cy="900113"/>
          </a:xfrm>
        </p:spPr>
        <p:txBody>
          <a:bodyPr/>
          <a:lstStyle/>
          <a:p>
            <a:pPr algn="ctr"/>
            <a:r>
              <a:rPr lang="es-ES" sz="4000">
                <a:latin typeface="Arial" charset="0"/>
              </a:rPr>
              <a:t>Bioinformática</a:t>
            </a:r>
          </a:p>
        </p:txBody>
      </p:sp>
      <p:sp>
        <p:nvSpPr>
          <p:cNvPr id="144386" name="Rectangle 2"/>
          <p:cNvSpPr>
            <a:spLocks noGrp="1" noChangeArrowheads="1"/>
          </p:cNvSpPr>
          <p:nvPr>
            <p:ph type="body" sz="half" idx="1"/>
          </p:nvPr>
        </p:nvSpPr>
        <p:spPr>
          <a:xfrm>
            <a:off x="0" y="1752600"/>
            <a:ext cx="8964613" cy="2324100"/>
          </a:xfrm>
        </p:spPr>
        <p:txBody>
          <a:bodyPr/>
          <a:lstStyle/>
          <a:p>
            <a:pPr marL="571500" indent="-571500">
              <a:lnSpc>
                <a:spcPct val="80000"/>
              </a:lnSpc>
              <a:spcBef>
                <a:spcPct val="0"/>
              </a:spcBef>
              <a:buClrTx/>
              <a:buFontTx/>
              <a:buNone/>
            </a:pPr>
            <a:r>
              <a:rPr lang="es-ES" sz="1100">
                <a:effectLst>
                  <a:outerShdw blurRad="38100" dist="38100" dir="2700000" algn="tl">
                    <a:srgbClr val="C0C0C0"/>
                  </a:outerShdw>
                </a:effectLst>
              </a:rPr>
              <a:t>	</a:t>
            </a:r>
            <a:r>
              <a:rPr lang="es-ES" sz="2000">
                <a:latin typeface="Arial" charset="0"/>
              </a:rPr>
              <a:t>La Bioinformática es capaz de utilizar la tecnología para organizar y analizar la información biológica en un ámbito multidisciplinario para una nueva era sobre la investigación genómica que ayudará a mejorar las condiciones y la calidad de vida humana.</a:t>
            </a:r>
          </a:p>
          <a:p>
            <a:pPr marL="571500" indent="-571500">
              <a:lnSpc>
                <a:spcPct val="80000"/>
              </a:lnSpc>
              <a:spcBef>
                <a:spcPct val="0"/>
              </a:spcBef>
              <a:buClrTx/>
              <a:buFontTx/>
              <a:buNone/>
            </a:pPr>
            <a:r>
              <a:rPr lang="es-ES" sz="2000">
                <a:latin typeface="Arial" charset="0"/>
              </a:rPr>
              <a:t>	La Bioinformática es orientada hacia la investigación y desarrollo de herramientas útiles para llegar a entender el flujo de información desde los genes a las estructuras moleculares, a su función bioquímica, a su conducta biológica y, finalmente, a su influencia en las enfermedades y en la salud. </a:t>
            </a:r>
            <a:r>
              <a:rPr lang="es-ES" sz="2000"/>
              <a:t> </a:t>
            </a:r>
          </a:p>
        </p:txBody>
      </p:sp>
      <p:pic>
        <p:nvPicPr>
          <p:cNvPr id="144392" name="Picture 8" descr="bio"/>
          <p:cNvPicPr>
            <a:picLocks noChangeAspect="1" noChangeArrowheads="1"/>
          </p:cNvPicPr>
          <p:nvPr/>
        </p:nvPicPr>
        <p:blipFill>
          <a:blip r:embed="rId2"/>
          <a:srcRect/>
          <a:stretch>
            <a:fillRect/>
          </a:stretch>
        </p:blipFill>
        <p:spPr bwMode="auto">
          <a:xfrm>
            <a:off x="3276600" y="3933825"/>
            <a:ext cx="2879725" cy="21590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44386">
                                            <p:txEl>
                                              <p:pRg st="0" end="0"/>
                                            </p:txEl>
                                          </p:spTgt>
                                        </p:tgtEl>
                                        <p:attrNameLst>
                                          <p:attrName>style.visibility</p:attrName>
                                        </p:attrNameLst>
                                      </p:cBhvr>
                                      <p:to>
                                        <p:strVal val="visible"/>
                                      </p:to>
                                    </p:set>
                                    <p:animEffect transition="in" filter="fade">
                                      <p:cBhvr>
                                        <p:cTn id="7" dur="1000"/>
                                        <p:tgtEl>
                                          <p:spTgt spid="144386">
                                            <p:txEl>
                                              <p:pRg st="0" end="0"/>
                                            </p:txEl>
                                          </p:spTgt>
                                        </p:tgtEl>
                                      </p:cBhvr>
                                    </p:animEffect>
                                    <p:anim calcmode="lin" valueType="num">
                                      <p:cBhvr>
                                        <p:cTn id="8" dur="1000" fill="hold"/>
                                        <p:tgtEl>
                                          <p:spTgt spid="14438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438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44386">
                                            <p:txEl>
                                              <p:pRg st="1" end="1"/>
                                            </p:txEl>
                                          </p:spTgt>
                                        </p:tgtEl>
                                        <p:attrNameLst>
                                          <p:attrName>style.visibility</p:attrName>
                                        </p:attrNameLst>
                                      </p:cBhvr>
                                      <p:to>
                                        <p:strVal val="visible"/>
                                      </p:to>
                                    </p:set>
                                    <p:animEffect transition="in" filter="fade">
                                      <p:cBhvr>
                                        <p:cTn id="14" dur="1000"/>
                                        <p:tgtEl>
                                          <p:spTgt spid="144386">
                                            <p:txEl>
                                              <p:pRg st="1" end="1"/>
                                            </p:txEl>
                                          </p:spTgt>
                                        </p:tgtEl>
                                      </p:cBhvr>
                                    </p:animEffect>
                                    <p:anim calcmode="lin" valueType="num">
                                      <p:cBhvr>
                                        <p:cTn id="15" dur="1000" fill="hold"/>
                                        <p:tgtEl>
                                          <p:spTgt spid="14438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4386">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7" presetClass="entr" presetSubtype="0" fill="hold" nodeType="afterEffect">
                                  <p:stCondLst>
                                    <p:cond delay="0"/>
                                  </p:stCondLst>
                                  <p:childTnLst>
                                    <p:set>
                                      <p:cBhvr>
                                        <p:cTn id="19" dur="1" fill="hold">
                                          <p:stCondLst>
                                            <p:cond delay="0"/>
                                          </p:stCondLst>
                                        </p:cTn>
                                        <p:tgtEl>
                                          <p:spTgt spid="144392"/>
                                        </p:tgtEl>
                                        <p:attrNameLst>
                                          <p:attrName>style.visibility</p:attrName>
                                        </p:attrNameLst>
                                      </p:cBhvr>
                                      <p:to>
                                        <p:strVal val="visible"/>
                                      </p:to>
                                    </p:set>
                                    <p:animEffect transition="in" filter="fade">
                                      <p:cBhvr>
                                        <p:cTn id="20" dur="2000"/>
                                        <p:tgtEl>
                                          <p:spTgt spid="144392"/>
                                        </p:tgtEl>
                                      </p:cBhvr>
                                    </p:animEffect>
                                    <p:anim calcmode="lin" valueType="num">
                                      <p:cBhvr>
                                        <p:cTn id="21" dur="2000" fill="hold"/>
                                        <p:tgtEl>
                                          <p:spTgt spid="144392"/>
                                        </p:tgtEl>
                                        <p:attrNameLst>
                                          <p:attrName>ppt_x</p:attrName>
                                        </p:attrNameLst>
                                      </p:cBhvr>
                                      <p:tavLst>
                                        <p:tav tm="0">
                                          <p:val>
                                            <p:strVal val="#ppt_x"/>
                                          </p:val>
                                        </p:tav>
                                        <p:tav tm="100000">
                                          <p:val>
                                            <p:strVal val="#ppt_x"/>
                                          </p:val>
                                        </p:tav>
                                      </p:tavLst>
                                    </p:anim>
                                    <p:anim calcmode="lin" valueType="num">
                                      <p:cBhvr>
                                        <p:cTn id="22" dur="2000" fill="hold"/>
                                        <p:tgtEl>
                                          <p:spTgt spid="1443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9" name="Picture 5" descr="Image185"/>
          <p:cNvPicPr>
            <a:picLocks noChangeAspect="1" noChangeArrowheads="1"/>
          </p:cNvPicPr>
          <p:nvPr/>
        </p:nvPicPr>
        <p:blipFill>
          <a:blip r:embed="rId2"/>
          <a:srcRect/>
          <a:stretch>
            <a:fillRect/>
          </a:stretch>
        </p:blipFill>
        <p:spPr bwMode="auto">
          <a:xfrm>
            <a:off x="0" y="0"/>
            <a:ext cx="9144000" cy="6237288"/>
          </a:xfrm>
          <a:prstGeom prst="rect">
            <a:avLst/>
          </a:prstGeom>
          <a:noFill/>
        </p:spPr>
      </p:pic>
      <p:sp>
        <p:nvSpPr>
          <p:cNvPr id="62470" name="Text Box 6"/>
          <p:cNvSpPr txBox="1">
            <a:spLocks noChangeArrowheads="1"/>
          </p:cNvSpPr>
          <p:nvPr/>
        </p:nvSpPr>
        <p:spPr bwMode="auto">
          <a:xfrm>
            <a:off x="0" y="6237288"/>
            <a:ext cx="9144000" cy="427037"/>
          </a:xfrm>
          <a:prstGeom prst="rect">
            <a:avLst/>
          </a:prstGeom>
          <a:noFill/>
          <a:ln w="9525">
            <a:noFill/>
            <a:miter lim="800000"/>
            <a:headEnd/>
            <a:tailEnd/>
          </a:ln>
          <a:effectLst/>
        </p:spPr>
        <p:txBody>
          <a:bodyPr>
            <a:spAutoFit/>
          </a:bodyPr>
          <a:lstStyle/>
          <a:p>
            <a:r>
              <a:rPr lang="es-ES" sz="2200">
                <a:effectLst>
                  <a:outerShdw blurRad="38100" dist="38100" dir="2700000" algn="tl">
                    <a:srgbClr val="C0C0C0"/>
                  </a:outerShdw>
                </a:effectLst>
              </a:rPr>
              <a:t>Áreas de interés para la nueva bioinformática aplicada a la Salud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2" nodeType="withEffect">
                                  <p:stCondLst>
                                    <p:cond delay="0"/>
                                  </p:stCondLst>
                                  <p:childTnLst>
                                    <p:animRot by="21600000">
                                      <p:cBhvr>
                                        <p:cTn id="6" dur="2000" fill="hold"/>
                                        <p:tgtEl>
                                          <p:spTgt spid="62470"/>
                                        </p:tgtEl>
                                        <p:attrNameLst>
                                          <p:attrName>r</p:attrName>
                                        </p:attrNameLst>
                                      </p:cBhvr>
                                    </p:animRot>
                                  </p:childTnLst>
                                </p:cTn>
                              </p:par>
                            </p:childTnLst>
                          </p:cTn>
                        </p:par>
                        <p:par>
                          <p:cTn id="7" fill="hold">
                            <p:stCondLst>
                              <p:cond delay="2000"/>
                            </p:stCondLst>
                            <p:childTnLst>
                              <p:par>
                                <p:cTn id="8" presetID="25" presetClass="entr" presetSubtype="0" fill="hold" nodeType="afterEffect">
                                  <p:stCondLst>
                                    <p:cond delay="0"/>
                                  </p:stCondLst>
                                  <p:childTnLst>
                                    <p:set>
                                      <p:cBhvr>
                                        <p:cTn id="9" dur="1" fill="hold">
                                          <p:stCondLst>
                                            <p:cond delay="0"/>
                                          </p:stCondLst>
                                        </p:cTn>
                                        <p:tgtEl>
                                          <p:spTgt spid="62469"/>
                                        </p:tgtEl>
                                        <p:attrNameLst>
                                          <p:attrName>style.visibility</p:attrName>
                                        </p:attrNameLst>
                                      </p:cBhvr>
                                      <p:to>
                                        <p:strVal val="visible"/>
                                      </p:to>
                                    </p:set>
                                    <p:anim calcmode="lin" valueType="num">
                                      <p:cBhvr>
                                        <p:cTn id="10" dur="500" decel="50000" fill="hold">
                                          <p:stCondLst>
                                            <p:cond delay="0"/>
                                          </p:stCondLst>
                                        </p:cTn>
                                        <p:tgtEl>
                                          <p:spTgt spid="62469"/>
                                        </p:tgtEl>
                                        <p:attrNameLst>
                                          <p:attrName>style.rotation</p:attrName>
                                        </p:attrNameLst>
                                      </p:cBhvr>
                                      <p:tavLst>
                                        <p:tav tm="0">
                                          <p:val>
                                            <p:fltVal val="-90"/>
                                          </p:val>
                                        </p:tav>
                                        <p:tav tm="100000">
                                          <p:val>
                                            <p:fltVal val="0"/>
                                          </p:val>
                                        </p:tav>
                                      </p:tavLst>
                                    </p:anim>
                                    <p:anim calcmode="lin" valueType="num">
                                      <p:cBhvr>
                                        <p:cTn id="11" dur="500" decel="50000" fill="hold">
                                          <p:stCondLst>
                                            <p:cond delay="0"/>
                                          </p:stCondLst>
                                        </p:cTn>
                                        <p:tgtEl>
                                          <p:spTgt spid="62469"/>
                                        </p:tgtEl>
                                        <p:attrNameLst>
                                          <p:attrName>ppt_w</p:attrName>
                                        </p:attrNameLst>
                                      </p:cBhvr>
                                      <p:tavLst>
                                        <p:tav tm="0">
                                          <p:val>
                                            <p:strVal val="#ppt_w"/>
                                          </p:val>
                                        </p:tav>
                                        <p:tav tm="100000">
                                          <p:val>
                                            <p:strVal val="#ppt_w*.05"/>
                                          </p:val>
                                        </p:tav>
                                      </p:tavLst>
                                    </p:anim>
                                    <p:anim calcmode="lin" valueType="num">
                                      <p:cBhvr>
                                        <p:cTn id="12" dur="500" accel="50000" fill="hold">
                                          <p:stCondLst>
                                            <p:cond delay="500"/>
                                          </p:stCondLst>
                                        </p:cTn>
                                        <p:tgtEl>
                                          <p:spTgt spid="62469"/>
                                        </p:tgtEl>
                                        <p:attrNameLst>
                                          <p:attrName>ppt_w</p:attrName>
                                        </p:attrNameLst>
                                      </p:cBhvr>
                                      <p:tavLst>
                                        <p:tav tm="0">
                                          <p:val>
                                            <p:strVal val="#ppt_w*.05"/>
                                          </p:val>
                                        </p:tav>
                                        <p:tav tm="100000">
                                          <p:val>
                                            <p:strVal val="#ppt_w"/>
                                          </p:val>
                                        </p:tav>
                                      </p:tavLst>
                                    </p:anim>
                                    <p:anim calcmode="lin" valueType="num">
                                      <p:cBhvr>
                                        <p:cTn id="13" dur="1000" fill="hold"/>
                                        <p:tgtEl>
                                          <p:spTgt spid="62469"/>
                                        </p:tgtEl>
                                        <p:attrNameLst>
                                          <p:attrName>ppt_h</p:attrName>
                                        </p:attrNameLst>
                                      </p:cBhvr>
                                      <p:tavLst>
                                        <p:tav tm="0">
                                          <p:val>
                                            <p:strVal val="#ppt_h"/>
                                          </p:val>
                                        </p:tav>
                                        <p:tav tm="100000">
                                          <p:val>
                                            <p:strVal val="#ppt_h"/>
                                          </p:val>
                                        </p:tav>
                                      </p:tavLst>
                                    </p:anim>
                                    <p:anim calcmode="lin" valueType="num">
                                      <p:cBhvr>
                                        <p:cTn id="14" dur="500" decel="50000" fill="hold">
                                          <p:stCondLst>
                                            <p:cond delay="0"/>
                                          </p:stCondLst>
                                        </p:cTn>
                                        <p:tgtEl>
                                          <p:spTgt spid="62469"/>
                                        </p:tgtEl>
                                        <p:attrNameLst>
                                          <p:attrName>ppt_x</p:attrName>
                                        </p:attrNameLst>
                                      </p:cBhvr>
                                      <p:tavLst>
                                        <p:tav tm="0">
                                          <p:val>
                                            <p:strVal val="#ppt_x+.4"/>
                                          </p:val>
                                        </p:tav>
                                        <p:tav tm="100000">
                                          <p:val>
                                            <p:strVal val="#ppt_x"/>
                                          </p:val>
                                        </p:tav>
                                      </p:tavLst>
                                    </p:anim>
                                    <p:anim calcmode="lin" valueType="num">
                                      <p:cBhvr>
                                        <p:cTn id="15" dur="500" decel="50000" fill="hold">
                                          <p:stCondLst>
                                            <p:cond delay="0"/>
                                          </p:stCondLst>
                                        </p:cTn>
                                        <p:tgtEl>
                                          <p:spTgt spid="62469"/>
                                        </p:tgtEl>
                                        <p:attrNameLst>
                                          <p:attrName>ppt_y</p:attrName>
                                        </p:attrNameLst>
                                      </p:cBhvr>
                                      <p:tavLst>
                                        <p:tav tm="0">
                                          <p:val>
                                            <p:strVal val="#ppt_y-.2"/>
                                          </p:val>
                                        </p:tav>
                                        <p:tav tm="100000">
                                          <p:val>
                                            <p:strVal val="#ppt_y+.1"/>
                                          </p:val>
                                        </p:tav>
                                      </p:tavLst>
                                    </p:anim>
                                    <p:anim calcmode="lin" valueType="num">
                                      <p:cBhvr>
                                        <p:cTn id="16" dur="500" accel="50000" fill="hold">
                                          <p:stCondLst>
                                            <p:cond delay="500"/>
                                          </p:stCondLst>
                                        </p:cTn>
                                        <p:tgtEl>
                                          <p:spTgt spid="62469"/>
                                        </p:tgtEl>
                                        <p:attrNameLst>
                                          <p:attrName>ppt_y</p:attrName>
                                        </p:attrNameLst>
                                      </p:cBhvr>
                                      <p:tavLst>
                                        <p:tav tm="0">
                                          <p:val>
                                            <p:strVal val="#ppt_y+.1"/>
                                          </p:val>
                                        </p:tav>
                                        <p:tav tm="100000">
                                          <p:val>
                                            <p:strVal val="#ppt_y"/>
                                          </p:val>
                                        </p:tav>
                                      </p:tavLst>
                                    </p:anim>
                                    <p:animEffect transition="in" filter="fade">
                                      <p:cBhvr>
                                        <p:cTn id="17" dur="1000" decel="50000">
                                          <p:stCondLst>
                                            <p:cond delay="0"/>
                                          </p:stCondLst>
                                        </p:cTn>
                                        <p:tgtEl>
                                          <p:spTgt spid="624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0" grpId="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xfrm>
            <a:off x="611188" y="333375"/>
            <a:ext cx="8001000" cy="828675"/>
          </a:xfrm>
        </p:spPr>
        <p:txBody>
          <a:bodyPr/>
          <a:lstStyle/>
          <a:p>
            <a:pPr algn="ctr"/>
            <a:r>
              <a:rPr lang="en-US" sz="4000">
                <a:latin typeface="Arial" charset="0"/>
              </a:rPr>
              <a:t>Bioinformática integradora</a:t>
            </a:r>
          </a:p>
        </p:txBody>
      </p:sp>
      <p:sp>
        <p:nvSpPr>
          <p:cNvPr id="246787" name="Rectangle 3"/>
          <p:cNvSpPr>
            <a:spLocks noGrp="1" noChangeArrowheads="1"/>
          </p:cNvSpPr>
          <p:nvPr>
            <p:ph type="body" idx="1"/>
          </p:nvPr>
        </p:nvSpPr>
        <p:spPr>
          <a:xfrm>
            <a:off x="179388" y="1773238"/>
            <a:ext cx="8964612" cy="1028700"/>
          </a:xfrm>
        </p:spPr>
        <p:txBody>
          <a:bodyPr/>
          <a:lstStyle/>
          <a:p>
            <a:pPr>
              <a:lnSpc>
                <a:spcPct val="80000"/>
              </a:lnSpc>
              <a:buFont typeface="Wingdings" pitchFamily="2" charset="2"/>
              <a:buNone/>
            </a:pPr>
            <a:r>
              <a:rPr lang="es-ES" sz="2500">
                <a:effectLst>
                  <a:outerShdw blurRad="38100" dist="38100" dir="2700000" algn="tl">
                    <a:srgbClr val="C0C0C0"/>
                  </a:outerShdw>
                </a:effectLst>
              </a:rPr>
              <a:t>	</a:t>
            </a:r>
            <a:r>
              <a:rPr lang="es-ES" sz="2400">
                <a:latin typeface="Arial" charset="0"/>
              </a:rPr>
              <a:t>En ella no deben faltar ayudas para la navegación por la información, que cada vez, con más énfasis, reside en Internet y no en bases de datos locales</a:t>
            </a:r>
            <a:r>
              <a:rPr lang="es-ES" sz="2400"/>
              <a:t>.</a:t>
            </a:r>
            <a:r>
              <a:rPr lang="es-ES" sz="2500"/>
              <a:t> </a:t>
            </a:r>
            <a:endParaRPr lang="en-US" sz="2500"/>
          </a:p>
        </p:txBody>
      </p:sp>
      <p:pic>
        <p:nvPicPr>
          <p:cNvPr id="246788" name="Picture 4" descr="bioinformatica"/>
          <p:cNvPicPr>
            <a:picLocks noChangeAspect="1" noChangeArrowheads="1"/>
          </p:cNvPicPr>
          <p:nvPr/>
        </p:nvPicPr>
        <p:blipFill>
          <a:blip r:embed="rId2"/>
          <a:srcRect/>
          <a:stretch>
            <a:fillRect/>
          </a:stretch>
        </p:blipFill>
        <p:spPr bwMode="auto">
          <a:xfrm>
            <a:off x="2700338" y="2852738"/>
            <a:ext cx="3887787" cy="3273425"/>
          </a:xfrm>
          <a:prstGeom prst="rect">
            <a:avLst/>
          </a:prstGeom>
          <a:solidFill>
            <a:schemeClr val="tx1"/>
          </a:solid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246788"/>
                                        </p:tgtEl>
                                        <p:attrNameLst>
                                          <p:attrName>style.visibility</p:attrName>
                                        </p:attrNameLst>
                                      </p:cBhvr>
                                      <p:to>
                                        <p:strVal val="visible"/>
                                      </p:to>
                                    </p:set>
                                    <p:anim calcmode="lin" valueType="num">
                                      <p:cBhvr>
                                        <p:cTn id="7" dur="1000" fill="hold"/>
                                        <p:tgtEl>
                                          <p:spTgt spid="24678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46788"/>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46788"/>
                                        </p:tgtEl>
                                        <p:attrNameLst>
                                          <p:attrName>ppt_y</p:attrName>
                                        </p:attrNameLst>
                                      </p:cBhvr>
                                      <p:tavLst>
                                        <p:tav tm="0">
                                          <p:val>
                                            <p:strVal val="#ppt_y"/>
                                          </p:val>
                                        </p:tav>
                                        <p:tav tm="100000">
                                          <p:val>
                                            <p:strVal val="#ppt_y"/>
                                          </p:val>
                                        </p:tav>
                                      </p:tavLst>
                                    </p:anim>
                                    <p:animEffect transition="in" filter="fade">
                                      <p:cBhvr>
                                        <p:cTn id="10" dur="1000"/>
                                        <p:tgtEl>
                                          <p:spTgt spid="246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Text Box 4"/>
          <p:cNvSpPr txBox="1">
            <a:spLocks noChangeArrowheads="1"/>
          </p:cNvSpPr>
          <p:nvPr/>
        </p:nvSpPr>
        <p:spPr bwMode="auto">
          <a:xfrm>
            <a:off x="395288" y="1700213"/>
            <a:ext cx="8569325" cy="1917700"/>
          </a:xfrm>
          <a:prstGeom prst="rect">
            <a:avLst/>
          </a:prstGeom>
          <a:noFill/>
          <a:ln w="9525">
            <a:noFill/>
            <a:miter lim="800000"/>
            <a:headEnd/>
            <a:tailEnd/>
          </a:ln>
          <a:effectLst/>
        </p:spPr>
        <p:txBody>
          <a:bodyPr>
            <a:spAutoFit/>
          </a:bodyPr>
          <a:lstStyle/>
          <a:p>
            <a:pPr algn="l"/>
            <a:r>
              <a:rPr lang="es-ES" sz="2400"/>
              <a:t>La explotación de la información genómica individual va a posibilitar nuevas técnicas útiles para la investigación de enfermedades y el diagnóstico clínico, esta faceta representa otro carácter diferencial de la nueva Bioinformática, su clara orientación hacia la resolución de problemas de salud.</a:t>
            </a:r>
            <a:endParaRPr lang="es-ES" sz="2400" b="1"/>
          </a:p>
        </p:txBody>
      </p:sp>
      <p:pic>
        <p:nvPicPr>
          <p:cNvPr id="61448" name="Picture 8" descr="bioinformatica"/>
          <p:cNvPicPr>
            <a:picLocks noChangeAspect="1" noChangeArrowheads="1"/>
          </p:cNvPicPr>
          <p:nvPr/>
        </p:nvPicPr>
        <p:blipFill>
          <a:blip r:embed="rId2"/>
          <a:srcRect/>
          <a:stretch>
            <a:fillRect/>
          </a:stretch>
        </p:blipFill>
        <p:spPr bwMode="auto">
          <a:xfrm>
            <a:off x="2771775" y="3716338"/>
            <a:ext cx="3671888" cy="2413000"/>
          </a:xfrm>
          <a:prstGeom prst="rect">
            <a:avLst/>
          </a:prstGeom>
          <a:noFill/>
        </p:spPr>
      </p:pic>
      <p:sp>
        <p:nvSpPr>
          <p:cNvPr id="61449" name="Rectangle 9"/>
          <p:cNvSpPr>
            <a:spLocks noGrp="1" noChangeArrowheads="1"/>
          </p:cNvSpPr>
          <p:nvPr>
            <p:ph type="title"/>
          </p:nvPr>
        </p:nvSpPr>
        <p:spPr>
          <a:xfrm>
            <a:off x="574675" y="304800"/>
            <a:ext cx="8001000" cy="820738"/>
          </a:xfrm>
        </p:spPr>
        <p:txBody>
          <a:bodyPr/>
          <a:lstStyle/>
          <a:p>
            <a:pPr algn="ctr"/>
            <a:r>
              <a:rPr lang="es-ES" sz="4000">
                <a:solidFill>
                  <a:schemeClr val="tx1"/>
                </a:solidFill>
                <a:effectLst>
                  <a:outerShdw blurRad="38100" dist="38100" dir="2700000" algn="tl">
                    <a:srgbClr val="C0C0C0"/>
                  </a:outerShdw>
                </a:effectLst>
                <a:latin typeface="Arial" charset="0"/>
              </a:rPr>
              <a:t>Bioinformática aplicada</a:t>
            </a:r>
            <a:endParaRPr lang="en-US" sz="4000">
              <a:solidFill>
                <a:schemeClr val="tx1"/>
              </a:solidFill>
              <a:effectLst>
                <a:outerShdw blurRad="38100" dist="38100" dir="2700000" algn="tl">
                  <a:srgbClr val="C0C0C0"/>
                </a:outerShdw>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1444"/>
                                        </p:tgtEl>
                                        <p:attrNameLst>
                                          <p:attrName>style.visibility</p:attrName>
                                        </p:attrNameLst>
                                      </p:cBhvr>
                                      <p:to>
                                        <p:strVal val="visible"/>
                                      </p:to>
                                    </p:set>
                                    <p:animEffect transition="in" filter="fade">
                                      <p:cBhvr>
                                        <p:cTn id="7" dur="2000"/>
                                        <p:tgtEl>
                                          <p:spTgt spid="61444"/>
                                        </p:tgtEl>
                                      </p:cBhvr>
                                    </p:animEffect>
                                    <p:anim calcmode="lin" valueType="num">
                                      <p:cBhvr>
                                        <p:cTn id="8" dur="2000" fill="hold"/>
                                        <p:tgtEl>
                                          <p:spTgt spid="61444"/>
                                        </p:tgtEl>
                                        <p:attrNameLst>
                                          <p:attrName>ppt_x</p:attrName>
                                        </p:attrNameLst>
                                      </p:cBhvr>
                                      <p:tavLst>
                                        <p:tav tm="0">
                                          <p:val>
                                            <p:strVal val="#ppt_x"/>
                                          </p:val>
                                        </p:tav>
                                        <p:tav tm="100000">
                                          <p:val>
                                            <p:strVal val="#ppt_x"/>
                                          </p:val>
                                        </p:tav>
                                      </p:tavLst>
                                    </p:anim>
                                    <p:anim calcmode="lin" valueType="num">
                                      <p:cBhvr>
                                        <p:cTn id="9" dur="2000" fill="hold"/>
                                        <p:tgtEl>
                                          <p:spTgt spid="614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descr="nw_bioinformatica"/>
          <p:cNvPicPr>
            <a:picLocks noChangeAspect="1" noChangeArrowheads="1"/>
          </p:cNvPicPr>
          <p:nvPr/>
        </p:nvPicPr>
        <p:blipFill>
          <a:blip r:embed="rId2"/>
          <a:srcRect/>
          <a:stretch>
            <a:fillRect/>
          </a:stretch>
        </p:blipFill>
        <p:spPr bwMode="auto">
          <a:xfrm>
            <a:off x="5867400" y="3284538"/>
            <a:ext cx="2736850" cy="2736850"/>
          </a:xfrm>
          <a:prstGeom prst="rect">
            <a:avLst/>
          </a:prstGeom>
          <a:noFill/>
        </p:spPr>
      </p:pic>
      <p:sp>
        <p:nvSpPr>
          <p:cNvPr id="143364" name="Rectangle 4"/>
          <p:cNvSpPr>
            <a:spLocks noGrp="1" noChangeArrowheads="1"/>
          </p:cNvSpPr>
          <p:nvPr>
            <p:ph type="title"/>
          </p:nvPr>
        </p:nvSpPr>
        <p:spPr>
          <a:xfrm>
            <a:off x="611188" y="260350"/>
            <a:ext cx="8001000" cy="900113"/>
          </a:xfrm>
          <a:noFill/>
          <a:ln/>
        </p:spPr>
        <p:txBody>
          <a:bodyPr anchor="ctr"/>
          <a:lstStyle/>
          <a:p>
            <a:pPr algn="ctr"/>
            <a:r>
              <a:rPr lang="es-ES" sz="4000">
                <a:latin typeface="Arial" charset="0"/>
              </a:rPr>
              <a:t>Base de datos</a:t>
            </a:r>
          </a:p>
        </p:txBody>
      </p:sp>
      <p:sp>
        <p:nvSpPr>
          <p:cNvPr id="143363" name="Rectangle 3"/>
          <p:cNvSpPr>
            <a:spLocks noGrp="1" noChangeArrowheads="1"/>
          </p:cNvSpPr>
          <p:nvPr>
            <p:ph type="body" idx="1"/>
          </p:nvPr>
        </p:nvSpPr>
        <p:spPr>
          <a:xfrm>
            <a:off x="0" y="1700213"/>
            <a:ext cx="9144000" cy="1655762"/>
          </a:xfrm>
        </p:spPr>
        <p:txBody>
          <a:bodyPr/>
          <a:lstStyle/>
          <a:p>
            <a:pPr>
              <a:lnSpc>
                <a:spcPct val="80000"/>
              </a:lnSpc>
              <a:buFontTx/>
              <a:buNone/>
            </a:pPr>
            <a:r>
              <a:rPr lang="es-ES" sz="1700"/>
              <a:t> 	</a:t>
            </a:r>
            <a:r>
              <a:rPr lang="es-ES" sz="2000">
                <a:latin typeface="Arial" charset="0"/>
              </a:rPr>
              <a:t>La Bioinformática crea y mantiene bases de datos  donde se almacena información biológica, tales como secuencias de nucleótidos y aminoácidos. El desarrollo de este tipo de base de datos no solamente significa el diseño de la misma sino también el desarrollo de interfaces complejas donde los investigadores puedan acceder a datos existentes </a:t>
            </a:r>
          </a:p>
          <a:p>
            <a:pPr>
              <a:lnSpc>
                <a:spcPct val="80000"/>
              </a:lnSpc>
              <a:buFontTx/>
              <a:buNone/>
            </a:pPr>
            <a:r>
              <a:rPr lang="es-ES" sz="2000">
                <a:latin typeface="Arial" charset="0"/>
              </a:rPr>
              <a:t>	y suministrar o revisar datos.</a:t>
            </a:r>
            <a:endParaRPr lang="es-ES" sz="1700"/>
          </a:p>
        </p:txBody>
      </p:sp>
      <p:sp>
        <p:nvSpPr>
          <p:cNvPr id="143365" name="Text Box 5"/>
          <p:cNvSpPr txBox="1">
            <a:spLocks noChangeArrowheads="1"/>
          </p:cNvSpPr>
          <p:nvPr/>
        </p:nvSpPr>
        <p:spPr bwMode="auto">
          <a:xfrm>
            <a:off x="468313" y="3860800"/>
            <a:ext cx="5040312" cy="1558925"/>
          </a:xfrm>
          <a:prstGeom prst="rect">
            <a:avLst/>
          </a:prstGeom>
          <a:noFill/>
          <a:ln w="9525">
            <a:noFill/>
            <a:miter lim="800000"/>
            <a:headEnd/>
            <a:tailEnd/>
          </a:ln>
          <a:effectLst/>
        </p:spPr>
        <p:txBody>
          <a:bodyPr>
            <a:spAutoFit/>
          </a:bodyPr>
          <a:lstStyle/>
          <a:p>
            <a:pPr algn="l">
              <a:lnSpc>
                <a:spcPct val="80000"/>
              </a:lnSpc>
              <a:spcBef>
                <a:spcPct val="20000"/>
              </a:spcBef>
              <a:buClr>
                <a:schemeClr val="tx2"/>
              </a:buClr>
              <a:buSzPct val="60000"/>
            </a:pPr>
            <a:r>
              <a:rPr lang="es-ES" sz="2000"/>
              <a:t>Luego toda esa información debe ser combinada para formar una idea lógica de las actividades celulares normales, de tal manera que los investigadores puedan estudiar cómo estas actividades se ven alteradas en estados de una enfermedad.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43364"/>
                                        </p:tgtEl>
                                        <p:attrNameLst>
                                          <p:attrName>style.visibility</p:attrName>
                                        </p:attrNameLst>
                                      </p:cBhvr>
                                      <p:to>
                                        <p:strVal val="visible"/>
                                      </p:to>
                                    </p:set>
                                    <p:animEffect transition="in" filter="fade">
                                      <p:cBhvr>
                                        <p:cTn id="7" dur="770" decel="100000"/>
                                        <p:tgtEl>
                                          <p:spTgt spid="143364"/>
                                        </p:tgtEl>
                                      </p:cBhvr>
                                    </p:animEffect>
                                    <p:animScale>
                                      <p:cBhvr>
                                        <p:cTn id="8" dur="770" decel="100000"/>
                                        <p:tgtEl>
                                          <p:spTgt spid="143364"/>
                                        </p:tgtEl>
                                      </p:cBhvr>
                                      <p:from x="10000" y="10000"/>
                                      <p:to x="200000" y="450000"/>
                                    </p:animScale>
                                    <p:animScale>
                                      <p:cBhvr>
                                        <p:cTn id="9" dur="1230" accel="100000" fill="hold">
                                          <p:stCondLst>
                                            <p:cond delay="770"/>
                                          </p:stCondLst>
                                        </p:cTn>
                                        <p:tgtEl>
                                          <p:spTgt spid="143364"/>
                                        </p:tgtEl>
                                      </p:cBhvr>
                                      <p:from x="200000" y="450000"/>
                                      <p:to x="100000" y="100000"/>
                                    </p:animScale>
                                    <p:set>
                                      <p:cBhvr>
                                        <p:cTn id="10" dur="770" fill="hold"/>
                                        <p:tgtEl>
                                          <p:spTgt spid="143364"/>
                                        </p:tgtEl>
                                        <p:attrNameLst>
                                          <p:attrName>ppt_x</p:attrName>
                                        </p:attrNameLst>
                                      </p:cBhvr>
                                      <p:to>
                                        <p:strVal val="(0.5)"/>
                                      </p:to>
                                    </p:set>
                                    <p:anim from="(0.5)" to="(#ppt_x)" calcmode="lin" valueType="num">
                                      <p:cBhvr>
                                        <p:cTn id="11" dur="1230" accel="100000" fill="hold">
                                          <p:stCondLst>
                                            <p:cond delay="770"/>
                                          </p:stCondLst>
                                        </p:cTn>
                                        <p:tgtEl>
                                          <p:spTgt spid="143364"/>
                                        </p:tgtEl>
                                        <p:attrNameLst>
                                          <p:attrName>ppt_x</p:attrName>
                                        </p:attrNameLst>
                                      </p:cBhvr>
                                    </p:anim>
                                    <p:set>
                                      <p:cBhvr>
                                        <p:cTn id="12" dur="770" fill="hold"/>
                                        <p:tgtEl>
                                          <p:spTgt spid="143364"/>
                                        </p:tgtEl>
                                        <p:attrNameLst>
                                          <p:attrName>ppt_y</p:attrName>
                                        </p:attrNameLst>
                                      </p:cBhvr>
                                      <p:to>
                                        <p:strVal val="(#ppt_y+0.4)"/>
                                      </p:to>
                                    </p:set>
                                    <p:anim from="(#ppt_y+0.4)" to="(#ppt_y)" calcmode="lin" valueType="num">
                                      <p:cBhvr>
                                        <p:cTn id="13" dur="1230" accel="100000" fill="hold">
                                          <p:stCondLst>
                                            <p:cond delay="770"/>
                                          </p:stCondLst>
                                        </p:cTn>
                                        <p:tgtEl>
                                          <p:spTgt spid="143364"/>
                                        </p:tgtEl>
                                        <p:attrNameLst>
                                          <p:attrName>ppt_y</p:attrName>
                                        </p:attrNameLst>
                                      </p:cBhvr>
                                    </p:anim>
                                  </p:childTnLst>
                                </p:cTn>
                              </p:par>
                            </p:childTnLst>
                          </p:cTn>
                        </p:par>
                        <p:par>
                          <p:cTn id="14" fill="hold">
                            <p:stCondLst>
                              <p:cond delay="2000"/>
                            </p:stCondLst>
                            <p:childTnLst>
                              <p:par>
                                <p:cTn id="15" presetID="30" presetClass="entr" presetSubtype="0" fill="hold" grpId="0" nodeType="afterEffect">
                                  <p:stCondLst>
                                    <p:cond delay="0"/>
                                  </p:stCondLst>
                                  <p:childTnLst>
                                    <p:set>
                                      <p:cBhvr>
                                        <p:cTn id="16" dur="1" fill="hold">
                                          <p:stCondLst>
                                            <p:cond delay="0"/>
                                          </p:stCondLst>
                                        </p:cTn>
                                        <p:tgtEl>
                                          <p:spTgt spid="143363">
                                            <p:txEl>
                                              <p:pRg st="0" end="0"/>
                                            </p:txEl>
                                          </p:spTgt>
                                        </p:tgtEl>
                                        <p:attrNameLst>
                                          <p:attrName>style.visibility</p:attrName>
                                        </p:attrNameLst>
                                      </p:cBhvr>
                                      <p:to>
                                        <p:strVal val="visible"/>
                                      </p:to>
                                    </p:set>
                                    <p:animEffect transition="in" filter="fade">
                                      <p:cBhvr>
                                        <p:cTn id="17" dur="1600" decel="100000"/>
                                        <p:tgtEl>
                                          <p:spTgt spid="143363">
                                            <p:txEl>
                                              <p:pRg st="0" end="0"/>
                                            </p:txEl>
                                          </p:spTgt>
                                        </p:tgtEl>
                                      </p:cBhvr>
                                    </p:animEffect>
                                    <p:anim calcmode="lin" valueType="num">
                                      <p:cBhvr>
                                        <p:cTn id="18" dur="1600" decel="100000" fill="hold"/>
                                        <p:tgtEl>
                                          <p:spTgt spid="143363">
                                            <p:txEl>
                                              <p:pRg st="0" end="0"/>
                                            </p:txEl>
                                          </p:spTgt>
                                        </p:tgtEl>
                                        <p:attrNameLst>
                                          <p:attrName>style.rotation</p:attrName>
                                        </p:attrNameLst>
                                      </p:cBhvr>
                                      <p:tavLst>
                                        <p:tav tm="0">
                                          <p:val>
                                            <p:fltVal val="-90"/>
                                          </p:val>
                                        </p:tav>
                                        <p:tav tm="100000">
                                          <p:val>
                                            <p:fltVal val="0"/>
                                          </p:val>
                                        </p:tav>
                                      </p:tavLst>
                                    </p:anim>
                                    <p:anim calcmode="lin" valueType="num">
                                      <p:cBhvr>
                                        <p:cTn id="19" dur="1600" decel="100000" fill="hold"/>
                                        <p:tgtEl>
                                          <p:spTgt spid="143363">
                                            <p:txEl>
                                              <p:pRg st="0" end="0"/>
                                            </p:txEl>
                                          </p:spTgt>
                                        </p:tgtEl>
                                        <p:attrNameLst>
                                          <p:attrName>ppt_x</p:attrName>
                                        </p:attrNameLst>
                                      </p:cBhvr>
                                      <p:tavLst>
                                        <p:tav tm="0">
                                          <p:val>
                                            <p:strVal val="#ppt_x+0.4"/>
                                          </p:val>
                                        </p:tav>
                                        <p:tav tm="100000">
                                          <p:val>
                                            <p:strVal val="#ppt_x-0.05"/>
                                          </p:val>
                                        </p:tav>
                                      </p:tavLst>
                                    </p:anim>
                                    <p:anim calcmode="lin" valueType="num">
                                      <p:cBhvr>
                                        <p:cTn id="20" dur="1600" decel="100000" fill="hold"/>
                                        <p:tgtEl>
                                          <p:spTgt spid="143363">
                                            <p:txEl>
                                              <p:pRg st="0" end="0"/>
                                            </p:txEl>
                                          </p:spTgt>
                                        </p:tgtEl>
                                        <p:attrNameLst>
                                          <p:attrName>ppt_y</p:attrName>
                                        </p:attrNameLst>
                                      </p:cBhvr>
                                      <p:tavLst>
                                        <p:tav tm="0">
                                          <p:val>
                                            <p:strVal val="#ppt_y-0.4"/>
                                          </p:val>
                                        </p:tav>
                                        <p:tav tm="100000">
                                          <p:val>
                                            <p:strVal val="#ppt_y+0.1"/>
                                          </p:val>
                                        </p:tav>
                                      </p:tavLst>
                                    </p:anim>
                                    <p:anim calcmode="lin" valueType="num">
                                      <p:cBhvr>
                                        <p:cTn id="21" dur="400" accel="100000" fill="hold">
                                          <p:stCondLst>
                                            <p:cond delay="1600"/>
                                          </p:stCondLst>
                                        </p:cTn>
                                        <p:tgtEl>
                                          <p:spTgt spid="143363">
                                            <p:txEl>
                                              <p:pRg st="0" end="0"/>
                                            </p:txEl>
                                          </p:spTgt>
                                        </p:tgtEl>
                                        <p:attrNameLst>
                                          <p:attrName>ppt_x</p:attrName>
                                        </p:attrNameLst>
                                      </p:cBhvr>
                                      <p:tavLst>
                                        <p:tav tm="0">
                                          <p:val>
                                            <p:strVal val="#ppt_x-0.05"/>
                                          </p:val>
                                        </p:tav>
                                        <p:tav tm="100000">
                                          <p:val>
                                            <p:strVal val="#ppt_x"/>
                                          </p:val>
                                        </p:tav>
                                      </p:tavLst>
                                    </p:anim>
                                    <p:anim calcmode="lin" valueType="num">
                                      <p:cBhvr>
                                        <p:cTn id="22" dur="400" accel="100000" fill="hold">
                                          <p:stCondLst>
                                            <p:cond delay="1600"/>
                                          </p:stCondLst>
                                        </p:cTn>
                                        <p:tgtEl>
                                          <p:spTgt spid="143363">
                                            <p:txEl>
                                              <p:pRg st="0" end="0"/>
                                            </p:txEl>
                                          </p:spTgt>
                                        </p:tgtEl>
                                        <p:attrNameLst>
                                          <p:attrName>ppt_y</p:attrName>
                                        </p:attrNameLst>
                                      </p:cBhvr>
                                      <p:tavLst>
                                        <p:tav tm="0">
                                          <p:val>
                                            <p:strVal val="#ppt_y+0.1"/>
                                          </p:val>
                                        </p:tav>
                                        <p:tav tm="100000">
                                          <p:val>
                                            <p:strVal val="#ppt_y"/>
                                          </p:val>
                                        </p:tav>
                                      </p:tavLst>
                                    </p:anim>
                                  </p:childTnLst>
                                </p:cTn>
                              </p:par>
                            </p:childTnLst>
                          </p:cTn>
                        </p:par>
                        <p:par>
                          <p:cTn id="23" fill="hold">
                            <p:stCondLst>
                              <p:cond delay="4000"/>
                            </p:stCondLst>
                            <p:childTnLst>
                              <p:par>
                                <p:cTn id="24" presetID="30" presetClass="entr" presetSubtype="0" fill="hold" grpId="0" nodeType="afterEffect">
                                  <p:stCondLst>
                                    <p:cond delay="0"/>
                                  </p:stCondLst>
                                  <p:childTnLst>
                                    <p:set>
                                      <p:cBhvr>
                                        <p:cTn id="25" dur="1" fill="hold">
                                          <p:stCondLst>
                                            <p:cond delay="0"/>
                                          </p:stCondLst>
                                        </p:cTn>
                                        <p:tgtEl>
                                          <p:spTgt spid="143363">
                                            <p:txEl>
                                              <p:pRg st="1" end="1"/>
                                            </p:txEl>
                                          </p:spTgt>
                                        </p:tgtEl>
                                        <p:attrNameLst>
                                          <p:attrName>style.visibility</p:attrName>
                                        </p:attrNameLst>
                                      </p:cBhvr>
                                      <p:to>
                                        <p:strVal val="visible"/>
                                      </p:to>
                                    </p:set>
                                    <p:animEffect transition="in" filter="fade">
                                      <p:cBhvr>
                                        <p:cTn id="26" dur="1600" decel="100000"/>
                                        <p:tgtEl>
                                          <p:spTgt spid="143363">
                                            <p:txEl>
                                              <p:pRg st="1" end="1"/>
                                            </p:txEl>
                                          </p:spTgt>
                                        </p:tgtEl>
                                      </p:cBhvr>
                                    </p:animEffect>
                                    <p:anim calcmode="lin" valueType="num">
                                      <p:cBhvr>
                                        <p:cTn id="27" dur="1600" decel="100000" fill="hold"/>
                                        <p:tgtEl>
                                          <p:spTgt spid="143363">
                                            <p:txEl>
                                              <p:pRg st="1" end="1"/>
                                            </p:txEl>
                                          </p:spTgt>
                                        </p:tgtEl>
                                        <p:attrNameLst>
                                          <p:attrName>style.rotation</p:attrName>
                                        </p:attrNameLst>
                                      </p:cBhvr>
                                      <p:tavLst>
                                        <p:tav tm="0">
                                          <p:val>
                                            <p:fltVal val="-90"/>
                                          </p:val>
                                        </p:tav>
                                        <p:tav tm="100000">
                                          <p:val>
                                            <p:fltVal val="0"/>
                                          </p:val>
                                        </p:tav>
                                      </p:tavLst>
                                    </p:anim>
                                    <p:anim calcmode="lin" valueType="num">
                                      <p:cBhvr>
                                        <p:cTn id="28" dur="1600" decel="100000" fill="hold"/>
                                        <p:tgtEl>
                                          <p:spTgt spid="143363">
                                            <p:txEl>
                                              <p:pRg st="1" end="1"/>
                                            </p:txEl>
                                          </p:spTgt>
                                        </p:tgtEl>
                                        <p:attrNameLst>
                                          <p:attrName>ppt_x</p:attrName>
                                        </p:attrNameLst>
                                      </p:cBhvr>
                                      <p:tavLst>
                                        <p:tav tm="0">
                                          <p:val>
                                            <p:strVal val="#ppt_x+0.4"/>
                                          </p:val>
                                        </p:tav>
                                        <p:tav tm="100000">
                                          <p:val>
                                            <p:strVal val="#ppt_x-0.05"/>
                                          </p:val>
                                        </p:tav>
                                      </p:tavLst>
                                    </p:anim>
                                    <p:anim calcmode="lin" valueType="num">
                                      <p:cBhvr>
                                        <p:cTn id="29" dur="1600" decel="100000" fill="hold"/>
                                        <p:tgtEl>
                                          <p:spTgt spid="143363">
                                            <p:txEl>
                                              <p:pRg st="1" end="1"/>
                                            </p:txEl>
                                          </p:spTgt>
                                        </p:tgtEl>
                                        <p:attrNameLst>
                                          <p:attrName>ppt_y</p:attrName>
                                        </p:attrNameLst>
                                      </p:cBhvr>
                                      <p:tavLst>
                                        <p:tav tm="0">
                                          <p:val>
                                            <p:strVal val="#ppt_y-0.4"/>
                                          </p:val>
                                        </p:tav>
                                        <p:tav tm="100000">
                                          <p:val>
                                            <p:strVal val="#ppt_y+0.1"/>
                                          </p:val>
                                        </p:tav>
                                      </p:tavLst>
                                    </p:anim>
                                    <p:anim calcmode="lin" valueType="num">
                                      <p:cBhvr>
                                        <p:cTn id="30" dur="400" accel="100000" fill="hold">
                                          <p:stCondLst>
                                            <p:cond delay="1600"/>
                                          </p:stCondLst>
                                        </p:cTn>
                                        <p:tgtEl>
                                          <p:spTgt spid="143363">
                                            <p:txEl>
                                              <p:pRg st="1" end="1"/>
                                            </p:txEl>
                                          </p:spTgt>
                                        </p:tgtEl>
                                        <p:attrNameLst>
                                          <p:attrName>ppt_x</p:attrName>
                                        </p:attrNameLst>
                                      </p:cBhvr>
                                      <p:tavLst>
                                        <p:tav tm="0">
                                          <p:val>
                                            <p:strVal val="#ppt_x-0.05"/>
                                          </p:val>
                                        </p:tav>
                                        <p:tav tm="100000">
                                          <p:val>
                                            <p:strVal val="#ppt_x"/>
                                          </p:val>
                                        </p:tav>
                                      </p:tavLst>
                                    </p:anim>
                                    <p:anim calcmode="lin" valueType="num">
                                      <p:cBhvr>
                                        <p:cTn id="31" dur="400" accel="100000" fill="hold">
                                          <p:stCondLst>
                                            <p:cond delay="1600"/>
                                          </p:stCondLst>
                                        </p:cTn>
                                        <p:tgtEl>
                                          <p:spTgt spid="143363">
                                            <p:txEl>
                                              <p:pRg st="1" end="1"/>
                                            </p:txEl>
                                          </p:spTgt>
                                        </p:tgtEl>
                                        <p:attrNameLst>
                                          <p:attrName>ppt_y</p:attrName>
                                        </p:attrNameLst>
                                      </p:cBhvr>
                                      <p:tavLst>
                                        <p:tav tm="0">
                                          <p:val>
                                            <p:strVal val="#ppt_y+0.1"/>
                                          </p:val>
                                        </p:tav>
                                        <p:tav tm="100000">
                                          <p:val>
                                            <p:strVal val="#ppt_y"/>
                                          </p:val>
                                        </p:tav>
                                      </p:tavLst>
                                    </p:anim>
                                  </p:childTnLst>
                                </p:cTn>
                              </p:par>
                              <p:par>
                                <p:cTn id="32" presetID="30" presetClass="entr" presetSubtype="0" fill="hold" grpId="0" nodeType="withEffect">
                                  <p:stCondLst>
                                    <p:cond delay="0"/>
                                  </p:stCondLst>
                                  <p:childTnLst>
                                    <p:set>
                                      <p:cBhvr>
                                        <p:cTn id="33" dur="1" fill="hold">
                                          <p:stCondLst>
                                            <p:cond delay="0"/>
                                          </p:stCondLst>
                                        </p:cTn>
                                        <p:tgtEl>
                                          <p:spTgt spid="143365"/>
                                        </p:tgtEl>
                                        <p:attrNameLst>
                                          <p:attrName>style.visibility</p:attrName>
                                        </p:attrNameLst>
                                      </p:cBhvr>
                                      <p:to>
                                        <p:strVal val="visible"/>
                                      </p:to>
                                    </p:set>
                                    <p:animEffect transition="in" filter="fade">
                                      <p:cBhvr>
                                        <p:cTn id="34" dur="800" decel="100000"/>
                                        <p:tgtEl>
                                          <p:spTgt spid="143365"/>
                                        </p:tgtEl>
                                      </p:cBhvr>
                                    </p:animEffect>
                                    <p:anim calcmode="lin" valueType="num">
                                      <p:cBhvr>
                                        <p:cTn id="35" dur="800" decel="100000" fill="hold"/>
                                        <p:tgtEl>
                                          <p:spTgt spid="143365"/>
                                        </p:tgtEl>
                                        <p:attrNameLst>
                                          <p:attrName>style.rotation</p:attrName>
                                        </p:attrNameLst>
                                      </p:cBhvr>
                                      <p:tavLst>
                                        <p:tav tm="0">
                                          <p:val>
                                            <p:fltVal val="-90"/>
                                          </p:val>
                                        </p:tav>
                                        <p:tav tm="100000">
                                          <p:val>
                                            <p:fltVal val="0"/>
                                          </p:val>
                                        </p:tav>
                                      </p:tavLst>
                                    </p:anim>
                                    <p:anim calcmode="lin" valueType="num">
                                      <p:cBhvr>
                                        <p:cTn id="36" dur="800" decel="100000" fill="hold"/>
                                        <p:tgtEl>
                                          <p:spTgt spid="143365"/>
                                        </p:tgtEl>
                                        <p:attrNameLst>
                                          <p:attrName>ppt_x</p:attrName>
                                        </p:attrNameLst>
                                      </p:cBhvr>
                                      <p:tavLst>
                                        <p:tav tm="0">
                                          <p:val>
                                            <p:strVal val="#ppt_x+0.4"/>
                                          </p:val>
                                        </p:tav>
                                        <p:tav tm="100000">
                                          <p:val>
                                            <p:strVal val="#ppt_x-0.05"/>
                                          </p:val>
                                        </p:tav>
                                      </p:tavLst>
                                    </p:anim>
                                    <p:anim calcmode="lin" valueType="num">
                                      <p:cBhvr>
                                        <p:cTn id="37" dur="800" decel="100000" fill="hold"/>
                                        <p:tgtEl>
                                          <p:spTgt spid="143365"/>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143365"/>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143365"/>
                                        </p:tgtEl>
                                        <p:attrNameLst>
                                          <p:attrName>ppt_y</p:attrName>
                                        </p:attrNameLst>
                                      </p:cBhvr>
                                      <p:tavLst>
                                        <p:tav tm="0">
                                          <p:val>
                                            <p:strVal val="#ppt_y+0.1"/>
                                          </p:val>
                                        </p:tav>
                                        <p:tav tm="100000">
                                          <p:val>
                                            <p:strVal val="#ppt_y"/>
                                          </p:val>
                                        </p:tav>
                                      </p:tavLst>
                                    </p:anim>
                                  </p:childTnLst>
                                </p:cTn>
                              </p:par>
                            </p:childTnLst>
                          </p:cTn>
                        </p:par>
                        <p:par>
                          <p:cTn id="40" fill="hold">
                            <p:stCondLst>
                              <p:cond delay="6000"/>
                            </p:stCondLst>
                            <p:childTnLst>
                              <p:par>
                                <p:cTn id="41" presetID="23" presetClass="entr" presetSubtype="16" fill="hold" nodeType="afterEffect">
                                  <p:stCondLst>
                                    <p:cond delay="0"/>
                                  </p:stCondLst>
                                  <p:childTnLst>
                                    <p:set>
                                      <p:cBhvr>
                                        <p:cTn id="42" dur="1" fill="hold">
                                          <p:stCondLst>
                                            <p:cond delay="0"/>
                                          </p:stCondLst>
                                        </p:cTn>
                                        <p:tgtEl>
                                          <p:spTgt spid="143362"/>
                                        </p:tgtEl>
                                        <p:attrNameLst>
                                          <p:attrName>style.visibility</p:attrName>
                                        </p:attrNameLst>
                                      </p:cBhvr>
                                      <p:to>
                                        <p:strVal val="visible"/>
                                      </p:to>
                                    </p:set>
                                    <p:anim calcmode="lin" valueType="num">
                                      <p:cBhvr>
                                        <p:cTn id="43" dur="500" fill="hold"/>
                                        <p:tgtEl>
                                          <p:spTgt spid="143362"/>
                                        </p:tgtEl>
                                        <p:attrNameLst>
                                          <p:attrName>ppt_w</p:attrName>
                                        </p:attrNameLst>
                                      </p:cBhvr>
                                      <p:tavLst>
                                        <p:tav tm="0">
                                          <p:val>
                                            <p:fltVal val="0"/>
                                          </p:val>
                                        </p:tav>
                                        <p:tav tm="100000">
                                          <p:val>
                                            <p:strVal val="#ppt_w"/>
                                          </p:val>
                                        </p:tav>
                                      </p:tavLst>
                                    </p:anim>
                                    <p:anim calcmode="lin" valueType="num">
                                      <p:cBhvr>
                                        <p:cTn id="44" dur="500" fill="hold"/>
                                        <p:tgtEl>
                                          <p:spTgt spid="14336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4" grpId="0"/>
      <p:bldP spid="143363" grpId="0" build="p"/>
      <p:bldP spid="14336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xfrm>
            <a:off x="611188" y="333375"/>
            <a:ext cx="8145462" cy="720725"/>
          </a:xfrm>
        </p:spPr>
        <p:txBody>
          <a:bodyPr/>
          <a:lstStyle/>
          <a:p>
            <a:pPr algn="ctr"/>
            <a:r>
              <a:rPr lang="en-US" sz="4000">
                <a:latin typeface="Arial" charset="0"/>
              </a:rPr>
              <a:t>Generalidades</a:t>
            </a:r>
          </a:p>
        </p:txBody>
      </p:sp>
      <p:sp>
        <p:nvSpPr>
          <p:cNvPr id="229379" name="Rectangle 3"/>
          <p:cNvSpPr>
            <a:spLocks noGrp="1" noChangeArrowheads="1"/>
          </p:cNvSpPr>
          <p:nvPr>
            <p:ph type="body" idx="1"/>
          </p:nvPr>
        </p:nvSpPr>
        <p:spPr>
          <a:xfrm>
            <a:off x="395288" y="1844675"/>
            <a:ext cx="8497887" cy="4268788"/>
          </a:xfrm>
        </p:spPr>
        <p:txBody>
          <a:bodyPr/>
          <a:lstStyle/>
          <a:p>
            <a:pPr>
              <a:lnSpc>
                <a:spcPct val="90000"/>
              </a:lnSpc>
              <a:buClr>
                <a:srgbClr val="CC6600"/>
              </a:buClr>
              <a:buFont typeface="Wingdings" pitchFamily="2" charset="2"/>
              <a:buChar char="Ø"/>
            </a:pPr>
            <a:r>
              <a:rPr lang="en-US" sz="2600">
                <a:latin typeface="Arial" charset="0"/>
              </a:rPr>
              <a:t>La Biotecnología es la ciencia que tiene por objetivo el estudio de organismos vivos o sus partes para la obtención de bienes y servicios. </a:t>
            </a:r>
          </a:p>
          <a:p>
            <a:pPr>
              <a:lnSpc>
                <a:spcPct val="90000"/>
              </a:lnSpc>
              <a:buClr>
                <a:srgbClr val="CC6600"/>
              </a:buClr>
              <a:buFont typeface="Wingdings" pitchFamily="2" charset="2"/>
              <a:buChar char="Ø"/>
            </a:pPr>
            <a:endParaRPr lang="en-US" sz="2600">
              <a:latin typeface="Arial" charset="0"/>
            </a:endParaRPr>
          </a:p>
          <a:p>
            <a:pPr>
              <a:lnSpc>
                <a:spcPct val="90000"/>
              </a:lnSpc>
              <a:buClr>
                <a:srgbClr val="CC6600"/>
              </a:buClr>
              <a:buFont typeface="Wingdings" pitchFamily="2" charset="2"/>
              <a:buChar char="Ø"/>
            </a:pPr>
            <a:r>
              <a:rPr lang="en-US" sz="2600">
                <a:latin typeface="Arial" charset="0"/>
              </a:rPr>
              <a:t>De carácter multidisciplinario que involucra varias disciplinas y ciencias como biología, bioquímica, genética, virología, agronomía, ingeniería, física, química, medicina y veterinaria entre otras. Tiene gran repercusión en la farmacia, la medicina, la microbiología, la ciencia de los alimentos, la minería y la agricultura entre otros campos.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5" name="Rectangle 5"/>
          <p:cNvSpPr>
            <a:spLocks noGrp="1" noChangeArrowheads="1"/>
          </p:cNvSpPr>
          <p:nvPr>
            <p:ph type="body" sz="half" idx="1"/>
          </p:nvPr>
        </p:nvSpPr>
        <p:spPr>
          <a:xfrm>
            <a:off x="0" y="620713"/>
            <a:ext cx="8964613" cy="2232025"/>
          </a:xfrm>
        </p:spPr>
        <p:txBody>
          <a:bodyPr/>
          <a:lstStyle/>
          <a:p>
            <a:pPr>
              <a:lnSpc>
                <a:spcPct val="80000"/>
              </a:lnSpc>
              <a:buFont typeface="Wingdings" pitchFamily="2" charset="2"/>
              <a:buNone/>
            </a:pPr>
            <a:r>
              <a:rPr lang="en-US" sz="1500"/>
              <a:t>	</a:t>
            </a:r>
            <a:r>
              <a:rPr lang="en-US" sz="2000">
                <a:latin typeface="Arial" charset="0"/>
              </a:rPr>
              <a:t>La biotecnología tiene gran repercusión en la farmacia, la medicina, la microbiología, la ciencia de los alimentos, la minería y la agricultura entre otros campos. </a:t>
            </a:r>
          </a:p>
          <a:p>
            <a:pPr>
              <a:lnSpc>
                <a:spcPct val="80000"/>
              </a:lnSpc>
              <a:buFont typeface="Wingdings" pitchFamily="2" charset="2"/>
              <a:buNone/>
            </a:pPr>
            <a:endParaRPr lang="en-US" sz="2000">
              <a:latin typeface="Arial" charset="0"/>
            </a:endParaRPr>
          </a:p>
          <a:p>
            <a:pPr>
              <a:lnSpc>
                <a:spcPct val="80000"/>
              </a:lnSpc>
              <a:buFont typeface="Wingdings" pitchFamily="2" charset="2"/>
              <a:buNone/>
            </a:pPr>
            <a:r>
              <a:rPr lang="en-US" sz="2000">
                <a:latin typeface="Arial" charset="0"/>
              </a:rPr>
              <a:t>	Según el Convenio sobre Diversidad Biológica de 1992, la biotecnología podría definirse como "</a:t>
            </a:r>
            <a:r>
              <a:rPr lang="en-US" sz="2000" i="1">
                <a:solidFill>
                  <a:srgbClr val="0000CC"/>
                </a:solidFill>
                <a:latin typeface="Arial" charset="0"/>
              </a:rPr>
              <a:t>toda aplicación tecnológica que utilice sistemas biológicos y organismos vivos o sus derivados para la creación o modificación de productos o procesos para usos específicos</a:t>
            </a:r>
            <a:r>
              <a:rPr lang="en-US" sz="2000">
                <a:latin typeface="Arial" charset="0"/>
              </a:rPr>
              <a:t>". </a:t>
            </a:r>
          </a:p>
        </p:txBody>
      </p:sp>
      <p:pic>
        <p:nvPicPr>
          <p:cNvPr id="230409" name="Picture 9" descr="biotecnologia"/>
          <p:cNvPicPr>
            <a:picLocks noChangeAspect="1" noChangeArrowheads="1"/>
          </p:cNvPicPr>
          <p:nvPr/>
        </p:nvPicPr>
        <p:blipFill>
          <a:blip r:embed="rId2" cstate="print"/>
          <a:srcRect/>
          <a:stretch>
            <a:fillRect/>
          </a:stretch>
        </p:blipFill>
        <p:spPr bwMode="auto">
          <a:xfrm>
            <a:off x="2555875" y="2924175"/>
            <a:ext cx="4248150" cy="3179763"/>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a:xfrm>
            <a:off x="323850" y="260350"/>
            <a:ext cx="8243888" cy="1152525"/>
          </a:xfrm>
        </p:spPr>
        <p:txBody>
          <a:bodyPr/>
          <a:lstStyle/>
          <a:p>
            <a:pPr algn="ctr"/>
            <a:r>
              <a:rPr lang="en-US" sz="4000">
                <a:latin typeface="Arial" charset="0"/>
              </a:rPr>
              <a:t>Personajes influyentes en la Biotecnología</a:t>
            </a:r>
          </a:p>
        </p:txBody>
      </p:sp>
      <p:sp>
        <p:nvSpPr>
          <p:cNvPr id="232451" name="Rectangle 3"/>
          <p:cNvSpPr>
            <a:spLocks noGrp="1" noChangeArrowheads="1"/>
          </p:cNvSpPr>
          <p:nvPr>
            <p:ph type="body" idx="1"/>
          </p:nvPr>
        </p:nvSpPr>
        <p:spPr>
          <a:xfrm>
            <a:off x="250825" y="2133600"/>
            <a:ext cx="8642350" cy="3981450"/>
          </a:xfrm>
        </p:spPr>
        <p:txBody>
          <a:bodyPr/>
          <a:lstStyle/>
          <a:p>
            <a:pPr>
              <a:lnSpc>
                <a:spcPct val="90000"/>
              </a:lnSpc>
              <a:buClr>
                <a:srgbClr val="008000"/>
              </a:buClr>
              <a:buFont typeface="Wingdings" pitchFamily="2" charset="2"/>
              <a:buChar char="Ø"/>
            </a:pPr>
            <a:r>
              <a:rPr lang="en-US" sz="2400">
                <a:latin typeface="Arial" charset="0"/>
              </a:rPr>
              <a:t>Gregor Mendel.- Describió las Leyes de Mendel que rigen la herencia genética, estableciendo las bases de la genética moderna.</a:t>
            </a:r>
          </a:p>
          <a:p>
            <a:pPr>
              <a:lnSpc>
                <a:spcPct val="90000"/>
              </a:lnSpc>
              <a:buClr>
                <a:srgbClr val="008000"/>
              </a:buClr>
              <a:buFont typeface="Wingdings" pitchFamily="2" charset="2"/>
              <a:buChar char="Ø"/>
            </a:pPr>
            <a:r>
              <a:rPr lang="en-US" sz="2400">
                <a:latin typeface="Arial" charset="0"/>
              </a:rPr>
              <a:t>Pasteur.- Describió científicamente el proceso de pasteurización y comprobó la imposibilidad de la generación espontánea. </a:t>
            </a:r>
          </a:p>
          <a:p>
            <a:pPr>
              <a:lnSpc>
                <a:spcPct val="90000"/>
              </a:lnSpc>
              <a:buClr>
                <a:srgbClr val="008000"/>
              </a:buClr>
              <a:buFont typeface="Wingdings" pitchFamily="2" charset="2"/>
              <a:buChar char="Ø"/>
            </a:pPr>
            <a:r>
              <a:rPr lang="en-US" sz="2400">
                <a:latin typeface="Arial" charset="0"/>
              </a:rPr>
              <a:t>Watson y Crick.- Descubridores de la estructura del ADN. </a:t>
            </a:r>
          </a:p>
          <a:p>
            <a:pPr>
              <a:lnSpc>
                <a:spcPct val="90000"/>
              </a:lnSpc>
              <a:buClr>
                <a:srgbClr val="008000"/>
              </a:buClr>
              <a:buFont typeface="Wingdings" pitchFamily="2" charset="2"/>
              <a:buChar char="Ø"/>
            </a:pPr>
            <a:r>
              <a:rPr lang="en-US" sz="2400">
                <a:latin typeface="Arial" charset="0"/>
              </a:rPr>
              <a:t>Beadle y Tatum.- Propusieron un vínculo directo entre los genes y las reacciones enzimáticas conocida como la hipótesis “Un gen, una enzima”.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a:xfrm>
            <a:off x="611188" y="260350"/>
            <a:ext cx="8001000" cy="828675"/>
          </a:xfrm>
        </p:spPr>
        <p:txBody>
          <a:bodyPr/>
          <a:lstStyle/>
          <a:p>
            <a:pPr algn="ctr"/>
            <a:r>
              <a:rPr lang="en-US" sz="4000">
                <a:latin typeface="Arial" charset="0"/>
              </a:rPr>
              <a:t>Aplicaciones</a:t>
            </a:r>
          </a:p>
        </p:txBody>
      </p:sp>
      <p:sp>
        <p:nvSpPr>
          <p:cNvPr id="233475" name="Rectangle 3"/>
          <p:cNvSpPr>
            <a:spLocks noGrp="1" noChangeArrowheads="1"/>
          </p:cNvSpPr>
          <p:nvPr>
            <p:ph type="body" idx="1"/>
          </p:nvPr>
        </p:nvSpPr>
        <p:spPr>
          <a:xfrm>
            <a:off x="468313" y="2133600"/>
            <a:ext cx="8497887" cy="3763963"/>
          </a:xfrm>
        </p:spPr>
        <p:txBody>
          <a:bodyPr/>
          <a:lstStyle/>
          <a:p>
            <a:pPr>
              <a:lnSpc>
                <a:spcPct val="90000"/>
              </a:lnSpc>
              <a:buFont typeface="Wingdings" pitchFamily="2" charset="2"/>
              <a:buNone/>
            </a:pPr>
            <a:r>
              <a:rPr lang="en-US" sz="2400">
                <a:latin typeface="Arial" charset="0"/>
              </a:rPr>
              <a:t>	</a:t>
            </a:r>
            <a:r>
              <a:rPr lang="en-US" sz="2400" b="1">
                <a:latin typeface="Arial" charset="0"/>
              </a:rPr>
              <a:t>BIOTECNOLOGÍA ROJA</a:t>
            </a:r>
            <a:endParaRPr lang="en-US" sz="2400">
              <a:latin typeface="Arial" charset="0"/>
            </a:endParaRPr>
          </a:p>
          <a:p>
            <a:pPr>
              <a:lnSpc>
                <a:spcPct val="90000"/>
              </a:lnSpc>
              <a:buFont typeface="Wingdings" pitchFamily="2" charset="2"/>
              <a:buNone/>
            </a:pPr>
            <a:r>
              <a:rPr lang="en-US" sz="2400">
                <a:latin typeface="Arial" charset="0"/>
              </a:rPr>
              <a:t>	Se aplica a la utilización de biotecnología en procesos médicos: </a:t>
            </a:r>
          </a:p>
          <a:p>
            <a:pPr>
              <a:lnSpc>
                <a:spcPct val="90000"/>
              </a:lnSpc>
              <a:buClr>
                <a:srgbClr val="FF0000"/>
              </a:buClr>
              <a:buFont typeface="Wingdings" pitchFamily="2" charset="2"/>
              <a:buChar char="Ü"/>
            </a:pPr>
            <a:r>
              <a:rPr lang="en-US" sz="2400">
                <a:latin typeface="Arial" charset="0"/>
              </a:rPr>
              <a:t>Produción de antibióticos</a:t>
            </a:r>
          </a:p>
          <a:p>
            <a:pPr>
              <a:lnSpc>
                <a:spcPct val="90000"/>
              </a:lnSpc>
              <a:buClr>
                <a:srgbClr val="FF0000"/>
              </a:buClr>
              <a:buFont typeface="Wingdings" pitchFamily="2" charset="2"/>
              <a:buChar char="Ü"/>
            </a:pPr>
            <a:r>
              <a:rPr lang="en-US" sz="2400">
                <a:latin typeface="Arial" charset="0"/>
              </a:rPr>
              <a:t>Desarrollo de vacunas más seguras y nuevos fármacos</a:t>
            </a:r>
          </a:p>
          <a:p>
            <a:pPr>
              <a:lnSpc>
                <a:spcPct val="90000"/>
              </a:lnSpc>
              <a:buClr>
                <a:srgbClr val="FF0000"/>
              </a:buClr>
              <a:buFont typeface="Wingdings" pitchFamily="2" charset="2"/>
              <a:buChar char="Ü"/>
            </a:pPr>
            <a:r>
              <a:rPr lang="en-US" sz="2400">
                <a:latin typeface="Arial" charset="0"/>
              </a:rPr>
              <a:t>Diagnósticos moleculares</a:t>
            </a:r>
          </a:p>
          <a:p>
            <a:pPr>
              <a:lnSpc>
                <a:spcPct val="90000"/>
              </a:lnSpc>
              <a:buClr>
                <a:srgbClr val="FF0000"/>
              </a:buClr>
              <a:buFont typeface="Wingdings" pitchFamily="2" charset="2"/>
              <a:buChar char="Ü"/>
            </a:pPr>
            <a:r>
              <a:rPr lang="en-US" sz="2400">
                <a:latin typeface="Arial" charset="0"/>
              </a:rPr>
              <a:t>Terapias regenerativas</a:t>
            </a:r>
          </a:p>
          <a:p>
            <a:pPr>
              <a:lnSpc>
                <a:spcPct val="90000"/>
              </a:lnSpc>
              <a:buClr>
                <a:srgbClr val="FF0000"/>
              </a:buClr>
              <a:buFont typeface="Wingdings" pitchFamily="2" charset="2"/>
              <a:buChar char="Ü"/>
            </a:pPr>
            <a:r>
              <a:rPr lang="en-US" sz="2400">
                <a:latin typeface="Arial" charset="0"/>
              </a:rPr>
              <a:t>Desarrollo de la ingeniería genética para curar enfermedades a través de la manipulación génica.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5" name="Rectangle 3"/>
          <p:cNvSpPr>
            <a:spLocks noGrp="1" noChangeArrowheads="1"/>
          </p:cNvSpPr>
          <p:nvPr>
            <p:ph type="body" idx="1"/>
          </p:nvPr>
        </p:nvSpPr>
        <p:spPr/>
        <p:txBody>
          <a:bodyPr/>
          <a:lstStyle/>
          <a:p>
            <a:endParaRPr lang="en-US"/>
          </a:p>
        </p:txBody>
      </p:sp>
      <p:pic>
        <p:nvPicPr>
          <p:cNvPr id="238596" name="Picture 4" descr="biotecnologia roja"/>
          <p:cNvPicPr>
            <a:picLocks noChangeAspect="1" noChangeArrowheads="1"/>
          </p:cNvPicPr>
          <p:nvPr/>
        </p:nvPicPr>
        <p:blipFill>
          <a:blip r:embed="rId2"/>
          <a:srcRect/>
          <a:stretch>
            <a:fillRect/>
          </a:stretch>
        </p:blipFill>
        <p:spPr bwMode="auto">
          <a:xfrm>
            <a:off x="1187450" y="1773238"/>
            <a:ext cx="6911975" cy="430212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3" name="Rectangle 3"/>
          <p:cNvSpPr>
            <a:spLocks noGrp="1" noChangeArrowheads="1"/>
          </p:cNvSpPr>
          <p:nvPr>
            <p:ph type="body" idx="1"/>
          </p:nvPr>
        </p:nvSpPr>
        <p:spPr>
          <a:xfrm>
            <a:off x="323850" y="260350"/>
            <a:ext cx="8640763" cy="6121400"/>
          </a:xfrm>
        </p:spPr>
        <p:txBody>
          <a:bodyPr/>
          <a:lstStyle/>
          <a:p>
            <a:pPr>
              <a:lnSpc>
                <a:spcPct val="90000"/>
              </a:lnSpc>
              <a:buFont typeface="Wingdings" pitchFamily="2" charset="2"/>
              <a:buNone/>
            </a:pPr>
            <a:r>
              <a:rPr lang="en-US"/>
              <a:t>	</a:t>
            </a:r>
            <a:r>
              <a:rPr lang="en-US" sz="2300" b="1">
                <a:latin typeface="Arial" charset="0"/>
              </a:rPr>
              <a:t>BIOTECNOLOGÍA BLANCA</a:t>
            </a:r>
          </a:p>
          <a:p>
            <a:pPr>
              <a:lnSpc>
                <a:spcPct val="90000"/>
              </a:lnSpc>
              <a:buFont typeface="Wingdings" pitchFamily="2" charset="2"/>
              <a:buNone/>
            </a:pPr>
            <a:r>
              <a:rPr lang="en-US" sz="2300">
                <a:latin typeface="Arial" charset="0"/>
              </a:rPr>
              <a:t> 	También llamada biotecnología industrial, es aquella aplicada a procesos industriales: </a:t>
            </a:r>
          </a:p>
          <a:p>
            <a:pPr>
              <a:lnSpc>
                <a:spcPct val="90000"/>
              </a:lnSpc>
              <a:buFont typeface="Wingdings" pitchFamily="2" charset="2"/>
              <a:buNone/>
            </a:pPr>
            <a:endParaRPr lang="en-US" sz="2000">
              <a:latin typeface="Arial" charset="0"/>
            </a:endParaRPr>
          </a:p>
          <a:p>
            <a:pPr>
              <a:lnSpc>
                <a:spcPct val="90000"/>
              </a:lnSpc>
              <a:buClr>
                <a:schemeClr val="tx1"/>
              </a:buClr>
              <a:buFont typeface="Wingdings" pitchFamily="2" charset="2"/>
              <a:buChar char="ð"/>
            </a:pPr>
            <a:r>
              <a:rPr lang="en-US" sz="2300">
                <a:latin typeface="Arial" charset="0"/>
              </a:rPr>
              <a:t>Producción de nuevos materiales, biodegradables o no.</a:t>
            </a:r>
          </a:p>
          <a:p>
            <a:pPr>
              <a:lnSpc>
                <a:spcPct val="90000"/>
              </a:lnSpc>
              <a:buClr>
                <a:schemeClr val="tx1"/>
              </a:buClr>
              <a:buFont typeface="Wingdings" pitchFamily="2" charset="2"/>
              <a:buChar char="ð"/>
            </a:pPr>
            <a:r>
              <a:rPr lang="en-US" sz="2300">
                <a:latin typeface="Arial" charset="0"/>
              </a:rPr>
              <a:t>Producción de combustibles renovables utilizando técnicas biológicas. Tal es el caso del bioetanol y el biodiésel</a:t>
            </a:r>
          </a:p>
          <a:p>
            <a:pPr>
              <a:lnSpc>
                <a:spcPct val="90000"/>
              </a:lnSpc>
              <a:buClr>
                <a:schemeClr val="tx1"/>
              </a:buClr>
              <a:buFont typeface="Wingdings" pitchFamily="2" charset="2"/>
              <a:buChar char="ð"/>
            </a:pPr>
            <a:r>
              <a:rPr lang="en-US" sz="2300">
                <a:latin typeface="Arial" charset="0"/>
              </a:rPr>
              <a:t>Realización de transformaciones químicas de una forma más eficiente y efectiva</a:t>
            </a:r>
          </a:p>
          <a:p>
            <a:pPr>
              <a:lnSpc>
                <a:spcPct val="90000"/>
              </a:lnSpc>
              <a:buClr>
                <a:schemeClr val="tx1"/>
              </a:buClr>
              <a:buFont typeface="Wingdings" pitchFamily="2" charset="2"/>
              <a:buChar char="ð"/>
            </a:pPr>
            <a:r>
              <a:rPr lang="en-US" sz="2300">
                <a:latin typeface="Arial" charset="0"/>
              </a:rPr>
              <a:t>Control y utilización de las moléculas provenientes de los seres vivos como base para producir nuevos productos y servicios </a:t>
            </a:r>
          </a:p>
          <a:p>
            <a:pPr>
              <a:lnSpc>
                <a:spcPct val="90000"/>
              </a:lnSpc>
              <a:buClr>
                <a:schemeClr val="tx1"/>
              </a:buClr>
              <a:buFont typeface="Wingdings" pitchFamily="2" charset="2"/>
              <a:buChar char="ð"/>
            </a:pPr>
            <a:r>
              <a:rPr lang="en-US" sz="2300">
                <a:latin typeface="Arial" charset="0"/>
              </a:rPr>
              <a:t>Utilización de plantas y microorganismos para conseguir descontaminar aguas, suelos y la atmósfera</a:t>
            </a:r>
          </a:p>
          <a:p>
            <a:pPr>
              <a:lnSpc>
                <a:spcPct val="90000"/>
              </a:lnSpc>
              <a:buClr>
                <a:schemeClr val="tx1"/>
              </a:buClr>
              <a:buFont typeface="Wingdings" pitchFamily="2" charset="2"/>
              <a:buChar char="ð"/>
            </a:pPr>
            <a:r>
              <a:rPr lang="en-US" sz="2300">
                <a:latin typeface="Arial" charset="0"/>
              </a:rPr>
              <a:t>Optimización de procesos industriales</a:t>
            </a:r>
            <a:r>
              <a:rPr lang="en-US" sz="2300"/>
              <a:t> </a:t>
            </a:r>
            <a:r>
              <a:rPr lang="en-US" sz="2300">
                <a:latin typeface="Arial" charset="0"/>
              </a:rPr>
              <a:t>tradicionales, o el desarrollo de nuevos </a:t>
            </a:r>
          </a:p>
          <a:p>
            <a:pPr>
              <a:lnSpc>
                <a:spcPct val="90000"/>
              </a:lnSpc>
            </a:pPr>
            <a:endParaRPr lang="en-US" sz="2300">
              <a:latin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7" name="Rectangle 3"/>
          <p:cNvSpPr>
            <a:spLocks noGrp="1" noChangeArrowheads="1"/>
          </p:cNvSpPr>
          <p:nvPr>
            <p:ph type="body" idx="1"/>
          </p:nvPr>
        </p:nvSpPr>
        <p:spPr/>
        <p:txBody>
          <a:bodyPr/>
          <a:lstStyle/>
          <a:p>
            <a:endParaRPr lang="en-US"/>
          </a:p>
        </p:txBody>
      </p:sp>
      <p:pic>
        <p:nvPicPr>
          <p:cNvPr id="241668" name="Picture 4" descr="biotecnologia blanca"/>
          <p:cNvPicPr>
            <a:picLocks noChangeAspect="1" noChangeArrowheads="1"/>
          </p:cNvPicPr>
          <p:nvPr/>
        </p:nvPicPr>
        <p:blipFill>
          <a:blip r:embed="rId2"/>
          <a:srcRect/>
          <a:stretch>
            <a:fillRect/>
          </a:stretch>
        </p:blipFill>
        <p:spPr bwMode="auto">
          <a:xfrm>
            <a:off x="1979613" y="1773238"/>
            <a:ext cx="5545137" cy="433546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7" name="Rectangle 3"/>
          <p:cNvSpPr>
            <a:spLocks noGrp="1" noChangeArrowheads="1"/>
          </p:cNvSpPr>
          <p:nvPr>
            <p:ph type="body" idx="1"/>
          </p:nvPr>
        </p:nvSpPr>
        <p:spPr>
          <a:xfrm>
            <a:off x="323850" y="2349500"/>
            <a:ext cx="8569325" cy="3384550"/>
          </a:xfrm>
        </p:spPr>
        <p:txBody>
          <a:bodyPr/>
          <a:lstStyle/>
          <a:p>
            <a:pPr marL="571500" indent="-571500">
              <a:lnSpc>
                <a:spcPct val="90000"/>
              </a:lnSpc>
              <a:buFont typeface="Wingdings" pitchFamily="2" charset="2"/>
              <a:buNone/>
            </a:pPr>
            <a:r>
              <a:rPr lang="en-US" sz="2100"/>
              <a:t>	</a:t>
            </a:r>
            <a:r>
              <a:rPr lang="en-US" sz="2400" b="1">
                <a:latin typeface="Arial" charset="0"/>
              </a:rPr>
              <a:t>BIOTECNOLOGÍA VERDE</a:t>
            </a:r>
          </a:p>
          <a:p>
            <a:pPr marL="571500" indent="-571500">
              <a:lnSpc>
                <a:spcPct val="90000"/>
              </a:lnSpc>
              <a:buFont typeface="Wingdings" pitchFamily="2" charset="2"/>
              <a:buNone/>
            </a:pPr>
            <a:r>
              <a:rPr lang="en-US" sz="2400">
                <a:latin typeface="Arial" charset="0"/>
              </a:rPr>
              <a:t>	Es la biotecnología aplicada a procesos agrícolas:</a:t>
            </a:r>
          </a:p>
          <a:p>
            <a:pPr marL="571500" indent="-571500">
              <a:lnSpc>
                <a:spcPct val="90000"/>
              </a:lnSpc>
              <a:buClr>
                <a:srgbClr val="008000"/>
              </a:buClr>
              <a:buFont typeface="Wingdings" pitchFamily="2" charset="2"/>
              <a:buChar char="à"/>
            </a:pPr>
            <a:r>
              <a:rPr lang="en-US" sz="2400">
                <a:latin typeface="Arial" charset="0"/>
              </a:rPr>
              <a:t>Cultivo </a:t>
            </a:r>
            <a:r>
              <a:rPr lang="en-US" sz="2400" i="1">
                <a:latin typeface="Arial" charset="0"/>
              </a:rPr>
              <a:t>in vitro</a:t>
            </a:r>
            <a:r>
              <a:rPr lang="en-US" sz="2400">
                <a:latin typeface="Arial" charset="0"/>
              </a:rPr>
              <a:t> de plantas </a:t>
            </a:r>
          </a:p>
          <a:p>
            <a:pPr marL="571500" indent="-571500">
              <a:lnSpc>
                <a:spcPct val="90000"/>
              </a:lnSpc>
              <a:buClr>
                <a:srgbClr val="008000"/>
              </a:buClr>
              <a:buFont typeface="Wingdings" pitchFamily="2" charset="2"/>
              <a:buChar char="à"/>
            </a:pPr>
            <a:r>
              <a:rPr lang="en-US" sz="2400">
                <a:latin typeface="Arial" charset="0"/>
              </a:rPr>
              <a:t>Producción vegetal asistida por marcadores moleculares </a:t>
            </a:r>
          </a:p>
          <a:p>
            <a:pPr marL="571500" indent="-571500">
              <a:lnSpc>
                <a:spcPct val="90000"/>
              </a:lnSpc>
              <a:buClr>
                <a:srgbClr val="008000"/>
              </a:buClr>
              <a:buFont typeface="Wingdings" pitchFamily="2" charset="2"/>
              <a:buChar char="à"/>
            </a:pPr>
            <a:r>
              <a:rPr lang="en-US" sz="2400">
                <a:latin typeface="Arial" charset="0"/>
              </a:rPr>
              <a:t>Hibridación </a:t>
            </a:r>
          </a:p>
          <a:p>
            <a:pPr marL="571500" indent="-571500">
              <a:lnSpc>
                <a:spcPct val="90000"/>
              </a:lnSpc>
              <a:buClr>
                <a:srgbClr val="008000"/>
              </a:buClr>
              <a:buFont typeface="Wingdings" pitchFamily="2" charset="2"/>
              <a:buChar char="à"/>
            </a:pPr>
            <a:r>
              <a:rPr lang="en-US" sz="2400">
                <a:latin typeface="Arial" charset="0"/>
              </a:rPr>
              <a:t>Producción de biofertilizantes y biopesticidas </a:t>
            </a:r>
          </a:p>
          <a:p>
            <a:pPr marL="571500" indent="-571500">
              <a:lnSpc>
                <a:spcPct val="90000"/>
              </a:lnSpc>
              <a:buClr>
                <a:srgbClr val="008000"/>
              </a:buClr>
              <a:buFont typeface="Wingdings" pitchFamily="2" charset="2"/>
              <a:buChar char="à"/>
            </a:pPr>
            <a:r>
              <a:rPr lang="en-US" sz="2400">
                <a:latin typeface="Arial" charset="0"/>
              </a:rPr>
              <a:t>Transferencia selectiva de genes de un organismo a otro dando lugar a nuevos cultivos vegetales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erfil">
  <a:themeElements>
    <a:clrScheme name="Perfi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erfi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4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4800" b="0" i="0" u="none" strike="noStrike" cap="none" normalizeH="0" baseline="0" smtClean="0">
            <a:ln>
              <a:noFill/>
            </a:ln>
            <a:solidFill>
              <a:schemeClr val="tx1"/>
            </a:solidFill>
            <a:effectLst/>
            <a:latin typeface="Arial" charset="0"/>
          </a:defRPr>
        </a:defPPr>
      </a:lstStyle>
    </a:lnDef>
  </a:objectDefaults>
  <a:extraClrSchemeLst>
    <a:extraClrScheme>
      <a:clrScheme name="Perfil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erfil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erfil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erfil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erfil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erfil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erfil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erfil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erfi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Profile</Template>
  <TotalTime>1136</TotalTime>
  <Words>368</Words>
  <Application>Microsoft Office PowerPoint</Application>
  <PresentationFormat>Presentación en pantalla (4:3)</PresentationFormat>
  <Paragraphs>57</Paragraphs>
  <Slides>18</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18</vt:i4>
      </vt:variant>
    </vt:vector>
  </HeadingPairs>
  <TitlesOfParts>
    <vt:vector size="23" baseType="lpstr">
      <vt:lpstr>Arial</vt:lpstr>
      <vt:lpstr>Verdana</vt:lpstr>
      <vt:lpstr>Times New Roman</vt:lpstr>
      <vt:lpstr>Wingdings</vt:lpstr>
      <vt:lpstr>Perfil</vt:lpstr>
      <vt:lpstr>Diapositiva 1</vt:lpstr>
      <vt:lpstr>Generalidades</vt:lpstr>
      <vt:lpstr>Diapositiva 3</vt:lpstr>
      <vt:lpstr>Personajes influyentes en la Biotecnología</vt:lpstr>
      <vt:lpstr>Aplicaciones</vt:lpstr>
      <vt:lpstr>Diapositiva 6</vt:lpstr>
      <vt:lpstr>Diapositiva 7</vt:lpstr>
      <vt:lpstr>Diapositiva 8</vt:lpstr>
      <vt:lpstr>Diapositiva 9</vt:lpstr>
      <vt:lpstr>Diapositiva 10</vt:lpstr>
      <vt:lpstr>Diapositiva 11</vt:lpstr>
      <vt:lpstr>Diapositiva 12</vt:lpstr>
      <vt:lpstr>Cuidado ambiental</vt:lpstr>
      <vt:lpstr>Bioinformática</vt:lpstr>
      <vt:lpstr>Diapositiva 15</vt:lpstr>
      <vt:lpstr>Bioinformática integradora</vt:lpstr>
      <vt:lpstr>Bioinformática aplicada</vt:lpstr>
      <vt:lpstr>Base de datos</vt:lpstr>
    </vt:vector>
  </TitlesOfParts>
  <Company>FIMCM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Mariuxi</dc:creator>
  <cp:lastModifiedBy>Administrador</cp:lastModifiedBy>
  <cp:revision>50</cp:revision>
  <dcterms:created xsi:type="dcterms:W3CDTF">2005-07-20T16:01:16Z</dcterms:created>
  <dcterms:modified xsi:type="dcterms:W3CDTF">2009-08-03T17:57:36Z</dcterms:modified>
</cp:coreProperties>
</file>