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handoutMasterIdLst>
    <p:handoutMasterId r:id="rId68"/>
  </p:handoutMasterIdLst>
  <p:sldIdLst>
    <p:sldId id="344" r:id="rId2"/>
    <p:sldId id="259" r:id="rId3"/>
    <p:sldId id="260" r:id="rId4"/>
    <p:sldId id="261" r:id="rId5"/>
    <p:sldId id="345" r:id="rId6"/>
    <p:sldId id="338" r:id="rId7"/>
    <p:sldId id="346" r:id="rId8"/>
    <p:sldId id="347" r:id="rId9"/>
    <p:sldId id="348" r:id="rId10"/>
    <p:sldId id="349" r:id="rId11"/>
    <p:sldId id="350" r:id="rId12"/>
    <p:sldId id="351" r:id="rId13"/>
    <p:sldId id="352" r:id="rId14"/>
    <p:sldId id="353" r:id="rId15"/>
    <p:sldId id="354" r:id="rId16"/>
    <p:sldId id="355" r:id="rId17"/>
    <p:sldId id="279" r:id="rId18"/>
    <p:sldId id="280" r:id="rId19"/>
    <p:sldId id="281" r:id="rId20"/>
    <p:sldId id="282" r:id="rId21"/>
    <p:sldId id="283" r:id="rId22"/>
    <p:sldId id="284" r:id="rId23"/>
    <p:sldId id="325" r:id="rId24"/>
    <p:sldId id="326" r:id="rId25"/>
    <p:sldId id="285" r:id="rId26"/>
    <p:sldId id="327" r:id="rId27"/>
    <p:sldId id="328" r:id="rId28"/>
    <p:sldId id="329" r:id="rId29"/>
    <p:sldId id="330" r:id="rId30"/>
    <p:sldId id="331" r:id="rId31"/>
    <p:sldId id="332" r:id="rId32"/>
    <p:sldId id="333" r:id="rId33"/>
    <p:sldId id="286" r:id="rId34"/>
    <p:sldId id="341" r:id="rId35"/>
    <p:sldId id="287" r:id="rId36"/>
    <p:sldId id="288" r:id="rId37"/>
    <p:sldId id="289" r:id="rId38"/>
    <p:sldId id="290" r:id="rId39"/>
    <p:sldId id="291" r:id="rId40"/>
    <p:sldId id="292" r:id="rId41"/>
    <p:sldId id="293" r:id="rId42"/>
    <p:sldId id="342"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16" r:id="rId57"/>
    <p:sldId id="317" r:id="rId58"/>
    <p:sldId id="318" r:id="rId59"/>
    <p:sldId id="319" r:id="rId60"/>
    <p:sldId id="320" r:id="rId61"/>
    <p:sldId id="321" r:id="rId62"/>
    <p:sldId id="322" r:id="rId63"/>
    <p:sldId id="343" r:id="rId64"/>
    <p:sldId id="323" r:id="rId65"/>
    <p:sldId id="334" r:id="rId66"/>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p:cViewPr varScale="1">
        <p:scale>
          <a:sx n="65" d="100"/>
          <a:sy n="65" d="100"/>
        </p:scale>
        <p:origin x="-744"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98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s-EC"/>
          </a:p>
        </p:txBody>
      </p:sp>
      <p:sp>
        <p:nvSpPr>
          <p:cNvPr id="2048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C"/>
          </a:p>
        </p:txBody>
      </p:sp>
      <p:sp>
        <p:nvSpPr>
          <p:cNvPr id="2048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s-EC"/>
          </a:p>
        </p:txBody>
      </p:sp>
      <p:sp>
        <p:nvSpPr>
          <p:cNvPr id="2048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0649A01-9FA7-4FD1-95EF-8DDC97FFFDFD}" type="slidenum">
              <a:rPr lang="es-EC"/>
              <a:pPr>
                <a:defRPr/>
              </a:pPr>
              <a:t>‹Nº›</a:t>
            </a:fld>
            <a:endParaRPr lang="es-EC"/>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s-EC"/>
          </a:p>
        </p:txBody>
      </p:sp>
      <p:sp>
        <p:nvSpPr>
          <p:cNvPr id="2150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C"/>
          </a:p>
        </p:txBody>
      </p:sp>
      <p:sp>
        <p:nvSpPr>
          <p:cNvPr id="7475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C" noProof="0" smtClean="0"/>
              <a:t>Haga clic para modificar el estilo de texto del patrón</a:t>
            </a:r>
          </a:p>
          <a:p>
            <a:pPr lvl="1"/>
            <a:r>
              <a:rPr lang="es-EC" noProof="0" smtClean="0"/>
              <a:t>Segundo nivel</a:t>
            </a:r>
          </a:p>
          <a:p>
            <a:pPr lvl="2"/>
            <a:r>
              <a:rPr lang="es-EC" noProof="0" smtClean="0"/>
              <a:t>Tercer nivel</a:t>
            </a:r>
          </a:p>
          <a:p>
            <a:pPr lvl="3"/>
            <a:r>
              <a:rPr lang="es-EC" noProof="0" smtClean="0"/>
              <a:t>Cuarto nivel</a:t>
            </a:r>
          </a:p>
          <a:p>
            <a:pPr lvl="4"/>
            <a:r>
              <a:rPr lang="es-EC" noProof="0" smtClean="0"/>
              <a:t>Quinto nivel</a:t>
            </a:r>
          </a:p>
        </p:txBody>
      </p:sp>
      <p:sp>
        <p:nvSpPr>
          <p:cNvPr id="2151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s-EC"/>
          </a:p>
        </p:txBody>
      </p:sp>
      <p:sp>
        <p:nvSpPr>
          <p:cNvPr id="2151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C6A556F-FBAE-4902-8A70-5450904B8B7D}" type="slidenum">
              <a:rPr lang="es-EC"/>
              <a:pPr>
                <a:defRPr/>
              </a:pPr>
              <a:t>‹Nº›</a:t>
            </a:fld>
            <a:endParaRPr lang="es-EC"/>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2481B3E1-B501-4349-A81B-BAFD931C7057}" type="slidenum">
              <a:rPr lang="es-EC" smtClean="0"/>
              <a:pPr/>
              <a:t>2</a:t>
            </a:fld>
            <a:endParaRPr lang="es-EC" smtClean="0"/>
          </a:p>
        </p:txBody>
      </p:sp>
      <p:sp>
        <p:nvSpPr>
          <p:cNvPr id="75779" name="Rectangle 2"/>
          <p:cNvSpPr>
            <a:spLocks noRo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s-EC"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99EAFD4-EBFC-41CE-90D9-5B28CE6EF0F1}" type="slidenum">
              <a:rPr lang="es-EC" smtClean="0"/>
              <a:pPr/>
              <a:t>3</a:t>
            </a:fld>
            <a:endParaRPr lang="es-EC" smtClean="0"/>
          </a:p>
        </p:txBody>
      </p:sp>
      <p:sp>
        <p:nvSpPr>
          <p:cNvPr id="76803" name="Rectangle 2"/>
          <p:cNvSpPr>
            <a:spLocks noRo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s-EC"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84E07E82-3CAD-47E9-9592-D7D490E34BBE}" type="slidenum">
              <a:rPr lang="es-EC" smtClean="0"/>
              <a:pPr/>
              <a:t>4</a:t>
            </a:fld>
            <a:endParaRPr lang="es-EC" smtClean="0"/>
          </a:p>
        </p:txBody>
      </p:sp>
      <p:sp>
        <p:nvSpPr>
          <p:cNvPr id="77827" name="Rectangle 2"/>
          <p:cNvSpPr>
            <a:spLocks noRo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s-EC"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952B1462-C825-4FA6-8E7C-DB613FBFCA1D}" type="slidenum">
              <a:rPr lang="es-EC" smtClean="0"/>
              <a:pPr/>
              <a:t>7</a:t>
            </a:fld>
            <a:endParaRPr lang="es-EC" smtClean="0"/>
          </a:p>
        </p:txBody>
      </p:sp>
      <p:sp>
        <p:nvSpPr>
          <p:cNvPr id="78851" name="Rectangle 2"/>
          <p:cNvSpPr>
            <a:spLocks noRo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s-EC"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A5789A4A-9406-4147-B982-901F20226D1A}" type="slidenum">
              <a:rPr lang="es-EC" smtClean="0"/>
              <a:pPr/>
              <a:t>8</a:t>
            </a:fld>
            <a:endParaRPr lang="es-EC" smtClean="0"/>
          </a:p>
        </p:txBody>
      </p:sp>
      <p:sp>
        <p:nvSpPr>
          <p:cNvPr id="79875" name="Rectangle 2"/>
          <p:cNvSpPr>
            <a:spLocks noRo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s-EC"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69040A8-8110-48E2-B596-7158A00FDE04}" type="slidenum">
              <a:rPr lang="es-EC" smtClean="0"/>
              <a:pPr/>
              <a:t>9</a:t>
            </a:fld>
            <a:endParaRPr lang="es-EC" smtClean="0"/>
          </a:p>
        </p:txBody>
      </p:sp>
      <p:sp>
        <p:nvSpPr>
          <p:cNvPr id="80899" name="Rectangle 2"/>
          <p:cNvSpPr>
            <a:spLocks noRo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es-EC"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4E5B245-45A7-44BC-A6EA-76DBEB2B07B4}" type="slidenum">
              <a:rPr lang="es-EC" smtClean="0"/>
              <a:pPr/>
              <a:t>10</a:t>
            </a:fld>
            <a:endParaRPr lang="es-EC" smtClean="0"/>
          </a:p>
        </p:txBody>
      </p:sp>
      <p:sp>
        <p:nvSpPr>
          <p:cNvPr id="81923" name="Rectangle 2"/>
          <p:cNvSpPr>
            <a:spLocks noRo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es-EC"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7348FC76-FE67-457A-810D-A7CA126BC1D6}" type="slidenum">
              <a:rPr lang="es-EC" smtClean="0"/>
              <a:pPr/>
              <a:t>11</a:t>
            </a:fld>
            <a:endParaRPr lang="es-EC" smtClean="0"/>
          </a:p>
        </p:txBody>
      </p:sp>
      <p:sp>
        <p:nvSpPr>
          <p:cNvPr id="82947" name="Rectangle 2"/>
          <p:cNvSpPr>
            <a:spLocks noRo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es-EC"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D77B28C-4D2B-492A-ACD0-A01C2120A72C}" type="slidenum">
              <a:rPr lang="es-EC" smtClean="0"/>
              <a:pPr/>
              <a:t>16</a:t>
            </a:fld>
            <a:endParaRPr lang="es-EC" smtClean="0"/>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endParaRPr lang="es-EC"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3 Elipse"/>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5" name="4 Elipse"/>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14" name="13 Título"/>
          <p:cNvSpPr>
            <a:spLocks noGrp="1"/>
          </p:cNvSpPr>
          <p:nvPr>
            <p:ph type="ctrTitle"/>
          </p:nvPr>
        </p:nvSpPr>
        <p:spPr>
          <a:xfrm>
            <a:off x="1432560" y="359898"/>
            <a:ext cx="7406640" cy="1472184"/>
          </a:xfrm>
        </p:spPr>
        <p:txBody>
          <a:bodyPr anchor="b"/>
          <a:lstStyle>
            <a:lvl1pPr algn="l">
              <a:defRPr/>
            </a:lvl1pPr>
            <a:extLst/>
          </a:lstStyle>
          <a:p>
            <a:r>
              <a:rPr lang="es-ES" smtClean="0"/>
              <a:t>Haga clic para modificar el estilo de título del patrón</a:t>
            </a:r>
            <a:endParaRPr lang="en-US"/>
          </a:p>
        </p:txBody>
      </p:sp>
      <p:sp>
        <p:nvSpPr>
          <p:cNvPr id="22" name="21 Subtítulo"/>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smtClean="0"/>
              <a:t>Haga clic para modificar el estilo de subtítulo del patrón</a:t>
            </a:r>
            <a:endParaRPr lang="en-US"/>
          </a:p>
        </p:txBody>
      </p:sp>
      <p:sp>
        <p:nvSpPr>
          <p:cNvPr id="6" name="6 Marcador de fecha"/>
          <p:cNvSpPr>
            <a:spLocks noGrp="1"/>
          </p:cNvSpPr>
          <p:nvPr>
            <p:ph type="dt" sz="half" idx="10"/>
          </p:nvPr>
        </p:nvSpPr>
        <p:spPr/>
        <p:txBody>
          <a:bodyPr/>
          <a:lstStyle>
            <a:lvl1pPr>
              <a:defRPr/>
            </a:lvl1pPr>
            <a:extLst/>
          </a:lstStyle>
          <a:p>
            <a:pPr>
              <a:defRPr/>
            </a:pPr>
            <a:endParaRPr lang="es-ES"/>
          </a:p>
        </p:txBody>
      </p:sp>
      <p:sp>
        <p:nvSpPr>
          <p:cNvPr id="7" name="19 Marcador de pie de página"/>
          <p:cNvSpPr>
            <a:spLocks noGrp="1"/>
          </p:cNvSpPr>
          <p:nvPr>
            <p:ph type="ftr" sz="quarter" idx="11"/>
          </p:nvPr>
        </p:nvSpPr>
        <p:spPr/>
        <p:txBody>
          <a:bodyPr/>
          <a:lstStyle>
            <a:lvl1pPr>
              <a:defRPr/>
            </a:lvl1pPr>
            <a:extLst/>
          </a:lstStyle>
          <a:p>
            <a:pPr>
              <a:defRPr/>
            </a:pPr>
            <a:endParaRPr lang="es-ES"/>
          </a:p>
        </p:txBody>
      </p:sp>
      <p:sp>
        <p:nvSpPr>
          <p:cNvPr id="8" name="9 Marcador de número de diapositiva"/>
          <p:cNvSpPr>
            <a:spLocks noGrp="1"/>
          </p:cNvSpPr>
          <p:nvPr>
            <p:ph type="sldNum" sz="quarter" idx="12"/>
          </p:nvPr>
        </p:nvSpPr>
        <p:spPr/>
        <p:txBody>
          <a:bodyPr/>
          <a:lstStyle>
            <a:lvl1pPr>
              <a:defRPr/>
            </a:lvl1pPr>
            <a:extLst/>
          </a:lstStyle>
          <a:p>
            <a:pPr>
              <a:defRPr/>
            </a:pPr>
            <a:fld id="{0EFD7A47-A06A-4C22-ACA1-1012CD8B9CF8}"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3 Marcador de fecha"/>
          <p:cNvSpPr>
            <a:spLocks noGrp="1"/>
          </p:cNvSpPr>
          <p:nvPr>
            <p:ph type="dt" sz="half" idx="10"/>
          </p:nvPr>
        </p:nvSpPr>
        <p:spPr/>
        <p:txBody>
          <a:bodyPr/>
          <a:lstStyle>
            <a:lvl1pPr>
              <a:defRPr/>
            </a:lvl1pPr>
          </a:lstStyle>
          <a:p>
            <a:pPr>
              <a:defRPr/>
            </a:pPr>
            <a:endParaRPr lang="es-ES"/>
          </a:p>
        </p:txBody>
      </p:sp>
      <p:sp>
        <p:nvSpPr>
          <p:cNvPr id="5" name="9 Marcador de pie de página"/>
          <p:cNvSpPr>
            <a:spLocks noGrp="1"/>
          </p:cNvSpPr>
          <p:nvPr>
            <p:ph type="ftr" sz="quarter" idx="11"/>
          </p:nvPr>
        </p:nvSpPr>
        <p:spPr/>
        <p:txBody>
          <a:bodyPr/>
          <a:lstStyle>
            <a:lvl1pPr>
              <a:defRPr/>
            </a:lvl1pPr>
          </a:lstStyle>
          <a:p>
            <a:pPr>
              <a:defRPr/>
            </a:pPr>
            <a:endParaRPr lang="es-ES"/>
          </a:p>
        </p:txBody>
      </p:sp>
      <p:sp>
        <p:nvSpPr>
          <p:cNvPr id="6" name="21 Marcador de número de diapositiva"/>
          <p:cNvSpPr>
            <a:spLocks noGrp="1"/>
          </p:cNvSpPr>
          <p:nvPr>
            <p:ph type="sldNum" sz="quarter" idx="12"/>
          </p:nvPr>
        </p:nvSpPr>
        <p:spPr/>
        <p:txBody>
          <a:bodyPr/>
          <a:lstStyle>
            <a:lvl1pPr>
              <a:defRPr/>
            </a:lvl1pPr>
          </a:lstStyle>
          <a:p>
            <a:pPr>
              <a:defRPr/>
            </a:pPr>
            <a:fld id="{77EFC42D-8CAD-46A5-AE41-EA2AF7B98694}"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274639"/>
            <a:ext cx="1828800" cy="5851525"/>
          </a:xfrm>
        </p:spPr>
        <p:txBody>
          <a:bodyPr vert="eaVert"/>
          <a:lstStyle>
            <a:extLs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1143000" y="274640"/>
            <a:ext cx="5562600" cy="5851525"/>
          </a:xfrm>
        </p:spPr>
        <p:txBody>
          <a:bodyPr vert="eaVert"/>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3 Marcador de fecha"/>
          <p:cNvSpPr>
            <a:spLocks noGrp="1"/>
          </p:cNvSpPr>
          <p:nvPr>
            <p:ph type="dt" sz="half" idx="10"/>
          </p:nvPr>
        </p:nvSpPr>
        <p:spPr/>
        <p:txBody>
          <a:bodyPr/>
          <a:lstStyle>
            <a:lvl1pPr>
              <a:defRPr/>
            </a:lvl1pPr>
          </a:lstStyle>
          <a:p>
            <a:pPr>
              <a:defRPr/>
            </a:pPr>
            <a:endParaRPr lang="es-ES"/>
          </a:p>
        </p:txBody>
      </p:sp>
      <p:sp>
        <p:nvSpPr>
          <p:cNvPr id="5" name="9 Marcador de pie de página"/>
          <p:cNvSpPr>
            <a:spLocks noGrp="1"/>
          </p:cNvSpPr>
          <p:nvPr>
            <p:ph type="ftr" sz="quarter" idx="11"/>
          </p:nvPr>
        </p:nvSpPr>
        <p:spPr/>
        <p:txBody>
          <a:bodyPr/>
          <a:lstStyle>
            <a:lvl1pPr>
              <a:defRPr/>
            </a:lvl1pPr>
          </a:lstStyle>
          <a:p>
            <a:pPr>
              <a:defRPr/>
            </a:pPr>
            <a:endParaRPr lang="es-ES"/>
          </a:p>
        </p:txBody>
      </p:sp>
      <p:sp>
        <p:nvSpPr>
          <p:cNvPr id="6" name="21 Marcador de número de diapositiva"/>
          <p:cNvSpPr>
            <a:spLocks noGrp="1"/>
          </p:cNvSpPr>
          <p:nvPr>
            <p:ph type="sldNum" sz="quarter" idx="12"/>
          </p:nvPr>
        </p:nvSpPr>
        <p:spPr/>
        <p:txBody>
          <a:bodyPr/>
          <a:lstStyle>
            <a:lvl1pPr>
              <a:defRPr/>
            </a:lvl1pPr>
          </a:lstStyle>
          <a:p>
            <a:pPr>
              <a:defRPr/>
            </a:pPr>
            <a:fld id="{FB0A1D42-E930-47B4-9294-02697E2210EC}"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23 Marcador de fecha"/>
          <p:cNvSpPr>
            <a:spLocks noGrp="1"/>
          </p:cNvSpPr>
          <p:nvPr>
            <p:ph type="dt" sz="half" idx="10"/>
          </p:nvPr>
        </p:nvSpPr>
        <p:spPr/>
        <p:txBody>
          <a:bodyPr/>
          <a:lstStyle>
            <a:lvl1pPr>
              <a:defRPr/>
            </a:lvl1pPr>
          </a:lstStyle>
          <a:p>
            <a:pPr>
              <a:defRPr/>
            </a:pPr>
            <a:endParaRPr lang="es-ES"/>
          </a:p>
        </p:txBody>
      </p:sp>
      <p:sp>
        <p:nvSpPr>
          <p:cNvPr id="5" name="9 Marcador de pie de página"/>
          <p:cNvSpPr>
            <a:spLocks noGrp="1"/>
          </p:cNvSpPr>
          <p:nvPr>
            <p:ph type="ftr" sz="quarter" idx="11"/>
          </p:nvPr>
        </p:nvSpPr>
        <p:spPr/>
        <p:txBody>
          <a:bodyPr/>
          <a:lstStyle>
            <a:lvl1pPr>
              <a:defRPr/>
            </a:lvl1pPr>
          </a:lstStyle>
          <a:p>
            <a:pPr>
              <a:defRPr/>
            </a:pPr>
            <a:endParaRPr lang="es-ES"/>
          </a:p>
        </p:txBody>
      </p:sp>
      <p:sp>
        <p:nvSpPr>
          <p:cNvPr id="6" name="21 Marcador de número de diapositiva"/>
          <p:cNvSpPr>
            <a:spLocks noGrp="1"/>
          </p:cNvSpPr>
          <p:nvPr>
            <p:ph type="sldNum" sz="quarter" idx="12"/>
          </p:nvPr>
        </p:nvSpPr>
        <p:spPr/>
        <p:txBody>
          <a:bodyPr/>
          <a:lstStyle>
            <a:lvl1pPr>
              <a:defRPr/>
            </a:lvl1pPr>
          </a:lstStyle>
          <a:p>
            <a:pPr>
              <a:defRPr/>
            </a:pPr>
            <a:fld id="{82556DA9-F3CC-4AFB-AA6C-D5050E528137}"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4" name="3 Rectángulo"/>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4 Rectángulo"/>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6" name="5 Elipse"/>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7" name="6 Elipse"/>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a:defRPr/>
            </a:pPr>
            <a:endParaRPr lang="en-US"/>
          </a:p>
        </p:txBody>
      </p:sp>
      <p:sp>
        <p:nvSpPr>
          <p:cNvPr id="2" name="1 Título"/>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s-ES" smtClean="0"/>
              <a:t>Haga clic para modificar el estilo de texto del patrón</a:t>
            </a:r>
          </a:p>
        </p:txBody>
      </p:sp>
      <p:sp>
        <p:nvSpPr>
          <p:cNvPr id="8" name="3 Marcador de fecha"/>
          <p:cNvSpPr>
            <a:spLocks noGrp="1"/>
          </p:cNvSpPr>
          <p:nvPr>
            <p:ph type="dt" sz="half" idx="10"/>
          </p:nvPr>
        </p:nvSpPr>
        <p:spPr/>
        <p:txBody>
          <a:bodyPr/>
          <a:lstStyle>
            <a:lvl1pPr>
              <a:defRPr/>
            </a:lvl1pPr>
            <a:extLst/>
          </a:lstStyle>
          <a:p>
            <a:pPr>
              <a:defRPr/>
            </a:pPr>
            <a:endParaRPr lang="es-ES"/>
          </a:p>
        </p:txBody>
      </p:sp>
      <p:sp>
        <p:nvSpPr>
          <p:cNvPr id="9" name="4 Marcador de pie de página"/>
          <p:cNvSpPr>
            <a:spLocks noGrp="1"/>
          </p:cNvSpPr>
          <p:nvPr>
            <p:ph type="ftr" sz="quarter" idx="11"/>
          </p:nvPr>
        </p:nvSpPr>
        <p:spPr/>
        <p:txBody>
          <a:bodyPr/>
          <a:lstStyle>
            <a:lvl1pPr>
              <a:defRPr/>
            </a:lvl1pPr>
            <a:extLst/>
          </a:lstStyle>
          <a:p>
            <a:pPr>
              <a:defRPr/>
            </a:pPr>
            <a:endParaRPr lang="es-ES"/>
          </a:p>
        </p:txBody>
      </p:sp>
      <p:sp>
        <p:nvSpPr>
          <p:cNvPr id="10" name="5 Marcador de número de diapositiva"/>
          <p:cNvSpPr>
            <a:spLocks noGrp="1"/>
          </p:cNvSpPr>
          <p:nvPr>
            <p:ph type="sldNum" sz="quarter" idx="12"/>
          </p:nvPr>
        </p:nvSpPr>
        <p:spPr/>
        <p:txBody>
          <a:bodyPr/>
          <a:lstStyle>
            <a:lvl1pPr>
              <a:defRPr/>
            </a:lvl1pPr>
            <a:extLst/>
          </a:lstStyle>
          <a:p>
            <a:pPr>
              <a:defRPr/>
            </a:pPr>
            <a:fld id="{440C2ECB-84BE-453E-B717-0C7D29E857C7}"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23 Marcador de fecha"/>
          <p:cNvSpPr>
            <a:spLocks noGrp="1"/>
          </p:cNvSpPr>
          <p:nvPr>
            <p:ph type="dt" sz="half" idx="10"/>
          </p:nvPr>
        </p:nvSpPr>
        <p:spPr/>
        <p:txBody>
          <a:bodyPr/>
          <a:lstStyle>
            <a:lvl1pPr>
              <a:defRPr/>
            </a:lvl1pPr>
          </a:lstStyle>
          <a:p>
            <a:pPr>
              <a:defRPr/>
            </a:pPr>
            <a:endParaRPr lang="es-ES"/>
          </a:p>
        </p:txBody>
      </p:sp>
      <p:sp>
        <p:nvSpPr>
          <p:cNvPr id="6" name="9 Marcador de pie de página"/>
          <p:cNvSpPr>
            <a:spLocks noGrp="1"/>
          </p:cNvSpPr>
          <p:nvPr>
            <p:ph type="ftr" sz="quarter" idx="11"/>
          </p:nvPr>
        </p:nvSpPr>
        <p:spPr/>
        <p:txBody>
          <a:bodyPr/>
          <a:lstStyle>
            <a:lvl1pPr>
              <a:defRPr/>
            </a:lvl1pPr>
          </a:lstStyle>
          <a:p>
            <a:pPr>
              <a:defRPr/>
            </a:pPr>
            <a:endParaRPr lang="es-ES"/>
          </a:p>
        </p:txBody>
      </p:sp>
      <p:sp>
        <p:nvSpPr>
          <p:cNvPr id="7" name="21 Marcador de número de diapositiva"/>
          <p:cNvSpPr>
            <a:spLocks noGrp="1"/>
          </p:cNvSpPr>
          <p:nvPr>
            <p:ph type="sldNum" sz="quarter" idx="12"/>
          </p:nvPr>
        </p:nvSpPr>
        <p:spPr/>
        <p:txBody>
          <a:bodyPr/>
          <a:lstStyle>
            <a:lvl1pPr>
              <a:defRPr/>
            </a:lvl1pPr>
          </a:lstStyle>
          <a:p>
            <a:pPr>
              <a:defRPr/>
            </a:pPr>
            <a:fld id="{1FE725F5-4910-4D30-AA76-9974E0A492A6}"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60336"/>
            <a:ext cx="8229600" cy="1143000"/>
          </a:xfrm>
        </p:spPr>
        <p:txBody>
          <a:bodyPr/>
          <a:lstStyle>
            <a:lvl1pPr algn="ctr">
              <a:defRPr sz="4500" b="1" cap="none" baseline="0"/>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6 Marcador de fecha"/>
          <p:cNvSpPr>
            <a:spLocks noGrp="1"/>
          </p:cNvSpPr>
          <p:nvPr>
            <p:ph type="dt" sz="half" idx="10"/>
          </p:nvPr>
        </p:nvSpPr>
        <p:spPr/>
        <p:txBody>
          <a:bodyPr/>
          <a:lstStyle>
            <a:lvl1pPr>
              <a:defRPr/>
            </a:lvl1pPr>
            <a:extLst/>
          </a:lstStyle>
          <a:p>
            <a:pPr>
              <a:defRPr/>
            </a:pPr>
            <a:endParaRPr lang="es-ES"/>
          </a:p>
        </p:txBody>
      </p:sp>
      <p:sp>
        <p:nvSpPr>
          <p:cNvPr id="8" name="7 Marcador de pie de página"/>
          <p:cNvSpPr>
            <a:spLocks noGrp="1"/>
          </p:cNvSpPr>
          <p:nvPr>
            <p:ph type="ftr" sz="quarter" idx="11"/>
          </p:nvPr>
        </p:nvSpPr>
        <p:spPr/>
        <p:txBody>
          <a:bodyPr/>
          <a:lstStyle>
            <a:lvl1pPr>
              <a:defRPr/>
            </a:lvl1pPr>
            <a:extLst/>
          </a:lstStyle>
          <a:p>
            <a:pPr>
              <a:defRPr/>
            </a:pPr>
            <a:endParaRPr lang="es-ES"/>
          </a:p>
        </p:txBody>
      </p:sp>
      <p:sp>
        <p:nvSpPr>
          <p:cNvPr id="9" name="8 Marcador de número de diapositiva"/>
          <p:cNvSpPr>
            <a:spLocks noGrp="1"/>
          </p:cNvSpPr>
          <p:nvPr>
            <p:ph type="sldNum" sz="quarter" idx="12"/>
          </p:nvPr>
        </p:nvSpPr>
        <p:spPr/>
        <p:txBody>
          <a:bodyPr/>
          <a:lstStyle>
            <a:lvl1pPr>
              <a:defRPr/>
            </a:lvl1pPr>
            <a:extLst/>
          </a:lstStyle>
          <a:p>
            <a:pPr>
              <a:defRPr/>
            </a:pPr>
            <a:fld id="{090684B2-8209-4103-A225-6C6621C6963A}"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1435608" y="274320"/>
            <a:ext cx="7498080" cy="1143000"/>
          </a:xfrm>
        </p:spPr>
        <p:txBody>
          <a:bodyPr/>
          <a:lstStyle>
            <a:extLst/>
          </a:lstStyle>
          <a:p>
            <a:r>
              <a:rPr lang="es-ES" smtClean="0"/>
              <a:t>Haga clic para modificar el estilo de título del patrón</a:t>
            </a:r>
            <a:endParaRPr lang="en-US"/>
          </a:p>
        </p:txBody>
      </p:sp>
      <p:sp>
        <p:nvSpPr>
          <p:cNvPr id="3" name="23 Marcador de fecha"/>
          <p:cNvSpPr>
            <a:spLocks noGrp="1"/>
          </p:cNvSpPr>
          <p:nvPr>
            <p:ph type="dt" sz="half" idx="10"/>
          </p:nvPr>
        </p:nvSpPr>
        <p:spPr/>
        <p:txBody>
          <a:bodyPr/>
          <a:lstStyle>
            <a:lvl1pPr>
              <a:defRPr/>
            </a:lvl1pPr>
          </a:lstStyle>
          <a:p>
            <a:pPr>
              <a:defRPr/>
            </a:pPr>
            <a:endParaRPr lang="es-ES"/>
          </a:p>
        </p:txBody>
      </p:sp>
      <p:sp>
        <p:nvSpPr>
          <p:cNvPr id="4" name="9 Marcador de pie de página"/>
          <p:cNvSpPr>
            <a:spLocks noGrp="1"/>
          </p:cNvSpPr>
          <p:nvPr>
            <p:ph type="ftr" sz="quarter" idx="11"/>
          </p:nvPr>
        </p:nvSpPr>
        <p:spPr/>
        <p:txBody>
          <a:bodyPr/>
          <a:lstStyle>
            <a:lvl1pPr>
              <a:defRPr/>
            </a:lvl1pPr>
          </a:lstStyle>
          <a:p>
            <a:pPr>
              <a:defRPr/>
            </a:pPr>
            <a:endParaRPr lang="es-ES"/>
          </a:p>
        </p:txBody>
      </p:sp>
      <p:sp>
        <p:nvSpPr>
          <p:cNvPr id="5" name="21 Marcador de número de diapositiva"/>
          <p:cNvSpPr>
            <a:spLocks noGrp="1"/>
          </p:cNvSpPr>
          <p:nvPr>
            <p:ph type="sldNum" sz="quarter" idx="12"/>
          </p:nvPr>
        </p:nvSpPr>
        <p:spPr/>
        <p:txBody>
          <a:bodyPr/>
          <a:lstStyle>
            <a:lvl1pPr>
              <a:defRPr/>
            </a:lvl1pPr>
          </a:lstStyle>
          <a:p>
            <a:pPr>
              <a:defRPr/>
            </a:pPr>
            <a:fld id="{913BA0A6-5882-433A-9E42-E1A9C2183B8E}"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1 Rectángulo"/>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3" name="2 Rectángulo"/>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4" name="1 Marcador de fecha"/>
          <p:cNvSpPr>
            <a:spLocks noGrp="1"/>
          </p:cNvSpPr>
          <p:nvPr>
            <p:ph type="dt" sz="half" idx="10"/>
          </p:nvPr>
        </p:nvSpPr>
        <p:spPr/>
        <p:txBody>
          <a:bodyPr/>
          <a:lstStyle>
            <a:lvl1pPr>
              <a:defRPr/>
            </a:lvl1pPr>
            <a:extLst/>
          </a:lstStyle>
          <a:p>
            <a:pPr>
              <a:defRPr/>
            </a:pPr>
            <a:endParaRPr lang="es-ES"/>
          </a:p>
        </p:txBody>
      </p:sp>
      <p:sp>
        <p:nvSpPr>
          <p:cNvPr id="5" name="2 Marcador de pie de página"/>
          <p:cNvSpPr>
            <a:spLocks noGrp="1"/>
          </p:cNvSpPr>
          <p:nvPr>
            <p:ph type="ftr" sz="quarter" idx="11"/>
          </p:nvPr>
        </p:nvSpPr>
        <p:spPr/>
        <p:txBody>
          <a:bodyPr/>
          <a:lstStyle>
            <a:lvl1pPr>
              <a:defRPr/>
            </a:lvl1pPr>
            <a:extLst/>
          </a:lstStyle>
          <a:p>
            <a:pPr>
              <a:defRPr/>
            </a:pPr>
            <a:endParaRPr lang="es-ES"/>
          </a:p>
        </p:txBody>
      </p:sp>
      <p:sp>
        <p:nvSpPr>
          <p:cNvPr id="6" name="3 Marcador de número de diapositiva"/>
          <p:cNvSpPr>
            <a:spLocks noGrp="1"/>
          </p:cNvSpPr>
          <p:nvPr>
            <p:ph type="sldNum" sz="quarter" idx="12"/>
          </p:nvPr>
        </p:nvSpPr>
        <p:spPr/>
        <p:txBody>
          <a:bodyPr/>
          <a:lstStyle>
            <a:lvl1pPr>
              <a:defRPr/>
            </a:lvl1pPr>
            <a:extLst/>
          </a:lstStyle>
          <a:p>
            <a:pPr>
              <a:defRPr/>
            </a:pPr>
            <a:fld id="{9AAFAD3B-8CA6-4EE6-B622-68BD23DBDF87}"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s-ES" smtClean="0"/>
              <a:t>Haga clic para modificar el estilo de texto del patrón</a:t>
            </a:r>
          </a:p>
        </p:txBody>
      </p:sp>
      <p:sp>
        <p:nvSpPr>
          <p:cNvPr id="4" name="3 Marcador de contenido"/>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a:defRPr/>
            </a:lvl1pPr>
            <a:extLst/>
          </a:lstStyle>
          <a:p>
            <a:pPr>
              <a:defRPr/>
            </a:pPr>
            <a:endParaRPr lang="es-ES"/>
          </a:p>
        </p:txBody>
      </p:sp>
      <p:sp>
        <p:nvSpPr>
          <p:cNvPr id="6" name="5 Marcador de pie de página"/>
          <p:cNvSpPr>
            <a:spLocks noGrp="1"/>
          </p:cNvSpPr>
          <p:nvPr>
            <p:ph type="ftr" sz="quarter" idx="11"/>
          </p:nvPr>
        </p:nvSpPr>
        <p:spPr/>
        <p:txBody>
          <a:bodyPr/>
          <a:lstStyle>
            <a:lvl1pPr>
              <a:defRPr/>
            </a:lvl1pPr>
            <a:extLst/>
          </a:lstStyle>
          <a:p>
            <a:pPr>
              <a:defRPr/>
            </a:pPr>
            <a:endParaRPr lang="es-ES"/>
          </a:p>
        </p:txBody>
      </p:sp>
      <p:sp>
        <p:nvSpPr>
          <p:cNvPr id="7" name="6 Marcador de número de diapositiva"/>
          <p:cNvSpPr>
            <a:spLocks noGrp="1"/>
          </p:cNvSpPr>
          <p:nvPr>
            <p:ph type="sldNum" sz="quarter" idx="12"/>
          </p:nvPr>
        </p:nvSpPr>
        <p:spPr/>
        <p:txBody>
          <a:bodyPr/>
          <a:lstStyle>
            <a:lvl1pPr>
              <a:defRPr/>
            </a:lvl1pPr>
            <a:extLst/>
          </a:lstStyle>
          <a:p>
            <a:pPr>
              <a:defRPr/>
            </a:pPr>
            <a:fld id="{6CD77DAB-AD96-4217-A364-299FD83C0BD3}"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5" name="4 Rectángulo"/>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a:lnSpc>
                <a:spcPts val="3000"/>
              </a:lnSpc>
              <a:spcBef>
                <a:spcPts val="600"/>
              </a:spcBef>
              <a:buClr>
                <a:schemeClr val="accent1"/>
              </a:buClr>
              <a:buSzPct val="80000"/>
              <a:buFont typeface="Wingdings 2"/>
              <a:buNone/>
              <a:defRPr/>
            </a:pPr>
            <a:endParaRPr lang="en-US" sz="3200">
              <a:latin typeface="+mn-lt"/>
            </a:endParaRPr>
          </a:p>
        </p:txBody>
      </p:sp>
      <p:sp>
        <p:nvSpPr>
          <p:cNvPr id="6" name="5 Proceso"/>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7" name="6 Proceso"/>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1 Título"/>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s-ES" noProof="0" smtClean="0"/>
              <a:t>Haga clic en el icono para agregar una imagen</a:t>
            </a:r>
            <a:endParaRPr lang="en-US" noProof="0" dirty="0"/>
          </a:p>
        </p:txBody>
      </p:sp>
      <p:sp>
        <p:nvSpPr>
          <p:cNvPr id="4" name="3 Marcador de texto"/>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s-ES" smtClean="0"/>
              <a:t>Haga clic para modificar el estilo de texto del patrón</a:t>
            </a:r>
          </a:p>
        </p:txBody>
      </p:sp>
      <p:sp>
        <p:nvSpPr>
          <p:cNvPr id="8" name="4 Marcador de fecha"/>
          <p:cNvSpPr>
            <a:spLocks noGrp="1"/>
          </p:cNvSpPr>
          <p:nvPr>
            <p:ph type="dt" sz="half" idx="10"/>
          </p:nvPr>
        </p:nvSpPr>
        <p:spPr/>
        <p:txBody>
          <a:bodyPr/>
          <a:lstStyle>
            <a:lvl1pPr>
              <a:defRPr/>
            </a:lvl1pPr>
            <a:extLst/>
          </a:lstStyle>
          <a:p>
            <a:pPr>
              <a:defRPr/>
            </a:pPr>
            <a:endParaRPr lang="es-ES"/>
          </a:p>
        </p:txBody>
      </p:sp>
      <p:sp>
        <p:nvSpPr>
          <p:cNvPr id="9" name="5 Marcador de pie de página"/>
          <p:cNvSpPr>
            <a:spLocks noGrp="1"/>
          </p:cNvSpPr>
          <p:nvPr>
            <p:ph type="ftr" sz="quarter" idx="11"/>
          </p:nvPr>
        </p:nvSpPr>
        <p:spPr/>
        <p:txBody>
          <a:bodyPr/>
          <a:lstStyle>
            <a:lvl1pPr>
              <a:defRPr/>
            </a:lvl1pPr>
            <a:extLst/>
          </a:lstStyle>
          <a:p>
            <a:pPr>
              <a:defRPr/>
            </a:pPr>
            <a:endParaRPr lang="es-ES"/>
          </a:p>
        </p:txBody>
      </p:sp>
      <p:sp>
        <p:nvSpPr>
          <p:cNvPr id="10" name="6 Marcador de número de diapositiva"/>
          <p:cNvSpPr>
            <a:spLocks noGrp="1"/>
          </p:cNvSpPr>
          <p:nvPr>
            <p:ph type="sldNum" sz="quarter" idx="12"/>
          </p:nvPr>
        </p:nvSpPr>
        <p:spPr/>
        <p:txBody>
          <a:bodyPr/>
          <a:lstStyle>
            <a:lvl1pPr>
              <a:defRPr/>
            </a:lvl1pPr>
            <a:extLst/>
          </a:lstStyle>
          <a:p>
            <a:pPr>
              <a:defRPr/>
            </a:pPr>
            <a:fld id="{1273C3B7-6BDB-476C-A18E-3A436147BC7E}"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Circular"/>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8" name="7 Elipse"/>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1" name="10 Anillo"/>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12" name="11 Rectángulo"/>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
        <p:nvSpPr>
          <p:cNvPr id="5" name="4 Marcador de título"/>
          <p:cNvSpPr>
            <a:spLocks noGrp="1"/>
          </p:cNvSpPr>
          <p:nvPr>
            <p:ph type="title"/>
          </p:nvPr>
        </p:nvSpPr>
        <p:spPr>
          <a:xfrm>
            <a:off x="1435100" y="274638"/>
            <a:ext cx="7499350" cy="1143000"/>
          </a:xfrm>
          <a:prstGeom prst="rect">
            <a:avLst/>
          </a:prstGeom>
        </p:spPr>
        <p:txBody>
          <a:bodyPr anchor="ctr">
            <a:normAutofit/>
          </a:bodyPr>
          <a:lstStyle>
            <a:extLst/>
          </a:lstStyle>
          <a:p>
            <a:r>
              <a:rPr lang="es-ES" smtClean="0"/>
              <a:t>Haga clic para modificar el estilo de título del patrón</a:t>
            </a:r>
            <a:endParaRPr lang="en-US"/>
          </a:p>
        </p:txBody>
      </p:sp>
      <p:sp>
        <p:nvSpPr>
          <p:cNvPr id="1033" name="8 Marcador de texto"/>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24" name="23 Marcador de fecha"/>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pPr>
              <a:defRPr/>
            </a:pPr>
            <a:endParaRPr lang="es-ES"/>
          </a:p>
        </p:txBody>
      </p:sp>
      <p:sp>
        <p:nvSpPr>
          <p:cNvPr id="10" name="9 Marcador de pie de página"/>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pPr>
              <a:defRPr/>
            </a:pPr>
            <a:endParaRPr lang="es-ES"/>
          </a:p>
        </p:txBody>
      </p:sp>
      <p:sp>
        <p:nvSpPr>
          <p:cNvPr id="22" name="21 Marcador de número de diapositiva"/>
          <p:cNvSpPr>
            <a:spLocks noGrp="1"/>
          </p:cNvSpPr>
          <p:nvPr>
            <p:ph type="sldNum" sz="quarter" idx="4"/>
          </p:nvPr>
        </p:nvSpPr>
        <p:spPr>
          <a:xfrm>
            <a:off x="8613775"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pPr>
              <a:defRPr/>
            </a:pPr>
            <a:fld id="{674039AD-7EC2-4BFA-A735-0FFF1ED22C40}" type="slidenum">
              <a:rPr lang="es-ES"/>
              <a:pPr>
                <a:defRPr/>
              </a:pPr>
              <a:t>‹Nº›</a:t>
            </a:fld>
            <a:endParaRPr lang="es-ES"/>
          </a:p>
        </p:txBody>
      </p:sp>
      <p:sp>
        <p:nvSpPr>
          <p:cNvPr id="15" name="14 Rectángulo"/>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a:p>
        </p:txBody>
      </p:sp>
    </p:spTree>
  </p:cSld>
  <p:clrMap bg1="lt1" tx1="dk1" bg2="lt2" tx2="dk2" accent1="accent1" accent2="accent2" accent3="accent3" accent4="accent4" accent5="accent5" accent6="accent6" hlink="hlink" folHlink="folHlink"/>
  <p:sldLayoutIdLst>
    <p:sldLayoutId id="2147483717" r:id="rId1"/>
    <p:sldLayoutId id="2147483712" r:id="rId2"/>
    <p:sldLayoutId id="2147483718" r:id="rId3"/>
    <p:sldLayoutId id="2147483713" r:id="rId4"/>
    <p:sldLayoutId id="2147483719" r:id="rId5"/>
    <p:sldLayoutId id="2147483714" r:id="rId6"/>
    <p:sldLayoutId id="2147483720" r:id="rId7"/>
    <p:sldLayoutId id="2147483721" r:id="rId8"/>
    <p:sldLayoutId id="2147483722" r:id="rId9"/>
    <p:sldLayoutId id="2147483715" r:id="rId10"/>
    <p:sldLayoutId id="2147483716" r:id="rId11"/>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295400" y="2209800"/>
            <a:ext cx="6340475" cy="1243013"/>
          </a:xfrm>
        </p:spPr>
        <p:txBody>
          <a:bodyPr/>
          <a:lstStyle/>
          <a:p>
            <a:pPr algn="r" eaLnBrk="1" fontAlgn="auto" hangingPunct="1">
              <a:spcAft>
                <a:spcPts val="0"/>
              </a:spcAft>
              <a:defRPr/>
            </a:pPr>
            <a:r>
              <a:rPr lang="es-ES" sz="3600" dirty="0" smtClean="0">
                <a:solidFill>
                  <a:schemeClr val="tx2">
                    <a:satMod val="130000"/>
                  </a:schemeClr>
                </a:solidFill>
              </a:rPr>
              <a:t>Facultad de Ingeniería Marítima y Ciencias del Mar</a:t>
            </a:r>
            <a:endParaRPr lang="es-EC" sz="3600" dirty="0">
              <a:solidFill>
                <a:schemeClr val="tx2">
                  <a:satMod val="130000"/>
                </a:schemeClr>
              </a:solidFill>
            </a:endParaRPr>
          </a:p>
        </p:txBody>
      </p:sp>
      <p:sp>
        <p:nvSpPr>
          <p:cNvPr id="3" name="2 Subtítulo"/>
          <p:cNvSpPr>
            <a:spLocks noGrp="1"/>
          </p:cNvSpPr>
          <p:nvPr>
            <p:ph type="subTitle" idx="1"/>
          </p:nvPr>
        </p:nvSpPr>
        <p:spPr>
          <a:xfrm>
            <a:off x="1447800" y="3962400"/>
            <a:ext cx="7407275" cy="2514600"/>
          </a:xfrm>
        </p:spPr>
        <p:txBody>
          <a:bodyPr>
            <a:normAutofit lnSpcReduction="10000"/>
          </a:bodyPr>
          <a:lstStyle/>
          <a:p>
            <a:pPr eaLnBrk="1" fontAlgn="auto" hangingPunct="1">
              <a:spcAft>
                <a:spcPts val="0"/>
              </a:spcAft>
              <a:buFont typeface="Wingdings 2"/>
              <a:buNone/>
              <a:defRPr/>
            </a:pPr>
            <a:r>
              <a:rPr lang="es-ES" sz="3600" dirty="0" smtClean="0">
                <a:solidFill>
                  <a:schemeClr val="accent1"/>
                </a:solidFill>
              </a:rPr>
              <a:t>Cultivo de Tilapia en Ecuador</a:t>
            </a:r>
          </a:p>
          <a:p>
            <a:pPr eaLnBrk="1" fontAlgn="auto" hangingPunct="1">
              <a:spcAft>
                <a:spcPts val="0"/>
              </a:spcAft>
              <a:buFont typeface="Wingdings 2"/>
              <a:buNone/>
              <a:defRPr/>
            </a:pPr>
            <a:endParaRPr lang="es-ES" dirty="0" smtClean="0"/>
          </a:p>
          <a:p>
            <a:pPr eaLnBrk="1" fontAlgn="auto" hangingPunct="1">
              <a:spcAft>
                <a:spcPts val="0"/>
              </a:spcAft>
              <a:buFont typeface="Wingdings 2"/>
              <a:buNone/>
              <a:defRPr/>
            </a:pPr>
            <a:endParaRPr lang="es-ES" dirty="0" smtClean="0"/>
          </a:p>
          <a:p>
            <a:pPr algn="ctr" eaLnBrk="1" fontAlgn="auto" hangingPunct="1">
              <a:spcAft>
                <a:spcPts val="0"/>
              </a:spcAft>
              <a:buFont typeface="Wingdings 2"/>
              <a:buNone/>
              <a:defRPr/>
            </a:pPr>
            <a:r>
              <a:rPr lang="es-ES" sz="1600" b="1" dirty="0" smtClean="0"/>
              <a:t>Por: </a:t>
            </a:r>
            <a:r>
              <a:rPr lang="es-ES" sz="1600" dirty="0" smtClean="0"/>
              <a:t>Ing. Ecuador Marcillo Gallino, </a:t>
            </a:r>
            <a:r>
              <a:rPr lang="es-ES" sz="1600" dirty="0" err="1" smtClean="0"/>
              <a:t>M.Sc.</a:t>
            </a:r>
            <a:endParaRPr lang="es-ES" sz="1600" dirty="0" smtClean="0"/>
          </a:p>
          <a:p>
            <a:pPr algn="ctr" eaLnBrk="1" fontAlgn="auto" hangingPunct="1">
              <a:spcAft>
                <a:spcPts val="0"/>
              </a:spcAft>
              <a:buFont typeface="Wingdings 2"/>
              <a:buNone/>
              <a:defRPr/>
            </a:pPr>
            <a:endParaRPr lang="es-EC" sz="1600" dirty="0" smtClean="0"/>
          </a:p>
          <a:p>
            <a:pPr algn="ctr" eaLnBrk="1" fontAlgn="auto" hangingPunct="1">
              <a:spcAft>
                <a:spcPts val="0"/>
              </a:spcAft>
              <a:buFont typeface="Wingdings 2"/>
              <a:buNone/>
              <a:defRPr/>
            </a:pPr>
            <a:r>
              <a:rPr lang="es-ES" dirty="0" smtClean="0"/>
              <a:t>2008</a:t>
            </a:r>
            <a:endParaRPr lang="es-EC" dirty="0"/>
          </a:p>
        </p:txBody>
      </p:sp>
      <p:pic>
        <p:nvPicPr>
          <p:cNvPr id="8196" name="Picture 2"/>
          <p:cNvPicPr>
            <a:picLocks noChangeAspect="1" noChangeArrowheads="1"/>
          </p:cNvPicPr>
          <p:nvPr/>
        </p:nvPicPr>
        <p:blipFill>
          <a:blip r:embed="rId2"/>
          <a:srcRect l="34375" t="29167" r="25000" b="60416"/>
          <a:stretch>
            <a:fillRect/>
          </a:stretch>
        </p:blipFill>
        <p:spPr bwMode="auto">
          <a:xfrm>
            <a:off x="2209800" y="990600"/>
            <a:ext cx="5715000" cy="1098550"/>
          </a:xfrm>
          <a:prstGeom prst="rect">
            <a:avLst/>
          </a:prstGeom>
          <a:noFill/>
          <a:ln w="9525">
            <a:noFill/>
            <a:miter lim="800000"/>
            <a:headEnd/>
            <a:tailEnd/>
          </a:ln>
        </p:spPr>
      </p:pic>
      <p:pic>
        <p:nvPicPr>
          <p:cNvPr id="8197" name="Picture 3" descr="C:\Documents and Settings\Jonathan\My Documents\My Skype Pictures\My Pictures\Emblemas Universidad\FIMCM.bmp"/>
          <p:cNvPicPr>
            <a:picLocks noChangeAspect="1" noChangeArrowheads="1"/>
          </p:cNvPicPr>
          <p:nvPr/>
        </p:nvPicPr>
        <p:blipFill>
          <a:blip r:embed="rId3"/>
          <a:srcRect/>
          <a:stretch>
            <a:fillRect/>
          </a:stretch>
        </p:blipFill>
        <p:spPr bwMode="auto">
          <a:xfrm>
            <a:off x="7696200" y="2057400"/>
            <a:ext cx="1177925" cy="1371600"/>
          </a:xfrm>
          <a:prstGeom prst="rect">
            <a:avLst/>
          </a:prstGeom>
          <a:noFill/>
          <a:ln w="9525">
            <a:noFill/>
            <a:miter lim="800000"/>
            <a:headEnd/>
            <a:tailEnd/>
          </a:ln>
        </p:spPr>
      </p:pic>
      <p:pic>
        <p:nvPicPr>
          <p:cNvPr id="8198" name="Picture 4" descr="C:\Documents and Settings\Jonathan\My Documents\My Skype Pictures\My Pictures\Emblemas Universidad\sfsf.bmp"/>
          <p:cNvPicPr>
            <a:picLocks noChangeAspect="1" noChangeArrowheads="1"/>
          </p:cNvPicPr>
          <p:nvPr/>
        </p:nvPicPr>
        <p:blipFill>
          <a:blip r:embed="rId4"/>
          <a:srcRect l="13675" r="13390"/>
          <a:stretch>
            <a:fillRect/>
          </a:stretch>
        </p:blipFill>
        <p:spPr bwMode="auto">
          <a:xfrm>
            <a:off x="1066800" y="762000"/>
            <a:ext cx="12192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Explorar0005"/>
          <p:cNvPicPr>
            <a:picLocks noChangeAspect="1" noChangeArrowheads="1"/>
          </p:cNvPicPr>
          <p:nvPr/>
        </p:nvPicPr>
        <p:blipFill>
          <a:blip r:embed="rId3"/>
          <a:srcRect l="3886" t="4929" r="3755" b="4604"/>
          <a:stretch>
            <a:fillRect/>
          </a:stretch>
        </p:blipFill>
        <p:spPr bwMode="auto">
          <a:xfrm>
            <a:off x="5000628" y="4000504"/>
            <a:ext cx="3357586" cy="221457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293" name="Picture 5" descr="Explorar0006"/>
          <p:cNvPicPr>
            <a:picLocks noChangeAspect="1" noChangeArrowheads="1"/>
          </p:cNvPicPr>
          <p:nvPr/>
        </p:nvPicPr>
        <p:blipFill>
          <a:blip r:embed="rId4"/>
          <a:srcRect l="2768" t="6840" r="2205" b="2280"/>
          <a:stretch>
            <a:fillRect/>
          </a:stretch>
        </p:blipFill>
        <p:spPr bwMode="auto">
          <a:xfrm>
            <a:off x="1785918" y="642918"/>
            <a:ext cx="3214710" cy="221457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294" name="Text Box 6"/>
          <p:cNvSpPr txBox="1">
            <a:spLocks noChangeArrowheads="1"/>
          </p:cNvSpPr>
          <p:nvPr/>
        </p:nvSpPr>
        <p:spPr bwMode="auto">
          <a:xfrm>
            <a:off x="2987675" y="3068638"/>
            <a:ext cx="4124325" cy="641350"/>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a:defRPr/>
            </a:pPr>
            <a:r>
              <a:rPr lang="es-ES" dirty="0">
                <a:solidFill>
                  <a:schemeClr val="accent3"/>
                </a:solidFill>
              </a:rPr>
              <a:t>Proceso de reversión química del sexo en jaulas flotantes</a:t>
            </a:r>
          </a:p>
        </p:txBody>
      </p:sp>
      <p:sp>
        <p:nvSpPr>
          <p:cNvPr id="17415" name="Line 11"/>
          <p:cNvSpPr>
            <a:spLocks noChangeShapeType="1"/>
          </p:cNvSpPr>
          <p:nvPr/>
        </p:nvSpPr>
        <p:spPr bwMode="auto">
          <a:xfrm>
            <a:off x="6011863" y="1700213"/>
            <a:ext cx="0" cy="1295400"/>
          </a:xfrm>
          <a:prstGeom prst="line">
            <a:avLst/>
          </a:prstGeom>
          <a:noFill/>
          <a:ln w="38100">
            <a:solidFill>
              <a:schemeClr val="tx1"/>
            </a:solidFill>
            <a:round/>
            <a:headEnd/>
            <a:tailEnd/>
          </a:ln>
        </p:spPr>
        <p:txBody>
          <a:bodyPr/>
          <a:lstStyle/>
          <a:p>
            <a:endParaRPr lang="es-ES"/>
          </a:p>
        </p:txBody>
      </p:sp>
      <p:sp>
        <p:nvSpPr>
          <p:cNvPr id="17416" name="Line 12"/>
          <p:cNvSpPr>
            <a:spLocks noChangeShapeType="1"/>
          </p:cNvSpPr>
          <p:nvPr/>
        </p:nvSpPr>
        <p:spPr bwMode="auto">
          <a:xfrm flipH="1">
            <a:off x="5076825" y="1700213"/>
            <a:ext cx="935038" cy="0"/>
          </a:xfrm>
          <a:prstGeom prst="line">
            <a:avLst/>
          </a:prstGeom>
          <a:noFill/>
          <a:ln w="38100">
            <a:solidFill>
              <a:schemeClr val="tx1"/>
            </a:solidFill>
            <a:round/>
            <a:headEnd/>
            <a:tailEnd type="triangle" w="med" len="med"/>
          </a:ln>
        </p:spPr>
        <p:txBody>
          <a:bodyPr/>
          <a:lstStyle/>
          <a:p>
            <a:endParaRPr lang="es-ES"/>
          </a:p>
        </p:txBody>
      </p:sp>
      <p:sp>
        <p:nvSpPr>
          <p:cNvPr id="17417" name="Line 13"/>
          <p:cNvSpPr>
            <a:spLocks noChangeShapeType="1"/>
          </p:cNvSpPr>
          <p:nvPr/>
        </p:nvSpPr>
        <p:spPr bwMode="auto">
          <a:xfrm>
            <a:off x="3563938" y="3933825"/>
            <a:ext cx="0" cy="1366838"/>
          </a:xfrm>
          <a:prstGeom prst="line">
            <a:avLst/>
          </a:prstGeom>
          <a:noFill/>
          <a:ln w="38100">
            <a:solidFill>
              <a:schemeClr val="tx1"/>
            </a:solidFill>
            <a:round/>
            <a:headEnd/>
            <a:tailEnd/>
          </a:ln>
        </p:spPr>
        <p:txBody>
          <a:bodyPr/>
          <a:lstStyle/>
          <a:p>
            <a:endParaRPr lang="es-ES"/>
          </a:p>
        </p:txBody>
      </p:sp>
      <p:sp>
        <p:nvSpPr>
          <p:cNvPr id="17418" name="Line 14"/>
          <p:cNvSpPr>
            <a:spLocks noChangeShapeType="1"/>
          </p:cNvSpPr>
          <p:nvPr/>
        </p:nvSpPr>
        <p:spPr bwMode="auto">
          <a:xfrm>
            <a:off x="3563938" y="5300663"/>
            <a:ext cx="1152525" cy="0"/>
          </a:xfrm>
          <a:prstGeom prst="line">
            <a:avLst/>
          </a:prstGeom>
          <a:noFill/>
          <a:ln w="38100">
            <a:solidFill>
              <a:schemeClr val="tx1"/>
            </a:solidFill>
            <a:round/>
            <a:headEnd/>
            <a:tailEnd type="triangle" w="med" len="med"/>
          </a:ln>
        </p:spPr>
        <p:txBody>
          <a:bodyPr/>
          <a:lstStyle/>
          <a:p>
            <a:endParaRPr lang="es-E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ChangeArrowheads="1"/>
          </p:cNvSpPr>
          <p:nvPr/>
        </p:nvSpPr>
        <p:spPr bwMode="auto">
          <a:xfrm>
            <a:off x="1979613" y="981075"/>
            <a:ext cx="6480175" cy="1465263"/>
          </a:xfrm>
          <a:prstGeom prst="rect">
            <a:avLst/>
          </a:prstGeom>
          <a:noFill/>
          <a:ln w="9525">
            <a:noFill/>
            <a:miter lim="800000"/>
            <a:headEnd/>
            <a:tailEnd/>
          </a:ln>
        </p:spPr>
        <p:txBody>
          <a:bodyPr anchor="ctr">
            <a:spAutoFit/>
          </a:bodyPr>
          <a:lstStyle/>
          <a:p>
            <a:pPr algn="just"/>
            <a:r>
              <a:rPr lang="es-ES"/>
              <a:t>Paralelamente a la producción de alevines reversados se realizaron ensayos intensivos de tilapia hasta un engorde comercial de 300g. La realidad socio económica imperante en 1.987 y 1.988 establecieron la no rentabilidad de estos cultivos.  </a:t>
            </a:r>
          </a:p>
        </p:txBody>
      </p:sp>
      <p:pic>
        <p:nvPicPr>
          <p:cNvPr id="13319" name="Picture 7"/>
          <p:cNvPicPr>
            <a:picLocks noChangeAspect="1" noChangeArrowheads="1"/>
          </p:cNvPicPr>
          <p:nvPr/>
        </p:nvPicPr>
        <p:blipFill>
          <a:blip r:embed="rId3"/>
          <a:srcRect/>
          <a:stretch>
            <a:fillRect/>
          </a:stretch>
        </p:blipFill>
        <p:spPr bwMode="auto">
          <a:xfrm>
            <a:off x="2500298" y="2571744"/>
            <a:ext cx="5458854" cy="3714776"/>
          </a:xfrm>
          <a:prstGeom prst="ellipse">
            <a:avLst/>
          </a:prstGeom>
          <a:ln>
            <a:solidFill>
              <a:schemeClr val="accent1"/>
            </a:solid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golfo"/>
          <p:cNvPicPr>
            <a:picLocks noChangeAspect="1" noChangeArrowheads="1"/>
          </p:cNvPicPr>
          <p:nvPr/>
        </p:nvPicPr>
        <p:blipFill>
          <a:blip r:embed="rId2"/>
          <a:srcRect/>
          <a:stretch>
            <a:fillRect/>
          </a:stretch>
        </p:blipFill>
        <p:spPr bwMode="auto">
          <a:xfrm>
            <a:off x="2411413" y="2276475"/>
            <a:ext cx="5688012" cy="41084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9459" name="Text Box 6"/>
          <p:cNvSpPr txBox="1">
            <a:spLocks noChangeArrowheads="1"/>
          </p:cNvSpPr>
          <p:nvPr/>
        </p:nvSpPr>
        <p:spPr bwMode="auto">
          <a:xfrm>
            <a:off x="1835150" y="549275"/>
            <a:ext cx="6500813" cy="1200150"/>
          </a:xfrm>
          <a:prstGeom prst="rect">
            <a:avLst/>
          </a:prstGeom>
          <a:noFill/>
          <a:ln w="9525">
            <a:noFill/>
            <a:miter lim="800000"/>
            <a:headEnd/>
            <a:tailEnd/>
          </a:ln>
        </p:spPr>
        <p:txBody>
          <a:bodyPr>
            <a:spAutoFit/>
          </a:bodyPr>
          <a:lstStyle/>
          <a:p>
            <a:pPr algn="just"/>
            <a:r>
              <a:rPr lang="es-EC"/>
              <a:t>En las zonas estuarinas del Golfo de Guayaquil presenta fluctuaciones de temperaturas y salinidad en la estación seca y lluviosa en la prov. Del Guayas, estos aspectos ecológicos repercuten en la producción de alevines monosexo.</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modercorp&amp;nbsp;huevos"/>
          <p:cNvPicPr>
            <a:picLocks noChangeAspect="1" noChangeArrowheads="1"/>
          </p:cNvPicPr>
          <p:nvPr/>
        </p:nvPicPr>
        <p:blipFill>
          <a:blip r:embed="rId2"/>
          <a:srcRect r="4977" b="2976"/>
          <a:stretch>
            <a:fillRect/>
          </a:stretch>
        </p:blipFill>
        <p:spPr bwMode="auto">
          <a:xfrm>
            <a:off x="1857357" y="1770801"/>
            <a:ext cx="6000791" cy="465859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483" name="Text Box 6"/>
          <p:cNvSpPr txBox="1">
            <a:spLocks noChangeArrowheads="1"/>
          </p:cNvSpPr>
          <p:nvPr/>
        </p:nvSpPr>
        <p:spPr bwMode="auto">
          <a:xfrm>
            <a:off x="1714500" y="476250"/>
            <a:ext cx="6550025" cy="1200150"/>
          </a:xfrm>
          <a:prstGeom prst="rect">
            <a:avLst/>
          </a:prstGeom>
          <a:noFill/>
          <a:ln w="9525">
            <a:noFill/>
            <a:miter lim="800000"/>
            <a:headEnd/>
            <a:tailEnd/>
          </a:ln>
        </p:spPr>
        <p:txBody>
          <a:bodyPr>
            <a:spAutoFit/>
          </a:bodyPr>
          <a:lstStyle/>
          <a:p>
            <a:pPr algn="just"/>
            <a:r>
              <a:rPr lang="es-EC"/>
              <a:t>La dinámica de producción de alevines reversados han proporcionado que las unidades de producción han adop-tado tecnología de punta para contrarrestar los abates de las condiciones ambientales.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modercorp&amp;nbsp;recirculacion"/>
          <p:cNvPicPr>
            <a:picLocks noChangeAspect="1" noChangeArrowheads="1"/>
          </p:cNvPicPr>
          <p:nvPr/>
        </p:nvPicPr>
        <p:blipFill>
          <a:blip r:embed="rId2"/>
          <a:srcRect/>
          <a:stretch>
            <a:fillRect/>
          </a:stretch>
        </p:blipFill>
        <p:spPr bwMode="auto">
          <a:xfrm>
            <a:off x="1142976" y="1500174"/>
            <a:ext cx="5884036" cy="39290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1507" name="Text Box 5"/>
          <p:cNvSpPr txBox="1">
            <a:spLocks noChangeArrowheads="1"/>
          </p:cNvSpPr>
          <p:nvPr/>
        </p:nvSpPr>
        <p:spPr bwMode="auto">
          <a:xfrm>
            <a:off x="6500813" y="1643063"/>
            <a:ext cx="2320925" cy="3692525"/>
          </a:xfrm>
          <a:prstGeom prst="rect">
            <a:avLst/>
          </a:prstGeom>
          <a:noFill/>
          <a:ln w="9525">
            <a:noFill/>
            <a:miter lim="800000"/>
            <a:headEnd/>
            <a:tailEnd/>
          </a:ln>
        </p:spPr>
        <p:txBody>
          <a:bodyPr>
            <a:spAutoFit/>
          </a:bodyPr>
          <a:lstStyle/>
          <a:p>
            <a:r>
              <a:rPr lang="es-EC"/>
              <a:t>La empresa Modercorp ha puesto en marcha el proceso heterotrófico y recirculación de agua en una zona estaurina con marcados cambios en la estación seca con incremento de salinidad y bajas temperaturas.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descr="modrcorp&amp;nbsp;heterotrofico1"/>
          <p:cNvPicPr>
            <a:picLocks noChangeAspect="1" noChangeArrowheads="1"/>
          </p:cNvPicPr>
          <p:nvPr/>
        </p:nvPicPr>
        <p:blipFill>
          <a:blip r:embed="rId2"/>
          <a:srcRect/>
          <a:stretch>
            <a:fillRect/>
          </a:stretch>
        </p:blipFill>
        <p:spPr bwMode="auto">
          <a:xfrm>
            <a:off x="1643043" y="875092"/>
            <a:ext cx="6643733" cy="4982800"/>
          </a:xfrm>
          <a:prstGeom prst="snip2DiagRect">
            <a:avLst/>
          </a:prstGeom>
          <a:noFill/>
          <a:ln w="76200" cmpd="tri">
            <a:noFill/>
            <a:miter lim="800000"/>
            <a:headEnd/>
            <a:tailEnd/>
          </a:ln>
          <a:scene3d>
            <a:camera prst="perspectiveHeroicExtremeRightFacing"/>
            <a:lightRig rig="threePt" dir="t"/>
          </a:scene3d>
        </p:spPr>
      </p:pic>
      <p:sp>
        <p:nvSpPr>
          <p:cNvPr id="22531" name="8 Marcador de texto"/>
          <p:cNvSpPr>
            <a:spLocks noGrp="1"/>
          </p:cNvSpPr>
          <p:nvPr>
            <p:ph type="body" idx="2"/>
          </p:nvPr>
        </p:nvSpPr>
        <p:spPr>
          <a:xfrm>
            <a:off x="4833938" y="5857875"/>
            <a:ext cx="3810000" cy="698500"/>
          </a:xfrm>
        </p:spPr>
        <p:txBody>
          <a:bodyPr/>
          <a:lstStyle/>
          <a:p>
            <a:pPr marL="44450" eaLnBrk="1" hangingPunct="1">
              <a:spcBef>
                <a:spcPct val="0"/>
              </a:spcBef>
            </a:pPr>
            <a:r>
              <a:rPr lang="es-EC" smtClean="0"/>
              <a:t>Sistemas de Invernadero en la producción de Alevines de Tilapia reversados.</a:t>
            </a:r>
          </a:p>
          <a:p>
            <a:pPr marL="44450" eaLnBrk="1" hangingPunct="1">
              <a:spcBef>
                <a:spcPct val="0"/>
              </a:spcBef>
            </a:pPr>
            <a:endParaRPr lang="es-EC"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3419475" y="438150"/>
            <a:ext cx="2584450" cy="523875"/>
          </a:xfrm>
          <a:prstGeom prst="rect">
            <a:avLst/>
          </a:prstGeom>
          <a:noFill/>
          <a:ln w="9525">
            <a:noFill/>
            <a:miter lim="800000"/>
            <a:headEnd/>
            <a:tailEnd/>
          </a:ln>
          <a:effectLst/>
        </p:spPr>
        <p:txBody>
          <a:bodyPr wrap="none">
            <a:spAutoFit/>
          </a:bodyPr>
          <a:lstStyle/>
          <a:p>
            <a:pPr>
              <a:defRPr/>
            </a:pPr>
            <a:r>
              <a:rPr lang="es-ES" sz="2800" dirty="0">
                <a:solidFill>
                  <a:schemeClr val="accent3"/>
                </a:solidFill>
              </a:rPr>
              <a:t>Procesamiento</a:t>
            </a:r>
          </a:p>
        </p:txBody>
      </p:sp>
      <p:sp>
        <p:nvSpPr>
          <p:cNvPr id="23555" name="Text Box 5"/>
          <p:cNvSpPr txBox="1">
            <a:spLocks noChangeArrowheads="1"/>
          </p:cNvSpPr>
          <p:nvPr/>
        </p:nvSpPr>
        <p:spPr bwMode="auto">
          <a:xfrm>
            <a:off x="1404938" y="1196975"/>
            <a:ext cx="7239000" cy="1739900"/>
          </a:xfrm>
          <a:prstGeom prst="rect">
            <a:avLst/>
          </a:prstGeom>
          <a:noFill/>
          <a:ln w="9525">
            <a:noFill/>
            <a:miter lim="800000"/>
            <a:headEnd/>
            <a:tailEnd/>
          </a:ln>
        </p:spPr>
        <p:txBody>
          <a:bodyPr>
            <a:spAutoFit/>
          </a:bodyPr>
          <a:lstStyle/>
          <a:p>
            <a:pPr algn="just"/>
            <a:r>
              <a:rPr lang="es-ES"/>
              <a:t>Los peces son transportados en contenedores para transporte de animales vivos, y sacrificados en las empacadoras donde se obtienen los filetes.</a:t>
            </a:r>
          </a:p>
          <a:p>
            <a:pPr algn="just"/>
            <a:r>
              <a:rPr lang="es-ES"/>
              <a:t>La producción continua del procesamiento establece que a las nueve de la noche van al aeropuerto y a las cinco de la mañana están en algún supermercado de Miami.</a:t>
            </a:r>
          </a:p>
        </p:txBody>
      </p:sp>
      <p:pic>
        <p:nvPicPr>
          <p:cNvPr id="17414" name="Picture 6"/>
          <p:cNvPicPr>
            <a:picLocks noChangeAspect="1" noChangeArrowheads="1"/>
          </p:cNvPicPr>
          <p:nvPr/>
        </p:nvPicPr>
        <p:blipFill>
          <a:blip r:embed="rId3"/>
          <a:srcRect/>
          <a:stretch>
            <a:fillRect/>
          </a:stretch>
        </p:blipFill>
        <p:spPr bwMode="auto">
          <a:xfrm>
            <a:off x="2368725" y="3208355"/>
            <a:ext cx="5132233" cy="3221041"/>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2578100" y="2600325"/>
            <a:ext cx="6400800" cy="2286000"/>
          </a:xfrm>
        </p:spPr>
        <p:txBody>
          <a:bodyPr/>
          <a:lstStyle/>
          <a:p>
            <a:pPr eaLnBrk="1" hangingPunct="1">
              <a:defRPr/>
            </a:pPr>
            <a:r>
              <a:rPr lang="es-EC" dirty="0" smtClean="0"/>
              <a:t>Estudio Socioeconómico del Río Babahoyo</a:t>
            </a:r>
            <a:endParaRPr lang="es-EC" dirty="0"/>
          </a:p>
        </p:txBody>
      </p:sp>
      <p:sp>
        <p:nvSpPr>
          <p:cNvPr id="9" name="8 Marcador de texto"/>
          <p:cNvSpPr>
            <a:spLocks noGrp="1"/>
          </p:cNvSpPr>
          <p:nvPr>
            <p:ph type="body" idx="1"/>
          </p:nvPr>
        </p:nvSpPr>
        <p:spPr>
          <a:xfrm>
            <a:off x="2578100" y="1066800"/>
            <a:ext cx="6400800" cy="1509713"/>
          </a:xfrm>
        </p:spPr>
        <p:txBody>
          <a:bodyPr/>
          <a:lstStyle/>
          <a:p>
            <a:pPr eaLnBrk="1" hangingPunct="1">
              <a:defRPr/>
            </a:pPr>
            <a:endParaRPr lang="es-EC"/>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scanear0002"/>
          <p:cNvPicPr>
            <a:picLocks noChangeAspect="1" noChangeArrowheads="1"/>
          </p:cNvPicPr>
          <p:nvPr/>
        </p:nvPicPr>
        <p:blipFill>
          <a:blip r:embed="rId2"/>
          <a:srcRect/>
          <a:stretch>
            <a:fillRect/>
          </a:stretch>
        </p:blipFill>
        <p:spPr bwMode="auto">
          <a:xfrm>
            <a:off x="1211266" y="571480"/>
            <a:ext cx="3789362" cy="267176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411" name="Picture 3" descr="Escanear0003"/>
          <p:cNvPicPr>
            <a:picLocks noChangeAspect="1" noChangeArrowheads="1"/>
          </p:cNvPicPr>
          <p:nvPr/>
        </p:nvPicPr>
        <p:blipFill>
          <a:blip r:embed="rId3"/>
          <a:srcRect/>
          <a:stretch>
            <a:fillRect/>
          </a:stretch>
        </p:blipFill>
        <p:spPr bwMode="auto">
          <a:xfrm>
            <a:off x="4067175" y="3500438"/>
            <a:ext cx="3929063" cy="29781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25604" name="13 Grupo"/>
          <p:cNvGrpSpPr>
            <a:grpSpLocks/>
          </p:cNvGrpSpPr>
          <p:nvPr/>
        </p:nvGrpSpPr>
        <p:grpSpPr bwMode="auto">
          <a:xfrm>
            <a:off x="5292725" y="1341438"/>
            <a:ext cx="2922588" cy="1374775"/>
            <a:chOff x="5292725" y="1341438"/>
            <a:chExt cx="2922613" cy="1374180"/>
          </a:xfrm>
        </p:grpSpPr>
        <p:sp>
          <p:nvSpPr>
            <p:cNvPr id="8" name="Text Box 7"/>
            <p:cNvSpPr txBox="1">
              <a:spLocks noChangeArrowheads="1"/>
            </p:cNvSpPr>
            <p:nvPr/>
          </p:nvSpPr>
          <p:spPr bwMode="auto">
            <a:xfrm>
              <a:off x="5292725" y="1792093"/>
              <a:ext cx="2922613" cy="923525"/>
            </a:xfrm>
            <a:prstGeom prst="rect">
              <a:avLst/>
            </a:prstGeom>
            <a:noFill/>
            <a:ln w="9525">
              <a:noFill/>
              <a:miter lim="800000"/>
              <a:headEnd/>
              <a:tailEnd/>
            </a:ln>
            <a:effectLst/>
          </p:spPr>
          <p:txBody>
            <a:bodyPr>
              <a:spAutoFit/>
            </a:bodyPr>
            <a:lstStyle/>
            <a:p>
              <a:pPr>
                <a:defRPr/>
              </a:pPr>
              <a:r>
                <a:rPr lang="es-ES" dirty="0">
                  <a:solidFill>
                    <a:schemeClr val="accent5"/>
                  </a:solidFill>
                </a:rPr>
                <a:t>Trabajos para faena de pesca con la comuna Barreiro</a:t>
              </a:r>
              <a:endParaRPr lang="es-ES" dirty="0">
                <a:solidFill>
                  <a:schemeClr val="accent5"/>
                </a:solidFill>
              </a:endParaRPr>
            </a:p>
          </p:txBody>
        </p:sp>
        <p:sp>
          <p:nvSpPr>
            <p:cNvPr id="25610"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25611"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25605" name="14 Grupo"/>
          <p:cNvGrpSpPr>
            <a:grpSpLocks/>
          </p:cNvGrpSpPr>
          <p:nvPr/>
        </p:nvGrpSpPr>
        <p:grpSpPr bwMode="auto">
          <a:xfrm>
            <a:off x="1331913" y="4508500"/>
            <a:ext cx="3527425" cy="1225550"/>
            <a:chOff x="1331913" y="4508500"/>
            <a:chExt cx="3527425" cy="1225550"/>
          </a:xfrm>
        </p:grpSpPr>
        <p:sp>
          <p:nvSpPr>
            <p:cNvPr id="9" name="Text Box 8"/>
            <p:cNvSpPr txBox="1">
              <a:spLocks noChangeArrowheads="1"/>
            </p:cNvSpPr>
            <p:nvPr/>
          </p:nvSpPr>
          <p:spPr bwMode="auto">
            <a:xfrm>
              <a:off x="1331913" y="4508500"/>
              <a:ext cx="3025775" cy="646113"/>
            </a:xfrm>
            <a:prstGeom prst="rect">
              <a:avLst/>
            </a:prstGeom>
            <a:noFill/>
            <a:ln w="9525">
              <a:noFill/>
              <a:miter lim="800000"/>
              <a:headEnd/>
              <a:tailEnd/>
            </a:ln>
            <a:effectLst/>
          </p:spPr>
          <p:txBody>
            <a:bodyPr>
              <a:spAutoFit/>
            </a:bodyPr>
            <a:lstStyle/>
            <a:p>
              <a:pPr>
                <a:defRPr/>
              </a:pPr>
              <a:r>
                <a:rPr lang="es-ES" dirty="0">
                  <a:solidFill>
                    <a:schemeClr val="accent5"/>
                  </a:solidFill>
                </a:rPr>
                <a:t>Métodos tradicionales de captura: tape de calón.</a:t>
              </a:r>
              <a:endParaRPr lang="es-ES" dirty="0">
                <a:solidFill>
                  <a:schemeClr val="accent5"/>
                </a:solidFill>
              </a:endParaRPr>
            </a:p>
          </p:txBody>
        </p:sp>
        <p:sp>
          <p:nvSpPr>
            <p:cNvPr id="25607"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25608"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scanear0004"/>
          <p:cNvPicPr>
            <a:picLocks noChangeAspect="1" noChangeArrowheads="1"/>
          </p:cNvPicPr>
          <p:nvPr/>
        </p:nvPicPr>
        <p:blipFill>
          <a:blip r:embed="rId2"/>
          <a:srcRect/>
          <a:stretch>
            <a:fillRect/>
          </a:stretch>
        </p:blipFill>
        <p:spPr bwMode="auto">
          <a:xfrm rot="644220">
            <a:off x="1355380" y="623885"/>
            <a:ext cx="4030663" cy="23764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8435" name="Picture 3" descr="Escanear0005"/>
          <p:cNvPicPr>
            <a:picLocks noChangeAspect="1" noChangeArrowheads="1"/>
          </p:cNvPicPr>
          <p:nvPr/>
        </p:nvPicPr>
        <p:blipFill>
          <a:blip r:embed="rId3"/>
          <a:srcRect/>
          <a:stretch>
            <a:fillRect/>
          </a:stretch>
        </p:blipFill>
        <p:spPr bwMode="auto">
          <a:xfrm>
            <a:off x="1390656" y="3767157"/>
            <a:ext cx="3967162" cy="2447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436" name="Picture 4" descr="Escanear0006"/>
          <p:cNvPicPr>
            <a:picLocks noChangeAspect="1" noChangeArrowheads="1"/>
          </p:cNvPicPr>
          <p:nvPr/>
        </p:nvPicPr>
        <p:blipFill>
          <a:blip r:embed="rId4"/>
          <a:srcRect/>
          <a:stretch>
            <a:fillRect/>
          </a:stretch>
        </p:blipFill>
        <p:spPr bwMode="auto">
          <a:xfrm>
            <a:off x="5572125" y="1998663"/>
            <a:ext cx="3343275" cy="2489200"/>
          </a:xfrm>
          <a:prstGeom prst="rect">
            <a:avLst/>
          </a:prstGeom>
          <a:ln>
            <a:noFill/>
          </a:ln>
          <a:effectLst>
            <a:outerShdw blurRad="190500" algn="tl" rotWithShape="0">
              <a:srgbClr val="000000">
                <a:alpha val="70000"/>
              </a:srgbClr>
            </a:outerShdw>
          </a:effectLst>
        </p:spPr>
      </p:pic>
      <p:grpSp>
        <p:nvGrpSpPr>
          <p:cNvPr id="26629" name="4 Grupo"/>
          <p:cNvGrpSpPr>
            <a:grpSpLocks/>
          </p:cNvGrpSpPr>
          <p:nvPr/>
        </p:nvGrpSpPr>
        <p:grpSpPr bwMode="auto">
          <a:xfrm>
            <a:off x="5000625" y="428625"/>
            <a:ext cx="2922588" cy="820738"/>
            <a:chOff x="5292725" y="1341438"/>
            <a:chExt cx="2922613" cy="820182"/>
          </a:xfrm>
        </p:grpSpPr>
        <p:sp>
          <p:nvSpPr>
            <p:cNvPr id="6" name="Text Box 7"/>
            <p:cNvSpPr txBox="1">
              <a:spLocks noChangeArrowheads="1"/>
            </p:cNvSpPr>
            <p:nvPr/>
          </p:nvSpPr>
          <p:spPr bwMode="auto">
            <a:xfrm>
              <a:off x="5292725" y="1791983"/>
              <a:ext cx="2922613" cy="369637"/>
            </a:xfrm>
            <a:prstGeom prst="rect">
              <a:avLst/>
            </a:prstGeom>
            <a:noFill/>
            <a:ln w="9525">
              <a:noFill/>
              <a:miter lim="800000"/>
              <a:headEnd/>
              <a:tailEnd/>
            </a:ln>
            <a:effectLst/>
          </p:spPr>
          <p:txBody>
            <a:bodyPr>
              <a:spAutoFit/>
            </a:bodyPr>
            <a:lstStyle/>
            <a:p>
              <a:pPr>
                <a:defRPr/>
              </a:pPr>
              <a:r>
                <a:rPr lang="es-ES" dirty="0">
                  <a:solidFill>
                    <a:schemeClr val="accent5"/>
                  </a:solidFill>
                </a:rPr>
                <a:t>	Tape de calón</a:t>
              </a:r>
              <a:endParaRPr lang="es-ES" dirty="0">
                <a:solidFill>
                  <a:schemeClr val="accent5"/>
                </a:solidFill>
              </a:endParaRPr>
            </a:p>
          </p:txBody>
        </p:sp>
        <p:sp>
          <p:nvSpPr>
            <p:cNvPr id="26638"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26639"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26630" name="13 Grupo"/>
          <p:cNvGrpSpPr>
            <a:grpSpLocks/>
          </p:cNvGrpSpPr>
          <p:nvPr/>
        </p:nvGrpSpPr>
        <p:grpSpPr bwMode="auto">
          <a:xfrm>
            <a:off x="5130800" y="5275263"/>
            <a:ext cx="3656013" cy="944562"/>
            <a:chOff x="5130848" y="5275284"/>
            <a:chExt cx="3655994" cy="944556"/>
          </a:xfrm>
        </p:grpSpPr>
        <p:sp>
          <p:nvSpPr>
            <p:cNvPr id="10" name="Text Box 8"/>
            <p:cNvSpPr txBox="1">
              <a:spLocks noChangeArrowheads="1"/>
            </p:cNvSpPr>
            <p:nvPr/>
          </p:nvSpPr>
          <p:spPr bwMode="auto">
            <a:xfrm>
              <a:off x="5761083" y="5275284"/>
              <a:ext cx="3025759" cy="369885"/>
            </a:xfrm>
            <a:prstGeom prst="rect">
              <a:avLst/>
            </a:prstGeom>
            <a:noFill/>
            <a:ln w="9525">
              <a:noFill/>
              <a:miter lim="800000"/>
              <a:headEnd/>
              <a:tailEnd/>
            </a:ln>
            <a:effectLst/>
          </p:spPr>
          <p:txBody>
            <a:bodyPr>
              <a:spAutoFit/>
            </a:bodyPr>
            <a:lstStyle/>
            <a:p>
              <a:pPr>
                <a:defRPr/>
              </a:pPr>
              <a:r>
                <a:rPr lang="es-ES" dirty="0">
                  <a:solidFill>
                    <a:schemeClr val="accent5"/>
                  </a:solidFill>
                </a:rPr>
                <a:t>Sistemas de Galletas </a:t>
              </a:r>
              <a:endParaRPr lang="es-ES" dirty="0">
                <a:solidFill>
                  <a:schemeClr val="accent5"/>
                </a:solidFill>
              </a:endParaRPr>
            </a:p>
          </p:txBody>
        </p:sp>
        <p:sp>
          <p:nvSpPr>
            <p:cNvPr id="26635" name="Line 15"/>
            <p:cNvSpPr>
              <a:spLocks noChangeShapeType="1"/>
            </p:cNvSpPr>
            <p:nvPr/>
          </p:nvSpPr>
          <p:spPr bwMode="auto">
            <a:xfrm>
              <a:off x="7059642" y="5643578"/>
              <a:ext cx="0" cy="576262"/>
            </a:xfrm>
            <a:prstGeom prst="line">
              <a:avLst/>
            </a:prstGeom>
            <a:noFill/>
            <a:ln w="38100">
              <a:solidFill>
                <a:schemeClr val="tx1"/>
              </a:solidFill>
              <a:round/>
              <a:headEnd/>
              <a:tailEnd/>
            </a:ln>
          </p:spPr>
          <p:txBody>
            <a:bodyPr/>
            <a:lstStyle/>
            <a:p>
              <a:endParaRPr lang="es-ES"/>
            </a:p>
          </p:txBody>
        </p:sp>
        <p:sp>
          <p:nvSpPr>
            <p:cNvPr id="26636" name="Line 16"/>
            <p:cNvSpPr>
              <a:spLocks noChangeShapeType="1"/>
            </p:cNvSpPr>
            <p:nvPr/>
          </p:nvSpPr>
          <p:spPr bwMode="auto">
            <a:xfrm flipH="1">
              <a:off x="5130848" y="6219840"/>
              <a:ext cx="1943100" cy="0"/>
            </a:xfrm>
            <a:prstGeom prst="line">
              <a:avLst/>
            </a:prstGeom>
            <a:noFill/>
            <a:ln w="38100">
              <a:solidFill>
                <a:schemeClr val="tx1"/>
              </a:solidFill>
              <a:round/>
              <a:headEnd/>
              <a:tailEnd type="triangle" w="med" len="med"/>
            </a:ln>
          </p:spPr>
          <p:txBody>
            <a:bodyPr/>
            <a:lstStyle/>
            <a:p>
              <a:endParaRPr lang="es-ES"/>
            </a:p>
          </p:txBody>
        </p:sp>
      </p:grpSp>
      <p:grpSp>
        <p:nvGrpSpPr>
          <p:cNvPr id="26631" name="18 Grupo"/>
          <p:cNvGrpSpPr>
            <a:grpSpLocks/>
          </p:cNvGrpSpPr>
          <p:nvPr/>
        </p:nvGrpSpPr>
        <p:grpSpPr bwMode="auto">
          <a:xfrm>
            <a:off x="5929313" y="1341438"/>
            <a:ext cx="3025775" cy="958850"/>
            <a:chOff x="5929322" y="1341436"/>
            <a:chExt cx="3025773" cy="958863"/>
          </a:xfrm>
        </p:grpSpPr>
        <p:sp>
          <p:nvSpPr>
            <p:cNvPr id="16" name="Text Box 8"/>
            <p:cNvSpPr txBox="1">
              <a:spLocks noChangeArrowheads="1"/>
            </p:cNvSpPr>
            <p:nvPr/>
          </p:nvSpPr>
          <p:spPr bwMode="auto">
            <a:xfrm>
              <a:off x="5929322" y="1341436"/>
              <a:ext cx="3025773" cy="646121"/>
            </a:xfrm>
            <a:prstGeom prst="rect">
              <a:avLst/>
            </a:prstGeom>
            <a:noFill/>
            <a:ln w="9525">
              <a:noFill/>
              <a:miter lim="800000"/>
              <a:headEnd/>
              <a:tailEnd/>
            </a:ln>
            <a:effectLst/>
          </p:spPr>
          <p:txBody>
            <a:bodyPr>
              <a:spAutoFit/>
            </a:bodyPr>
            <a:lstStyle/>
            <a:p>
              <a:pPr algn="ctr">
                <a:defRPr/>
              </a:pPr>
              <a:r>
                <a:rPr lang="es-ES" dirty="0">
                  <a:solidFill>
                    <a:schemeClr val="accent5"/>
                  </a:solidFill>
                </a:rPr>
                <a:t>Captura tradicional con anzuelo</a:t>
              </a:r>
              <a:endParaRPr lang="es-ES" dirty="0">
                <a:solidFill>
                  <a:schemeClr val="accent5"/>
                </a:solidFill>
              </a:endParaRPr>
            </a:p>
          </p:txBody>
        </p:sp>
        <p:sp>
          <p:nvSpPr>
            <p:cNvPr id="26633" name="Line 16"/>
            <p:cNvSpPr>
              <a:spLocks noChangeShapeType="1"/>
            </p:cNvSpPr>
            <p:nvPr/>
          </p:nvSpPr>
          <p:spPr bwMode="auto">
            <a:xfrm rot="-5400000" flipH="1" flipV="1">
              <a:off x="7623823" y="1948815"/>
              <a:ext cx="657248" cy="45719"/>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ChangeArrowheads="1"/>
          </p:cNvSpPr>
          <p:nvPr/>
        </p:nvSpPr>
        <p:spPr bwMode="auto">
          <a:xfrm>
            <a:off x="1476375" y="608013"/>
            <a:ext cx="7416800" cy="2032000"/>
          </a:xfrm>
          <a:prstGeom prst="rect">
            <a:avLst/>
          </a:prstGeom>
          <a:noFill/>
          <a:ln w="9525">
            <a:noFill/>
            <a:miter lim="800000"/>
            <a:headEnd/>
            <a:tailEnd/>
          </a:ln>
        </p:spPr>
        <p:txBody>
          <a:bodyPr anchor="ctr">
            <a:spAutoFit/>
          </a:bodyPr>
          <a:lstStyle/>
          <a:p>
            <a:pPr algn="just"/>
            <a:r>
              <a:rPr lang="es-ES"/>
              <a:t>La tilapia mossambica (</a:t>
            </a:r>
            <a:r>
              <a:rPr lang="es-ES" i="1"/>
              <a:t>Oreochromis mossanbicus</a:t>
            </a:r>
            <a:r>
              <a:rPr lang="es-ES"/>
              <a:t>) fue introducida al Ecuador desde Colombia, el 19 de Octubre de 1.965 para la zona de Santo Domingo de los Colorados. Por ruptura del muro perimetral del estanque ocasionó que se escaparan la mayoría de los ejemplares. De los pocos peces recapturados, se transfirieron al lago Yaguarcocha situado a 2.253m.s.n.m en la provincia de Imbabura.    </a:t>
            </a:r>
          </a:p>
          <a:p>
            <a:pPr algn="just" eaLnBrk="0" hangingPunct="0"/>
            <a:endParaRPr lang="es-ES">
              <a:latin typeface="Lucida Calligraphy" pitchFamily="66" charset="0"/>
            </a:endParaRPr>
          </a:p>
        </p:txBody>
      </p:sp>
      <p:pic>
        <p:nvPicPr>
          <p:cNvPr id="5126" name="Picture 6"/>
          <p:cNvPicPr>
            <a:picLocks noChangeAspect="1" noChangeArrowheads="1"/>
          </p:cNvPicPr>
          <p:nvPr/>
        </p:nvPicPr>
        <p:blipFill>
          <a:blip r:embed="rId3"/>
          <a:srcRect/>
          <a:stretch>
            <a:fillRect/>
          </a:stretch>
        </p:blipFill>
        <p:spPr bwMode="auto">
          <a:xfrm>
            <a:off x="2214563" y="2571750"/>
            <a:ext cx="5370512" cy="3429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scanear0007"/>
          <p:cNvPicPr>
            <a:picLocks noChangeAspect="1" noChangeArrowheads="1"/>
          </p:cNvPicPr>
          <p:nvPr/>
        </p:nvPicPr>
        <p:blipFill>
          <a:blip r:embed="rId2"/>
          <a:srcRect/>
          <a:stretch>
            <a:fillRect/>
          </a:stretch>
        </p:blipFill>
        <p:spPr bwMode="auto">
          <a:xfrm>
            <a:off x="1332317" y="642919"/>
            <a:ext cx="4668443" cy="271147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9459" name="Picture 3" descr="Escanear0008"/>
          <p:cNvPicPr>
            <a:picLocks noChangeAspect="1" noChangeArrowheads="1"/>
          </p:cNvPicPr>
          <p:nvPr/>
        </p:nvPicPr>
        <p:blipFill>
          <a:blip r:embed="rId3"/>
          <a:srcRect/>
          <a:stretch>
            <a:fillRect/>
          </a:stretch>
        </p:blipFill>
        <p:spPr bwMode="auto">
          <a:xfrm>
            <a:off x="3839809" y="3357562"/>
            <a:ext cx="4446967" cy="28495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7652" name="3 Grupo"/>
          <p:cNvGrpSpPr>
            <a:grpSpLocks/>
          </p:cNvGrpSpPr>
          <p:nvPr/>
        </p:nvGrpSpPr>
        <p:grpSpPr bwMode="auto">
          <a:xfrm>
            <a:off x="6221413" y="1143000"/>
            <a:ext cx="2922587" cy="820738"/>
            <a:chOff x="5292725" y="1341438"/>
            <a:chExt cx="2922613" cy="820182"/>
          </a:xfrm>
        </p:grpSpPr>
        <p:sp>
          <p:nvSpPr>
            <p:cNvPr id="5" name="Text Box 7"/>
            <p:cNvSpPr txBox="1">
              <a:spLocks noChangeArrowheads="1"/>
            </p:cNvSpPr>
            <p:nvPr/>
          </p:nvSpPr>
          <p:spPr bwMode="auto">
            <a:xfrm>
              <a:off x="5292725" y="1791983"/>
              <a:ext cx="2922613" cy="369637"/>
            </a:xfrm>
            <a:prstGeom prst="rect">
              <a:avLst/>
            </a:prstGeom>
            <a:noFill/>
            <a:ln w="9525">
              <a:noFill/>
              <a:miter lim="800000"/>
              <a:headEnd/>
              <a:tailEnd/>
            </a:ln>
            <a:effectLst/>
          </p:spPr>
          <p:txBody>
            <a:bodyPr>
              <a:spAutoFit/>
            </a:bodyPr>
            <a:lstStyle/>
            <a:p>
              <a:pPr algn="ctr">
                <a:defRPr/>
              </a:pPr>
              <a:r>
                <a:rPr lang="es-ES" dirty="0" err="1">
                  <a:solidFill>
                    <a:schemeClr val="accent5"/>
                  </a:solidFill>
                </a:rPr>
                <a:t>Anzueleros</a:t>
              </a:r>
              <a:endParaRPr lang="es-ES" dirty="0">
                <a:solidFill>
                  <a:schemeClr val="accent5"/>
                </a:solidFill>
              </a:endParaRPr>
            </a:p>
          </p:txBody>
        </p:sp>
        <p:sp>
          <p:nvSpPr>
            <p:cNvPr id="27658"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27659"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27653" name="7 Grupo"/>
          <p:cNvGrpSpPr>
            <a:grpSpLocks/>
          </p:cNvGrpSpPr>
          <p:nvPr/>
        </p:nvGrpSpPr>
        <p:grpSpPr bwMode="auto">
          <a:xfrm>
            <a:off x="571500" y="4643438"/>
            <a:ext cx="3027363" cy="1011237"/>
            <a:chOff x="1831979" y="4722814"/>
            <a:chExt cx="3027359" cy="1011236"/>
          </a:xfrm>
        </p:grpSpPr>
        <p:sp>
          <p:nvSpPr>
            <p:cNvPr id="9" name="Text Box 8"/>
            <p:cNvSpPr txBox="1">
              <a:spLocks noChangeArrowheads="1"/>
            </p:cNvSpPr>
            <p:nvPr/>
          </p:nvSpPr>
          <p:spPr bwMode="auto">
            <a:xfrm>
              <a:off x="1831979" y="4722814"/>
              <a:ext cx="3025771" cy="369887"/>
            </a:xfrm>
            <a:prstGeom prst="rect">
              <a:avLst/>
            </a:prstGeom>
            <a:noFill/>
            <a:ln w="9525">
              <a:noFill/>
              <a:miter lim="800000"/>
              <a:headEnd/>
              <a:tailEnd/>
            </a:ln>
            <a:effectLst/>
          </p:spPr>
          <p:txBody>
            <a:bodyPr>
              <a:spAutoFit/>
            </a:bodyPr>
            <a:lstStyle/>
            <a:p>
              <a:pPr algn="ctr">
                <a:defRPr/>
              </a:pPr>
              <a:r>
                <a:rPr lang="es-ES" dirty="0">
                  <a:solidFill>
                    <a:schemeClr val="accent5"/>
                  </a:solidFill>
                </a:rPr>
                <a:t>Tape de estero</a:t>
              </a:r>
              <a:endParaRPr lang="es-ES" dirty="0">
                <a:solidFill>
                  <a:schemeClr val="accent5"/>
                </a:solidFill>
              </a:endParaRPr>
            </a:p>
          </p:txBody>
        </p:sp>
        <p:sp>
          <p:nvSpPr>
            <p:cNvPr id="27655"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27656"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scanear0009"/>
          <p:cNvPicPr>
            <a:picLocks noChangeAspect="1" noChangeArrowheads="1"/>
          </p:cNvPicPr>
          <p:nvPr/>
        </p:nvPicPr>
        <p:blipFill>
          <a:blip r:embed="rId2"/>
          <a:srcRect/>
          <a:stretch>
            <a:fillRect/>
          </a:stretch>
        </p:blipFill>
        <p:spPr bwMode="auto">
          <a:xfrm>
            <a:off x="1428728" y="642918"/>
            <a:ext cx="4052887" cy="2589212"/>
          </a:xfrm>
          <a:prstGeom prst="snip2Same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483" name="Picture 3" descr="Escanear0010"/>
          <p:cNvPicPr>
            <a:picLocks noChangeAspect="1" noChangeArrowheads="1"/>
          </p:cNvPicPr>
          <p:nvPr/>
        </p:nvPicPr>
        <p:blipFill>
          <a:blip r:embed="rId3"/>
          <a:srcRect/>
          <a:stretch>
            <a:fillRect/>
          </a:stretch>
        </p:blipFill>
        <p:spPr bwMode="auto">
          <a:xfrm>
            <a:off x="4041800" y="3644900"/>
            <a:ext cx="4102100" cy="2847975"/>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8676" name="3 Grupo"/>
          <p:cNvGrpSpPr>
            <a:grpSpLocks/>
          </p:cNvGrpSpPr>
          <p:nvPr/>
        </p:nvGrpSpPr>
        <p:grpSpPr bwMode="auto">
          <a:xfrm>
            <a:off x="5715000" y="1214438"/>
            <a:ext cx="2922588" cy="1096962"/>
            <a:chOff x="5292725" y="1341438"/>
            <a:chExt cx="2922613" cy="1097181"/>
          </a:xfrm>
        </p:grpSpPr>
        <p:sp>
          <p:nvSpPr>
            <p:cNvPr id="5" name="Text Box 7"/>
            <p:cNvSpPr txBox="1">
              <a:spLocks noChangeArrowheads="1"/>
            </p:cNvSpPr>
            <p:nvPr/>
          </p:nvSpPr>
          <p:spPr bwMode="auto">
            <a:xfrm>
              <a:off x="5292725" y="1792378"/>
              <a:ext cx="2922613" cy="646241"/>
            </a:xfrm>
            <a:prstGeom prst="rect">
              <a:avLst/>
            </a:prstGeom>
            <a:noFill/>
            <a:ln w="9525">
              <a:noFill/>
              <a:miter lim="800000"/>
              <a:headEnd/>
              <a:tailEnd/>
            </a:ln>
            <a:effectLst/>
          </p:spPr>
          <p:txBody>
            <a:bodyPr>
              <a:spAutoFit/>
            </a:bodyPr>
            <a:lstStyle/>
            <a:p>
              <a:pPr>
                <a:defRPr/>
              </a:pPr>
              <a:r>
                <a:rPr lang="es-ES" dirty="0">
                  <a:solidFill>
                    <a:schemeClr val="accent5"/>
                  </a:solidFill>
                </a:rPr>
                <a:t>Viviendas tradicionales de la época.</a:t>
              </a:r>
              <a:endParaRPr lang="es-ES" dirty="0">
                <a:solidFill>
                  <a:schemeClr val="accent5"/>
                </a:solidFill>
              </a:endParaRPr>
            </a:p>
          </p:txBody>
        </p:sp>
        <p:sp>
          <p:nvSpPr>
            <p:cNvPr id="28682"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28683"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28677" name="7 Grupo"/>
          <p:cNvGrpSpPr>
            <a:grpSpLocks/>
          </p:cNvGrpSpPr>
          <p:nvPr/>
        </p:nvGrpSpPr>
        <p:grpSpPr bwMode="auto">
          <a:xfrm>
            <a:off x="903288" y="4857750"/>
            <a:ext cx="3052762" cy="1225550"/>
            <a:chOff x="1806602" y="4508500"/>
            <a:chExt cx="3052736" cy="1225550"/>
          </a:xfrm>
        </p:grpSpPr>
        <p:sp>
          <p:nvSpPr>
            <p:cNvPr id="9" name="Text Box 8"/>
            <p:cNvSpPr txBox="1">
              <a:spLocks noChangeArrowheads="1"/>
            </p:cNvSpPr>
            <p:nvPr/>
          </p:nvSpPr>
          <p:spPr bwMode="auto">
            <a:xfrm>
              <a:off x="1806602" y="4508500"/>
              <a:ext cx="3025749" cy="646113"/>
            </a:xfrm>
            <a:prstGeom prst="rect">
              <a:avLst/>
            </a:prstGeom>
            <a:noFill/>
            <a:ln w="9525">
              <a:noFill/>
              <a:miter lim="800000"/>
              <a:headEnd/>
              <a:tailEnd/>
            </a:ln>
            <a:effectLst/>
          </p:spPr>
          <p:txBody>
            <a:bodyPr>
              <a:spAutoFit/>
            </a:bodyPr>
            <a:lstStyle/>
            <a:p>
              <a:pPr algn="r">
                <a:defRPr/>
              </a:pPr>
              <a:r>
                <a:rPr lang="es-ES" dirty="0">
                  <a:solidFill>
                    <a:schemeClr val="accent5"/>
                  </a:solidFill>
                </a:rPr>
                <a:t>Conservación y mantenimiento del producto</a:t>
              </a:r>
              <a:endParaRPr lang="es-ES" dirty="0">
                <a:solidFill>
                  <a:schemeClr val="accent5"/>
                </a:solidFill>
              </a:endParaRPr>
            </a:p>
          </p:txBody>
        </p:sp>
        <p:sp>
          <p:nvSpPr>
            <p:cNvPr id="28679"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28680"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scanear0011"/>
          <p:cNvPicPr>
            <a:picLocks noChangeAspect="1" noChangeArrowheads="1"/>
          </p:cNvPicPr>
          <p:nvPr/>
        </p:nvPicPr>
        <p:blipFill>
          <a:blip r:embed="rId2"/>
          <a:srcRect/>
          <a:stretch>
            <a:fillRect/>
          </a:stretch>
        </p:blipFill>
        <p:spPr bwMode="auto">
          <a:xfrm>
            <a:off x="1357290" y="1000108"/>
            <a:ext cx="4064000" cy="28844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507" name="Picture 3" descr="Escanear0013"/>
          <p:cNvPicPr>
            <a:picLocks noChangeAspect="1" noChangeArrowheads="1"/>
          </p:cNvPicPr>
          <p:nvPr/>
        </p:nvPicPr>
        <p:blipFill>
          <a:blip r:embed="rId3"/>
          <a:srcRect t="9524"/>
          <a:stretch>
            <a:fillRect/>
          </a:stretch>
        </p:blipFill>
        <p:spPr bwMode="auto">
          <a:xfrm>
            <a:off x="6072198" y="2786058"/>
            <a:ext cx="2590800" cy="3498857"/>
          </a:xfrm>
          <a:prstGeom prst="round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grpSp>
        <p:nvGrpSpPr>
          <p:cNvPr id="29700" name="3 Grupo"/>
          <p:cNvGrpSpPr>
            <a:grpSpLocks/>
          </p:cNvGrpSpPr>
          <p:nvPr/>
        </p:nvGrpSpPr>
        <p:grpSpPr bwMode="auto">
          <a:xfrm>
            <a:off x="5715000" y="1000125"/>
            <a:ext cx="2922588" cy="1096963"/>
            <a:chOff x="5292725" y="1341438"/>
            <a:chExt cx="2922613" cy="1097181"/>
          </a:xfrm>
        </p:grpSpPr>
        <p:sp>
          <p:nvSpPr>
            <p:cNvPr id="5" name="Text Box 7"/>
            <p:cNvSpPr txBox="1">
              <a:spLocks noChangeArrowheads="1"/>
            </p:cNvSpPr>
            <p:nvPr/>
          </p:nvSpPr>
          <p:spPr bwMode="auto">
            <a:xfrm>
              <a:off x="5292725" y="1792378"/>
              <a:ext cx="2922613" cy="646241"/>
            </a:xfrm>
            <a:prstGeom prst="rect">
              <a:avLst/>
            </a:prstGeom>
            <a:noFill/>
            <a:ln w="9525">
              <a:noFill/>
              <a:miter lim="800000"/>
              <a:headEnd/>
              <a:tailEnd/>
            </a:ln>
            <a:effectLst/>
          </p:spPr>
          <p:txBody>
            <a:bodyPr>
              <a:spAutoFit/>
            </a:bodyPr>
            <a:lstStyle/>
            <a:p>
              <a:pPr>
                <a:defRPr/>
              </a:pPr>
              <a:r>
                <a:rPr lang="es-ES" dirty="0">
                  <a:solidFill>
                    <a:schemeClr val="accent5"/>
                  </a:solidFill>
                </a:rPr>
                <a:t>Mercado provisional en el Malecón de Babahoyo.</a:t>
              </a:r>
              <a:endParaRPr lang="es-ES" dirty="0">
                <a:solidFill>
                  <a:schemeClr val="accent5"/>
                </a:solidFill>
              </a:endParaRPr>
            </a:p>
          </p:txBody>
        </p:sp>
        <p:sp>
          <p:nvSpPr>
            <p:cNvPr id="29706"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29707"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29701" name="7 Grupo"/>
          <p:cNvGrpSpPr>
            <a:grpSpLocks/>
          </p:cNvGrpSpPr>
          <p:nvPr/>
        </p:nvGrpSpPr>
        <p:grpSpPr bwMode="auto">
          <a:xfrm>
            <a:off x="3357563" y="4500563"/>
            <a:ext cx="2525712" cy="1233487"/>
            <a:chOff x="2359008" y="4500570"/>
            <a:chExt cx="2525707" cy="1233480"/>
          </a:xfrm>
        </p:grpSpPr>
        <p:sp>
          <p:nvSpPr>
            <p:cNvPr id="9" name="Text Box 8"/>
            <p:cNvSpPr txBox="1">
              <a:spLocks noChangeArrowheads="1"/>
            </p:cNvSpPr>
            <p:nvPr/>
          </p:nvSpPr>
          <p:spPr bwMode="auto">
            <a:xfrm>
              <a:off x="2359008" y="4500570"/>
              <a:ext cx="2525707" cy="646108"/>
            </a:xfrm>
            <a:prstGeom prst="rect">
              <a:avLst/>
            </a:prstGeom>
            <a:noFill/>
            <a:ln w="9525">
              <a:noFill/>
              <a:miter lim="800000"/>
              <a:headEnd/>
              <a:tailEnd/>
            </a:ln>
            <a:effectLst/>
          </p:spPr>
          <p:txBody>
            <a:bodyPr>
              <a:spAutoFit/>
            </a:bodyPr>
            <a:lstStyle/>
            <a:p>
              <a:pPr>
                <a:defRPr/>
              </a:pPr>
              <a:r>
                <a:rPr lang="es-ES" dirty="0">
                  <a:solidFill>
                    <a:schemeClr val="accent5"/>
                  </a:solidFill>
                </a:rPr>
                <a:t>Vendedor en el mercado popular.</a:t>
              </a:r>
              <a:endParaRPr lang="es-ES" dirty="0">
                <a:solidFill>
                  <a:schemeClr val="accent5"/>
                </a:solidFill>
              </a:endParaRPr>
            </a:p>
          </p:txBody>
        </p:sp>
        <p:sp>
          <p:nvSpPr>
            <p:cNvPr id="29703"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29704"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2578100" y="2600325"/>
            <a:ext cx="6400800" cy="2286000"/>
          </a:xfrm>
        </p:spPr>
        <p:txBody>
          <a:bodyPr/>
          <a:lstStyle/>
          <a:p>
            <a:pPr eaLnBrk="1" hangingPunct="1">
              <a:defRPr/>
            </a:pPr>
            <a:r>
              <a:rPr lang="es-EC" dirty="0" smtClean="0"/>
              <a:t>Selección de la Estación Piscícola el Chame</a:t>
            </a:r>
            <a:endParaRPr lang="es-EC" dirty="0"/>
          </a:p>
        </p:txBody>
      </p:sp>
      <p:sp>
        <p:nvSpPr>
          <p:cNvPr id="9" name="8 Marcador de texto"/>
          <p:cNvSpPr>
            <a:spLocks noGrp="1"/>
          </p:cNvSpPr>
          <p:nvPr>
            <p:ph type="body" idx="1"/>
          </p:nvPr>
        </p:nvSpPr>
        <p:spPr>
          <a:xfrm>
            <a:off x="2578100" y="1066800"/>
            <a:ext cx="6400800" cy="1509713"/>
          </a:xfrm>
        </p:spPr>
        <p:txBody>
          <a:bodyPr/>
          <a:lstStyle/>
          <a:p>
            <a:pPr eaLnBrk="1" hangingPunct="1">
              <a:defRPr/>
            </a:pPr>
            <a:endParaRPr lang="es-EC"/>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scanear0014"/>
          <p:cNvPicPr>
            <a:picLocks noChangeAspect="1" noChangeArrowheads="1"/>
          </p:cNvPicPr>
          <p:nvPr/>
        </p:nvPicPr>
        <p:blipFill>
          <a:blip r:embed="rId2" cstate="print"/>
          <a:srcRect/>
          <a:stretch>
            <a:fillRect/>
          </a:stretch>
        </p:blipFill>
        <p:spPr bwMode="auto">
          <a:xfrm>
            <a:off x="3286116" y="3571876"/>
            <a:ext cx="5418138" cy="30257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3555" name="Picture 3" descr="Escanear0015"/>
          <p:cNvPicPr>
            <a:picLocks noChangeAspect="1" noChangeArrowheads="1"/>
          </p:cNvPicPr>
          <p:nvPr/>
        </p:nvPicPr>
        <p:blipFill>
          <a:blip r:embed="rId3"/>
          <a:srcRect/>
          <a:stretch>
            <a:fillRect/>
          </a:stretch>
        </p:blipFill>
        <p:spPr bwMode="auto">
          <a:xfrm>
            <a:off x="1333506" y="428604"/>
            <a:ext cx="4024312" cy="28098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31748" name="3 Grupo"/>
          <p:cNvGrpSpPr>
            <a:grpSpLocks/>
          </p:cNvGrpSpPr>
          <p:nvPr/>
        </p:nvGrpSpPr>
        <p:grpSpPr bwMode="auto">
          <a:xfrm>
            <a:off x="5721350" y="1341438"/>
            <a:ext cx="2922588" cy="1374775"/>
            <a:chOff x="5292725" y="1341438"/>
            <a:chExt cx="2922613" cy="1374180"/>
          </a:xfrm>
        </p:grpSpPr>
        <p:sp>
          <p:nvSpPr>
            <p:cNvPr id="5" name="Text Box 7"/>
            <p:cNvSpPr txBox="1">
              <a:spLocks noChangeArrowheads="1"/>
            </p:cNvSpPr>
            <p:nvPr/>
          </p:nvSpPr>
          <p:spPr bwMode="auto">
            <a:xfrm>
              <a:off x="5572127" y="1792093"/>
              <a:ext cx="2643211" cy="923525"/>
            </a:xfrm>
            <a:prstGeom prst="rect">
              <a:avLst/>
            </a:prstGeom>
            <a:noFill/>
            <a:ln w="9525">
              <a:noFill/>
              <a:miter lim="800000"/>
              <a:headEnd/>
              <a:tailEnd/>
            </a:ln>
            <a:effectLst/>
          </p:spPr>
          <p:txBody>
            <a:bodyPr>
              <a:spAutoFit/>
            </a:bodyPr>
            <a:lstStyle/>
            <a:p>
              <a:pPr algn="ctr">
                <a:defRPr/>
              </a:pPr>
              <a:r>
                <a:rPr lang="es-ES" dirty="0">
                  <a:solidFill>
                    <a:schemeClr val="accent5"/>
                  </a:solidFill>
                </a:rPr>
                <a:t>Miembro de las autoridades observando peces.</a:t>
              </a:r>
              <a:endParaRPr lang="es-ES" dirty="0">
                <a:solidFill>
                  <a:schemeClr val="accent5"/>
                </a:solidFill>
              </a:endParaRPr>
            </a:p>
          </p:txBody>
        </p:sp>
        <p:sp>
          <p:nvSpPr>
            <p:cNvPr id="31754"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31755"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31749" name="7 Grupo"/>
          <p:cNvGrpSpPr>
            <a:grpSpLocks/>
          </p:cNvGrpSpPr>
          <p:nvPr/>
        </p:nvGrpSpPr>
        <p:grpSpPr bwMode="auto">
          <a:xfrm>
            <a:off x="1328738" y="4148138"/>
            <a:ext cx="1885950" cy="1585912"/>
            <a:chOff x="1326502" y="4148744"/>
            <a:chExt cx="3671956" cy="1585306"/>
          </a:xfrm>
        </p:grpSpPr>
        <p:sp>
          <p:nvSpPr>
            <p:cNvPr id="9" name="Text Box 8"/>
            <p:cNvSpPr txBox="1">
              <a:spLocks noChangeArrowheads="1"/>
            </p:cNvSpPr>
            <p:nvPr/>
          </p:nvSpPr>
          <p:spPr bwMode="auto">
            <a:xfrm>
              <a:off x="1326502" y="4148744"/>
              <a:ext cx="3671956" cy="923572"/>
            </a:xfrm>
            <a:prstGeom prst="rect">
              <a:avLst/>
            </a:prstGeom>
            <a:noFill/>
            <a:ln w="9525">
              <a:noFill/>
              <a:miter lim="800000"/>
              <a:headEnd/>
              <a:tailEnd/>
            </a:ln>
            <a:effectLst/>
          </p:spPr>
          <p:txBody>
            <a:bodyPr>
              <a:spAutoFit/>
            </a:bodyPr>
            <a:lstStyle/>
            <a:p>
              <a:pPr>
                <a:defRPr/>
              </a:pPr>
              <a:r>
                <a:rPr lang="es-ES" dirty="0">
                  <a:solidFill>
                    <a:schemeClr val="accent5"/>
                  </a:solidFill>
                </a:rPr>
                <a:t>Ubicación Geográfica de la estación.</a:t>
              </a:r>
              <a:endParaRPr lang="es-ES" dirty="0">
                <a:solidFill>
                  <a:schemeClr val="accent5"/>
                </a:solidFill>
              </a:endParaRPr>
            </a:p>
          </p:txBody>
        </p:sp>
        <p:sp>
          <p:nvSpPr>
            <p:cNvPr id="31751"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31752"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p:txBody>
          <a:bodyPr>
            <a:normAutofit fontScale="90000"/>
          </a:bodyPr>
          <a:lstStyle/>
          <a:p>
            <a:pPr eaLnBrk="1" hangingPunct="1">
              <a:defRPr/>
            </a:pPr>
            <a:r>
              <a:rPr lang="es-EC" dirty="0" smtClean="0"/>
              <a:t>Construcción de la Estación El Chame</a:t>
            </a:r>
            <a:r>
              <a:rPr lang="es-EC" kern="10" dirty="0" smtClean="0">
                <a:ln w="9525">
                  <a:solidFill>
                    <a:srgbClr val="000000"/>
                  </a:solidFill>
                  <a:round/>
                  <a:headEnd/>
                  <a:tailEnd/>
                </a:ln>
                <a:solidFill>
                  <a:schemeClr val="accent2"/>
                </a:solidFill>
                <a:latin typeface="Broadway"/>
              </a:rPr>
              <a:t/>
            </a:r>
            <a:br>
              <a:rPr lang="es-EC" kern="10" dirty="0" smtClean="0">
                <a:ln w="9525">
                  <a:solidFill>
                    <a:srgbClr val="000000"/>
                  </a:solidFill>
                  <a:round/>
                  <a:headEnd/>
                  <a:tailEnd/>
                </a:ln>
                <a:solidFill>
                  <a:schemeClr val="accent2"/>
                </a:solidFill>
                <a:latin typeface="Broadway"/>
              </a:rPr>
            </a:br>
            <a:endParaRPr lang="es-EC" dirty="0"/>
          </a:p>
        </p:txBody>
      </p:sp>
      <p:sp>
        <p:nvSpPr>
          <p:cNvPr id="9" name="8 Marcador de texto"/>
          <p:cNvSpPr>
            <a:spLocks noGrp="1"/>
          </p:cNvSpPr>
          <p:nvPr>
            <p:ph type="body" idx="1"/>
          </p:nvPr>
        </p:nvSpPr>
        <p:spPr>
          <a:xfrm>
            <a:off x="2578100" y="1066800"/>
            <a:ext cx="6400800" cy="1509713"/>
          </a:xfrm>
        </p:spPr>
        <p:txBody>
          <a:bodyPr/>
          <a:lstStyle/>
          <a:p>
            <a:pPr eaLnBrk="1" hangingPunct="1">
              <a:defRPr/>
            </a:pPr>
            <a:endParaRPr lang="es-EC"/>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Escanear0016"/>
          <p:cNvPicPr>
            <a:picLocks noChangeAspect="1" noChangeArrowheads="1"/>
          </p:cNvPicPr>
          <p:nvPr/>
        </p:nvPicPr>
        <p:blipFill>
          <a:blip r:embed="rId2"/>
          <a:srcRect/>
          <a:stretch>
            <a:fillRect/>
          </a:stretch>
        </p:blipFill>
        <p:spPr bwMode="auto">
          <a:xfrm>
            <a:off x="1466856" y="549274"/>
            <a:ext cx="3962400" cy="2736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4579" name="Picture 3" descr="Escanear0017"/>
          <p:cNvPicPr>
            <a:picLocks noChangeAspect="1" noChangeArrowheads="1"/>
          </p:cNvPicPr>
          <p:nvPr/>
        </p:nvPicPr>
        <p:blipFill>
          <a:blip r:embed="rId3">
            <a:lum contrast="20000"/>
          </a:blip>
          <a:srcRect/>
          <a:stretch>
            <a:fillRect/>
          </a:stretch>
        </p:blipFill>
        <p:spPr bwMode="auto">
          <a:xfrm>
            <a:off x="4429124" y="3500438"/>
            <a:ext cx="4076700" cy="29575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3796" name="3 Grupo"/>
          <p:cNvGrpSpPr>
            <a:grpSpLocks/>
          </p:cNvGrpSpPr>
          <p:nvPr/>
        </p:nvGrpSpPr>
        <p:grpSpPr bwMode="auto">
          <a:xfrm>
            <a:off x="5864225" y="1000125"/>
            <a:ext cx="2922588" cy="820738"/>
            <a:chOff x="5292725" y="1341438"/>
            <a:chExt cx="2922613" cy="820182"/>
          </a:xfrm>
        </p:grpSpPr>
        <p:sp>
          <p:nvSpPr>
            <p:cNvPr id="5" name="Text Box 7"/>
            <p:cNvSpPr txBox="1">
              <a:spLocks noChangeArrowheads="1"/>
            </p:cNvSpPr>
            <p:nvPr/>
          </p:nvSpPr>
          <p:spPr bwMode="auto">
            <a:xfrm>
              <a:off x="5292725" y="1791983"/>
              <a:ext cx="2922613" cy="369637"/>
            </a:xfrm>
            <a:prstGeom prst="rect">
              <a:avLst/>
            </a:prstGeom>
            <a:noFill/>
            <a:ln w="9525">
              <a:noFill/>
              <a:miter lim="800000"/>
              <a:headEnd/>
              <a:tailEnd/>
            </a:ln>
            <a:effectLst/>
          </p:spPr>
          <p:txBody>
            <a:bodyPr>
              <a:spAutoFit/>
            </a:bodyPr>
            <a:lstStyle/>
            <a:p>
              <a:pPr>
                <a:defRPr/>
              </a:pPr>
              <a:r>
                <a:rPr lang="es-ES" dirty="0">
                  <a:solidFill>
                    <a:schemeClr val="accent5"/>
                  </a:solidFill>
                </a:rPr>
                <a:t>Planos y Diseños</a:t>
              </a:r>
              <a:endParaRPr lang="es-ES" dirty="0">
                <a:solidFill>
                  <a:schemeClr val="accent5"/>
                </a:solidFill>
              </a:endParaRPr>
            </a:p>
          </p:txBody>
        </p:sp>
        <p:sp>
          <p:nvSpPr>
            <p:cNvPr id="33802"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33803"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33797" name="7 Grupo"/>
          <p:cNvGrpSpPr>
            <a:grpSpLocks/>
          </p:cNvGrpSpPr>
          <p:nvPr/>
        </p:nvGrpSpPr>
        <p:grpSpPr bwMode="auto">
          <a:xfrm>
            <a:off x="1831975" y="4291013"/>
            <a:ext cx="2195513" cy="1443037"/>
            <a:chOff x="2663858" y="4291620"/>
            <a:chExt cx="2195480" cy="1442430"/>
          </a:xfrm>
        </p:grpSpPr>
        <p:sp>
          <p:nvSpPr>
            <p:cNvPr id="9" name="Text Box 8"/>
            <p:cNvSpPr txBox="1">
              <a:spLocks noChangeArrowheads="1"/>
            </p:cNvSpPr>
            <p:nvPr/>
          </p:nvSpPr>
          <p:spPr bwMode="auto">
            <a:xfrm>
              <a:off x="2663858" y="4291620"/>
              <a:ext cx="2025620" cy="923536"/>
            </a:xfrm>
            <a:prstGeom prst="rect">
              <a:avLst/>
            </a:prstGeom>
            <a:noFill/>
            <a:ln w="9525">
              <a:noFill/>
              <a:miter lim="800000"/>
              <a:headEnd/>
              <a:tailEnd/>
            </a:ln>
            <a:effectLst/>
          </p:spPr>
          <p:txBody>
            <a:bodyPr>
              <a:spAutoFit/>
            </a:bodyPr>
            <a:lstStyle/>
            <a:p>
              <a:pPr>
                <a:defRPr/>
              </a:pPr>
              <a:r>
                <a:rPr lang="es-ES" dirty="0">
                  <a:solidFill>
                    <a:schemeClr val="accent5"/>
                  </a:solidFill>
                </a:rPr>
                <a:t>Listos para movimiento de tierra</a:t>
              </a:r>
              <a:endParaRPr lang="es-ES" dirty="0">
                <a:solidFill>
                  <a:schemeClr val="accent5"/>
                </a:solidFill>
              </a:endParaRPr>
            </a:p>
          </p:txBody>
        </p:sp>
        <p:sp>
          <p:nvSpPr>
            <p:cNvPr id="33799"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33800"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Escanear0018"/>
          <p:cNvPicPr>
            <a:picLocks noChangeAspect="1" noChangeArrowheads="1"/>
          </p:cNvPicPr>
          <p:nvPr/>
        </p:nvPicPr>
        <p:blipFill>
          <a:blip r:embed="rId2"/>
          <a:srcRect/>
          <a:stretch>
            <a:fillRect/>
          </a:stretch>
        </p:blipFill>
        <p:spPr bwMode="auto">
          <a:xfrm>
            <a:off x="1142976" y="357166"/>
            <a:ext cx="3527425" cy="3006725"/>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pic>
        <p:nvPicPr>
          <p:cNvPr id="25603" name="Picture 3" descr="Escanear0019"/>
          <p:cNvPicPr>
            <a:picLocks noChangeAspect="1" noChangeArrowheads="1"/>
          </p:cNvPicPr>
          <p:nvPr/>
        </p:nvPicPr>
        <p:blipFill>
          <a:blip r:embed="rId3"/>
          <a:srcRect/>
          <a:stretch>
            <a:fillRect/>
          </a:stretch>
        </p:blipFill>
        <p:spPr bwMode="auto">
          <a:xfrm>
            <a:off x="4860955" y="3141663"/>
            <a:ext cx="3997325" cy="3084512"/>
          </a:xfrm>
          <a:prstGeom prst="roundRect">
            <a:avLst>
              <a:gd name="adj" fmla="val 8594"/>
            </a:avLst>
          </a:prstGeom>
          <a:solidFill>
            <a:srgbClr val="FFFFFF">
              <a:shade val="85000"/>
            </a:srgbClr>
          </a:solidFill>
          <a:ln>
            <a:solidFill>
              <a:srgbClr val="C00000"/>
            </a:solidFill>
          </a:ln>
          <a:effectLst>
            <a:reflection blurRad="12700" stA="38000" endPos="28000" dist="5000" dir="5400000" sy="-100000" algn="bl" rotWithShape="0"/>
          </a:effectLst>
        </p:spPr>
      </p:pic>
      <p:grpSp>
        <p:nvGrpSpPr>
          <p:cNvPr id="34820" name="3 Grupo"/>
          <p:cNvGrpSpPr>
            <a:grpSpLocks/>
          </p:cNvGrpSpPr>
          <p:nvPr/>
        </p:nvGrpSpPr>
        <p:grpSpPr bwMode="auto">
          <a:xfrm>
            <a:off x="5143500" y="785813"/>
            <a:ext cx="2922588" cy="1096962"/>
            <a:chOff x="5292725" y="1341438"/>
            <a:chExt cx="2922613" cy="1097181"/>
          </a:xfrm>
        </p:grpSpPr>
        <p:sp>
          <p:nvSpPr>
            <p:cNvPr id="5" name="Text Box 7"/>
            <p:cNvSpPr txBox="1">
              <a:spLocks noChangeArrowheads="1"/>
            </p:cNvSpPr>
            <p:nvPr/>
          </p:nvSpPr>
          <p:spPr bwMode="auto">
            <a:xfrm>
              <a:off x="5292725" y="1792378"/>
              <a:ext cx="2922613" cy="646241"/>
            </a:xfrm>
            <a:prstGeom prst="rect">
              <a:avLst/>
            </a:prstGeom>
            <a:noFill/>
            <a:ln w="9525">
              <a:noFill/>
              <a:miter lim="800000"/>
              <a:headEnd/>
              <a:tailEnd/>
            </a:ln>
            <a:effectLst/>
          </p:spPr>
          <p:txBody>
            <a:bodyPr>
              <a:spAutoFit/>
            </a:bodyPr>
            <a:lstStyle/>
            <a:p>
              <a:pPr>
                <a:defRPr/>
              </a:pPr>
              <a:r>
                <a:rPr lang="es-ES" dirty="0">
                  <a:solidFill>
                    <a:schemeClr val="accent5"/>
                  </a:solidFill>
                </a:rPr>
                <a:t>Construcción de muros perimetrales</a:t>
              </a:r>
              <a:endParaRPr lang="es-ES" dirty="0">
                <a:solidFill>
                  <a:schemeClr val="accent5"/>
                </a:solidFill>
              </a:endParaRPr>
            </a:p>
          </p:txBody>
        </p:sp>
        <p:sp>
          <p:nvSpPr>
            <p:cNvPr id="34826"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34827"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34821" name="7 Grupo"/>
          <p:cNvGrpSpPr>
            <a:grpSpLocks/>
          </p:cNvGrpSpPr>
          <p:nvPr/>
        </p:nvGrpSpPr>
        <p:grpSpPr bwMode="auto">
          <a:xfrm>
            <a:off x="1857375" y="4508500"/>
            <a:ext cx="3001963" cy="1225550"/>
            <a:chOff x="1857356" y="4508500"/>
            <a:chExt cx="3001982" cy="1225550"/>
          </a:xfrm>
        </p:grpSpPr>
        <p:sp>
          <p:nvSpPr>
            <p:cNvPr id="9" name="Text Box 8"/>
            <p:cNvSpPr txBox="1">
              <a:spLocks noChangeArrowheads="1"/>
            </p:cNvSpPr>
            <p:nvPr/>
          </p:nvSpPr>
          <p:spPr bwMode="auto">
            <a:xfrm>
              <a:off x="1857356" y="4508500"/>
              <a:ext cx="2500329" cy="646113"/>
            </a:xfrm>
            <a:prstGeom prst="rect">
              <a:avLst/>
            </a:prstGeom>
            <a:noFill/>
            <a:ln w="9525">
              <a:noFill/>
              <a:miter lim="800000"/>
              <a:headEnd/>
              <a:tailEnd/>
            </a:ln>
            <a:effectLst/>
          </p:spPr>
          <p:txBody>
            <a:bodyPr>
              <a:spAutoFit/>
            </a:bodyPr>
            <a:lstStyle/>
            <a:p>
              <a:pPr>
                <a:defRPr/>
              </a:pPr>
              <a:r>
                <a:rPr lang="es-ES" dirty="0">
                  <a:solidFill>
                    <a:schemeClr val="accent5"/>
                  </a:solidFill>
                </a:rPr>
                <a:t>Delimitando muros perimetrales</a:t>
              </a:r>
              <a:endParaRPr lang="es-ES" dirty="0">
                <a:solidFill>
                  <a:schemeClr val="accent5"/>
                </a:solidFill>
              </a:endParaRPr>
            </a:p>
          </p:txBody>
        </p:sp>
        <p:sp>
          <p:nvSpPr>
            <p:cNvPr id="34823"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34824"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scanear0020"/>
          <p:cNvPicPr>
            <a:picLocks noChangeAspect="1" noChangeArrowheads="1"/>
          </p:cNvPicPr>
          <p:nvPr/>
        </p:nvPicPr>
        <p:blipFill>
          <a:blip r:embed="rId2"/>
          <a:srcRect/>
          <a:stretch>
            <a:fillRect/>
          </a:stretch>
        </p:blipFill>
        <p:spPr bwMode="auto">
          <a:xfrm>
            <a:off x="1417643" y="500042"/>
            <a:ext cx="3940175" cy="26352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6627" name="Picture 3" descr="Escanear0021"/>
          <p:cNvPicPr>
            <a:picLocks noChangeAspect="1" noChangeArrowheads="1"/>
          </p:cNvPicPr>
          <p:nvPr/>
        </p:nvPicPr>
        <p:blipFill>
          <a:blip r:embed="rId3"/>
          <a:srcRect/>
          <a:stretch>
            <a:fillRect/>
          </a:stretch>
        </p:blipFill>
        <p:spPr bwMode="auto">
          <a:xfrm>
            <a:off x="4643438" y="3714752"/>
            <a:ext cx="3952875" cy="272573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35844" name="3 Grupo"/>
          <p:cNvGrpSpPr>
            <a:grpSpLocks/>
          </p:cNvGrpSpPr>
          <p:nvPr/>
        </p:nvGrpSpPr>
        <p:grpSpPr bwMode="auto">
          <a:xfrm>
            <a:off x="5786438" y="714375"/>
            <a:ext cx="2922587" cy="820738"/>
            <a:chOff x="5292725" y="1341438"/>
            <a:chExt cx="2922613" cy="820182"/>
          </a:xfrm>
        </p:grpSpPr>
        <p:sp>
          <p:nvSpPr>
            <p:cNvPr id="5" name="Text Box 7"/>
            <p:cNvSpPr txBox="1">
              <a:spLocks noChangeArrowheads="1"/>
            </p:cNvSpPr>
            <p:nvPr/>
          </p:nvSpPr>
          <p:spPr bwMode="auto">
            <a:xfrm>
              <a:off x="5292725" y="1791983"/>
              <a:ext cx="2922613" cy="369637"/>
            </a:xfrm>
            <a:prstGeom prst="rect">
              <a:avLst/>
            </a:prstGeom>
            <a:noFill/>
            <a:ln w="9525">
              <a:noFill/>
              <a:miter lim="800000"/>
              <a:headEnd/>
              <a:tailEnd/>
            </a:ln>
            <a:effectLst/>
          </p:spPr>
          <p:txBody>
            <a:bodyPr>
              <a:spAutoFit/>
            </a:bodyPr>
            <a:lstStyle/>
            <a:p>
              <a:pPr>
                <a:defRPr/>
              </a:pPr>
              <a:r>
                <a:rPr lang="es-ES" dirty="0">
                  <a:solidFill>
                    <a:schemeClr val="accent5"/>
                  </a:solidFill>
                </a:rPr>
                <a:t>Compactación de muros</a:t>
              </a:r>
              <a:endParaRPr lang="es-ES" dirty="0">
                <a:solidFill>
                  <a:schemeClr val="accent5"/>
                </a:solidFill>
              </a:endParaRPr>
            </a:p>
          </p:txBody>
        </p:sp>
        <p:sp>
          <p:nvSpPr>
            <p:cNvPr id="35850"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35851"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35845" name="7 Grupo"/>
          <p:cNvGrpSpPr>
            <a:grpSpLocks/>
          </p:cNvGrpSpPr>
          <p:nvPr/>
        </p:nvGrpSpPr>
        <p:grpSpPr bwMode="auto">
          <a:xfrm>
            <a:off x="1260475" y="4773613"/>
            <a:ext cx="3124200" cy="960437"/>
            <a:chOff x="1735164" y="4774180"/>
            <a:chExt cx="3124174" cy="959870"/>
          </a:xfrm>
        </p:grpSpPr>
        <p:sp>
          <p:nvSpPr>
            <p:cNvPr id="9" name="Text Box 8"/>
            <p:cNvSpPr txBox="1">
              <a:spLocks noChangeArrowheads="1"/>
            </p:cNvSpPr>
            <p:nvPr/>
          </p:nvSpPr>
          <p:spPr bwMode="auto">
            <a:xfrm>
              <a:off x="1735164" y="4774180"/>
              <a:ext cx="3025750" cy="369669"/>
            </a:xfrm>
            <a:prstGeom prst="rect">
              <a:avLst/>
            </a:prstGeom>
            <a:noFill/>
            <a:ln w="9525">
              <a:noFill/>
              <a:miter lim="800000"/>
              <a:headEnd/>
              <a:tailEnd/>
            </a:ln>
            <a:effectLst/>
          </p:spPr>
          <p:txBody>
            <a:bodyPr>
              <a:spAutoFit/>
            </a:bodyPr>
            <a:lstStyle/>
            <a:p>
              <a:pPr>
                <a:defRPr/>
              </a:pPr>
              <a:r>
                <a:rPr lang="es-ES" dirty="0">
                  <a:solidFill>
                    <a:schemeClr val="accent5"/>
                  </a:solidFill>
                </a:rPr>
                <a:t>Compactación de muros</a:t>
              </a:r>
            </a:p>
          </p:txBody>
        </p:sp>
        <p:sp>
          <p:nvSpPr>
            <p:cNvPr id="35847"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35848"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Escanear0022"/>
          <p:cNvPicPr>
            <a:picLocks noChangeAspect="1" noChangeArrowheads="1"/>
          </p:cNvPicPr>
          <p:nvPr/>
        </p:nvPicPr>
        <p:blipFill>
          <a:blip r:embed="rId2"/>
          <a:srcRect/>
          <a:stretch>
            <a:fillRect/>
          </a:stretch>
        </p:blipFill>
        <p:spPr bwMode="auto">
          <a:xfrm>
            <a:off x="1357313" y="571500"/>
            <a:ext cx="4284662" cy="2616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5843" name="Picture 3" descr="Escanear0023"/>
          <p:cNvPicPr>
            <a:picLocks noChangeAspect="1" noChangeArrowheads="1"/>
          </p:cNvPicPr>
          <p:nvPr/>
        </p:nvPicPr>
        <p:blipFill>
          <a:blip r:embed="rId3"/>
          <a:srcRect/>
          <a:stretch>
            <a:fillRect/>
          </a:stretch>
        </p:blipFill>
        <p:spPr bwMode="auto">
          <a:xfrm>
            <a:off x="4238625" y="3644900"/>
            <a:ext cx="4081463" cy="278923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36868" name="3 Grupo"/>
          <p:cNvGrpSpPr>
            <a:grpSpLocks/>
          </p:cNvGrpSpPr>
          <p:nvPr/>
        </p:nvGrpSpPr>
        <p:grpSpPr bwMode="auto">
          <a:xfrm>
            <a:off x="6000750" y="1071563"/>
            <a:ext cx="3643313" cy="820737"/>
            <a:chOff x="5292725" y="1341438"/>
            <a:chExt cx="3643338" cy="820182"/>
          </a:xfrm>
        </p:grpSpPr>
        <p:sp>
          <p:nvSpPr>
            <p:cNvPr id="5" name="Text Box 7"/>
            <p:cNvSpPr txBox="1">
              <a:spLocks noChangeArrowheads="1"/>
            </p:cNvSpPr>
            <p:nvPr/>
          </p:nvSpPr>
          <p:spPr bwMode="auto">
            <a:xfrm>
              <a:off x="6013455" y="1791983"/>
              <a:ext cx="2922608" cy="369637"/>
            </a:xfrm>
            <a:prstGeom prst="rect">
              <a:avLst/>
            </a:prstGeom>
            <a:noFill/>
            <a:ln w="9525">
              <a:noFill/>
              <a:miter lim="800000"/>
              <a:headEnd/>
              <a:tailEnd/>
            </a:ln>
            <a:effectLst/>
          </p:spPr>
          <p:txBody>
            <a:bodyPr>
              <a:spAutoFit/>
            </a:bodyPr>
            <a:lstStyle/>
            <a:p>
              <a:pPr>
                <a:defRPr/>
              </a:pPr>
              <a:r>
                <a:rPr lang="es-ES" dirty="0">
                  <a:solidFill>
                    <a:schemeClr val="accent5"/>
                  </a:solidFill>
                </a:rPr>
                <a:t>Movimiento de tierra</a:t>
              </a:r>
              <a:endParaRPr lang="es-ES" dirty="0">
                <a:solidFill>
                  <a:schemeClr val="accent5"/>
                </a:solidFill>
              </a:endParaRPr>
            </a:p>
          </p:txBody>
        </p:sp>
        <p:sp>
          <p:nvSpPr>
            <p:cNvPr id="36874"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36875"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36869" name="7 Grupo"/>
          <p:cNvGrpSpPr>
            <a:grpSpLocks/>
          </p:cNvGrpSpPr>
          <p:nvPr/>
        </p:nvGrpSpPr>
        <p:grpSpPr bwMode="auto">
          <a:xfrm>
            <a:off x="928688" y="4714875"/>
            <a:ext cx="3216275" cy="1019175"/>
            <a:chOff x="1643042" y="4714884"/>
            <a:chExt cx="3216296" cy="1019166"/>
          </a:xfrm>
        </p:grpSpPr>
        <p:sp>
          <p:nvSpPr>
            <p:cNvPr id="9" name="Text Box 8"/>
            <p:cNvSpPr txBox="1">
              <a:spLocks noChangeArrowheads="1"/>
            </p:cNvSpPr>
            <p:nvPr/>
          </p:nvSpPr>
          <p:spPr bwMode="auto">
            <a:xfrm>
              <a:off x="1643042" y="4714884"/>
              <a:ext cx="3025795" cy="369885"/>
            </a:xfrm>
            <a:prstGeom prst="rect">
              <a:avLst/>
            </a:prstGeom>
            <a:noFill/>
            <a:ln w="9525">
              <a:noFill/>
              <a:miter lim="800000"/>
              <a:headEnd/>
              <a:tailEnd/>
            </a:ln>
            <a:effectLst/>
          </p:spPr>
          <p:txBody>
            <a:bodyPr>
              <a:spAutoFit/>
            </a:bodyPr>
            <a:lstStyle/>
            <a:p>
              <a:pPr>
                <a:defRPr/>
              </a:pPr>
              <a:r>
                <a:rPr lang="es-ES" dirty="0">
                  <a:solidFill>
                    <a:schemeClr val="accent5"/>
                  </a:solidFill>
                </a:rPr>
                <a:t>Visita de autoridades</a:t>
              </a:r>
              <a:endParaRPr lang="es-ES" dirty="0">
                <a:solidFill>
                  <a:schemeClr val="accent5"/>
                </a:solidFill>
              </a:endParaRPr>
            </a:p>
          </p:txBody>
        </p:sp>
        <p:sp>
          <p:nvSpPr>
            <p:cNvPr id="36871"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36872"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ChangeArrowheads="1"/>
          </p:cNvSpPr>
          <p:nvPr/>
        </p:nvSpPr>
        <p:spPr bwMode="auto">
          <a:xfrm>
            <a:off x="5286375" y="1500188"/>
            <a:ext cx="2959100" cy="1477962"/>
          </a:xfrm>
          <a:prstGeom prst="rect">
            <a:avLst/>
          </a:prstGeom>
          <a:noFill/>
          <a:ln w="9525">
            <a:noFill/>
            <a:miter lim="800000"/>
            <a:headEnd/>
            <a:tailEnd/>
          </a:ln>
        </p:spPr>
        <p:txBody>
          <a:bodyPr anchor="ctr">
            <a:spAutoFit/>
          </a:bodyPr>
          <a:lstStyle/>
          <a:p>
            <a:r>
              <a:rPr lang="es-ES"/>
              <a:t>Piscicultores particulares introducen desde Brasil en el año 1.974, la tilapia nilotica (</a:t>
            </a:r>
            <a:r>
              <a:rPr lang="es-ES" i="1"/>
              <a:t>Oreochromis niloticus</a:t>
            </a:r>
            <a:r>
              <a:rPr lang="es-ES"/>
              <a:t>). </a:t>
            </a:r>
          </a:p>
        </p:txBody>
      </p:sp>
      <p:pic>
        <p:nvPicPr>
          <p:cNvPr id="6150" name="Picture 6"/>
          <p:cNvPicPr>
            <a:picLocks noChangeAspect="1" noChangeArrowheads="1"/>
          </p:cNvPicPr>
          <p:nvPr/>
        </p:nvPicPr>
        <p:blipFill>
          <a:blip r:embed="rId3"/>
          <a:srcRect/>
          <a:stretch>
            <a:fillRect/>
          </a:stretch>
        </p:blipFill>
        <p:spPr bwMode="auto">
          <a:xfrm>
            <a:off x="4786314" y="3929066"/>
            <a:ext cx="3816350" cy="2149475"/>
          </a:xfrm>
          <a:prstGeom prst="rect">
            <a:avLst/>
          </a:prstGeom>
          <a:noFill/>
          <a:ln w="76200" cmpd="tri">
            <a:solidFill>
              <a:srgbClr val="000000"/>
            </a:solidFill>
            <a:miter lim="800000"/>
            <a:headEnd/>
            <a:tailEnd/>
          </a:ln>
          <a:scene3d>
            <a:camera prst="perspectiveHeroicExtremeLeftFacing"/>
            <a:lightRig rig="threePt" dir="t"/>
          </a:scene3d>
        </p:spPr>
      </p:pic>
      <p:pic>
        <p:nvPicPr>
          <p:cNvPr id="6156" name="Picture 12" descr="pescadito"/>
          <p:cNvPicPr>
            <a:picLocks noChangeAspect="1" noChangeArrowheads="1"/>
          </p:cNvPicPr>
          <p:nvPr/>
        </p:nvPicPr>
        <p:blipFill>
          <a:blip r:embed="rId4"/>
          <a:srcRect/>
          <a:stretch>
            <a:fillRect/>
          </a:stretch>
        </p:blipFill>
        <p:spPr bwMode="auto">
          <a:xfrm>
            <a:off x="1928794" y="1071546"/>
            <a:ext cx="3168650" cy="213042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0245" name="11 Rectángulo"/>
          <p:cNvSpPr>
            <a:spLocks noChangeArrowheads="1"/>
          </p:cNvSpPr>
          <p:nvPr/>
        </p:nvSpPr>
        <p:spPr bwMode="auto">
          <a:xfrm>
            <a:off x="1500188" y="4000500"/>
            <a:ext cx="3714750" cy="1477963"/>
          </a:xfrm>
          <a:prstGeom prst="rect">
            <a:avLst/>
          </a:prstGeom>
          <a:noFill/>
          <a:ln w="9525">
            <a:noFill/>
            <a:miter lim="800000"/>
            <a:headEnd/>
            <a:tailEnd/>
          </a:ln>
        </p:spPr>
        <p:txBody>
          <a:bodyPr>
            <a:spAutoFit/>
          </a:bodyPr>
          <a:lstStyle/>
          <a:p>
            <a:pPr algn="r"/>
            <a:r>
              <a:rPr lang="es-ES"/>
              <a:t>Posteriormente a inicios de los 80 se introduce al país el híbrido rojo de tilapia (</a:t>
            </a:r>
            <a:r>
              <a:rPr lang="es-ES" i="1"/>
              <a:t>Oreochromis sp.</a:t>
            </a:r>
            <a:r>
              <a:rPr lang="es-ES"/>
              <a:t>), es la especie que predomina en los cultivos comerciales.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Escanear0024"/>
          <p:cNvPicPr>
            <a:picLocks noChangeAspect="1" noChangeArrowheads="1"/>
          </p:cNvPicPr>
          <p:nvPr/>
        </p:nvPicPr>
        <p:blipFill>
          <a:blip r:embed="rId2"/>
          <a:srcRect/>
          <a:stretch>
            <a:fillRect/>
          </a:stretch>
        </p:blipFill>
        <p:spPr bwMode="auto">
          <a:xfrm>
            <a:off x="1214414" y="642918"/>
            <a:ext cx="4187825" cy="24320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36867" name="Picture 3" descr="Escanear0025"/>
          <p:cNvPicPr>
            <a:picLocks noChangeAspect="1" noChangeArrowheads="1"/>
          </p:cNvPicPr>
          <p:nvPr/>
        </p:nvPicPr>
        <p:blipFill>
          <a:blip r:embed="rId3"/>
          <a:srcRect/>
          <a:stretch>
            <a:fillRect/>
          </a:stretch>
        </p:blipFill>
        <p:spPr bwMode="auto">
          <a:xfrm>
            <a:off x="3822151" y="3286124"/>
            <a:ext cx="4990061" cy="315277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nvGrpSpPr>
          <p:cNvPr id="37892" name="3 Grupo"/>
          <p:cNvGrpSpPr>
            <a:grpSpLocks/>
          </p:cNvGrpSpPr>
          <p:nvPr/>
        </p:nvGrpSpPr>
        <p:grpSpPr bwMode="auto">
          <a:xfrm>
            <a:off x="5292725" y="1341438"/>
            <a:ext cx="3208338" cy="820737"/>
            <a:chOff x="5292725" y="1341438"/>
            <a:chExt cx="3208365" cy="820182"/>
          </a:xfrm>
        </p:grpSpPr>
        <p:sp>
          <p:nvSpPr>
            <p:cNvPr id="5" name="Text Box 7"/>
            <p:cNvSpPr txBox="1">
              <a:spLocks noChangeArrowheads="1"/>
            </p:cNvSpPr>
            <p:nvPr/>
          </p:nvSpPr>
          <p:spPr bwMode="auto">
            <a:xfrm>
              <a:off x="5786442" y="1791983"/>
              <a:ext cx="2714648" cy="369637"/>
            </a:xfrm>
            <a:prstGeom prst="rect">
              <a:avLst/>
            </a:prstGeom>
            <a:noFill/>
            <a:ln w="9525">
              <a:noFill/>
              <a:miter lim="800000"/>
              <a:headEnd/>
              <a:tailEnd/>
            </a:ln>
            <a:effectLst/>
          </p:spPr>
          <p:txBody>
            <a:bodyPr>
              <a:spAutoFit/>
            </a:bodyPr>
            <a:lstStyle/>
            <a:p>
              <a:pPr>
                <a:defRPr/>
              </a:pPr>
              <a:r>
                <a:rPr lang="es-ES" dirty="0">
                  <a:solidFill>
                    <a:schemeClr val="accent5"/>
                  </a:solidFill>
                </a:rPr>
                <a:t>Infraestructura sanitaria</a:t>
              </a:r>
              <a:endParaRPr lang="es-ES" dirty="0">
                <a:solidFill>
                  <a:schemeClr val="accent5"/>
                </a:solidFill>
              </a:endParaRPr>
            </a:p>
          </p:txBody>
        </p:sp>
        <p:sp>
          <p:nvSpPr>
            <p:cNvPr id="37898"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37899"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37893" name="7 Grupo"/>
          <p:cNvGrpSpPr>
            <a:grpSpLocks/>
          </p:cNvGrpSpPr>
          <p:nvPr/>
        </p:nvGrpSpPr>
        <p:grpSpPr bwMode="auto">
          <a:xfrm>
            <a:off x="1117600" y="4214813"/>
            <a:ext cx="3025775" cy="960437"/>
            <a:chOff x="1403351" y="4774180"/>
            <a:chExt cx="3025773" cy="959870"/>
          </a:xfrm>
        </p:grpSpPr>
        <p:sp>
          <p:nvSpPr>
            <p:cNvPr id="9" name="Text Box 8"/>
            <p:cNvSpPr txBox="1">
              <a:spLocks noChangeArrowheads="1"/>
            </p:cNvSpPr>
            <p:nvPr/>
          </p:nvSpPr>
          <p:spPr bwMode="auto">
            <a:xfrm>
              <a:off x="1403351" y="4774180"/>
              <a:ext cx="3025773" cy="369669"/>
            </a:xfrm>
            <a:prstGeom prst="rect">
              <a:avLst/>
            </a:prstGeom>
            <a:noFill/>
            <a:ln w="9525">
              <a:noFill/>
              <a:miter lim="800000"/>
              <a:headEnd/>
              <a:tailEnd/>
            </a:ln>
            <a:effectLst/>
          </p:spPr>
          <p:txBody>
            <a:bodyPr>
              <a:spAutoFit/>
            </a:bodyPr>
            <a:lstStyle/>
            <a:p>
              <a:pPr>
                <a:defRPr/>
              </a:pPr>
              <a:r>
                <a:rPr lang="es-ES" dirty="0">
                  <a:solidFill>
                    <a:schemeClr val="accent5"/>
                  </a:solidFill>
                </a:rPr>
                <a:t>Miembros de la comunidad</a:t>
              </a:r>
              <a:endParaRPr lang="es-ES" dirty="0">
                <a:solidFill>
                  <a:schemeClr val="accent5"/>
                </a:solidFill>
              </a:endParaRPr>
            </a:p>
          </p:txBody>
        </p:sp>
        <p:sp>
          <p:nvSpPr>
            <p:cNvPr id="37895" name="Line 15"/>
            <p:cNvSpPr>
              <a:spLocks noChangeShapeType="1"/>
            </p:cNvSpPr>
            <p:nvPr/>
          </p:nvSpPr>
          <p:spPr bwMode="auto">
            <a:xfrm>
              <a:off x="2071670" y="5157788"/>
              <a:ext cx="0" cy="576262"/>
            </a:xfrm>
            <a:prstGeom prst="line">
              <a:avLst/>
            </a:prstGeom>
            <a:noFill/>
            <a:ln w="38100">
              <a:solidFill>
                <a:schemeClr val="tx1"/>
              </a:solidFill>
              <a:round/>
              <a:headEnd/>
              <a:tailEnd/>
            </a:ln>
          </p:spPr>
          <p:txBody>
            <a:bodyPr/>
            <a:lstStyle/>
            <a:p>
              <a:endParaRPr lang="es-ES"/>
            </a:p>
          </p:txBody>
        </p:sp>
        <p:sp>
          <p:nvSpPr>
            <p:cNvPr id="37896" name="Line 16"/>
            <p:cNvSpPr>
              <a:spLocks noChangeShapeType="1"/>
            </p:cNvSpPr>
            <p:nvPr/>
          </p:nvSpPr>
          <p:spPr bwMode="auto">
            <a:xfrm>
              <a:off x="2071670"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Escanear0026"/>
          <p:cNvPicPr>
            <a:picLocks noChangeAspect="1" noChangeArrowheads="1"/>
          </p:cNvPicPr>
          <p:nvPr/>
        </p:nvPicPr>
        <p:blipFill>
          <a:blip r:embed="rId2"/>
          <a:srcRect/>
          <a:stretch>
            <a:fillRect/>
          </a:stretch>
        </p:blipFill>
        <p:spPr bwMode="auto">
          <a:xfrm>
            <a:off x="1357290" y="500042"/>
            <a:ext cx="3446463" cy="269716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7891" name="Picture 3" descr="Escanear0027"/>
          <p:cNvPicPr>
            <a:picLocks noChangeAspect="1" noChangeArrowheads="1"/>
          </p:cNvPicPr>
          <p:nvPr/>
        </p:nvPicPr>
        <p:blipFill>
          <a:blip r:embed="rId3"/>
          <a:srcRect/>
          <a:stretch>
            <a:fillRect/>
          </a:stretch>
        </p:blipFill>
        <p:spPr bwMode="auto">
          <a:xfrm>
            <a:off x="4714876" y="3286124"/>
            <a:ext cx="4110037" cy="31908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8916" name="3 Grupo"/>
          <p:cNvGrpSpPr>
            <a:grpSpLocks/>
          </p:cNvGrpSpPr>
          <p:nvPr/>
        </p:nvGrpSpPr>
        <p:grpSpPr bwMode="auto">
          <a:xfrm>
            <a:off x="5072063" y="785813"/>
            <a:ext cx="2922587" cy="820737"/>
            <a:chOff x="5292725" y="1341438"/>
            <a:chExt cx="2922613" cy="820182"/>
          </a:xfrm>
        </p:grpSpPr>
        <p:sp>
          <p:nvSpPr>
            <p:cNvPr id="5" name="Text Box 7"/>
            <p:cNvSpPr txBox="1">
              <a:spLocks noChangeArrowheads="1"/>
            </p:cNvSpPr>
            <p:nvPr/>
          </p:nvSpPr>
          <p:spPr bwMode="auto">
            <a:xfrm>
              <a:off x="5292725" y="1791983"/>
              <a:ext cx="2922613" cy="369637"/>
            </a:xfrm>
            <a:prstGeom prst="rect">
              <a:avLst/>
            </a:prstGeom>
            <a:noFill/>
            <a:ln w="9525">
              <a:noFill/>
              <a:miter lim="800000"/>
              <a:headEnd/>
              <a:tailEnd/>
            </a:ln>
            <a:effectLst/>
          </p:spPr>
          <p:txBody>
            <a:bodyPr>
              <a:spAutoFit/>
            </a:bodyPr>
            <a:lstStyle/>
            <a:p>
              <a:pPr>
                <a:defRPr/>
              </a:pPr>
              <a:r>
                <a:rPr lang="es-ES" dirty="0">
                  <a:solidFill>
                    <a:schemeClr val="accent5"/>
                  </a:solidFill>
                </a:rPr>
                <a:t>Trabajos con la comunidad</a:t>
              </a:r>
              <a:endParaRPr lang="es-ES" dirty="0">
                <a:solidFill>
                  <a:schemeClr val="accent5"/>
                </a:solidFill>
              </a:endParaRPr>
            </a:p>
          </p:txBody>
        </p:sp>
        <p:sp>
          <p:nvSpPr>
            <p:cNvPr id="38922"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38923"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38917" name="7 Grupo"/>
          <p:cNvGrpSpPr>
            <a:grpSpLocks/>
          </p:cNvGrpSpPr>
          <p:nvPr/>
        </p:nvGrpSpPr>
        <p:grpSpPr bwMode="auto">
          <a:xfrm>
            <a:off x="1617663" y="5060950"/>
            <a:ext cx="3025775" cy="1225550"/>
            <a:chOff x="1903417" y="4508500"/>
            <a:chExt cx="3025773" cy="1225550"/>
          </a:xfrm>
        </p:grpSpPr>
        <p:sp>
          <p:nvSpPr>
            <p:cNvPr id="9" name="Text Box 8"/>
            <p:cNvSpPr txBox="1">
              <a:spLocks noChangeArrowheads="1"/>
            </p:cNvSpPr>
            <p:nvPr/>
          </p:nvSpPr>
          <p:spPr bwMode="auto">
            <a:xfrm>
              <a:off x="1903417" y="4508500"/>
              <a:ext cx="3025773" cy="646113"/>
            </a:xfrm>
            <a:prstGeom prst="rect">
              <a:avLst/>
            </a:prstGeom>
            <a:noFill/>
            <a:ln w="9525">
              <a:noFill/>
              <a:miter lim="800000"/>
              <a:headEnd/>
              <a:tailEnd/>
            </a:ln>
            <a:effectLst/>
          </p:spPr>
          <p:txBody>
            <a:bodyPr>
              <a:spAutoFit/>
            </a:bodyPr>
            <a:lstStyle/>
            <a:p>
              <a:pPr>
                <a:defRPr/>
              </a:pPr>
              <a:r>
                <a:rPr lang="es-ES" dirty="0">
                  <a:solidFill>
                    <a:schemeClr val="accent5"/>
                  </a:solidFill>
                </a:rPr>
                <a:t>Casa de la estación piscícola El Chame.</a:t>
              </a:r>
              <a:endParaRPr lang="es-ES" dirty="0">
                <a:solidFill>
                  <a:schemeClr val="accent5"/>
                </a:solidFill>
              </a:endParaRPr>
            </a:p>
          </p:txBody>
        </p:sp>
        <p:sp>
          <p:nvSpPr>
            <p:cNvPr id="38919"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38920"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Escanear0028"/>
          <p:cNvPicPr>
            <a:picLocks noChangeAspect="1" noChangeArrowheads="1"/>
          </p:cNvPicPr>
          <p:nvPr/>
        </p:nvPicPr>
        <p:blipFill>
          <a:blip r:embed="rId2"/>
          <a:srcRect/>
          <a:stretch>
            <a:fillRect/>
          </a:stretch>
        </p:blipFill>
        <p:spPr bwMode="auto">
          <a:xfrm>
            <a:off x="1428728" y="642918"/>
            <a:ext cx="6838787" cy="4786346"/>
          </a:xfrm>
          <a:prstGeom prst="roundRect">
            <a:avLst>
              <a:gd name="adj" fmla="val 8594"/>
            </a:avLst>
          </a:prstGeom>
          <a:solidFill>
            <a:srgbClr val="FFFFFF">
              <a:shade val="85000"/>
            </a:srgbClr>
          </a:solidFill>
          <a:ln>
            <a:solidFill>
              <a:srgbClr val="002060"/>
            </a:solidFill>
          </a:ln>
          <a:effectLst>
            <a:reflection blurRad="12700" stA="38000" endPos="28000" dist="5000" dir="5400000" sy="-100000" algn="bl" rotWithShape="0"/>
          </a:effectLst>
        </p:spPr>
      </p:pic>
      <p:sp>
        <p:nvSpPr>
          <p:cNvPr id="39939" name="2 CuadroTexto"/>
          <p:cNvSpPr txBox="1">
            <a:spLocks noChangeArrowheads="1"/>
          </p:cNvSpPr>
          <p:nvPr/>
        </p:nvSpPr>
        <p:spPr bwMode="auto">
          <a:xfrm>
            <a:off x="2214563" y="5643563"/>
            <a:ext cx="5715000" cy="369887"/>
          </a:xfrm>
          <a:prstGeom prst="rect">
            <a:avLst/>
          </a:prstGeom>
          <a:noFill/>
          <a:ln w="9525">
            <a:noFill/>
            <a:miter lim="800000"/>
            <a:headEnd/>
            <a:tailEnd/>
          </a:ln>
        </p:spPr>
        <p:txBody>
          <a:bodyPr>
            <a:spAutoFit/>
          </a:bodyPr>
          <a:lstStyle/>
          <a:p>
            <a:r>
              <a:rPr lang="es-ES"/>
              <a:t>Vista parcial de la Estación Piscícola El Chame.</a:t>
            </a:r>
            <a:endParaRPr lang="es-EC"/>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Escanear0029"/>
          <p:cNvPicPr>
            <a:picLocks noChangeAspect="1" noChangeArrowheads="1"/>
          </p:cNvPicPr>
          <p:nvPr/>
        </p:nvPicPr>
        <p:blipFill>
          <a:blip r:embed="rId2"/>
          <a:srcRect/>
          <a:stretch>
            <a:fillRect/>
          </a:stretch>
        </p:blipFill>
        <p:spPr bwMode="auto">
          <a:xfrm>
            <a:off x="1928794" y="785794"/>
            <a:ext cx="3830654" cy="54651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40963" name="3 Grupo"/>
          <p:cNvGrpSpPr>
            <a:grpSpLocks/>
          </p:cNvGrpSpPr>
          <p:nvPr/>
        </p:nvGrpSpPr>
        <p:grpSpPr bwMode="auto">
          <a:xfrm>
            <a:off x="6149975" y="2857500"/>
            <a:ext cx="2922588" cy="1096963"/>
            <a:chOff x="5292725" y="1341438"/>
            <a:chExt cx="2922613" cy="1097181"/>
          </a:xfrm>
        </p:grpSpPr>
        <p:sp>
          <p:nvSpPr>
            <p:cNvPr id="5" name="Text Box 7"/>
            <p:cNvSpPr txBox="1">
              <a:spLocks noChangeArrowheads="1"/>
            </p:cNvSpPr>
            <p:nvPr/>
          </p:nvSpPr>
          <p:spPr bwMode="auto">
            <a:xfrm>
              <a:off x="5292725" y="1792378"/>
              <a:ext cx="2922613" cy="646241"/>
            </a:xfrm>
            <a:prstGeom prst="rect">
              <a:avLst/>
            </a:prstGeom>
            <a:noFill/>
            <a:ln w="9525">
              <a:noFill/>
              <a:miter lim="800000"/>
              <a:headEnd/>
              <a:tailEnd/>
            </a:ln>
            <a:effectLst/>
          </p:spPr>
          <p:txBody>
            <a:bodyPr>
              <a:spAutoFit/>
            </a:bodyPr>
            <a:lstStyle/>
            <a:p>
              <a:pPr>
                <a:defRPr/>
              </a:pPr>
              <a:r>
                <a:rPr lang="es-ES" dirty="0">
                  <a:solidFill>
                    <a:schemeClr val="accent5"/>
                  </a:solidFill>
                </a:rPr>
                <a:t>Midiendo la topografía del sector. Cotas y niveles.</a:t>
              </a:r>
              <a:endParaRPr lang="es-ES" dirty="0">
                <a:solidFill>
                  <a:schemeClr val="accent5"/>
                </a:solidFill>
              </a:endParaRPr>
            </a:p>
          </p:txBody>
        </p:sp>
        <p:sp>
          <p:nvSpPr>
            <p:cNvPr id="40965"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40966"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Escanear0030"/>
          <p:cNvPicPr>
            <a:picLocks noChangeAspect="1" noChangeArrowheads="1"/>
          </p:cNvPicPr>
          <p:nvPr/>
        </p:nvPicPr>
        <p:blipFill>
          <a:blip r:embed="rId2"/>
          <a:srcRect/>
          <a:stretch>
            <a:fillRect/>
          </a:stretch>
        </p:blipFill>
        <p:spPr bwMode="auto">
          <a:xfrm>
            <a:off x="1692275" y="785813"/>
            <a:ext cx="6197600" cy="4573587"/>
          </a:xfrm>
          <a:prstGeom prst="rect">
            <a:avLst/>
          </a:prstGeom>
          <a:ln>
            <a:solidFill>
              <a:srgbClr val="002060"/>
            </a:solidFill>
          </a:ln>
          <a:effectLst>
            <a:outerShdw blurRad="292100" dist="139700" dir="2700000" algn="tl" rotWithShape="0">
              <a:srgbClr val="333333">
                <a:alpha val="65000"/>
              </a:srgbClr>
            </a:outerShdw>
          </a:effectLst>
        </p:spPr>
      </p:pic>
      <p:sp>
        <p:nvSpPr>
          <p:cNvPr id="41987" name="2 CuadroTexto"/>
          <p:cNvSpPr txBox="1">
            <a:spLocks noChangeArrowheads="1"/>
          </p:cNvSpPr>
          <p:nvPr/>
        </p:nvSpPr>
        <p:spPr bwMode="auto">
          <a:xfrm>
            <a:off x="1857375" y="5643563"/>
            <a:ext cx="5857875" cy="369887"/>
          </a:xfrm>
          <a:prstGeom prst="rect">
            <a:avLst/>
          </a:prstGeom>
          <a:noFill/>
          <a:ln w="9525">
            <a:noFill/>
            <a:miter lim="800000"/>
            <a:headEnd/>
            <a:tailEnd/>
          </a:ln>
        </p:spPr>
        <p:txBody>
          <a:bodyPr>
            <a:spAutoFit/>
          </a:bodyPr>
          <a:lstStyle/>
          <a:p>
            <a:r>
              <a:rPr lang="es-ES"/>
              <a:t>Diseño experimental de la Estación Piscícola El Chame</a:t>
            </a:r>
            <a:endParaRPr lang="es-EC"/>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scanear0031"/>
          <p:cNvPicPr>
            <a:picLocks noChangeAspect="1" noChangeArrowheads="1"/>
          </p:cNvPicPr>
          <p:nvPr/>
        </p:nvPicPr>
        <p:blipFill>
          <a:blip r:embed="rId2"/>
          <a:srcRect/>
          <a:stretch>
            <a:fillRect/>
          </a:stretch>
        </p:blipFill>
        <p:spPr bwMode="auto">
          <a:xfrm>
            <a:off x="1260476" y="714356"/>
            <a:ext cx="3454400" cy="25479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3011" name="Picture 3" descr="Escanear0032"/>
          <p:cNvPicPr>
            <a:picLocks noChangeAspect="1" noChangeArrowheads="1"/>
          </p:cNvPicPr>
          <p:nvPr/>
        </p:nvPicPr>
        <p:blipFill>
          <a:blip r:embed="rId3"/>
          <a:srcRect/>
          <a:stretch>
            <a:fillRect/>
          </a:stretch>
        </p:blipFill>
        <p:spPr bwMode="auto">
          <a:xfrm>
            <a:off x="4786314" y="3714752"/>
            <a:ext cx="3987800" cy="275748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43012" name="3 Grupo"/>
          <p:cNvGrpSpPr>
            <a:grpSpLocks/>
          </p:cNvGrpSpPr>
          <p:nvPr/>
        </p:nvGrpSpPr>
        <p:grpSpPr bwMode="auto">
          <a:xfrm>
            <a:off x="5072063" y="1341438"/>
            <a:ext cx="2922587" cy="820737"/>
            <a:chOff x="5292725" y="1341438"/>
            <a:chExt cx="2922613" cy="820182"/>
          </a:xfrm>
        </p:grpSpPr>
        <p:sp>
          <p:nvSpPr>
            <p:cNvPr id="5" name="Text Box 7"/>
            <p:cNvSpPr txBox="1">
              <a:spLocks noChangeArrowheads="1"/>
            </p:cNvSpPr>
            <p:nvPr/>
          </p:nvSpPr>
          <p:spPr bwMode="auto">
            <a:xfrm>
              <a:off x="5292725" y="1791983"/>
              <a:ext cx="2922613" cy="369637"/>
            </a:xfrm>
            <a:prstGeom prst="rect">
              <a:avLst/>
            </a:prstGeom>
            <a:noFill/>
            <a:ln w="9525">
              <a:noFill/>
              <a:miter lim="800000"/>
              <a:headEnd/>
              <a:tailEnd/>
            </a:ln>
            <a:effectLst/>
          </p:spPr>
          <p:txBody>
            <a:bodyPr>
              <a:spAutoFit/>
            </a:bodyPr>
            <a:lstStyle/>
            <a:p>
              <a:pPr>
                <a:defRPr/>
              </a:pPr>
              <a:r>
                <a:rPr lang="es-ES" dirty="0">
                  <a:solidFill>
                    <a:schemeClr val="accent5"/>
                  </a:solidFill>
                </a:rPr>
                <a:t>Tomando niveles del área.</a:t>
              </a:r>
              <a:endParaRPr lang="es-ES" dirty="0">
                <a:solidFill>
                  <a:schemeClr val="accent5"/>
                </a:solidFill>
              </a:endParaRPr>
            </a:p>
          </p:txBody>
        </p:sp>
        <p:sp>
          <p:nvSpPr>
            <p:cNvPr id="43018"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43019"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43013" name="7 Grupo"/>
          <p:cNvGrpSpPr>
            <a:grpSpLocks/>
          </p:cNvGrpSpPr>
          <p:nvPr/>
        </p:nvGrpSpPr>
        <p:grpSpPr bwMode="auto">
          <a:xfrm>
            <a:off x="1428750" y="4845050"/>
            <a:ext cx="3027363" cy="889000"/>
            <a:chOff x="1831979" y="4845618"/>
            <a:chExt cx="3027359" cy="888432"/>
          </a:xfrm>
        </p:grpSpPr>
        <p:sp>
          <p:nvSpPr>
            <p:cNvPr id="9" name="Text Box 8"/>
            <p:cNvSpPr txBox="1">
              <a:spLocks noChangeArrowheads="1"/>
            </p:cNvSpPr>
            <p:nvPr/>
          </p:nvSpPr>
          <p:spPr bwMode="auto">
            <a:xfrm>
              <a:off x="1831979" y="4845618"/>
              <a:ext cx="3025771" cy="369652"/>
            </a:xfrm>
            <a:prstGeom prst="rect">
              <a:avLst/>
            </a:prstGeom>
            <a:noFill/>
            <a:ln w="9525">
              <a:noFill/>
              <a:miter lim="800000"/>
              <a:headEnd/>
              <a:tailEnd/>
            </a:ln>
            <a:effectLst/>
          </p:spPr>
          <p:txBody>
            <a:bodyPr>
              <a:spAutoFit/>
            </a:bodyPr>
            <a:lstStyle/>
            <a:p>
              <a:pPr>
                <a:defRPr/>
              </a:pPr>
              <a:r>
                <a:rPr lang="es-ES" dirty="0">
                  <a:solidFill>
                    <a:schemeClr val="accent5"/>
                  </a:solidFill>
                </a:rPr>
                <a:t>Calibrando el teodolito.</a:t>
              </a:r>
              <a:endParaRPr lang="es-ES" dirty="0">
                <a:solidFill>
                  <a:schemeClr val="accent5"/>
                </a:solidFill>
              </a:endParaRPr>
            </a:p>
          </p:txBody>
        </p:sp>
        <p:sp>
          <p:nvSpPr>
            <p:cNvPr id="43015"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43016"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Escanear0033"/>
          <p:cNvPicPr>
            <a:picLocks noChangeAspect="1" noChangeArrowheads="1"/>
          </p:cNvPicPr>
          <p:nvPr/>
        </p:nvPicPr>
        <p:blipFill>
          <a:blip r:embed="rId2"/>
          <a:srcRect/>
          <a:stretch>
            <a:fillRect/>
          </a:stretch>
        </p:blipFill>
        <p:spPr bwMode="auto">
          <a:xfrm>
            <a:off x="1571604" y="571480"/>
            <a:ext cx="3787775" cy="25987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4035" name="Picture 3" descr="Escanear0034"/>
          <p:cNvPicPr>
            <a:picLocks noChangeAspect="1" noChangeArrowheads="1"/>
          </p:cNvPicPr>
          <p:nvPr/>
        </p:nvPicPr>
        <p:blipFill>
          <a:blip r:embed="rId3"/>
          <a:srcRect/>
          <a:stretch>
            <a:fillRect/>
          </a:stretch>
        </p:blipFill>
        <p:spPr bwMode="auto">
          <a:xfrm>
            <a:off x="4714876" y="3714752"/>
            <a:ext cx="3879850" cy="26558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44036" name="3 Grupo"/>
          <p:cNvGrpSpPr>
            <a:grpSpLocks/>
          </p:cNvGrpSpPr>
          <p:nvPr/>
        </p:nvGrpSpPr>
        <p:grpSpPr bwMode="auto">
          <a:xfrm>
            <a:off x="5715000" y="857250"/>
            <a:ext cx="2922588" cy="1096963"/>
            <a:chOff x="5292725" y="1341438"/>
            <a:chExt cx="2922613" cy="1097181"/>
          </a:xfrm>
        </p:grpSpPr>
        <p:sp>
          <p:nvSpPr>
            <p:cNvPr id="5" name="Text Box 7"/>
            <p:cNvSpPr txBox="1">
              <a:spLocks noChangeArrowheads="1"/>
            </p:cNvSpPr>
            <p:nvPr/>
          </p:nvSpPr>
          <p:spPr bwMode="auto">
            <a:xfrm>
              <a:off x="5292725" y="1792378"/>
              <a:ext cx="2922613" cy="646241"/>
            </a:xfrm>
            <a:prstGeom prst="rect">
              <a:avLst/>
            </a:prstGeom>
            <a:noFill/>
            <a:ln w="9525">
              <a:noFill/>
              <a:miter lim="800000"/>
              <a:headEnd/>
              <a:tailEnd/>
            </a:ln>
            <a:effectLst/>
          </p:spPr>
          <p:txBody>
            <a:bodyPr>
              <a:spAutoFit/>
            </a:bodyPr>
            <a:lstStyle/>
            <a:p>
              <a:pPr>
                <a:defRPr/>
              </a:pPr>
              <a:r>
                <a:rPr lang="es-ES" dirty="0">
                  <a:solidFill>
                    <a:schemeClr val="accent5"/>
                  </a:solidFill>
                </a:rPr>
                <a:t>Construcción de muros perimetrales.</a:t>
              </a:r>
              <a:endParaRPr lang="es-ES" dirty="0">
                <a:solidFill>
                  <a:schemeClr val="accent5"/>
                </a:solidFill>
              </a:endParaRPr>
            </a:p>
          </p:txBody>
        </p:sp>
        <p:sp>
          <p:nvSpPr>
            <p:cNvPr id="44042"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44043"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44037" name="7 Grupo"/>
          <p:cNvGrpSpPr>
            <a:grpSpLocks/>
          </p:cNvGrpSpPr>
          <p:nvPr/>
        </p:nvGrpSpPr>
        <p:grpSpPr bwMode="auto">
          <a:xfrm>
            <a:off x="1284288" y="4910138"/>
            <a:ext cx="2930525" cy="1233487"/>
            <a:chOff x="1928794" y="4500570"/>
            <a:chExt cx="2930544" cy="1233480"/>
          </a:xfrm>
        </p:grpSpPr>
        <p:sp>
          <p:nvSpPr>
            <p:cNvPr id="9" name="Text Box 8"/>
            <p:cNvSpPr txBox="1">
              <a:spLocks noChangeArrowheads="1"/>
            </p:cNvSpPr>
            <p:nvPr/>
          </p:nvSpPr>
          <p:spPr bwMode="auto">
            <a:xfrm>
              <a:off x="1928794" y="4500570"/>
              <a:ext cx="2714643" cy="646108"/>
            </a:xfrm>
            <a:prstGeom prst="rect">
              <a:avLst/>
            </a:prstGeom>
            <a:noFill/>
            <a:ln w="9525">
              <a:noFill/>
              <a:miter lim="800000"/>
              <a:headEnd/>
              <a:tailEnd/>
            </a:ln>
            <a:effectLst/>
          </p:spPr>
          <p:txBody>
            <a:bodyPr>
              <a:spAutoFit/>
            </a:bodyPr>
            <a:lstStyle/>
            <a:p>
              <a:pPr>
                <a:defRPr/>
              </a:pPr>
              <a:r>
                <a:rPr lang="es-ES" dirty="0">
                  <a:solidFill>
                    <a:schemeClr val="accent5"/>
                  </a:solidFill>
                </a:rPr>
                <a:t>Construcción del canal de desagüe.</a:t>
              </a:r>
              <a:endParaRPr lang="es-ES" dirty="0">
                <a:solidFill>
                  <a:schemeClr val="accent5"/>
                </a:solidFill>
              </a:endParaRPr>
            </a:p>
          </p:txBody>
        </p:sp>
        <p:sp>
          <p:nvSpPr>
            <p:cNvPr id="44039"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44040"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Escanear0035"/>
          <p:cNvPicPr>
            <a:picLocks noChangeAspect="1" noChangeArrowheads="1"/>
          </p:cNvPicPr>
          <p:nvPr/>
        </p:nvPicPr>
        <p:blipFill>
          <a:blip r:embed="rId2"/>
          <a:srcRect/>
          <a:stretch>
            <a:fillRect/>
          </a:stretch>
        </p:blipFill>
        <p:spPr bwMode="auto">
          <a:xfrm>
            <a:off x="1489855" y="714357"/>
            <a:ext cx="6868359" cy="4621232"/>
          </a:xfrm>
          <a:prstGeom prst="round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5059" name="2 CuadroTexto"/>
          <p:cNvSpPr txBox="1">
            <a:spLocks noChangeArrowheads="1"/>
          </p:cNvSpPr>
          <p:nvPr/>
        </p:nvSpPr>
        <p:spPr bwMode="auto">
          <a:xfrm>
            <a:off x="2500313" y="5715000"/>
            <a:ext cx="5072062" cy="369888"/>
          </a:xfrm>
          <a:prstGeom prst="rect">
            <a:avLst/>
          </a:prstGeom>
          <a:noFill/>
          <a:ln w="9525">
            <a:noFill/>
            <a:miter lim="800000"/>
            <a:headEnd/>
            <a:tailEnd/>
          </a:ln>
        </p:spPr>
        <p:txBody>
          <a:bodyPr>
            <a:spAutoFit/>
          </a:bodyPr>
          <a:lstStyle/>
          <a:p>
            <a:r>
              <a:rPr lang="es-ES"/>
              <a:t>Vista parcial de los estanques de la estación.</a:t>
            </a:r>
            <a:endParaRPr lang="es-EC"/>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2578100" y="2600325"/>
            <a:ext cx="6400800" cy="2286000"/>
          </a:xfrm>
        </p:spPr>
        <p:txBody>
          <a:bodyPr>
            <a:normAutofit fontScale="90000"/>
          </a:bodyPr>
          <a:lstStyle/>
          <a:p>
            <a:pPr eaLnBrk="1" hangingPunct="1">
              <a:defRPr/>
            </a:pPr>
            <a:r>
              <a:rPr lang="es-EC" dirty="0" smtClean="0"/>
              <a:t>Inauguración de la Estación y Grupo de trabajo</a:t>
            </a:r>
            <a:r>
              <a:rPr lang="es-EC" dirty="0" smtClean="0">
                <a:latin typeface="Britannic Bold" pitchFamily="34" charset="0"/>
              </a:rPr>
              <a:t/>
            </a:r>
            <a:br>
              <a:rPr lang="es-EC" dirty="0" smtClean="0">
                <a:latin typeface="Britannic Bold" pitchFamily="34" charset="0"/>
              </a:rPr>
            </a:br>
            <a:endParaRPr lang="es-EC" dirty="0"/>
          </a:p>
        </p:txBody>
      </p:sp>
      <p:sp>
        <p:nvSpPr>
          <p:cNvPr id="9" name="8 Marcador de texto"/>
          <p:cNvSpPr>
            <a:spLocks noGrp="1"/>
          </p:cNvSpPr>
          <p:nvPr>
            <p:ph type="body" idx="1"/>
          </p:nvPr>
        </p:nvSpPr>
        <p:spPr>
          <a:xfrm>
            <a:off x="2578100" y="1066800"/>
            <a:ext cx="6400800" cy="1509713"/>
          </a:xfrm>
        </p:spPr>
        <p:txBody>
          <a:bodyPr/>
          <a:lstStyle/>
          <a:p>
            <a:pPr eaLnBrk="1" hangingPunct="1">
              <a:defRPr/>
            </a:pPr>
            <a:endParaRPr lang="es-EC"/>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Escanear0036"/>
          <p:cNvPicPr>
            <a:picLocks noChangeAspect="1" noChangeArrowheads="1"/>
          </p:cNvPicPr>
          <p:nvPr/>
        </p:nvPicPr>
        <p:blipFill>
          <a:blip r:embed="rId2"/>
          <a:srcRect/>
          <a:stretch>
            <a:fillRect/>
          </a:stretch>
        </p:blipFill>
        <p:spPr bwMode="auto">
          <a:xfrm>
            <a:off x="1357290" y="571480"/>
            <a:ext cx="3886200" cy="27019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7107" name="Picture 3" descr="Escanear0037"/>
          <p:cNvPicPr>
            <a:picLocks noChangeAspect="1" noChangeArrowheads="1"/>
          </p:cNvPicPr>
          <p:nvPr/>
        </p:nvPicPr>
        <p:blipFill>
          <a:blip r:embed="rId3"/>
          <a:srcRect/>
          <a:stretch>
            <a:fillRect/>
          </a:stretch>
        </p:blipFill>
        <p:spPr bwMode="auto">
          <a:xfrm>
            <a:off x="4643438" y="3000372"/>
            <a:ext cx="4158322" cy="308768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47108" name="3 Grupo"/>
          <p:cNvGrpSpPr>
            <a:grpSpLocks/>
          </p:cNvGrpSpPr>
          <p:nvPr/>
        </p:nvGrpSpPr>
        <p:grpSpPr bwMode="auto">
          <a:xfrm>
            <a:off x="5143500" y="928688"/>
            <a:ext cx="3500438" cy="820737"/>
            <a:chOff x="5292725" y="1341438"/>
            <a:chExt cx="3500462" cy="820182"/>
          </a:xfrm>
        </p:grpSpPr>
        <p:sp>
          <p:nvSpPr>
            <p:cNvPr id="5" name="Text Box 7"/>
            <p:cNvSpPr txBox="1">
              <a:spLocks noChangeArrowheads="1"/>
            </p:cNvSpPr>
            <p:nvPr/>
          </p:nvSpPr>
          <p:spPr bwMode="auto">
            <a:xfrm>
              <a:off x="5870579" y="1791983"/>
              <a:ext cx="2922608" cy="369637"/>
            </a:xfrm>
            <a:prstGeom prst="rect">
              <a:avLst/>
            </a:prstGeom>
            <a:noFill/>
            <a:ln w="9525">
              <a:noFill/>
              <a:miter lim="800000"/>
              <a:headEnd/>
              <a:tailEnd/>
            </a:ln>
            <a:effectLst/>
          </p:spPr>
          <p:txBody>
            <a:bodyPr>
              <a:spAutoFit/>
            </a:bodyPr>
            <a:lstStyle/>
            <a:p>
              <a:pPr>
                <a:defRPr/>
              </a:pPr>
              <a:r>
                <a:rPr lang="es-ES" dirty="0">
                  <a:solidFill>
                    <a:schemeClr val="accent5"/>
                  </a:solidFill>
                </a:rPr>
                <a:t>Grupo de visitantes.</a:t>
              </a:r>
              <a:endParaRPr lang="es-ES" dirty="0">
                <a:solidFill>
                  <a:schemeClr val="accent5"/>
                </a:solidFill>
              </a:endParaRPr>
            </a:p>
          </p:txBody>
        </p:sp>
        <p:sp>
          <p:nvSpPr>
            <p:cNvPr id="47114"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47115"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47109" name="7 Grupo"/>
          <p:cNvGrpSpPr>
            <a:grpSpLocks/>
          </p:cNvGrpSpPr>
          <p:nvPr/>
        </p:nvGrpSpPr>
        <p:grpSpPr bwMode="auto">
          <a:xfrm>
            <a:off x="1714500" y="4702175"/>
            <a:ext cx="3144838" cy="1031875"/>
            <a:chOff x="1714480" y="4702742"/>
            <a:chExt cx="3144858" cy="1031308"/>
          </a:xfrm>
        </p:grpSpPr>
        <p:sp>
          <p:nvSpPr>
            <p:cNvPr id="9" name="Text Box 8"/>
            <p:cNvSpPr txBox="1">
              <a:spLocks noChangeArrowheads="1"/>
            </p:cNvSpPr>
            <p:nvPr/>
          </p:nvSpPr>
          <p:spPr bwMode="auto">
            <a:xfrm>
              <a:off x="1714480" y="4702742"/>
              <a:ext cx="2857518" cy="369685"/>
            </a:xfrm>
            <a:prstGeom prst="rect">
              <a:avLst/>
            </a:prstGeom>
            <a:noFill/>
            <a:ln w="9525">
              <a:noFill/>
              <a:miter lim="800000"/>
              <a:headEnd/>
              <a:tailEnd/>
            </a:ln>
            <a:effectLst/>
          </p:spPr>
          <p:txBody>
            <a:bodyPr>
              <a:spAutoFit/>
            </a:bodyPr>
            <a:lstStyle/>
            <a:p>
              <a:pPr>
                <a:defRPr/>
              </a:pPr>
              <a:r>
                <a:rPr lang="es-ES" dirty="0">
                  <a:solidFill>
                    <a:schemeClr val="accent5"/>
                  </a:solidFill>
                </a:rPr>
                <a:t>Muestras de las especies</a:t>
              </a:r>
              <a:endParaRPr lang="es-ES" dirty="0">
                <a:solidFill>
                  <a:schemeClr val="accent5"/>
                </a:solidFill>
              </a:endParaRPr>
            </a:p>
          </p:txBody>
        </p:sp>
        <p:sp>
          <p:nvSpPr>
            <p:cNvPr id="47111"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47112"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Documents and Settings\Jonathan\My Documents\My Skype Pictures\My Pictures\Emblemas Universidad\sfsf.bmp"/>
          <p:cNvPicPr>
            <a:picLocks noChangeAspect="1" noChangeArrowheads="1"/>
          </p:cNvPicPr>
          <p:nvPr/>
        </p:nvPicPr>
        <p:blipFill>
          <a:blip r:embed="rId3">
            <a:lum bright="20000" contrast="-18000"/>
          </a:blip>
          <a:srcRect l="13675" r="13390"/>
          <a:stretch>
            <a:fillRect/>
          </a:stretch>
        </p:blipFill>
        <p:spPr bwMode="auto">
          <a:xfrm>
            <a:off x="2281238" y="500063"/>
            <a:ext cx="5434012" cy="6113462"/>
          </a:xfrm>
          <a:prstGeom prst="rect">
            <a:avLst/>
          </a:prstGeom>
          <a:noFill/>
          <a:ln w="9525">
            <a:noFill/>
            <a:miter lim="800000"/>
            <a:headEnd/>
            <a:tailEnd/>
          </a:ln>
        </p:spPr>
      </p:pic>
      <p:sp>
        <p:nvSpPr>
          <p:cNvPr id="11267" name="Rectangle 4"/>
          <p:cNvSpPr>
            <a:spLocks noChangeArrowheads="1"/>
          </p:cNvSpPr>
          <p:nvPr/>
        </p:nvSpPr>
        <p:spPr bwMode="auto">
          <a:xfrm>
            <a:off x="1547813" y="1285875"/>
            <a:ext cx="7024687" cy="4154488"/>
          </a:xfrm>
          <a:prstGeom prst="rect">
            <a:avLst/>
          </a:prstGeom>
          <a:noFill/>
          <a:ln w="9525">
            <a:noFill/>
            <a:miter lim="800000"/>
            <a:headEnd/>
            <a:tailEnd/>
          </a:ln>
        </p:spPr>
        <p:txBody>
          <a:bodyPr anchor="ctr">
            <a:spAutoFit/>
          </a:bodyPr>
          <a:lstStyle/>
          <a:p>
            <a:pPr algn="just"/>
            <a:r>
              <a:rPr lang="es-ES" sz="2400"/>
              <a:t>La Escuela Superior Politécnica del Litoral (ESPOL) a través de su Facultad de Ingeniaría Marítima y Ciencias del Mar (FIMCM), con el apoyo de: CONACYT (Consejo Nacional de Ciencia y Tecnología), Subsecretaria de Recursos Pesqueros, CONUEP (Consejo Nacional de Universidades y Escuelas Politécnicas) y el AID (Agencia Internacional para el Desarrollo), desde 1.983-1.987 desarrollo el “Proyecto de Investi-gación Piscícola con Especies Nativas y Exóticas en la Cuenca del Río Guayas”.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Escanear0038"/>
          <p:cNvPicPr>
            <a:picLocks noChangeAspect="1" noChangeArrowheads="1"/>
          </p:cNvPicPr>
          <p:nvPr/>
        </p:nvPicPr>
        <p:blipFill>
          <a:blip r:embed="rId2"/>
          <a:srcRect/>
          <a:stretch>
            <a:fillRect/>
          </a:stretch>
        </p:blipFill>
        <p:spPr bwMode="auto">
          <a:xfrm>
            <a:off x="2051050" y="928670"/>
            <a:ext cx="5790278" cy="42322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8131" name="2 CuadroTexto"/>
          <p:cNvSpPr txBox="1">
            <a:spLocks noChangeArrowheads="1"/>
          </p:cNvSpPr>
          <p:nvPr/>
        </p:nvSpPr>
        <p:spPr bwMode="auto">
          <a:xfrm>
            <a:off x="2286000" y="5786438"/>
            <a:ext cx="5929313" cy="369887"/>
          </a:xfrm>
          <a:prstGeom prst="rect">
            <a:avLst/>
          </a:prstGeom>
          <a:noFill/>
          <a:ln w="9525">
            <a:noFill/>
            <a:miter lim="800000"/>
            <a:headEnd/>
            <a:tailEnd/>
          </a:ln>
        </p:spPr>
        <p:txBody>
          <a:bodyPr>
            <a:spAutoFit/>
          </a:bodyPr>
          <a:lstStyle/>
          <a:p>
            <a:r>
              <a:rPr lang="es-ES"/>
              <a:t>Alimentando alevines en la estación piscícola El Chame.</a:t>
            </a:r>
            <a:endParaRPr lang="es-EC"/>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Escanear0041"/>
          <p:cNvPicPr>
            <a:picLocks noChangeAspect="1" noChangeArrowheads="1"/>
          </p:cNvPicPr>
          <p:nvPr/>
        </p:nvPicPr>
        <p:blipFill>
          <a:blip r:embed="rId2"/>
          <a:srcRect/>
          <a:stretch>
            <a:fillRect/>
          </a:stretch>
        </p:blipFill>
        <p:spPr bwMode="auto">
          <a:xfrm>
            <a:off x="1690699" y="571496"/>
            <a:ext cx="4452937" cy="23574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9155" name="Picture 9" descr="Escanear0042"/>
          <p:cNvPicPr>
            <a:picLocks noChangeAspect="1" noChangeArrowheads="1"/>
          </p:cNvPicPr>
          <p:nvPr/>
        </p:nvPicPr>
        <p:blipFill>
          <a:blip r:embed="rId3"/>
          <a:srcRect/>
          <a:stretch>
            <a:fillRect/>
          </a:stretch>
        </p:blipFill>
        <p:spPr bwMode="auto">
          <a:xfrm>
            <a:off x="5929313" y="3071813"/>
            <a:ext cx="2855912" cy="3455987"/>
          </a:xfrm>
          <a:prstGeom prst="rect">
            <a:avLst/>
          </a:prstGeom>
          <a:ln>
            <a:noFill/>
          </a:ln>
          <a:effectLst>
            <a:outerShdw blurRad="292100" dist="139700" dir="2700000" algn="tl" rotWithShape="0">
              <a:srgbClr val="333333">
                <a:alpha val="65000"/>
              </a:srgbClr>
            </a:outerShdw>
          </a:effectLst>
        </p:spPr>
      </p:pic>
      <p:grpSp>
        <p:nvGrpSpPr>
          <p:cNvPr id="49156" name="7 Grupo"/>
          <p:cNvGrpSpPr>
            <a:grpSpLocks/>
          </p:cNvGrpSpPr>
          <p:nvPr/>
        </p:nvGrpSpPr>
        <p:grpSpPr bwMode="auto">
          <a:xfrm>
            <a:off x="2473325" y="5040313"/>
            <a:ext cx="3027363" cy="960437"/>
            <a:chOff x="1831979" y="4774180"/>
            <a:chExt cx="3027359" cy="959870"/>
          </a:xfrm>
        </p:grpSpPr>
        <p:sp>
          <p:nvSpPr>
            <p:cNvPr id="9" name="Text Box 8"/>
            <p:cNvSpPr txBox="1">
              <a:spLocks noChangeArrowheads="1"/>
            </p:cNvSpPr>
            <p:nvPr/>
          </p:nvSpPr>
          <p:spPr bwMode="auto">
            <a:xfrm>
              <a:off x="1831979" y="4774180"/>
              <a:ext cx="3025771" cy="369669"/>
            </a:xfrm>
            <a:prstGeom prst="rect">
              <a:avLst/>
            </a:prstGeom>
            <a:noFill/>
            <a:ln w="9525">
              <a:noFill/>
              <a:miter lim="800000"/>
              <a:headEnd/>
              <a:tailEnd/>
            </a:ln>
            <a:effectLst/>
          </p:spPr>
          <p:txBody>
            <a:bodyPr>
              <a:spAutoFit/>
            </a:bodyPr>
            <a:lstStyle/>
            <a:p>
              <a:pPr>
                <a:defRPr/>
              </a:pPr>
              <a:r>
                <a:rPr lang="es-ES" dirty="0">
                  <a:solidFill>
                    <a:schemeClr val="accent5"/>
                  </a:solidFill>
                </a:rPr>
                <a:t>Estación de bombeo</a:t>
              </a:r>
              <a:endParaRPr lang="es-ES" dirty="0">
                <a:solidFill>
                  <a:schemeClr val="accent5"/>
                </a:solidFill>
              </a:endParaRPr>
            </a:p>
          </p:txBody>
        </p:sp>
        <p:sp>
          <p:nvSpPr>
            <p:cNvPr id="49158"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49159"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Escanear0039"/>
          <p:cNvPicPr>
            <a:picLocks noChangeAspect="1" noChangeArrowheads="1"/>
          </p:cNvPicPr>
          <p:nvPr/>
        </p:nvPicPr>
        <p:blipFill>
          <a:blip r:embed="rId2"/>
          <a:srcRect/>
          <a:stretch>
            <a:fillRect/>
          </a:stretch>
        </p:blipFill>
        <p:spPr bwMode="auto">
          <a:xfrm>
            <a:off x="4500563" y="3656013"/>
            <a:ext cx="3986212" cy="276701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0179" name="Picture 5" descr="Escanear0040"/>
          <p:cNvPicPr>
            <a:picLocks noChangeAspect="1" noChangeArrowheads="1"/>
          </p:cNvPicPr>
          <p:nvPr/>
        </p:nvPicPr>
        <p:blipFill>
          <a:blip r:embed="rId3"/>
          <a:srcRect/>
          <a:stretch>
            <a:fillRect/>
          </a:stretch>
        </p:blipFill>
        <p:spPr bwMode="auto">
          <a:xfrm>
            <a:off x="1285852" y="714356"/>
            <a:ext cx="3995738" cy="24955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pSp>
        <p:nvGrpSpPr>
          <p:cNvPr id="50180" name="3 Grupo"/>
          <p:cNvGrpSpPr>
            <a:grpSpLocks/>
          </p:cNvGrpSpPr>
          <p:nvPr/>
        </p:nvGrpSpPr>
        <p:grpSpPr bwMode="auto">
          <a:xfrm>
            <a:off x="5286375" y="1260475"/>
            <a:ext cx="3500438" cy="1096963"/>
            <a:chOff x="5292725" y="1341438"/>
            <a:chExt cx="3500462" cy="1097181"/>
          </a:xfrm>
        </p:grpSpPr>
        <p:sp>
          <p:nvSpPr>
            <p:cNvPr id="5" name="Text Box 7"/>
            <p:cNvSpPr txBox="1">
              <a:spLocks noChangeArrowheads="1"/>
            </p:cNvSpPr>
            <p:nvPr/>
          </p:nvSpPr>
          <p:spPr bwMode="auto">
            <a:xfrm>
              <a:off x="5870579" y="1792378"/>
              <a:ext cx="2922608" cy="646241"/>
            </a:xfrm>
            <a:prstGeom prst="rect">
              <a:avLst/>
            </a:prstGeom>
            <a:noFill/>
            <a:ln w="9525">
              <a:noFill/>
              <a:miter lim="800000"/>
              <a:headEnd/>
              <a:tailEnd/>
            </a:ln>
            <a:effectLst/>
          </p:spPr>
          <p:txBody>
            <a:bodyPr>
              <a:spAutoFit/>
            </a:bodyPr>
            <a:lstStyle/>
            <a:p>
              <a:pPr>
                <a:defRPr/>
              </a:pPr>
              <a:r>
                <a:rPr lang="es-ES" dirty="0">
                  <a:solidFill>
                    <a:schemeClr val="accent5"/>
                  </a:solidFill>
                </a:rPr>
                <a:t>Arribo a la estación piscícola.</a:t>
              </a:r>
              <a:endParaRPr lang="es-ES" dirty="0">
                <a:solidFill>
                  <a:schemeClr val="accent5"/>
                </a:solidFill>
              </a:endParaRPr>
            </a:p>
          </p:txBody>
        </p:sp>
        <p:sp>
          <p:nvSpPr>
            <p:cNvPr id="50186"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50187"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50181" name="7 Grupo"/>
          <p:cNvGrpSpPr>
            <a:grpSpLocks/>
          </p:cNvGrpSpPr>
          <p:nvPr/>
        </p:nvGrpSpPr>
        <p:grpSpPr bwMode="auto">
          <a:xfrm>
            <a:off x="2000250" y="4695825"/>
            <a:ext cx="3025775" cy="1162050"/>
            <a:chOff x="2474921" y="4572008"/>
            <a:chExt cx="3025773" cy="1162042"/>
          </a:xfrm>
        </p:grpSpPr>
        <p:sp>
          <p:nvSpPr>
            <p:cNvPr id="9" name="Text Box 8"/>
            <p:cNvSpPr txBox="1">
              <a:spLocks noChangeArrowheads="1"/>
            </p:cNvSpPr>
            <p:nvPr/>
          </p:nvSpPr>
          <p:spPr bwMode="auto">
            <a:xfrm>
              <a:off x="2474921" y="4572008"/>
              <a:ext cx="3025773" cy="646109"/>
            </a:xfrm>
            <a:prstGeom prst="rect">
              <a:avLst/>
            </a:prstGeom>
            <a:noFill/>
            <a:ln w="9525">
              <a:noFill/>
              <a:miter lim="800000"/>
              <a:headEnd/>
              <a:tailEnd/>
            </a:ln>
            <a:effectLst/>
          </p:spPr>
          <p:txBody>
            <a:bodyPr>
              <a:spAutoFit/>
            </a:bodyPr>
            <a:lstStyle/>
            <a:p>
              <a:pPr>
                <a:defRPr/>
              </a:pPr>
              <a:r>
                <a:rPr lang="es-ES" dirty="0">
                  <a:solidFill>
                    <a:schemeClr val="accent5"/>
                  </a:solidFill>
                </a:rPr>
                <a:t>Arribo a la estación Piscícola</a:t>
              </a:r>
              <a:endParaRPr lang="es-ES" dirty="0">
                <a:solidFill>
                  <a:schemeClr val="accent5"/>
                </a:solidFill>
              </a:endParaRPr>
            </a:p>
          </p:txBody>
        </p:sp>
        <p:sp>
          <p:nvSpPr>
            <p:cNvPr id="50183"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50184"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Escanear0043"/>
          <p:cNvPicPr>
            <a:picLocks noChangeAspect="1" noChangeArrowheads="1"/>
          </p:cNvPicPr>
          <p:nvPr/>
        </p:nvPicPr>
        <p:blipFill>
          <a:blip r:embed="rId2"/>
          <a:srcRect/>
          <a:stretch>
            <a:fillRect/>
          </a:stretch>
        </p:blipFill>
        <p:spPr bwMode="auto">
          <a:xfrm>
            <a:off x="1748258" y="1000109"/>
            <a:ext cx="6752832" cy="41433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1203" name="2 CuadroTexto"/>
          <p:cNvSpPr txBox="1">
            <a:spLocks noChangeArrowheads="1"/>
          </p:cNvSpPr>
          <p:nvPr/>
        </p:nvSpPr>
        <p:spPr bwMode="auto">
          <a:xfrm>
            <a:off x="1857375" y="5500688"/>
            <a:ext cx="6715125" cy="369887"/>
          </a:xfrm>
          <a:prstGeom prst="rect">
            <a:avLst/>
          </a:prstGeom>
          <a:noFill/>
          <a:ln w="9525">
            <a:noFill/>
            <a:miter lim="800000"/>
            <a:headEnd/>
            <a:tailEnd/>
          </a:ln>
        </p:spPr>
        <p:txBody>
          <a:bodyPr>
            <a:spAutoFit/>
          </a:bodyPr>
          <a:lstStyle/>
          <a:p>
            <a:r>
              <a:rPr lang="es-ES"/>
              <a:t>Ceremonia de inauguración de la Estación Piscícola El Chame.</a:t>
            </a:r>
            <a:endParaRPr lang="es-EC"/>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Escanear0044"/>
          <p:cNvPicPr>
            <a:picLocks noChangeAspect="1" noChangeArrowheads="1"/>
          </p:cNvPicPr>
          <p:nvPr/>
        </p:nvPicPr>
        <p:blipFill>
          <a:blip r:embed="rId2"/>
          <a:srcRect/>
          <a:stretch>
            <a:fillRect/>
          </a:stretch>
        </p:blipFill>
        <p:spPr bwMode="auto">
          <a:xfrm>
            <a:off x="1338266" y="1000108"/>
            <a:ext cx="3662362" cy="266541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2227" name="Picture 3" descr="Escanear0045"/>
          <p:cNvPicPr>
            <a:picLocks noChangeAspect="1" noChangeArrowheads="1"/>
          </p:cNvPicPr>
          <p:nvPr/>
        </p:nvPicPr>
        <p:blipFill>
          <a:blip r:embed="rId3"/>
          <a:srcRect/>
          <a:stretch>
            <a:fillRect/>
          </a:stretch>
        </p:blipFill>
        <p:spPr bwMode="auto">
          <a:xfrm rot="21231262">
            <a:off x="3390074" y="3917686"/>
            <a:ext cx="3921125" cy="24209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2228" name="Picture 9" descr="Escanear0046"/>
          <p:cNvPicPr>
            <a:picLocks noChangeAspect="1" noChangeArrowheads="1"/>
          </p:cNvPicPr>
          <p:nvPr/>
        </p:nvPicPr>
        <p:blipFill>
          <a:blip r:embed="rId4"/>
          <a:srcRect/>
          <a:stretch>
            <a:fillRect/>
          </a:stretch>
        </p:blipFill>
        <p:spPr bwMode="auto">
          <a:xfrm rot="636784">
            <a:off x="5429256" y="642918"/>
            <a:ext cx="3203575" cy="28209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2229" name="4 CuadroTexto"/>
          <p:cNvSpPr txBox="1">
            <a:spLocks noChangeArrowheads="1"/>
          </p:cNvSpPr>
          <p:nvPr/>
        </p:nvSpPr>
        <p:spPr bwMode="auto">
          <a:xfrm>
            <a:off x="1071563" y="4429125"/>
            <a:ext cx="1857375" cy="646113"/>
          </a:xfrm>
          <a:prstGeom prst="rect">
            <a:avLst/>
          </a:prstGeom>
          <a:noFill/>
          <a:ln w="9525">
            <a:noFill/>
            <a:miter lim="800000"/>
            <a:headEnd/>
            <a:tailEnd/>
          </a:ln>
        </p:spPr>
        <p:txBody>
          <a:bodyPr>
            <a:spAutoFit/>
          </a:bodyPr>
          <a:lstStyle/>
          <a:p>
            <a:r>
              <a:rPr lang="es-ES"/>
              <a:t>Evento de inauguración</a:t>
            </a:r>
            <a:endParaRPr lang="es-EC"/>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Escanear0047"/>
          <p:cNvPicPr>
            <a:picLocks noChangeAspect="1" noChangeArrowheads="1"/>
          </p:cNvPicPr>
          <p:nvPr/>
        </p:nvPicPr>
        <p:blipFill>
          <a:blip r:embed="rId2"/>
          <a:srcRect/>
          <a:stretch>
            <a:fillRect/>
          </a:stretch>
        </p:blipFill>
        <p:spPr bwMode="auto">
          <a:xfrm>
            <a:off x="1357290" y="428604"/>
            <a:ext cx="3960813" cy="28432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3251" name="Picture 9" descr="Escanear0048"/>
          <p:cNvPicPr>
            <a:picLocks noChangeAspect="1" noChangeArrowheads="1"/>
          </p:cNvPicPr>
          <p:nvPr/>
        </p:nvPicPr>
        <p:blipFill>
          <a:blip r:embed="rId3"/>
          <a:srcRect/>
          <a:stretch>
            <a:fillRect/>
          </a:stretch>
        </p:blipFill>
        <p:spPr bwMode="auto">
          <a:xfrm>
            <a:off x="5143504" y="3286124"/>
            <a:ext cx="3738563" cy="328612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53252" name="3 Grupo"/>
          <p:cNvGrpSpPr>
            <a:grpSpLocks/>
          </p:cNvGrpSpPr>
          <p:nvPr/>
        </p:nvGrpSpPr>
        <p:grpSpPr bwMode="auto">
          <a:xfrm>
            <a:off x="5715000" y="1071563"/>
            <a:ext cx="2922588" cy="1096962"/>
            <a:chOff x="5292725" y="1341438"/>
            <a:chExt cx="2922613" cy="1097181"/>
          </a:xfrm>
        </p:grpSpPr>
        <p:sp>
          <p:nvSpPr>
            <p:cNvPr id="5" name="Text Box 7"/>
            <p:cNvSpPr txBox="1">
              <a:spLocks noChangeArrowheads="1"/>
            </p:cNvSpPr>
            <p:nvPr/>
          </p:nvSpPr>
          <p:spPr bwMode="auto">
            <a:xfrm>
              <a:off x="6078545" y="1792378"/>
              <a:ext cx="2136793" cy="646241"/>
            </a:xfrm>
            <a:prstGeom prst="rect">
              <a:avLst/>
            </a:prstGeom>
            <a:noFill/>
            <a:ln w="9525">
              <a:noFill/>
              <a:miter lim="800000"/>
              <a:headEnd/>
              <a:tailEnd/>
            </a:ln>
            <a:effectLst/>
          </p:spPr>
          <p:txBody>
            <a:bodyPr>
              <a:spAutoFit/>
            </a:bodyPr>
            <a:lstStyle/>
            <a:p>
              <a:pPr>
                <a:defRPr/>
              </a:pPr>
              <a:r>
                <a:rPr lang="es-ES" dirty="0">
                  <a:solidFill>
                    <a:schemeClr val="accent5"/>
                  </a:solidFill>
                </a:rPr>
                <a:t>Mención otorgada al proyecto</a:t>
              </a:r>
              <a:endParaRPr lang="es-ES" dirty="0">
                <a:solidFill>
                  <a:schemeClr val="accent5"/>
                </a:solidFill>
              </a:endParaRPr>
            </a:p>
          </p:txBody>
        </p:sp>
        <p:sp>
          <p:nvSpPr>
            <p:cNvPr id="53258"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53259"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53253" name="7 Grupo"/>
          <p:cNvGrpSpPr>
            <a:grpSpLocks/>
          </p:cNvGrpSpPr>
          <p:nvPr/>
        </p:nvGrpSpPr>
        <p:grpSpPr bwMode="auto">
          <a:xfrm>
            <a:off x="1689100" y="4702175"/>
            <a:ext cx="3170238" cy="1031875"/>
            <a:chOff x="1689103" y="4702742"/>
            <a:chExt cx="3170235" cy="1031308"/>
          </a:xfrm>
        </p:grpSpPr>
        <p:sp>
          <p:nvSpPr>
            <p:cNvPr id="9" name="Text Box 8"/>
            <p:cNvSpPr txBox="1">
              <a:spLocks noChangeArrowheads="1"/>
            </p:cNvSpPr>
            <p:nvPr/>
          </p:nvSpPr>
          <p:spPr bwMode="auto">
            <a:xfrm>
              <a:off x="1689103" y="4702742"/>
              <a:ext cx="3025772" cy="369685"/>
            </a:xfrm>
            <a:prstGeom prst="rect">
              <a:avLst/>
            </a:prstGeom>
            <a:noFill/>
            <a:ln w="9525">
              <a:noFill/>
              <a:miter lim="800000"/>
              <a:headEnd/>
              <a:tailEnd/>
            </a:ln>
            <a:effectLst/>
          </p:spPr>
          <p:txBody>
            <a:bodyPr>
              <a:spAutoFit/>
            </a:bodyPr>
            <a:lstStyle/>
            <a:p>
              <a:pPr>
                <a:defRPr/>
              </a:pPr>
              <a:r>
                <a:rPr lang="es-ES" dirty="0">
                  <a:solidFill>
                    <a:schemeClr val="accent5"/>
                  </a:solidFill>
                </a:rPr>
                <a:t>Difusión de las actividades</a:t>
              </a:r>
              <a:endParaRPr lang="es-ES" dirty="0">
                <a:solidFill>
                  <a:schemeClr val="accent5"/>
                </a:solidFill>
              </a:endParaRPr>
            </a:p>
          </p:txBody>
        </p:sp>
        <p:sp>
          <p:nvSpPr>
            <p:cNvPr id="53255"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53256"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scanear0049"/>
          <p:cNvPicPr>
            <a:picLocks noChangeAspect="1" noChangeArrowheads="1"/>
          </p:cNvPicPr>
          <p:nvPr/>
        </p:nvPicPr>
        <p:blipFill>
          <a:blip r:embed="rId2"/>
          <a:srcRect/>
          <a:stretch>
            <a:fillRect/>
          </a:stretch>
        </p:blipFill>
        <p:spPr bwMode="auto">
          <a:xfrm>
            <a:off x="2357422" y="928670"/>
            <a:ext cx="3727465" cy="52938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4275" name="2 Grupo"/>
          <p:cNvGrpSpPr>
            <a:grpSpLocks/>
          </p:cNvGrpSpPr>
          <p:nvPr/>
        </p:nvGrpSpPr>
        <p:grpSpPr bwMode="auto">
          <a:xfrm>
            <a:off x="6429375" y="3071813"/>
            <a:ext cx="2922588" cy="1096962"/>
            <a:chOff x="5292725" y="1341438"/>
            <a:chExt cx="2922613" cy="1097181"/>
          </a:xfrm>
        </p:grpSpPr>
        <p:sp>
          <p:nvSpPr>
            <p:cNvPr id="4" name="Text Box 7"/>
            <p:cNvSpPr txBox="1">
              <a:spLocks noChangeArrowheads="1"/>
            </p:cNvSpPr>
            <p:nvPr/>
          </p:nvSpPr>
          <p:spPr bwMode="auto">
            <a:xfrm>
              <a:off x="6221421" y="1792378"/>
              <a:ext cx="1993917" cy="646241"/>
            </a:xfrm>
            <a:prstGeom prst="rect">
              <a:avLst/>
            </a:prstGeom>
            <a:noFill/>
            <a:ln w="9525">
              <a:noFill/>
              <a:miter lim="800000"/>
              <a:headEnd/>
              <a:tailEnd/>
            </a:ln>
            <a:effectLst/>
          </p:spPr>
          <p:txBody>
            <a:bodyPr>
              <a:spAutoFit/>
            </a:bodyPr>
            <a:lstStyle/>
            <a:p>
              <a:pPr>
                <a:defRPr/>
              </a:pPr>
              <a:r>
                <a:rPr lang="es-ES" dirty="0">
                  <a:solidFill>
                    <a:schemeClr val="accent5"/>
                  </a:solidFill>
                </a:rPr>
                <a:t>Actividades de investigación</a:t>
              </a:r>
              <a:endParaRPr lang="es-ES" dirty="0">
                <a:solidFill>
                  <a:schemeClr val="accent5"/>
                </a:solidFill>
              </a:endParaRPr>
            </a:p>
          </p:txBody>
        </p:sp>
        <p:sp>
          <p:nvSpPr>
            <p:cNvPr id="54277"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54278"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Escanear0050"/>
          <p:cNvPicPr>
            <a:picLocks noChangeAspect="1" noChangeArrowheads="1"/>
          </p:cNvPicPr>
          <p:nvPr/>
        </p:nvPicPr>
        <p:blipFill>
          <a:blip r:embed="rId2"/>
          <a:srcRect/>
          <a:stretch>
            <a:fillRect/>
          </a:stretch>
        </p:blipFill>
        <p:spPr bwMode="auto">
          <a:xfrm>
            <a:off x="1571604" y="4000504"/>
            <a:ext cx="3600450" cy="2308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5299" name="Picture 3" descr="Escanear0051"/>
          <p:cNvPicPr>
            <a:picLocks noChangeAspect="1" noChangeArrowheads="1"/>
          </p:cNvPicPr>
          <p:nvPr/>
        </p:nvPicPr>
        <p:blipFill>
          <a:blip r:embed="rId3"/>
          <a:srcRect/>
          <a:stretch>
            <a:fillRect/>
          </a:stretch>
        </p:blipFill>
        <p:spPr bwMode="auto">
          <a:xfrm>
            <a:off x="5357818" y="642918"/>
            <a:ext cx="3394075" cy="30257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55300" name="Picture 9" descr="Escanear0087"/>
          <p:cNvPicPr>
            <a:picLocks noChangeAspect="1" noChangeArrowheads="1"/>
          </p:cNvPicPr>
          <p:nvPr/>
        </p:nvPicPr>
        <p:blipFill>
          <a:blip r:embed="rId4"/>
          <a:srcRect/>
          <a:stretch>
            <a:fillRect/>
          </a:stretch>
        </p:blipFill>
        <p:spPr bwMode="auto">
          <a:xfrm>
            <a:off x="1571604" y="785794"/>
            <a:ext cx="3457575" cy="26543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4 CuadroTexto"/>
          <p:cNvSpPr txBox="1"/>
          <p:nvPr/>
        </p:nvSpPr>
        <p:spPr>
          <a:xfrm>
            <a:off x="5857875" y="4572000"/>
            <a:ext cx="2714625" cy="923925"/>
          </a:xfrm>
          <a:prstGeom prst="rect">
            <a:avLst/>
          </a:prstGeom>
          <a:noFill/>
        </p:spPr>
        <p:txBody>
          <a:bodyPr>
            <a:spAutoFit/>
          </a:bodyPr>
          <a:lstStyle/>
          <a:p>
            <a:pPr>
              <a:defRPr/>
            </a:pPr>
            <a:r>
              <a:rPr lang="es-ES" dirty="0">
                <a:solidFill>
                  <a:schemeClr val="tx2">
                    <a:lumMod val="60000"/>
                    <a:lumOff val="40000"/>
                  </a:schemeClr>
                </a:solidFill>
              </a:rPr>
              <a:t>Centro de investigación situado en el Campus Las Peñas</a:t>
            </a:r>
            <a:r>
              <a:rPr lang="es-ES" dirty="0">
                <a:solidFill>
                  <a:schemeClr val="accent3"/>
                </a:solidFill>
              </a:rPr>
              <a:t>.</a:t>
            </a:r>
            <a:endParaRPr lang="es-EC" dirty="0">
              <a:solidFill>
                <a:schemeClr val="accent3"/>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Título"/>
          <p:cNvSpPr>
            <a:spLocks noGrp="1"/>
          </p:cNvSpPr>
          <p:nvPr>
            <p:ph type="title"/>
          </p:nvPr>
        </p:nvSpPr>
        <p:spPr>
          <a:xfrm>
            <a:off x="2578100" y="2600325"/>
            <a:ext cx="6400800" cy="2286000"/>
          </a:xfrm>
        </p:spPr>
        <p:txBody>
          <a:bodyPr/>
          <a:lstStyle/>
          <a:p>
            <a:pPr eaLnBrk="1" hangingPunct="1">
              <a:defRPr/>
            </a:pPr>
            <a:r>
              <a:rPr lang="es-EC" dirty="0" smtClean="0"/>
              <a:t>Difusión y Entrenamiento del Cultivo de Tilapia</a:t>
            </a:r>
            <a:endParaRPr lang="es-EC" dirty="0"/>
          </a:p>
        </p:txBody>
      </p:sp>
      <p:sp>
        <p:nvSpPr>
          <p:cNvPr id="9" name="8 Marcador de texto"/>
          <p:cNvSpPr>
            <a:spLocks noGrp="1"/>
          </p:cNvSpPr>
          <p:nvPr>
            <p:ph type="body" idx="1"/>
          </p:nvPr>
        </p:nvSpPr>
        <p:spPr>
          <a:xfrm>
            <a:off x="2578100" y="1066800"/>
            <a:ext cx="6400800" cy="1509713"/>
          </a:xfrm>
        </p:spPr>
        <p:txBody>
          <a:bodyPr/>
          <a:lstStyle/>
          <a:p>
            <a:pPr eaLnBrk="1" hangingPunct="1">
              <a:defRPr/>
            </a:pPr>
            <a:endParaRPr lang="es-EC"/>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Escanear0065"/>
          <p:cNvPicPr>
            <a:picLocks noChangeAspect="1" noChangeArrowheads="1"/>
          </p:cNvPicPr>
          <p:nvPr/>
        </p:nvPicPr>
        <p:blipFill>
          <a:blip r:embed="rId2" cstate="print"/>
          <a:srcRect/>
          <a:stretch>
            <a:fillRect/>
          </a:stretch>
        </p:blipFill>
        <p:spPr bwMode="auto">
          <a:xfrm>
            <a:off x="1365251" y="785794"/>
            <a:ext cx="3349625" cy="2730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7347" name="Picture 3" descr="Escanear0066"/>
          <p:cNvPicPr>
            <a:picLocks noChangeAspect="1" noChangeArrowheads="1"/>
          </p:cNvPicPr>
          <p:nvPr/>
        </p:nvPicPr>
        <p:blipFill>
          <a:blip r:embed="rId3"/>
          <a:srcRect/>
          <a:stretch>
            <a:fillRect/>
          </a:stretch>
        </p:blipFill>
        <p:spPr bwMode="auto">
          <a:xfrm rot="403096">
            <a:off x="5077507" y="3143248"/>
            <a:ext cx="3700463" cy="28114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57348" name="3 Grupo"/>
          <p:cNvGrpSpPr>
            <a:grpSpLocks/>
          </p:cNvGrpSpPr>
          <p:nvPr/>
        </p:nvGrpSpPr>
        <p:grpSpPr bwMode="auto">
          <a:xfrm>
            <a:off x="5292725" y="1341438"/>
            <a:ext cx="2922588" cy="1096962"/>
            <a:chOff x="5292725" y="1341438"/>
            <a:chExt cx="2922613" cy="1097181"/>
          </a:xfrm>
        </p:grpSpPr>
        <p:sp>
          <p:nvSpPr>
            <p:cNvPr id="5" name="Text Box 7"/>
            <p:cNvSpPr txBox="1">
              <a:spLocks noChangeArrowheads="1"/>
            </p:cNvSpPr>
            <p:nvPr/>
          </p:nvSpPr>
          <p:spPr bwMode="auto">
            <a:xfrm>
              <a:off x="5786442" y="1792378"/>
              <a:ext cx="2428896" cy="646241"/>
            </a:xfrm>
            <a:prstGeom prst="rect">
              <a:avLst/>
            </a:prstGeom>
            <a:noFill/>
            <a:ln w="9525">
              <a:noFill/>
              <a:miter lim="800000"/>
              <a:headEnd/>
              <a:tailEnd/>
            </a:ln>
            <a:effectLst/>
          </p:spPr>
          <p:txBody>
            <a:bodyPr>
              <a:spAutoFit/>
            </a:bodyPr>
            <a:lstStyle/>
            <a:p>
              <a:pPr>
                <a:defRPr/>
              </a:pPr>
              <a:r>
                <a:rPr lang="es-ES" dirty="0">
                  <a:solidFill>
                    <a:schemeClr val="accent5"/>
                  </a:solidFill>
                </a:rPr>
                <a:t>Participación en ferias agropecuarias.</a:t>
              </a:r>
              <a:endParaRPr lang="es-ES" dirty="0">
                <a:solidFill>
                  <a:schemeClr val="accent5"/>
                </a:solidFill>
              </a:endParaRPr>
            </a:p>
          </p:txBody>
        </p:sp>
        <p:sp>
          <p:nvSpPr>
            <p:cNvPr id="57354"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57355"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57349" name="7 Grupo"/>
          <p:cNvGrpSpPr>
            <a:grpSpLocks/>
          </p:cNvGrpSpPr>
          <p:nvPr/>
        </p:nvGrpSpPr>
        <p:grpSpPr bwMode="auto">
          <a:xfrm>
            <a:off x="1928813" y="4508500"/>
            <a:ext cx="2930525" cy="1225550"/>
            <a:chOff x="1928794" y="4508500"/>
            <a:chExt cx="2930544" cy="1225550"/>
          </a:xfrm>
        </p:grpSpPr>
        <p:sp>
          <p:nvSpPr>
            <p:cNvPr id="9" name="Text Box 8"/>
            <p:cNvSpPr txBox="1">
              <a:spLocks noChangeArrowheads="1"/>
            </p:cNvSpPr>
            <p:nvPr/>
          </p:nvSpPr>
          <p:spPr bwMode="auto">
            <a:xfrm>
              <a:off x="1928794" y="4508500"/>
              <a:ext cx="2428891" cy="646113"/>
            </a:xfrm>
            <a:prstGeom prst="rect">
              <a:avLst/>
            </a:prstGeom>
            <a:noFill/>
            <a:ln w="9525">
              <a:noFill/>
              <a:miter lim="800000"/>
              <a:headEnd/>
              <a:tailEnd/>
            </a:ln>
            <a:effectLst/>
          </p:spPr>
          <p:txBody>
            <a:bodyPr>
              <a:spAutoFit/>
            </a:bodyPr>
            <a:lstStyle/>
            <a:p>
              <a:pPr>
                <a:defRPr/>
              </a:pPr>
              <a:r>
                <a:rPr lang="es-ES" dirty="0">
                  <a:solidFill>
                    <a:schemeClr val="accent5"/>
                  </a:solidFill>
                </a:rPr>
                <a:t>Participación en ferias agropecuarias</a:t>
              </a:r>
              <a:endParaRPr lang="es-ES" dirty="0">
                <a:solidFill>
                  <a:schemeClr val="accent5"/>
                </a:solidFill>
              </a:endParaRPr>
            </a:p>
          </p:txBody>
        </p:sp>
        <p:sp>
          <p:nvSpPr>
            <p:cNvPr id="57351"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57352"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35100" y="274638"/>
            <a:ext cx="7499350" cy="1143000"/>
          </a:xfrm>
        </p:spPr>
        <p:txBody>
          <a:bodyPr>
            <a:normAutofit fontScale="90000"/>
          </a:bodyPr>
          <a:lstStyle/>
          <a:p>
            <a:pPr eaLnBrk="1" fontAlgn="auto" hangingPunct="1">
              <a:spcAft>
                <a:spcPts val="0"/>
              </a:spcAft>
              <a:defRPr/>
            </a:pPr>
            <a:r>
              <a:rPr lang="es-ES" dirty="0" smtClean="0">
                <a:solidFill>
                  <a:schemeClr val="tx2">
                    <a:satMod val="130000"/>
                  </a:schemeClr>
                </a:solidFill>
              </a:rPr>
              <a:t>Diseño del complejo de estanques de tierra.</a:t>
            </a:r>
            <a:endParaRPr lang="es-EC" dirty="0">
              <a:solidFill>
                <a:schemeClr val="tx2">
                  <a:satMod val="130000"/>
                </a:schemeClr>
              </a:solidFill>
            </a:endParaRPr>
          </a:p>
        </p:txBody>
      </p:sp>
      <p:pic>
        <p:nvPicPr>
          <p:cNvPr id="12291" name="Picture 5" descr="Explorar0"/>
          <p:cNvPicPr>
            <a:picLocks noChangeAspect="1" noChangeArrowheads="1"/>
          </p:cNvPicPr>
          <p:nvPr/>
        </p:nvPicPr>
        <p:blipFill>
          <a:blip r:embed="rId2"/>
          <a:srcRect/>
          <a:stretch>
            <a:fillRect/>
          </a:stretch>
        </p:blipFill>
        <p:spPr bwMode="auto">
          <a:xfrm>
            <a:off x="1193800" y="1785938"/>
            <a:ext cx="7878763" cy="4770437"/>
          </a:xfrm>
          <a:prstGeom prst="rect">
            <a:avLst/>
          </a:prstGeom>
          <a:noFill/>
          <a:ln w="76200" cmpd="tri">
            <a:solidFill>
              <a:srgbClr val="000000"/>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Escanear0067"/>
          <p:cNvPicPr>
            <a:picLocks noChangeAspect="1" noChangeArrowheads="1"/>
          </p:cNvPicPr>
          <p:nvPr/>
        </p:nvPicPr>
        <p:blipFill>
          <a:blip r:embed="rId2"/>
          <a:srcRect/>
          <a:stretch>
            <a:fillRect/>
          </a:stretch>
        </p:blipFill>
        <p:spPr bwMode="auto">
          <a:xfrm>
            <a:off x="1357290" y="571480"/>
            <a:ext cx="3762375" cy="27797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8371" name="Picture 3" descr="Escanear0068"/>
          <p:cNvPicPr>
            <a:picLocks noChangeAspect="1" noChangeArrowheads="1"/>
          </p:cNvPicPr>
          <p:nvPr/>
        </p:nvPicPr>
        <p:blipFill>
          <a:blip r:embed="rId3"/>
          <a:srcRect/>
          <a:stretch>
            <a:fillRect/>
          </a:stretch>
        </p:blipFill>
        <p:spPr bwMode="auto">
          <a:xfrm>
            <a:off x="5143504" y="3500438"/>
            <a:ext cx="3697288" cy="30797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58372" name="3 Grupo"/>
          <p:cNvGrpSpPr>
            <a:grpSpLocks/>
          </p:cNvGrpSpPr>
          <p:nvPr/>
        </p:nvGrpSpPr>
        <p:grpSpPr bwMode="auto">
          <a:xfrm>
            <a:off x="5292725" y="1341438"/>
            <a:ext cx="2922588" cy="1096962"/>
            <a:chOff x="5292725" y="1341438"/>
            <a:chExt cx="2922613" cy="1097181"/>
          </a:xfrm>
        </p:grpSpPr>
        <p:sp>
          <p:nvSpPr>
            <p:cNvPr id="5" name="Text Box 7"/>
            <p:cNvSpPr txBox="1">
              <a:spLocks noChangeArrowheads="1"/>
            </p:cNvSpPr>
            <p:nvPr/>
          </p:nvSpPr>
          <p:spPr bwMode="auto">
            <a:xfrm>
              <a:off x="5292725" y="1792378"/>
              <a:ext cx="2922613" cy="646241"/>
            </a:xfrm>
            <a:prstGeom prst="rect">
              <a:avLst/>
            </a:prstGeom>
            <a:noFill/>
            <a:ln w="9525">
              <a:noFill/>
              <a:miter lim="800000"/>
              <a:headEnd/>
              <a:tailEnd/>
            </a:ln>
            <a:effectLst/>
          </p:spPr>
          <p:txBody>
            <a:bodyPr>
              <a:spAutoFit/>
            </a:bodyPr>
            <a:lstStyle/>
            <a:p>
              <a:pPr>
                <a:defRPr/>
              </a:pPr>
              <a:r>
                <a:rPr lang="es-ES" dirty="0">
                  <a:solidFill>
                    <a:schemeClr val="accent5"/>
                  </a:solidFill>
                </a:rPr>
                <a:t>Participación en diferentes ferias agropecuarias</a:t>
              </a:r>
              <a:endParaRPr lang="es-ES" dirty="0">
                <a:solidFill>
                  <a:schemeClr val="accent5"/>
                </a:solidFill>
              </a:endParaRPr>
            </a:p>
          </p:txBody>
        </p:sp>
        <p:sp>
          <p:nvSpPr>
            <p:cNvPr id="58378"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58379"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58373" name="7 Grupo"/>
          <p:cNvGrpSpPr>
            <a:grpSpLocks/>
          </p:cNvGrpSpPr>
          <p:nvPr/>
        </p:nvGrpSpPr>
        <p:grpSpPr bwMode="auto">
          <a:xfrm>
            <a:off x="1331913" y="4508500"/>
            <a:ext cx="3527425" cy="1225550"/>
            <a:chOff x="1331913" y="4508500"/>
            <a:chExt cx="3527425" cy="1225550"/>
          </a:xfrm>
        </p:grpSpPr>
        <p:sp>
          <p:nvSpPr>
            <p:cNvPr id="9" name="Text Box 8"/>
            <p:cNvSpPr txBox="1">
              <a:spLocks noChangeArrowheads="1"/>
            </p:cNvSpPr>
            <p:nvPr/>
          </p:nvSpPr>
          <p:spPr bwMode="auto">
            <a:xfrm>
              <a:off x="1331913" y="4508500"/>
              <a:ext cx="3025775" cy="646113"/>
            </a:xfrm>
            <a:prstGeom prst="rect">
              <a:avLst/>
            </a:prstGeom>
            <a:noFill/>
            <a:ln w="9525">
              <a:noFill/>
              <a:miter lim="800000"/>
              <a:headEnd/>
              <a:tailEnd/>
            </a:ln>
            <a:effectLst/>
          </p:spPr>
          <p:txBody>
            <a:bodyPr>
              <a:spAutoFit/>
            </a:bodyPr>
            <a:lstStyle/>
            <a:p>
              <a:pPr>
                <a:defRPr/>
              </a:pPr>
              <a:r>
                <a:rPr lang="es-ES" dirty="0">
                  <a:solidFill>
                    <a:schemeClr val="accent5"/>
                  </a:solidFill>
                </a:rPr>
                <a:t>Participación en diferentes ferias agropecuarias</a:t>
              </a:r>
              <a:endParaRPr lang="es-ES" dirty="0">
                <a:solidFill>
                  <a:schemeClr val="accent5"/>
                </a:solidFill>
              </a:endParaRPr>
            </a:p>
          </p:txBody>
        </p:sp>
        <p:sp>
          <p:nvSpPr>
            <p:cNvPr id="58375"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58376"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Escanear0069"/>
          <p:cNvPicPr>
            <a:picLocks noChangeAspect="1" noChangeArrowheads="1"/>
          </p:cNvPicPr>
          <p:nvPr/>
        </p:nvPicPr>
        <p:blipFill>
          <a:blip r:embed="rId2"/>
          <a:srcRect/>
          <a:stretch>
            <a:fillRect/>
          </a:stretch>
        </p:blipFill>
        <p:spPr bwMode="auto">
          <a:xfrm>
            <a:off x="1214414" y="642918"/>
            <a:ext cx="4273550" cy="25669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9395" name="Picture 3" descr="Escanear0070"/>
          <p:cNvPicPr>
            <a:picLocks noChangeAspect="1" noChangeArrowheads="1"/>
          </p:cNvPicPr>
          <p:nvPr/>
        </p:nvPicPr>
        <p:blipFill>
          <a:blip r:embed="rId3"/>
          <a:srcRect/>
          <a:stretch>
            <a:fillRect/>
          </a:stretch>
        </p:blipFill>
        <p:spPr bwMode="auto">
          <a:xfrm>
            <a:off x="4286248" y="3857628"/>
            <a:ext cx="4484688" cy="27209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59396" name="3 Grupo"/>
          <p:cNvGrpSpPr>
            <a:grpSpLocks/>
          </p:cNvGrpSpPr>
          <p:nvPr/>
        </p:nvGrpSpPr>
        <p:grpSpPr bwMode="auto">
          <a:xfrm>
            <a:off x="5715000" y="1143000"/>
            <a:ext cx="2922588" cy="1096963"/>
            <a:chOff x="5292725" y="1341438"/>
            <a:chExt cx="2922613" cy="1097181"/>
          </a:xfrm>
        </p:grpSpPr>
        <p:sp>
          <p:nvSpPr>
            <p:cNvPr id="5" name="Text Box 7"/>
            <p:cNvSpPr txBox="1">
              <a:spLocks noChangeArrowheads="1"/>
            </p:cNvSpPr>
            <p:nvPr/>
          </p:nvSpPr>
          <p:spPr bwMode="auto">
            <a:xfrm>
              <a:off x="5292725" y="1792378"/>
              <a:ext cx="2922613" cy="646241"/>
            </a:xfrm>
            <a:prstGeom prst="rect">
              <a:avLst/>
            </a:prstGeom>
            <a:noFill/>
            <a:ln w="9525">
              <a:noFill/>
              <a:miter lim="800000"/>
              <a:headEnd/>
              <a:tailEnd/>
            </a:ln>
            <a:effectLst/>
          </p:spPr>
          <p:txBody>
            <a:bodyPr>
              <a:spAutoFit/>
            </a:bodyPr>
            <a:lstStyle/>
            <a:p>
              <a:pPr>
                <a:defRPr/>
              </a:pPr>
              <a:r>
                <a:rPr lang="es-ES" dirty="0">
                  <a:solidFill>
                    <a:schemeClr val="accent5"/>
                  </a:solidFill>
                </a:rPr>
                <a:t>Entrenamiento a experto argentino</a:t>
              </a:r>
              <a:endParaRPr lang="es-ES" dirty="0">
                <a:solidFill>
                  <a:schemeClr val="accent5"/>
                </a:solidFill>
              </a:endParaRPr>
            </a:p>
          </p:txBody>
        </p:sp>
        <p:sp>
          <p:nvSpPr>
            <p:cNvPr id="59402"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59403"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59397" name="7 Grupo"/>
          <p:cNvGrpSpPr>
            <a:grpSpLocks/>
          </p:cNvGrpSpPr>
          <p:nvPr/>
        </p:nvGrpSpPr>
        <p:grpSpPr bwMode="auto">
          <a:xfrm>
            <a:off x="1428750" y="4846638"/>
            <a:ext cx="2644775" cy="1225550"/>
            <a:chOff x="2214546" y="4508500"/>
            <a:chExt cx="2644792" cy="1225550"/>
          </a:xfrm>
        </p:grpSpPr>
        <p:sp>
          <p:nvSpPr>
            <p:cNvPr id="9" name="Text Box 8"/>
            <p:cNvSpPr txBox="1">
              <a:spLocks noChangeArrowheads="1"/>
            </p:cNvSpPr>
            <p:nvPr/>
          </p:nvSpPr>
          <p:spPr bwMode="auto">
            <a:xfrm>
              <a:off x="2214546" y="4508500"/>
              <a:ext cx="2143139" cy="646112"/>
            </a:xfrm>
            <a:prstGeom prst="rect">
              <a:avLst/>
            </a:prstGeom>
            <a:noFill/>
            <a:ln w="9525">
              <a:noFill/>
              <a:miter lim="800000"/>
              <a:headEnd/>
              <a:tailEnd/>
            </a:ln>
            <a:effectLst/>
          </p:spPr>
          <p:txBody>
            <a:bodyPr>
              <a:spAutoFit/>
            </a:bodyPr>
            <a:lstStyle/>
            <a:p>
              <a:pPr>
                <a:defRPr/>
              </a:pPr>
              <a:r>
                <a:rPr lang="es-ES" dirty="0">
                  <a:solidFill>
                    <a:schemeClr val="accent5"/>
                  </a:solidFill>
                </a:rPr>
                <a:t>Entrenamiento a experto argentino</a:t>
              </a:r>
              <a:endParaRPr lang="es-ES" dirty="0">
                <a:solidFill>
                  <a:schemeClr val="accent5"/>
                </a:solidFill>
              </a:endParaRPr>
            </a:p>
          </p:txBody>
        </p:sp>
        <p:sp>
          <p:nvSpPr>
            <p:cNvPr id="59399"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59400"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Escanear0074"/>
          <p:cNvPicPr>
            <a:picLocks noChangeAspect="1" noChangeArrowheads="1"/>
          </p:cNvPicPr>
          <p:nvPr/>
        </p:nvPicPr>
        <p:blipFill>
          <a:blip r:embed="rId2"/>
          <a:srcRect/>
          <a:stretch>
            <a:fillRect/>
          </a:stretch>
        </p:blipFill>
        <p:spPr bwMode="auto">
          <a:xfrm rot="519199">
            <a:off x="4180139" y="3569248"/>
            <a:ext cx="4652962" cy="27400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0418" name="Picture 2" descr="Escanear0071"/>
          <p:cNvPicPr>
            <a:picLocks noChangeAspect="1" noChangeArrowheads="1"/>
          </p:cNvPicPr>
          <p:nvPr/>
        </p:nvPicPr>
        <p:blipFill>
          <a:blip r:embed="rId3" cstate="print"/>
          <a:srcRect/>
          <a:stretch>
            <a:fillRect/>
          </a:stretch>
        </p:blipFill>
        <p:spPr bwMode="auto">
          <a:xfrm>
            <a:off x="1354142" y="681039"/>
            <a:ext cx="3860800" cy="2962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0420" name="3 Grupo"/>
          <p:cNvGrpSpPr>
            <a:grpSpLocks/>
          </p:cNvGrpSpPr>
          <p:nvPr/>
        </p:nvGrpSpPr>
        <p:grpSpPr bwMode="auto">
          <a:xfrm>
            <a:off x="5357813" y="1285875"/>
            <a:ext cx="2922587" cy="1374775"/>
            <a:chOff x="5292725" y="1341438"/>
            <a:chExt cx="2922613" cy="1374180"/>
          </a:xfrm>
        </p:grpSpPr>
        <p:sp>
          <p:nvSpPr>
            <p:cNvPr id="5" name="Text Box 7"/>
            <p:cNvSpPr txBox="1">
              <a:spLocks noChangeArrowheads="1"/>
            </p:cNvSpPr>
            <p:nvPr/>
          </p:nvSpPr>
          <p:spPr bwMode="auto">
            <a:xfrm>
              <a:off x="5292725" y="1792093"/>
              <a:ext cx="2922613" cy="923525"/>
            </a:xfrm>
            <a:prstGeom prst="rect">
              <a:avLst/>
            </a:prstGeom>
            <a:noFill/>
            <a:ln w="9525">
              <a:noFill/>
              <a:miter lim="800000"/>
              <a:headEnd/>
              <a:tailEnd/>
            </a:ln>
            <a:effectLst/>
          </p:spPr>
          <p:txBody>
            <a:bodyPr>
              <a:spAutoFit/>
            </a:bodyPr>
            <a:lstStyle/>
            <a:p>
              <a:pPr>
                <a:defRPr/>
              </a:pPr>
              <a:r>
                <a:rPr lang="es-ES" dirty="0">
                  <a:solidFill>
                    <a:schemeClr val="accent5"/>
                  </a:solidFill>
                </a:rPr>
                <a:t>Participación en el Primer Seminario Internacional de Acuicultura. Tumbes-Perú</a:t>
              </a:r>
              <a:endParaRPr lang="es-ES" dirty="0">
                <a:solidFill>
                  <a:schemeClr val="accent5"/>
                </a:solidFill>
              </a:endParaRPr>
            </a:p>
          </p:txBody>
        </p:sp>
        <p:sp>
          <p:nvSpPr>
            <p:cNvPr id="60426"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0427"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0421" name="7 Grupo"/>
          <p:cNvGrpSpPr>
            <a:grpSpLocks/>
          </p:cNvGrpSpPr>
          <p:nvPr/>
        </p:nvGrpSpPr>
        <p:grpSpPr bwMode="auto">
          <a:xfrm>
            <a:off x="1071563" y="4505325"/>
            <a:ext cx="3025775" cy="1566863"/>
            <a:chOff x="2046293" y="4167778"/>
            <a:chExt cx="3025773" cy="1566272"/>
          </a:xfrm>
        </p:grpSpPr>
        <p:sp>
          <p:nvSpPr>
            <p:cNvPr id="9" name="Text Box 8"/>
            <p:cNvSpPr txBox="1">
              <a:spLocks noChangeArrowheads="1"/>
            </p:cNvSpPr>
            <p:nvPr/>
          </p:nvSpPr>
          <p:spPr bwMode="auto">
            <a:xfrm>
              <a:off x="2046293" y="4167778"/>
              <a:ext cx="3025773" cy="923577"/>
            </a:xfrm>
            <a:prstGeom prst="rect">
              <a:avLst/>
            </a:prstGeom>
            <a:noFill/>
            <a:ln w="9525">
              <a:noFill/>
              <a:miter lim="800000"/>
              <a:headEnd/>
              <a:tailEnd/>
            </a:ln>
            <a:effectLst/>
          </p:spPr>
          <p:txBody>
            <a:bodyPr>
              <a:spAutoFit/>
            </a:bodyPr>
            <a:lstStyle/>
            <a:p>
              <a:pPr>
                <a:defRPr/>
              </a:pPr>
              <a:r>
                <a:rPr lang="es-ES" dirty="0">
                  <a:solidFill>
                    <a:schemeClr val="accent5"/>
                  </a:solidFill>
                </a:rPr>
                <a:t>Participación en el Primer Seminario Internacional de Acuicultura. Tumbes-Perú</a:t>
              </a:r>
            </a:p>
          </p:txBody>
        </p:sp>
        <p:sp>
          <p:nvSpPr>
            <p:cNvPr id="60423"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0424"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Escanear0075"/>
          <p:cNvPicPr>
            <a:picLocks noChangeAspect="1" noChangeArrowheads="1"/>
          </p:cNvPicPr>
          <p:nvPr/>
        </p:nvPicPr>
        <p:blipFill>
          <a:blip r:embed="rId2"/>
          <a:srcRect/>
          <a:stretch>
            <a:fillRect/>
          </a:stretch>
        </p:blipFill>
        <p:spPr bwMode="auto">
          <a:xfrm>
            <a:off x="1285852" y="0"/>
            <a:ext cx="2930525" cy="4321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1443" name="Picture 3" descr="Escanear0076"/>
          <p:cNvPicPr>
            <a:picLocks noChangeAspect="1" noChangeArrowheads="1"/>
          </p:cNvPicPr>
          <p:nvPr/>
        </p:nvPicPr>
        <p:blipFill>
          <a:blip r:embed="rId3"/>
          <a:srcRect/>
          <a:stretch>
            <a:fillRect/>
          </a:stretch>
        </p:blipFill>
        <p:spPr bwMode="auto">
          <a:xfrm>
            <a:off x="4643438" y="3214686"/>
            <a:ext cx="4178300" cy="31019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61444" name="3 Grupo"/>
          <p:cNvGrpSpPr>
            <a:grpSpLocks/>
          </p:cNvGrpSpPr>
          <p:nvPr/>
        </p:nvGrpSpPr>
        <p:grpSpPr bwMode="auto">
          <a:xfrm>
            <a:off x="5357813" y="1285875"/>
            <a:ext cx="2922587" cy="1374775"/>
            <a:chOff x="5292725" y="1341438"/>
            <a:chExt cx="2922613" cy="1374180"/>
          </a:xfrm>
        </p:grpSpPr>
        <p:sp>
          <p:nvSpPr>
            <p:cNvPr id="5" name="Text Box 7"/>
            <p:cNvSpPr txBox="1">
              <a:spLocks noChangeArrowheads="1"/>
            </p:cNvSpPr>
            <p:nvPr/>
          </p:nvSpPr>
          <p:spPr bwMode="auto">
            <a:xfrm>
              <a:off x="5292725" y="1792093"/>
              <a:ext cx="2922613" cy="923525"/>
            </a:xfrm>
            <a:prstGeom prst="rect">
              <a:avLst/>
            </a:prstGeom>
            <a:noFill/>
            <a:ln w="9525">
              <a:noFill/>
              <a:miter lim="800000"/>
              <a:headEnd/>
              <a:tailEnd/>
            </a:ln>
            <a:effectLst/>
          </p:spPr>
          <p:txBody>
            <a:bodyPr>
              <a:spAutoFit/>
            </a:bodyPr>
            <a:lstStyle/>
            <a:p>
              <a:pPr>
                <a:defRPr/>
              </a:pPr>
              <a:r>
                <a:rPr lang="es-ES" dirty="0">
                  <a:solidFill>
                    <a:schemeClr val="accent5"/>
                  </a:solidFill>
                </a:rPr>
                <a:t>Difusión de tecnologías en la Amazonía. Lago Agrio-Sucumbíos.</a:t>
              </a:r>
              <a:endParaRPr lang="es-ES" dirty="0">
                <a:solidFill>
                  <a:schemeClr val="accent5"/>
                </a:solidFill>
              </a:endParaRPr>
            </a:p>
          </p:txBody>
        </p:sp>
        <p:sp>
          <p:nvSpPr>
            <p:cNvPr id="61450"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1451"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1445" name="7 Grupo"/>
          <p:cNvGrpSpPr>
            <a:grpSpLocks/>
          </p:cNvGrpSpPr>
          <p:nvPr/>
        </p:nvGrpSpPr>
        <p:grpSpPr bwMode="auto">
          <a:xfrm>
            <a:off x="1571625" y="4643438"/>
            <a:ext cx="3025775" cy="1566862"/>
            <a:chOff x="2046293" y="4167778"/>
            <a:chExt cx="3025773" cy="1566272"/>
          </a:xfrm>
        </p:grpSpPr>
        <p:sp>
          <p:nvSpPr>
            <p:cNvPr id="9" name="Text Box 8"/>
            <p:cNvSpPr txBox="1">
              <a:spLocks noChangeArrowheads="1"/>
            </p:cNvSpPr>
            <p:nvPr/>
          </p:nvSpPr>
          <p:spPr bwMode="auto">
            <a:xfrm>
              <a:off x="2046293" y="4167778"/>
              <a:ext cx="3025773" cy="923577"/>
            </a:xfrm>
            <a:prstGeom prst="rect">
              <a:avLst/>
            </a:prstGeom>
            <a:noFill/>
            <a:ln w="9525">
              <a:noFill/>
              <a:miter lim="800000"/>
              <a:headEnd/>
              <a:tailEnd/>
            </a:ln>
            <a:effectLst/>
          </p:spPr>
          <p:txBody>
            <a:bodyPr>
              <a:spAutoFit/>
            </a:bodyPr>
            <a:lstStyle/>
            <a:p>
              <a:pPr>
                <a:defRPr/>
              </a:pPr>
              <a:r>
                <a:rPr lang="es-ES" dirty="0">
                  <a:solidFill>
                    <a:schemeClr val="accent5"/>
                  </a:solidFill>
                </a:rPr>
                <a:t>Difusión de tecnologías en la Amazonía. Lago Agrio-Sucumbíos.</a:t>
              </a:r>
              <a:endParaRPr lang="es-ES" dirty="0">
                <a:solidFill>
                  <a:schemeClr val="accent5"/>
                </a:solidFill>
              </a:endParaRPr>
            </a:p>
          </p:txBody>
        </p:sp>
        <p:sp>
          <p:nvSpPr>
            <p:cNvPr id="61447"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1448"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Escanear0078"/>
          <p:cNvPicPr>
            <a:picLocks noChangeAspect="1" noChangeArrowheads="1"/>
          </p:cNvPicPr>
          <p:nvPr/>
        </p:nvPicPr>
        <p:blipFill>
          <a:blip r:embed="rId2"/>
          <a:srcRect/>
          <a:stretch>
            <a:fillRect/>
          </a:stretch>
        </p:blipFill>
        <p:spPr bwMode="auto">
          <a:xfrm rot="834091">
            <a:off x="4136161" y="3555265"/>
            <a:ext cx="4237037" cy="28352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2" name="3 Grupo"/>
          <p:cNvGrpSpPr>
            <a:grpSpLocks/>
          </p:cNvGrpSpPr>
          <p:nvPr/>
        </p:nvGrpSpPr>
        <p:grpSpPr bwMode="auto">
          <a:xfrm>
            <a:off x="5357813" y="1285875"/>
            <a:ext cx="3351212" cy="1374775"/>
            <a:chOff x="5292725" y="1341438"/>
            <a:chExt cx="3351241" cy="1374180"/>
          </a:xfrm>
        </p:grpSpPr>
        <p:sp>
          <p:nvSpPr>
            <p:cNvPr id="5" name="Text Box 7"/>
            <p:cNvSpPr txBox="1">
              <a:spLocks noChangeArrowheads="1"/>
            </p:cNvSpPr>
            <p:nvPr/>
          </p:nvSpPr>
          <p:spPr bwMode="auto">
            <a:xfrm>
              <a:off x="5721354" y="1792093"/>
              <a:ext cx="2922612" cy="923525"/>
            </a:xfrm>
            <a:prstGeom prst="rect">
              <a:avLst/>
            </a:prstGeom>
            <a:noFill/>
            <a:ln w="9525">
              <a:noFill/>
              <a:miter lim="800000"/>
              <a:headEnd/>
              <a:tailEnd/>
            </a:ln>
            <a:effectLst/>
          </p:spPr>
          <p:txBody>
            <a:bodyPr>
              <a:spAutoFit/>
            </a:bodyPr>
            <a:lstStyle/>
            <a:p>
              <a:pPr>
                <a:defRPr/>
              </a:pPr>
              <a:r>
                <a:rPr lang="es-ES" dirty="0">
                  <a:solidFill>
                    <a:schemeClr val="accent5"/>
                  </a:solidFill>
                </a:rPr>
                <a:t>Difusión de tecnologías en la Amazonía. Lago Agrio-Sucumbíos.</a:t>
              </a:r>
            </a:p>
          </p:txBody>
        </p:sp>
        <p:sp>
          <p:nvSpPr>
            <p:cNvPr id="62474"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2475"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2468" name="7 Grupo"/>
          <p:cNvGrpSpPr>
            <a:grpSpLocks/>
          </p:cNvGrpSpPr>
          <p:nvPr/>
        </p:nvGrpSpPr>
        <p:grpSpPr bwMode="auto">
          <a:xfrm>
            <a:off x="1071563" y="4505325"/>
            <a:ext cx="3025775" cy="1566863"/>
            <a:chOff x="2046293" y="4167778"/>
            <a:chExt cx="3025773" cy="1566272"/>
          </a:xfrm>
        </p:grpSpPr>
        <p:sp>
          <p:nvSpPr>
            <p:cNvPr id="9" name="Text Box 8"/>
            <p:cNvSpPr txBox="1">
              <a:spLocks noChangeArrowheads="1"/>
            </p:cNvSpPr>
            <p:nvPr/>
          </p:nvSpPr>
          <p:spPr bwMode="auto">
            <a:xfrm>
              <a:off x="2046293" y="4167778"/>
              <a:ext cx="3025773" cy="923577"/>
            </a:xfrm>
            <a:prstGeom prst="rect">
              <a:avLst/>
            </a:prstGeom>
            <a:noFill/>
            <a:ln w="9525">
              <a:noFill/>
              <a:miter lim="800000"/>
              <a:headEnd/>
              <a:tailEnd/>
            </a:ln>
            <a:effectLst/>
          </p:spPr>
          <p:txBody>
            <a:bodyPr>
              <a:spAutoFit/>
            </a:bodyPr>
            <a:lstStyle/>
            <a:p>
              <a:pPr>
                <a:defRPr/>
              </a:pPr>
              <a:r>
                <a:rPr lang="es-ES" dirty="0">
                  <a:solidFill>
                    <a:schemeClr val="accent5"/>
                  </a:solidFill>
                </a:rPr>
                <a:t>Difusión de tecnologías en la Amazonía. Lago Agrio-Sucumbíos.</a:t>
              </a:r>
            </a:p>
          </p:txBody>
        </p:sp>
        <p:sp>
          <p:nvSpPr>
            <p:cNvPr id="62471"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2472"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pic>
        <p:nvPicPr>
          <p:cNvPr id="62466" name="Picture 2" descr="Escanear0077"/>
          <p:cNvPicPr>
            <a:picLocks noChangeAspect="1" noChangeArrowheads="1"/>
          </p:cNvPicPr>
          <p:nvPr/>
        </p:nvPicPr>
        <p:blipFill>
          <a:blip r:embed="rId3"/>
          <a:srcRect/>
          <a:stretch>
            <a:fillRect/>
          </a:stretch>
        </p:blipFill>
        <p:spPr bwMode="auto">
          <a:xfrm>
            <a:off x="1398593" y="857232"/>
            <a:ext cx="3887787" cy="26765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Escanear0079"/>
          <p:cNvPicPr>
            <a:picLocks noChangeAspect="1" noChangeArrowheads="1"/>
          </p:cNvPicPr>
          <p:nvPr/>
        </p:nvPicPr>
        <p:blipFill>
          <a:blip r:embed="rId2"/>
          <a:srcRect/>
          <a:stretch>
            <a:fillRect/>
          </a:stretch>
        </p:blipFill>
        <p:spPr bwMode="auto">
          <a:xfrm>
            <a:off x="1204043" y="571480"/>
            <a:ext cx="3680673" cy="26638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3491" name="Picture 3" descr="Escanear0080"/>
          <p:cNvPicPr>
            <a:picLocks noChangeAspect="1" noChangeArrowheads="1"/>
          </p:cNvPicPr>
          <p:nvPr/>
        </p:nvPicPr>
        <p:blipFill>
          <a:blip r:embed="rId3"/>
          <a:srcRect/>
          <a:stretch>
            <a:fillRect/>
          </a:stretch>
        </p:blipFill>
        <p:spPr bwMode="auto">
          <a:xfrm>
            <a:off x="4500563" y="3573463"/>
            <a:ext cx="3979862" cy="26162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63492" name="3 Grupo"/>
          <p:cNvGrpSpPr>
            <a:grpSpLocks/>
          </p:cNvGrpSpPr>
          <p:nvPr/>
        </p:nvGrpSpPr>
        <p:grpSpPr bwMode="auto">
          <a:xfrm>
            <a:off x="5357813" y="1285875"/>
            <a:ext cx="3351212" cy="1096963"/>
            <a:chOff x="5292725" y="1341438"/>
            <a:chExt cx="3351241" cy="1097181"/>
          </a:xfrm>
        </p:grpSpPr>
        <p:sp>
          <p:nvSpPr>
            <p:cNvPr id="5" name="Text Box 7"/>
            <p:cNvSpPr txBox="1">
              <a:spLocks noChangeArrowheads="1"/>
            </p:cNvSpPr>
            <p:nvPr/>
          </p:nvSpPr>
          <p:spPr bwMode="auto">
            <a:xfrm>
              <a:off x="5721354" y="1792378"/>
              <a:ext cx="2922612" cy="646241"/>
            </a:xfrm>
            <a:prstGeom prst="rect">
              <a:avLst/>
            </a:prstGeom>
            <a:noFill/>
            <a:ln w="9525">
              <a:noFill/>
              <a:miter lim="800000"/>
              <a:headEnd/>
              <a:tailEnd/>
            </a:ln>
            <a:effectLst/>
          </p:spPr>
          <p:txBody>
            <a:bodyPr>
              <a:spAutoFit/>
            </a:bodyPr>
            <a:lstStyle/>
            <a:p>
              <a:pPr>
                <a:defRPr/>
              </a:pPr>
              <a:r>
                <a:rPr lang="es-ES" dirty="0">
                  <a:solidFill>
                    <a:schemeClr val="accent5"/>
                  </a:solidFill>
                </a:rPr>
                <a:t>Entrenamiento al personal del ejército ecuatoriano.</a:t>
              </a:r>
              <a:endParaRPr lang="es-ES" dirty="0">
                <a:solidFill>
                  <a:schemeClr val="accent5"/>
                </a:solidFill>
              </a:endParaRPr>
            </a:p>
          </p:txBody>
        </p:sp>
        <p:sp>
          <p:nvSpPr>
            <p:cNvPr id="63498"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3499"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3493" name="7 Grupo"/>
          <p:cNvGrpSpPr>
            <a:grpSpLocks/>
          </p:cNvGrpSpPr>
          <p:nvPr/>
        </p:nvGrpSpPr>
        <p:grpSpPr bwMode="auto">
          <a:xfrm>
            <a:off x="2189163" y="4429125"/>
            <a:ext cx="2597150" cy="1285875"/>
            <a:chOff x="2474921" y="4448166"/>
            <a:chExt cx="2597145" cy="1285884"/>
          </a:xfrm>
        </p:grpSpPr>
        <p:sp>
          <p:nvSpPr>
            <p:cNvPr id="9" name="Text Box 8"/>
            <p:cNvSpPr txBox="1">
              <a:spLocks noChangeArrowheads="1"/>
            </p:cNvSpPr>
            <p:nvPr/>
          </p:nvSpPr>
          <p:spPr bwMode="auto">
            <a:xfrm>
              <a:off x="2474921" y="4448166"/>
              <a:ext cx="2597145" cy="646118"/>
            </a:xfrm>
            <a:prstGeom prst="rect">
              <a:avLst/>
            </a:prstGeom>
            <a:noFill/>
            <a:ln w="9525">
              <a:noFill/>
              <a:miter lim="800000"/>
              <a:headEnd/>
              <a:tailEnd/>
            </a:ln>
            <a:effectLst/>
          </p:spPr>
          <p:txBody>
            <a:bodyPr>
              <a:spAutoFit/>
            </a:bodyPr>
            <a:lstStyle/>
            <a:p>
              <a:pPr>
                <a:defRPr/>
              </a:pPr>
              <a:r>
                <a:rPr lang="es-ES" dirty="0">
                  <a:solidFill>
                    <a:schemeClr val="accent5"/>
                  </a:solidFill>
                </a:rPr>
                <a:t>Cursos dictados en la ESPOL.</a:t>
              </a:r>
              <a:endParaRPr lang="es-ES" dirty="0">
                <a:solidFill>
                  <a:schemeClr val="accent5"/>
                </a:solidFill>
              </a:endParaRPr>
            </a:p>
          </p:txBody>
        </p:sp>
        <p:sp>
          <p:nvSpPr>
            <p:cNvPr id="63495"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3496"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2578100" y="2600325"/>
            <a:ext cx="6400800" cy="2286000"/>
          </a:xfrm>
        </p:spPr>
        <p:txBody>
          <a:bodyPr>
            <a:normAutofit fontScale="90000"/>
          </a:bodyPr>
          <a:lstStyle/>
          <a:p>
            <a:pPr eaLnBrk="1" hangingPunct="1">
              <a:defRPr/>
            </a:pPr>
            <a:r>
              <a:rPr lang="es-EC" dirty="0" smtClean="0"/>
              <a:t>Trabajos con módulos de Integración Piscícola</a:t>
            </a:r>
            <a:endParaRPr lang="es-EC" dirty="0"/>
          </a:p>
        </p:txBody>
      </p:sp>
      <p:sp>
        <p:nvSpPr>
          <p:cNvPr id="8" name="7 Marcador de texto"/>
          <p:cNvSpPr>
            <a:spLocks noGrp="1"/>
          </p:cNvSpPr>
          <p:nvPr>
            <p:ph type="body" idx="1"/>
          </p:nvPr>
        </p:nvSpPr>
        <p:spPr>
          <a:xfrm>
            <a:off x="2578100" y="714375"/>
            <a:ext cx="6400800" cy="1509713"/>
          </a:xfrm>
        </p:spPr>
        <p:txBody>
          <a:bodyPr/>
          <a:lstStyle/>
          <a:p>
            <a:pPr eaLnBrk="1" hangingPunct="1">
              <a:defRPr/>
            </a:pPr>
            <a:endParaRPr lang="es-EC"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Escanear0052"/>
          <p:cNvPicPr>
            <a:picLocks noChangeAspect="1" noChangeArrowheads="1"/>
          </p:cNvPicPr>
          <p:nvPr/>
        </p:nvPicPr>
        <p:blipFill>
          <a:blip r:embed="rId2"/>
          <a:srcRect/>
          <a:stretch>
            <a:fillRect/>
          </a:stretch>
        </p:blipFill>
        <p:spPr bwMode="auto">
          <a:xfrm>
            <a:off x="1142976" y="714356"/>
            <a:ext cx="3895725"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5539" name="Picture 3" descr="Escanear0053"/>
          <p:cNvPicPr>
            <a:picLocks noChangeAspect="1" noChangeArrowheads="1"/>
          </p:cNvPicPr>
          <p:nvPr/>
        </p:nvPicPr>
        <p:blipFill>
          <a:blip r:embed="rId3"/>
          <a:srcRect/>
          <a:stretch>
            <a:fillRect/>
          </a:stretch>
        </p:blipFill>
        <p:spPr bwMode="auto">
          <a:xfrm>
            <a:off x="4723202" y="3929066"/>
            <a:ext cx="4033451" cy="26432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65540" name="3 Grupo"/>
          <p:cNvGrpSpPr>
            <a:grpSpLocks/>
          </p:cNvGrpSpPr>
          <p:nvPr/>
        </p:nvGrpSpPr>
        <p:grpSpPr bwMode="auto">
          <a:xfrm>
            <a:off x="5357813" y="1285875"/>
            <a:ext cx="3351212" cy="820738"/>
            <a:chOff x="5292725" y="1341438"/>
            <a:chExt cx="3351241" cy="820182"/>
          </a:xfrm>
        </p:grpSpPr>
        <p:sp>
          <p:nvSpPr>
            <p:cNvPr id="5" name="Text Box 7"/>
            <p:cNvSpPr txBox="1">
              <a:spLocks noChangeArrowheads="1"/>
            </p:cNvSpPr>
            <p:nvPr/>
          </p:nvSpPr>
          <p:spPr bwMode="auto">
            <a:xfrm>
              <a:off x="5721354" y="1791983"/>
              <a:ext cx="2922612" cy="369637"/>
            </a:xfrm>
            <a:prstGeom prst="rect">
              <a:avLst/>
            </a:prstGeom>
            <a:noFill/>
            <a:ln w="9525">
              <a:noFill/>
              <a:miter lim="800000"/>
              <a:headEnd/>
              <a:tailEnd/>
            </a:ln>
            <a:effectLst/>
          </p:spPr>
          <p:txBody>
            <a:bodyPr>
              <a:spAutoFit/>
            </a:bodyPr>
            <a:lstStyle/>
            <a:p>
              <a:pPr>
                <a:defRPr/>
              </a:pPr>
              <a:r>
                <a:rPr lang="es-ES" dirty="0">
                  <a:solidFill>
                    <a:schemeClr val="accent5"/>
                  </a:solidFill>
                </a:rPr>
                <a:t>Trabajos de integración.</a:t>
              </a:r>
              <a:endParaRPr lang="es-ES" dirty="0">
                <a:solidFill>
                  <a:schemeClr val="accent5"/>
                </a:solidFill>
              </a:endParaRPr>
            </a:p>
          </p:txBody>
        </p:sp>
        <p:sp>
          <p:nvSpPr>
            <p:cNvPr id="65546"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5547"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5541" name="7 Grupo"/>
          <p:cNvGrpSpPr>
            <a:grpSpLocks/>
          </p:cNvGrpSpPr>
          <p:nvPr/>
        </p:nvGrpSpPr>
        <p:grpSpPr bwMode="auto">
          <a:xfrm>
            <a:off x="1071563" y="5059363"/>
            <a:ext cx="3025775" cy="1012825"/>
            <a:chOff x="2046293" y="4721776"/>
            <a:chExt cx="3025773" cy="1012274"/>
          </a:xfrm>
        </p:grpSpPr>
        <p:sp>
          <p:nvSpPr>
            <p:cNvPr id="9" name="Text Box 8"/>
            <p:cNvSpPr txBox="1">
              <a:spLocks noChangeArrowheads="1"/>
            </p:cNvSpPr>
            <p:nvPr/>
          </p:nvSpPr>
          <p:spPr bwMode="auto">
            <a:xfrm>
              <a:off x="2046293" y="4721776"/>
              <a:ext cx="3025773" cy="369686"/>
            </a:xfrm>
            <a:prstGeom prst="rect">
              <a:avLst/>
            </a:prstGeom>
            <a:noFill/>
            <a:ln w="9525">
              <a:noFill/>
              <a:miter lim="800000"/>
              <a:headEnd/>
              <a:tailEnd/>
            </a:ln>
            <a:effectLst/>
          </p:spPr>
          <p:txBody>
            <a:bodyPr>
              <a:spAutoFit/>
            </a:bodyPr>
            <a:lstStyle/>
            <a:p>
              <a:pPr>
                <a:defRPr/>
              </a:pPr>
              <a:r>
                <a:rPr lang="es-ES" dirty="0">
                  <a:solidFill>
                    <a:schemeClr val="accent5"/>
                  </a:solidFill>
                </a:rPr>
                <a:t>Venta de tilapias.</a:t>
              </a:r>
              <a:endParaRPr lang="es-ES" dirty="0">
                <a:solidFill>
                  <a:schemeClr val="accent5"/>
                </a:solidFill>
              </a:endParaRPr>
            </a:p>
          </p:txBody>
        </p:sp>
        <p:sp>
          <p:nvSpPr>
            <p:cNvPr id="65543"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5544"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Escanear0054"/>
          <p:cNvPicPr>
            <a:picLocks noChangeAspect="1" noChangeArrowheads="1"/>
          </p:cNvPicPr>
          <p:nvPr/>
        </p:nvPicPr>
        <p:blipFill>
          <a:blip r:embed="rId2"/>
          <a:srcRect/>
          <a:stretch>
            <a:fillRect/>
          </a:stretch>
        </p:blipFill>
        <p:spPr bwMode="auto">
          <a:xfrm>
            <a:off x="1357313" y="428625"/>
            <a:ext cx="4238625" cy="2789238"/>
          </a:xfrm>
          <a:prstGeom prst="rect">
            <a:avLst/>
          </a:prstGeom>
          <a:ln>
            <a:noFill/>
          </a:ln>
          <a:effectLst>
            <a:outerShdw blurRad="292100" dist="139700" dir="2700000" algn="tl" rotWithShape="0">
              <a:srgbClr val="333333">
                <a:alpha val="65000"/>
              </a:srgbClr>
            </a:outerShdw>
          </a:effectLst>
        </p:spPr>
      </p:pic>
      <p:pic>
        <p:nvPicPr>
          <p:cNvPr id="66563" name="Picture 3" descr="Escanear0055"/>
          <p:cNvPicPr>
            <a:picLocks noChangeAspect="1" noChangeArrowheads="1"/>
          </p:cNvPicPr>
          <p:nvPr/>
        </p:nvPicPr>
        <p:blipFill>
          <a:blip r:embed="rId3"/>
          <a:srcRect/>
          <a:stretch>
            <a:fillRect/>
          </a:stretch>
        </p:blipFill>
        <p:spPr bwMode="auto">
          <a:xfrm>
            <a:off x="4000500" y="3714750"/>
            <a:ext cx="4521200" cy="2752725"/>
          </a:xfrm>
          <a:prstGeom prst="rect">
            <a:avLst/>
          </a:prstGeom>
          <a:ln>
            <a:noFill/>
          </a:ln>
          <a:effectLst>
            <a:outerShdw blurRad="292100" dist="139700" dir="2700000" algn="tl" rotWithShape="0">
              <a:srgbClr val="333333">
                <a:alpha val="65000"/>
              </a:srgbClr>
            </a:outerShdw>
          </a:effectLst>
        </p:spPr>
      </p:pic>
      <p:grpSp>
        <p:nvGrpSpPr>
          <p:cNvPr id="66564" name="3 Grupo"/>
          <p:cNvGrpSpPr>
            <a:grpSpLocks/>
          </p:cNvGrpSpPr>
          <p:nvPr/>
        </p:nvGrpSpPr>
        <p:grpSpPr bwMode="auto">
          <a:xfrm>
            <a:off x="5792788" y="1071563"/>
            <a:ext cx="3351212" cy="1096962"/>
            <a:chOff x="5292725" y="1341438"/>
            <a:chExt cx="3351241" cy="1097181"/>
          </a:xfrm>
        </p:grpSpPr>
        <p:sp>
          <p:nvSpPr>
            <p:cNvPr id="5" name="Text Box 7"/>
            <p:cNvSpPr txBox="1">
              <a:spLocks noChangeArrowheads="1"/>
            </p:cNvSpPr>
            <p:nvPr/>
          </p:nvSpPr>
          <p:spPr bwMode="auto">
            <a:xfrm>
              <a:off x="5721354" y="1792378"/>
              <a:ext cx="2922612" cy="646241"/>
            </a:xfrm>
            <a:prstGeom prst="rect">
              <a:avLst/>
            </a:prstGeom>
            <a:noFill/>
            <a:ln w="9525">
              <a:noFill/>
              <a:miter lim="800000"/>
              <a:headEnd/>
              <a:tailEnd/>
            </a:ln>
            <a:effectLst/>
          </p:spPr>
          <p:txBody>
            <a:bodyPr>
              <a:spAutoFit/>
            </a:bodyPr>
            <a:lstStyle/>
            <a:p>
              <a:pPr>
                <a:defRPr/>
              </a:pPr>
              <a:r>
                <a:rPr lang="es-ES" dirty="0">
                  <a:solidFill>
                    <a:schemeClr val="accent5"/>
                  </a:solidFill>
                </a:rPr>
                <a:t>Policultivos: Peces y Arroz.</a:t>
              </a:r>
              <a:endParaRPr lang="es-ES" dirty="0">
                <a:solidFill>
                  <a:schemeClr val="accent5"/>
                </a:solidFill>
              </a:endParaRPr>
            </a:p>
          </p:txBody>
        </p:sp>
        <p:sp>
          <p:nvSpPr>
            <p:cNvPr id="66570"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6571"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6565" name="7 Grupo"/>
          <p:cNvGrpSpPr>
            <a:grpSpLocks/>
          </p:cNvGrpSpPr>
          <p:nvPr/>
        </p:nvGrpSpPr>
        <p:grpSpPr bwMode="auto">
          <a:xfrm>
            <a:off x="1143000" y="4572000"/>
            <a:ext cx="3025775" cy="1285875"/>
            <a:chOff x="2039980" y="4448166"/>
            <a:chExt cx="3025773" cy="1285884"/>
          </a:xfrm>
        </p:grpSpPr>
        <p:sp>
          <p:nvSpPr>
            <p:cNvPr id="9" name="Text Box 8"/>
            <p:cNvSpPr txBox="1">
              <a:spLocks noChangeArrowheads="1"/>
            </p:cNvSpPr>
            <p:nvPr/>
          </p:nvSpPr>
          <p:spPr bwMode="auto">
            <a:xfrm>
              <a:off x="2039980" y="4448166"/>
              <a:ext cx="3025773" cy="646118"/>
            </a:xfrm>
            <a:prstGeom prst="rect">
              <a:avLst/>
            </a:prstGeom>
            <a:noFill/>
            <a:ln w="9525">
              <a:noFill/>
              <a:miter lim="800000"/>
              <a:headEnd/>
              <a:tailEnd/>
            </a:ln>
            <a:effectLst/>
          </p:spPr>
          <p:txBody>
            <a:bodyPr>
              <a:spAutoFit/>
            </a:bodyPr>
            <a:lstStyle/>
            <a:p>
              <a:pPr>
                <a:defRPr/>
              </a:pPr>
              <a:r>
                <a:rPr lang="es-ES" dirty="0">
                  <a:solidFill>
                    <a:schemeClr val="accent5"/>
                  </a:solidFill>
                </a:rPr>
                <a:t>Cultivando el arroz, producto del policultivo</a:t>
              </a:r>
              <a:endParaRPr lang="es-ES" dirty="0">
                <a:solidFill>
                  <a:schemeClr val="accent5"/>
                </a:solidFill>
              </a:endParaRPr>
            </a:p>
          </p:txBody>
        </p:sp>
        <p:sp>
          <p:nvSpPr>
            <p:cNvPr id="66567"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6568"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Escanear0059"/>
          <p:cNvPicPr>
            <a:picLocks noChangeAspect="1" noChangeArrowheads="1"/>
          </p:cNvPicPr>
          <p:nvPr/>
        </p:nvPicPr>
        <p:blipFill>
          <a:blip r:embed="rId2"/>
          <a:srcRect/>
          <a:stretch>
            <a:fillRect/>
          </a:stretch>
        </p:blipFill>
        <p:spPr bwMode="auto">
          <a:xfrm>
            <a:off x="1500166" y="428604"/>
            <a:ext cx="3921125" cy="28749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7587" name="Picture 3" descr="Escanear0056"/>
          <p:cNvPicPr>
            <a:picLocks noChangeAspect="1" noChangeArrowheads="1"/>
          </p:cNvPicPr>
          <p:nvPr/>
        </p:nvPicPr>
        <p:blipFill>
          <a:blip r:embed="rId3"/>
          <a:srcRect/>
          <a:stretch>
            <a:fillRect/>
          </a:stretch>
        </p:blipFill>
        <p:spPr bwMode="auto">
          <a:xfrm rot="734859">
            <a:off x="5076825" y="3573463"/>
            <a:ext cx="3589338" cy="2917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67588" name="3 Grupo"/>
          <p:cNvGrpSpPr>
            <a:grpSpLocks/>
          </p:cNvGrpSpPr>
          <p:nvPr/>
        </p:nvGrpSpPr>
        <p:grpSpPr bwMode="auto">
          <a:xfrm>
            <a:off x="5643563" y="1285875"/>
            <a:ext cx="3571875" cy="1143000"/>
            <a:chOff x="5292725" y="1341438"/>
            <a:chExt cx="3571900" cy="1143008"/>
          </a:xfrm>
        </p:grpSpPr>
        <p:sp>
          <p:nvSpPr>
            <p:cNvPr id="5" name="Text Box 7"/>
            <p:cNvSpPr txBox="1">
              <a:spLocks noChangeArrowheads="1"/>
            </p:cNvSpPr>
            <p:nvPr/>
          </p:nvSpPr>
          <p:spPr bwMode="auto">
            <a:xfrm>
              <a:off x="5942017" y="1838329"/>
              <a:ext cx="2922608" cy="646117"/>
            </a:xfrm>
            <a:prstGeom prst="rect">
              <a:avLst/>
            </a:prstGeom>
            <a:noFill/>
            <a:ln w="9525">
              <a:noFill/>
              <a:miter lim="800000"/>
              <a:headEnd/>
              <a:tailEnd/>
            </a:ln>
            <a:effectLst/>
          </p:spPr>
          <p:txBody>
            <a:bodyPr>
              <a:spAutoFit/>
            </a:bodyPr>
            <a:lstStyle/>
            <a:p>
              <a:pPr>
                <a:defRPr/>
              </a:pPr>
              <a:r>
                <a:rPr lang="es-ES" dirty="0">
                  <a:solidFill>
                    <a:schemeClr val="accent5"/>
                  </a:solidFill>
                </a:rPr>
                <a:t>Policultivos: Peces y Cerdos.</a:t>
              </a:r>
              <a:endParaRPr lang="es-ES" dirty="0">
                <a:solidFill>
                  <a:schemeClr val="accent5"/>
                </a:solidFill>
              </a:endParaRPr>
            </a:p>
          </p:txBody>
        </p:sp>
        <p:sp>
          <p:nvSpPr>
            <p:cNvPr id="67594"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7595"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7589" name="7 Grupo"/>
          <p:cNvGrpSpPr>
            <a:grpSpLocks/>
          </p:cNvGrpSpPr>
          <p:nvPr/>
        </p:nvGrpSpPr>
        <p:grpSpPr bwMode="auto">
          <a:xfrm>
            <a:off x="1071563" y="4505325"/>
            <a:ext cx="3025775" cy="1566863"/>
            <a:chOff x="2046293" y="4167778"/>
            <a:chExt cx="3025773" cy="1566272"/>
          </a:xfrm>
        </p:grpSpPr>
        <p:sp>
          <p:nvSpPr>
            <p:cNvPr id="9" name="Text Box 8"/>
            <p:cNvSpPr txBox="1">
              <a:spLocks noChangeArrowheads="1"/>
            </p:cNvSpPr>
            <p:nvPr/>
          </p:nvSpPr>
          <p:spPr bwMode="auto">
            <a:xfrm>
              <a:off x="2046293" y="4167778"/>
              <a:ext cx="3025773" cy="923577"/>
            </a:xfrm>
            <a:prstGeom prst="rect">
              <a:avLst/>
            </a:prstGeom>
            <a:noFill/>
            <a:ln w="9525">
              <a:noFill/>
              <a:miter lim="800000"/>
              <a:headEnd/>
              <a:tailEnd/>
            </a:ln>
            <a:effectLst/>
          </p:spPr>
          <p:txBody>
            <a:bodyPr>
              <a:spAutoFit/>
            </a:bodyPr>
            <a:lstStyle/>
            <a:p>
              <a:pPr>
                <a:defRPr/>
              </a:pPr>
              <a:r>
                <a:rPr lang="es-ES" dirty="0">
                  <a:solidFill>
                    <a:schemeClr val="accent5"/>
                  </a:solidFill>
                </a:rPr>
                <a:t>Difusión de tecnologías en la Amazonía. Lago Agrio-Sucumbíos.</a:t>
              </a:r>
            </a:p>
          </p:txBody>
        </p:sp>
        <p:sp>
          <p:nvSpPr>
            <p:cNvPr id="67591"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7592"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2195513" y="835025"/>
            <a:ext cx="5319712" cy="701675"/>
          </a:xfrm>
          <a:prstGeom prst="rect">
            <a:avLst/>
          </a:prstGeom>
          <a:noFill/>
          <a:ln w="9525">
            <a:noFill/>
            <a:miter lim="800000"/>
            <a:headEnd/>
            <a:tailEnd/>
          </a:ln>
          <a:effectLst/>
        </p:spPr>
        <p:txBody>
          <a:bodyPr wrap="none">
            <a:spAutoFit/>
          </a:bodyPr>
          <a:lstStyle/>
          <a:p>
            <a:pPr>
              <a:defRPr/>
            </a:pPr>
            <a:r>
              <a:rPr lang="es-EC" sz="4000" dirty="0">
                <a:solidFill>
                  <a:schemeClr val="accent5"/>
                </a:solidFill>
                <a:latin typeface="Britannic Bold" pitchFamily="34" charset="0"/>
              </a:rPr>
              <a:t>Objetivos del Proyecto </a:t>
            </a:r>
          </a:p>
        </p:txBody>
      </p:sp>
      <p:sp>
        <p:nvSpPr>
          <p:cNvPr id="13315" name="Text Box 5"/>
          <p:cNvSpPr txBox="1">
            <a:spLocks noChangeArrowheads="1"/>
          </p:cNvSpPr>
          <p:nvPr/>
        </p:nvSpPr>
        <p:spPr bwMode="auto">
          <a:xfrm>
            <a:off x="1214438" y="1989138"/>
            <a:ext cx="7461250" cy="3416300"/>
          </a:xfrm>
          <a:prstGeom prst="rect">
            <a:avLst/>
          </a:prstGeom>
          <a:noFill/>
          <a:ln w="9525">
            <a:noFill/>
            <a:miter lim="800000"/>
            <a:headEnd/>
            <a:tailEnd/>
          </a:ln>
        </p:spPr>
        <p:txBody>
          <a:bodyPr>
            <a:spAutoFit/>
          </a:bodyPr>
          <a:lstStyle/>
          <a:p>
            <a:pPr algn="just">
              <a:buFontTx/>
              <a:buChar char="•"/>
            </a:pPr>
            <a:r>
              <a:rPr lang="es-EC" sz="2400"/>
              <a:t> Desarrollo de una tecnología apropiada para transformar y aprovechar las zonas de anegamiento en el cultivo de especies nativas y exóticas en la cuenca del río Guayas.</a:t>
            </a:r>
          </a:p>
          <a:p>
            <a:pPr algn="just"/>
            <a:endParaRPr lang="es-EC" sz="2400"/>
          </a:p>
          <a:p>
            <a:pPr algn="just">
              <a:buFontTx/>
              <a:buChar char="•"/>
            </a:pPr>
            <a:r>
              <a:rPr lang="es-EC" sz="2400"/>
              <a:t> Transferir la tecnología desarrollada a técnicos y comunidades rurales asentadas en la cuenca del río Guayas, preparando procedimientos de producción más económicas para los diferentes grupos sociales.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Escanear0057"/>
          <p:cNvPicPr>
            <a:picLocks noChangeAspect="1" noChangeArrowheads="1"/>
          </p:cNvPicPr>
          <p:nvPr/>
        </p:nvPicPr>
        <p:blipFill>
          <a:blip r:embed="rId2"/>
          <a:srcRect/>
          <a:stretch>
            <a:fillRect/>
          </a:stretch>
        </p:blipFill>
        <p:spPr bwMode="auto">
          <a:xfrm>
            <a:off x="1500166" y="571480"/>
            <a:ext cx="3856038" cy="29813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8611" name="Picture 3" descr="Escanear0058"/>
          <p:cNvPicPr>
            <a:picLocks noChangeAspect="1" noChangeArrowheads="1"/>
          </p:cNvPicPr>
          <p:nvPr/>
        </p:nvPicPr>
        <p:blipFill>
          <a:blip r:embed="rId3"/>
          <a:srcRect/>
          <a:stretch>
            <a:fillRect/>
          </a:stretch>
        </p:blipFill>
        <p:spPr bwMode="auto">
          <a:xfrm>
            <a:off x="5143504" y="3571876"/>
            <a:ext cx="3662362" cy="28940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68612" name="3 Grupo"/>
          <p:cNvGrpSpPr>
            <a:grpSpLocks/>
          </p:cNvGrpSpPr>
          <p:nvPr/>
        </p:nvGrpSpPr>
        <p:grpSpPr bwMode="auto">
          <a:xfrm>
            <a:off x="5357813" y="1285875"/>
            <a:ext cx="3351212" cy="820738"/>
            <a:chOff x="5292725" y="1341438"/>
            <a:chExt cx="3351241" cy="820182"/>
          </a:xfrm>
        </p:grpSpPr>
        <p:sp>
          <p:nvSpPr>
            <p:cNvPr id="5" name="Text Box 7"/>
            <p:cNvSpPr txBox="1">
              <a:spLocks noChangeArrowheads="1"/>
            </p:cNvSpPr>
            <p:nvPr/>
          </p:nvSpPr>
          <p:spPr bwMode="auto">
            <a:xfrm>
              <a:off x="5721354" y="1791983"/>
              <a:ext cx="2922612" cy="369637"/>
            </a:xfrm>
            <a:prstGeom prst="rect">
              <a:avLst/>
            </a:prstGeom>
            <a:noFill/>
            <a:ln w="9525">
              <a:noFill/>
              <a:miter lim="800000"/>
              <a:headEnd/>
              <a:tailEnd/>
            </a:ln>
            <a:effectLst/>
          </p:spPr>
          <p:txBody>
            <a:bodyPr>
              <a:spAutoFit/>
            </a:bodyPr>
            <a:lstStyle/>
            <a:p>
              <a:pPr>
                <a:defRPr/>
              </a:pPr>
              <a:r>
                <a:rPr lang="es-ES" dirty="0">
                  <a:solidFill>
                    <a:schemeClr val="accent5"/>
                  </a:solidFill>
                </a:rPr>
                <a:t>Engorde de cerdos.</a:t>
              </a:r>
              <a:endParaRPr lang="es-ES" dirty="0">
                <a:solidFill>
                  <a:schemeClr val="accent5"/>
                </a:solidFill>
              </a:endParaRPr>
            </a:p>
          </p:txBody>
        </p:sp>
        <p:sp>
          <p:nvSpPr>
            <p:cNvPr id="68618"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8619"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8613" name="7 Grupo"/>
          <p:cNvGrpSpPr>
            <a:grpSpLocks/>
          </p:cNvGrpSpPr>
          <p:nvPr/>
        </p:nvGrpSpPr>
        <p:grpSpPr bwMode="auto">
          <a:xfrm>
            <a:off x="1903413" y="4854575"/>
            <a:ext cx="3025775" cy="1217613"/>
            <a:chOff x="2046293" y="4516215"/>
            <a:chExt cx="3025773" cy="1217835"/>
          </a:xfrm>
        </p:grpSpPr>
        <p:sp>
          <p:nvSpPr>
            <p:cNvPr id="9" name="Text Box 8"/>
            <p:cNvSpPr txBox="1">
              <a:spLocks noChangeArrowheads="1"/>
            </p:cNvSpPr>
            <p:nvPr/>
          </p:nvSpPr>
          <p:spPr bwMode="auto">
            <a:xfrm>
              <a:off x="2046293" y="4516215"/>
              <a:ext cx="3025773" cy="646231"/>
            </a:xfrm>
            <a:prstGeom prst="rect">
              <a:avLst/>
            </a:prstGeom>
            <a:noFill/>
            <a:ln w="9525">
              <a:noFill/>
              <a:miter lim="800000"/>
              <a:headEnd/>
              <a:tailEnd/>
            </a:ln>
            <a:effectLst/>
          </p:spPr>
          <p:txBody>
            <a:bodyPr>
              <a:spAutoFit/>
            </a:bodyPr>
            <a:lstStyle/>
            <a:p>
              <a:pPr>
                <a:defRPr/>
              </a:pPr>
              <a:r>
                <a:rPr lang="es-ES" dirty="0">
                  <a:solidFill>
                    <a:schemeClr val="accent5"/>
                  </a:solidFill>
                </a:rPr>
                <a:t>Parte del procedimiento en el engorde del cerdo.</a:t>
              </a:r>
              <a:endParaRPr lang="es-ES" dirty="0">
                <a:solidFill>
                  <a:schemeClr val="accent5"/>
                </a:solidFill>
              </a:endParaRPr>
            </a:p>
          </p:txBody>
        </p:sp>
        <p:sp>
          <p:nvSpPr>
            <p:cNvPr id="68615"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8616"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scanear0060"/>
          <p:cNvPicPr>
            <a:picLocks noChangeAspect="1" noChangeArrowheads="1"/>
          </p:cNvPicPr>
          <p:nvPr/>
        </p:nvPicPr>
        <p:blipFill>
          <a:blip r:embed="rId2"/>
          <a:srcRect/>
          <a:stretch>
            <a:fillRect/>
          </a:stretch>
        </p:blipFill>
        <p:spPr bwMode="auto">
          <a:xfrm>
            <a:off x="1500166" y="714356"/>
            <a:ext cx="3849687" cy="27019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9635" name="Picture 3" descr="Escanear0061"/>
          <p:cNvPicPr>
            <a:picLocks noChangeAspect="1" noChangeArrowheads="1"/>
          </p:cNvPicPr>
          <p:nvPr/>
        </p:nvPicPr>
        <p:blipFill>
          <a:blip r:embed="rId3"/>
          <a:srcRect/>
          <a:stretch>
            <a:fillRect/>
          </a:stretch>
        </p:blipFill>
        <p:spPr bwMode="auto">
          <a:xfrm>
            <a:off x="5429256" y="2428868"/>
            <a:ext cx="2963862" cy="416083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nvGrpSpPr>
          <p:cNvPr id="69636" name="3 Grupo"/>
          <p:cNvGrpSpPr>
            <a:grpSpLocks/>
          </p:cNvGrpSpPr>
          <p:nvPr/>
        </p:nvGrpSpPr>
        <p:grpSpPr bwMode="auto">
          <a:xfrm>
            <a:off x="5143500" y="928688"/>
            <a:ext cx="3351213" cy="1096962"/>
            <a:chOff x="5292725" y="1341438"/>
            <a:chExt cx="3351241" cy="1097181"/>
          </a:xfrm>
        </p:grpSpPr>
        <p:sp>
          <p:nvSpPr>
            <p:cNvPr id="5" name="Text Box 7"/>
            <p:cNvSpPr txBox="1">
              <a:spLocks noChangeArrowheads="1"/>
            </p:cNvSpPr>
            <p:nvPr/>
          </p:nvSpPr>
          <p:spPr bwMode="auto">
            <a:xfrm>
              <a:off x="5721354" y="1792378"/>
              <a:ext cx="2922612" cy="646241"/>
            </a:xfrm>
            <a:prstGeom prst="rect">
              <a:avLst/>
            </a:prstGeom>
            <a:noFill/>
            <a:ln w="9525">
              <a:noFill/>
              <a:miter lim="800000"/>
              <a:headEnd/>
              <a:tailEnd/>
            </a:ln>
            <a:effectLst/>
          </p:spPr>
          <p:txBody>
            <a:bodyPr>
              <a:spAutoFit/>
            </a:bodyPr>
            <a:lstStyle/>
            <a:p>
              <a:pPr>
                <a:defRPr/>
              </a:pPr>
              <a:r>
                <a:rPr lang="es-ES" dirty="0">
                  <a:solidFill>
                    <a:schemeClr val="accent5"/>
                  </a:solidFill>
                </a:rPr>
                <a:t>Preparando para el sacrificio del animal.</a:t>
              </a:r>
              <a:endParaRPr lang="es-ES" dirty="0">
                <a:solidFill>
                  <a:schemeClr val="accent5"/>
                </a:solidFill>
              </a:endParaRPr>
            </a:p>
          </p:txBody>
        </p:sp>
        <p:sp>
          <p:nvSpPr>
            <p:cNvPr id="69642"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69643"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69637" name="7 Grupo"/>
          <p:cNvGrpSpPr>
            <a:grpSpLocks/>
          </p:cNvGrpSpPr>
          <p:nvPr/>
        </p:nvGrpSpPr>
        <p:grpSpPr bwMode="auto">
          <a:xfrm>
            <a:off x="1546225" y="4845050"/>
            <a:ext cx="3025775" cy="1227138"/>
            <a:chOff x="2520982" y="4507462"/>
            <a:chExt cx="3025773" cy="1226588"/>
          </a:xfrm>
        </p:grpSpPr>
        <p:sp>
          <p:nvSpPr>
            <p:cNvPr id="9" name="Text Box 8"/>
            <p:cNvSpPr txBox="1">
              <a:spLocks noChangeArrowheads="1"/>
            </p:cNvSpPr>
            <p:nvPr/>
          </p:nvSpPr>
          <p:spPr bwMode="auto">
            <a:xfrm>
              <a:off x="2520982" y="4507462"/>
              <a:ext cx="3025773" cy="645823"/>
            </a:xfrm>
            <a:prstGeom prst="rect">
              <a:avLst/>
            </a:prstGeom>
            <a:noFill/>
            <a:ln w="9525">
              <a:noFill/>
              <a:miter lim="800000"/>
              <a:headEnd/>
              <a:tailEnd/>
            </a:ln>
            <a:effectLst/>
          </p:spPr>
          <p:txBody>
            <a:bodyPr>
              <a:spAutoFit/>
            </a:bodyPr>
            <a:lstStyle/>
            <a:p>
              <a:pPr>
                <a:defRPr/>
              </a:pPr>
              <a:r>
                <a:rPr lang="es-ES" dirty="0">
                  <a:solidFill>
                    <a:schemeClr val="accent5"/>
                  </a:solidFill>
                </a:rPr>
                <a:t>Momento del faenado del animal.</a:t>
              </a:r>
              <a:endParaRPr lang="es-ES" dirty="0">
                <a:solidFill>
                  <a:schemeClr val="accent5"/>
                </a:solidFill>
              </a:endParaRPr>
            </a:p>
          </p:txBody>
        </p:sp>
        <p:sp>
          <p:nvSpPr>
            <p:cNvPr id="69639"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69640"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Escanear0062"/>
          <p:cNvPicPr>
            <a:picLocks noChangeAspect="1" noChangeArrowheads="1"/>
          </p:cNvPicPr>
          <p:nvPr/>
        </p:nvPicPr>
        <p:blipFill>
          <a:blip r:embed="rId2"/>
          <a:srcRect/>
          <a:stretch>
            <a:fillRect/>
          </a:stretch>
        </p:blipFill>
        <p:spPr bwMode="auto">
          <a:xfrm>
            <a:off x="1142976" y="428604"/>
            <a:ext cx="3798887" cy="31051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70659" name="Picture 9" descr="Escanear0081"/>
          <p:cNvPicPr>
            <a:picLocks noChangeAspect="1" noChangeArrowheads="1"/>
          </p:cNvPicPr>
          <p:nvPr/>
        </p:nvPicPr>
        <p:blipFill>
          <a:blip r:embed="rId3"/>
          <a:srcRect/>
          <a:stretch>
            <a:fillRect/>
          </a:stretch>
        </p:blipFill>
        <p:spPr bwMode="auto">
          <a:xfrm>
            <a:off x="4500562" y="3214686"/>
            <a:ext cx="4090987" cy="3062287"/>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grpSp>
        <p:nvGrpSpPr>
          <p:cNvPr id="70660" name="3 Grupo"/>
          <p:cNvGrpSpPr>
            <a:grpSpLocks/>
          </p:cNvGrpSpPr>
          <p:nvPr/>
        </p:nvGrpSpPr>
        <p:grpSpPr bwMode="auto">
          <a:xfrm>
            <a:off x="4786313" y="1285875"/>
            <a:ext cx="3351212" cy="820738"/>
            <a:chOff x="5292725" y="1341438"/>
            <a:chExt cx="3351241" cy="820182"/>
          </a:xfrm>
        </p:grpSpPr>
        <p:sp>
          <p:nvSpPr>
            <p:cNvPr id="5" name="Text Box 7"/>
            <p:cNvSpPr txBox="1">
              <a:spLocks noChangeArrowheads="1"/>
            </p:cNvSpPr>
            <p:nvPr/>
          </p:nvSpPr>
          <p:spPr bwMode="auto">
            <a:xfrm>
              <a:off x="5721354" y="1791983"/>
              <a:ext cx="2922612" cy="369637"/>
            </a:xfrm>
            <a:prstGeom prst="rect">
              <a:avLst/>
            </a:prstGeom>
            <a:noFill/>
            <a:ln w="9525">
              <a:noFill/>
              <a:miter lim="800000"/>
              <a:headEnd/>
              <a:tailEnd/>
            </a:ln>
            <a:effectLst/>
          </p:spPr>
          <p:txBody>
            <a:bodyPr>
              <a:spAutoFit/>
            </a:bodyPr>
            <a:lstStyle/>
            <a:p>
              <a:pPr>
                <a:defRPr/>
              </a:pPr>
              <a:r>
                <a:rPr lang="es-ES" dirty="0">
                  <a:solidFill>
                    <a:schemeClr val="accent5"/>
                  </a:solidFill>
                </a:rPr>
                <a:t>Vacunación de patos.</a:t>
              </a:r>
              <a:endParaRPr lang="es-ES" dirty="0">
                <a:solidFill>
                  <a:schemeClr val="accent5"/>
                </a:solidFill>
              </a:endParaRPr>
            </a:p>
          </p:txBody>
        </p:sp>
        <p:sp>
          <p:nvSpPr>
            <p:cNvPr id="70666"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70667"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70661" name="7 Grupo"/>
          <p:cNvGrpSpPr>
            <a:grpSpLocks/>
          </p:cNvGrpSpPr>
          <p:nvPr/>
        </p:nvGrpSpPr>
        <p:grpSpPr bwMode="auto">
          <a:xfrm>
            <a:off x="2046288" y="4714875"/>
            <a:ext cx="3025775" cy="1217613"/>
            <a:chOff x="2306668" y="4516215"/>
            <a:chExt cx="3025773" cy="1217835"/>
          </a:xfrm>
        </p:grpSpPr>
        <p:sp>
          <p:nvSpPr>
            <p:cNvPr id="9" name="Text Box 8"/>
            <p:cNvSpPr txBox="1">
              <a:spLocks noChangeArrowheads="1"/>
            </p:cNvSpPr>
            <p:nvPr/>
          </p:nvSpPr>
          <p:spPr bwMode="auto">
            <a:xfrm>
              <a:off x="2306668" y="4516215"/>
              <a:ext cx="3025773" cy="646231"/>
            </a:xfrm>
            <a:prstGeom prst="rect">
              <a:avLst/>
            </a:prstGeom>
            <a:noFill/>
            <a:ln w="9525">
              <a:noFill/>
              <a:miter lim="800000"/>
              <a:headEnd/>
              <a:tailEnd/>
            </a:ln>
            <a:effectLst/>
          </p:spPr>
          <p:txBody>
            <a:bodyPr>
              <a:spAutoFit/>
            </a:bodyPr>
            <a:lstStyle/>
            <a:p>
              <a:pPr>
                <a:defRPr/>
              </a:pPr>
              <a:r>
                <a:rPr lang="es-ES" dirty="0">
                  <a:solidFill>
                    <a:schemeClr val="accent5"/>
                  </a:solidFill>
                </a:rPr>
                <a:t>Módulos de integración: Patos-Peces.</a:t>
              </a:r>
              <a:endParaRPr lang="es-ES" dirty="0">
                <a:solidFill>
                  <a:schemeClr val="accent5"/>
                </a:solidFill>
              </a:endParaRPr>
            </a:p>
          </p:txBody>
        </p:sp>
        <p:sp>
          <p:nvSpPr>
            <p:cNvPr id="70663"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70664"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Escanear0082"/>
          <p:cNvPicPr>
            <a:picLocks noChangeAspect="1" noChangeArrowheads="1"/>
          </p:cNvPicPr>
          <p:nvPr/>
        </p:nvPicPr>
        <p:blipFill>
          <a:blip r:embed="rId2"/>
          <a:srcRect t="3299" r="4670"/>
          <a:stretch>
            <a:fillRect/>
          </a:stretch>
        </p:blipFill>
        <p:spPr bwMode="auto">
          <a:xfrm>
            <a:off x="1357290" y="500042"/>
            <a:ext cx="4244978" cy="2698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1683" name="Picture 3" descr="Escanear0084"/>
          <p:cNvPicPr>
            <a:picLocks noChangeAspect="1" noChangeArrowheads="1"/>
          </p:cNvPicPr>
          <p:nvPr/>
        </p:nvPicPr>
        <p:blipFill>
          <a:blip r:embed="rId3"/>
          <a:srcRect/>
          <a:stretch>
            <a:fillRect/>
          </a:stretch>
        </p:blipFill>
        <p:spPr bwMode="auto">
          <a:xfrm>
            <a:off x="4500563" y="3644900"/>
            <a:ext cx="4305300" cy="300037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71684" name="3 Grupo"/>
          <p:cNvGrpSpPr>
            <a:grpSpLocks/>
          </p:cNvGrpSpPr>
          <p:nvPr/>
        </p:nvGrpSpPr>
        <p:grpSpPr bwMode="auto">
          <a:xfrm>
            <a:off x="5929313" y="1285875"/>
            <a:ext cx="3279775" cy="1500188"/>
            <a:chOff x="5292725" y="1341438"/>
            <a:chExt cx="3279803" cy="1500198"/>
          </a:xfrm>
        </p:grpSpPr>
        <p:sp>
          <p:nvSpPr>
            <p:cNvPr id="5" name="Text Box 7"/>
            <p:cNvSpPr txBox="1">
              <a:spLocks noChangeArrowheads="1"/>
            </p:cNvSpPr>
            <p:nvPr/>
          </p:nvSpPr>
          <p:spPr bwMode="auto">
            <a:xfrm>
              <a:off x="5649915" y="1917705"/>
              <a:ext cx="2922613" cy="923931"/>
            </a:xfrm>
            <a:prstGeom prst="rect">
              <a:avLst/>
            </a:prstGeom>
            <a:noFill/>
            <a:ln w="9525">
              <a:noFill/>
              <a:miter lim="800000"/>
              <a:headEnd/>
              <a:tailEnd/>
            </a:ln>
            <a:effectLst/>
          </p:spPr>
          <p:txBody>
            <a:bodyPr>
              <a:spAutoFit/>
            </a:bodyPr>
            <a:lstStyle/>
            <a:p>
              <a:pPr>
                <a:defRPr/>
              </a:pPr>
              <a:r>
                <a:rPr lang="es-ES" dirty="0">
                  <a:solidFill>
                    <a:schemeClr val="accent5"/>
                  </a:solidFill>
                </a:rPr>
                <a:t>Módulos de integración vista desde diferentes ángulos.</a:t>
              </a:r>
              <a:endParaRPr lang="es-ES" dirty="0">
                <a:solidFill>
                  <a:schemeClr val="accent5"/>
                </a:solidFill>
              </a:endParaRPr>
            </a:p>
          </p:txBody>
        </p:sp>
        <p:sp>
          <p:nvSpPr>
            <p:cNvPr id="71690"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71691"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71685" name="7 Grupo"/>
          <p:cNvGrpSpPr>
            <a:grpSpLocks/>
          </p:cNvGrpSpPr>
          <p:nvPr/>
        </p:nvGrpSpPr>
        <p:grpSpPr bwMode="auto">
          <a:xfrm>
            <a:off x="1403350" y="4572000"/>
            <a:ext cx="3025775" cy="1500188"/>
            <a:chOff x="2378106" y="4233852"/>
            <a:chExt cx="3025773" cy="1500198"/>
          </a:xfrm>
        </p:grpSpPr>
        <p:sp>
          <p:nvSpPr>
            <p:cNvPr id="9" name="Text Box 8"/>
            <p:cNvSpPr txBox="1">
              <a:spLocks noChangeArrowheads="1"/>
            </p:cNvSpPr>
            <p:nvPr/>
          </p:nvSpPr>
          <p:spPr bwMode="auto">
            <a:xfrm>
              <a:off x="2378106" y="4233852"/>
              <a:ext cx="3025773" cy="923931"/>
            </a:xfrm>
            <a:prstGeom prst="rect">
              <a:avLst/>
            </a:prstGeom>
            <a:noFill/>
            <a:ln w="9525">
              <a:noFill/>
              <a:miter lim="800000"/>
              <a:headEnd/>
              <a:tailEnd/>
            </a:ln>
            <a:effectLst/>
          </p:spPr>
          <p:txBody>
            <a:bodyPr>
              <a:spAutoFit/>
            </a:bodyPr>
            <a:lstStyle/>
            <a:p>
              <a:pPr>
                <a:defRPr/>
              </a:pPr>
              <a:r>
                <a:rPr lang="es-ES" dirty="0">
                  <a:solidFill>
                    <a:schemeClr val="accent5"/>
                  </a:solidFill>
                </a:rPr>
                <a:t>Módulos de integración vista desde diferentes ángulos.</a:t>
              </a:r>
              <a:endParaRPr lang="es-ES" dirty="0">
                <a:solidFill>
                  <a:schemeClr val="accent5"/>
                </a:solidFill>
              </a:endParaRPr>
            </a:p>
          </p:txBody>
        </p:sp>
        <p:sp>
          <p:nvSpPr>
            <p:cNvPr id="71687"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71688"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Escanear0064"/>
          <p:cNvPicPr>
            <a:picLocks noChangeAspect="1" noChangeArrowheads="1"/>
          </p:cNvPicPr>
          <p:nvPr/>
        </p:nvPicPr>
        <p:blipFill>
          <a:blip r:embed="rId2"/>
          <a:srcRect/>
          <a:stretch>
            <a:fillRect/>
          </a:stretch>
        </p:blipFill>
        <p:spPr bwMode="auto">
          <a:xfrm>
            <a:off x="1285852" y="571480"/>
            <a:ext cx="4275138" cy="26193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2707" name="Picture 14" descr="Escanear0063"/>
          <p:cNvPicPr>
            <a:picLocks noChangeAspect="1" noChangeArrowheads="1"/>
          </p:cNvPicPr>
          <p:nvPr/>
        </p:nvPicPr>
        <p:blipFill>
          <a:blip r:embed="rId3"/>
          <a:srcRect/>
          <a:stretch>
            <a:fillRect/>
          </a:stretch>
        </p:blipFill>
        <p:spPr bwMode="auto">
          <a:xfrm rot="997966">
            <a:off x="5000628" y="3571876"/>
            <a:ext cx="3625850" cy="27479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72708" name="3 Grupo"/>
          <p:cNvGrpSpPr>
            <a:grpSpLocks/>
          </p:cNvGrpSpPr>
          <p:nvPr/>
        </p:nvGrpSpPr>
        <p:grpSpPr bwMode="auto">
          <a:xfrm>
            <a:off x="5792788" y="928688"/>
            <a:ext cx="3351212" cy="1374775"/>
            <a:chOff x="5292725" y="1341438"/>
            <a:chExt cx="3351241" cy="1374180"/>
          </a:xfrm>
        </p:grpSpPr>
        <p:sp>
          <p:nvSpPr>
            <p:cNvPr id="5" name="Text Box 7"/>
            <p:cNvSpPr txBox="1">
              <a:spLocks noChangeArrowheads="1"/>
            </p:cNvSpPr>
            <p:nvPr/>
          </p:nvSpPr>
          <p:spPr bwMode="auto">
            <a:xfrm>
              <a:off x="5721354" y="1792093"/>
              <a:ext cx="2922612" cy="923525"/>
            </a:xfrm>
            <a:prstGeom prst="rect">
              <a:avLst/>
            </a:prstGeom>
            <a:noFill/>
            <a:ln w="9525">
              <a:noFill/>
              <a:miter lim="800000"/>
              <a:headEnd/>
              <a:tailEnd/>
            </a:ln>
            <a:effectLst/>
          </p:spPr>
          <p:txBody>
            <a:bodyPr>
              <a:spAutoFit/>
            </a:bodyPr>
            <a:lstStyle/>
            <a:p>
              <a:pPr>
                <a:defRPr/>
              </a:pPr>
              <a:r>
                <a:rPr lang="es-ES" dirty="0">
                  <a:solidFill>
                    <a:schemeClr val="accent5"/>
                  </a:solidFill>
                </a:rPr>
                <a:t>Trabajos de piscicultura junto a un grupo de estudiantes de ESPOL.</a:t>
              </a:r>
              <a:endParaRPr lang="es-ES" dirty="0">
                <a:solidFill>
                  <a:schemeClr val="accent5"/>
                </a:solidFill>
              </a:endParaRPr>
            </a:p>
          </p:txBody>
        </p:sp>
        <p:sp>
          <p:nvSpPr>
            <p:cNvPr id="72714"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72715"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grpSp>
      <p:grpSp>
        <p:nvGrpSpPr>
          <p:cNvPr id="72709" name="7 Grupo"/>
          <p:cNvGrpSpPr>
            <a:grpSpLocks/>
          </p:cNvGrpSpPr>
          <p:nvPr/>
        </p:nvGrpSpPr>
        <p:grpSpPr bwMode="auto">
          <a:xfrm>
            <a:off x="1831975" y="4568825"/>
            <a:ext cx="3025775" cy="1146175"/>
            <a:chOff x="2371793" y="4587653"/>
            <a:chExt cx="3025773" cy="1146397"/>
          </a:xfrm>
        </p:grpSpPr>
        <p:sp>
          <p:nvSpPr>
            <p:cNvPr id="9" name="Text Box 8"/>
            <p:cNvSpPr txBox="1">
              <a:spLocks noChangeArrowheads="1"/>
            </p:cNvSpPr>
            <p:nvPr/>
          </p:nvSpPr>
          <p:spPr bwMode="auto">
            <a:xfrm>
              <a:off x="2371793" y="4587653"/>
              <a:ext cx="3025773" cy="646238"/>
            </a:xfrm>
            <a:prstGeom prst="rect">
              <a:avLst/>
            </a:prstGeom>
            <a:noFill/>
            <a:ln w="9525">
              <a:noFill/>
              <a:miter lim="800000"/>
              <a:headEnd/>
              <a:tailEnd/>
            </a:ln>
            <a:effectLst/>
          </p:spPr>
          <p:txBody>
            <a:bodyPr>
              <a:spAutoFit/>
            </a:bodyPr>
            <a:lstStyle/>
            <a:p>
              <a:pPr>
                <a:defRPr/>
              </a:pPr>
              <a:r>
                <a:rPr lang="es-ES" dirty="0">
                  <a:solidFill>
                    <a:schemeClr val="accent5"/>
                  </a:solidFill>
                </a:rPr>
                <a:t>Grupo de estudiantes de la ESPOL.</a:t>
              </a:r>
              <a:endParaRPr lang="es-ES" dirty="0">
                <a:solidFill>
                  <a:schemeClr val="accent5"/>
                </a:solidFill>
              </a:endParaRPr>
            </a:p>
          </p:txBody>
        </p:sp>
        <p:sp>
          <p:nvSpPr>
            <p:cNvPr id="72711"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72712"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gr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Título"/>
          <p:cNvSpPr>
            <a:spLocks noGrp="1"/>
          </p:cNvSpPr>
          <p:nvPr>
            <p:ph type="title"/>
          </p:nvPr>
        </p:nvSpPr>
        <p:spPr bwMode="auto">
          <a:xfrm>
            <a:off x="5886450" y="1066800"/>
            <a:ext cx="2743200" cy="1981200"/>
          </a:xfrm>
        </p:spPr>
        <p:txBody>
          <a:bodyPr vert="horz" wrap="square" lIns="91440" tIns="45720" rIns="91440" bIns="45720" numCol="1" anchorCtr="0" compatLnSpc="1">
            <a:prstTxWarp prst="textNoShape">
              <a:avLst/>
            </a:prstTxWarp>
          </a:bodyPr>
          <a:lstStyle/>
          <a:p>
            <a:pPr eaLnBrk="1" hangingPunct="1"/>
            <a:r>
              <a:rPr lang="es-ES" smtClean="0"/>
              <a:t>Gracias…</a:t>
            </a:r>
            <a:endParaRPr lang="es-EC" smtClean="0"/>
          </a:p>
        </p:txBody>
      </p:sp>
      <p:pic>
        <p:nvPicPr>
          <p:cNvPr id="6" name="5 Marcador de posición de imagen" descr="sfsf.bmp"/>
          <p:cNvPicPr>
            <a:picLocks noGrp="1" noChangeAspect="1"/>
          </p:cNvPicPr>
          <p:nvPr>
            <p:ph type="pic" idx="1"/>
          </p:nvPr>
        </p:nvPicPr>
        <p:blipFill>
          <a:blip r:embed="rId2"/>
          <a:srcRect t="1539" b="1539"/>
          <a:stretch>
            <a:fillRect/>
          </a:stretch>
        </p:blipFill>
        <p:spPr>
          <a:prstGeom prst="rect">
            <a:avLst/>
          </a:prstGeom>
          <a:solidFill>
            <a:srgbClr val="FFFFFF">
              <a:shade val="85000"/>
            </a:srgbClr>
          </a:solidFill>
          <a:ln w="190500" cap="sq">
            <a:solidFill>
              <a:srgbClr val="FFFFFF"/>
            </a:solidFill>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3732" name="3 Marcador de texto"/>
          <p:cNvSpPr>
            <a:spLocks noGrp="1"/>
          </p:cNvSpPr>
          <p:nvPr>
            <p:ph type="body" sz="half" idx="2"/>
          </p:nvPr>
        </p:nvSpPr>
        <p:spPr/>
        <p:txBody>
          <a:bodyPr/>
          <a:lstStyle/>
          <a:p>
            <a:pPr eaLnBrk="1" hangingPunct="1">
              <a:spcBef>
                <a:spcPct val="0"/>
              </a:spcBef>
            </a:pPr>
            <a:endParaRPr lang="es-EC" smtClean="0"/>
          </a:p>
        </p:txBody>
      </p:sp>
      <p:sp>
        <p:nvSpPr>
          <p:cNvPr id="5" name="1 Título"/>
          <p:cNvSpPr txBox="1">
            <a:spLocks/>
          </p:cNvSpPr>
          <p:nvPr/>
        </p:nvSpPr>
        <p:spPr>
          <a:xfrm>
            <a:off x="5900738" y="3448050"/>
            <a:ext cx="2743200" cy="1981200"/>
          </a:xfrm>
          <a:prstGeom prst="rect">
            <a:avLst/>
          </a:prstGeom>
        </p:spPr>
        <p:txBody>
          <a:bodyPr anchor="b"/>
          <a:lstStyle/>
          <a:p>
            <a:pPr>
              <a:defRPr/>
            </a:pPr>
            <a:r>
              <a:rPr lang="es-ES" sz="2100" b="1" dirty="0">
                <a:solidFill>
                  <a:srgbClr val="572314"/>
                </a:solidFill>
                <a:latin typeface="+mj-lt"/>
                <a:ea typeface="+mj-ea"/>
                <a:cs typeface="+mj-cs"/>
              </a:rPr>
              <a:t>FIMCM-ESPOL</a:t>
            </a:r>
            <a:endParaRPr lang="es-EC" sz="2100" b="1" dirty="0">
              <a:solidFill>
                <a:srgbClr val="572314"/>
              </a:solidFill>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1547813" y="333375"/>
            <a:ext cx="6985000" cy="2586038"/>
          </a:xfrm>
          <a:prstGeom prst="rect">
            <a:avLst/>
          </a:prstGeom>
          <a:noFill/>
          <a:ln w="9525">
            <a:noFill/>
            <a:miter lim="800000"/>
            <a:headEnd/>
            <a:tailEnd/>
          </a:ln>
        </p:spPr>
        <p:txBody>
          <a:bodyPr anchor="ctr">
            <a:spAutoFit/>
          </a:bodyPr>
          <a:lstStyle/>
          <a:p>
            <a:pPr algn="just"/>
            <a:r>
              <a:rPr lang="es-ES"/>
              <a:t>En la estación piscícola experimental El Chame, de ESPOL, se realizaron ensayos para la producción de alevines monosexo de tilapia adaptando técnicas existentes. Los resultados fueron alta-mente favorables, con la producción de alevines reversados excediendo en un 23% las metas propuestas. Para mayo de 1.987, se había producido casi 500.000 alevines machos. El análisis de los resultados indicaron que la producción de alevines monosexo no constituiría una barrera económica o técnica para el éxito del cultivo comercial de tilapia en Ecuador.         </a:t>
            </a:r>
          </a:p>
        </p:txBody>
      </p:sp>
      <p:pic>
        <p:nvPicPr>
          <p:cNvPr id="9221" name="Picture 5" descr="Explorar0006"/>
          <p:cNvPicPr>
            <a:picLocks noChangeAspect="1" noChangeArrowheads="1"/>
          </p:cNvPicPr>
          <p:nvPr/>
        </p:nvPicPr>
        <p:blipFill>
          <a:blip r:embed="rId3"/>
          <a:srcRect l="4679" t="9158" r="2845" b="3950"/>
          <a:stretch>
            <a:fillRect/>
          </a:stretch>
        </p:blipFill>
        <p:spPr bwMode="auto">
          <a:xfrm>
            <a:off x="2643174" y="3286124"/>
            <a:ext cx="4643470" cy="3143272"/>
          </a:xfrm>
          <a:prstGeom prst="roundRect">
            <a:avLst/>
          </a:prstGeom>
          <a:noFill/>
          <a:ln>
            <a:solidFill>
              <a:schemeClr val="tx2">
                <a:lumMod val="40000"/>
                <a:lumOff val="60000"/>
              </a:schemeClr>
            </a:solidFill>
          </a:ln>
          <a:scene3d>
            <a:camera prst="orthographicFront"/>
            <a:lightRig rig="threePt" dir="t"/>
          </a:scene3d>
          <a:sp3d>
            <a:bevelT w="101600" prst="riblet"/>
          </a:sp3d>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a:srcRect/>
          <a:stretch>
            <a:fillRect/>
          </a:stretch>
        </p:blipFill>
        <p:spPr bwMode="auto">
          <a:xfrm>
            <a:off x="5219700" y="3789363"/>
            <a:ext cx="3455988" cy="23002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246" name="Picture 6"/>
          <p:cNvPicPr>
            <a:picLocks noChangeAspect="1" noChangeArrowheads="1"/>
          </p:cNvPicPr>
          <p:nvPr/>
        </p:nvPicPr>
        <p:blipFill>
          <a:blip r:embed="rId4"/>
          <a:srcRect/>
          <a:stretch>
            <a:fillRect/>
          </a:stretch>
        </p:blipFill>
        <p:spPr bwMode="auto">
          <a:xfrm>
            <a:off x="1835150" y="836613"/>
            <a:ext cx="3311525" cy="219868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247" name="Text Box 7"/>
          <p:cNvSpPr txBox="1">
            <a:spLocks noChangeArrowheads="1"/>
          </p:cNvSpPr>
          <p:nvPr/>
        </p:nvSpPr>
        <p:spPr bwMode="auto">
          <a:xfrm>
            <a:off x="5292725" y="1792288"/>
            <a:ext cx="2878138" cy="369887"/>
          </a:xfrm>
          <a:prstGeom prst="rect">
            <a:avLst/>
          </a:prstGeom>
          <a:noFill/>
          <a:ln w="9525">
            <a:noFill/>
            <a:miter lim="800000"/>
            <a:headEnd/>
            <a:tailEnd/>
          </a:ln>
          <a:effectLst/>
        </p:spPr>
        <p:txBody>
          <a:bodyPr wrap="none">
            <a:spAutoFit/>
          </a:bodyPr>
          <a:lstStyle/>
          <a:p>
            <a:pPr>
              <a:defRPr/>
            </a:pPr>
            <a:r>
              <a:rPr lang="es-ES" dirty="0">
                <a:solidFill>
                  <a:schemeClr val="accent5"/>
                </a:solidFill>
              </a:rPr>
              <a:t>Estanque de reproducción</a:t>
            </a:r>
          </a:p>
        </p:txBody>
      </p:sp>
      <p:sp>
        <p:nvSpPr>
          <p:cNvPr id="10248" name="Text Box 8"/>
          <p:cNvSpPr txBox="1">
            <a:spLocks noChangeArrowheads="1"/>
          </p:cNvSpPr>
          <p:nvPr/>
        </p:nvSpPr>
        <p:spPr bwMode="auto">
          <a:xfrm>
            <a:off x="1331913" y="4508500"/>
            <a:ext cx="3908425" cy="923925"/>
          </a:xfrm>
          <a:prstGeom prst="rect">
            <a:avLst/>
          </a:prstGeom>
          <a:noFill/>
          <a:ln w="9525">
            <a:noFill/>
            <a:miter lim="800000"/>
            <a:headEnd/>
            <a:tailEnd/>
          </a:ln>
          <a:effectLst/>
        </p:spPr>
        <p:txBody>
          <a:bodyPr>
            <a:spAutoFit/>
          </a:bodyPr>
          <a:lstStyle/>
          <a:p>
            <a:pPr>
              <a:defRPr/>
            </a:pPr>
            <a:r>
              <a:rPr lang="es-ES" dirty="0">
                <a:solidFill>
                  <a:schemeClr val="accent5"/>
                </a:solidFill>
              </a:rPr>
              <a:t>Captura de Post – larvas, para el proceso de reversión química del sexo</a:t>
            </a:r>
          </a:p>
        </p:txBody>
      </p:sp>
      <p:sp>
        <p:nvSpPr>
          <p:cNvPr id="15366" name="Line 13"/>
          <p:cNvSpPr>
            <a:spLocks noChangeShapeType="1"/>
          </p:cNvSpPr>
          <p:nvPr/>
        </p:nvSpPr>
        <p:spPr bwMode="auto">
          <a:xfrm flipV="1">
            <a:off x="7164388" y="1341438"/>
            <a:ext cx="0" cy="503237"/>
          </a:xfrm>
          <a:prstGeom prst="line">
            <a:avLst/>
          </a:prstGeom>
          <a:noFill/>
          <a:ln w="28575">
            <a:solidFill>
              <a:schemeClr val="tx1"/>
            </a:solidFill>
            <a:round/>
            <a:headEnd/>
            <a:tailEnd/>
          </a:ln>
        </p:spPr>
        <p:txBody>
          <a:bodyPr/>
          <a:lstStyle/>
          <a:p>
            <a:endParaRPr lang="es-ES"/>
          </a:p>
        </p:txBody>
      </p:sp>
      <p:sp>
        <p:nvSpPr>
          <p:cNvPr id="15367" name="Line 14"/>
          <p:cNvSpPr>
            <a:spLocks noChangeShapeType="1"/>
          </p:cNvSpPr>
          <p:nvPr/>
        </p:nvSpPr>
        <p:spPr bwMode="auto">
          <a:xfrm flipH="1">
            <a:off x="5292725" y="1341438"/>
            <a:ext cx="1871663" cy="0"/>
          </a:xfrm>
          <a:prstGeom prst="line">
            <a:avLst/>
          </a:prstGeom>
          <a:noFill/>
          <a:ln w="28575">
            <a:solidFill>
              <a:schemeClr val="tx1"/>
            </a:solidFill>
            <a:round/>
            <a:headEnd/>
            <a:tailEnd type="triangle" w="med" len="med"/>
          </a:ln>
        </p:spPr>
        <p:txBody>
          <a:bodyPr/>
          <a:lstStyle/>
          <a:p>
            <a:endParaRPr lang="es-ES"/>
          </a:p>
        </p:txBody>
      </p:sp>
      <p:sp>
        <p:nvSpPr>
          <p:cNvPr id="15368" name="Line 15"/>
          <p:cNvSpPr>
            <a:spLocks noChangeShapeType="1"/>
          </p:cNvSpPr>
          <p:nvPr/>
        </p:nvSpPr>
        <p:spPr bwMode="auto">
          <a:xfrm>
            <a:off x="2916238" y="5157788"/>
            <a:ext cx="0" cy="576262"/>
          </a:xfrm>
          <a:prstGeom prst="line">
            <a:avLst/>
          </a:prstGeom>
          <a:noFill/>
          <a:ln w="38100">
            <a:solidFill>
              <a:schemeClr val="tx1"/>
            </a:solidFill>
            <a:round/>
            <a:headEnd/>
            <a:tailEnd/>
          </a:ln>
        </p:spPr>
        <p:txBody>
          <a:bodyPr/>
          <a:lstStyle/>
          <a:p>
            <a:endParaRPr lang="es-ES"/>
          </a:p>
        </p:txBody>
      </p:sp>
      <p:sp>
        <p:nvSpPr>
          <p:cNvPr id="15369" name="Line 16"/>
          <p:cNvSpPr>
            <a:spLocks noChangeShapeType="1"/>
          </p:cNvSpPr>
          <p:nvPr/>
        </p:nvSpPr>
        <p:spPr bwMode="auto">
          <a:xfrm>
            <a:off x="2916238" y="5734050"/>
            <a:ext cx="1943100" cy="0"/>
          </a:xfrm>
          <a:prstGeom prst="line">
            <a:avLst/>
          </a:prstGeom>
          <a:noFill/>
          <a:ln w="38100">
            <a:solidFill>
              <a:schemeClr val="tx1"/>
            </a:solidFill>
            <a:round/>
            <a:headEnd/>
            <a:tailEnd type="triangle" w="med" len="med"/>
          </a:ln>
        </p:spPr>
        <p:txBody>
          <a:bodyPr/>
          <a:lstStyle/>
          <a:p>
            <a:endParaRPr lang="es-E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9" name="Picture 5"/>
          <p:cNvPicPr>
            <a:picLocks noChangeAspect="1" noChangeArrowheads="1"/>
          </p:cNvPicPr>
          <p:nvPr/>
        </p:nvPicPr>
        <p:blipFill>
          <a:blip r:embed="rId3"/>
          <a:srcRect/>
          <a:stretch>
            <a:fillRect/>
          </a:stretch>
        </p:blipFill>
        <p:spPr bwMode="auto">
          <a:xfrm>
            <a:off x="5508625" y="4365625"/>
            <a:ext cx="2609850" cy="1724025"/>
          </a:xfrm>
          <a:prstGeom prst="snip1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270" name="Text Box 6"/>
          <p:cNvSpPr txBox="1">
            <a:spLocks noChangeArrowheads="1"/>
          </p:cNvSpPr>
          <p:nvPr/>
        </p:nvSpPr>
        <p:spPr bwMode="auto">
          <a:xfrm>
            <a:off x="1908175" y="4724400"/>
            <a:ext cx="2532063" cy="369888"/>
          </a:xfrm>
          <a:prstGeom prst="rect">
            <a:avLst/>
          </a:prstGeom>
          <a:noFill/>
          <a:ln w="9525">
            <a:noFill/>
            <a:miter lim="800000"/>
            <a:headEnd/>
            <a:tailEnd/>
          </a:ln>
          <a:effectLst/>
        </p:spPr>
        <p:txBody>
          <a:bodyPr wrap="none">
            <a:spAutoFit/>
          </a:bodyPr>
          <a:lstStyle/>
          <a:p>
            <a:pPr>
              <a:defRPr/>
            </a:pPr>
            <a:r>
              <a:rPr lang="es-ES" dirty="0">
                <a:solidFill>
                  <a:schemeClr val="accent3"/>
                </a:solidFill>
              </a:rPr>
              <a:t>Selección de </a:t>
            </a:r>
            <a:r>
              <a:rPr lang="es-ES" dirty="0" err="1">
                <a:solidFill>
                  <a:schemeClr val="accent3"/>
                </a:solidFill>
              </a:rPr>
              <a:t>Postlarva</a:t>
            </a:r>
            <a:endParaRPr lang="es-ES" dirty="0">
              <a:solidFill>
                <a:schemeClr val="accent3"/>
              </a:solidFill>
            </a:endParaRPr>
          </a:p>
        </p:txBody>
      </p:sp>
      <p:pic>
        <p:nvPicPr>
          <p:cNvPr id="11271" name="Picture 7"/>
          <p:cNvPicPr>
            <a:picLocks noChangeAspect="1" noChangeArrowheads="1"/>
          </p:cNvPicPr>
          <p:nvPr/>
        </p:nvPicPr>
        <p:blipFill>
          <a:blip r:embed="rId4"/>
          <a:srcRect/>
          <a:stretch>
            <a:fillRect/>
          </a:stretch>
        </p:blipFill>
        <p:spPr bwMode="auto">
          <a:xfrm>
            <a:off x="1979613" y="908050"/>
            <a:ext cx="3527425" cy="2320925"/>
          </a:xfrm>
          <a:prstGeom prst="snip2Diag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1272" name="Text Box 8"/>
          <p:cNvSpPr txBox="1">
            <a:spLocks noChangeArrowheads="1"/>
          </p:cNvSpPr>
          <p:nvPr/>
        </p:nvSpPr>
        <p:spPr bwMode="auto">
          <a:xfrm>
            <a:off x="5724525" y="2276475"/>
            <a:ext cx="2736850" cy="369888"/>
          </a:xfrm>
          <a:prstGeom prst="rect">
            <a:avLst/>
          </a:prstGeom>
          <a:noFill/>
          <a:ln w="9525">
            <a:noFill/>
            <a:miter lim="800000"/>
            <a:headEnd/>
            <a:tailEnd/>
          </a:ln>
          <a:effectLst/>
        </p:spPr>
        <p:txBody>
          <a:bodyPr wrap="none">
            <a:spAutoFit/>
          </a:bodyPr>
          <a:lstStyle/>
          <a:p>
            <a:pPr>
              <a:defRPr/>
            </a:pPr>
            <a:r>
              <a:rPr lang="es-ES" dirty="0">
                <a:solidFill>
                  <a:schemeClr val="accent3"/>
                </a:solidFill>
              </a:rPr>
              <a:t>Clasificador de </a:t>
            </a:r>
            <a:r>
              <a:rPr lang="es-ES" dirty="0" err="1">
                <a:solidFill>
                  <a:schemeClr val="accent3"/>
                </a:solidFill>
              </a:rPr>
              <a:t>Postlarva</a:t>
            </a:r>
            <a:endParaRPr lang="es-ES" dirty="0">
              <a:solidFill>
                <a:schemeClr val="accent3"/>
              </a:solidFill>
            </a:endParaRPr>
          </a:p>
        </p:txBody>
      </p:sp>
      <p:sp>
        <p:nvSpPr>
          <p:cNvPr id="16390" name="Line 13"/>
          <p:cNvSpPr>
            <a:spLocks noChangeShapeType="1"/>
          </p:cNvSpPr>
          <p:nvPr/>
        </p:nvSpPr>
        <p:spPr bwMode="auto">
          <a:xfrm flipV="1">
            <a:off x="7451725" y="1484313"/>
            <a:ext cx="0" cy="865187"/>
          </a:xfrm>
          <a:prstGeom prst="line">
            <a:avLst/>
          </a:prstGeom>
          <a:noFill/>
          <a:ln w="28575">
            <a:solidFill>
              <a:schemeClr val="tx1"/>
            </a:solidFill>
            <a:round/>
            <a:headEnd/>
            <a:tailEnd/>
          </a:ln>
        </p:spPr>
        <p:txBody>
          <a:bodyPr/>
          <a:lstStyle/>
          <a:p>
            <a:endParaRPr lang="es-ES"/>
          </a:p>
        </p:txBody>
      </p:sp>
      <p:sp>
        <p:nvSpPr>
          <p:cNvPr id="16391" name="Line 14"/>
          <p:cNvSpPr>
            <a:spLocks noChangeShapeType="1"/>
          </p:cNvSpPr>
          <p:nvPr/>
        </p:nvSpPr>
        <p:spPr bwMode="auto">
          <a:xfrm flipH="1">
            <a:off x="5580063" y="1484313"/>
            <a:ext cx="1871662" cy="0"/>
          </a:xfrm>
          <a:prstGeom prst="line">
            <a:avLst/>
          </a:prstGeom>
          <a:noFill/>
          <a:ln w="38100">
            <a:solidFill>
              <a:schemeClr val="tx1"/>
            </a:solidFill>
            <a:round/>
            <a:headEnd/>
            <a:tailEnd type="triangle" w="med" len="med"/>
          </a:ln>
        </p:spPr>
        <p:txBody>
          <a:bodyPr/>
          <a:lstStyle/>
          <a:p>
            <a:endParaRPr lang="es-ES"/>
          </a:p>
        </p:txBody>
      </p:sp>
      <p:sp>
        <p:nvSpPr>
          <p:cNvPr id="16392" name="Line 15"/>
          <p:cNvSpPr>
            <a:spLocks noChangeShapeType="1"/>
          </p:cNvSpPr>
          <p:nvPr/>
        </p:nvSpPr>
        <p:spPr bwMode="auto">
          <a:xfrm>
            <a:off x="2771775" y="5157788"/>
            <a:ext cx="0" cy="431800"/>
          </a:xfrm>
          <a:prstGeom prst="line">
            <a:avLst/>
          </a:prstGeom>
          <a:noFill/>
          <a:ln w="38100">
            <a:solidFill>
              <a:schemeClr val="tx1"/>
            </a:solidFill>
            <a:round/>
            <a:headEnd/>
            <a:tailEnd/>
          </a:ln>
        </p:spPr>
        <p:txBody>
          <a:bodyPr/>
          <a:lstStyle/>
          <a:p>
            <a:endParaRPr lang="es-ES"/>
          </a:p>
        </p:txBody>
      </p:sp>
      <p:sp>
        <p:nvSpPr>
          <p:cNvPr id="16393" name="Line 16"/>
          <p:cNvSpPr>
            <a:spLocks noChangeShapeType="1"/>
          </p:cNvSpPr>
          <p:nvPr/>
        </p:nvSpPr>
        <p:spPr bwMode="auto">
          <a:xfrm>
            <a:off x="2771775" y="5589588"/>
            <a:ext cx="2520950" cy="0"/>
          </a:xfrm>
          <a:prstGeom prst="line">
            <a:avLst/>
          </a:prstGeom>
          <a:noFill/>
          <a:ln w="38100">
            <a:solidFill>
              <a:schemeClr val="tx1"/>
            </a:solidFill>
            <a:round/>
            <a:headEnd/>
            <a:tailEnd type="triangle" w="med" len="med"/>
          </a:ln>
        </p:spPr>
        <p:txBody>
          <a:bodyPr/>
          <a:lstStyle/>
          <a:p>
            <a:endParaRPr lang="es-E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io">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io">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795</TotalTime>
  <Words>1107</Words>
  <Application>Microsoft Office PowerPoint</Application>
  <PresentationFormat>Presentación en pantalla (4:3)</PresentationFormat>
  <Paragraphs>122</Paragraphs>
  <Slides>65</Slides>
  <Notes>9</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65</vt:i4>
      </vt:variant>
    </vt:vector>
  </HeadingPairs>
  <TitlesOfParts>
    <vt:vector size="72" baseType="lpstr">
      <vt:lpstr>Arial</vt:lpstr>
      <vt:lpstr>Gill Sans MT</vt:lpstr>
      <vt:lpstr>Wingdings 2</vt:lpstr>
      <vt:lpstr>Verdana</vt:lpstr>
      <vt:lpstr>Lucida Calligraphy</vt:lpstr>
      <vt:lpstr>Britannic Bold</vt:lpstr>
      <vt:lpstr>Solsticio</vt:lpstr>
      <vt:lpstr>Facultad de Ingeniería Marítima y Ciencias del Mar</vt:lpstr>
      <vt:lpstr>Diapositiva 2</vt:lpstr>
      <vt:lpstr>Diapositiva 3</vt:lpstr>
      <vt:lpstr>Diapositiva 4</vt:lpstr>
      <vt:lpstr>Diseño del complejo de estanques de tierra.</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Estudio Socioeconómico del Río Babahoyo</vt:lpstr>
      <vt:lpstr>Diapositiva 18</vt:lpstr>
      <vt:lpstr>Diapositiva 19</vt:lpstr>
      <vt:lpstr>Diapositiva 20</vt:lpstr>
      <vt:lpstr>Diapositiva 21</vt:lpstr>
      <vt:lpstr>Diapositiva 22</vt:lpstr>
      <vt:lpstr>Selección de la Estación Piscícola el Chame</vt:lpstr>
      <vt:lpstr>Diapositiva 24</vt:lpstr>
      <vt:lpstr>Construcción de la Estación El Chame </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Inauguración de la Estación y Grupo de trabajo </vt:lpstr>
      <vt:lpstr>Diapositiva 39</vt:lpstr>
      <vt:lpstr>Diapositiva 40</vt:lpstr>
      <vt:lpstr>Diapositiva 41</vt:lpstr>
      <vt:lpstr>Diapositiva 42</vt:lpstr>
      <vt:lpstr>Diapositiva 43</vt:lpstr>
      <vt:lpstr>Diapositiva 44</vt:lpstr>
      <vt:lpstr>Diapositiva 45</vt:lpstr>
      <vt:lpstr>Diapositiva 46</vt:lpstr>
      <vt:lpstr>Diapositiva 47</vt:lpstr>
      <vt:lpstr>Difusión y Entrenamiento del Cultivo de Tilapia</vt:lpstr>
      <vt:lpstr>Diapositiva 49</vt:lpstr>
      <vt:lpstr>Diapositiva 50</vt:lpstr>
      <vt:lpstr>Diapositiva 51</vt:lpstr>
      <vt:lpstr>Diapositiva 52</vt:lpstr>
      <vt:lpstr>Diapositiva 53</vt:lpstr>
      <vt:lpstr>Diapositiva 54</vt:lpstr>
      <vt:lpstr>Diapositiva 55</vt:lpstr>
      <vt:lpstr>Trabajos con módulos de Integración Piscícola</vt:lpstr>
      <vt:lpstr>Diapositiva 57</vt:lpstr>
      <vt:lpstr>Diapositiva 58</vt:lpstr>
      <vt:lpstr>Diapositiva 59</vt:lpstr>
      <vt:lpstr>Diapositiva 60</vt:lpstr>
      <vt:lpstr>Diapositiva 61</vt:lpstr>
      <vt:lpstr>Diapositiva 62</vt:lpstr>
      <vt:lpstr>Diapositiva 63</vt:lpstr>
      <vt:lpstr>Diapositiva 64</vt:lpstr>
      <vt:lpstr>Gracias…</vt:lpstr>
    </vt:vector>
  </TitlesOfParts>
  <Company>ESPOL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Asistente</dc:creator>
  <cp:lastModifiedBy>Administrador</cp:lastModifiedBy>
  <cp:revision>53</cp:revision>
  <dcterms:created xsi:type="dcterms:W3CDTF">2006-10-24T18:23:18Z</dcterms:created>
  <dcterms:modified xsi:type="dcterms:W3CDTF">2009-08-04T18:58:30Z</dcterms:modified>
</cp:coreProperties>
</file>