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1" r:id="rId25"/>
    <p:sldId id="278" r:id="rId26"/>
    <p:sldId id="280" r:id="rId27"/>
    <p:sldId id="282" r:id="rId28"/>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0" d="100"/>
          <a:sy n="60" d="100"/>
        </p:scale>
        <p:origin x="-60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0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13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14 Conector recto"/>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15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Elipse"/>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19 Elipse"/>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20 Elipse"/>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7 Título"/>
          <p:cNvSpPr>
            <a:spLocks noGrp="1"/>
          </p:cNvSpPr>
          <p:nvPr>
            <p:ph type="ctrTitle"/>
          </p:nvPr>
        </p:nvSpPr>
        <p:spPr>
          <a:xfrm>
            <a:off x="2286000" y="3124200"/>
            <a:ext cx="6172200" cy="1894362"/>
          </a:xfrm>
        </p:spPr>
        <p:txBody>
          <a:bodyPr/>
          <a:lstStyle>
            <a:lvl1pPr>
              <a:defRPr b="1"/>
            </a:lvl1pPr>
          </a:lstStyle>
          <a:p>
            <a:r>
              <a:rPr lang="es-ES" smtClean="0"/>
              <a:t>Haga clic para modificar el estilo de título del patrón</a:t>
            </a:r>
            <a:endParaRPr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a:p>
        </p:txBody>
      </p:sp>
      <p:sp>
        <p:nvSpPr>
          <p:cNvPr id="22" name="27 Marcador de fecha"/>
          <p:cNvSpPr>
            <a:spLocks noGrp="1"/>
          </p:cNvSpPr>
          <p:nvPr>
            <p:ph type="dt" sz="half" idx="10"/>
          </p:nvPr>
        </p:nvSpPr>
        <p:spPr bwMode="auto">
          <a:xfrm rot="5400000">
            <a:off x="7764463" y="1174750"/>
            <a:ext cx="2286000" cy="381000"/>
          </a:xfrm>
        </p:spPr>
        <p:txBody>
          <a:bodyPr/>
          <a:lstStyle>
            <a:lvl1pPr>
              <a:defRPr/>
            </a:lvl1pPr>
          </a:lstStyle>
          <a:p>
            <a:pPr>
              <a:defRPr/>
            </a:pPr>
            <a:fld id="{0AE9E71A-C4FD-4566-8A59-A8457FE09F88}" type="datetimeFigureOut">
              <a:rPr lang="es-EC"/>
              <a:pPr>
                <a:defRPr/>
              </a:pPr>
              <a:t>04/08/2009</a:t>
            </a:fld>
            <a:endParaRPr lang="es-EC"/>
          </a:p>
        </p:txBody>
      </p:sp>
      <p:sp>
        <p:nvSpPr>
          <p:cNvPr id="23" name="16 Marcador de pie de página"/>
          <p:cNvSpPr>
            <a:spLocks noGrp="1"/>
          </p:cNvSpPr>
          <p:nvPr>
            <p:ph type="ftr" sz="quarter" idx="11"/>
          </p:nvPr>
        </p:nvSpPr>
        <p:spPr bwMode="auto">
          <a:xfrm rot="5400000">
            <a:off x="7077076" y="4181475"/>
            <a:ext cx="3657600" cy="384175"/>
          </a:xfrm>
        </p:spPr>
        <p:txBody>
          <a:bodyPr/>
          <a:lstStyle>
            <a:lvl1pPr>
              <a:defRPr/>
            </a:lvl1pPr>
          </a:lstStyle>
          <a:p>
            <a:pPr>
              <a:defRPr/>
            </a:pPr>
            <a:endParaRPr lang="es-EC"/>
          </a:p>
        </p:txBody>
      </p:sp>
      <p:sp>
        <p:nvSpPr>
          <p:cNvPr id="24" name="28 Marcador de número de diapositiva"/>
          <p:cNvSpPr>
            <a:spLocks noGrp="1"/>
          </p:cNvSpPr>
          <p:nvPr>
            <p:ph type="sldNum" sz="quarter" idx="12"/>
          </p:nvPr>
        </p:nvSpPr>
        <p:spPr bwMode="auto">
          <a:xfrm>
            <a:off x="1325563" y="4929188"/>
            <a:ext cx="609600" cy="517525"/>
          </a:xfrm>
        </p:spPr>
        <p:txBody>
          <a:bodyPr/>
          <a:lstStyle>
            <a:lvl1pPr>
              <a:defRPr/>
            </a:lvl1pPr>
          </a:lstStyle>
          <a:p>
            <a:pPr>
              <a:defRPr/>
            </a:pPr>
            <a:fld id="{F30CD5D7-6654-4227-A9A8-16E07E6F5FD8}" type="slidenum">
              <a:rPr lang="es-EC"/>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AC7BB4E-A9E9-4099-AA37-E3448AF6F9A8}" type="datetimeFigureOut">
              <a:rPr lang="es-EC"/>
              <a:pPr>
                <a:defRPr/>
              </a:pPr>
              <a:t>04/08/2009</a:t>
            </a:fld>
            <a:endParaRPr lang="es-EC"/>
          </a:p>
        </p:txBody>
      </p:sp>
      <p:sp>
        <p:nvSpPr>
          <p:cNvPr id="5" name="2 Marcador de pie de página"/>
          <p:cNvSpPr>
            <a:spLocks noGrp="1"/>
          </p:cNvSpPr>
          <p:nvPr>
            <p:ph type="ftr" sz="quarter" idx="11"/>
          </p:nvPr>
        </p:nvSpPr>
        <p:spPr/>
        <p:txBody>
          <a:bodyPr/>
          <a:lstStyle>
            <a:lvl1pPr>
              <a:defRPr/>
            </a:lvl1pPr>
          </a:lstStyle>
          <a:p>
            <a:pPr>
              <a:defRPr/>
            </a:pPr>
            <a:endParaRPr lang="es-EC"/>
          </a:p>
        </p:txBody>
      </p:sp>
      <p:sp>
        <p:nvSpPr>
          <p:cNvPr id="6" name="22 Marcador de número de diapositiva"/>
          <p:cNvSpPr>
            <a:spLocks noGrp="1"/>
          </p:cNvSpPr>
          <p:nvPr>
            <p:ph type="sldNum" sz="quarter" idx="12"/>
          </p:nvPr>
        </p:nvSpPr>
        <p:spPr/>
        <p:txBody>
          <a:bodyPr/>
          <a:lstStyle>
            <a:lvl1pPr>
              <a:defRPr/>
            </a:lvl1pPr>
          </a:lstStyle>
          <a:p>
            <a:pPr>
              <a:defRPr/>
            </a:pPr>
            <a:fld id="{D45975BE-C710-4CC5-9B4A-171EEBB4F4A4}" type="slidenum">
              <a:rPr lang="es-EC"/>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13 Marcador de fecha"/>
          <p:cNvSpPr>
            <a:spLocks noGrp="1"/>
          </p:cNvSpPr>
          <p:nvPr>
            <p:ph type="dt" sz="half" idx="10"/>
          </p:nvPr>
        </p:nvSpPr>
        <p:spPr/>
        <p:txBody>
          <a:bodyPr/>
          <a:lstStyle>
            <a:lvl1pPr>
              <a:defRPr/>
            </a:lvl1pPr>
          </a:lstStyle>
          <a:p>
            <a:pPr>
              <a:defRPr/>
            </a:pPr>
            <a:fld id="{F27ACDDC-10B7-4368-93E5-04D07E6E206E}" type="datetimeFigureOut">
              <a:rPr lang="es-EC"/>
              <a:pPr>
                <a:defRPr/>
              </a:pPr>
              <a:t>04/08/2009</a:t>
            </a:fld>
            <a:endParaRPr lang="es-EC"/>
          </a:p>
        </p:txBody>
      </p:sp>
      <p:sp>
        <p:nvSpPr>
          <p:cNvPr id="5" name="2 Marcador de pie de página"/>
          <p:cNvSpPr>
            <a:spLocks noGrp="1"/>
          </p:cNvSpPr>
          <p:nvPr>
            <p:ph type="ftr" sz="quarter" idx="11"/>
          </p:nvPr>
        </p:nvSpPr>
        <p:spPr/>
        <p:txBody>
          <a:bodyPr/>
          <a:lstStyle>
            <a:lvl1pPr>
              <a:defRPr/>
            </a:lvl1pPr>
          </a:lstStyle>
          <a:p>
            <a:pPr>
              <a:defRPr/>
            </a:pPr>
            <a:endParaRPr lang="es-EC"/>
          </a:p>
        </p:txBody>
      </p:sp>
      <p:sp>
        <p:nvSpPr>
          <p:cNvPr id="6" name="22 Marcador de número de diapositiva"/>
          <p:cNvSpPr>
            <a:spLocks noGrp="1"/>
          </p:cNvSpPr>
          <p:nvPr>
            <p:ph type="sldNum" sz="quarter" idx="12"/>
          </p:nvPr>
        </p:nvSpPr>
        <p:spPr/>
        <p:txBody>
          <a:bodyPr/>
          <a:lstStyle>
            <a:lvl1pPr>
              <a:defRPr/>
            </a:lvl1pPr>
          </a:lstStyle>
          <a:p>
            <a:pPr>
              <a:defRPr/>
            </a:pPr>
            <a:fld id="{151DAD8F-CDD6-4FA3-A4F8-366793949882}" type="slidenum">
              <a:rPr lang="es-EC"/>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6 Marcador de fecha"/>
          <p:cNvSpPr>
            <a:spLocks noGrp="1"/>
          </p:cNvSpPr>
          <p:nvPr>
            <p:ph type="dt" sz="half" idx="10"/>
          </p:nvPr>
        </p:nvSpPr>
        <p:spPr/>
        <p:txBody>
          <a:bodyPr rtlCol="0"/>
          <a:lstStyle>
            <a:lvl1pPr>
              <a:defRPr/>
            </a:lvl1pPr>
          </a:lstStyle>
          <a:p>
            <a:pPr>
              <a:defRPr/>
            </a:pPr>
            <a:fld id="{4C56D235-9991-4C93-A77D-37162D2CD7A3}" type="datetimeFigureOut">
              <a:rPr lang="es-EC"/>
              <a:pPr>
                <a:defRPr/>
              </a:pPr>
              <a:t>04/08/2009</a:t>
            </a:fld>
            <a:endParaRPr lang="es-EC"/>
          </a:p>
        </p:txBody>
      </p:sp>
      <p:sp>
        <p:nvSpPr>
          <p:cNvPr id="5" name="8 Marcador de número de diapositiva"/>
          <p:cNvSpPr>
            <a:spLocks noGrp="1"/>
          </p:cNvSpPr>
          <p:nvPr>
            <p:ph type="sldNum" sz="quarter" idx="11"/>
          </p:nvPr>
        </p:nvSpPr>
        <p:spPr/>
        <p:txBody>
          <a:bodyPr rtlCol="0"/>
          <a:lstStyle>
            <a:lvl1pPr>
              <a:defRPr/>
            </a:lvl1pPr>
          </a:lstStyle>
          <a:p>
            <a:pPr>
              <a:defRPr/>
            </a:pPr>
            <a:fld id="{FF290FF8-A09F-4B1E-BEFE-3E3444000AB7}" type="slidenum">
              <a:rPr lang="es-EC"/>
              <a:pPr>
                <a:defRPr/>
              </a:pPr>
              <a:t>‹Nº›</a:t>
            </a:fld>
            <a:endParaRPr lang="es-EC"/>
          </a:p>
        </p:txBody>
      </p:sp>
      <p:sp>
        <p:nvSpPr>
          <p:cNvPr id="6" name="9 Marcador de pie de página"/>
          <p:cNvSpPr>
            <a:spLocks noGrp="1"/>
          </p:cNvSpPr>
          <p:nvPr>
            <p:ph type="ftr" sz="quarter" idx="12"/>
          </p:nvPr>
        </p:nvSpPr>
        <p:spPr/>
        <p:txBody>
          <a:bodyPr rtlCol="0"/>
          <a:lstStyle>
            <a:lvl1pPr>
              <a:defRPr/>
            </a:lvl1pPr>
          </a:lstStyle>
          <a:p>
            <a:pPr>
              <a:defRPr/>
            </a:pPr>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4" name="3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4 Rectángulo"/>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5 Rectángulo"/>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6 Rectángulo"/>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7 Conector recto"/>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Conector recto"/>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0 Conector recto"/>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12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13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14 Elipse"/>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15 Elipse"/>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16 Elipse"/>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17 Elipse"/>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18 Conector recto"/>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20" name="3 Marcador de fecha"/>
          <p:cNvSpPr>
            <a:spLocks noGrp="1"/>
          </p:cNvSpPr>
          <p:nvPr>
            <p:ph type="dt" sz="half" idx="10"/>
          </p:nvPr>
        </p:nvSpPr>
        <p:spPr bwMode="auto">
          <a:xfrm rot="5400000">
            <a:off x="7762875" y="1169988"/>
            <a:ext cx="2286000" cy="381000"/>
          </a:xfrm>
        </p:spPr>
        <p:txBody>
          <a:bodyPr/>
          <a:lstStyle>
            <a:lvl1pPr>
              <a:defRPr/>
            </a:lvl1pPr>
          </a:lstStyle>
          <a:p>
            <a:pPr>
              <a:defRPr/>
            </a:pPr>
            <a:fld id="{55A59550-7E4F-4FB2-8F29-0E15D0D27A8D}" type="datetimeFigureOut">
              <a:rPr lang="es-EC"/>
              <a:pPr>
                <a:defRPr/>
              </a:pPr>
              <a:t>04/08/2009</a:t>
            </a:fld>
            <a:endParaRPr lang="es-EC"/>
          </a:p>
        </p:txBody>
      </p:sp>
      <p:sp>
        <p:nvSpPr>
          <p:cNvPr id="21" name="4 Marcador de pie de página"/>
          <p:cNvSpPr>
            <a:spLocks noGrp="1"/>
          </p:cNvSpPr>
          <p:nvPr>
            <p:ph type="ftr" sz="quarter" idx="11"/>
          </p:nvPr>
        </p:nvSpPr>
        <p:spPr bwMode="auto">
          <a:xfrm rot="5400000">
            <a:off x="7077076" y="4178300"/>
            <a:ext cx="3657600" cy="384175"/>
          </a:xfrm>
        </p:spPr>
        <p:txBody>
          <a:bodyPr/>
          <a:lstStyle>
            <a:lvl1pPr>
              <a:defRPr/>
            </a:lvl1pPr>
          </a:lstStyle>
          <a:p>
            <a:pPr>
              <a:defRPr/>
            </a:pPr>
            <a:endParaRPr lang="es-EC"/>
          </a:p>
        </p:txBody>
      </p:sp>
      <p:sp>
        <p:nvSpPr>
          <p:cNvPr id="22" name="5 Marcador de número de diapositiva"/>
          <p:cNvSpPr>
            <a:spLocks noGrp="1"/>
          </p:cNvSpPr>
          <p:nvPr>
            <p:ph type="sldNum" sz="quarter" idx="12"/>
          </p:nvPr>
        </p:nvSpPr>
        <p:spPr bwMode="auto">
          <a:xfrm>
            <a:off x="1339850" y="4929188"/>
            <a:ext cx="609600" cy="517525"/>
          </a:xfrm>
        </p:spPr>
        <p:txBody>
          <a:bodyPr/>
          <a:lstStyle>
            <a:lvl1pPr>
              <a:defRPr/>
            </a:lvl1pPr>
          </a:lstStyle>
          <a:p>
            <a:pPr>
              <a:defRPr/>
            </a:pPr>
            <a:fld id="{D16AA728-ACEE-4050-8432-81F4FFCD49FC}" type="slidenum">
              <a:rPr lang="es-EC"/>
              <a:pPr>
                <a:defRPr/>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9" name="8 Marcador de contenido"/>
          <p:cNvSpPr>
            <a:spLocks noGrp="1"/>
          </p:cNvSpPr>
          <p:nvPr>
            <p:ph sz="quarter" idx="1"/>
          </p:nvPr>
        </p:nvSpPr>
        <p:spPr>
          <a:xfrm>
            <a:off x="457200"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10 Marcador de contenido"/>
          <p:cNvSpPr>
            <a:spLocks noGrp="1"/>
          </p:cNvSpPr>
          <p:nvPr>
            <p:ph sz="quarter" idx="2"/>
          </p:nvPr>
        </p:nvSpPr>
        <p:spPr>
          <a:xfrm>
            <a:off x="4270248" y="1600200"/>
            <a:ext cx="3657600" cy="45720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13 Marcador de fecha"/>
          <p:cNvSpPr>
            <a:spLocks noGrp="1"/>
          </p:cNvSpPr>
          <p:nvPr>
            <p:ph type="dt" sz="half" idx="10"/>
          </p:nvPr>
        </p:nvSpPr>
        <p:spPr/>
        <p:txBody>
          <a:bodyPr/>
          <a:lstStyle>
            <a:lvl1pPr>
              <a:defRPr/>
            </a:lvl1pPr>
          </a:lstStyle>
          <a:p>
            <a:pPr>
              <a:defRPr/>
            </a:pPr>
            <a:fld id="{2B6DAA77-93B4-4302-9A09-FC1C103AED57}" type="datetimeFigureOut">
              <a:rPr lang="es-EC"/>
              <a:pPr>
                <a:defRPr/>
              </a:pPr>
              <a:t>04/08/2009</a:t>
            </a:fld>
            <a:endParaRPr lang="es-EC"/>
          </a:p>
        </p:txBody>
      </p:sp>
      <p:sp>
        <p:nvSpPr>
          <p:cNvPr id="6" name="2 Marcador de pie de página"/>
          <p:cNvSpPr>
            <a:spLocks noGrp="1"/>
          </p:cNvSpPr>
          <p:nvPr>
            <p:ph type="ftr" sz="quarter" idx="11"/>
          </p:nvPr>
        </p:nvSpPr>
        <p:spPr/>
        <p:txBody>
          <a:bodyPr/>
          <a:lstStyle>
            <a:lvl1pPr>
              <a:defRPr/>
            </a:lvl1pPr>
          </a:lstStyle>
          <a:p>
            <a:pPr>
              <a:defRPr/>
            </a:pPr>
            <a:endParaRPr lang="es-EC"/>
          </a:p>
        </p:txBody>
      </p:sp>
      <p:sp>
        <p:nvSpPr>
          <p:cNvPr id="7" name="22 Marcador de número de diapositiva"/>
          <p:cNvSpPr>
            <a:spLocks noGrp="1"/>
          </p:cNvSpPr>
          <p:nvPr>
            <p:ph type="sldNum" sz="quarter" idx="12"/>
          </p:nvPr>
        </p:nvSpPr>
        <p:spPr/>
        <p:txBody>
          <a:bodyPr/>
          <a:lstStyle>
            <a:lvl1pPr>
              <a:defRPr/>
            </a:lvl1pPr>
          </a:lstStyle>
          <a:p>
            <a:pPr>
              <a:defRPr/>
            </a:pPr>
            <a:fld id="{13D94D3E-2FCC-4101-A2E4-74D3DF7C5B91}" type="slidenum">
              <a:rPr lang="es-EC"/>
              <a:pPr>
                <a:defRPr/>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lstStyle>
            <a:lvl1pPr>
              <a:defRPr/>
            </a:lvl1pPr>
          </a:lstStyle>
          <a:p>
            <a:r>
              <a:rPr lang="es-ES" smtClean="0"/>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smtClean="0"/>
              <a:t>Haga clic para modificar el estilo de texto del patrón</a:t>
            </a:r>
          </a:p>
        </p:txBody>
      </p:sp>
      <p:sp>
        <p:nvSpPr>
          <p:cNvPr id="7" name="13 Marcador de fecha"/>
          <p:cNvSpPr>
            <a:spLocks noGrp="1"/>
          </p:cNvSpPr>
          <p:nvPr>
            <p:ph type="dt" sz="half" idx="10"/>
          </p:nvPr>
        </p:nvSpPr>
        <p:spPr/>
        <p:txBody>
          <a:bodyPr/>
          <a:lstStyle>
            <a:lvl1pPr>
              <a:defRPr/>
            </a:lvl1pPr>
          </a:lstStyle>
          <a:p>
            <a:pPr>
              <a:defRPr/>
            </a:pPr>
            <a:fld id="{D13518A8-3D65-43F1-AA5C-1F5C2B11ABC9}" type="datetimeFigureOut">
              <a:rPr lang="es-EC"/>
              <a:pPr>
                <a:defRPr/>
              </a:pPr>
              <a:t>04/08/2009</a:t>
            </a:fld>
            <a:endParaRPr lang="es-EC"/>
          </a:p>
        </p:txBody>
      </p:sp>
      <p:sp>
        <p:nvSpPr>
          <p:cNvPr id="8" name="2 Marcador de pie de página"/>
          <p:cNvSpPr>
            <a:spLocks noGrp="1"/>
          </p:cNvSpPr>
          <p:nvPr>
            <p:ph type="ftr" sz="quarter" idx="11"/>
          </p:nvPr>
        </p:nvSpPr>
        <p:spPr/>
        <p:txBody>
          <a:bodyPr/>
          <a:lstStyle>
            <a:lvl1pPr>
              <a:defRPr/>
            </a:lvl1pPr>
          </a:lstStyle>
          <a:p>
            <a:pPr>
              <a:defRPr/>
            </a:pPr>
            <a:endParaRPr lang="es-EC"/>
          </a:p>
        </p:txBody>
      </p:sp>
      <p:sp>
        <p:nvSpPr>
          <p:cNvPr id="9" name="22 Marcador de número de diapositiva"/>
          <p:cNvSpPr>
            <a:spLocks noGrp="1"/>
          </p:cNvSpPr>
          <p:nvPr>
            <p:ph type="sldNum" sz="quarter" idx="12"/>
          </p:nvPr>
        </p:nvSpPr>
        <p:spPr/>
        <p:txBody>
          <a:bodyPr/>
          <a:lstStyle>
            <a:lvl1pPr>
              <a:defRPr/>
            </a:lvl1pPr>
          </a:lstStyle>
          <a:p>
            <a:pPr>
              <a:defRPr/>
            </a:pPr>
            <a:fld id="{C6056056-F5A3-42FD-B7AB-A06A14C4714F}" type="slidenum">
              <a:rPr lang="es-EC"/>
              <a:pPr>
                <a:defRPr/>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5 Marcador de fecha"/>
          <p:cNvSpPr>
            <a:spLocks noGrp="1"/>
          </p:cNvSpPr>
          <p:nvPr>
            <p:ph type="dt" sz="half" idx="10"/>
          </p:nvPr>
        </p:nvSpPr>
        <p:spPr/>
        <p:txBody>
          <a:bodyPr rtlCol="0"/>
          <a:lstStyle>
            <a:lvl1pPr>
              <a:defRPr/>
            </a:lvl1pPr>
          </a:lstStyle>
          <a:p>
            <a:pPr>
              <a:defRPr/>
            </a:pPr>
            <a:fld id="{9CB043BB-F872-4AE9-A46E-A04A941D6952}" type="datetimeFigureOut">
              <a:rPr lang="es-EC"/>
              <a:pPr>
                <a:defRPr/>
              </a:pPr>
              <a:t>04/08/2009</a:t>
            </a:fld>
            <a:endParaRPr lang="es-EC"/>
          </a:p>
        </p:txBody>
      </p:sp>
      <p:sp>
        <p:nvSpPr>
          <p:cNvPr id="4" name="6 Marcador de número de diapositiva"/>
          <p:cNvSpPr>
            <a:spLocks noGrp="1"/>
          </p:cNvSpPr>
          <p:nvPr>
            <p:ph type="sldNum" sz="quarter" idx="11"/>
          </p:nvPr>
        </p:nvSpPr>
        <p:spPr/>
        <p:txBody>
          <a:bodyPr rtlCol="0"/>
          <a:lstStyle>
            <a:lvl1pPr>
              <a:defRPr/>
            </a:lvl1pPr>
          </a:lstStyle>
          <a:p>
            <a:pPr>
              <a:defRPr/>
            </a:pPr>
            <a:fld id="{63AF1B88-F396-475D-ACEF-A6325FFB4582}" type="slidenum">
              <a:rPr lang="es-EC"/>
              <a:pPr>
                <a:defRPr/>
              </a:pPr>
              <a:t>‹Nº›</a:t>
            </a:fld>
            <a:endParaRPr lang="es-EC"/>
          </a:p>
        </p:txBody>
      </p:sp>
      <p:sp>
        <p:nvSpPr>
          <p:cNvPr id="5" name="7 Marcador de pie de página"/>
          <p:cNvSpPr>
            <a:spLocks noGrp="1"/>
          </p:cNvSpPr>
          <p:nvPr>
            <p:ph type="ftr" sz="quarter" idx="12"/>
          </p:nvPr>
        </p:nvSpPr>
        <p:spPr/>
        <p:txBody>
          <a:bodyPr rtlCol="0"/>
          <a:lstStyle>
            <a:lvl1pPr>
              <a:defRPr/>
            </a:lvl1pPr>
          </a:lstStyle>
          <a:p>
            <a:pPr>
              <a:defRPr/>
            </a:pPr>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E4EFC7F7-A505-40C5-8B2B-65A1F867B888}" type="datetimeFigureOut">
              <a:rPr lang="es-EC"/>
              <a:pPr>
                <a:defRPr/>
              </a:pPr>
              <a:t>04/08/2009</a:t>
            </a:fld>
            <a:endParaRPr lang="es-EC"/>
          </a:p>
        </p:txBody>
      </p:sp>
      <p:sp>
        <p:nvSpPr>
          <p:cNvPr id="3" name="2 Marcador de pie de página"/>
          <p:cNvSpPr>
            <a:spLocks noGrp="1"/>
          </p:cNvSpPr>
          <p:nvPr>
            <p:ph type="ftr" sz="quarter" idx="11"/>
          </p:nvPr>
        </p:nvSpPr>
        <p:spPr/>
        <p:txBody>
          <a:bodyPr/>
          <a:lstStyle>
            <a:lvl1pPr>
              <a:defRPr/>
            </a:lvl1pPr>
          </a:lstStyle>
          <a:p>
            <a:pPr>
              <a:defRPr/>
            </a:pPr>
            <a:endParaRPr lang="es-EC"/>
          </a:p>
        </p:txBody>
      </p:sp>
      <p:sp>
        <p:nvSpPr>
          <p:cNvPr id="4" name="22 Marcador de número de diapositiva"/>
          <p:cNvSpPr>
            <a:spLocks noGrp="1"/>
          </p:cNvSpPr>
          <p:nvPr>
            <p:ph type="sldNum" sz="quarter" idx="12"/>
          </p:nvPr>
        </p:nvSpPr>
        <p:spPr/>
        <p:txBody>
          <a:bodyPr/>
          <a:lstStyle>
            <a:lvl1pPr>
              <a:defRPr/>
            </a:lvl1pPr>
          </a:lstStyle>
          <a:p>
            <a:pPr>
              <a:defRPr/>
            </a:pPr>
            <a:fld id="{A4E28E1D-F6CE-422A-A014-B9E608AF6373}" type="slidenum">
              <a:rPr lang="es-EC"/>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5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6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7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9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10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1 Título"/>
          <p:cNvSpPr>
            <a:spLocks noGrp="1"/>
          </p:cNvSpPr>
          <p:nvPr>
            <p:ph type="title"/>
          </p:nvPr>
        </p:nvSpPr>
        <p:spPr>
          <a:xfrm rot="5400000">
            <a:off x="3371850" y="3200400"/>
            <a:ext cx="6309360" cy="457200"/>
          </a:xfrm>
        </p:spPr>
        <p:txBody>
          <a:bodyPr/>
          <a:lstStyle>
            <a:lvl1pPr algn="l">
              <a:buNone/>
              <a:defRPr sz="2000" b="1" cap="small" baseline="0"/>
            </a:lvl1pPr>
          </a:lstStyle>
          <a:p>
            <a:r>
              <a:rPr lang="es-ES" smtClean="0"/>
              <a:t>Haga clic para modificar el estilo de título del patrón</a:t>
            </a:r>
            <a:endParaRPr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18" name="17 Marcador de contenido"/>
          <p:cNvSpPr>
            <a:spLocks noGrp="1"/>
          </p:cNvSpPr>
          <p:nvPr>
            <p:ph sz="quarter" idx="1"/>
          </p:nvPr>
        </p:nvSpPr>
        <p:spPr>
          <a:xfrm>
            <a:off x="304800" y="274320"/>
            <a:ext cx="5638800" cy="632764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2" name="20 Marcador de fecha"/>
          <p:cNvSpPr>
            <a:spLocks noGrp="1"/>
          </p:cNvSpPr>
          <p:nvPr>
            <p:ph type="dt" sz="half" idx="10"/>
          </p:nvPr>
        </p:nvSpPr>
        <p:spPr/>
        <p:txBody>
          <a:bodyPr rtlCol="0"/>
          <a:lstStyle>
            <a:lvl1pPr>
              <a:defRPr/>
            </a:lvl1pPr>
          </a:lstStyle>
          <a:p>
            <a:pPr>
              <a:defRPr/>
            </a:pPr>
            <a:fld id="{550BEA5A-3117-40BD-A1D8-58F96E5D35F2}" type="datetimeFigureOut">
              <a:rPr lang="es-EC"/>
              <a:pPr>
                <a:defRPr/>
              </a:pPr>
              <a:t>04/08/2009</a:t>
            </a:fld>
            <a:endParaRPr lang="es-EC"/>
          </a:p>
        </p:txBody>
      </p:sp>
      <p:sp>
        <p:nvSpPr>
          <p:cNvPr id="13" name="21 Marcador de número de diapositiva"/>
          <p:cNvSpPr>
            <a:spLocks noGrp="1"/>
          </p:cNvSpPr>
          <p:nvPr>
            <p:ph type="sldNum" sz="quarter" idx="11"/>
          </p:nvPr>
        </p:nvSpPr>
        <p:spPr/>
        <p:txBody>
          <a:bodyPr rtlCol="0"/>
          <a:lstStyle>
            <a:lvl1pPr>
              <a:defRPr/>
            </a:lvl1pPr>
          </a:lstStyle>
          <a:p>
            <a:pPr>
              <a:defRPr/>
            </a:pPr>
            <a:fld id="{BA0981A0-0171-4C16-AD98-B3582F55AD91}" type="slidenum">
              <a:rPr lang="es-EC"/>
              <a:pPr>
                <a:defRPr/>
              </a:pPr>
              <a:t>‹Nº›</a:t>
            </a:fld>
            <a:endParaRPr lang="es-EC"/>
          </a:p>
        </p:txBody>
      </p:sp>
      <p:sp>
        <p:nvSpPr>
          <p:cNvPr id="14" name="22 Marcador de pie de página"/>
          <p:cNvSpPr>
            <a:spLocks noGrp="1"/>
          </p:cNvSpPr>
          <p:nvPr>
            <p:ph type="ftr" sz="quarter" idx="12"/>
          </p:nvPr>
        </p:nvSpPr>
        <p:spPr/>
        <p:txBody>
          <a:bodyPr rtlCol="0"/>
          <a:lstStyle>
            <a:lvl1pPr>
              <a:defRPr/>
            </a:lvl1pPr>
          </a:lstStyle>
          <a:p>
            <a:pPr>
              <a:defRPr/>
            </a:pPr>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4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5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6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7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8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10 Conector recto"/>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1 Título"/>
          <p:cNvSpPr>
            <a:spLocks noGrp="1"/>
          </p:cNvSpPr>
          <p:nvPr>
            <p:ph type="title"/>
          </p:nvPr>
        </p:nvSpPr>
        <p:spPr>
          <a:xfrm rot="5400000">
            <a:off x="3350133" y="3200400"/>
            <a:ext cx="6309360" cy="457200"/>
          </a:xfrm>
        </p:spPr>
        <p:txBody>
          <a:bodyPr/>
          <a:lstStyle>
            <a:lvl1pPr algn="l">
              <a:buNone/>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s-ES" noProof="0" smtClean="0"/>
              <a:t>Haga clic en el icono para agregar una imagen</a:t>
            </a:r>
            <a:endParaRPr lang="en-US" noProof="0"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s-ES" smtClean="0"/>
              <a:t>Haga clic para modificar el estilo de texto del patrón</a:t>
            </a:r>
          </a:p>
        </p:txBody>
      </p:sp>
      <p:sp>
        <p:nvSpPr>
          <p:cNvPr id="12" name="16 Marcador de fecha"/>
          <p:cNvSpPr>
            <a:spLocks noGrp="1"/>
          </p:cNvSpPr>
          <p:nvPr>
            <p:ph type="dt" sz="half" idx="10"/>
          </p:nvPr>
        </p:nvSpPr>
        <p:spPr/>
        <p:txBody>
          <a:bodyPr rtlCol="0"/>
          <a:lstStyle>
            <a:lvl1pPr>
              <a:defRPr/>
            </a:lvl1pPr>
          </a:lstStyle>
          <a:p>
            <a:pPr>
              <a:defRPr/>
            </a:pPr>
            <a:fld id="{C90FF90F-502B-40BA-A74C-E47D9F366217}" type="datetimeFigureOut">
              <a:rPr lang="es-EC"/>
              <a:pPr>
                <a:defRPr/>
              </a:pPr>
              <a:t>04/08/2009</a:t>
            </a:fld>
            <a:endParaRPr lang="es-EC"/>
          </a:p>
        </p:txBody>
      </p:sp>
      <p:sp>
        <p:nvSpPr>
          <p:cNvPr id="13" name="17 Marcador de número de diapositiva"/>
          <p:cNvSpPr>
            <a:spLocks noGrp="1"/>
          </p:cNvSpPr>
          <p:nvPr>
            <p:ph type="sldNum" sz="quarter" idx="11"/>
          </p:nvPr>
        </p:nvSpPr>
        <p:spPr/>
        <p:txBody>
          <a:bodyPr rtlCol="0"/>
          <a:lstStyle>
            <a:lvl1pPr>
              <a:defRPr/>
            </a:lvl1pPr>
          </a:lstStyle>
          <a:p>
            <a:pPr>
              <a:defRPr/>
            </a:pPr>
            <a:fld id="{92C596E8-9B31-4EEC-B4E1-989E634DBE2C}" type="slidenum">
              <a:rPr lang="es-EC"/>
              <a:pPr>
                <a:defRPr/>
              </a:pPr>
              <a:t>‹Nº›</a:t>
            </a:fld>
            <a:endParaRPr lang="es-EC"/>
          </a:p>
        </p:txBody>
      </p:sp>
      <p:sp>
        <p:nvSpPr>
          <p:cNvPr id="14" name="20 Marcador de pie de página"/>
          <p:cNvSpPr>
            <a:spLocks noGrp="1"/>
          </p:cNvSpPr>
          <p:nvPr>
            <p:ph type="ftr" sz="quarter" idx="12"/>
          </p:nvPr>
        </p:nvSpPr>
        <p:spPr/>
        <p:txBody>
          <a:bodyPr rtlCol="0"/>
          <a:lstStyle>
            <a:lvl1pPr>
              <a:defRPr/>
            </a:lvl1pPr>
          </a:lstStyle>
          <a:p>
            <a:pPr>
              <a:defRPr/>
            </a:pPr>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lang="es-ES" smtClean="0"/>
              <a:t>Haga clic para modificar el estilo de título del patrón</a:t>
            </a:r>
            <a:endParaRPr lang="en-US"/>
          </a:p>
        </p:txBody>
      </p:sp>
      <p:sp>
        <p:nvSpPr>
          <p:cNvPr id="1028" name="12 Marcador de texto"/>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4" name="13 Marcador de fecha"/>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A6DC1574-2449-45DC-976C-0B65C1FAE710}" type="datetimeFigureOut">
              <a:rPr lang="es-EC"/>
              <a:pPr>
                <a:defRPr/>
              </a:pPr>
              <a:t>04/08/2009</a:t>
            </a:fld>
            <a:endParaRPr lang="es-EC"/>
          </a:p>
        </p:txBody>
      </p:sp>
      <p:sp>
        <p:nvSpPr>
          <p:cNvPr id="3" name="2 Marcador de pie de página"/>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s-EC"/>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11 Elipse"/>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22 Marcador de número de diapositiva"/>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10950933-C450-4891-A731-CF6D4040FFCE}" type="slidenum">
              <a:rPr lang="es-EC"/>
              <a:pPr>
                <a:defRPr/>
              </a:pPr>
              <a:t>‹Nº›</a:t>
            </a:fld>
            <a:endParaRPr lang="es-EC"/>
          </a:p>
        </p:txBody>
      </p:sp>
      <p:sp>
        <p:nvSpPr>
          <p:cNvPr id="15" name="14 CuadroTexto"/>
          <p:cNvSpPr txBox="1"/>
          <p:nvPr userDrawn="1"/>
        </p:nvSpPr>
        <p:spPr>
          <a:xfrm>
            <a:off x="3581400" y="6477000"/>
            <a:ext cx="1905000" cy="400050"/>
          </a:xfrm>
          <a:prstGeom prst="rect">
            <a:avLst/>
          </a:prstGeom>
          <a:noFill/>
        </p:spPr>
        <p:txBody>
          <a:bodyPr>
            <a:spAutoFit/>
          </a:bodyPr>
          <a:lstStyle/>
          <a:p>
            <a:pPr algn="ctr" fontAlgn="auto">
              <a:spcBef>
                <a:spcPts val="0"/>
              </a:spcBef>
              <a:spcAft>
                <a:spcPts val="0"/>
              </a:spcAft>
              <a:defRPr/>
            </a:pPr>
            <a:r>
              <a:rPr lang="es-ES" sz="1000" dirty="0">
                <a:latin typeface="+mn-lt"/>
                <a:cs typeface="+mn-cs"/>
              </a:rPr>
              <a:t>Por: Ecuador Marcillo, </a:t>
            </a:r>
            <a:r>
              <a:rPr lang="es-ES" sz="1000" dirty="0" err="1">
                <a:latin typeface="+mn-lt"/>
                <a:cs typeface="+mn-cs"/>
              </a:rPr>
              <a:t>M.Sc.</a:t>
            </a:r>
            <a:endParaRPr lang="es-ES" sz="1000" dirty="0">
              <a:latin typeface="+mn-lt"/>
              <a:cs typeface="+mn-cs"/>
            </a:endParaRPr>
          </a:p>
          <a:p>
            <a:pPr algn="ctr" fontAlgn="auto">
              <a:spcBef>
                <a:spcPts val="0"/>
              </a:spcBef>
              <a:spcAft>
                <a:spcPts val="0"/>
              </a:spcAft>
              <a:defRPr/>
            </a:pPr>
            <a:r>
              <a:rPr lang="es-ES" sz="1000" dirty="0">
                <a:latin typeface="+mn-lt"/>
                <a:cs typeface="+mn-cs"/>
              </a:rPr>
              <a:t>FIMCM-ESPOL</a:t>
            </a:r>
            <a:endParaRPr lang="es-EC" sz="1000" dirty="0">
              <a:latin typeface="+mn-lt"/>
              <a:cs typeface="+mn-cs"/>
            </a:endParaRPr>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1" r:id="rId4"/>
    <p:sldLayoutId id="2147483732" r:id="rId5"/>
    <p:sldLayoutId id="2147483739" r:id="rId6"/>
    <p:sldLayoutId id="2147483733" r:id="rId7"/>
    <p:sldLayoutId id="2147483740" r:id="rId8"/>
    <p:sldLayoutId id="2147483741" r:id="rId9"/>
    <p:sldLayoutId id="2147483734" r:id="rId10"/>
    <p:sldLayoutId id="2147483735" r:id="rId11"/>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82A0B9"/>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C8D7E5"/>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EBC0B1"/>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33600" y="990600"/>
            <a:ext cx="6172200" cy="1893888"/>
          </a:xfrm>
        </p:spPr>
        <p:txBody>
          <a:bodyPr>
            <a:normAutofit fontScale="90000"/>
          </a:bodyPr>
          <a:lstStyle/>
          <a:p>
            <a:pPr algn="ctr" eaLnBrk="1" fontAlgn="auto" hangingPunct="1">
              <a:spcAft>
                <a:spcPts val="0"/>
              </a:spcAft>
              <a:defRPr/>
            </a:pPr>
            <a:r>
              <a:rPr lang="es-EC" sz="2800" dirty="0" smtClean="0"/>
              <a:t>ESCUELA SUPERIOR </a:t>
            </a:r>
            <a:br>
              <a:rPr lang="es-EC" sz="2800" dirty="0" smtClean="0"/>
            </a:br>
            <a:r>
              <a:rPr lang="es-EC" sz="2800" dirty="0" smtClean="0"/>
              <a:t>POLITÉCNICA DEL LITORAL</a:t>
            </a:r>
            <a:br>
              <a:rPr lang="es-EC" sz="2800" dirty="0" smtClean="0"/>
            </a:br>
            <a:r>
              <a:rPr lang="es-EC" sz="2800" dirty="0" smtClean="0">
                <a:solidFill>
                  <a:schemeClr val="bg2">
                    <a:lumMod val="25000"/>
                  </a:schemeClr>
                </a:solidFill>
                <a:latin typeface="Euro Sign" pitchFamily="34" charset="0"/>
              </a:rPr>
              <a:t>FACULTAD DE INGENIERÍA MARÍTIMA </a:t>
            </a:r>
            <a:br>
              <a:rPr lang="es-EC" sz="2800" dirty="0" smtClean="0">
                <a:solidFill>
                  <a:schemeClr val="bg2">
                    <a:lumMod val="25000"/>
                  </a:schemeClr>
                </a:solidFill>
                <a:latin typeface="Euro Sign" pitchFamily="34" charset="0"/>
              </a:rPr>
            </a:br>
            <a:r>
              <a:rPr lang="es-EC" sz="2800" dirty="0" smtClean="0">
                <a:solidFill>
                  <a:schemeClr val="bg2">
                    <a:lumMod val="25000"/>
                  </a:schemeClr>
                </a:solidFill>
                <a:latin typeface="Euro Sign" pitchFamily="34" charset="0"/>
              </a:rPr>
              <a:t>Y CIENCIAS DEL MAR</a:t>
            </a:r>
            <a:endParaRPr lang="es-EC" dirty="0">
              <a:latin typeface="Euro Sign" pitchFamily="34" charset="0"/>
            </a:endParaRPr>
          </a:p>
        </p:txBody>
      </p:sp>
      <p:sp>
        <p:nvSpPr>
          <p:cNvPr id="3" name="2 Subtítulo"/>
          <p:cNvSpPr>
            <a:spLocks noGrp="1"/>
          </p:cNvSpPr>
          <p:nvPr>
            <p:ph type="subTitle" idx="1"/>
          </p:nvPr>
        </p:nvSpPr>
        <p:spPr/>
        <p:txBody>
          <a:bodyPr>
            <a:normAutofit/>
          </a:bodyPr>
          <a:lstStyle/>
          <a:p>
            <a:pPr algn="ctr" eaLnBrk="1" fontAlgn="auto" hangingPunct="1">
              <a:spcBef>
                <a:spcPts val="0"/>
              </a:spcBef>
              <a:spcAft>
                <a:spcPts val="0"/>
              </a:spcAft>
              <a:buFont typeface="Wingdings"/>
              <a:buNone/>
              <a:defRPr/>
            </a:pPr>
            <a:r>
              <a:rPr lang="es-EC" i="1" spc="50" dirty="0" smtClean="0">
                <a:ln w="12700" cmpd="sng">
                  <a:solidFill>
                    <a:schemeClr val="accent6">
                      <a:satMod val="120000"/>
                      <a:shade val="80000"/>
                    </a:schemeClr>
                  </a:solidFill>
                  <a:prstDash val="solid"/>
                </a:ln>
                <a:solidFill>
                  <a:schemeClr val="tx1">
                    <a:lumMod val="95000"/>
                    <a:lumOff val="5000"/>
                  </a:schemeClr>
                </a:solidFill>
                <a:effectLst>
                  <a:glow rad="53100">
                    <a:schemeClr val="accent6">
                      <a:satMod val="180000"/>
                      <a:alpha val="30000"/>
                    </a:schemeClr>
                  </a:glow>
                  <a:outerShdw blurRad="38100" dist="38100" dir="2700000" algn="tl">
                    <a:srgbClr val="000000">
                      <a:alpha val="43137"/>
                    </a:srgbClr>
                  </a:outerShdw>
                </a:effectLst>
              </a:rPr>
              <a:t>Ecuador Marcillo Gallino</a:t>
            </a:r>
            <a:endParaRPr lang="es-EC" spc="50" dirty="0" smtClean="0">
              <a:ln w="12700" cmpd="sng">
                <a:solidFill>
                  <a:schemeClr val="accent6">
                    <a:satMod val="120000"/>
                    <a:shade val="80000"/>
                  </a:schemeClr>
                </a:solidFill>
                <a:prstDash val="solid"/>
              </a:ln>
              <a:solidFill>
                <a:schemeClr val="tx1">
                  <a:lumMod val="95000"/>
                  <a:lumOff val="5000"/>
                </a:schemeClr>
              </a:solidFill>
              <a:effectLst>
                <a:glow rad="53100">
                  <a:schemeClr val="accent6">
                    <a:satMod val="180000"/>
                    <a:alpha val="30000"/>
                  </a:schemeClr>
                </a:glow>
                <a:outerShdw blurRad="38100" dist="38100" dir="2700000" algn="tl">
                  <a:srgbClr val="000000">
                    <a:alpha val="43137"/>
                  </a:srgbClr>
                </a:outerShdw>
              </a:effectLst>
            </a:endParaRPr>
          </a:p>
          <a:p>
            <a:pPr algn="ctr" eaLnBrk="1" fontAlgn="auto" hangingPunct="1">
              <a:spcBef>
                <a:spcPts val="0"/>
              </a:spcBef>
              <a:spcAft>
                <a:spcPts val="0"/>
              </a:spcAft>
              <a:buFont typeface="Wingdings"/>
              <a:buNone/>
              <a:defRPr/>
            </a:pPr>
            <a:endParaRPr lang="es-ES" i="1" spc="50" dirty="0" smtClean="0">
              <a:ln w="12700" cmpd="sng">
                <a:solidFill>
                  <a:schemeClr val="accent6">
                    <a:satMod val="120000"/>
                    <a:shade val="80000"/>
                  </a:schemeClr>
                </a:solidFill>
                <a:prstDash val="solid"/>
              </a:ln>
              <a:solidFill>
                <a:schemeClr val="tx1">
                  <a:lumMod val="95000"/>
                  <a:lumOff val="5000"/>
                </a:schemeClr>
              </a:solidFill>
              <a:effectLst>
                <a:glow rad="53100">
                  <a:schemeClr val="accent6">
                    <a:satMod val="180000"/>
                    <a:alpha val="30000"/>
                  </a:schemeClr>
                </a:glow>
                <a:outerShdw blurRad="38100" dist="38100" dir="2700000" algn="tl">
                  <a:srgbClr val="000000">
                    <a:alpha val="43137"/>
                  </a:srgbClr>
                </a:outerShdw>
              </a:effectLst>
            </a:endParaRPr>
          </a:p>
          <a:p>
            <a:pPr algn="ctr" eaLnBrk="1" fontAlgn="auto" hangingPunct="1">
              <a:spcBef>
                <a:spcPts val="0"/>
              </a:spcBef>
              <a:spcAft>
                <a:spcPts val="0"/>
              </a:spcAft>
              <a:buFont typeface="Wingdings"/>
              <a:buNone/>
              <a:defRPr/>
            </a:pPr>
            <a:r>
              <a:rPr lang="es-ES" i="1" spc="50" dirty="0" smtClean="0">
                <a:ln w="12700" cmpd="sng">
                  <a:solidFill>
                    <a:schemeClr val="accent6">
                      <a:satMod val="120000"/>
                      <a:shade val="80000"/>
                    </a:schemeClr>
                  </a:solidFill>
                  <a:prstDash val="solid"/>
                </a:ln>
                <a:solidFill>
                  <a:schemeClr val="tx1">
                    <a:lumMod val="95000"/>
                    <a:lumOff val="5000"/>
                  </a:schemeClr>
                </a:solidFill>
                <a:effectLst>
                  <a:glow rad="53100">
                    <a:schemeClr val="accent6">
                      <a:satMod val="180000"/>
                      <a:alpha val="30000"/>
                    </a:schemeClr>
                  </a:glow>
                  <a:outerShdw blurRad="38100" dist="38100" dir="2700000" algn="tl">
                    <a:srgbClr val="000000">
                      <a:alpha val="43137"/>
                    </a:srgbClr>
                  </a:outerShdw>
                </a:effectLst>
              </a:rPr>
              <a:t>2008</a:t>
            </a:r>
            <a:endParaRPr lang="es-EC" spc="50" dirty="0" smtClean="0">
              <a:ln w="12700" cmpd="sng">
                <a:solidFill>
                  <a:schemeClr val="accent6">
                    <a:satMod val="120000"/>
                    <a:shade val="80000"/>
                  </a:schemeClr>
                </a:solidFill>
                <a:prstDash val="solid"/>
              </a:ln>
              <a:solidFill>
                <a:schemeClr val="tx1">
                  <a:lumMod val="95000"/>
                  <a:lumOff val="5000"/>
                </a:schemeClr>
              </a:solidFill>
              <a:effectLst>
                <a:glow rad="53100">
                  <a:schemeClr val="accent6">
                    <a:satMod val="180000"/>
                    <a:alpha val="30000"/>
                  </a:schemeClr>
                </a:glow>
                <a:outerShdw blurRad="38100" dist="38100" dir="2700000" algn="tl">
                  <a:srgbClr val="000000">
                    <a:alpha val="43137"/>
                  </a:srgbClr>
                </a:outerShdw>
              </a:effectLst>
            </a:endParaRPr>
          </a:p>
        </p:txBody>
      </p:sp>
      <p:pic>
        <p:nvPicPr>
          <p:cNvPr id="8196" name="3 Imagen" descr="C:\Documents and Settings\Jonathan\My Documents\My Skype Pictures\My Pictures\Emblemas Universidad\sfsf.bmp"/>
          <p:cNvPicPr>
            <a:picLocks noChangeAspect="1" noChangeArrowheads="1"/>
          </p:cNvPicPr>
          <p:nvPr/>
        </p:nvPicPr>
        <p:blipFill>
          <a:blip r:embed="rId2"/>
          <a:srcRect l="12569" t="11810" r="13126" b="13387"/>
          <a:stretch>
            <a:fillRect/>
          </a:stretch>
        </p:blipFill>
        <p:spPr bwMode="auto">
          <a:xfrm>
            <a:off x="2133600" y="609600"/>
            <a:ext cx="1079500" cy="900113"/>
          </a:xfrm>
          <a:prstGeom prst="rect">
            <a:avLst/>
          </a:prstGeom>
          <a:noFill/>
          <a:ln w="9525">
            <a:noFill/>
            <a:miter lim="800000"/>
            <a:headEnd/>
            <a:tailEnd/>
          </a:ln>
        </p:spPr>
      </p:pic>
      <p:pic>
        <p:nvPicPr>
          <p:cNvPr id="8197" name="4 Imagen" descr="FIMCM"/>
          <p:cNvPicPr>
            <a:picLocks noChangeAspect="1" noChangeArrowheads="1"/>
          </p:cNvPicPr>
          <p:nvPr/>
        </p:nvPicPr>
        <p:blipFill>
          <a:blip r:embed="rId3"/>
          <a:srcRect/>
          <a:stretch>
            <a:fillRect/>
          </a:stretch>
        </p:blipFill>
        <p:spPr bwMode="auto">
          <a:xfrm>
            <a:off x="7256463" y="623888"/>
            <a:ext cx="744537" cy="900112"/>
          </a:xfrm>
          <a:prstGeom prst="rect">
            <a:avLst/>
          </a:prstGeom>
          <a:noFill/>
          <a:ln w="9525">
            <a:noFill/>
            <a:miter lim="800000"/>
            <a:headEnd/>
            <a:tailEnd/>
          </a:ln>
        </p:spPr>
      </p:pic>
      <p:sp>
        <p:nvSpPr>
          <p:cNvPr id="7" name="6 CuadroTexto"/>
          <p:cNvSpPr txBox="1"/>
          <p:nvPr/>
        </p:nvSpPr>
        <p:spPr>
          <a:xfrm>
            <a:off x="2514600" y="3429000"/>
            <a:ext cx="5334000" cy="646331"/>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fontAlgn="auto">
              <a:spcBef>
                <a:spcPts val="0"/>
              </a:spcBef>
              <a:spcAft>
                <a:spcPts val="0"/>
              </a:spcAft>
              <a:defRPr/>
            </a:pPr>
            <a:r>
              <a:rPr lang="es-ES" sz="3600" dirty="0">
                <a:solidFill>
                  <a:schemeClr val="accent1">
                    <a:lumMod val="50000"/>
                  </a:schemeClr>
                </a:solidFill>
              </a:rPr>
              <a:t>Aspectos Taxonómicos</a:t>
            </a:r>
            <a:endParaRPr lang="es-EC" sz="360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contenido"/>
          <p:cNvSpPr>
            <a:spLocks noGrp="1"/>
          </p:cNvSpPr>
          <p:nvPr>
            <p:ph sz="quarter" idx="1"/>
          </p:nvPr>
        </p:nvSpPr>
        <p:spPr>
          <a:xfrm>
            <a:off x="457200" y="1600200"/>
            <a:ext cx="7467600" cy="4873625"/>
          </a:xfrm>
        </p:spPr>
        <p:txBody>
          <a:bodyPr/>
          <a:lstStyle/>
          <a:p>
            <a:pPr eaLnBrk="1" hangingPunct="1"/>
            <a:r>
              <a:rPr lang="es-EC" smtClean="0"/>
              <a:t>Popular en países asiáticos. En Filipinas existen más de 200.000 Has de lagos de aguas marinas, en producción superior a 200.000 toneladas (Guerrero, 1991)</a:t>
            </a:r>
          </a:p>
          <a:p>
            <a:pPr eaLnBrk="1" hangingPunct="1"/>
            <a:r>
              <a:rPr lang="es-EC" smtClean="0"/>
              <a:t>En 1950 hubo producción de 25 TM/ año con peso de 140 g el año.</a:t>
            </a:r>
          </a:p>
          <a:p>
            <a:pPr eaLnBrk="1" hangingPunct="1"/>
            <a:endParaRPr lang="es-EC" smtClean="0"/>
          </a:p>
        </p:txBody>
      </p:sp>
      <p:sp>
        <p:nvSpPr>
          <p:cNvPr id="4" name="1 Título"/>
          <p:cNvSpPr>
            <a:spLocks noGrp="1"/>
          </p:cNvSpPr>
          <p:nvPr>
            <p:ph type="title"/>
          </p:nvPr>
        </p:nvSpPr>
        <p:spPr/>
        <p:txBody>
          <a:bodyPr/>
          <a:lstStyle/>
          <a:p>
            <a:pPr eaLnBrk="1" fontAlgn="auto" hangingPunct="1">
              <a:spcAft>
                <a:spcPts val="0"/>
              </a:spcAft>
              <a:defRPr/>
            </a:pPr>
            <a:r>
              <a:rPr lang="es-EC" i="1" dirty="0" smtClean="0"/>
              <a:t>2. </a:t>
            </a:r>
            <a:r>
              <a:rPr lang="es-EC" i="1" dirty="0" err="1" smtClean="0"/>
              <a:t>Oreochromis</a:t>
            </a:r>
            <a:r>
              <a:rPr lang="es-EC" i="1" dirty="0" smtClean="0"/>
              <a:t> </a:t>
            </a:r>
            <a:r>
              <a:rPr lang="es-EC" i="1" dirty="0" err="1" smtClean="0"/>
              <a:t>mossambicus</a:t>
            </a:r>
            <a:r>
              <a:rPr lang="es-EC" i="1" dirty="0" smtClean="0"/>
              <a:t> </a:t>
            </a:r>
            <a:r>
              <a:rPr lang="es-EC" dirty="0" smtClean="0"/>
              <a:t>(</a:t>
            </a:r>
            <a:r>
              <a:rPr lang="es-EC" dirty="0" err="1" smtClean="0"/>
              <a:t>Peters</a:t>
            </a:r>
            <a:r>
              <a:rPr lang="es-EC" dirty="0" smtClean="0"/>
              <a:t>, 1.985) </a:t>
            </a:r>
            <a:endParaRPr lang="es-EC" dirty="0"/>
          </a:p>
        </p:txBody>
      </p:sp>
      <p:pic>
        <p:nvPicPr>
          <p:cNvPr id="17412" name="Picture 4" descr="C:\Documents and Settings\Jonathan\My Documents\Joncas\Libro de tilapia\Exposiciones\Fotos\figura3g.jpg"/>
          <p:cNvPicPr>
            <a:picLocks noChangeAspect="1" noChangeArrowheads="1"/>
          </p:cNvPicPr>
          <p:nvPr/>
        </p:nvPicPr>
        <p:blipFill>
          <a:blip r:embed="rId2"/>
          <a:srcRect/>
          <a:stretch>
            <a:fillRect/>
          </a:stretch>
        </p:blipFill>
        <p:spPr bwMode="auto">
          <a:xfrm>
            <a:off x="3810000" y="3900487"/>
            <a:ext cx="3333750" cy="25003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3. Tilapia </a:t>
            </a:r>
            <a:r>
              <a:rPr lang="es-EC" dirty="0" err="1" smtClean="0"/>
              <a:t>rendalli</a:t>
            </a:r>
            <a:r>
              <a:rPr lang="es-EC" dirty="0" smtClean="0"/>
              <a:t> (</a:t>
            </a:r>
            <a:r>
              <a:rPr lang="es-EC" dirty="0" err="1" smtClean="0"/>
              <a:t>Boulanger</a:t>
            </a:r>
            <a:r>
              <a:rPr lang="es-EC" dirty="0" smtClean="0"/>
              <a:t>)</a:t>
            </a:r>
            <a:endParaRPr lang="es-EC" dirty="0"/>
          </a:p>
        </p:txBody>
      </p:sp>
      <p:sp>
        <p:nvSpPr>
          <p:cNvPr id="18435" name="2 Marcador de contenido"/>
          <p:cNvSpPr>
            <a:spLocks noGrp="1"/>
          </p:cNvSpPr>
          <p:nvPr>
            <p:ph sz="quarter" idx="1"/>
          </p:nvPr>
        </p:nvSpPr>
        <p:spPr>
          <a:xfrm>
            <a:off x="457200" y="1600200"/>
            <a:ext cx="7467600" cy="4873625"/>
          </a:xfrm>
        </p:spPr>
        <p:txBody>
          <a:bodyPr/>
          <a:lstStyle/>
          <a:p>
            <a:pPr eaLnBrk="1" hangingPunct="1"/>
            <a:r>
              <a:rPr lang="es-EC" b="1" smtClean="0"/>
              <a:t>Denominación: </a:t>
            </a:r>
            <a:r>
              <a:rPr lang="es-EC" smtClean="0"/>
              <a:t>Tilapia blanca, tilapia herbívora</a:t>
            </a:r>
          </a:p>
          <a:p>
            <a:pPr eaLnBrk="1" hangingPunct="1"/>
            <a:r>
              <a:rPr lang="es-EC" b="1" smtClean="0"/>
              <a:t>Origen: </a:t>
            </a:r>
            <a:r>
              <a:rPr lang="es-EC" smtClean="0"/>
              <a:t>África Occidental (Ríos Senegal y Negro),  África Central (Río  Congo, Río Zambezi hasta Natal), África Oriental (Zaire)</a:t>
            </a:r>
          </a:p>
          <a:p>
            <a:pPr eaLnBrk="1" hangingPunct="1"/>
            <a:endParaRPr lang="es-EC" smtClean="0"/>
          </a:p>
        </p:txBody>
      </p:sp>
      <p:pic>
        <p:nvPicPr>
          <p:cNvPr id="4" name="Picture 8" descr="tilapia rendalli"/>
          <p:cNvPicPr>
            <a:picLocks noChangeAspect="1" noChangeArrowheads="1"/>
          </p:cNvPicPr>
          <p:nvPr/>
        </p:nvPicPr>
        <p:blipFill>
          <a:blip r:embed="rId2">
            <a:lum contrast="20000"/>
          </a:blip>
          <a:srcRect/>
          <a:stretch>
            <a:fillRect/>
          </a:stretch>
        </p:blipFill>
        <p:spPr bwMode="auto">
          <a:xfrm>
            <a:off x="1828800" y="3733800"/>
            <a:ext cx="5029200" cy="2370422"/>
          </a:xfrm>
          <a:prstGeom prst="ellipse">
            <a:avLst/>
          </a:prstGeom>
          <a:noFill/>
          <a:ln w="28575">
            <a:solidFill>
              <a:schemeClr val="tx2">
                <a:lumMod val="40000"/>
                <a:lumOff val="60000"/>
              </a:schemeClr>
            </a:solidFill>
            <a:miter lim="800000"/>
            <a:headEnd/>
            <a:tailEnd/>
          </a:ln>
          <a:effectLst>
            <a:glow rad="101600">
              <a:schemeClr val="accent5">
                <a:satMod val="175000"/>
                <a:alpha val="40000"/>
              </a:schemeClr>
            </a:glo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farm-raised%20tilapia.jpg"/>
          <p:cNvPicPr>
            <a:picLocks noChangeAspect="1" noChangeArrowheads="1"/>
          </p:cNvPicPr>
          <p:nvPr/>
        </p:nvPicPr>
        <p:blipFill>
          <a:blip r:embed="rId2">
            <a:lum bright="53000" contrast="-62000"/>
          </a:blip>
          <a:srcRect/>
          <a:stretch>
            <a:fillRect/>
          </a:stretch>
        </p:blipFill>
        <p:spPr bwMode="auto">
          <a:xfrm>
            <a:off x="1068565" y="1400958"/>
            <a:ext cx="6399035" cy="4695042"/>
          </a:xfrm>
          <a:prstGeom prst="ellipse">
            <a:avLst/>
          </a:prstGeom>
          <a:ln>
            <a:noFill/>
          </a:ln>
          <a:effectLst>
            <a:softEdge rad="112500"/>
          </a:effectLst>
        </p:spPr>
      </p:pic>
      <p:sp>
        <p:nvSpPr>
          <p:cNvPr id="3" name="2 Marcador de contenido"/>
          <p:cNvSpPr>
            <a:spLocks noGrp="1"/>
          </p:cNvSpPr>
          <p:nvPr>
            <p:ph sz="quarter" idx="1"/>
          </p:nvPr>
        </p:nvSpPr>
        <p:spPr>
          <a:xfrm>
            <a:off x="457200" y="1600200"/>
            <a:ext cx="7467600" cy="4873625"/>
          </a:xfrm>
        </p:spPr>
        <p:txBody>
          <a:bodyPr>
            <a:normAutofit lnSpcReduction="10000"/>
          </a:bodyPr>
          <a:lstStyle/>
          <a:p>
            <a:pPr marL="274320" indent="-274320" eaLnBrk="1" fontAlgn="auto" hangingPunct="1">
              <a:spcAft>
                <a:spcPts val="0"/>
              </a:spcAft>
              <a:buFont typeface="Wingdings"/>
              <a:buChar char=""/>
              <a:defRPr/>
            </a:pPr>
            <a:r>
              <a:rPr lang="es-EC" dirty="0" smtClean="0"/>
              <a:t>Su cultivo se inicio hace 45 años en el alto Katanga, Congo Belga (hoy </a:t>
            </a:r>
            <a:r>
              <a:rPr lang="es-EC" dirty="0" err="1" smtClean="0"/>
              <a:t>Shala</a:t>
            </a:r>
            <a:r>
              <a:rPr lang="es-EC" dirty="0" smtClean="0"/>
              <a:t>).</a:t>
            </a:r>
          </a:p>
          <a:p>
            <a:pPr marL="274320" indent="-274320" eaLnBrk="1" fontAlgn="auto" hangingPunct="1">
              <a:spcAft>
                <a:spcPts val="0"/>
              </a:spcAft>
              <a:buFont typeface="Wingdings"/>
              <a:buChar char=""/>
              <a:defRPr/>
            </a:pPr>
            <a:r>
              <a:rPr lang="es-EC" dirty="0" smtClean="0"/>
              <a:t>Especie herbívora, con canibalismo presente en estadios juveniles.</a:t>
            </a:r>
          </a:p>
          <a:p>
            <a:pPr marL="274320" indent="-274320" eaLnBrk="1" fontAlgn="auto" hangingPunct="1">
              <a:spcAft>
                <a:spcPts val="0"/>
              </a:spcAft>
              <a:buFont typeface="Wingdings"/>
              <a:buChar char=""/>
              <a:defRPr/>
            </a:pPr>
            <a:r>
              <a:rPr lang="es-EC" dirty="0" smtClean="0"/>
              <a:t>Alimentación: Algas filamentosas, </a:t>
            </a:r>
            <a:r>
              <a:rPr lang="es-EC" dirty="0" err="1" smtClean="0"/>
              <a:t>macrofitas</a:t>
            </a:r>
            <a:r>
              <a:rPr lang="es-EC" dirty="0" smtClean="0"/>
              <a:t>, vertebrados, pequeños peces y alimento balanceado.</a:t>
            </a:r>
          </a:p>
          <a:p>
            <a:pPr marL="274320" indent="-274320" eaLnBrk="1" fontAlgn="auto" hangingPunct="1">
              <a:spcAft>
                <a:spcPts val="0"/>
              </a:spcAft>
              <a:buFont typeface="Wingdings"/>
              <a:buChar char=""/>
              <a:defRPr/>
            </a:pPr>
            <a:r>
              <a:rPr lang="es-EC" dirty="0" smtClean="0"/>
              <a:t>Es menos resistente a los cambios ambientales.</a:t>
            </a:r>
          </a:p>
          <a:p>
            <a:pPr marL="274320" indent="-274320" eaLnBrk="1" fontAlgn="auto" hangingPunct="1">
              <a:spcAft>
                <a:spcPts val="0"/>
              </a:spcAft>
              <a:buFont typeface="Wingdings"/>
              <a:buChar char=""/>
              <a:defRPr/>
            </a:pPr>
            <a:r>
              <a:rPr lang="es-EC" dirty="0" smtClean="0"/>
              <a:t>Temperatura: 18–23ºC, crece; pero no hay reproducción.</a:t>
            </a:r>
          </a:p>
          <a:p>
            <a:pPr marL="274320" indent="-274320" eaLnBrk="1" fontAlgn="auto" hangingPunct="1">
              <a:spcAft>
                <a:spcPts val="0"/>
              </a:spcAft>
              <a:buFont typeface="Wingdings"/>
              <a:buChar char=""/>
              <a:defRPr/>
            </a:pPr>
            <a:r>
              <a:rPr lang="es-EC" dirty="0" smtClean="0"/>
              <a:t>Salinidad: 13.5–19‰</a:t>
            </a:r>
          </a:p>
          <a:p>
            <a:pPr marL="274320" indent="-274320" eaLnBrk="1" fontAlgn="auto" hangingPunct="1">
              <a:spcAft>
                <a:spcPts val="0"/>
              </a:spcAft>
              <a:buFont typeface="Wingdings"/>
              <a:buChar char=""/>
              <a:defRPr/>
            </a:pPr>
            <a:r>
              <a:rPr lang="es-EC" dirty="0" smtClean="0"/>
              <a:t>Producción : En la década del 60, 4.5 T/año peso de 350 g/año.</a:t>
            </a:r>
          </a:p>
        </p:txBody>
      </p:sp>
      <p:sp>
        <p:nvSpPr>
          <p:cNvPr id="4" name="1 Título"/>
          <p:cNvSpPr>
            <a:spLocks noGrp="1"/>
          </p:cNvSpPr>
          <p:nvPr>
            <p:ph type="title"/>
          </p:nvPr>
        </p:nvSpPr>
        <p:spPr/>
        <p:txBody>
          <a:bodyPr/>
          <a:lstStyle/>
          <a:p>
            <a:pPr eaLnBrk="1" fontAlgn="auto" hangingPunct="1">
              <a:spcAft>
                <a:spcPts val="0"/>
              </a:spcAft>
              <a:defRPr/>
            </a:pPr>
            <a:r>
              <a:rPr lang="es-EC" dirty="0" smtClean="0"/>
              <a:t>3. Tilapia </a:t>
            </a:r>
            <a:r>
              <a:rPr lang="es-EC" dirty="0" err="1" smtClean="0"/>
              <a:t>rendalli</a:t>
            </a:r>
            <a:r>
              <a:rPr lang="es-EC" dirty="0" smtClean="0"/>
              <a:t> (</a:t>
            </a:r>
            <a:r>
              <a:rPr lang="es-EC" dirty="0" err="1" smtClean="0"/>
              <a:t>Boulanger</a:t>
            </a:r>
            <a:r>
              <a:rPr lang="es-EC" dirty="0" smtClean="0"/>
              <a:t>)</a:t>
            </a:r>
            <a:endParaRPr lang="es-EC"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dirty="0" smtClean="0"/>
              <a:t>4. </a:t>
            </a:r>
            <a:r>
              <a:rPr lang="es-ES" i="1" dirty="0" err="1" smtClean="0"/>
              <a:t>Oreochromis</a:t>
            </a:r>
            <a:r>
              <a:rPr lang="es-ES" i="1" dirty="0" smtClean="0"/>
              <a:t> </a:t>
            </a:r>
            <a:r>
              <a:rPr lang="es-ES" i="1" dirty="0" err="1" smtClean="0"/>
              <a:t>niloticus</a:t>
            </a:r>
            <a:r>
              <a:rPr lang="es-ES" i="1" dirty="0" smtClean="0"/>
              <a:t> </a:t>
            </a:r>
            <a:r>
              <a:rPr lang="es-ES" dirty="0" smtClean="0"/>
              <a:t>(</a:t>
            </a:r>
            <a:r>
              <a:rPr lang="es-ES" dirty="0" err="1" smtClean="0"/>
              <a:t>Linnaeus</a:t>
            </a:r>
            <a:r>
              <a:rPr lang="es-ES" dirty="0" smtClean="0"/>
              <a:t>)</a:t>
            </a:r>
            <a:endParaRPr lang="es-EC" dirty="0"/>
          </a:p>
        </p:txBody>
      </p:sp>
      <p:sp>
        <p:nvSpPr>
          <p:cNvPr id="20483" name="2 Marcador de contenido"/>
          <p:cNvSpPr>
            <a:spLocks noGrp="1"/>
          </p:cNvSpPr>
          <p:nvPr>
            <p:ph sz="quarter" idx="1"/>
          </p:nvPr>
        </p:nvSpPr>
        <p:spPr>
          <a:xfrm>
            <a:off x="457200" y="1600200"/>
            <a:ext cx="7467600" cy="4873625"/>
          </a:xfrm>
        </p:spPr>
        <p:txBody>
          <a:bodyPr/>
          <a:lstStyle/>
          <a:p>
            <a:pPr eaLnBrk="1" hangingPunct="1"/>
            <a:r>
              <a:rPr lang="es-EC" b="1" smtClean="0"/>
              <a:t>Denominación:</a:t>
            </a:r>
            <a:r>
              <a:rPr lang="es-EC" smtClean="0"/>
              <a:t> Tilapia nilótica, vieja, tilapia plateda</a:t>
            </a:r>
          </a:p>
          <a:p>
            <a:pPr eaLnBrk="1" hangingPunct="1"/>
            <a:r>
              <a:rPr lang="es-EC" b="1" smtClean="0"/>
              <a:t>Origen:</a:t>
            </a:r>
            <a:r>
              <a:rPr lang="es-EC" smtClean="0"/>
              <a:t> Aguas tropicales del sur del Sahara, E. Congo (África Occidental), Alto Nilo, Uganda (África Oriental).</a:t>
            </a:r>
          </a:p>
        </p:txBody>
      </p:sp>
      <p:pic>
        <p:nvPicPr>
          <p:cNvPr id="4" name="Picture 9" descr="Nilotica"/>
          <p:cNvPicPr>
            <a:picLocks noChangeAspect="1" noChangeArrowheads="1"/>
          </p:cNvPicPr>
          <p:nvPr/>
        </p:nvPicPr>
        <p:blipFill>
          <a:blip r:embed="rId2"/>
          <a:srcRect/>
          <a:stretch>
            <a:fillRect/>
          </a:stretch>
        </p:blipFill>
        <p:spPr bwMode="auto">
          <a:xfrm>
            <a:off x="2057400" y="3733799"/>
            <a:ext cx="4572000" cy="2689849"/>
          </a:xfrm>
          <a:prstGeom prst="roundRect">
            <a:avLst/>
          </a:prstGeom>
          <a:noFill/>
          <a:ln>
            <a:solidFill>
              <a:schemeClr val="tx2">
                <a:lumMod val="40000"/>
                <a:lumOff val="60000"/>
              </a:schemeClr>
            </a:solidFill>
          </a:ln>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C:\Documents and Settings\Jonathan\My Documents\Joncas\Libro de tilapia\Exposiciones\Fotos\niltilapia_02.jpg"/>
          <p:cNvPicPr>
            <a:picLocks noChangeAspect="1" noChangeArrowheads="1"/>
          </p:cNvPicPr>
          <p:nvPr/>
        </p:nvPicPr>
        <p:blipFill>
          <a:blip r:embed="rId2">
            <a:lum bright="52000" contrast="-58000"/>
          </a:blip>
          <a:srcRect/>
          <a:stretch>
            <a:fillRect/>
          </a:stretch>
        </p:blipFill>
        <p:spPr bwMode="auto">
          <a:xfrm>
            <a:off x="1447800" y="1905000"/>
            <a:ext cx="5202523" cy="3505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1507" name="2 Marcador de contenido"/>
          <p:cNvSpPr>
            <a:spLocks noGrp="1"/>
          </p:cNvSpPr>
          <p:nvPr>
            <p:ph sz="quarter" idx="1"/>
          </p:nvPr>
        </p:nvSpPr>
        <p:spPr>
          <a:xfrm>
            <a:off x="457200" y="2362200"/>
            <a:ext cx="7467600" cy="4267200"/>
          </a:xfrm>
        </p:spPr>
        <p:txBody>
          <a:bodyPr/>
          <a:lstStyle/>
          <a:p>
            <a:pPr algn="just" eaLnBrk="1" hangingPunct="1"/>
            <a:r>
              <a:rPr lang="es-EC" b="1" smtClean="0"/>
              <a:t>Alimentación: </a:t>
            </a:r>
            <a:r>
              <a:rPr lang="es-EC" smtClean="0"/>
              <a:t>Omnívora y filtradora (micrófa-ga). Presenta algunos rasgos de canibalismo en etapas prejuvenil</a:t>
            </a:r>
          </a:p>
          <a:p>
            <a:pPr algn="just" eaLnBrk="1" hangingPunct="1">
              <a:buFontTx/>
              <a:buChar char="-"/>
            </a:pPr>
            <a:r>
              <a:rPr lang="es-EC" b="1" smtClean="0"/>
              <a:t>Salinidad: </a:t>
            </a:r>
            <a:r>
              <a:rPr lang="es-EC" smtClean="0"/>
              <a:t>Soporta entre 13.5 y 22.4‰</a:t>
            </a:r>
          </a:p>
          <a:p>
            <a:pPr algn="just" eaLnBrk="1" hangingPunct="1"/>
            <a:r>
              <a:rPr lang="es-EC" b="1" smtClean="0"/>
              <a:t>Producción:</a:t>
            </a:r>
            <a:r>
              <a:rPr lang="es-EC" smtClean="0"/>
              <a:t> En le década del 70 y mante-niéndose actualmente es de 40 T/año con peso de 500 g/año.</a:t>
            </a:r>
          </a:p>
        </p:txBody>
      </p:sp>
      <p:sp>
        <p:nvSpPr>
          <p:cNvPr id="4" name="1 Título"/>
          <p:cNvSpPr>
            <a:spLocks noGrp="1"/>
          </p:cNvSpPr>
          <p:nvPr>
            <p:ph type="title"/>
          </p:nvPr>
        </p:nvSpPr>
        <p:spPr/>
        <p:txBody>
          <a:bodyPr/>
          <a:lstStyle/>
          <a:p>
            <a:pPr eaLnBrk="1" fontAlgn="auto" hangingPunct="1">
              <a:spcAft>
                <a:spcPts val="0"/>
              </a:spcAft>
              <a:defRPr/>
            </a:pPr>
            <a:r>
              <a:rPr lang="es-ES" dirty="0" smtClean="0"/>
              <a:t>4. </a:t>
            </a:r>
            <a:r>
              <a:rPr lang="es-ES" i="1" dirty="0" err="1" smtClean="0"/>
              <a:t>Oreochromis</a:t>
            </a:r>
            <a:r>
              <a:rPr lang="es-ES" i="1" dirty="0" smtClean="0"/>
              <a:t> </a:t>
            </a:r>
            <a:r>
              <a:rPr lang="es-ES" i="1" dirty="0" err="1" smtClean="0"/>
              <a:t>niloticus</a:t>
            </a:r>
            <a:r>
              <a:rPr lang="es-ES" i="1" dirty="0" smtClean="0"/>
              <a:t> </a:t>
            </a:r>
            <a:r>
              <a:rPr lang="es-ES" dirty="0" smtClean="0"/>
              <a:t>(</a:t>
            </a:r>
            <a:r>
              <a:rPr lang="es-ES" dirty="0" err="1" smtClean="0"/>
              <a:t>Linnaeus</a:t>
            </a:r>
            <a:r>
              <a:rPr lang="es-ES" dirty="0" smtClean="0"/>
              <a:t>)</a:t>
            </a:r>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5. </a:t>
            </a:r>
            <a:r>
              <a:rPr lang="es-EC" dirty="0" err="1" smtClean="0"/>
              <a:t>Oreochromis</a:t>
            </a:r>
            <a:r>
              <a:rPr lang="es-EC" dirty="0" smtClean="0"/>
              <a:t> </a:t>
            </a:r>
            <a:r>
              <a:rPr lang="es-EC" dirty="0" err="1" smtClean="0"/>
              <a:t>urolepis</a:t>
            </a:r>
            <a:r>
              <a:rPr lang="es-EC" dirty="0" smtClean="0"/>
              <a:t> </a:t>
            </a:r>
            <a:r>
              <a:rPr lang="es-EC" dirty="0" err="1" smtClean="0"/>
              <a:t>hornorum</a:t>
            </a:r>
            <a:r>
              <a:rPr lang="es-EC" dirty="0" smtClean="0"/>
              <a:t> (</a:t>
            </a:r>
            <a:r>
              <a:rPr lang="es-EC" dirty="0" err="1" smtClean="0"/>
              <a:t>Trewawas</a:t>
            </a:r>
            <a:r>
              <a:rPr lang="es-EC" dirty="0" smtClean="0"/>
              <a:t>)</a:t>
            </a:r>
            <a:endParaRPr lang="es-EC" dirty="0"/>
          </a:p>
        </p:txBody>
      </p:sp>
      <p:sp>
        <p:nvSpPr>
          <p:cNvPr id="22531" name="2 Marcador de contenido"/>
          <p:cNvSpPr>
            <a:spLocks noGrp="1"/>
          </p:cNvSpPr>
          <p:nvPr>
            <p:ph sz="quarter" idx="1"/>
          </p:nvPr>
        </p:nvSpPr>
        <p:spPr>
          <a:xfrm>
            <a:off x="457200" y="1600200"/>
            <a:ext cx="7467600" cy="4873625"/>
          </a:xfrm>
        </p:spPr>
        <p:txBody>
          <a:bodyPr/>
          <a:lstStyle/>
          <a:p>
            <a:pPr eaLnBrk="1" hangingPunct="1"/>
            <a:r>
              <a:rPr lang="es-EC" b="1" smtClean="0"/>
              <a:t>Origen:</a:t>
            </a:r>
            <a:r>
              <a:rPr lang="es-EC" smtClean="0"/>
              <a:t> África Oriental (Zanzibar), Río Wani (Tanzania).</a:t>
            </a:r>
          </a:p>
          <a:p>
            <a:pPr algn="just" eaLnBrk="1" hangingPunct="1"/>
            <a:r>
              <a:rPr lang="es-EC" b="1" smtClean="0"/>
              <a:t>Alimentación:</a:t>
            </a:r>
            <a:r>
              <a:rPr lang="es-EC" smtClean="0"/>
              <a:t> Omnívora filtradora; viven bien en aguas saladas; hembras y machos tienen el mismo ritmo de crecimiento.</a:t>
            </a:r>
          </a:p>
          <a:p>
            <a:pPr algn="just" eaLnBrk="1" hangingPunct="1"/>
            <a:r>
              <a:rPr lang="es-EC" b="1" smtClean="0"/>
              <a:t>Importancia:</a:t>
            </a:r>
            <a:r>
              <a:rPr lang="es-EC" smtClean="0"/>
              <a:t> trabajos de hibridación.</a:t>
            </a:r>
          </a:p>
          <a:p>
            <a:pPr eaLnBrk="1" hangingPunct="1"/>
            <a:endParaRPr lang="es-EC" smtClean="0"/>
          </a:p>
        </p:txBody>
      </p:sp>
      <p:pic>
        <p:nvPicPr>
          <p:cNvPr id="4" name="Picture 10"/>
          <p:cNvPicPr>
            <a:picLocks noChangeAspect="1" noChangeArrowheads="1"/>
          </p:cNvPicPr>
          <p:nvPr/>
        </p:nvPicPr>
        <p:blipFill>
          <a:blip r:embed="rId2"/>
          <a:srcRect/>
          <a:stretch>
            <a:fillRect/>
          </a:stretch>
        </p:blipFill>
        <p:spPr bwMode="auto">
          <a:xfrm>
            <a:off x="1219200" y="4191000"/>
            <a:ext cx="6324600" cy="2205371"/>
          </a:xfrm>
          <a:prstGeom prst="round2DiagRect">
            <a:avLst/>
          </a:prstGeom>
          <a:noFill/>
          <a:ln>
            <a:solidFill>
              <a:schemeClr val="tx2">
                <a:lumMod val="40000"/>
                <a:lumOff val="60000"/>
              </a:schemeClr>
            </a:solidFill>
          </a:ln>
          <a:scene3d>
            <a:camera prst="orthographicFront"/>
            <a:lightRig rig="threePt" dir="t"/>
          </a:scene3d>
          <a:sp3d>
            <a:bevelT prst="relaxedInset"/>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6. </a:t>
            </a:r>
            <a:r>
              <a:rPr lang="es-EC" dirty="0" err="1" smtClean="0"/>
              <a:t>Oreochromis</a:t>
            </a:r>
            <a:r>
              <a:rPr lang="es-EC" dirty="0" smtClean="0"/>
              <a:t> </a:t>
            </a:r>
            <a:r>
              <a:rPr lang="es-EC" dirty="0" err="1" smtClean="0"/>
              <a:t>Aureus</a:t>
            </a:r>
            <a:r>
              <a:rPr lang="es-EC" dirty="0" smtClean="0"/>
              <a:t> (</a:t>
            </a:r>
            <a:r>
              <a:rPr lang="es-EC" dirty="0" err="1" smtClean="0"/>
              <a:t>Steindacher</a:t>
            </a:r>
            <a:r>
              <a:rPr lang="es-EC" dirty="0" smtClean="0"/>
              <a:t>, 1864)</a:t>
            </a:r>
            <a:endParaRPr lang="es-EC" dirty="0"/>
          </a:p>
        </p:txBody>
      </p:sp>
      <p:sp>
        <p:nvSpPr>
          <p:cNvPr id="23555" name="2 Marcador de contenido"/>
          <p:cNvSpPr>
            <a:spLocks noGrp="1"/>
          </p:cNvSpPr>
          <p:nvPr>
            <p:ph sz="quarter" idx="1"/>
          </p:nvPr>
        </p:nvSpPr>
        <p:spPr>
          <a:xfrm>
            <a:off x="457200" y="1600200"/>
            <a:ext cx="7467600" cy="4873625"/>
          </a:xfrm>
        </p:spPr>
        <p:txBody>
          <a:bodyPr/>
          <a:lstStyle/>
          <a:p>
            <a:pPr eaLnBrk="1" hangingPunct="1"/>
            <a:r>
              <a:rPr lang="es-EC" b="1" smtClean="0"/>
              <a:t>Origen: </a:t>
            </a:r>
            <a:r>
              <a:rPr lang="es-EC" smtClean="0"/>
              <a:t>Lago Hula y Hula Swamps, África Oriental (Río Senegal, Senegal, Nilo), África Medio – Oriental (Valle del Jordan y Siria)</a:t>
            </a:r>
          </a:p>
          <a:p>
            <a:pPr algn="just" eaLnBrk="1" hangingPunct="1"/>
            <a:r>
              <a:rPr lang="es-EC" b="1" smtClean="0"/>
              <a:t>Alimentación: </a:t>
            </a:r>
            <a:r>
              <a:rPr lang="es-EC" smtClean="0"/>
              <a:t>Omnívora filtradora, tiene un rápido crecimiento.</a:t>
            </a:r>
          </a:p>
          <a:p>
            <a:pPr algn="just" eaLnBrk="1" hangingPunct="1"/>
            <a:r>
              <a:rPr lang="es-EC" smtClean="0"/>
              <a:t>Tolera bajas temperaturas y salinidades; se reproduce bien.</a:t>
            </a:r>
          </a:p>
        </p:txBody>
      </p:sp>
      <p:pic>
        <p:nvPicPr>
          <p:cNvPr id="4" name="Picture 9" descr="Oreochromis_aureus"/>
          <p:cNvPicPr>
            <a:picLocks noChangeAspect="1" noChangeArrowheads="1"/>
          </p:cNvPicPr>
          <p:nvPr/>
        </p:nvPicPr>
        <p:blipFill>
          <a:blip r:embed="rId2"/>
          <a:srcRect/>
          <a:stretch>
            <a:fillRect/>
          </a:stretch>
        </p:blipFill>
        <p:spPr bwMode="auto">
          <a:xfrm>
            <a:off x="1676400" y="4419600"/>
            <a:ext cx="5072620" cy="2209800"/>
          </a:xfrm>
          <a:prstGeom prst="roundRect">
            <a:avLst/>
          </a:prstGeom>
          <a:noFill/>
          <a:ln>
            <a:solidFill>
              <a:schemeClr val="tx2">
                <a:lumMod val="40000"/>
                <a:lumOff val="60000"/>
              </a:schemeClr>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dirty="0" smtClean="0"/>
              <a:t>7. Tilapia Roja (</a:t>
            </a:r>
            <a:r>
              <a:rPr lang="es-EC" i="1" dirty="0" err="1" smtClean="0"/>
              <a:t>Oreochromis</a:t>
            </a:r>
            <a:r>
              <a:rPr lang="es-EC" i="1" dirty="0" smtClean="0"/>
              <a:t> sp.</a:t>
            </a:r>
            <a:r>
              <a:rPr lang="es-EC" dirty="0" smtClean="0"/>
              <a:t>)</a:t>
            </a:r>
            <a:endParaRPr lang="es-EC" dirty="0"/>
          </a:p>
        </p:txBody>
      </p:sp>
      <p:sp>
        <p:nvSpPr>
          <p:cNvPr id="24579" name="2 Marcador de contenido"/>
          <p:cNvSpPr>
            <a:spLocks noGrp="1"/>
          </p:cNvSpPr>
          <p:nvPr>
            <p:ph sz="quarter" idx="1"/>
          </p:nvPr>
        </p:nvSpPr>
        <p:spPr>
          <a:xfrm>
            <a:off x="457200" y="1600200"/>
            <a:ext cx="7467600" cy="4873625"/>
          </a:xfrm>
        </p:spPr>
        <p:txBody>
          <a:bodyPr/>
          <a:lstStyle/>
          <a:p>
            <a:pPr eaLnBrk="1" hangingPunct="1"/>
            <a:r>
              <a:rPr lang="es-EC" b="1" smtClean="0"/>
              <a:t>Denominación: </a:t>
            </a:r>
            <a:r>
              <a:rPr lang="es-EC" smtClean="0"/>
              <a:t>Tilapia Roja, híbrido rojo, pargo entre otros.</a:t>
            </a:r>
          </a:p>
          <a:p>
            <a:pPr eaLnBrk="1" hangingPunct="1"/>
            <a:r>
              <a:rPr lang="es-EC" b="1" smtClean="0"/>
              <a:t>Obtención: </a:t>
            </a:r>
            <a:r>
              <a:rPr lang="es-EC" smtClean="0"/>
              <a:t>Por mutación de especies puras o el cruce de híbridos de ellas</a:t>
            </a:r>
          </a:p>
          <a:p>
            <a:pPr eaLnBrk="1" hangingPunct="1"/>
            <a:endParaRPr lang="es-EC" smtClean="0"/>
          </a:p>
        </p:txBody>
      </p:sp>
      <p:pic>
        <p:nvPicPr>
          <p:cNvPr id="5" name="4 Marcador de contenido" descr="D:\1-18-2008 Acuicultura Agua Dulce II\DSC02547.JPG"/>
          <p:cNvPicPr>
            <a:picLocks noChangeAspect="1"/>
          </p:cNvPicPr>
          <p:nvPr/>
        </p:nvPicPr>
        <p:blipFill>
          <a:blip r:embed="rId2" cstate="print"/>
          <a:srcRect t="12281" b="12281"/>
          <a:stretch>
            <a:fillRect/>
          </a:stretch>
        </p:blipFill>
        <p:spPr>
          <a:xfrm>
            <a:off x="1447800" y="3352800"/>
            <a:ext cx="6019800" cy="30415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Documents and Settings\Jonathan\My Documents\Joncas\Libro de tilapia\Exposiciones\Fotos\farm-raised%20tilapia.jpg"/>
          <p:cNvPicPr>
            <a:picLocks noChangeAspect="1" noChangeArrowheads="1"/>
          </p:cNvPicPr>
          <p:nvPr/>
        </p:nvPicPr>
        <p:blipFill>
          <a:blip r:embed="rId2">
            <a:lum bright="53000" contrast="-62000"/>
          </a:blip>
          <a:srcRect/>
          <a:stretch>
            <a:fillRect/>
          </a:stretch>
        </p:blipFill>
        <p:spPr bwMode="auto">
          <a:xfrm>
            <a:off x="1068565" y="1400958"/>
            <a:ext cx="6399035" cy="4695042"/>
          </a:xfrm>
          <a:prstGeom prst="ellipse">
            <a:avLst/>
          </a:prstGeom>
          <a:ln>
            <a:noFill/>
          </a:ln>
          <a:effectLst>
            <a:softEdge rad="112500"/>
          </a:effectLst>
        </p:spPr>
      </p:pic>
      <p:sp>
        <p:nvSpPr>
          <p:cNvPr id="3" name="2 Marcador de contenido"/>
          <p:cNvSpPr>
            <a:spLocks noGrp="1"/>
          </p:cNvSpPr>
          <p:nvPr>
            <p:ph sz="quarter" idx="1"/>
          </p:nvPr>
        </p:nvSpPr>
        <p:spPr>
          <a:xfrm>
            <a:off x="457200" y="1600200"/>
            <a:ext cx="7467600" cy="4873625"/>
          </a:xfrm>
        </p:spPr>
        <p:txBody>
          <a:bodyPr>
            <a:normAutofit fontScale="92500" lnSpcReduction="10000"/>
          </a:bodyPr>
          <a:lstStyle/>
          <a:p>
            <a:pPr marL="274320" indent="-274320" algn="just" eaLnBrk="1" fontAlgn="auto" hangingPunct="1">
              <a:spcAft>
                <a:spcPts val="0"/>
              </a:spcAft>
              <a:buFont typeface="Wingdings"/>
              <a:buChar char=""/>
              <a:defRPr/>
            </a:pPr>
            <a:r>
              <a:rPr lang="es-EC" dirty="0" smtClean="0"/>
              <a:t>Dentro del Género </a:t>
            </a:r>
            <a:r>
              <a:rPr lang="es-EC" dirty="0" err="1" smtClean="0"/>
              <a:t>Oreochromis</a:t>
            </a:r>
            <a:r>
              <a:rPr lang="es-EC" dirty="0" smtClean="0"/>
              <a:t>, como una “mutación albina” se reporta el primer ancestro de tilapia roja en un cultivo artesanal de tilapia </a:t>
            </a:r>
            <a:r>
              <a:rPr lang="es-EC" dirty="0" err="1" smtClean="0"/>
              <a:t>Oreochromis</a:t>
            </a:r>
            <a:r>
              <a:rPr lang="es-EC" dirty="0" smtClean="0"/>
              <a:t> </a:t>
            </a:r>
            <a:r>
              <a:rPr lang="es-EC" dirty="0" err="1" smtClean="0"/>
              <a:t>mossambicus</a:t>
            </a:r>
            <a:r>
              <a:rPr lang="es-EC" dirty="0" smtClean="0"/>
              <a:t> de coloración normal (negra) introducida desde Singapur en 1946, cerca de la población de </a:t>
            </a:r>
            <a:r>
              <a:rPr lang="es-EC" dirty="0" err="1" smtClean="0"/>
              <a:t>Tainan</a:t>
            </a:r>
            <a:r>
              <a:rPr lang="es-EC" dirty="0" smtClean="0"/>
              <a:t> (Taiwán) en 1968 (Castillo, 1994).</a:t>
            </a:r>
          </a:p>
          <a:p>
            <a:pPr marL="274320" indent="-274320" algn="just" eaLnBrk="1" fontAlgn="auto" hangingPunct="1">
              <a:spcAft>
                <a:spcPts val="0"/>
              </a:spcAft>
              <a:buFont typeface="Wingdings"/>
              <a:buChar char=""/>
              <a:defRPr/>
            </a:pPr>
            <a:r>
              <a:rPr lang="es-EC" dirty="0" smtClean="0"/>
              <a:t>Ho </a:t>
            </a:r>
            <a:r>
              <a:rPr lang="es-EC" dirty="0" err="1" smtClean="0"/>
              <a:t>Kuo</a:t>
            </a:r>
            <a:r>
              <a:rPr lang="es-EC" dirty="0" smtClean="0"/>
              <a:t> (Taiwán </a:t>
            </a:r>
            <a:r>
              <a:rPr lang="es-EC" dirty="0" err="1" smtClean="0"/>
              <a:t>Fisheries</a:t>
            </a:r>
            <a:r>
              <a:rPr lang="es-EC" dirty="0" smtClean="0"/>
              <a:t> </a:t>
            </a:r>
            <a:r>
              <a:rPr lang="es-EC" dirty="0" err="1" smtClean="0"/>
              <a:t>Research</a:t>
            </a:r>
            <a:r>
              <a:rPr lang="es-EC" dirty="0" smtClean="0"/>
              <a:t> </a:t>
            </a:r>
            <a:r>
              <a:rPr lang="es-EC" dirty="0" err="1" smtClean="0"/>
              <a:t>Institute</a:t>
            </a:r>
            <a:r>
              <a:rPr lang="es-EC" dirty="0" smtClean="0"/>
              <a:t>) en 1969 realiza el cruce entre el macho mutante de color rojizo-anaranjado O. </a:t>
            </a:r>
            <a:r>
              <a:rPr lang="es-EC" dirty="0" err="1" smtClean="0"/>
              <a:t>mossambicus</a:t>
            </a:r>
            <a:r>
              <a:rPr lang="es-EC" dirty="0" smtClean="0"/>
              <a:t> y la hembra de coloración normal O. </a:t>
            </a:r>
            <a:r>
              <a:rPr lang="es-EC" dirty="0" err="1" smtClean="0"/>
              <a:t>niloticus</a:t>
            </a:r>
            <a:r>
              <a:rPr lang="es-EC" dirty="0" smtClean="0"/>
              <a:t>, obteniendo una generación F1 con un 25% de alevinos de coloración rojiza-anaranjada, luego de 9 años, de cruces selectivos se logro fijar la coloración roja en el 70 a 80% de la población.</a:t>
            </a:r>
          </a:p>
        </p:txBody>
      </p:sp>
      <p:sp>
        <p:nvSpPr>
          <p:cNvPr id="4" name="1 Título"/>
          <p:cNvSpPr>
            <a:spLocks noGrp="1"/>
          </p:cNvSpPr>
          <p:nvPr>
            <p:ph type="title"/>
          </p:nvPr>
        </p:nvSpPr>
        <p:spPr/>
        <p:txBody>
          <a:bodyPr/>
          <a:lstStyle/>
          <a:p>
            <a:pPr eaLnBrk="1" fontAlgn="auto" hangingPunct="1">
              <a:spcAft>
                <a:spcPts val="0"/>
              </a:spcAft>
              <a:defRPr/>
            </a:pPr>
            <a:r>
              <a:rPr lang="es-EC" dirty="0" smtClean="0"/>
              <a:t>7. Tilapia Roja (</a:t>
            </a:r>
            <a:r>
              <a:rPr lang="es-EC" i="1" dirty="0" err="1" smtClean="0"/>
              <a:t>Oreochromis</a:t>
            </a:r>
            <a:r>
              <a:rPr lang="es-EC" i="1" dirty="0" smtClean="0"/>
              <a:t> sp.</a:t>
            </a:r>
            <a:r>
              <a:rPr lang="es-EC" dirty="0" smtClean="0"/>
              <a:t>)</a:t>
            </a:r>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farm-raised%20tilapia.jpg"/>
          <p:cNvPicPr>
            <a:picLocks noChangeAspect="1" noChangeArrowheads="1"/>
          </p:cNvPicPr>
          <p:nvPr/>
        </p:nvPicPr>
        <p:blipFill>
          <a:blip r:embed="rId2">
            <a:lum bright="53000" contrast="-62000"/>
          </a:blip>
          <a:srcRect/>
          <a:stretch>
            <a:fillRect/>
          </a:stretch>
        </p:blipFill>
        <p:spPr bwMode="auto">
          <a:xfrm>
            <a:off x="1068565" y="1400958"/>
            <a:ext cx="6399035" cy="4695042"/>
          </a:xfrm>
          <a:prstGeom prst="ellipse">
            <a:avLst/>
          </a:prstGeom>
          <a:ln>
            <a:noFill/>
          </a:ln>
          <a:effectLst>
            <a:softEdge rad="112500"/>
          </a:effectLst>
        </p:spPr>
      </p:pic>
      <p:sp>
        <p:nvSpPr>
          <p:cNvPr id="26627" name="2 Marcador de contenido"/>
          <p:cNvSpPr>
            <a:spLocks noGrp="1"/>
          </p:cNvSpPr>
          <p:nvPr>
            <p:ph sz="quarter" idx="1"/>
          </p:nvPr>
        </p:nvSpPr>
        <p:spPr>
          <a:xfrm>
            <a:off x="457200" y="1600200"/>
            <a:ext cx="7467600" cy="4873625"/>
          </a:xfrm>
        </p:spPr>
        <p:txBody>
          <a:bodyPr/>
          <a:lstStyle/>
          <a:p>
            <a:pPr eaLnBrk="1" hangingPunct="1"/>
            <a:r>
              <a:rPr lang="es-ES" smtClean="0"/>
              <a:t>Principales variedades:</a:t>
            </a:r>
          </a:p>
          <a:p>
            <a:pPr lvl="1" eaLnBrk="1" hangingPunct="1"/>
            <a:r>
              <a:rPr lang="es-EC" smtClean="0"/>
              <a:t>Red Singapur: O. mossambicus Mutante (Pruginin, et. al, 1988).</a:t>
            </a:r>
          </a:p>
          <a:p>
            <a:pPr lvl="1" eaLnBrk="1" hangingPunct="1"/>
            <a:r>
              <a:rPr lang="es-EC" smtClean="0"/>
              <a:t>Red Florida: O. mossambicus ALBINA x O. urolepis hornorum (Sipe, 1985).</a:t>
            </a:r>
          </a:p>
          <a:p>
            <a:pPr lvl="1" eaLnBrk="1" hangingPunct="1"/>
            <a:r>
              <a:rPr lang="es-EC" smtClean="0"/>
              <a:t>Red Stirling y Tailandesa: O. niloticus ROJA.</a:t>
            </a:r>
          </a:p>
          <a:p>
            <a:pPr lvl="1" eaLnBrk="1" hangingPunct="1"/>
            <a:r>
              <a:rPr lang="es-EC" smtClean="0"/>
              <a:t>Red Manzala: O. aureus ROJA., O. niloticus (Egipcia) Roja (Mc Andrew, et. al 1988; Tave, 1991).</a:t>
            </a:r>
          </a:p>
          <a:p>
            <a:pPr lvl="1" eaLnBrk="1" hangingPunct="1"/>
            <a:r>
              <a:rPr lang="es-EC" smtClean="0"/>
              <a:t>Red Yumbo No 1: Red Florida x O. niloticus (Castillo, 1990).</a:t>
            </a:r>
          </a:p>
        </p:txBody>
      </p:sp>
      <p:sp>
        <p:nvSpPr>
          <p:cNvPr id="4" name="1 Título"/>
          <p:cNvSpPr>
            <a:spLocks noGrp="1"/>
          </p:cNvSpPr>
          <p:nvPr>
            <p:ph type="title"/>
          </p:nvPr>
        </p:nvSpPr>
        <p:spPr/>
        <p:txBody>
          <a:bodyPr/>
          <a:lstStyle/>
          <a:p>
            <a:pPr eaLnBrk="1" fontAlgn="auto" hangingPunct="1">
              <a:spcAft>
                <a:spcPts val="0"/>
              </a:spcAft>
              <a:defRPr/>
            </a:pPr>
            <a:r>
              <a:rPr lang="es-EC" dirty="0" smtClean="0"/>
              <a:t>7. Tilapia Roja (</a:t>
            </a:r>
            <a:r>
              <a:rPr lang="es-EC" i="1" dirty="0" err="1" smtClean="0"/>
              <a:t>Oreochromis</a:t>
            </a:r>
            <a:r>
              <a:rPr lang="es-EC" i="1" dirty="0" smtClean="0"/>
              <a:t> sp.</a:t>
            </a:r>
            <a:r>
              <a:rPr lang="es-EC" dirty="0" smtClean="0"/>
              <a:t>)</a:t>
            </a:r>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C:\Documents and Settings\Jonathan\My Documents\Joncas\Libro de tilapia\Exposiciones\Fotos\farm-raised%20tilapia.jpg"/>
          <p:cNvPicPr>
            <a:picLocks noChangeAspect="1" noChangeArrowheads="1"/>
          </p:cNvPicPr>
          <p:nvPr/>
        </p:nvPicPr>
        <p:blipFill>
          <a:blip r:embed="rId2">
            <a:lum bright="53000" contrast="-62000"/>
          </a:blip>
          <a:srcRect/>
          <a:stretch>
            <a:fillRect/>
          </a:stretch>
        </p:blipFill>
        <p:spPr bwMode="auto">
          <a:xfrm>
            <a:off x="1600200" y="1248558"/>
            <a:ext cx="5213350" cy="3825092"/>
          </a:xfrm>
          <a:prstGeom prst="ellipse">
            <a:avLst/>
          </a:prstGeom>
          <a:ln>
            <a:noFill/>
          </a:ln>
          <a:effectLst>
            <a:softEdge rad="112500"/>
          </a:effectLst>
        </p:spPr>
      </p:pic>
      <p:sp>
        <p:nvSpPr>
          <p:cNvPr id="2" name="1 Título"/>
          <p:cNvSpPr>
            <a:spLocks noGrp="1"/>
          </p:cNvSpPr>
          <p:nvPr>
            <p:ph type="title"/>
          </p:nvPr>
        </p:nvSpPr>
        <p:spPr/>
        <p:txBody>
          <a:bodyPr/>
          <a:lstStyle/>
          <a:p>
            <a:pPr eaLnBrk="1" fontAlgn="auto" hangingPunct="1">
              <a:spcAft>
                <a:spcPts val="0"/>
              </a:spcAft>
              <a:defRPr/>
            </a:pPr>
            <a:r>
              <a:rPr lang="es-ES" dirty="0" smtClean="0"/>
              <a:t>1. Introducción</a:t>
            </a:r>
            <a:endParaRPr lang="es-EC" dirty="0"/>
          </a:p>
        </p:txBody>
      </p:sp>
      <p:sp>
        <p:nvSpPr>
          <p:cNvPr id="3" name="2 Marcador de contenido"/>
          <p:cNvSpPr>
            <a:spLocks noGrp="1"/>
          </p:cNvSpPr>
          <p:nvPr>
            <p:ph sz="quarter" idx="1"/>
          </p:nvPr>
        </p:nvSpPr>
        <p:spPr>
          <a:xfrm>
            <a:off x="457200" y="1600200"/>
            <a:ext cx="7467600" cy="4873625"/>
          </a:xfrm>
        </p:spPr>
        <p:txBody>
          <a:bodyPr/>
          <a:lstStyle/>
          <a:p>
            <a:pPr algn="just" eaLnBrk="1" hangingPunct="1"/>
            <a:r>
              <a:rPr lang="es-EC" smtClean="0"/>
              <a:t>Los cíclicos se localizan en todo el mundo entre los trópicos de cáncer y capricornio. En América desde México, Sur América en la costa del Pacífico hasta Perú. En el Atlántico desde Brasil hasta el Río de la Plata en Argentina; acentuándose mayoritariamente en África, Madagascar, Ceilán e India (Morales, 1.991).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farm-raised%20tilapia.jpg"/>
          <p:cNvPicPr>
            <a:picLocks noChangeAspect="1" noChangeArrowheads="1"/>
          </p:cNvPicPr>
          <p:nvPr/>
        </p:nvPicPr>
        <p:blipFill>
          <a:blip r:embed="rId2">
            <a:lum bright="53000" contrast="-62000"/>
          </a:blip>
          <a:srcRect/>
          <a:stretch>
            <a:fillRect/>
          </a:stretch>
        </p:blipFill>
        <p:spPr bwMode="auto">
          <a:xfrm>
            <a:off x="1068565" y="1400958"/>
            <a:ext cx="6399035" cy="4695042"/>
          </a:xfrm>
          <a:prstGeom prst="ellipse">
            <a:avLst/>
          </a:prstGeom>
          <a:ln>
            <a:noFill/>
          </a:ln>
          <a:effectLst>
            <a:softEdge rad="112500"/>
          </a:effectLst>
        </p:spPr>
      </p:pic>
      <p:sp>
        <p:nvSpPr>
          <p:cNvPr id="27651" name="2 Marcador de contenido"/>
          <p:cNvSpPr>
            <a:spLocks noGrp="1"/>
          </p:cNvSpPr>
          <p:nvPr>
            <p:ph sz="quarter" idx="1"/>
          </p:nvPr>
        </p:nvSpPr>
        <p:spPr>
          <a:xfrm>
            <a:off x="457200" y="1600200"/>
            <a:ext cx="7467600" cy="4873625"/>
          </a:xfrm>
        </p:spPr>
        <p:txBody>
          <a:bodyPr/>
          <a:lstStyle/>
          <a:p>
            <a:pPr eaLnBrk="1" hangingPunct="1"/>
            <a:r>
              <a:rPr lang="es-ES" smtClean="0"/>
              <a:t>Principales variedades:</a:t>
            </a:r>
          </a:p>
          <a:p>
            <a:pPr lvl="1" eaLnBrk="1" hangingPunct="1"/>
            <a:r>
              <a:rPr lang="es-EC" smtClean="0"/>
              <a:t>Red Yumbo No 2: Red Florida USA x Red Florida ISRAEL (Castillo, 1989).</a:t>
            </a:r>
          </a:p>
          <a:p>
            <a:pPr lvl="1" eaLnBrk="1" hangingPunct="1"/>
            <a:r>
              <a:rPr lang="es-EC" smtClean="0"/>
              <a:t>Red Taiwanesa: O. mossambicus ALBINA (Castillo, 1989).</a:t>
            </a:r>
          </a:p>
          <a:p>
            <a:pPr lvl="1" eaLnBrk="1" hangingPunct="1"/>
            <a:r>
              <a:rPr lang="es-EC" smtClean="0"/>
              <a:t>Red Taiwanesa y Filipina: O. mossambicus ALBINA x O. niloticus (Kuo, 1984; Galman, Moreau y</a:t>
            </a:r>
          </a:p>
          <a:p>
            <a:pPr lvl="1" eaLnBrk="1" hangingPunct="1"/>
            <a:r>
              <a:rPr lang="es-EC" smtClean="0"/>
              <a:t>Avtalion, 1988; Pruginin, et. al, 1989).</a:t>
            </a:r>
          </a:p>
          <a:p>
            <a:pPr lvl="1" eaLnBrk="1" hangingPunct="1"/>
            <a:r>
              <a:rPr lang="es-EC" smtClean="0"/>
              <a:t>Red Aurea: O. aureus ROJA.</a:t>
            </a:r>
          </a:p>
          <a:p>
            <a:pPr lvl="1" eaLnBrk="1" hangingPunct="1"/>
            <a:r>
              <a:rPr lang="es-EC" smtClean="0"/>
              <a:t>Golden Tilapia: O. mossambicus AMARILLA.</a:t>
            </a:r>
          </a:p>
          <a:p>
            <a:pPr eaLnBrk="1" hangingPunct="1"/>
            <a:endParaRPr lang="es-EC" smtClean="0"/>
          </a:p>
          <a:p>
            <a:pPr eaLnBrk="1" hangingPunct="1"/>
            <a:endParaRPr lang="es-EC" smtClean="0"/>
          </a:p>
        </p:txBody>
      </p:sp>
      <p:sp>
        <p:nvSpPr>
          <p:cNvPr id="4" name="1 Título"/>
          <p:cNvSpPr>
            <a:spLocks noGrp="1"/>
          </p:cNvSpPr>
          <p:nvPr>
            <p:ph type="title"/>
          </p:nvPr>
        </p:nvSpPr>
        <p:spPr/>
        <p:txBody>
          <a:bodyPr/>
          <a:lstStyle/>
          <a:p>
            <a:pPr eaLnBrk="1" fontAlgn="auto" hangingPunct="1">
              <a:spcAft>
                <a:spcPts val="0"/>
              </a:spcAft>
              <a:defRPr/>
            </a:pPr>
            <a:r>
              <a:rPr lang="es-EC" dirty="0" smtClean="0"/>
              <a:t>7. Tilapia Roja (</a:t>
            </a:r>
            <a:r>
              <a:rPr lang="es-EC" i="1" dirty="0" err="1" smtClean="0"/>
              <a:t>Oreochromis</a:t>
            </a:r>
            <a:r>
              <a:rPr lang="es-EC" i="1" dirty="0" smtClean="0"/>
              <a:t> sp.</a:t>
            </a:r>
            <a:r>
              <a:rPr lang="es-EC" dirty="0" smtClean="0"/>
              <a:t>)</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farm-raised%20tilapia.jpg"/>
          <p:cNvPicPr>
            <a:picLocks noChangeAspect="1" noChangeArrowheads="1"/>
          </p:cNvPicPr>
          <p:nvPr/>
        </p:nvPicPr>
        <p:blipFill>
          <a:blip r:embed="rId2">
            <a:lum bright="53000" contrast="-62000"/>
          </a:blip>
          <a:srcRect/>
          <a:stretch>
            <a:fillRect/>
          </a:stretch>
        </p:blipFill>
        <p:spPr bwMode="auto">
          <a:xfrm>
            <a:off x="1068565" y="1400958"/>
            <a:ext cx="6399035" cy="4695042"/>
          </a:xfrm>
          <a:prstGeom prst="cloud">
            <a:avLst/>
          </a:prstGeom>
          <a:ln>
            <a:noFill/>
          </a:ln>
          <a:effectLst>
            <a:softEdge rad="112500"/>
          </a:effectLst>
        </p:spPr>
      </p:pic>
      <p:sp>
        <p:nvSpPr>
          <p:cNvPr id="28675" name="2 Marcador de contenido"/>
          <p:cNvSpPr>
            <a:spLocks noGrp="1"/>
          </p:cNvSpPr>
          <p:nvPr>
            <p:ph sz="quarter" idx="1"/>
          </p:nvPr>
        </p:nvSpPr>
        <p:spPr>
          <a:xfrm>
            <a:off x="457200" y="1600200"/>
            <a:ext cx="7467600" cy="4873625"/>
          </a:xfrm>
        </p:spPr>
        <p:txBody>
          <a:bodyPr/>
          <a:lstStyle/>
          <a:p>
            <a:pPr eaLnBrk="1" hangingPunct="1">
              <a:buSzPct val="100000"/>
            </a:pPr>
            <a:r>
              <a:rPr lang="es-EC" smtClean="0"/>
              <a:t>Otras variedades no rojas de importancia introducidas son:</a:t>
            </a:r>
          </a:p>
          <a:p>
            <a:pPr eaLnBrk="1" hangingPunct="1">
              <a:buSzPct val="100000"/>
            </a:pPr>
            <a:endParaRPr lang="es-EC" smtClean="0"/>
          </a:p>
          <a:p>
            <a:pPr lvl="1" eaLnBrk="1" hangingPunct="1"/>
            <a:r>
              <a:rPr lang="es-EC" smtClean="0"/>
              <a:t>Nilótica Perla: O. niloticus PEARLS.</a:t>
            </a:r>
          </a:p>
          <a:p>
            <a:pPr lvl="1" eaLnBrk="1" hangingPunct="1"/>
            <a:r>
              <a:rPr lang="es-EC" smtClean="0"/>
              <a:t>Nilótica Chitralada: O. niloticus Tailandesa.</a:t>
            </a:r>
          </a:p>
          <a:p>
            <a:pPr eaLnBrk="1" hangingPunct="1"/>
            <a:endParaRPr lang="es-ES" smtClean="0"/>
          </a:p>
          <a:p>
            <a:pPr eaLnBrk="1" hangingPunct="1"/>
            <a:r>
              <a:rPr lang="es-EC" smtClean="0"/>
              <a:t>En cada variedad se busca adicionar a ella la mejor característica de cada una de las especies del género Oreochromis, empleadas en el mejoramiento de los híbridos rojos.</a:t>
            </a:r>
          </a:p>
          <a:p>
            <a:pPr eaLnBrk="1" hangingPunct="1"/>
            <a:endParaRPr lang="es-EC" smtClean="0"/>
          </a:p>
        </p:txBody>
      </p:sp>
      <p:sp>
        <p:nvSpPr>
          <p:cNvPr id="4" name="1 Título"/>
          <p:cNvSpPr>
            <a:spLocks noGrp="1"/>
          </p:cNvSpPr>
          <p:nvPr>
            <p:ph type="title"/>
          </p:nvPr>
        </p:nvSpPr>
        <p:spPr/>
        <p:txBody>
          <a:bodyPr/>
          <a:lstStyle/>
          <a:p>
            <a:pPr eaLnBrk="1" fontAlgn="auto" hangingPunct="1">
              <a:spcAft>
                <a:spcPts val="0"/>
              </a:spcAft>
              <a:defRPr/>
            </a:pPr>
            <a:r>
              <a:rPr lang="es-EC" dirty="0" smtClean="0"/>
              <a:t>7. Tilapia Roja (</a:t>
            </a:r>
            <a:r>
              <a:rPr lang="es-EC" i="1" dirty="0" err="1" smtClean="0"/>
              <a:t>Oreochromis</a:t>
            </a:r>
            <a:r>
              <a:rPr lang="es-EC" i="1" dirty="0" smtClean="0"/>
              <a:t> sp.</a:t>
            </a:r>
            <a:r>
              <a:rPr lang="es-EC" dirty="0" smtClean="0"/>
              <a:t>)</a:t>
            </a:r>
            <a:endParaRPr lang="es-EC"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C:\Documents and Settings\Jonathan\My Documents\Joncas\Libro de tilapia\Exposiciones\Fotos\niltilapia_02.jpg"/>
          <p:cNvPicPr>
            <a:picLocks noChangeAspect="1" noChangeArrowheads="1"/>
          </p:cNvPicPr>
          <p:nvPr/>
        </p:nvPicPr>
        <p:blipFill>
          <a:blip r:embed="rId2">
            <a:lum bright="58000" contrast="-65000"/>
          </a:blip>
          <a:srcRect/>
          <a:stretch>
            <a:fillRect/>
          </a:stretch>
        </p:blipFill>
        <p:spPr bwMode="auto">
          <a:xfrm>
            <a:off x="762000" y="862013"/>
            <a:ext cx="7620000" cy="5133975"/>
          </a:xfrm>
          <a:prstGeom prst="ellipse">
            <a:avLst/>
          </a:prstGeom>
          <a:ln>
            <a:noFill/>
          </a:ln>
          <a:effectLst>
            <a:softEdge rad="112500"/>
          </a:effectLst>
        </p:spPr>
      </p:pic>
      <p:sp>
        <p:nvSpPr>
          <p:cNvPr id="29699" name="2 Marcador de contenido"/>
          <p:cNvSpPr>
            <a:spLocks noGrp="1"/>
          </p:cNvSpPr>
          <p:nvPr>
            <p:ph sz="quarter" idx="1"/>
          </p:nvPr>
        </p:nvSpPr>
        <p:spPr>
          <a:xfrm>
            <a:off x="457200" y="1600200"/>
            <a:ext cx="7467600" cy="4873625"/>
          </a:xfrm>
        </p:spPr>
        <p:txBody>
          <a:bodyPr/>
          <a:lstStyle/>
          <a:p>
            <a:pPr eaLnBrk="1" hangingPunct="1"/>
            <a:r>
              <a:rPr lang="es-ES" smtClean="0"/>
              <a:t>Características principales del género Oreochromis:</a:t>
            </a:r>
          </a:p>
          <a:p>
            <a:pPr lvl="1" algn="just" eaLnBrk="1" hangingPunct="1"/>
            <a:r>
              <a:rPr lang="es-EC" i="1" smtClean="0"/>
              <a:t>O. mossambicus:</a:t>
            </a:r>
            <a:r>
              <a:rPr lang="es-EC" smtClean="0"/>
              <a:t> rusticidad, resistencia y reproduc-ción en altas salinidades.</a:t>
            </a:r>
          </a:p>
          <a:p>
            <a:pPr lvl="1" algn="just" eaLnBrk="1" hangingPunct="1"/>
            <a:r>
              <a:rPr lang="es-EC" i="1" smtClean="0"/>
              <a:t>O. mossambicus</a:t>
            </a:r>
            <a:r>
              <a:rPr lang="es-EC" smtClean="0"/>
              <a:t> y </a:t>
            </a:r>
            <a:r>
              <a:rPr lang="es-EC" i="1" smtClean="0"/>
              <a:t>O. urolepis hornorum:</a:t>
            </a:r>
            <a:r>
              <a:rPr lang="es-EC" smtClean="0"/>
              <a:t> para la coloración roja y resistencia a todo tipo de medios.</a:t>
            </a:r>
          </a:p>
          <a:p>
            <a:pPr lvl="1" algn="just" eaLnBrk="1" hangingPunct="1"/>
            <a:r>
              <a:rPr lang="es-EC" i="1" smtClean="0"/>
              <a:t>O. niloticus:</a:t>
            </a:r>
            <a:r>
              <a:rPr lang="es-EC" smtClean="0"/>
              <a:t> para mejorar el crecimiento y la forma corporal (fenotipo).</a:t>
            </a:r>
          </a:p>
          <a:p>
            <a:pPr lvl="1" algn="just" eaLnBrk="1" hangingPunct="1"/>
            <a:r>
              <a:rPr lang="es-EC" i="1" smtClean="0"/>
              <a:t>O. urolepis hornorum:</a:t>
            </a:r>
            <a:r>
              <a:rPr lang="es-EC" smtClean="0"/>
              <a:t> para la obtención de híbridos solo machos, alta resistencia a salinidad.</a:t>
            </a:r>
          </a:p>
          <a:p>
            <a:pPr lvl="1" algn="just" eaLnBrk="1" hangingPunct="1"/>
            <a:r>
              <a:rPr lang="es-EC" i="1" smtClean="0"/>
              <a:t>O. aureus:</a:t>
            </a:r>
            <a:r>
              <a:rPr lang="es-EC" smtClean="0"/>
              <a:t> para aumentar la tolerancia en aguas frías.</a:t>
            </a:r>
          </a:p>
        </p:txBody>
      </p:sp>
      <p:sp>
        <p:nvSpPr>
          <p:cNvPr id="4" name="1 Título"/>
          <p:cNvSpPr>
            <a:spLocks noGrp="1"/>
          </p:cNvSpPr>
          <p:nvPr>
            <p:ph type="title"/>
          </p:nvPr>
        </p:nvSpPr>
        <p:spPr/>
        <p:txBody>
          <a:bodyPr/>
          <a:lstStyle/>
          <a:p>
            <a:pPr eaLnBrk="1" fontAlgn="auto" hangingPunct="1">
              <a:spcAft>
                <a:spcPts val="0"/>
              </a:spcAft>
              <a:defRPr/>
            </a:pPr>
            <a:r>
              <a:rPr lang="es-EC" dirty="0" smtClean="0"/>
              <a:t>7. Tilapia Roja (</a:t>
            </a:r>
            <a:r>
              <a:rPr lang="es-EC" i="1" dirty="0" err="1" smtClean="0"/>
              <a:t>Oreochromis</a:t>
            </a:r>
            <a:r>
              <a:rPr lang="es-EC" i="1" dirty="0" smtClean="0"/>
              <a:t> sp.</a:t>
            </a:r>
            <a:r>
              <a:rPr lang="es-EC" dirty="0" smtClean="0"/>
              <a:t>)</a:t>
            </a: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381000" y="762000"/>
            <a:ext cx="6308725" cy="457200"/>
          </a:xfrm>
        </p:spPr>
        <p:txBody>
          <a:bodyPr>
            <a:normAutofit fontScale="90000"/>
          </a:bodyPr>
          <a:lstStyle/>
          <a:p>
            <a:pPr eaLnBrk="1" fontAlgn="auto" hangingPunct="1">
              <a:spcAft>
                <a:spcPts val="0"/>
              </a:spcAft>
              <a:defRPr/>
            </a:pPr>
            <a:r>
              <a:rPr lang="es-ES" dirty="0" smtClean="0"/>
              <a:t>Especies conocidas del género </a:t>
            </a:r>
            <a:br>
              <a:rPr lang="es-ES" dirty="0" smtClean="0"/>
            </a:br>
            <a:r>
              <a:rPr lang="es-ES" dirty="0" err="1" smtClean="0"/>
              <a:t>Oreochromis</a:t>
            </a:r>
            <a:endParaRPr lang="es-EC" dirty="0"/>
          </a:p>
        </p:txBody>
      </p:sp>
      <p:sp>
        <p:nvSpPr>
          <p:cNvPr id="30723" name="6 Marcador de texto"/>
          <p:cNvSpPr>
            <a:spLocks noGrp="1"/>
          </p:cNvSpPr>
          <p:nvPr>
            <p:ph type="body" sz="half" idx="2"/>
          </p:nvPr>
        </p:nvSpPr>
        <p:spPr>
          <a:xfrm>
            <a:off x="6765925" y="265113"/>
            <a:ext cx="1524000" cy="4956175"/>
          </a:xfrm>
        </p:spPr>
        <p:txBody>
          <a:bodyPr/>
          <a:lstStyle/>
          <a:p>
            <a:pPr eaLnBrk="1" hangingPunct="1"/>
            <a:r>
              <a:rPr lang="es-ES" smtClean="0"/>
              <a:t>Sin embargo, el género Oreochromis tiene muchas más especies ampliamente conocidas.</a:t>
            </a:r>
            <a:endParaRPr lang="es-EC" smtClean="0"/>
          </a:p>
        </p:txBody>
      </p:sp>
      <p:pic>
        <p:nvPicPr>
          <p:cNvPr id="30724" name="Picture 4"/>
          <p:cNvPicPr>
            <a:picLocks noChangeAspect="1" noChangeArrowheads="1"/>
          </p:cNvPicPr>
          <p:nvPr/>
        </p:nvPicPr>
        <p:blipFill>
          <a:blip r:embed="rId2"/>
          <a:srcRect l="1787" t="10918" r="50011"/>
          <a:stretch>
            <a:fillRect/>
          </a:stretch>
        </p:blipFill>
        <p:spPr bwMode="auto">
          <a:xfrm>
            <a:off x="685800" y="1295400"/>
            <a:ext cx="4906963"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6"/>
          <p:cNvPicPr>
            <a:picLocks noChangeAspect="1" noChangeArrowheads="1"/>
          </p:cNvPicPr>
          <p:nvPr/>
        </p:nvPicPr>
        <p:blipFill>
          <a:blip r:embed="rId2"/>
          <a:srcRect/>
          <a:stretch>
            <a:fillRect/>
          </a:stretch>
        </p:blipFill>
        <p:spPr bwMode="auto">
          <a:xfrm>
            <a:off x="644525" y="4267200"/>
            <a:ext cx="7280275" cy="1800225"/>
          </a:xfrm>
          <a:prstGeom prst="rect">
            <a:avLst/>
          </a:prstGeom>
          <a:noFill/>
          <a:ln w="9525">
            <a:noFill/>
            <a:miter lim="800000"/>
            <a:headEnd/>
            <a:tailEnd/>
          </a:ln>
        </p:spPr>
      </p:pic>
      <p:pic>
        <p:nvPicPr>
          <p:cNvPr id="31747" name="Picture 5"/>
          <p:cNvPicPr>
            <a:picLocks noChangeAspect="1" noChangeArrowheads="1"/>
          </p:cNvPicPr>
          <p:nvPr/>
        </p:nvPicPr>
        <p:blipFill>
          <a:blip r:embed="rId3"/>
          <a:srcRect/>
          <a:stretch>
            <a:fillRect/>
          </a:stretch>
        </p:blipFill>
        <p:spPr bwMode="auto">
          <a:xfrm>
            <a:off x="609600" y="1524000"/>
            <a:ext cx="7307263" cy="2657475"/>
          </a:xfrm>
          <a:prstGeom prst="rect">
            <a:avLst/>
          </a:prstGeom>
          <a:noFill/>
          <a:ln w="9525">
            <a:noFill/>
            <a:miter lim="800000"/>
            <a:headEnd/>
            <a:tailEnd/>
          </a:ln>
        </p:spPr>
      </p:pic>
      <p:sp>
        <p:nvSpPr>
          <p:cNvPr id="10" name="1 Título"/>
          <p:cNvSpPr>
            <a:spLocks noGrp="1"/>
          </p:cNvSpPr>
          <p:nvPr>
            <p:ph type="title"/>
          </p:nvPr>
        </p:nvSpPr>
        <p:spPr/>
        <p:txBody>
          <a:bodyPr/>
          <a:lstStyle/>
          <a:p>
            <a:pPr eaLnBrk="1" fontAlgn="auto" hangingPunct="1">
              <a:spcAft>
                <a:spcPts val="0"/>
              </a:spcAft>
              <a:defRPr/>
            </a:pPr>
            <a:r>
              <a:rPr lang="es-EC" dirty="0" smtClean="0"/>
              <a:t>7. Tilapia Roja (</a:t>
            </a:r>
            <a:r>
              <a:rPr lang="es-EC" i="1" dirty="0" err="1" smtClean="0"/>
              <a:t>Oreochromis</a:t>
            </a:r>
            <a:r>
              <a:rPr lang="es-EC" i="1" dirty="0" smtClean="0"/>
              <a:t> sp.</a:t>
            </a:r>
            <a:r>
              <a:rPr lang="es-EC" dirty="0" smtClean="0"/>
              <a:t>)</a:t>
            </a:r>
            <a:endParaRPr lang="es-EC"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88"/>
          <p:cNvGraphicFramePr>
            <a:graphicFrameLocks noGrp="1"/>
          </p:cNvGraphicFramePr>
          <p:nvPr/>
        </p:nvGraphicFramePr>
        <p:xfrm>
          <a:off x="152400" y="609600"/>
          <a:ext cx="5969318" cy="5900279"/>
        </p:xfrm>
        <a:graphic>
          <a:graphicData uri="http://schemas.openxmlformats.org/drawingml/2006/table">
            <a:tbl>
              <a:tblPr/>
              <a:tblGrid>
                <a:gridCol w="2355850"/>
                <a:gridCol w="1546543"/>
                <a:gridCol w="2066925"/>
              </a:tblGrid>
              <a:tr h="244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charset="0"/>
                          <a:cs typeface="Arial" charset="0"/>
                        </a:rPr>
                        <a:t>GÉNERO</a:t>
                      </a:r>
                      <a:endParaRPr kumimoji="0" lang="es-EC"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charset="0"/>
                          <a:cs typeface="Arial" charset="0"/>
                        </a:rPr>
                        <a:t>SUBGÉNERO</a:t>
                      </a:r>
                      <a:endParaRPr kumimoji="0" lang="es-EC"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C" sz="1600" b="1" i="0" u="none" strike="noStrike" cap="none" normalizeH="0" baseline="0" dirty="0" smtClean="0">
                          <a:ln>
                            <a:noFill/>
                          </a:ln>
                          <a:solidFill>
                            <a:schemeClr val="tx1"/>
                          </a:solidFill>
                          <a:effectLst/>
                          <a:latin typeface="Arial" charset="0"/>
                          <a:cs typeface="Arial" charset="0"/>
                        </a:rPr>
                        <a:t>ESPECIE</a:t>
                      </a:r>
                      <a:endParaRPr kumimoji="0" lang="es-EC" sz="16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444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Tilapia</a:t>
                      </a:r>
                      <a:endParaRPr kumimoji="0" lang="es-EC" sz="1400" b="0" i="0" u="none" strike="noStrike" cap="none" normalizeH="0" baseline="0" dirty="0" smtClean="0">
                        <a:ln>
                          <a:noFill/>
                        </a:ln>
                        <a:solidFill>
                          <a:schemeClr val="tx1"/>
                        </a:solidFill>
                        <a:effectLst/>
                        <a:latin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(A. Smith Creó el género Tilapia)</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No hay</a:t>
                      </a:r>
                      <a:endParaRPr kumimoji="0" lang="es-EC" sz="1400" b="0" i="0" u="none" strike="noStrike" cap="none" normalizeH="0" baseline="0" dirty="0" smtClean="0">
                        <a:ln>
                          <a:noFill/>
                        </a:ln>
                        <a:solidFill>
                          <a:schemeClr val="tx1"/>
                        </a:solidFill>
                        <a:effectLst/>
                        <a:latin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 </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1" u="none" strike="noStrike" cap="none" normalizeH="0" baseline="0" dirty="0" smtClean="0">
                          <a:ln>
                            <a:noFill/>
                          </a:ln>
                          <a:solidFill>
                            <a:schemeClr val="tx1"/>
                          </a:solidFill>
                          <a:effectLst/>
                          <a:latin typeface="Arial" charset="0"/>
                          <a:cs typeface="Arial" charset="0"/>
                        </a:rPr>
                        <a:t>T. </a:t>
                      </a:r>
                      <a:r>
                        <a:rPr kumimoji="0" lang="es-EC" sz="1400" b="0" i="1" u="none" strike="noStrike" cap="none" normalizeH="0" baseline="0" dirty="0" err="1" smtClean="0">
                          <a:ln>
                            <a:noFill/>
                          </a:ln>
                          <a:solidFill>
                            <a:schemeClr val="tx1"/>
                          </a:solidFill>
                          <a:effectLst/>
                          <a:latin typeface="Arial" charset="0"/>
                          <a:cs typeface="Arial" charset="0"/>
                        </a:rPr>
                        <a:t>rendalli</a:t>
                      </a:r>
                      <a:endParaRPr kumimoji="0" lang="es-EC" sz="14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44475">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1" u="none" strike="noStrike" cap="none" normalizeH="0" baseline="0" dirty="0" smtClean="0">
                          <a:ln>
                            <a:noFill/>
                          </a:ln>
                          <a:solidFill>
                            <a:schemeClr val="tx1"/>
                          </a:solidFill>
                          <a:effectLst/>
                          <a:latin typeface="Arial" charset="0"/>
                          <a:cs typeface="Arial" charset="0"/>
                        </a:rPr>
                        <a:t>T. </a:t>
                      </a:r>
                      <a:r>
                        <a:rPr kumimoji="0" lang="es-EC" sz="1400" b="0" i="1" u="none" strike="noStrike" cap="none" normalizeH="0" baseline="0" dirty="0" err="1" smtClean="0">
                          <a:ln>
                            <a:noFill/>
                          </a:ln>
                          <a:solidFill>
                            <a:schemeClr val="tx1"/>
                          </a:solidFill>
                          <a:effectLst/>
                          <a:latin typeface="Arial" charset="0"/>
                          <a:cs typeface="Arial" charset="0"/>
                        </a:rPr>
                        <a:t>Zilli</a:t>
                      </a:r>
                      <a:endParaRPr kumimoji="0" lang="es-EC" sz="14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44475">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err="1" smtClean="0">
                          <a:ln>
                            <a:noFill/>
                          </a:ln>
                          <a:solidFill>
                            <a:schemeClr val="tx1"/>
                          </a:solidFill>
                          <a:effectLst/>
                          <a:latin typeface="Arial" charset="0"/>
                          <a:cs typeface="Arial" charset="0"/>
                        </a:rPr>
                        <a:t>Sarotherodon</a:t>
                      </a:r>
                      <a:endParaRPr kumimoji="0" lang="es-EC" sz="1400" b="0" i="0" u="none" strike="noStrike" cap="none" normalizeH="0" baseline="0" dirty="0" smtClean="0">
                        <a:ln>
                          <a:noFill/>
                        </a:ln>
                        <a:solidFill>
                          <a:schemeClr val="tx1"/>
                        </a:solidFill>
                        <a:effectLst/>
                        <a:latin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a:t>
                      </a:r>
                      <a:r>
                        <a:rPr kumimoji="0" lang="es-EC" sz="1400" b="0" i="0" u="none" strike="noStrike" cap="none" normalizeH="0" baseline="0" dirty="0" err="1" smtClean="0">
                          <a:ln>
                            <a:noFill/>
                          </a:ln>
                          <a:solidFill>
                            <a:schemeClr val="tx1"/>
                          </a:solidFill>
                          <a:effectLst/>
                          <a:latin typeface="Arial" charset="0"/>
                          <a:cs typeface="Arial" charset="0"/>
                        </a:rPr>
                        <a:t>Ruppell</a:t>
                      </a:r>
                      <a:r>
                        <a:rPr kumimoji="0" lang="es-EC" sz="1400" b="0" i="0" u="none" strike="noStrike" cap="none" normalizeH="0" baseline="0" dirty="0" smtClean="0">
                          <a:ln>
                            <a:noFill/>
                          </a:ln>
                          <a:solidFill>
                            <a:schemeClr val="tx1"/>
                          </a:solidFill>
                          <a:effectLst/>
                          <a:latin typeface="Arial" charset="0"/>
                          <a:cs typeface="Arial" charset="0"/>
                        </a:rPr>
                        <a:t>)</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rowSpan="2">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No tiene</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1" u="none" strike="noStrike" cap="none" normalizeH="0" baseline="0" dirty="0" err="1" smtClean="0">
                          <a:ln>
                            <a:noFill/>
                          </a:ln>
                          <a:solidFill>
                            <a:schemeClr val="tx1"/>
                          </a:solidFill>
                          <a:effectLst/>
                          <a:latin typeface="Arial" charset="0"/>
                          <a:cs typeface="Arial" charset="0"/>
                        </a:rPr>
                        <a:t>Sarotherodon</a:t>
                      </a:r>
                      <a:r>
                        <a:rPr kumimoji="0" lang="es-EC" sz="1400" b="0" i="1" u="none" strike="noStrike" cap="none" normalizeH="0" baseline="0" dirty="0" smtClean="0">
                          <a:ln>
                            <a:noFill/>
                          </a:ln>
                          <a:solidFill>
                            <a:schemeClr val="tx1"/>
                          </a:solidFill>
                          <a:effectLst/>
                          <a:latin typeface="Arial" charset="0"/>
                          <a:cs typeface="Arial" charset="0"/>
                        </a:rPr>
                        <a:t> </a:t>
                      </a:r>
                      <a:r>
                        <a:rPr kumimoji="0" lang="es-EC" sz="1400" b="0" i="1" u="none" strike="noStrike" cap="none" normalizeH="0" baseline="0" dirty="0" err="1" smtClean="0">
                          <a:ln>
                            <a:noFill/>
                          </a:ln>
                          <a:solidFill>
                            <a:schemeClr val="tx1"/>
                          </a:solidFill>
                          <a:effectLst/>
                          <a:latin typeface="Arial" charset="0"/>
                          <a:cs typeface="Arial" charset="0"/>
                        </a:rPr>
                        <a:t>galileus</a:t>
                      </a:r>
                      <a:endParaRPr kumimoji="0" lang="es-EC" sz="14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44475">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1" u="none" strike="noStrike" cap="none" normalizeH="0" baseline="0" dirty="0" smtClean="0">
                          <a:ln>
                            <a:noFill/>
                          </a:ln>
                          <a:solidFill>
                            <a:schemeClr val="tx1"/>
                          </a:solidFill>
                          <a:effectLst/>
                          <a:latin typeface="Arial" charset="0"/>
                          <a:cs typeface="Arial" charset="0"/>
                        </a:rPr>
                        <a:t>S. </a:t>
                      </a:r>
                      <a:r>
                        <a:rPr kumimoji="0" lang="es-EC" sz="1400" b="0" i="1" u="none" strike="noStrike" cap="none" normalizeH="0" baseline="0" dirty="0" err="1" smtClean="0">
                          <a:ln>
                            <a:noFill/>
                          </a:ln>
                          <a:solidFill>
                            <a:schemeClr val="tx1"/>
                          </a:solidFill>
                          <a:effectLst/>
                          <a:latin typeface="Arial" charset="0"/>
                          <a:cs typeface="Arial" charset="0"/>
                        </a:rPr>
                        <a:t>Melarotheron</a:t>
                      </a:r>
                      <a:endParaRPr kumimoji="0" lang="es-EC" sz="14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44475">
                <a:tc row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err="1" smtClean="0">
                          <a:ln>
                            <a:noFill/>
                          </a:ln>
                          <a:solidFill>
                            <a:schemeClr val="tx1"/>
                          </a:solidFill>
                          <a:effectLst/>
                          <a:latin typeface="Arial" charset="0"/>
                          <a:cs typeface="Arial" charset="0"/>
                        </a:rPr>
                        <a:t>Oreochromis</a:t>
                      </a:r>
                      <a:endParaRPr kumimoji="0" lang="es-EC" sz="1400" b="0" i="0" u="none" strike="noStrike" cap="none" normalizeH="0" baseline="0" dirty="0" smtClean="0">
                        <a:ln>
                          <a:noFill/>
                        </a:ln>
                        <a:solidFill>
                          <a:schemeClr val="tx1"/>
                        </a:solidFill>
                        <a:effectLst/>
                        <a:latin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a:t>
                      </a:r>
                      <a:r>
                        <a:rPr kumimoji="0" lang="es-EC" sz="1400" b="0" i="0" u="none" strike="noStrike" cap="none" normalizeH="0" baseline="0" dirty="0" err="1" smtClean="0">
                          <a:ln>
                            <a:noFill/>
                          </a:ln>
                          <a:solidFill>
                            <a:schemeClr val="tx1"/>
                          </a:solidFill>
                          <a:effectLst/>
                          <a:latin typeface="Arial" charset="0"/>
                          <a:cs typeface="Arial" charset="0"/>
                        </a:rPr>
                        <a:t>Gunthers</a:t>
                      </a:r>
                      <a:r>
                        <a:rPr kumimoji="0" lang="es-EC" sz="1400" b="0" i="0" u="none" strike="noStrike" cap="none" normalizeH="0" baseline="0" dirty="0" smtClean="0">
                          <a:ln>
                            <a:noFill/>
                          </a:ln>
                          <a:solidFill>
                            <a:schemeClr val="tx1"/>
                          </a:solidFill>
                          <a:effectLst/>
                          <a:latin typeface="Arial" charset="0"/>
                          <a:cs typeface="Arial" charset="0"/>
                        </a:rPr>
                        <a:t>)</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rowSpan="5">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Tiene subgénero</a:t>
                      </a:r>
                      <a:endParaRPr kumimoji="0" lang="es-EC" sz="1400" b="0" i="0" u="none" strike="noStrike" cap="none" normalizeH="0" baseline="0" dirty="0" smtClean="0">
                        <a:ln>
                          <a:noFill/>
                        </a:ln>
                        <a:solidFill>
                          <a:schemeClr val="tx1"/>
                        </a:solidFill>
                        <a:effectLst/>
                        <a:latin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err="1" smtClean="0">
                          <a:ln>
                            <a:noFill/>
                          </a:ln>
                          <a:solidFill>
                            <a:schemeClr val="tx1"/>
                          </a:solidFill>
                          <a:effectLst/>
                          <a:latin typeface="Arial" charset="0"/>
                          <a:cs typeface="Arial" charset="0"/>
                        </a:rPr>
                        <a:t>Oreochromis</a:t>
                      </a:r>
                      <a:endParaRPr kumimoji="0" lang="es-EC" sz="1400" b="0" i="0" u="none" strike="noStrike" cap="none" normalizeH="0" baseline="0" dirty="0" smtClean="0">
                        <a:ln>
                          <a:noFill/>
                        </a:ln>
                        <a:solidFill>
                          <a:schemeClr val="tx1"/>
                        </a:solidFill>
                        <a:effectLst/>
                        <a:latin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a:t>
                      </a:r>
                      <a:r>
                        <a:rPr kumimoji="0" lang="es-EC" sz="1400" b="0" i="0" u="none" strike="noStrike" cap="none" normalizeH="0" baseline="0" dirty="0" err="1" smtClean="0">
                          <a:ln>
                            <a:noFill/>
                          </a:ln>
                          <a:solidFill>
                            <a:schemeClr val="tx1"/>
                          </a:solidFill>
                          <a:effectLst/>
                          <a:latin typeface="Arial" charset="0"/>
                          <a:cs typeface="Arial" charset="0"/>
                        </a:rPr>
                        <a:t>Gunthers</a:t>
                      </a:r>
                      <a:r>
                        <a:rPr kumimoji="0" lang="es-EC" sz="1400" b="0" i="0" u="none" strike="noStrike" cap="none" normalizeH="0" baseline="0" dirty="0" smtClean="0">
                          <a:ln>
                            <a:noFill/>
                          </a:ln>
                          <a:solidFill>
                            <a:schemeClr val="tx1"/>
                          </a:solidFill>
                          <a:effectLst/>
                          <a:latin typeface="Arial" charset="0"/>
                          <a:cs typeface="Arial" charset="0"/>
                        </a:rPr>
                        <a:t>)</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1" u="none" strike="noStrike" cap="none" normalizeH="0" baseline="0" dirty="0" smtClean="0">
                          <a:ln>
                            <a:noFill/>
                          </a:ln>
                          <a:solidFill>
                            <a:schemeClr val="tx1"/>
                          </a:solidFill>
                          <a:effectLst/>
                          <a:latin typeface="Arial" charset="0"/>
                          <a:cs typeface="Arial" charset="0"/>
                        </a:rPr>
                        <a:t>O.O. </a:t>
                      </a:r>
                      <a:r>
                        <a:rPr kumimoji="0" lang="es-EC" sz="1400" b="0" i="1" u="none" strike="noStrike" cap="none" normalizeH="0" baseline="0" dirty="0" err="1" smtClean="0">
                          <a:ln>
                            <a:noFill/>
                          </a:ln>
                          <a:solidFill>
                            <a:schemeClr val="tx1"/>
                          </a:solidFill>
                          <a:effectLst/>
                          <a:latin typeface="Arial" charset="0"/>
                          <a:cs typeface="Arial" charset="0"/>
                        </a:rPr>
                        <a:t>niloticus</a:t>
                      </a:r>
                      <a:r>
                        <a:rPr kumimoji="0" lang="es-EC" sz="1400" b="0" i="0" u="none" strike="noStrike" cap="none" normalizeH="0" baseline="0" dirty="0" smtClean="0">
                          <a:ln>
                            <a:noFill/>
                          </a:ln>
                          <a:solidFill>
                            <a:schemeClr val="tx1"/>
                          </a:solidFill>
                          <a:effectLst/>
                          <a:latin typeface="Arial" charset="0"/>
                          <a:cs typeface="Arial" charset="0"/>
                        </a:rPr>
                        <a:t> (</a:t>
                      </a:r>
                      <a:r>
                        <a:rPr kumimoji="0" lang="es-EC" sz="1400" b="0" i="0" u="none" strike="noStrike" cap="none" normalizeH="0" baseline="0" dirty="0" err="1" smtClean="0">
                          <a:ln>
                            <a:noFill/>
                          </a:ln>
                          <a:solidFill>
                            <a:schemeClr val="tx1"/>
                          </a:solidFill>
                          <a:effectLst/>
                          <a:latin typeface="Arial" charset="0"/>
                          <a:cs typeface="Arial" charset="0"/>
                        </a:rPr>
                        <a:t>Linneo</a:t>
                      </a:r>
                      <a:r>
                        <a:rPr kumimoji="0" lang="es-EC" sz="1400" b="0" i="0" u="none" strike="noStrike" cap="none" normalizeH="0" baseline="0" dirty="0" smtClean="0">
                          <a:ln>
                            <a:noFill/>
                          </a:ln>
                          <a:solidFill>
                            <a:schemeClr val="tx1"/>
                          </a:solidFill>
                          <a:effectLst/>
                          <a:latin typeface="Arial" charset="0"/>
                          <a:cs typeface="Arial" charset="0"/>
                        </a:rPr>
                        <a:t>)</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44475">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1" u="none" strike="noStrike" cap="none" normalizeH="0" baseline="0" dirty="0" smtClean="0">
                          <a:ln>
                            <a:noFill/>
                          </a:ln>
                          <a:solidFill>
                            <a:schemeClr val="tx1"/>
                          </a:solidFill>
                          <a:effectLst/>
                          <a:latin typeface="Arial" charset="0"/>
                          <a:cs typeface="Arial" charset="0"/>
                        </a:rPr>
                        <a:t>O.O. </a:t>
                      </a:r>
                      <a:r>
                        <a:rPr kumimoji="0" lang="es-EC" sz="1400" b="0" i="1" u="none" strike="noStrike" cap="none" normalizeH="0" baseline="0" dirty="0" err="1" smtClean="0">
                          <a:ln>
                            <a:noFill/>
                          </a:ln>
                          <a:solidFill>
                            <a:schemeClr val="tx1"/>
                          </a:solidFill>
                          <a:effectLst/>
                          <a:latin typeface="Arial" charset="0"/>
                          <a:cs typeface="Arial" charset="0"/>
                        </a:rPr>
                        <a:t>mossambicus</a:t>
                      </a:r>
                      <a:r>
                        <a:rPr kumimoji="0" lang="es-EC" sz="1400" b="0" i="1" u="none" strike="noStrike" cap="none" normalizeH="0" baseline="0" dirty="0" smtClean="0">
                          <a:ln>
                            <a:noFill/>
                          </a:ln>
                          <a:solidFill>
                            <a:schemeClr val="tx1"/>
                          </a:solidFill>
                          <a:effectLst/>
                          <a:latin typeface="Arial" charset="0"/>
                          <a:cs typeface="Arial" charset="0"/>
                        </a:rPr>
                        <a:t> </a:t>
                      </a:r>
                      <a:r>
                        <a:rPr kumimoji="0" lang="es-EC" sz="1400" b="0" i="0" u="none" strike="noStrike" cap="none" normalizeH="0" baseline="0" dirty="0" smtClean="0">
                          <a:ln>
                            <a:noFill/>
                          </a:ln>
                          <a:solidFill>
                            <a:schemeClr val="tx1"/>
                          </a:solidFill>
                          <a:effectLst/>
                          <a:latin typeface="Arial" charset="0"/>
                          <a:cs typeface="Arial" charset="0"/>
                        </a:rPr>
                        <a:t>(</a:t>
                      </a:r>
                      <a:r>
                        <a:rPr kumimoji="0" lang="es-EC" sz="1400" b="0" i="0" u="none" strike="noStrike" cap="none" normalizeH="0" baseline="0" dirty="0" err="1" smtClean="0">
                          <a:ln>
                            <a:noFill/>
                          </a:ln>
                          <a:solidFill>
                            <a:schemeClr val="tx1"/>
                          </a:solidFill>
                          <a:effectLst/>
                          <a:latin typeface="Arial" charset="0"/>
                          <a:cs typeface="Arial" charset="0"/>
                        </a:rPr>
                        <a:t>Peters</a:t>
                      </a:r>
                      <a:r>
                        <a:rPr kumimoji="0" lang="es-EC" sz="1400" b="0" i="0" u="none" strike="noStrike" cap="none" normalizeH="0" baseline="0" dirty="0" smtClean="0">
                          <a:ln>
                            <a:noFill/>
                          </a:ln>
                          <a:solidFill>
                            <a:schemeClr val="tx1"/>
                          </a:solidFill>
                          <a:effectLst/>
                          <a:latin typeface="Arial" charset="0"/>
                          <a:cs typeface="Arial" charset="0"/>
                        </a:rPr>
                        <a:t>)</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19100">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1" u="none" strike="noStrike" cap="none" normalizeH="0" baseline="0" dirty="0" smtClean="0">
                          <a:ln>
                            <a:noFill/>
                          </a:ln>
                          <a:solidFill>
                            <a:schemeClr val="tx1"/>
                          </a:solidFill>
                          <a:effectLst/>
                          <a:latin typeface="Arial" charset="0"/>
                          <a:cs typeface="Arial" charset="0"/>
                        </a:rPr>
                        <a:t>O.O. </a:t>
                      </a:r>
                      <a:r>
                        <a:rPr kumimoji="0" lang="es-EC" sz="1400" b="0" i="1" u="none" strike="noStrike" cap="none" normalizeH="0" baseline="0" dirty="0" err="1" smtClean="0">
                          <a:ln>
                            <a:noFill/>
                          </a:ln>
                          <a:solidFill>
                            <a:schemeClr val="tx1"/>
                          </a:solidFill>
                          <a:effectLst/>
                          <a:latin typeface="Arial" charset="0"/>
                          <a:cs typeface="Arial" charset="0"/>
                        </a:rPr>
                        <a:t>aureus</a:t>
                      </a:r>
                      <a:r>
                        <a:rPr kumimoji="0" lang="es-EC" sz="1400" b="0" i="1" u="none" strike="noStrike" cap="none" normalizeH="0" baseline="0" dirty="0" smtClean="0">
                          <a:ln>
                            <a:noFill/>
                          </a:ln>
                          <a:solidFill>
                            <a:schemeClr val="tx1"/>
                          </a:solidFill>
                          <a:effectLst/>
                          <a:latin typeface="Arial" charset="0"/>
                          <a:cs typeface="Arial" charset="0"/>
                        </a:rPr>
                        <a:t> </a:t>
                      </a:r>
                      <a:r>
                        <a:rPr kumimoji="0" lang="es-EC" sz="1400" b="0" i="0" u="none" strike="noStrike" cap="none" normalizeH="0" baseline="0" dirty="0" smtClean="0">
                          <a:ln>
                            <a:noFill/>
                          </a:ln>
                          <a:solidFill>
                            <a:schemeClr val="tx1"/>
                          </a:solidFill>
                          <a:effectLst/>
                          <a:latin typeface="Arial" charset="0"/>
                          <a:cs typeface="Arial" charset="0"/>
                        </a:rPr>
                        <a:t>(</a:t>
                      </a:r>
                      <a:r>
                        <a:rPr kumimoji="0" lang="es-EC" sz="1400" b="0" i="0" u="none" strike="noStrike" cap="none" normalizeH="0" baseline="0" dirty="0" err="1" smtClean="0">
                          <a:ln>
                            <a:noFill/>
                          </a:ln>
                          <a:solidFill>
                            <a:schemeClr val="tx1"/>
                          </a:solidFill>
                          <a:effectLst/>
                          <a:latin typeface="Arial" charset="0"/>
                          <a:cs typeface="Arial" charset="0"/>
                        </a:rPr>
                        <a:t>Steindacher</a:t>
                      </a:r>
                      <a:r>
                        <a:rPr kumimoji="0" lang="es-EC" sz="1400" b="0" i="0" u="none" strike="noStrike" cap="none" normalizeH="0" baseline="0" dirty="0" smtClean="0">
                          <a:ln>
                            <a:noFill/>
                          </a:ln>
                          <a:solidFill>
                            <a:schemeClr val="tx1"/>
                          </a:solidFill>
                          <a:effectLst/>
                          <a:latin typeface="Arial" charset="0"/>
                          <a:cs typeface="Arial" charset="0"/>
                        </a:rPr>
                        <a:t>)</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244475">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1400" b="0" i="0" u="none" strike="noStrike" cap="none" normalizeH="0" baseline="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1" u="none" strike="noStrike" cap="none" normalizeH="0" baseline="0" dirty="0" smtClean="0">
                          <a:ln>
                            <a:noFill/>
                          </a:ln>
                          <a:solidFill>
                            <a:schemeClr val="tx1"/>
                          </a:solidFill>
                          <a:effectLst/>
                          <a:latin typeface="Arial" charset="0"/>
                          <a:cs typeface="Arial" charset="0"/>
                        </a:rPr>
                        <a:t>O.O. </a:t>
                      </a:r>
                      <a:r>
                        <a:rPr kumimoji="0" lang="es-EC" sz="1400" b="0" i="1" u="none" strike="noStrike" cap="none" normalizeH="0" baseline="0" dirty="0" err="1" smtClean="0">
                          <a:ln>
                            <a:noFill/>
                          </a:ln>
                          <a:solidFill>
                            <a:schemeClr val="tx1"/>
                          </a:solidFill>
                          <a:effectLst/>
                          <a:latin typeface="Arial" charset="0"/>
                          <a:cs typeface="Arial" charset="0"/>
                        </a:rPr>
                        <a:t>urolepis</a:t>
                      </a:r>
                      <a:r>
                        <a:rPr kumimoji="0" lang="es-EC" sz="1400" b="0" i="1" u="none" strike="noStrike" cap="none" normalizeH="0" baseline="0" dirty="0" smtClean="0">
                          <a:ln>
                            <a:noFill/>
                          </a:ln>
                          <a:solidFill>
                            <a:schemeClr val="tx1"/>
                          </a:solidFill>
                          <a:effectLst/>
                          <a:latin typeface="Arial" charset="0"/>
                          <a:cs typeface="Arial" charset="0"/>
                        </a:rPr>
                        <a:t> </a:t>
                      </a:r>
                      <a:r>
                        <a:rPr kumimoji="0" lang="es-EC" sz="1400" b="0" i="1" u="none" strike="noStrike" cap="none" normalizeH="0" baseline="0" dirty="0" err="1" smtClean="0">
                          <a:ln>
                            <a:noFill/>
                          </a:ln>
                          <a:solidFill>
                            <a:schemeClr val="tx1"/>
                          </a:solidFill>
                          <a:effectLst/>
                          <a:latin typeface="Arial" charset="0"/>
                          <a:cs typeface="Arial" charset="0"/>
                        </a:rPr>
                        <a:t>hornorum</a:t>
                      </a:r>
                      <a:endParaRPr kumimoji="0" lang="es-EC" sz="1400" b="0" i="1"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401320">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vMerge="1">
                  <a:txBody>
                    <a:body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1" u="none" strike="noStrike" cap="none" normalizeH="0" baseline="0" dirty="0" smtClean="0">
                          <a:ln>
                            <a:noFill/>
                          </a:ln>
                          <a:solidFill>
                            <a:schemeClr val="tx1"/>
                          </a:solidFill>
                          <a:effectLst/>
                          <a:latin typeface="Arial" charset="0"/>
                          <a:cs typeface="Arial" charset="0"/>
                        </a:rPr>
                        <a:t>O.N. </a:t>
                      </a:r>
                      <a:r>
                        <a:rPr kumimoji="0" lang="es-EC" sz="1400" b="0" i="1" u="none" strike="noStrike" cap="none" normalizeH="0" baseline="0" dirty="0" err="1" smtClean="0">
                          <a:ln>
                            <a:noFill/>
                          </a:ln>
                          <a:solidFill>
                            <a:schemeClr val="tx1"/>
                          </a:solidFill>
                          <a:effectLst/>
                          <a:latin typeface="Arial" charset="0"/>
                          <a:cs typeface="Arial" charset="0"/>
                        </a:rPr>
                        <a:t>macrochir</a:t>
                      </a:r>
                      <a:r>
                        <a:rPr kumimoji="0" lang="es-EC" sz="1400" b="0" i="1" u="none" strike="noStrike" cap="none" normalizeH="0" baseline="0" dirty="0" smtClean="0">
                          <a:ln>
                            <a:noFill/>
                          </a:ln>
                          <a:solidFill>
                            <a:schemeClr val="tx1"/>
                          </a:solidFill>
                          <a:effectLst/>
                          <a:latin typeface="Arial" charset="0"/>
                          <a:cs typeface="Arial" charset="0"/>
                        </a:rPr>
                        <a:t> </a:t>
                      </a:r>
                      <a:r>
                        <a:rPr kumimoji="0" lang="es-EC" sz="1400" b="0" i="0" u="none" strike="noStrike" cap="none" normalizeH="0" baseline="0" dirty="0" smtClean="0">
                          <a:ln>
                            <a:noFill/>
                          </a:ln>
                          <a:solidFill>
                            <a:schemeClr val="tx1"/>
                          </a:solidFill>
                          <a:effectLst/>
                          <a:latin typeface="Arial" charset="0"/>
                          <a:cs typeface="Arial" charset="0"/>
                        </a:rPr>
                        <a:t>(</a:t>
                      </a:r>
                      <a:r>
                        <a:rPr kumimoji="0" lang="es-EC" sz="1400" b="0" i="0" u="none" strike="noStrike" cap="none" normalizeH="0" baseline="0" dirty="0" err="1" smtClean="0">
                          <a:ln>
                            <a:noFill/>
                          </a:ln>
                          <a:solidFill>
                            <a:schemeClr val="tx1"/>
                          </a:solidFill>
                          <a:effectLst/>
                          <a:latin typeface="Arial" charset="0"/>
                          <a:cs typeface="Arial" charset="0"/>
                        </a:rPr>
                        <a:t>Boulanger</a:t>
                      </a:r>
                      <a:r>
                        <a:rPr kumimoji="0" lang="es-EC" sz="1400" b="0" i="0" u="none" strike="noStrike" cap="none" normalizeH="0" baseline="0" dirty="0" smtClean="0">
                          <a:ln>
                            <a:noFill/>
                          </a:ln>
                          <a:solidFill>
                            <a:schemeClr val="tx1"/>
                          </a:solidFill>
                          <a:effectLst/>
                          <a:latin typeface="Arial" charset="0"/>
                          <a:cs typeface="Arial" charset="0"/>
                        </a:rPr>
                        <a:t>)</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err="1" smtClean="0">
                          <a:ln>
                            <a:noFill/>
                          </a:ln>
                          <a:solidFill>
                            <a:schemeClr val="tx1"/>
                          </a:solidFill>
                          <a:effectLst/>
                          <a:latin typeface="Arial" charset="0"/>
                          <a:cs typeface="Arial" charset="0"/>
                        </a:rPr>
                        <a:t>Nyasalapia</a:t>
                      </a:r>
                      <a:endParaRPr kumimoji="0" lang="es-EC" sz="1400" b="0" i="0" u="none" strike="noStrike" cap="none" normalizeH="0" baseline="0" dirty="0" smtClean="0">
                        <a:ln>
                          <a:noFill/>
                        </a:ln>
                        <a:solidFill>
                          <a:schemeClr val="tx1"/>
                        </a:solidFill>
                        <a:effectLst/>
                        <a:latin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a:t>
                      </a:r>
                      <a:r>
                        <a:rPr kumimoji="0" lang="es-EC" sz="1400" b="0" i="0" u="none" strike="noStrike" cap="none" normalizeH="0" baseline="0" dirty="0" err="1" smtClean="0">
                          <a:ln>
                            <a:noFill/>
                          </a:ln>
                          <a:solidFill>
                            <a:schemeClr val="tx1"/>
                          </a:solidFill>
                          <a:effectLst/>
                          <a:latin typeface="Arial" charset="0"/>
                          <a:cs typeface="Arial" charset="0"/>
                        </a:rPr>
                        <a:t>Thys</a:t>
                      </a:r>
                      <a:r>
                        <a:rPr kumimoji="0" lang="es-EC" sz="1400" b="0" i="0" u="none" strike="noStrike" cap="none" normalizeH="0" baseline="0" dirty="0" smtClean="0">
                          <a:ln>
                            <a:noFill/>
                          </a:ln>
                          <a:solidFill>
                            <a:schemeClr val="tx1"/>
                          </a:solidFill>
                          <a:effectLst/>
                          <a:latin typeface="Arial" charset="0"/>
                          <a:cs typeface="Arial" charset="0"/>
                        </a:rPr>
                        <a:t>)</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s-EC"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s-EC"/>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6172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err="1" smtClean="0">
                          <a:ln>
                            <a:noFill/>
                          </a:ln>
                          <a:solidFill>
                            <a:schemeClr val="tx1"/>
                          </a:solidFill>
                          <a:effectLst/>
                          <a:latin typeface="Arial" charset="0"/>
                          <a:cs typeface="Arial" charset="0"/>
                        </a:rPr>
                        <a:t>Alcalapia</a:t>
                      </a:r>
                      <a:endParaRPr kumimoji="0" lang="es-EC" sz="1400" b="0" i="0" u="none" strike="noStrike" cap="none" normalizeH="0" baseline="0" dirty="0" smtClean="0">
                        <a:ln>
                          <a:noFill/>
                        </a:ln>
                        <a:solidFill>
                          <a:schemeClr val="tx1"/>
                        </a:solidFill>
                        <a:effectLst/>
                        <a:latin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a:t>
                      </a:r>
                      <a:r>
                        <a:rPr kumimoji="0" lang="es-EC" sz="1400" b="0" i="0" u="none" strike="noStrike" cap="none" normalizeH="0" baseline="0" dirty="0" err="1" smtClean="0">
                          <a:ln>
                            <a:noFill/>
                          </a:ln>
                          <a:solidFill>
                            <a:schemeClr val="tx1"/>
                          </a:solidFill>
                          <a:effectLst/>
                          <a:latin typeface="Arial" charset="0"/>
                          <a:cs typeface="Arial" charset="0"/>
                        </a:rPr>
                        <a:t>Thys</a:t>
                      </a:r>
                      <a:r>
                        <a:rPr kumimoji="0" lang="es-EC" sz="1400" b="0" i="0" u="none" strike="noStrike" cap="none" normalizeH="0" baseline="0" dirty="0" smtClean="0">
                          <a:ln>
                            <a:noFill/>
                          </a:ln>
                          <a:solidFill>
                            <a:schemeClr val="tx1"/>
                          </a:solidFill>
                          <a:effectLst/>
                          <a:latin typeface="Arial" charset="0"/>
                          <a:cs typeface="Arial" charset="0"/>
                        </a:rPr>
                        <a:t>)</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s-EC"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s-EC"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r h="92441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err="1" smtClean="0">
                          <a:ln>
                            <a:noFill/>
                          </a:ln>
                          <a:solidFill>
                            <a:schemeClr val="tx1"/>
                          </a:solidFill>
                          <a:effectLst/>
                          <a:latin typeface="Arial" charset="0"/>
                          <a:cs typeface="Arial" charset="0"/>
                        </a:rPr>
                        <a:t>Neotilapia</a:t>
                      </a:r>
                      <a:endParaRPr kumimoji="0" lang="es-EC" sz="1400" b="0" i="0" u="none" strike="noStrike" cap="none" normalizeH="0" baseline="0" dirty="0" smtClean="0">
                        <a:ln>
                          <a:noFill/>
                        </a:ln>
                        <a:solidFill>
                          <a:schemeClr val="tx1"/>
                        </a:solidFill>
                        <a:effectLst/>
                        <a:latin typeface="Arial" charset="0"/>
                      </a:endParaRPr>
                    </a:p>
                    <a:p>
                      <a:pPr marL="0" marR="0" lvl="0" indent="0" algn="l" defTabSz="914400" rtl="0" eaLnBrk="1" fontAlgn="b" latinLnBrk="0" hangingPunct="1">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Arial" charset="0"/>
                          <a:cs typeface="Arial" charset="0"/>
                        </a:rPr>
                        <a:t>(</a:t>
                      </a:r>
                      <a:r>
                        <a:rPr kumimoji="0" lang="es-EC" sz="1400" b="0" i="0" u="none" strike="noStrike" cap="none" normalizeH="0" baseline="0" dirty="0" err="1" smtClean="0">
                          <a:ln>
                            <a:noFill/>
                          </a:ln>
                          <a:solidFill>
                            <a:schemeClr val="tx1"/>
                          </a:solidFill>
                          <a:effectLst/>
                          <a:latin typeface="Arial" charset="0"/>
                          <a:cs typeface="Arial" charset="0"/>
                        </a:rPr>
                        <a:t>Regan</a:t>
                      </a:r>
                      <a:r>
                        <a:rPr kumimoji="0" lang="es-EC" sz="1400" b="0" i="0" u="none" strike="noStrike" cap="none" normalizeH="0" baseline="0" dirty="0" smtClean="0">
                          <a:ln>
                            <a:noFill/>
                          </a:ln>
                          <a:solidFill>
                            <a:schemeClr val="tx1"/>
                          </a:solidFill>
                          <a:effectLst/>
                          <a:latin typeface="Arial" charset="0"/>
                          <a:cs typeface="Arial" charset="0"/>
                        </a:rPr>
                        <a:t>)</a:t>
                      </a:r>
                      <a:endParaRPr kumimoji="0" lang="es-EC" sz="1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s-EC"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endParaRPr lang="es-EC" dirty="0"/>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sp>
        <p:nvSpPr>
          <p:cNvPr id="5" name="4 Título"/>
          <p:cNvSpPr>
            <a:spLocks noGrp="1"/>
          </p:cNvSpPr>
          <p:nvPr>
            <p:ph type="title"/>
          </p:nvPr>
        </p:nvSpPr>
        <p:spPr>
          <a:xfrm>
            <a:off x="152400" y="152400"/>
            <a:ext cx="6308725" cy="457200"/>
          </a:xfrm>
        </p:spPr>
        <p:txBody>
          <a:bodyPr/>
          <a:lstStyle/>
          <a:p>
            <a:pPr eaLnBrk="1" fontAlgn="auto" hangingPunct="1">
              <a:spcAft>
                <a:spcPts val="0"/>
              </a:spcAft>
              <a:defRPr/>
            </a:pPr>
            <a:r>
              <a:rPr lang="es-ES" dirty="0" smtClean="0"/>
              <a:t>Cuadro taxonómico</a:t>
            </a:r>
            <a:endParaRPr lang="es-EC" dirty="0"/>
          </a:p>
        </p:txBody>
      </p:sp>
      <p:sp>
        <p:nvSpPr>
          <p:cNvPr id="32817" name="6 Marcador de texto"/>
          <p:cNvSpPr>
            <a:spLocks noGrp="1"/>
          </p:cNvSpPr>
          <p:nvPr>
            <p:ph type="body" sz="half" idx="2"/>
          </p:nvPr>
        </p:nvSpPr>
        <p:spPr>
          <a:xfrm>
            <a:off x="6765925" y="265113"/>
            <a:ext cx="1524000" cy="4956175"/>
          </a:xfrm>
        </p:spPr>
        <p:txBody>
          <a:bodyPr/>
          <a:lstStyle/>
          <a:p>
            <a:pPr eaLnBrk="1" hangingPunct="1"/>
            <a:endParaRPr lang="es-E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srcRect l="49990" t="10918" r="2772"/>
          <a:stretch>
            <a:fillRect/>
          </a:stretch>
        </p:blipFill>
        <p:spPr bwMode="auto">
          <a:xfrm>
            <a:off x="990600" y="1371600"/>
            <a:ext cx="4619625" cy="3733800"/>
          </a:xfrm>
          <a:prstGeom prst="rect">
            <a:avLst/>
          </a:prstGeom>
          <a:noFill/>
          <a:ln>
            <a:solidFill>
              <a:schemeClr val="tx2">
                <a:lumMod val="40000"/>
                <a:lumOff val="60000"/>
              </a:schemeClr>
            </a:solidFill>
          </a:ln>
        </p:spPr>
      </p:pic>
      <p:sp>
        <p:nvSpPr>
          <p:cNvPr id="6" name="4 Título"/>
          <p:cNvSpPr txBox="1">
            <a:spLocks/>
          </p:cNvSpPr>
          <p:nvPr/>
        </p:nvSpPr>
        <p:spPr>
          <a:xfrm>
            <a:off x="396875" y="685800"/>
            <a:ext cx="6308725" cy="457200"/>
          </a:xfrm>
          <a:prstGeom prst="rect">
            <a:avLst/>
          </a:prstGeom>
        </p:spPr>
        <p:txBody>
          <a:bodyPr anchor="b">
            <a:normAutofit fontScale="70000" lnSpcReduction="20000"/>
          </a:bodyPr>
          <a:lstStyle/>
          <a:p>
            <a:pPr fontAlgn="auto">
              <a:spcAft>
                <a:spcPts val="0"/>
              </a:spcAft>
              <a:defRPr/>
            </a:pPr>
            <a:r>
              <a:rPr lang="es-ES" sz="2000" b="1" cap="small" dirty="0">
                <a:solidFill>
                  <a:schemeClr val="tx2"/>
                </a:solidFill>
                <a:latin typeface="+mj-lt"/>
                <a:ea typeface="+mj-ea"/>
                <a:cs typeface="+mj-cs"/>
              </a:rPr>
              <a:t>Especies conocidas del género </a:t>
            </a:r>
            <a:endParaRPr lang="es-ES" sz="2000" b="1" cap="small" dirty="0">
              <a:solidFill>
                <a:schemeClr val="tx2"/>
              </a:solidFill>
              <a:latin typeface="+mj-lt"/>
              <a:ea typeface="+mj-ea"/>
              <a:cs typeface="+mj-cs"/>
            </a:endParaRPr>
          </a:p>
          <a:p>
            <a:pPr fontAlgn="auto">
              <a:spcAft>
                <a:spcPts val="0"/>
              </a:spcAft>
              <a:defRPr/>
            </a:pPr>
            <a:r>
              <a:rPr lang="es-ES" sz="2000" b="1" cap="small" dirty="0" err="1">
                <a:solidFill>
                  <a:schemeClr val="tx2"/>
                </a:solidFill>
                <a:latin typeface="+mj-lt"/>
                <a:ea typeface="+mj-ea"/>
                <a:cs typeface="+mj-cs"/>
              </a:rPr>
              <a:t>Oreochromis</a:t>
            </a:r>
            <a:endParaRPr lang="es-EC" sz="2000" b="1" cap="small" dirty="0">
              <a:solidFill>
                <a:schemeClr val="tx2"/>
              </a:solidFill>
              <a:latin typeface="+mj-lt"/>
              <a:ea typeface="+mj-ea"/>
              <a:cs typeface="+mj-cs"/>
            </a:endParaRPr>
          </a:p>
        </p:txBody>
      </p:sp>
      <p:sp>
        <p:nvSpPr>
          <p:cNvPr id="33796" name="6 Marcador de texto"/>
          <p:cNvSpPr txBox="1">
            <a:spLocks/>
          </p:cNvSpPr>
          <p:nvPr/>
        </p:nvSpPr>
        <p:spPr bwMode="auto">
          <a:xfrm>
            <a:off x="6737350" y="304800"/>
            <a:ext cx="1524000" cy="4956175"/>
          </a:xfrm>
          <a:prstGeom prst="rect">
            <a:avLst/>
          </a:prstGeom>
          <a:noFill/>
          <a:ln w="9525">
            <a:noFill/>
            <a:miter lim="800000"/>
            <a:headEnd/>
            <a:tailEnd/>
          </a:ln>
        </p:spPr>
        <p:txBody>
          <a:bodyPr/>
          <a:lstStyle/>
          <a:p>
            <a:pPr>
              <a:spcBef>
                <a:spcPts val="100"/>
              </a:spcBef>
              <a:spcAft>
                <a:spcPts val="400"/>
              </a:spcAft>
              <a:buClr>
                <a:schemeClr val="accent1"/>
              </a:buClr>
              <a:buSzPct val="70000"/>
            </a:pPr>
            <a:r>
              <a:rPr lang="es-ES" sz="1200">
                <a:latin typeface="Century Schoolbook" pitchFamily="18" charset="0"/>
              </a:rPr>
              <a:t>Sin embargo, el género Oreochromis tiene muchas más especies ampliamente conocidas.</a:t>
            </a:r>
            <a:endParaRPr lang="es-EC" sz="1200">
              <a:latin typeface="Century Schoolbook"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4225"/>
          </a:xfrm>
        </p:spPr>
        <p:txBody>
          <a:bodyPr/>
          <a:lstStyle/>
          <a:p>
            <a:pPr eaLnBrk="1" fontAlgn="auto" hangingPunct="1">
              <a:spcAft>
                <a:spcPts val="0"/>
              </a:spcAft>
              <a:defRPr/>
            </a:pPr>
            <a:r>
              <a:rPr lang="es-ES" dirty="0" smtClean="0"/>
              <a:t>Gracias…</a:t>
            </a:r>
            <a:endParaRPr lang="es-EC" dirty="0"/>
          </a:p>
        </p:txBody>
      </p:sp>
      <p:sp>
        <p:nvSpPr>
          <p:cNvPr id="34819" name="2 Marcador de texto"/>
          <p:cNvSpPr>
            <a:spLocks noGrp="1"/>
          </p:cNvSpPr>
          <p:nvPr>
            <p:ph type="body" idx="1"/>
          </p:nvPr>
        </p:nvSpPr>
        <p:spPr/>
        <p:txBody>
          <a:bodyPr/>
          <a:lstStyle/>
          <a:p>
            <a:pPr eaLnBrk="1" hangingPunct="1"/>
            <a:r>
              <a:rPr lang="es-ES" smtClean="0"/>
              <a:t>				FIMCM-ESPOL</a:t>
            </a:r>
            <a:endParaRPr lang="es-EC" smtClean="0"/>
          </a:p>
        </p:txBody>
      </p:sp>
      <p:pic>
        <p:nvPicPr>
          <p:cNvPr id="34820" name="Picture 4" descr="C:\Documents and Settings\Jonathan\My Documents\My Skype Pictures\My Pictures\Emblemas Universidad\sfsf.bmp"/>
          <p:cNvPicPr>
            <a:picLocks noChangeAspect="1" noChangeArrowheads="1"/>
          </p:cNvPicPr>
          <p:nvPr/>
        </p:nvPicPr>
        <p:blipFill>
          <a:blip r:embed="rId2"/>
          <a:srcRect/>
          <a:stretch>
            <a:fillRect/>
          </a:stretch>
        </p:blipFill>
        <p:spPr bwMode="auto">
          <a:xfrm>
            <a:off x="3810000" y="685800"/>
            <a:ext cx="3848100" cy="315741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Marcador de texto"/>
          <p:cNvSpPr>
            <a:spLocks noGrp="1"/>
          </p:cNvSpPr>
          <p:nvPr>
            <p:ph type="body" idx="1"/>
          </p:nvPr>
        </p:nvSpPr>
        <p:spPr/>
        <p:txBody>
          <a:bodyPr/>
          <a:lstStyle/>
          <a:p>
            <a:pPr eaLnBrk="1" hangingPunct="1"/>
            <a:endParaRPr lang="es-ES" smtClean="0"/>
          </a:p>
        </p:txBody>
      </p:sp>
      <p:pic>
        <p:nvPicPr>
          <p:cNvPr id="4" name="Picture 11" descr="Nueva imagen"/>
          <p:cNvPicPr>
            <a:picLocks noChangeAspect="1" noChangeArrowheads="1"/>
          </p:cNvPicPr>
          <p:nvPr/>
        </p:nvPicPr>
        <p:blipFill>
          <a:blip r:embed="rId2"/>
          <a:srcRect/>
          <a:stretch>
            <a:fillRect/>
          </a:stretch>
        </p:blipFill>
        <p:spPr bwMode="auto">
          <a:xfrm>
            <a:off x="1828800" y="304799"/>
            <a:ext cx="6858000" cy="4514303"/>
          </a:xfrm>
          <a:prstGeom prst="round2DiagRect">
            <a:avLst/>
          </a:prstGeom>
          <a:noFill/>
          <a:ln w="76200" cmpd="tri">
            <a:solidFill>
              <a:srgbClr val="000000"/>
            </a:solidFill>
            <a:miter lim="800000"/>
            <a:headEnd/>
            <a:tailEnd/>
          </a:ln>
          <a:effectLst>
            <a:reflection blurRad="6350" stA="52000" endA="300" endPos="3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Jonathan\My Documents\Joncas\Libro de tilapia\Exposiciones\Fotos\farm-raised%20tilapia.jpg"/>
          <p:cNvPicPr>
            <a:picLocks noChangeAspect="1" noChangeArrowheads="1"/>
          </p:cNvPicPr>
          <p:nvPr/>
        </p:nvPicPr>
        <p:blipFill>
          <a:blip r:embed="rId2">
            <a:lum bright="53000" contrast="-62000"/>
          </a:blip>
          <a:srcRect/>
          <a:stretch>
            <a:fillRect/>
          </a:stretch>
        </p:blipFill>
        <p:spPr bwMode="auto">
          <a:xfrm>
            <a:off x="1600200" y="1248558"/>
            <a:ext cx="5213350" cy="3825092"/>
          </a:xfrm>
          <a:prstGeom prst="cloud">
            <a:avLst/>
          </a:prstGeom>
          <a:ln>
            <a:noFill/>
          </a:ln>
          <a:effectLst>
            <a:softEdge rad="112500"/>
          </a:effectLst>
        </p:spPr>
      </p:pic>
      <p:sp>
        <p:nvSpPr>
          <p:cNvPr id="11267" name="2 Marcador de contenido"/>
          <p:cNvSpPr>
            <a:spLocks noGrp="1"/>
          </p:cNvSpPr>
          <p:nvPr>
            <p:ph sz="quarter" idx="1"/>
          </p:nvPr>
        </p:nvSpPr>
        <p:spPr>
          <a:xfrm>
            <a:off x="457200" y="1600200"/>
            <a:ext cx="7467600" cy="4873625"/>
          </a:xfrm>
        </p:spPr>
        <p:txBody>
          <a:bodyPr/>
          <a:lstStyle/>
          <a:p>
            <a:pPr algn="just" eaLnBrk="1" hangingPunct="1"/>
            <a:r>
              <a:rPr lang="es-ES" smtClean="0"/>
              <a:t>Dentro de la ictiofauna de los  ríos de nuestro país la familia Cichlidae presenta seis géneros con catorce especies clasificadas, los ciclidos comunes de los ríos de la costa ecuatoriana son vieja azul (Aequidens rubulatus) y vieja colorada (Cichlasoma festae).</a:t>
            </a:r>
          </a:p>
          <a:p>
            <a:pPr eaLnBrk="1" hangingPunct="1">
              <a:buFont typeface="Wingdings" pitchFamily="2" charset="2"/>
              <a:buNone/>
            </a:pPr>
            <a:endParaRPr lang="es-EC" smtClean="0"/>
          </a:p>
        </p:txBody>
      </p:sp>
      <p:sp>
        <p:nvSpPr>
          <p:cNvPr id="4" name="1 Título"/>
          <p:cNvSpPr>
            <a:spLocks noGrp="1"/>
          </p:cNvSpPr>
          <p:nvPr>
            <p:ph type="title"/>
          </p:nvPr>
        </p:nvSpPr>
        <p:spPr/>
        <p:txBody>
          <a:bodyPr/>
          <a:lstStyle/>
          <a:p>
            <a:pPr eaLnBrk="1" fontAlgn="auto" hangingPunct="1">
              <a:spcAft>
                <a:spcPts val="0"/>
              </a:spcAft>
              <a:defRPr/>
            </a:pPr>
            <a:r>
              <a:rPr lang="es-ES" dirty="0" smtClean="0"/>
              <a:t>1. Introducción</a:t>
            </a: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texto"/>
          <p:cNvSpPr>
            <a:spLocks noGrp="1"/>
          </p:cNvSpPr>
          <p:nvPr>
            <p:ph type="body" idx="1"/>
          </p:nvPr>
        </p:nvSpPr>
        <p:spPr/>
        <p:txBody>
          <a:bodyPr/>
          <a:lstStyle/>
          <a:p>
            <a:pPr eaLnBrk="1" hangingPunct="1"/>
            <a:r>
              <a:rPr lang="es-EC" smtClean="0"/>
              <a:t>Ejemplar macho de </a:t>
            </a:r>
            <a:r>
              <a:rPr lang="es-EC" i="1" smtClean="0"/>
              <a:t>Aequidens rivulatus.</a:t>
            </a:r>
            <a:endParaRPr lang="es-EC" smtClean="0"/>
          </a:p>
        </p:txBody>
      </p:sp>
      <p:pic>
        <p:nvPicPr>
          <p:cNvPr id="4" name="4 Marcador de contenido" descr="D:\1-18-2008 Acuicultura Agua Dulce II\DSC02541.JPG"/>
          <p:cNvPicPr>
            <a:picLocks noChangeAspect="1"/>
          </p:cNvPicPr>
          <p:nvPr/>
        </p:nvPicPr>
        <p:blipFill>
          <a:blip r:embed="rId2" cstate="print"/>
          <a:srcRect t="12389" b="12389"/>
          <a:stretch>
            <a:fillRect/>
          </a:stretch>
        </p:blipFill>
        <p:spPr>
          <a:xfrm flipH="1">
            <a:off x="1827214" y="1219200"/>
            <a:ext cx="7088185" cy="35813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S" dirty="0" smtClean="0"/>
              <a:t>Introducción</a:t>
            </a:r>
            <a:endParaRPr lang="es-EC" dirty="0"/>
          </a:p>
        </p:txBody>
      </p:sp>
      <p:sp>
        <p:nvSpPr>
          <p:cNvPr id="3" name="2 Marcador de contenido"/>
          <p:cNvSpPr>
            <a:spLocks noGrp="1"/>
          </p:cNvSpPr>
          <p:nvPr>
            <p:ph sz="quarter" idx="1"/>
          </p:nvPr>
        </p:nvSpPr>
        <p:spPr>
          <a:xfrm>
            <a:off x="457200" y="1600200"/>
            <a:ext cx="7467600" cy="4873625"/>
          </a:xfrm>
        </p:spPr>
        <p:txBody>
          <a:bodyPr>
            <a:normAutofit lnSpcReduction="10000"/>
          </a:bodyPr>
          <a:lstStyle/>
          <a:p>
            <a:pPr marL="274320" indent="-274320" eaLnBrk="1" fontAlgn="auto" hangingPunct="1">
              <a:spcAft>
                <a:spcPts val="0"/>
              </a:spcAft>
              <a:buFont typeface="Wingdings"/>
              <a:buChar char=""/>
              <a:defRPr/>
            </a:pPr>
            <a:r>
              <a:rPr lang="es-EC" dirty="0" smtClean="0"/>
              <a:t>Los miembros de los peces denominados tilapias pertenecen a la familia </a:t>
            </a:r>
            <a:r>
              <a:rPr lang="es-EC" dirty="0" err="1" smtClean="0"/>
              <a:t>Cichlidae</a:t>
            </a:r>
            <a:r>
              <a:rPr lang="es-EC" dirty="0" smtClean="0"/>
              <a:t> se encuentran distribuidos en: África, América y Asia, son peces principalmente de agua dulce e incluye unas 1.200 especies </a:t>
            </a:r>
          </a:p>
          <a:p>
            <a:pPr marL="274320" indent="-274320" eaLnBrk="1" fontAlgn="auto" hangingPunct="1">
              <a:spcAft>
                <a:spcPts val="0"/>
              </a:spcAft>
              <a:buFont typeface="Wingdings"/>
              <a:buChar char=""/>
              <a:defRPr/>
            </a:pPr>
            <a:endParaRPr lang="es-EC" dirty="0" smtClean="0"/>
          </a:p>
          <a:p>
            <a:pPr marL="274320" indent="-274320" eaLnBrk="1" fontAlgn="auto" hangingPunct="1">
              <a:spcAft>
                <a:spcPts val="0"/>
              </a:spcAft>
              <a:buFont typeface="Wingdings"/>
              <a:buChar char=""/>
              <a:defRPr/>
            </a:pPr>
            <a:r>
              <a:rPr lang="es-EC" dirty="0" smtClean="0"/>
              <a:t>1982 </a:t>
            </a:r>
            <a:r>
              <a:rPr lang="es-EC" dirty="0" err="1" smtClean="0"/>
              <a:t>Trewawas</a:t>
            </a:r>
            <a:r>
              <a:rPr lang="es-EC" dirty="0" smtClean="0"/>
              <a:t> clasifica a las tilapias en 4 géneros según sus hábitos reproductivos:</a:t>
            </a:r>
          </a:p>
          <a:p>
            <a:pPr marL="274320" indent="-274320" eaLnBrk="1" fontAlgn="auto" hangingPunct="1">
              <a:spcAft>
                <a:spcPts val="0"/>
              </a:spcAft>
              <a:buFont typeface="Wingdings"/>
              <a:buChar char=""/>
              <a:defRPr/>
            </a:pPr>
            <a:endParaRPr lang="es-EC" dirty="0" smtClean="0"/>
          </a:p>
          <a:p>
            <a:pPr marL="640080" lvl="1" indent="-274320" eaLnBrk="1" fontAlgn="auto" hangingPunct="1">
              <a:spcAft>
                <a:spcPts val="0"/>
              </a:spcAft>
              <a:buFont typeface="Courier New" pitchFamily="49" charset="0"/>
              <a:buChar char="o"/>
              <a:defRPr/>
            </a:pPr>
            <a:r>
              <a:rPr lang="es-EC" dirty="0" smtClean="0"/>
              <a:t> Tilapia (Smith)</a:t>
            </a:r>
          </a:p>
          <a:p>
            <a:pPr marL="640080" lvl="1" indent="-274320" eaLnBrk="1" fontAlgn="auto" hangingPunct="1">
              <a:spcAft>
                <a:spcPts val="0"/>
              </a:spcAft>
              <a:buFont typeface="Courier New" pitchFamily="49" charset="0"/>
              <a:buChar char="o"/>
              <a:defRPr/>
            </a:pPr>
            <a:r>
              <a:rPr lang="es-EC" dirty="0" smtClean="0"/>
              <a:t> </a:t>
            </a:r>
            <a:r>
              <a:rPr lang="es-EC" dirty="0" err="1" smtClean="0"/>
              <a:t>Sarotherodon</a:t>
            </a:r>
            <a:r>
              <a:rPr lang="es-EC" dirty="0" smtClean="0"/>
              <a:t> (</a:t>
            </a:r>
            <a:r>
              <a:rPr lang="es-EC" dirty="0" err="1" smtClean="0"/>
              <a:t>Rufell</a:t>
            </a:r>
            <a:r>
              <a:rPr lang="es-EC" dirty="0" smtClean="0"/>
              <a:t>)</a:t>
            </a:r>
          </a:p>
          <a:p>
            <a:pPr marL="640080" lvl="1" indent="-274320" eaLnBrk="1" fontAlgn="auto" hangingPunct="1">
              <a:spcAft>
                <a:spcPts val="0"/>
              </a:spcAft>
              <a:buFont typeface="Courier New" pitchFamily="49" charset="0"/>
              <a:buChar char="o"/>
              <a:defRPr/>
            </a:pPr>
            <a:r>
              <a:rPr lang="es-EC" dirty="0" smtClean="0"/>
              <a:t> </a:t>
            </a:r>
            <a:r>
              <a:rPr lang="es-EC" dirty="0" err="1" smtClean="0"/>
              <a:t>Oreochromis</a:t>
            </a:r>
            <a:r>
              <a:rPr lang="es-EC" dirty="0" smtClean="0"/>
              <a:t> (</a:t>
            </a:r>
            <a:r>
              <a:rPr lang="es-EC" dirty="0" err="1" smtClean="0"/>
              <a:t>Gunther</a:t>
            </a:r>
            <a:r>
              <a:rPr lang="es-EC" dirty="0" smtClean="0"/>
              <a:t>)</a:t>
            </a:r>
          </a:p>
          <a:p>
            <a:pPr marL="640080" lvl="1" indent="-274320" eaLnBrk="1" fontAlgn="auto" hangingPunct="1">
              <a:spcAft>
                <a:spcPts val="0"/>
              </a:spcAft>
              <a:buFont typeface="Courier New" pitchFamily="49" charset="0"/>
              <a:buChar char="o"/>
              <a:defRPr/>
            </a:pPr>
            <a:r>
              <a:rPr lang="es-EC" dirty="0" smtClean="0"/>
              <a:t> </a:t>
            </a:r>
            <a:r>
              <a:rPr lang="es-EC" dirty="0" err="1" smtClean="0"/>
              <a:t>Danakilia</a:t>
            </a:r>
            <a:r>
              <a:rPr lang="es-EC" dirty="0" smtClean="0"/>
              <a:t> (</a:t>
            </a:r>
            <a:r>
              <a:rPr lang="es-EC" dirty="0" err="1" smtClean="0"/>
              <a:t>Thys</a:t>
            </a:r>
            <a:r>
              <a:rPr lang="es-EC" dirty="0" smtClean="0"/>
              <a:t>)</a:t>
            </a:r>
          </a:p>
          <a:p>
            <a:pPr marL="274320" indent="-274320" eaLnBrk="1" fontAlgn="auto" hangingPunct="1">
              <a:spcAft>
                <a:spcPts val="0"/>
              </a:spcAft>
              <a:buFont typeface="Wingdings"/>
              <a:buChar char=""/>
              <a:defRPr/>
            </a:pPr>
            <a:endParaRPr lang="es-EC" dirty="0"/>
          </a:p>
        </p:txBody>
      </p:sp>
      <p:pic>
        <p:nvPicPr>
          <p:cNvPr id="4" name="Picture 4" descr="C:\Documents and Settings\Jonathan\My Documents\Joncas\Libro de tilapia\Exposiciones\Fotos\farm-raised%20tilapia.jpg"/>
          <p:cNvPicPr>
            <a:picLocks noChangeAspect="1" noChangeArrowheads="1"/>
          </p:cNvPicPr>
          <p:nvPr/>
        </p:nvPicPr>
        <p:blipFill>
          <a:blip r:embed="rId2"/>
          <a:srcRect/>
          <a:stretch>
            <a:fillRect/>
          </a:stretch>
        </p:blipFill>
        <p:spPr bwMode="auto">
          <a:xfrm>
            <a:off x="4800600" y="4125827"/>
            <a:ext cx="3308350" cy="2427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p:cNvSpPr>
            <a:spLocks noGrp="1"/>
          </p:cNvSpPr>
          <p:nvPr>
            <p:ph sz="quarter" idx="1"/>
          </p:nvPr>
        </p:nvSpPr>
        <p:spPr>
          <a:xfrm>
            <a:off x="457200" y="1600200"/>
            <a:ext cx="7467600" cy="4873625"/>
          </a:xfrm>
        </p:spPr>
        <p:txBody>
          <a:bodyPr/>
          <a:lstStyle/>
          <a:p>
            <a:pPr eaLnBrk="1" hangingPunct="1"/>
            <a:r>
              <a:rPr lang="es-EC" smtClean="0"/>
              <a:t>1983 Trewawas. Nueva clasificación basada en su dentición, establece los siguientes géneros:</a:t>
            </a:r>
          </a:p>
          <a:p>
            <a:pPr eaLnBrk="1" hangingPunct="1"/>
            <a:endParaRPr lang="es-EC" smtClean="0"/>
          </a:p>
          <a:p>
            <a:pPr lvl="1" eaLnBrk="1" hangingPunct="1"/>
            <a:r>
              <a:rPr lang="es-EC" smtClean="0"/>
              <a:t>Tilapia</a:t>
            </a:r>
          </a:p>
          <a:p>
            <a:pPr lvl="1" eaLnBrk="1" hangingPunct="1"/>
            <a:r>
              <a:rPr lang="es-EC" smtClean="0"/>
              <a:t>Tristanella</a:t>
            </a:r>
          </a:p>
          <a:p>
            <a:pPr lvl="1" eaLnBrk="1" hangingPunct="1"/>
            <a:r>
              <a:rPr lang="es-EC" smtClean="0"/>
              <a:t>Danakilia</a:t>
            </a:r>
          </a:p>
          <a:p>
            <a:pPr lvl="1" eaLnBrk="1" hangingPunct="1"/>
            <a:r>
              <a:rPr lang="es-EC" smtClean="0"/>
              <a:t>Sarothrodon</a:t>
            </a:r>
          </a:p>
          <a:p>
            <a:pPr lvl="1" eaLnBrk="1" hangingPunct="1"/>
            <a:r>
              <a:rPr lang="es-EC" smtClean="0"/>
              <a:t>Oreochromis</a:t>
            </a:r>
          </a:p>
          <a:p>
            <a:pPr lvl="1" eaLnBrk="1" hangingPunct="1"/>
            <a:r>
              <a:rPr lang="es-EC" smtClean="0"/>
              <a:t>Pelmatochromis</a:t>
            </a:r>
          </a:p>
          <a:p>
            <a:pPr eaLnBrk="1" hangingPunct="1"/>
            <a:endParaRPr lang="es-EC" smtClean="0"/>
          </a:p>
        </p:txBody>
      </p:sp>
      <p:sp>
        <p:nvSpPr>
          <p:cNvPr id="4" name="1 Título"/>
          <p:cNvSpPr>
            <a:spLocks noGrp="1"/>
          </p:cNvSpPr>
          <p:nvPr>
            <p:ph type="title"/>
          </p:nvPr>
        </p:nvSpPr>
        <p:spPr/>
        <p:txBody>
          <a:bodyPr/>
          <a:lstStyle/>
          <a:p>
            <a:pPr eaLnBrk="1" fontAlgn="auto" hangingPunct="1">
              <a:spcAft>
                <a:spcPts val="0"/>
              </a:spcAft>
              <a:defRPr/>
            </a:pPr>
            <a:r>
              <a:rPr lang="es-ES" dirty="0" smtClean="0"/>
              <a:t>Introducción</a:t>
            </a:r>
            <a:endParaRPr lang="es-EC" dirty="0"/>
          </a:p>
        </p:txBody>
      </p:sp>
      <p:pic>
        <p:nvPicPr>
          <p:cNvPr id="14340" name="Picture 4" descr="C:\Documents and Settings\Jonathan\My Documents\Joncas\Libro de tilapia\Exposiciones\Fotos\tilapia4sg.jpg"/>
          <p:cNvPicPr>
            <a:picLocks noChangeAspect="1" noChangeArrowheads="1"/>
          </p:cNvPicPr>
          <p:nvPr/>
        </p:nvPicPr>
        <p:blipFill>
          <a:blip r:embed="rId2"/>
          <a:srcRect/>
          <a:stretch>
            <a:fillRect/>
          </a:stretch>
        </p:blipFill>
        <p:spPr bwMode="auto">
          <a:xfrm rot="1575169">
            <a:off x="3867109" y="3084426"/>
            <a:ext cx="3939201" cy="28994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eaLnBrk="1" fontAlgn="auto" hangingPunct="1">
              <a:spcAft>
                <a:spcPts val="0"/>
              </a:spcAft>
              <a:defRPr/>
            </a:pPr>
            <a:r>
              <a:rPr lang="es-EC" i="1" dirty="0" smtClean="0"/>
              <a:t>2. </a:t>
            </a:r>
            <a:r>
              <a:rPr lang="es-EC" i="1" dirty="0" err="1" smtClean="0"/>
              <a:t>Oreochromis</a:t>
            </a:r>
            <a:r>
              <a:rPr lang="es-EC" i="1" dirty="0" smtClean="0"/>
              <a:t> </a:t>
            </a:r>
            <a:r>
              <a:rPr lang="es-EC" i="1" dirty="0" err="1" smtClean="0"/>
              <a:t>mossambicus</a:t>
            </a:r>
            <a:r>
              <a:rPr lang="es-EC" i="1" dirty="0" smtClean="0"/>
              <a:t> </a:t>
            </a:r>
            <a:r>
              <a:rPr lang="es-EC" dirty="0" smtClean="0"/>
              <a:t>(</a:t>
            </a:r>
            <a:r>
              <a:rPr lang="es-EC" dirty="0" err="1" smtClean="0"/>
              <a:t>Peters</a:t>
            </a:r>
            <a:r>
              <a:rPr lang="es-EC" dirty="0" smtClean="0"/>
              <a:t>, 1.985) </a:t>
            </a:r>
            <a:endParaRPr lang="es-EC" dirty="0"/>
          </a:p>
        </p:txBody>
      </p:sp>
      <p:sp>
        <p:nvSpPr>
          <p:cNvPr id="15363" name="2 Marcador de contenido"/>
          <p:cNvSpPr>
            <a:spLocks noGrp="1"/>
          </p:cNvSpPr>
          <p:nvPr>
            <p:ph sz="quarter" idx="1"/>
          </p:nvPr>
        </p:nvSpPr>
        <p:spPr>
          <a:xfrm>
            <a:off x="457200" y="1600200"/>
            <a:ext cx="7467600" cy="4873625"/>
          </a:xfrm>
        </p:spPr>
        <p:txBody>
          <a:bodyPr/>
          <a:lstStyle/>
          <a:p>
            <a:pPr eaLnBrk="1" hangingPunct="1"/>
            <a:r>
              <a:rPr lang="es-EC" b="1" smtClean="0"/>
              <a:t>Denominación:</a:t>
            </a:r>
            <a:r>
              <a:rPr lang="es-EC" smtClean="0"/>
              <a:t> Tilapia mozambica, vieja, tilapia negra.</a:t>
            </a:r>
          </a:p>
          <a:p>
            <a:pPr eaLnBrk="1" hangingPunct="1"/>
            <a:r>
              <a:rPr lang="es-EC" b="1" smtClean="0"/>
              <a:t>Origen:</a:t>
            </a:r>
            <a:r>
              <a:rPr lang="es-EC" smtClean="0"/>
              <a:t> Aguas tropicales del África Sur y Oriental</a:t>
            </a:r>
          </a:p>
          <a:p>
            <a:pPr eaLnBrk="1" hangingPunct="1"/>
            <a:endParaRPr lang="es-EC" smtClean="0"/>
          </a:p>
        </p:txBody>
      </p:sp>
      <p:pic>
        <p:nvPicPr>
          <p:cNvPr id="4" name="Picture 9" descr="mozambique"/>
          <p:cNvPicPr>
            <a:picLocks noChangeAspect="1" noChangeArrowheads="1"/>
          </p:cNvPicPr>
          <p:nvPr/>
        </p:nvPicPr>
        <p:blipFill>
          <a:blip r:embed="rId2"/>
          <a:srcRect/>
          <a:stretch>
            <a:fillRect/>
          </a:stretch>
        </p:blipFill>
        <p:spPr bwMode="auto">
          <a:xfrm>
            <a:off x="1066800" y="3733800"/>
            <a:ext cx="6712396" cy="2106840"/>
          </a:xfrm>
          <a:prstGeom prst="snip2SameRect">
            <a:avLst/>
          </a:prstGeom>
          <a:noFill/>
          <a:ln w="28575">
            <a:solidFill>
              <a:schemeClr val="tx2">
                <a:lumMod val="40000"/>
                <a:lumOff val="60000"/>
              </a:schemeClr>
            </a:solidFill>
            <a:miter lim="800000"/>
            <a:headEnd/>
            <a:tailEnd/>
          </a:ln>
          <a:scene3d>
            <a:camera prst="orthographicFront"/>
            <a:lightRig rig="threePt" dir="t"/>
          </a:scene3d>
          <a:sp3d>
            <a:bevelT w="139700" h="139700" prst="divot"/>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C:\Documents and Settings\Jonathan\My Documents\Joncas\Libro de tilapia\Exposiciones\Fotos\niltilapia.jpg"/>
          <p:cNvPicPr>
            <a:picLocks noChangeAspect="1" noChangeArrowheads="1"/>
          </p:cNvPicPr>
          <p:nvPr/>
        </p:nvPicPr>
        <p:blipFill>
          <a:blip r:embed="rId2">
            <a:lum bright="53000" contrast="-55000"/>
          </a:blip>
          <a:srcRect/>
          <a:stretch>
            <a:fillRect/>
          </a:stretch>
        </p:blipFill>
        <p:spPr bwMode="auto">
          <a:xfrm>
            <a:off x="762000" y="890588"/>
            <a:ext cx="7620000" cy="5076825"/>
          </a:xfrm>
          <a:prstGeom prst="ellipse">
            <a:avLst/>
          </a:prstGeom>
          <a:ln>
            <a:noFill/>
          </a:ln>
          <a:effectLst>
            <a:softEdge rad="112500"/>
          </a:effectLst>
        </p:spPr>
      </p:pic>
      <p:sp>
        <p:nvSpPr>
          <p:cNvPr id="16387" name="2 Marcador de contenido"/>
          <p:cNvSpPr>
            <a:spLocks noGrp="1"/>
          </p:cNvSpPr>
          <p:nvPr>
            <p:ph sz="quarter" idx="1"/>
          </p:nvPr>
        </p:nvSpPr>
        <p:spPr>
          <a:xfrm>
            <a:off x="457200" y="1600200"/>
            <a:ext cx="7467600" cy="4873625"/>
          </a:xfrm>
        </p:spPr>
        <p:txBody>
          <a:bodyPr/>
          <a:lstStyle/>
          <a:p>
            <a:pPr eaLnBrk="1" hangingPunct="1"/>
            <a:r>
              <a:rPr lang="es-EC" smtClean="0"/>
              <a:t>Muy difundida en Latinoamerica, habitando en diferentes habitats, es muy resistente a las variaciones de las condiciones ambientales. Es una especie omnívora, filtradora, detritófaga. A su reproducción es precoz; cuando alcanza longitudes comprendidas entre 8-9 cm. Son eurihalinos, creciendo y reproduciéndose en medios salinos.</a:t>
            </a:r>
          </a:p>
        </p:txBody>
      </p:sp>
      <p:sp>
        <p:nvSpPr>
          <p:cNvPr id="4" name="1 Título"/>
          <p:cNvSpPr>
            <a:spLocks noGrp="1"/>
          </p:cNvSpPr>
          <p:nvPr>
            <p:ph type="title"/>
          </p:nvPr>
        </p:nvSpPr>
        <p:spPr/>
        <p:txBody>
          <a:bodyPr/>
          <a:lstStyle/>
          <a:p>
            <a:pPr eaLnBrk="1" fontAlgn="auto" hangingPunct="1">
              <a:spcAft>
                <a:spcPts val="0"/>
              </a:spcAft>
              <a:defRPr/>
            </a:pPr>
            <a:r>
              <a:rPr lang="es-EC" i="1" dirty="0" smtClean="0"/>
              <a:t>2. </a:t>
            </a:r>
            <a:r>
              <a:rPr lang="es-EC" i="1" dirty="0" err="1" smtClean="0"/>
              <a:t>Oreochromis</a:t>
            </a:r>
            <a:r>
              <a:rPr lang="es-EC" i="1" dirty="0" smtClean="0"/>
              <a:t> </a:t>
            </a:r>
            <a:r>
              <a:rPr lang="es-EC" i="1" dirty="0" err="1" smtClean="0"/>
              <a:t>mossambicus</a:t>
            </a:r>
            <a:r>
              <a:rPr lang="es-EC" i="1" dirty="0" smtClean="0"/>
              <a:t> </a:t>
            </a:r>
            <a:r>
              <a:rPr lang="es-EC" dirty="0" smtClean="0"/>
              <a:t>(</a:t>
            </a:r>
            <a:r>
              <a:rPr lang="es-EC" dirty="0" err="1" smtClean="0"/>
              <a:t>Peters</a:t>
            </a:r>
            <a:r>
              <a:rPr lang="es-EC" dirty="0" smtClean="0"/>
              <a:t>, 1.985) </a:t>
            </a:r>
            <a:endParaRPr lang="es-EC"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Override1.xml><?xml version="1.0" encoding="utf-8"?>
<a:themeOverride xmlns:a="http://schemas.openxmlformats.org/drawingml/2006/main">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Oriel</Template>
  <TotalTime>316</TotalTime>
  <Words>1327</Words>
  <Application>Microsoft Office PowerPoint</Application>
  <PresentationFormat>Presentación en pantalla (4:3)</PresentationFormat>
  <Paragraphs>136</Paragraphs>
  <Slides>27</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27</vt:i4>
      </vt:variant>
    </vt:vector>
  </HeadingPairs>
  <TitlesOfParts>
    <vt:vector size="35" baseType="lpstr">
      <vt:lpstr>Arial</vt:lpstr>
      <vt:lpstr>Century Schoolbook</vt:lpstr>
      <vt:lpstr>Wingdings</vt:lpstr>
      <vt:lpstr>Wingdings 2</vt:lpstr>
      <vt:lpstr>Calibri</vt:lpstr>
      <vt:lpstr>Euro Sign</vt:lpstr>
      <vt:lpstr>Courier New</vt:lpstr>
      <vt:lpstr>Mirador</vt:lpstr>
      <vt:lpstr>ESCUELA SUPERIOR  POLITÉCNICA DEL LITORAL FACULTAD DE INGENIERÍA MARÍTIMA  Y CIENCIAS DEL MAR</vt:lpstr>
      <vt:lpstr>1. Introducción</vt:lpstr>
      <vt:lpstr>Diapositiva 3</vt:lpstr>
      <vt:lpstr>1. Introducción</vt:lpstr>
      <vt:lpstr>Diapositiva 5</vt:lpstr>
      <vt:lpstr>Introducción</vt:lpstr>
      <vt:lpstr>Introducción</vt:lpstr>
      <vt:lpstr>2. Oreochromis mossambicus (Peters, 1.985) </vt:lpstr>
      <vt:lpstr>2. Oreochromis mossambicus (Peters, 1.985) </vt:lpstr>
      <vt:lpstr>2. Oreochromis mossambicus (Peters, 1.985) </vt:lpstr>
      <vt:lpstr>3. Tilapia rendalli (Boulanger)</vt:lpstr>
      <vt:lpstr>3. Tilapia rendalli (Boulanger)</vt:lpstr>
      <vt:lpstr>4. Oreochromis niloticus (Linnaeus)</vt:lpstr>
      <vt:lpstr>4. Oreochromis niloticus (Linnaeus)</vt:lpstr>
      <vt:lpstr>5. Oreochromis urolepis hornorum (Trewawas)</vt:lpstr>
      <vt:lpstr>6. Oreochromis Aureus (Steindacher, 1864)</vt:lpstr>
      <vt:lpstr>7. Tilapia Roja (Oreochromis sp.)</vt:lpstr>
      <vt:lpstr>7. Tilapia Roja (Oreochromis sp.)</vt:lpstr>
      <vt:lpstr>7. Tilapia Roja (Oreochromis sp.)</vt:lpstr>
      <vt:lpstr>7. Tilapia Roja (Oreochromis sp.)</vt:lpstr>
      <vt:lpstr>7. Tilapia Roja (Oreochromis sp.)</vt:lpstr>
      <vt:lpstr>7. Tilapia Roja (Oreochromis sp.)</vt:lpstr>
      <vt:lpstr>Especies conocidas del género  Oreochromis</vt:lpstr>
      <vt:lpstr>7. Tilapia Roja (Oreochromis sp.)</vt:lpstr>
      <vt:lpstr>Cuadro taxonómico</vt:lpstr>
      <vt:lpstr>Diapositiva 26</vt:lpstr>
      <vt:lpstr>Gracias…</vt:lpstr>
    </vt:vector>
  </TitlesOfParts>
  <Company>ESPOL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JONATHAN CASTRO</dc:creator>
  <cp:lastModifiedBy>Administrador</cp:lastModifiedBy>
  <cp:revision>18</cp:revision>
  <dcterms:created xsi:type="dcterms:W3CDTF">2008-05-16T01:04:42Z</dcterms:created>
  <dcterms:modified xsi:type="dcterms:W3CDTF">2009-08-04T20:45:35Z</dcterms:modified>
</cp:coreProperties>
</file>