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2D59D10-BFEB-4B56-9171-1176439923ED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C5A0EA-5CA6-4F2D-829A-F317BEDCE8E2}" type="slidenum">
              <a:rPr lang="en-US"/>
              <a:pPr/>
              <a:t>1</a:t>
            </a:fld>
            <a:endParaRPr lang="en-US"/>
          </a:p>
        </p:txBody>
      </p:sp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670F70-63C9-46BC-B16A-AC8EC294B453}" type="slidenum">
              <a:rPr lang="en-US"/>
              <a:pPr/>
              <a:t>10</a:t>
            </a:fld>
            <a:endParaRPr lang="en-US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EC1A2A-85DC-4EF0-9364-38F59CDB9CE3}" type="slidenum">
              <a:rPr lang="en-US"/>
              <a:pPr/>
              <a:t>11</a:t>
            </a:fld>
            <a:endParaRPr lang="en-US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525F4E-1E38-477D-8E40-E0B45955C319}" type="slidenum">
              <a:rPr lang="en-US"/>
              <a:pPr/>
              <a:t>12</a:t>
            </a:fld>
            <a:endParaRPr lang="en-US"/>
          </a:p>
        </p:txBody>
      </p:sp>
      <p:sp>
        <p:nvSpPr>
          <p:cNvPr id="91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9BDF79-317B-4135-8B5F-617FFC110C7E}" type="slidenum">
              <a:rPr lang="en-US"/>
              <a:pPr/>
              <a:t>13</a:t>
            </a:fld>
            <a:endParaRPr lang="en-US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7F53F3-7077-48E9-882A-4901124380AF}" type="slidenum">
              <a:rPr lang="en-US"/>
              <a:pPr/>
              <a:t>14</a:t>
            </a:fld>
            <a:endParaRPr lang="en-US"/>
          </a:p>
        </p:txBody>
      </p:sp>
      <p:sp>
        <p:nvSpPr>
          <p:cNvPr id="93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3CDB2A-A04A-4134-9933-A60668547A5E}" type="slidenum">
              <a:rPr lang="en-US"/>
              <a:pPr/>
              <a:t>2</a:t>
            </a:fld>
            <a:endParaRPr lang="en-U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F7CCE3-4539-4F78-8C46-856E6AAA3BF1}" type="slidenum">
              <a:rPr lang="en-US"/>
              <a:pPr/>
              <a:t>3</a:t>
            </a:fld>
            <a:endParaRPr lang="en-US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A4F34A-8EBE-4668-963C-350A21C4995E}" type="slidenum">
              <a:rPr lang="en-US"/>
              <a:pPr/>
              <a:t>4</a:t>
            </a:fld>
            <a:endParaRPr lang="en-US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C32048-8802-4AA8-8315-DA5F70FB1DF8}" type="slidenum">
              <a:rPr lang="en-US"/>
              <a:pPr/>
              <a:t>5</a:t>
            </a:fld>
            <a:endParaRPr lang="en-US"/>
          </a:p>
        </p:txBody>
      </p:sp>
      <p:sp>
        <p:nvSpPr>
          <p:cNvPr id="82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7E47C0-DF25-4BA5-803D-98F8A177E6AB}" type="slidenum">
              <a:rPr lang="en-US"/>
              <a:pPr/>
              <a:t>6</a:t>
            </a:fld>
            <a:endParaRPr lang="en-US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62C67C-9BD2-4F82-9D73-6289A54B8A7F}" type="slidenum">
              <a:rPr lang="en-US"/>
              <a:pPr/>
              <a:t>7</a:t>
            </a:fld>
            <a:endParaRPr lang="en-US"/>
          </a:p>
        </p:txBody>
      </p:sp>
      <p:sp>
        <p:nvSpPr>
          <p:cNvPr id="84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DA15EE-5769-4971-B10D-121ED84DB189}" type="slidenum">
              <a:rPr lang="en-US"/>
              <a:pPr/>
              <a:t>8</a:t>
            </a:fld>
            <a:endParaRPr lang="en-US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D8C8A8-4147-48B6-9143-126E69F2AB6F}" type="slidenum">
              <a:rPr lang="en-US"/>
              <a:pPr/>
              <a:t>9</a:t>
            </a:fld>
            <a:endParaRPr lang="en-US"/>
          </a:p>
        </p:txBody>
      </p:sp>
      <p:sp>
        <p:nvSpPr>
          <p:cNvPr id="87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s-MX" altLang="en-US"/>
              <a:t>Haga clic para cambiar el estilo de título	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s-MX" altLang="en-US"/>
              <a:t>Haga clic para modificar el estilo de subtítulo del patrón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4AC3BAB-C9E9-41F9-BB2B-7FC3F36A19B8}" type="slidenum">
              <a:rPr lang="es-MX" altLang="en-US"/>
              <a:pPr/>
              <a:t>‹Nº›</a:t>
            </a:fld>
            <a:endParaRPr lang="es-MX" altLang="en-US"/>
          </a:p>
        </p:txBody>
      </p:sp>
      <p:grpSp>
        <p:nvGrpSpPr>
          <p:cNvPr id="5223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5223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3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3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3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3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3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3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4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4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4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4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4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4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4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4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4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4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5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5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5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5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5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5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5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5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5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5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6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6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6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6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52264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1BCAC-1111-4318-89BC-83848B8E8D34}" type="slidenum">
              <a:rPr lang="es-MX" altLang="en-US"/>
              <a:pPr/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01AF2-235A-487D-9FBC-852F46C7CCE5}" type="slidenum">
              <a:rPr lang="es-MX" altLang="en-US"/>
              <a:pPr/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0C0B44F-61A0-4FFB-B5BB-A29C059BC2DA}" type="slidenum">
              <a:rPr lang="es-MX" altLang="en-US"/>
              <a:pPr/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ítulo,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7655320-7433-4366-8BF3-70D115A03BB7}" type="slidenum">
              <a:rPr lang="es-MX" altLang="en-US"/>
              <a:pPr/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FF34550-279B-4676-B70A-D73C3FC37C1E}" type="slidenum">
              <a:rPr lang="es-MX" altLang="en-US"/>
              <a:pPr/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ítulo, 2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04A83C4-7EE3-4648-88A5-CB1C59B3F0FA}" type="slidenum">
              <a:rPr lang="es-MX" altLang="en-US"/>
              <a:pPr/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3AA9D-9621-40DA-BD2B-B15C59BAC18B}" type="slidenum">
              <a:rPr lang="es-MX" altLang="en-US"/>
              <a:pPr/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FEAE1-7877-4C4D-A0FA-EE5F44651CBA}" type="slidenum">
              <a:rPr lang="es-MX" altLang="en-US"/>
              <a:pPr/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34A9F-832C-4062-8C00-D23CB8D13CB9}" type="slidenum">
              <a:rPr lang="es-MX" altLang="en-US"/>
              <a:pPr/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CBD43-91AC-4BB9-882F-6792F061E6F0}" type="slidenum">
              <a:rPr lang="es-MX" altLang="en-US"/>
              <a:pPr/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96830-B260-4193-B0E1-506DA6AC1C3F}" type="slidenum">
              <a:rPr lang="es-MX" altLang="en-US"/>
              <a:pPr/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84AB8-0A93-4B5F-A6AB-AD0DE2C91DCF}" type="slidenum">
              <a:rPr lang="es-MX" altLang="en-US"/>
              <a:pPr/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FAC3D-404B-4F5B-95CC-52C1451064B4}" type="slidenum">
              <a:rPr lang="es-MX" altLang="en-US"/>
              <a:pPr/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48090-A0E8-4D8C-ABDB-663EF03BE6DD}" type="slidenum">
              <a:rPr lang="es-MX" altLang="en-US"/>
              <a:pPr/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MX" altLang="en-US" smtClean="0"/>
              <a:t>Haga clic para cambiar el estilo de título	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altLang="en-US" smtClean="0"/>
              <a:t>Haga clic para modificar el estilo de texto del patrón</a:t>
            </a:r>
          </a:p>
          <a:p>
            <a:pPr lvl="1"/>
            <a:r>
              <a:rPr lang="es-MX" altLang="en-US" smtClean="0"/>
              <a:t>Segundo nivel</a:t>
            </a:r>
          </a:p>
          <a:p>
            <a:pPr lvl="2"/>
            <a:r>
              <a:rPr lang="es-MX" altLang="en-US" smtClean="0"/>
              <a:t>Tercer nivel</a:t>
            </a:r>
          </a:p>
          <a:p>
            <a:pPr lvl="3"/>
            <a:r>
              <a:rPr lang="es-MX" altLang="en-US" smtClean="0"/>
              <a:t>Cuarto nivel</a:t>
            </a:r>
          </a:p>
          <a:p>
            <a:pPr lvl="4"/>
            <a:r>
              <a:rPr lang="es-MX" altLang="en-US" smtClean="0"/>
              <a:t>Quinto nivel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s-MX" alt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s-MX" alt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E4C3AD9-E6C8-4B0F-9BDA-0652E504331A}" type="slidenum">
              <a:rPr lang="es-MX" altLang="en-US"/>
              <a:pPr/>
              <a:t>‹Nº›</a:t>
            </a:fld>
            <a:endParaRPr lang="es-MX" altLang="en-US"/>
          </a:p>
        </p:txBody>
      </p:sp>
      <p:grpSp>
        <p:nvGrpSpPr>
          <p:cNvPr id="51208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5120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1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1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1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1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1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1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1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1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1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1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2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2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2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2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2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2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2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2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2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2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3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3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3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3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3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3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3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3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3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3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EL ESTUDIO DE LA VIDA</a:t>
            </a:r>
          </a:p>
        </p:txBody>
      </p:sp>
      <p:pic>
        <p:nvPicPr>
          <p:cNvPr id="4101" name="Picture 5" descr="T014602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3068638"/>
            <a:ext cx="3924300" cy="3238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5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112963"/>
            <a:ext cx="4038600" cy="3908425"/>
          </a:xfrm>
        </p:spPr>
        <p:txBody>
          <a:bodyPr/>
          <a:lstStyle/>
          <a:p>
            <a:r>
              <a:rPr lang="es-MX" sz="2600"/>
              <a:t>Un científico debe cuidarse de que sus opiniones y sus emociones no influyan en lo que observa (idea viciada, parcial o prejuiciada).</a:t>
            </a:r>
          </a:p>
          <a:p>
            <a:pPr lvl="1"/>
            <a:r>
              <a:rPr lang="es-MX" sz="2200"/>
              <a:t>Ej: miedo a las serpientes.</a:t>
            </a:r>
          </a:p>
          <a:p>
            <a:endParaRPr lang="es-MX" sz="2600"/>
          </a:p>
        </p:txBody>
      </p:sp>
      <p:sp>
        <p:nvSpPr>
          <p:cNvPr id="62477" name="Rectangle 1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/>
              <a:t>Las observaciones científicas</a:t>
            </a:r>
          </a:p>
        </p:txBody>
      </p:sp>
      <p:pic>
        <p:nvPicPr>
          <p:cNvPr id="62483" name="Picture 19" descr="cascabe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9750" y="2492375"/>
            <a:ext cx="4686300" cy="3105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/>
              <a:t>Las observaciones científicas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067175" y="1863725"/>
            <a:ext cx="4619625" cy="4589463"/>
          </a:xfrm>
        </p:spPr>
        <p:txBody>
          <a:bodyPr/>
          <a:lstStyle/>
          <a:p>
            <a:pPr algn="just"/>
            <a:r>
              <a:rPr lang="es-MX" sz="2600"/>
              <a:t>Las observaciones de un científico, además de ser exactas, deben también constar de un registro escrito, en película, en cinta magnetofónica o en cualquier otra forma.</a:t>
            </a:r>
          </a:p>
          <a:p>
            <a:pPr algn="just"/>
            <a:r>
              <a:rPr lang="es-MX" sz="2600"/>
              <a:t>Ese registro de sus observaciones, esa información, constituye los datos del experimento.</a:t>
            </a:r>
          </a:p>
        </p:txBody>
      </p:sp>
      <p:pic>
        <p:nvPicPr>
          <p:cNvPr id="67590" name="Picture 6" descr="290tigcobrese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916113"/>
            <a:ext cx="2519362" cy="2360612"/>
          </a:xfrm>
          <a:prstGeom prst="rect">
            <a:avLst/>
          </a:prstGeom>
          <a:noFill/>
        </p:spPr>
      </p:pic>
      <p:pic>
        <p:nvPicPr>
          <p:cNvPr id="67593" name="Picture 9" descr="Captura de la pantalla principal del explorador de bases de datos de acces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4292600"/>
            <a:ext cx="3352800" cy="2119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La formulación de hipótesis</a:t>
            </a:r>
            <a:endParaRPr lang="es-E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825625"/>
            <a:ext cx="4244975" cy="44116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C" sz="2000"/>
              <a:t>Una observación o una serie de observaciones, a menudo lleva a un científico a hacer una o más preguntas.</a:t>
            </a:r>
          </a:p>
          <a:p>
            <a:pPr lvl="1">
              <a:lnSpc>
                <a:spcPct val="90000"/>
              </a:lnSpc>
            </a:pPr>
            <a:r>
              <a:rPr lang="es-EC" sz="1800"/>
              <a:t>Ej: murciélagos</a:t>
            </a:r>
          </a:p>
          <a:p>
            <a:pPr>
              <a:lnSpc>
                <a:spcPct val="90000"/>
              </a:lnSpc>
            </a:pPr>
            <a:r>
              <a:rPr lang="es-EC" sz="2000"/>
              <a:t>Después que se ha formulado la pregunta, el científico la contesta formulando una hipótesis.</a:t>
            </a:r>
          </a:p>
          <a:p>
            <a:pPr>
              <a:lnSpc>
                <a:spcPct val="90000"/>
              </a:lnSpc>
            </a:pPr>
            <a:r>
              <a:rPr lang="es-EC" sz="2000"/>
              <a:t>Una hipótesis es una posible respuesta a una pregunta acerca de la naturaleza, basada en observaciones, lecturas y los conocimientos de un científico.</a:t>
            </a:r>
          </a:p>
          <a:p>
            <a:pPr lvl="1">
              <a:lnSpc>
                <a:spcPct val="90000"/>
              </a:lnSpc>
            </a:pPr>
            <a:r>
              <a:rPr lang="es-EC" sz="1800"/>
              <a:t>Ej: (Formular hipótesis)</a:t>
            </a:r>
            <a:endParaRPr lang="es-ES" sz="1800"/>
          </a:p>
        </p:txBody>
      </p:sp>
      <p:pic>
        <p:nvPicPr>
          <p:cNvPr id="70662" name="Picture 6" descr="murciela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08525" y="2060575"/>
            <a:ext cx="4111625" cy="3738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La experimentación</a:t>
            </a:r>
            <a:endParaRPr lang="es-ES"/>
          </a:p>
        </p:txBody>
      </p:sp>
      <p:pic>
        <p:nvPicPr>
          <p:cNvPr id="72709" name="Picture 5" descr="100_4184"/>
          <p:cNvPicPr>
            <a:picLocks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65213" y="1719263"/>
            <a:ext cx="2820987" cy="2128837"/>
          </a:xfrm>
          <a:noFill/>
          <a:ln/>
        </p:spPr>
      </p:pic>
      <p:sp>
        <p:nvSpPr>
          <p:cNvPr id="72707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C" sz="2000"/>
              <a:t>La prueba científica de una hipótesis se llama experimentación.</a:t>
            </a:r>
          </a:p>
          <a:p>
            <a:pPr>
              <a:lnSpc>
                <a:spcPct val="80000"/>
              </a:lnSpc>
            </a:pPr>
            <a:r>
              <a:rPr lang="es-EC" sz="2000"/>
              <a:t>El experimento incluye:</a:t>
            </a:r>
          </a:p>
          <a:p>
            <a:pPr lvl="1">
              <a:lnSpc>
                <a:spcPct val="80000"/>
              </a:lnSpc>
            </a:pPr>
            <a:r>
              <a:rPr lang="es-EC" sz="1800" i="1"/>
              <a:t>Grupo control</a:t>
            </a:r>
          </a:p>
          <a:p>
            <a:pPr lvl="1">
              <a:lnSpc>
                <a:spcPct val="80000"/>
              </a:lnSpc>
            </a:pPr>
            <a:r>
              <a:rPr lang="es-EC" sz="1800" i="1"/>
              <a:t>Grupo experimental</a:t>
            </a:r>
          </a:p>
          <a:p>
            <a:pPr>
              <a:lnSpc>
                <a:spcPct val="80000"/>
              </a:lnSpc>
            </a:pPr>
            <a:r>
              <a:rPr lang="es-EC" sz="2000"/>
              <a:t>La condición que distingue al grupo experimental del grupo control se conoce como el </a:t>
            </a:r>
            <a:r>
              <a:rPr lang="es-EC" sz="2000" b="1"/>
              <a:t>factor variable.</a:t>
            </a:r>
          </a:p>
          <a:p>
            <a:pPr>
              <a:lnSpc>
                <a:spcPct val="80000"/>
              </a:lnSpc>
            </a:pPr>
            <a:r>
              <a:rPr lang="es-EC" sz="2000"/>
              <a:t>Se debe:</a:t>
            </a:r>
          </a:p>
          <a:p>
            <a:pPr lvl="1">
              <a:lnSpc>
                <a:spcPct val="80000"/>
              </a:lnSpc>
            </a:pPr>
            <a:r>
              <a:rPr lang="es-EC" sz="1800"/>
              <a:t>Anotar observaciones exactas y suficientes.</a:t>
            </a:r>
          </a:p>
          <a:p>
            <a:pPr lvl="1">
              <a:lnSpc>
                <a:spcPct val="80000"/>
              </a:lnSpc>
            </a:pPr>
            <a:r>
              <a:rPr lang="es-EC" sz="1800"/>
              <a:t>Trabajar con grupos amplios.</a:t>
            </a:r>
          </a:p>
          <a:p>
            <a:pPr lvl="1">
              <a:lnSpc>
                <a:spcPct val="80000"/>
              </a:lnSpc>
            </a:pPr>
            <a:r>
              <a:rPr lang="es-EC" sz="1800"/>
              <a:t>Organizar y analizar los datos.</a:t>
            </a:r>
            <a:endParaRPr lang="es-ES" sz="1800"/>
          </a:p>
        </p:txBody>
      </p:sp>
      <p:pic>
        <p:nvPicPr>
          <p:cNvPr id="72711" name="Picture 7" descr="DSC01116"/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055688" y="4000500"/>
            <a:ext cx="2840037" cy="2130425"/>
          </a:xfrm>
          <a:noFill/>
          <a:ln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Las conclusiones y las teorías</a:t>
            </a:r>
            <a:endParaRPr lang="es-E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4038600" cy="48053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C" sz="2000"/>
              <a:t>La información que se obtiene de un experimento se estudia con el fin de determinar si confirma o no la hipótesis original.</a:t>
            </a:r>
          </a:p>
          <a:p>
            <a:pPr>
              <a:lnSpc>
                <a:spcPct val="80000"/>
              </a:lnSpc>
            </a:pPr>
            <a:r>
              <a:rPr lang="es-EC" sz="2000"/>
              <a:t>Conclusiones: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C" sz="1500"/>
              <a:t>	Si apoya 	hipótesis válida.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C" sz="1500"/>
              <a:t>	Si no apoya	hipótesis no válida.</a:t>
            </a:r>
          </a:p>
          <a:p>
            <a:pPr>
              <a:lnSpc>
                <a:spcPct val="80000"/>
              </a:lnSpc>
            </a:pPr>
            <a:r>
              <a:rPr lang="es-EC" sz="2000"/>
              <a:t>Una teoría es una explicación de algo en la naturaleza, que la evidencia ha apoyado repetidas veces.</a:t>
            </a:r>
          </a:p>
          <a:p>
            <a:pPr lvl="1">
              <a:lnSpc>
                <a:spcPct val="80000"/>
              </a:lnSpc>
            </a:pPr>
            <a:r>
              <a:rPr lang="es-EC" sz="1800"/>
              <a:t>Ej: Teoría gérmenes-enfermedades.</a:t>
            </a:r>
          </a:p>
          <a:p>
            <a:pPr>
              <a:lnSpc>
                <a:spcPct val="80000"/>
              </a:lnSpc>
            </a:pPr>
            <a:r>
              <a:rPr lang="es-EC" sz="2000"/>
              <a:t>Una ley científica es una descripción de algún aspecto de la naturaleza.</a:t>
            </a:r>
          </a:p>
          <a:p>
            <a:pPr lvl="1">
              <a:lnSpc>
                <a:spcPct val="80000"/>
              </a:lnSpc>
            </a:pPr>
            <a:r>
              <a:rPr lang="es-EC" sz="1800"/>
              <a:t>Ej: Ley de Allen.</a:t>
            </a:r>
            <a:endParaRPr lang="es-ES" sz="1800"/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1979613" y="36449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>
            <a:off x="1979613" y="34290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pic>
        <p:nvPicPr>
          <p:cNvPr id="74761" name="Picture 9" descr="bacilodeko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1628775"/>
            <a:ext cx="4608512" cy="2562225"/>
          </a:xfrm>
          <a:prstGeom prst="rect">
            <a:avLst/>
          </a:prstGeom>
          <a:noFill/>
        </p:spPr>
      </p:pic>
      <p:pic>
        <p:nvPicPr>
          <p:cNvPr id="74763" name="Picture 11" descr="rabbit"/>
          <p:cNvPicPr>
            <a:picLocks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5446713" y="4149725"/>
            <a:ext cx="2365375" cy="2636838"/>
          </a:xfrm>
          <a:noFill/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EL ESTUDIO DE LA CIENCIA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600" b="1"/>
              <a:t>La ciencia y el vocabulario científico.</a:t>
            </a:r>
          </a:p>
          <a:p>
            <a:pPr lvl="1">
              <a:lnSpc>
                <a:spcPct val="90000"/>
              </a:lnSpc>
            </a:pPr>
            <a:r>
              <a:rPr lang="es-ES" sz="2200" b="1"/>
              <a:t>La ciencia es un método para obtener conocimientos acerca de la naturaleza.</a:t>
            </a:r>
          </a:p>
          <a:p>
            <a:pPr lvl="1">
              <a:lnSpc>
                <a:spcPct val="90000"/>
              </a:lnSpc>
            </a:pPr>
            <a:r>
              <a:rPr lang="es-ES" sz="2200" b="1"/>
              <a:t>La ciencia incluye el examen de la naturaleza con el propósito de entenderla y de describir algunos de sus aspectos.</a:t>
            </a:r>
          </a:p>
        </p:txBody>
      </p:sp>
      <p:pic>
        <p:nvPicPr>
          <p:cNvPr id="24589" name="Picture 13" descr="investigac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2628900"/>
            <a:ext cx="4321175" cy="3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61938"/>
            <a:ext cx="7543800" cy="1295400"/>
          </a:xfrm>
        </p:spPr>
        <p:txBody>
          <a:bodyPr/>
          <a:lstStyle/>
          <a:p>
            <a:r>
              <a:rPr lang="es-ES" b="0"/>
              <a:t>La ciencia y el vocabulario científico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897063"/>
            <a:ext cx="4244975" cy="4411662"/>
          </a:xfrm>
        </p:spPr>
        <p:txBody>
          <a:bodyPr/>
          <a:lstStyle/>
          <a:p>
            <a:r>
              <a:rPr lang="es-ES" sz="2200"/>
              <a:t>La ciencia busca la respuesta a ciertos interrogantes acerca de la naturaleza.</a:t>
            </a:r>
          </a:p>
          <a:p>
            <a:pPr lvl="1"/>
            <a:r>
              <a:rPr lang="es-ES" sz="2000"/>
              <a:t>¿Por qué migran las aves?</a:t>
            </a:r>
          </a:p>
          <a:p>
            <a:pPr lvl="1"/>
            <a:r>
              <a:rPr lang="es-ES" sz="2000"/>
              <a:t>¿Puede un ser humano vivir durante largo tiempo con un corazón artificial?</a:t>
            </a:r>
          </a:p>
          <a:p>
            <a:r>
              <a:rPr lang="es-ES" sz="2200"/>
              <a:t>Las respuestas pueden dar origen a más preguntas.</a:t>
            </a:r>
          </a:p>
          <a:p>
            <a:pPr lvl="1"/>
            <a:r>
              <a:rPr lang="es-ES" sz="2000"/>
              <a:t>¿Cómo encuentran su camino las aves migratorias?</a:t>
            </a:r>
          </a:p>
        </p:txBody>
      </p:sp>
      <p:pic>
        <p:nvPicPr>
          <p:cNvPr id="26633" name="Picture 9" descr="oies_tq_001653_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362200"/>
            <a:ext cx="4319588" cy="2795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1938"/>
            <a:ext cx="7543800" cy="1295400"/>
          </a:xfrm>
        </p:spPr>
        <p:txBody>
          <a:bodyPr/>
          <a:lstStyle/>
          <a:p>
            <a:r>
              <a:rPr lang="es-ES" b="0"/>
              <a:t>La ciencia y el vocabulario científico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41525"/>
            <a:ext cx="4038600" cy="44116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600"/>
              <a:t>El estudio de la ciencia incluye aprender muchos términos nuevos (</a:t>
            </a:r>
            <a:r>
              <a:rPr lang="es-ES" sz="2600" b="1"/>
              <a:t>negrillas</a:t>
            </a:r>
            <a:r>
              <a:rPr lang="es-ES" sz="2600"/>
              <a:t>).</a:t>
            </a:r>
          </a:p>
          <a:p>
            <a:pPr>
              <a:lnSpc>
                <a:spcPct val="90000"/>
              </a:lnSpc>
            </a:pPr>
            <a:r>
              <a:rPr lang="es-ES" sz="2600"/>
              <a:t>Muchos términos científicos se forman con prefijos y sufijos sobre la base de sus significados particulares.</a:t>
            </a:r>
          </a:p>
          <a:p>
            <a:pPr lvl="1">
              <a:lnSpc>
                <a:spcPct val="90000"/>
              </a:lnSpc>
            </a:pPr>
            <a:r>
              <a:rPr lang="es-ES" sz="2200"/>
              <a:t>Apéndice B</a:t>
            </a:r>
          </a:p>
        </p:txBody>
      </p:sp>
      <p:graphicFrame>
        <p:nvGraphicFramePr>
          <p:cNvPr id="28717" name="Group 45"/>
          <p:cNvGraphicFramePr>
            <a:graphicFrameLocks noGrp="1"/>
          </p:cNvGraphicFramePr>
          <p:nvPr>
            <p:ph sz="half" idx="2"/>
          </p:nvPr>
        </p:nvGraphicFramePr>
        <p:xfrm>
          <a:off x="4648200" y="1719263"/>
          <a:ext cx="4038600" cy="4941253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887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PREFIJOS Y SUFIJOS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SIGNIFICADO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21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bio-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cito-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-dermis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epi-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histo-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-logía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micro-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neuro-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osteo-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zoo-, zoa-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célula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sobre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tejido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estudio 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pequeño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nervio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hueso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primero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animal(es)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70088"/>
            <a:ext cx="8677275" cy="4411662"/>
          </a:xfrm>
        </p:spPr>
        <p:txBody>
          <a:bodyPr/>
          <a:lstStyle/>
          <a:p>
            <a:r>
              <a:rPr lang="es-MX" sz="2500"/>
              <a:t>Biología</a:t>
            </a:r>
          </a:p>
          <a:p>
            <a:pPr lvl="1"/>
            <a:r>
              <a:rPr lang="es-MX" sz="2500" i="1"/>
              <a:t>bio-</a:t>
            </a:r>
            <a:r>
              <a:rPr lang="es-MX" sz="2500"/>
              <a:t> : </a:t>
            </a:r>
            <a:r>
              <a:rPr lang="es-MX" sz="2500" i="1"/>
              <a:t>vida</a:t>
            </a:r>
            <a:r>
              <a:rPr lang="es-MX" sz="2500"/>
              <a:t>		</a:t>
            </a:r>
            <a:r>
              <a:rPr lang="es-MX" sz="2500" i="1"/>
              <a:t>-logía</a:t>
            </a:r>
            <a:r>
              <a:rPr lang="es-MX" sz="2500"/>
              <a:t> : </a:t>
            </a:r>
            <a:r>
              <a:rPr lang="es-MX" sz="2500" i="1"/>
              <a:t>el estudio de</a:t>
            </a:r>
          </a:p>
          <a:p>
            <a:pPr lvl="1"/>
            <a:r>
              <a:rPr lang="es-MX" sz="2500"/>
              <a:t>Definimos biología como “el estudio de la vida”.</a:t>
            </a:r>
          </a:p>
          <a:p>
            <a:r>
              <a:rPr lang="es-MX" sz="2500"/>
              <a:t>Zoología</a:t>
            </a:r>
          </a:p>
          <a:p>
            <a:pPr lvl="1"/>
            <a:r>
              <a:rPr lang="es-MX" sz="2500" i="1"/>
              <a:t>zoo-</a:t>
            </a:r>
            <a:r>
              <a:rPr lang="es-MX" sz="2500"/>
              <a:t> : </a:t>
            </a:r>
            <a:r>
              <a:rPr lang="es-MX" sz="2500" i="1"/>
              <a:t>animal(es)</a:t>
            </a:r>
            <a:r>
              <a:rPr lang="es-MX" sz="2500"/>
              <a:t>	</a:t>
            </a:r>
          </a:p>
          <a:p>
            <a:pPr lvl="1"/>
            <a:r>
              <a:rPr lang="es-MX" sz="2500"/>
              <a:t>Definimos zoología como “el estudio de los animales”</a:t>
            </a:r>
          </a:p>
          <a:p>
            <a:r>
              <a:rPr lang="es-MX" sz="2500"/>
              <a:t>Citología</a:t>
            </a:r>
          </a:p>
          <a:p>
            <a:r>
              <a:rPr lang="es-MX" sz="2500"/>
              <a:t>Epidermis</a:t>
            </a:r>
          </a:p>
          <a:p>
            <a:r>
              <a:rPr lang="es-MX" sz="2500"/>
              <a:t>Osteocito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61938"/>
            <a:ext cx="7543800" cy="1295400"/>
          </a:xfrm>
          <a:noFill/>
          <a:ln/>
        </p:spPr>
        <p:txBody>
          <a:bodyPr/>
          <a:lstStyle/>
          <a:p>
            <a:r>
              <a:rPr lang="es-ES" b="0"/>
              <a:t>La ciencia y el vocabulario científico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" b="0"/>
              <a:t>La ciencia y el vocabulario científico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897063"/>
            <a:ext cx="4038600" cy="44116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MX" sz="2200"/>
              <a:t>La palabra </a:t>
            </a:r>
            <a:r>
              <a:rPr lang="es-MX" sz="2200">
                <a:solidFill>
                  <a:schemeClr val="accent2"/>
                </a:solidFill>
              </a:rPr>
              <a:t>tecnología</a:t>
            </a:r>
            <a:r>
              <a:rPr lang="es-MX" sz="2200"/>
              <a:t> aparece frecuentemente en las noticias y se define como “el uso del conocimiento científico para mejorar la calidad de la vida humana”.</a:t>
            </a:r>
          </a:p>
          <a:p>
            <a:pPr>
              <a:lnSpc>
                <a:spcPct val="80000"/>
              </a:lnSpc>
            </a:pPr>
            <a:r>
              <a:rPr lang="es-MX" sz="2200"/>
              <a:t>La tecnología es la “ciencia aplicada”.</a:t>
            </a:r>
          </a:p>
          <a:p>
            <a:pPr>
              <a:lnSpc>
                <a:spcPct val="80000"/>
              </a:lnSpc>
            </a:pPr>
            <a:r>
              <a:rPr lang="es-MX" sz="2200"/>
              <a:t>Un </a:t>
            </a:r>
            <a:r>
              <a:rPr lang="es-MX" sz="2200">
                <a:solidFill>
                  <a:schemeClr val="accent2"/>
                </a:solidFill>
              </a:rPr>
              <a:t>bioingeniero</a:t>
            </a:r>
            <a:r>
              <a:rPr lang="es-MX" sz="2200"/>
              <a:t> es un tecnólogo que aplica el conocimiento científico de ingeniería para resolver problemas biológicos.</a:t>
            </a:r>
          </a:p>
        </p:txBody>
      </p:sp>
      <p:pic>
        <p:nvPicPr>
          <p:cNvPr id="53255" name="Picture 7" descr="lab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341438"/>
            <a:ext cx="3995737" cy="5327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61938"/>
            <a:ext cx="7543800" cy="1295400"/>
          </a:xfrm>
          <a:noFill/>
          <a:ln/>
        </p:spPr>
        <p:txBody>
          <a:bodyPr/>
          <a:lstStyle/>
          <a:p>
            <a:r>
              <a:rPr lang="es-ES" b="0"/>
              <a:t>La ciencia y el vocabulario científico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041525"/>
            <a:ext cx="4038600" cy="44116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sz="2000"/>
              <a:t>Todas las ramas de la ciencia estudian la naturaleza y lo hacen de la misma manera.</a:t>
            </a:r>
          </a:p>
          <a:p>
            <a:pPr>
              <a:lnSpc>
                <a:spcPct val="90000"/>
              </a:lnSpc>
            </a:pPr>
            <a:r>
              <a:rPr lang="es-MX" sz="2000"/>
              <a:t>Los científicos usan el método científico al intentar explicar la naturaleza.</a:t>
            </a:r>
          </a:p>
          <a:p>
            <a:pPr>
              <a:lnSpc>
                <a:spcPct val="90000"/>
              </a:lnSpc>
            </a:pPr>
            <a:r>
              <a:rPr lang="es-MX" sz="2000"/>
              <a:t>El método científico es una manera de recopilar información y comprobar ideas. Consta de:</a:t>
            </a:r>
          </a:p>
          <a:p>
            <a:pPr lvl="1">
              <a:lnSpc>
                <a:spcPct val="90000"/>
              </a:lnSpc>
            </a:pPr>
            <a:r>
              <a:rPr lang="es-MX" sz="1800"/>
              <a:t>Hacer observaciones</a:t>
            </a:r>
          </a:p>
          <a:p>
            <a:pPr lvl="1">
              <a:lnSpc>
                <a:spcPct val="90000"/>
              </a:lnSpc>
            </a:pPr>
            <a:r>
              <a:rPr lang="es-MX" sz="1800"/>
              <a:t>Formular hipótesis</a:t>
            </a:r>
          </a:p>
          <a:p>
            <a:pPr lvl="1">
              <a:lnSpc>
                <a:spcPct val="90000"/>
              </a:lnSpc>
            </a:pPr>
            <a:r>
              <a:rPr lang="es-MX" sz="1800"/>
              <a:t>Someter a prueba las hipótesis</a:t>
            </a:r>
          </a:p>
          <a:p>
            <a:pPr lvl="1">
              <a:lnSpc>
                <a:spcPct val="90000"/>
              </a:lnSpc>
            </a:pPr>
            <a:r>
              <a:rPr lang="es-MX" sz="1800"/>
              <a:t>Llegar a conclusiones</a:t>
            </a:r>
          </a:p>
        </p:txBody>
      </p:sp>
      <p:pic>
        <p:nvPicPr>
          <p:cNvPr id="55304" name="Picture 8" descr="metodo_cient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1671638"/>
            <a:ext cx="4506912" cy="5070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Las observaciones científicas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10113" y="2112963"/>
            <a:ext cx="4038600" cy="4411662"/>
          </a:xfrm>
        </p:spPr>
        <p:txBody>
          <a:bodyPr/>
          <a:lstStyle/>
          <a:p>
            <a:r>
              <a:rPr lang="es-MX" sz="2200"/>
              <a:t>Normalmente se usa el microscopio compuesto de luz.</a:t>
            </a:r>
          </a:p>
          <a:p>
            <a:r>
              <a:rPr lang="es-MX" sz="2200"/>
              <a:t>Las lentes de un  microscopio de luz aumentan el tamaño del objeto que se está observando.</a:t>
            </a:r>
          </a:p>
          <a:p>
            <a:r>
              <a:rPr lang="es-MX" sz="2200"/>
              <a:t>Para aumentar aún más el tamaño, se usan otros tipos de microscopios.</a:t>
            </a:r>
          </a:p>
        </p:txBody>
      </p:sp>
      <p:pic>
        <p:nvPicPr>
          <p:cNvPr id="58377" name="Picture 9" descr="microscopi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2420938"/>
            <a:ext cx="4465637" cy="33480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/>
              <a:t>Microscopio electrónico</a:t>
            </a:r>
          </a:p>
        </p:txBody>
      </p:sp>
      <p:pic>
        <p:nvPicPr>
          <p:cNvPr id="60421" name="Picture 5" descr="afichecm1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1628775"/>
            <a:ext cx="3348037" cy="4895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ed">
  <a:themeElements>
    <a:clrScheme name="Red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Re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d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196</TotalTime>
  <Words>616</Words>
  <Application>Microsoft PowerPoint</Application>
  <PresentationFormat>Presentación en pantalla (4:3)</PresentationFormat>
  <Paragraphs>111</Paragraphs>
  <Slides>14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Times New Roman</vt:lpstr>
      <vt:lpstr>Arial</vt:lpstr>
      <vt:lpstr>Wingdings</vt:lpstr>
      <vt:lpstr>Red</vt:lpstr>
      <vt:lpstr>EL ESTUDIO DE LA VIDA</vt:lpstr>
      <vt:lpstr>EL ESTUDIO DE LA CIENCIA</vt:lpstr>
      <vt:lpstr>La ciencia y el vocabulario científico</vt:lpstr>
      <vt:lpstr>La ciencia y el vocabulario científico</vt:lpstr>
      <vt:lpstr>La ciencia y el vocabulario científico</vt:lpstr>
      <vt:lpstr>La ciencia y el vocabulario científico</vt:lpstr>
      <vt:lpstr>La ciencia y el vocabulario científico</vt:lpstr>
      <vt:lpstr>Las observaciones científicas</vt:lpstr>
      <vt:lpstr>Microscopio electrónico</vt:lpstr>
      <vt:lpstr>Las observaciones científicas</vt:lpstr>
      <vt:lpstr>Las observaciones científicas</vt:lpstr>
      <vt:lpstr>La formulación de hipótesis</vt:lpstr>
      <vt:lpstr>La experimentación</vt:lpstr>
      <vt:lpstr>Las conclusiones y las teorías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Administrador</cp:lastModifiedBy>
  <cp:revision>23</cp:revision>
  <dcterms:created xsi:type="dcterms:W3CDTF">1601-01-01T00:00:00Z</dcterms:created>
  <dcterms:modified xsi:type="dcterms:W3CDTF">2009-08-04T20:54:04Z</dcterms:modified>
</cp:coreProperties>
</file>