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0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91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245F33F-2DFE-445B-A3D9-ACF008B71983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CF7048-1CF4-4F54-BD1B-8FB14ABF8540}" type="slidenum">
              <a:rPr lang="en-US"/>
              <a:pPr/>
              <a:t>1</a:t>
            </a:fld>
            <a:endParaRPr lang="en-US"/>
          </a:p>
        </p:txBody>
      </p:sp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5D087D-B6C1-4587-B51E-286B1DA1123B}" type="slidenum">
              <a:rPr lang="en-US"/>
              <a:pPr/>
              <a:t>10</a:t>
            </a:fld>
            <a:endParaRPr lang="en-US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19E67F-78DE-4B1B-8718-46AEAD6F412A}" type="slidenum">
              <a:rPr lang="en-US"/>
              <a:pPr/>
              <a:t>11</a:t>
            </a:fld>
            <a:endParaRPr lang="en-US"/>
          </a:p>
        </p:txBody>
      </p:sp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2DEABB-3881-463E-9424-7036CC36D69F}" type="slidenum">
              <a:rPr lang="en-US"/>
              <a:pPr/>
              <a:t>12</a:t>
            </a:fld>
            <a:endParaRPr lang="en-US"/>
          </a:p>
        </p:txBody>
      </p:sp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C418F3-C15E-474B-8BEB-B2E7C1649B01}" type="slidenum">
              <a:rPr lang="en-US"/>
              <a:pPr/>
              <a:t>13</a:t>
            </a:fld>
            <a:endParaRPr 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B847A6-47DD-46E9-939F-1F06038FB8CA}" type="slidenum">
              <a:rPr lang="en-US"/>
              <a:pPr/>
              <a:t>2</a:t>
            </a:fld>
            <a:endParaRPr lang="en-US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517448-68B8-4ED7-9DBC-92450DE69472}" type="slidenum">
              <a:rPr lang="en-US"/>
              <a:pPr/>
              <a:t>3</a:t>
            </a:fld>
            <a:endParaRPr lang="en-US"/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E36636-7E3F-4F0E-A010-B16A9ED3BA5A}" type="slidenum">
              <a:rPr lang="en-US"/>
              <a:pPr/>
              <a:t>4</a:t>
            </a:fld>
            <a:endParaRPr lang="en-US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6BCACD-8D74-4018-947B-A6690DFA8C95}" type="slidenum">
              <a:rPr lang="en-US"/>
              <a:pPr/>
              <a:t>5</a:t>
            </a:fld>
            <a:endParaRPr lang="en-US"/>
          </a:p>
        </p:txBody>
      </p:sp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28C8E7-592D-4DE6-A908-6F8254D0F4DA}" type="slidenum">
              <a:rPr lang="en-US"/>
              <a:pPr/>
              <a:t>6</a:t>
            </a:fld>
            <a:endParaRPr lang="en-US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2CE827-E6A0-44CD-8432-A652BE8FD4FA}" type="slidenum">
              <a:rPr lang="en-US"/>
              <a:pPr/>
              <a:t>7</a:t>
            </a:fld>
            <a:endParaRPr lang="en-US"/>
          </a:p>
        </p:txBody>
      </p:sp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DDDA29-58F9-4A90-A717-72F92CB89447}" type="slidenum">
              <a:rPr lang="en-US"/>
              <a:pPr/>
              <a:t>8</a:t>
            </a:fld>
            <a:endParaRPr lang="en-US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840E3A-1319-4A84-807E-FCEBEF002137}" type="slidenum">
              <a:rPr lang="en-US"/>
              <a:pPr/>
              <a:t>9</a:t>
            </a:fld>
            <a:endParaRPr lang="en-US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17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717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 sz="2400">
                <a:latin typeface="Times New Roman" pitchFamily="18" charset="0"/>
              </a:endParaRPr>
            </a:p>
          </p:txBody>
        </p:sp>
        <p:grpSp>
          <p:nvGrpSpPr>
            <p:cNvPr id="717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717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717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717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717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717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717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718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718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718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718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718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185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18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8553D93-0F0B-4EFA-99BD-2811DF8DC44D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E42685-46C2-44F9-A937-DCA5D5FC8F3E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45477F-FC3C-4E26-BBC1-58566F5172C2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DB96A2F-0DC5-47E2-B901-3D17A533B004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ítulo,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3AA1610-1CA9-4FA5-8FBA-6B3E18948E20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ítulo y texto encima de l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C998C86-C7E5-4729-B98A-A4B81E6BA6B3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B68FFB8-53BF-4760-AE55-EBBA3C3ED47C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C4B691-A20E-4619-B6E3-F029612DF2BB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9B87A5-D751-4B94-B262-7A20B88A60EB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20FA3B-B1F0-4934-BD9E-CECB434BD58E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5C09AD-A9BC-4FE8-93FB-83BF2F8815A5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0769E2-E210-409E-8849-D0F27BC4510C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8AA02B-AA97-41C8-A82B-037D2DB91382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3DE73C-7A9B-4511-AC64-B6EBC17546D0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CDB67E-6468-48FD-A0C4-570119CBA114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s-E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76E7E6E1-58E1-4852-8622-4B3EE9AF04CD}" type="slidenum">
              <a:rPr lang="es-ES"/>
              <a:pPr/>
              <a:t>‹Nº›</a:t>
            </a:fld>
            <a:endParaRPr lang="es-ES"/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>
                <a:solidFill>
                  <a:schemeClr val="hlink"/>
                </a:solidFill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>
                <a:solidFill>
                  <a:schemeClr val="hlink"/>
                </a:solidFill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>
                <a:solidFill>
                  <a:schemeClr val="accent2"/>
                </a:solidFill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>
                <a:solidFill>
                  <a:schemeClr val="hlink"/>
                </a:solidFill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>
                <a:solidFill>
                  <a:schemeClr val="accent2"/>
                </a:solidFill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>
                <a:solidFill>
                  <a:schemeClr val="accent2"/>
                </a:solidFill>
              </a:endParaRPr>
            </a:p>
          </p:txBody>
        </p:sp>
      </p:grpSp>
      <p:sp>
        <p:nvSpPr>
          <p:cNvPr id="615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mp.berkeley.edu/history/images/ray.gi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aliban.mpiz-koeln.mpg.de/~stueber/thome/band1/tafel_088_small.jp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ec/imgres?imgurl=http://measure.igpp.ucla.edu/solar-terrestrial-luminaries/aristoteles.jpg&amp;imgrefurl=http://measure.igpp.ucla.edu/solar-terrestrial-luminaries/timeline.html&amp;h=400&amp;w=347&amp;sz=21&amp;tbnid=qL3JZ2VjCdYJ:&amp;tbnh=120&amp;tbnw=104&amp;hl=es&amp;start=4&amp;prev=/images%3Fq%3DArist%25C3%25B3teles%26hl%3Des%26lr%3D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C" sz="4600"/>
              <a:t>CLASIFICACIÓN DE LOS SERES VIVOS</a:t>
            </a:r>
            <a:endParaRPr lang="es-ES" sz="4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140200" y="1981200"/>
            <a:ext cx="4679950" cy="42560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MX" sz="2000"/>
              <a:t>Botánico inglés John Ray (1628-1705): inventó un método para clasificar las plantas de acuerdo con la estructura de la semilla.</a:t>
            </a:r>
          </a:p>
          <a:p>
            <a:pPr lvl="1">
              <a:lnSpc>
                <a:spcPct val="80000"/>
              </a:lnSpc>
            </a:pPr>
            <a:r>
              <a:rPr lang="es-MX" sz="1700"/>
              <a:t>Vivió 200 años antes que Darwin y Mendel, fue el primero en observar que la especie es un grupo de organismos capaces de entrecruzarse y que las variaciones en una especie son el resultado natural del entrecruzamiento.</a:t>
            </a:r>
          </a:p>
          <a:p>
            <a:pPr lvl="1">
              <a:lnSpc>
                <a:spcPct val="80000"/>
              </a:lnSpc>
            </a:pPr>
            <a:r>
              <a:rPr lang="es-MX" sz="1700"/>
              <a:t>Entendió la necesidad de dar nombres científicos, y dio a cada organismo un nombre en latín. Ej.: el clavel era </a:t>
            </a:r>
            <a:r>
              <a:rPr lang="es-MX" sz="1700" i="1">
                <a:solidFill>
                  <a:schemeClr val="folHlink"/>
                </a:solidFill>
              </a:rPr>
              <a:t>dianthus floribus solitariis, squamis calycinis subovatis brevissimis, carollis crenatis.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s-MX" sz="1600"/>
              <a:t>	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s-MX" sz="1600"/>
              <a:t>	</a:t>
            </a:r>
            <a:r>
              <a:rPr lang="es-MX" sz="1600">
                <a:solidFill>
                  <a:srgbClr val="FF3300"/>
                </a:solidFill>
              </a:rPr>
              <a:t>¿Desventajas?</a:t>
            </a:r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s-MX"/>
              <a:t>Los sistemas de clasificación</a:t>
            </a:r>
          </a:p>
        </p:txBody>
      </p:sp>
      <p:pic>
        <p:nvPicPr>
          <p:cNvPr id="37897" name="Picture 9" descr="raysmall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4213" y="1916113"/>
            <a:ext cx="3241675" cy="4321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Sistema de Linneo</a:t>
            </a:r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989138"/>
            <a:ext cx="4752975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MX" sz="2000"/>
              <a:t>Carlos Linneo (Carl von Linné 1707-1778): </a:t>
            </a:r>
          </a:p>
          <a:p>
            <a:pPr lvl="1">
              <a:lnSpc>
                <a:spcPct val="80000"/>
              </a:lnSpc>
            </a:pPr>
            <a:r>
              <a:rPr lang="es-MX" sz="1800"/>
              <a:t>Asignó cada organismo al reino animal o al reino vegetal.</a:t>
            </a:r>
          </a:p>
          <a:p>
            <a:pPr lvl="1">
              <a:lnSpc>
                <a:spcPct val="80000"/>
              </a:lnSpc>
            </a:pPr>
            <a:r>
              <a:rPr lang="es-MX" sz="1800"/>
              <a:t>Subdividió cada categoría en categorías más pequeñas.</a:t>
            </a:r>
          </a:p>
          <a:p>
            <a:pPr lvl="1">
              <a:lnSpc>
                <a:spcPct val="80000"/>
              </a:lnSpc>
            </a:pPr>
            <a:r>
              <a:rPr lang="es-MX" sz="1800"/>
              <a:t>En ese tiempo se reconocieron especie, género y reino.</a:t>
            </a:r>
          </a:p>
          <a:p>
            <a:pPr lvl="1">
              <a:lnSpc>
                <a:spcPct val="80000"/>
              </a:lnSpc>
            </a:pPr>
            <a:r>
              <a:rPr lang="es-MX" sz="1800"/>
              <a:t>En 1753 publicó su sistema de clasificación para plantas y en 1758 para animales.</a:t>
            </a:r>
          </a:p>
          <a:p>
            <a:pPr lvl="1">
              <a:lnSpc>
                <a:spcPct val="80000"/>
              </a:lnSpc>
            </a:pPr>
            <a:r>
              <a:rPr lang="es-MX" sz="1800"/>
              <a:t>La especie era (y es) la unidad básica del sistema de clasificación..</a:t>
            </a:r>
          </a:p>
          <a:p>
            <a:pPr lvl="1">
              <a:lnSpc>
                <a:spcPct val="80000"/>
              </a:lnSpc>
            </a:pPr>
            <a:r>
              <a:rPr lang="es-MX" sz="1800"/>
              <a:t>Se basaba en las similitudes de la estructura del cuerpo.</a:t>
            </a:r>
          </a:p>
          <a:p>
            <a:pPr lvl="1">
              <a:lnSpc>
                <a:spcPct val="80000"/>
              </a:lnSpc>
            </a:pPr>
            <a:r>
              <a:rPr lang="es-MX" sz="1800"/>
              <a:t>Es considerado el fundador de la taxonomía moderna.</a:t>
            </a:r>
            <a:br>
              <a:rPr lang="es-MX" sz="1800"/>
            </a:br>
            <a:endParaRPr lang="es-MX" sz="1800"/>
          </a:p>
        </p:txBody>
      </p:sp>
      <p:pic>
        <p:nvPicPr>
          <p:cNvPr id="39948" name="Picture 12" descr="linne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8263" y="1989138"/>
            <a:ext cx="3687762" cy="417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Nomenclatura Binomial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MX" sz="2800"/>
              <a:t>Sistema para dar nombre a todos los organismos (Linneo).</a:t>
            </a:r>
          </a:p>
          <a:p>
            <a:pPr lvl="1">
              <a:lnSpc>
                <a:spcPct val="90000"/>
              </a:lnSpc>
            </a:pPr>
            <a:r>
              <a:rPr lang="es-MX" sz="2400"/>
              <a:t>A cada especie se le da un nombre de dos palabras en latín. Ej.:</a:t>
            </a:r>
          </a:p>
          <a:p>
            <a:pPr lvl="2">
              <a:lnSpc>
                <a:spcPct val="90000"/>
              </a:lnSpc>
            </a:pPr>
            <a:r>
              <a:rPr lang="es-MX" sz="2000" i="1"/>
              <a:t>Homo sapiens</a:t>
            </a:r>
            <a:r>
              <a:rPr lang="es-MX" sz="2000"/>
              <a:t> (ser humano).</a:t>
            </a:r>
          </a:p>
          <a:p>
            <a:pPr lvl="2">
              <a:lnSpc>
                <a:spcPct val="90000"/>
              </a:lnSpc>
            </a:pPr>
            <a:r>
              <a:rPr lang="es-MX" sz="2000" i="1"/>
              <a:t>Zea mays</a:t>
            </a:r>
            <a:r>
              <a:rPr lang="es-MX" sz="2000"/>
              <a:t> (maíz).</a:t>
            </a:r>
          </a:p>
          <a:p>
            <a:pPr lvl="2">
              <a:lnSpc>
                <a:spcPct val="90000"/>
              </a:lnSpc>
            </a:pPr>
            <a:r>
              <a:rPr lang="es-MX" sz="2000" i="1"/>
              <a:t>Oryza sativa</a:t>
            </a:r>
            <a:r>
              <a:rPr lang="es-MX" sz="2000"/>
              <a:t> (arroz)</a:t>
            </a:r>
          </a:p>
        </p:txBody>
      </p:sp>
      <p:pic>
        <p:nvPicPr>
          <p:cNvPr id="43019" name="Picture 11" descr="tafel_088_icon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04025" y="3213100"/>
            <a:ext cx="2125663" cy="3573463"/>
          </a:xfrm>
          <a:prstGeom prst="rect">
            <a:avLst/>
          </a:prstGeom>
          <a:noFill/>
        </p:spPr>
      </p:pic>
      <p:pic>
        <p:nvPicPr>
          <p:cNvPr id="43021" name="Picture 13" descr="QK99A1K6318831914B3_052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32288" y="3789363"/>
            <a:ext cx="2355850" cy="3024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s-MX"/>
              <a:t>Nomenclatura Binomial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chemeClr val="bg2"/>
                </a:solidFill>
              </a:rPr>
              <a:t>Reglas:</a:t>
            </a:r>
          </a:p>
          <a:p>
            <a:pPr lvl="1">
              <a:lnSpc>
                <a:spcPct val="90000"/>
              </a:lnSpc>
            </a:pPr>
            <a:r>
              <a:rPr lang="es-ES" sz="1600"/>
              <a:t>La primera palabra indica el género del organismo. La primera letra va con mayúscula.</a:t>
            </a:r>
          </a:p>
          <a:p>
            <a:pPr lvl="1">
              <a:lnSpc>
                <a:spcPct val="90000"/>
              </a:lnSpc>
            </a:pPr>
            <a:r>
              <a:rPr lang="es-ES" sz="1600"/>
              <a:t>La segunda palabra es una palabra específica y descriptiva que indica la especie en particular.</a:t>
            </a:r>
          </a:p>
          <a:p>
            <a:pPr lvl="1">
              <a:lnSpc>
                <a:spcPct val="90000"/>
              </a:lnSpc>
            </a:pPr>
            <a:r>
              <a:rPr lang="es-ES" sz="1600"/>
              <a:t>Se usa latín como idioma.</a:t>
            </a:r>
          </a:p>
          <a:p>
            <a:pPr lvl="1">
              <a:lnSpc>
                <a:spcPct val="90000"/>
              </a:lnSpc>
            </a:pPr>
            <a:r>
              <a:rPr lang="es-ES" sz="1600"/>
              <a:t>Cuando se escribe a mano o a máquina, se subraya. Cuando se imprime, se escribe en bastardillas (cursiva).</a:t>
            </a:r>
          </a:p>
          <a:p>
            <a:pPr lvl="1">
              <a:lnSpc>
                <a:spcPct val="90000"/>
              </a:lnSpc>
            </a:pPr>
            <a:r>
              <a:rPr lang="es-ES" sz="1600"/>
              <a:t>Se puede abreviar, usando la primera letra del nombre del género y el nombre de la especie.</a:t>
            </a:r>
          </a:p>
          <a:p>
            <a:pPr lvl="1">
              <a:lnSpc>
                <a:spcPct val="90000"/>
              </a:lnSpc>
            </a:pPr>
            <a:r>
              <a:rPr lang="es-ES" sz="1600"/>
              <a:t>Si se identifica una subespecie o una variedad, se le añade una tercera palabra al nombre.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42672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400">
                <a:solidFill>
                  <a:schemeClr val="bg2"/>
                </a:solidFill>
              </a:rPr>
              <a:t>Ventajas</a:t>
            </a:r>
          </a:p>
          <a:p>
            <a:pPr lvl="1">
              <a:lnSpc>
                <a:spcPct val="90000"/>
              </a:lnSpc>
            </a:pPr>
            <a:r>
              <a:rPr lang="es-ES" sz="2000"/>
              <a:t>Los científicos de todo el mundo aceptan el latín como el lenguaje de la clasificación.</a:t>
            </a:r>
          </a:p>
          <a:p>
            <a:pPr lvl="1">
              <a:lnSpc>
                <a:spcPct val="90000"/>
              </a:lnSpc>
            </a:pPr>
            <a:r>
              <a:rPr lang="es-ES" sz="2000"/>
              <a:t>El latín es un idioma estable que no está sujeto a cambios (lengua muerta).</a:t>
            </a:r>
          </a:p>
          <a:p>
            <a:pPr lvl="1">
              <a:lnSpc>
                <a:spcPct val="90000"/>
              </a:lnSpc>
            </a:pPr>
            <a:r>
              <a:rPr lang="es-ES" sz="2000"/>
              <a:t>El sistema muestra las relaciones de especie dentro de un género en particular.</a:t>
            </a:r>
          </a:p>
          <a:p>
            <a:pPr lvl="1">
              <a:lnSpc>
                <a:spcPct val="90000"/>
              </a:lnSpc>
            </a:pPr>
            <a:r>
              <a:rPr lang="es-ES" sz="2000"/>
              <a:t>La segunda palabra del nombre en latín es un adjetivo. Este término ayuda a describir la especie.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4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sz="3600"/>
              <a:t>LA HISTORIA DE LA CLASIFICACIÓN</a:t>
            </a:r>
            <a:endParaRPr lang="es-ES" sz="3600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s-EC" sz="2400" b="1"/>
              <a:t>¿Por qué se necesita un sistema de clasificación?</a:t>
            </a:r>
          </a:p>
          <a:p>
            <a:pPr lvl="1"/>
            <a:r>
              <a:rPr lang="es-EC" sz="2000" b="1"/>
              <a:t>Imaginar una biblioteca con libros iguales, sin catálogos y con un bibliotecario que habla otro idioma.</a:t>
            </a:r>
          </a:p>
          <a:p>
            <a:pPr lvl="1"/>
            <a:r>
              <a:rPr lang="es-EC" sz="2000" b="1"/>
              <a:t>Esta situación es similar a la que enfrentaron los primeros biólogos.</a:t>
            </a:r>
            <a:endParaRPr lang="es-ES" sz="2000" b="1"/>
          </a:p>
        </p:txBody>
      </p:sp>
      <p:pic>
        <p:nvPicPr>
          <p:cNvPr id="8208" name="Picture 16" descr="bi_bibliote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4763" y="1736725"/>
            <a:ext cx="3375025" cy="4645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sz="4000"/>
              <a:t>¿Por qué se necesita un sistema de clasificación?</a:t>
            </a:r>
            <a:endParaRPr lang="es-ES" sz="40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4038600" cy="42560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C" sz="2400"/>
              <a:t>Se han descubierto más de un millón de especies de animales y más de 325.000 especies de plantas.</a:t>
            </a:r>
          </a:p>
          <a:p>
            <a:pPr lvl="1">
              <a:lnSpc>
                <a:spcPct val="80000"/>
              </a:lnSpc>
            </a:pPr>
            <a:r>
              <a:rPr lang="es-EC" sz="2000"/>
              <a:t>La lista aumenta cada año. </a:t>
            </a:r>
          </a:p>
          <a:p>
            <a:pPr>
              <a:lnSpc>
                <a:spcPct val="80000"/>
              </a:lnSpc>
            </a:pPr>
            <a:r>
              <a:rPr lang="es-EC" sz="2400"/>
              <a:t>Una de las tareas de un científico es buscar orden donde parece haber desorden.</a:t>
            </a:r>
          </a:p>
          <a:p>
            <a:pPr lvl="1">
              <a:lnSpc>
                <a:spcPct val="80000"/>
              </a:lnSpc>
            </a:pPr>
            <a:r>
              <a:rPr lang="es-EC" sz="2000"/>
              <a:t>Para ello, se han desarrollado sistemas para agrupar o clasificar los organismos.</a:t>
            </a:r>
          </a:p>
        </p:txBody>
      </p:sp>
      <p:pic>
        <p:nvPicPr>
          <p:cNvPr id="14343" name="Picture 7" descr="biodiversidad"/>
          <p:cNvPicPr>
            <a:picLocks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50825" y="2133600"/>
            <a:ext cx="4357688" cy="37401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Taxonomía</a:t>
            </a:r>
            <a:endParaRPr lang="es-E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038600" cy="4327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C" sz="2000"/>
              <a:t>Es la ciencia de la clasificación que comprende identificar y dar nombre a los organismos, así como, buscar orden en la diversidad.</a:t>
            </a:r>
          </a:p>
          <a:p>
            <a:pPr lvl="1">
              <a:lnSpc>
                <a:spcPct val="80000"/>
              </a:lnSpc>
            </a:pPr>
            <a:r>
              <a:rPr lang="es-EC" sz="1800"/>
              <a:t>Un taxónomo trata de entender las relaciones entre los organismos y de identificar y dar nombre a los organismos </a:t>
            </a:r>
            <a:r>
              <a:rPr lang="es-EC" sz="1800">
                <a:solidFill>
                  <a:srgbClr val="FF3300"/>
                </a:solidFill>
              </a:rPr>
              <a:t>(características del grupo = características del individuo)</a:t>
            </a:r>
            <a:r>
              <a:rPr lang="es-EC" sz="1800"/>
              <a:t>.</a:t>
            </a:r>
          </a:p>
          <a:p>
            <a:pPr>
              <a:lnSpc>
                <a:spcPct val="80000"/>
              </a:lnSpc>
            </a:pPr>
            <a:r>
              <a:rPr lang="es-EC" sz="2000"/>
              <a:t>Un sistema de clasificación provee una forma conveniente de no perder de vista a todas las formas de vida conocidas.</a:t>
            </a:r>
            <a:endParaRPr lang="es-ES" sz="2000"/>
          </a:p>
        </p:txBody>
      </p:sp>
      <p:pic>
        <p:nvPicPr>
          <p:cNvPr id="16395" name="Picture 11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652963" y="2114550"/>
            <a:ext cx="4029075" cy="36195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s-EC"/>
              <a:t>Taxonomía</a:t>
            </a:r>
            <a:endParaRPr lang="es-E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C" sz="2000"/>
              <a:t>Los organismos se clasifican para proveer una base precisa para nombrarlos igual en todo el mundo; ya que, los nombres comunes pueden inducir a equivocaciones. Ej.:</a:t>
            </a:r>
          </a:p>
          <a:p>
            <a:pPr lvl="1">
              <a:lnSpc>
                <a:spcPct val="90000"/>
              </a:lnSpc>
            </a:pPr>
            <a:r>
              <a:rPr lang="es-EC" sz="1800"/>
              <a:t>caballo de mar		pez</a:t>
            </a:r>
          </a:p>
          <a:p>
            <a:pPr lvl="1">
              <a:lnSpc>
                <a:spcPct val="90000"/>
              </a:lnSpc>
            </a:pPr>
            <a:r>
              <a:rPr lang="es-EC" sz="1800"/>
              <a:t>pepino de mar		animal</a:t>
            </a:r>
          </a:p>
          <a:p>
            <a:pPr lvl="1">
              <a:lnSpc>
                <a:spcPct val="90000"/>
              </a:lnSpc>
            </a:pPr>
            <a:endParaRPr lang="es-EC" sz="1800"/>
          </a:p>
          <a:p>
            <a:pPr>
              <a:lnSpc>
                <a:spcPct val="90000"/>
              </a:lnSpc>
            </a:pPr>
            <a:endParaRPr lang="es-EC" sz="2000"/>
          </a:p>
          <a:p>
            <a:pPr>
              <a:lnSpc>
                <a:spcPct val="90000"/>
              </a:lnSpc>
            </a:pPr>
            <a:endParaRPr lang="es-ES" sz="2000"/>
          </a:p>
        </p:txBody>
      </p:sp>
      <p:pic>
        <p:nvPicPr>
          <p:cNvPr id="20496" name="Picture 16" descr="jellyfish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419475" y="4195763"/>
            <a:ext cx="2520950" cy="2041525"/>
          </a:xfrm>
          <a:noFill/>
          <a:ln/>
        </p:spPr>
      </p:pic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2916238" y="30686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2914650" y="3357563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2916238" y="364490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pic>
        <p:nvPicPr>
          <p:cNvPr id="20494" name="Picture 14" descr="silvfis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088" y="3933825"/>
            <a:ext cx="2879725" cy="2703513"/>
          </a:xfrm>
          <a:prstGeom prst="rect">
            <a:avLst/>
          </a:prstGeom>
          <a:noFill/>
        </p:spPr>
      </p:pic>
      <p:pic>
        <p:nvPicPr>
          <p:cNvPr id="20502" name="Picture 22" descr="sepia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5"/>
          <a:srcRect/>
          <a:stretch>
            <a:fillRect/>
          </a:stretch>
        </p:blipFill>
        <p:spPr>
          <a:xfrm>
            <a:off x="6443663" y="4151313"/>
            <a:ext cx="2303462" cy="20859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MX"/>
              <a:t>Los sistemas de clasificación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Los sistemas de clasificación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2263" y="1844675"/>
            <a:ext cx="4681537" cy="4543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MX" sz="2400"/>
              <a:t>Filósofo griego Aristóteles (350 A.C.): dividió en reino vegetal y animal. Introdujo el término </a:t>
            </a:r>
            <a:r>
              <a:rPr lang="es-MX" sz="2400" i="1"/>
              <a:t>especie</a:t>
            </a:r>
            <a:r>
              <a:rPr lang="es-MX" sz="2400"/>
              <a:t> (“formas similares de vida”).</a:t>
            </a:r>
          </a:p>
          <a:p>
            <a:pPr lvl="1">
              <a:lnSpc>
                <a:spcPct val="80000"/>
              </a:lnSpc>
            </a:pPr>
            <a:r>
              <a:rPr lang="es-MX" sz="2000"/>
              <a:t>Actualmente especie: “un grupo de organismos de una clase en particular, estrechamente relacionados, que pueden entrecruzarse y producir crías fértiles”.</a:t>
            </a:r>
          </a:p>
          <a:p>
            <a:pPr lvl="1">
              <a:lnSpc>
                <a:spcPct val="80000"/>
              </a:lnSpc>
            </a:pPr>
            <a:r>
              <a:rPr lang="es-MX" sz="2000"/>
              <a:t>Dividió a los animales según su hábitat en: terrestres, marinos y aéreos.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s-MX" sz="2000">
                <a:solidFill>
                  <a:srgbClr val="FF3300"/>
                </a:solidFill>
              </a:rPr>
              <a:t>	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s-MX" sz="2000">
                <a:solidFill>
                  <a:srgbClr val="FF3300"/>
                </a:solidFill>
              </a:rPr>
              <a:t>	¿Problemas?</a:t>
            </a:r>
          </a:p>
        </p:txBody>
      </p:sp>
      <p:sp>
        <p:nvSpPr>
          <p:cNvPr id="29702" name="AutoShape 6" descr="aristoteles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68275" y="46038"/>
            <a:ext cx="990600" cy="1143000"/>
          </a:xfrm>
          <a:prstGeom prst="rect">
            <a:avLst/>
          </a:prstGeom>
          <a:noFill/>
        </p:spPr>
        <p:txBody>
          <a:bodyPr/>
          <a:lstStyle/>
          <a:p>
            <a:endParaRPr lang="es-ES"/>
          </a:p>
        </p:txBody>
      </p:sp>
      <p:sp>
        <p:nvSpPr>
          <p:cNvPr id="29704" name="AutoShape 8" descr="aristoteles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076700" y="2857500"/>
            <a:ext cx="990600" cy="1143000"/>
          </a:xfrm>
          <a:prstGeom prst="rect">
            <a:avLst/>
          </a:prstGeom>
          <a:noFill/>
        </p:spPr>
        <p:txBody>
          <a:bodyPr/>
          <a:lstStyle/>
          <a:p>
            <a:endParaRPr lang="es-ES"/>
          </a:p>
        </p:txBody>
      </p:sp>
      <p:pic>
        <p:nvPicPr>
          <p:cNvPr id="29705" name="Picture 9" descr="aristotel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7950" y="1989138"/>
            <a:ext cx="3560763" cy="4105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s-MX"/>
              <a:t>Los sistemas de clasificación</a:t>
            </a: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4140200" y="1981200"/>
            <a:ext cx="4752975" cy="4400550"/>
          </a:xfrm>
        </p:spPr>
        <p:txBody>
          <a:bodyPr/>
          <a:lstStyle/>
          <a:p>
            <a:r>
              <a:rPr lang="es-MX" sz="2800"/>
              <a:t>Botánico griego Teofrasto (discípulo de Aristóteles).</a:t>
            </a:r>
          </a:p>
          <a:p>
            <a:pPr lvl="1"/>
            <a:r>
              <a:rPr lang="es-MX" sz="2400"/>
              <a:t>Desarrolló un sistema para clasificar las plantas según sus hábitos de crecimiento:</a:t>
            </a:r>
          </a:p>
          <a:p>
            <a:pPr lvl="2"/>
            <a:r>
              <a:rPr lang="es-MX" sz="2000"/>
              <a:t>hierbas</a:t>
            </a:r>
          </a:p>
          <a:p>
            <a:pPr lvl="2"/>
            <a:r>
              <a:rPr lang="es-MX" sz="2000"/>
              <a:t>arbustos</a:t>
            </a:r>
          </a:p>
          <a:p>
            <a:pPr lvl="2"/>
            <a:r>
              <a:rPr lang="es-MX" sz="2000"/>
              <a:t>árboles</a:t>
            </a:r>
          </a:p>
          <a:p>
            <a:pPr lvl="1"/>
            <a:r>
              <a:rPr lang="es-MX" sz="2400"/>
              <a:t>Introdujo la idea de la clasificación basada en similitud de estructuras.</a:t>
            </a:r>
          </a:p>
        </p:txBody>
      </p:sp>
      <p:pic>
        <p:nvPicPr>
          <p:cNvPr id="31756" name="Picture 12" descr="as-teofrast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1916113"/>
            <a:ext cx="2722562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s-MX"/>
              <a:t>Los sistemas de clasificación</a:t>
            </a:r>
          </a:p>
        </p:txBody>
      </p:sp>
      <p:sp>
        <p:nvSpPr>
          <p:cNvPr id="34824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MX" sz="2000"/>
              <a:t>Los sistemas de Aristóteles y Teofrasto se mantuvieron casi 2000 años.</a:t>
            </a:r>
          </a:p>
          <a:p>
            <a:pPr>
              <a:lnSpc>
                <a:spcPct val="90000"/>
              </a:lnSpc>
            </a:pPr>
            <a:r>
              <a:rPr lang="es-MX" sz="2000"/>
              <a:t>Hasta los siglos XVI y XVII, cuando los exploradores llevaron a Europa plantas y animales sin identificar de otras tierras.</a:t>
            </a:r>
          </a:p>
          <a:p>
            <a:pPr>
              <a:lnSpc>
                <a:spcPct val="90000"/>
              </a:lnSpc>
            </a:pPr>
            <a:r>
              <a:rPr lang="es-MX" sz="2000"/>
              <a:t>Se necesitaba otro sistema e hicieron listas organizadas de acuerdo con las características estructurales y el valor medicinal. </a:t>
            </a:r>
          </a:p>
        </p:txBody>
      </p:sp>
      <p:pic>
        <p:nvPicPr>
          <p:cNvPr id="34827" name="Picture 11" descr="sabi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1313" y="3644900"/>
            <a:ext cx="2273300" cy="3065463"/>
          </a:xfrm>
          <a:prstGeom prst="rect">
            <a:avLst/>
          </a:prstGeom>
          <a:noFill/>
        </p:spPr>
      </p:pic>
      <p:pic>
        <p:nvPicPr>
          <p:cNvPr id="34829" name="Picture 13" descr="Cinchona Officinali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37088" y="1711325"/>
            <a:ext cx="2095500" cy="2581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íxel">
  <a:themeElements>
    <a:clrScheme name="Píxel 7">
      <a:dk1>
        <a:srgbClr val="000000"/>
      </a:dk1>
      <a:lt1>
        <a:srgbClr val="FFFFFF"/>
      </a:lt1>
      <a:dk2>
        <a:srgbClr val="000000"/>
      </a:dk2>
      <a:lt2>
        <a:srgbClr val="CC3300"/>
      </a:lt2>
      <a:accent1>
        <a:srgbClr val="FFCC00"/>
      </a:accent1>
      <a:accent2>
        <a:srgbClr val="CC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5C00"/>
      </a:accent6>
      <a:hlink>
        <a:srgbClr val="663300"/>
      </a:hlink>
      <a:folHlink>
        <a:srgbClr val="CC9900"/>
      </a:folHlink>
    </a:clrScheme>
    <a:fontScheme name="Pí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í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197</TotalTime>
  <Words>810</Words>
  <Application>Microsoft PowerPoint</Application>
  <PresentationFormat>Presentación en pantalla (4:3)</PresentationFormat>
  <Paragraphs>84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Times New Roman</vt:lpstr>
      <vt:lpstr>Arial</vt:lpstr>
      <vt:lpstr>Wingdings</vt:lpstr>
      <vt:lpstr>Arial Black</vt:lpstr>
      <vt:lpstr>Píxel</vt:lpstr>
      <vt:lpstr>CLASIFICACIÓN DE LOS SERES VIVOS</vt:lpstr>
      <vt:lpstr>LA HISTORIA DE LA CLASIFICACIÓN</vt:lpstr>
      <vt:lpstr>¿Por qué se necesita un sistema de clasificación?</vt:lpstr>
      <vt:lpstr>Taxonomía</vt:lpstr>
      <vt:lpstr>Taxonomía</vt:lpstr>
      <vt:lpstr>Los sistemas de clasificación</vt:lpstr>
      <vt:lpstr>Los sistemas de clasificación</vt:lpstr>
      <vt:lpstr>Los sistemas de clasificación</vt:lpstr>
      <vt:lpstr>Los sistemas de clasificación</vt:lpstr>
      <vt:lpstr>Los sistemas de clasificación</vt:lpstr>
      <vt:lpstr>Sistema de Linneo</vt:lpstr>
      <vt:lpstr>Nomenclatura Binomial</vt:lpstr>
      <vt:lpstr>Nomenclatura Binomial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Administrador</cp:lastModifiedBy>
  <cp:revision>24</cp:revision>
  <dcterms:created xsi:type="dcterms:W3CDTF">1601-01-01T00:00:00Z</dcterms:created>
  <dcterms:modified xsi:type="dcterms:W3CDTF">2009-08-04T20:54:25Z</dcterms:modified>
</cp:coreProperties>
</file>