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4" r:id="rId11"/>
    <p:sldId id="282" r:id="rId12"/>
    <p:sldId id="265" r:id="rId13"/>
    <p:sldId id="269" r:id="rId14"/>
    <p:sldId id="275" r:id="rId15"/>
    <p:sldId id="270" r:id="rId16"/>
    <p:sldId id="271" r:id="rId17"/>
    <p:sldId id="272" r:id="rId18"/>
    <p:sldId id="283" r:id="rId19"/>
    <p:sldId id="276" r:id="rId20"/>
    <p:sldId id="277" r:id="rId21"/>
    <p:sldId id="279" r:id="rId22"/>
    <p:sldId id="278" r:id="rId23"/>
    <p:sldId id="280" r:id="rId24"/>
    <p:sldId id="281" r:id="rId25"/>
    <p:sldId id="266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663300"/>
    <a:srgbClr val="9966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4D25F95-4BC6-4570-9DB6-A5848AF5DF7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EFC3B-604B-49F5-B3A4-CEF5CC6412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16B3-DC89-4A6B-8F2F-8369A72020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2F01F66F-4AB8-4897-9F3F-C7E646FBF8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BDEA9A3-A09B-440C-8B50-E26133BA991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4038600"/>
            <a:ext cx="7010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814E39B9-54D7-4181-AF86-806182E9E4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0E0CDE15-71CE-4D3C-AD5E-2BDF98FCAC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84BFB153-52D7-4B0B-821A-5EDFFAB8989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B12419C-36CE-4EC2-A058-9189210C0C2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DF0C93DC-5B3E-4E9C-9AF5-5412D89C91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3B76A-E40B-4D53-AA4A-03074B09FE0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80286-994F-429F-9846-A700F705AB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9D34D-0B12-471C-89F9-7A6700E30F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32606-9DB9-45D4-9D8D-8DC7D4EEF3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3B0B-37CC-44B2-BA53-9E925E6EDE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C7FF-DCEB-40DF-8E2F-C46032819FF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5C04D-A831-4052-BEE4-EC15A05928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BC69-8F01-4069-9B5A-189CA854B6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29E693C-8C94-44CD-9489-910E0603BD4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oject.swf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5538"/>
            <a:ext cx="8215312" cy="720725"/>
          </a:xfrm>
          <a:solidFill>
            <a:srgbClr val="FFFF00">
              <a:alpha val="50999"/>
            </a:srgbClr>
          </a:solidFill>
        </p:spPr>
        <p:txBody>
          <a:bodyPr/>
          <a:lstStyle/>
          <a:p>
            <a:pPr algn="ctr"/>
            <a:r>
              <a:rPr lang="es-EC" sz="4400"/>
              <a:t>EL TRANSPORTE CELULAR</a:t>
            </a:r>
            <a:endParaRPr lang="es-E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rgbClr val="990033"/>
                </a:solidFill>
              </a:rPr>
              <a:t>AQUAPORINAS</a:t>
            </a:r>
            <a:endParaRPr lang="es-ES">
              <a:solidFill>
                <a:srgbClr val="990033"/>
              </a:solidFill>
            </a:endParaRPr>
          </a:p>
        </p:txBody>
      </p:sp>
      <p:pic>
        <p:nvPicPr>
          <p:cNvPr id="149510" name="Picture 6" descr="5e_s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557338"/>
            <a:ext cx="5545138" cy="5072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Difusión simple de oxígeno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83302" name="Picture 6" descr="passtrans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47925"/>
            <a:ext cx="5343525" cy="3573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ÓSMOSIS </a:t>
            </a:r>
            <a:r>
              <a:rPr lang="es-ES" sz="3200">
                <a:solidFill>
                  <a:schemeClr val="tx1"/>
                </a:solidFill>
              </a:rPr>
              <a:t>(difusión del agua)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ES" sz="2600">
                <a:solidFill>
                  <a:srgbClr val="663300"/>
                </a:solidFill>
              </a:rPr>
              <a:t>Es el paso del agua por una membrana relativamente permeable, desde una región de mayor concentración a una región de menor concentración.</a:t>
            </a:r>
          </a:p>
        </p:txBody>
      </p:sp>
      <p:pic>
        <p:nvPicPr>
          <p:cNvPr id="128007" name="Picture 7" descr="FG04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3860800"/>
            <a:ext cx="3889375" cy="2917825"/>
          </a:xfrm>
        </p:spPr>
      </p:pic>
      <p:pic>
        <p:nvPicPr>
          <p:cNvPr id="128008" name="Picture 8" descr="FG04_04b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1538" y="3492500"/>
            <a:ext cx="4427537" cy="3321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7010400" cy="1527175"/>
          </a:xfrm>
        </p:spPr>
        <p:txBody>
          <a:bodyPr/>
          <a:lstStyle/>
          <a:p>
            <a:pPr algn="ctr"/>
            <a:r>
              <a:rPr lang="es-ES" sz="3200">
                <a:solidFill>
                  <a:srgbClr val="FF6600"/>
                </a:solidFill>
              </a:rPr>
              <a:t>¿ Cómo podemos comparar la concentración de agua en dos regiones?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93925"/>
            <a:ext cx="7010400" cy="4114800"/>
          </a:xfrm>
        </p:spPr>
        <p:txBody>
          <a:bodyPr/>
          <a:lstStyle/>
          <a:p>
            <a:r>
              <a:rPr lang="es-ES" sz="2600">
                <a:solidFill>
                  <a:srgbClr val="996600"/>
                </a:solidFill>
              </a:rPr>
              <a:t>La concentración de agua se determina por la cantidad de material disuelto en ella.</a:t>
            </a:r>
          </a:p>
          <a:p>
            <a:r>
              <a:rPr lang="es-ES" sz="2600">
                <a:solidFill>
                  <a:srgbClr val="996600"/>
                </a:solidFill>
              </a:rPr>
              <a:t>La concentración de agua se considera alta si el material disuelto en ella es poco. Ej.:</a:t>
            </a:r>
          </a:p>
          <a:p>
            <a:pPr lvl="1"/>
            <a:r>
              <a:rPr lang="es-ES" sz="2400">
                <a:solidFill>
                  <a:srgbClr val="996600"/>
                </a:solidFill>
              </a:rPr>
              <a:t>Si una solución contiene 1 g de sal en 1000 g de agua, la concentración de agua es alta.</a:t>
            </a:r>
          </a:p>
          <a:p>
            <a:pPr lvl="1"/>
            <a:r>
              <a:rPr lang="es-ES" sz="2400">
                <a:solidFill>
                  <a:srgbClr val="996600"/>
                </a:solidFill>
              </a:rPr>
              <a:t>Si una solución contiene 100 g de sal en 1000 g de agua, la concentración de agua es menor que en la primera solución.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150938"/>
          </a:xfrm>
        </p:spPr>
        <p:txBody>
          <a:bodyPr/>
          <a:lstStyle/>
          <a:p>
            <a:pPr algn="ctr"/>
            <a:r>
              <a:rPr lang="es-ES_tradnl">
                <a:solidFill>
                  <a:srgbClr val="FF3300"/>
                </a:solidFill>
              </a:rPr>
              <a:t>Ósmosis</a:t>
            </a:r>
            <a:endParaRPr lang="es-ES">
              <a:solidFill>
                <a:srgbClr val="FF3300"/>
              </a:solidFill>
            </a:endParaRPr>
          </a:p>
        </p:txBody>
      </p:sp>
      <p:pic>
        <p:nvPicPr>
          <p:cNvPr id="153606" name="Picture 6" descr="osmosi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628775"/>
            <a:ext cx="3840162" cy="5073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Solución isotónica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139268" name="Picture 4" descr="FG04_05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8763" y="1989138"/>
            <a:ext cx="5472112" cy="4105275"/>
          </a:xfrm>
          <a:noFill/>
          <a:ln/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619250" y="1989138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sustancias dentro de la célula es igual a la concentración de sustancias fuera de la célula.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996600"/>
                </a:solidFill>
              </a:rPr>
              <a:t>El plasma sanguíneo es isotónico para los glóbulos rojos.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Solución hipertónica</a:t>
            </a:r>
            <a:endParaRPr lang="es-ES">
              <a:solidFill>
                <a:schemeClr val="tx1"/>
              </a:solidFill>
            </a:endParaRPr>
          </a:p>
        </p:txBody>
      </p:sp>
      <p:pic>
        <p:nvPicPr>
          <p:cNvPr id="141316" name="Picture 4" descr="FG4_05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52625"/>
            <a:ext cx="5616575" cy="4213225"/>
          </a:xfrm>
          <a:noFill/>
          <a:ln/>
        </p:spPr>
      </p:pic>
      <p:sp>
        <p:nvSpPr>
          <p:cNvPr id="1413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643313" cy="4548188"/>
          </a:xfrm>
        </p:spPr>
        <p:txBody>
          <a:bodyPr/>
          <a:lstStyle/>
          <a:p>
            <a:r>
              <a:rPr lang="es-ES_tradnl" sz="2600">
                <a:solidFill>
                  <a:srgbClr val="663300"/>
                </a:solidFill>
              </a:rPr>
              <a:t>La concentración de sustancias disueltas en el agua que está fuera de la célula es mayor que en el agua que está dentro de la célula.</a:t>
            </a:r>
          </a:p>
          <a:p>
            <a:pPr lvl="1"/>
            <a:r>
              <a:rPr lang="es-ES_tradnl" sz="2400">
                <a:solidFill>
                  <a:srgbClr val="996600"/>
                </a:solidFill>
              </a:rPr>
              <a:t>Una solución de sal es hipertónica para los glóbulos rojos.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hlink"/>
                </a:solidFill>
              </a:rPr>
              <a:t>Solución hipotónica</a:t>
            </a:r>
            <a:endParaRPr lang="es-ES">
              <a:solidFill>
                <a:schemeClr val="hlink"/>
              </a:solidFill>
            </a:endParaRPr>
          </a:p>
        </p:txBody>
      </p:sp>
      <p:pic>
        <p:nvPicPr>
          <p:cNvPr id="143364" name="Picture 4" descr="FG4_05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916113"/>
            <a:ext cx="5616575" cy="4213225"/>
          </a:xfrm>
          <a:noFill/>
          <a:ln/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1430338" y="1916113"/>
            <a:ext cx="3717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s-ES_tradnl" sz="2600">
                <a:solidFill>
                  <a:srgbClr val="663300"/>
                </a:solidFill>
              </a:rPr>
              <a:t>La concentración de materiales disueltos en el agua fuera de la célula es menor que la concentración en la célula.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s-ES_tradnl" sz="2400">
                <a:solidFill>
                  <a:srgbClr val="996600"/>
                </a:solidFill>
              </a:rPr>
              <a:t>Un glóbulo rojo en agua destilada está en una solución hipotónica.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500">
                <a:solidFill>
                  <a:srgbClr val="FF6600"/>
                </a:solidFill>
              </a:rPr>
              <a:t>Soluciones isotónicas, hipertónicas e hipotónicas</a:t>
            </a:r>
            <a:endParaRPr lang="es-ES" sz="2500">
              <a:solidFill>
                <a:srgbClr val="FF6600"/>
              </a:solidFill>
            </a:endParaRPr>
          </a:p>
        </p:txBody>
      </p:sp>
      <p:pic>
        <p:nvPicPr>
          <p:cNvPr id="187398" name="Picture 6" descr="isotonicanim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2987675" cy="2392363"/>
          </a:xfrm>
          <a:noFill/>
          <a:ln/>
        </p:spPr>
      </p:pic>
      <p:pic>
        <p:nvPicPr>
          <p:cNvPr id="187402" name="Picture 10" descr="hypertonic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2852738"/>
            <a:ext cx="3097213" cy="2481262"/>
          </a:xfrm>
          <a:noFill/>
          <a:ln/>
        </p:spPr>
      </p:pic>
      <p:pic>
        <p:nvPicPr>
          <p:cNvPr id="187406" name="Picture 14" descr="hypotonic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84888" y="4406900"/>
            <a:ext cx="3059112" cy="2451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rgbClr val="FF6600"/>
                </a:solidFill>
              </a:rPr>
              <a:t>Turgencia y Plasmólisis</a:t>
            </a:r>
            <a:endParaRPr lang="es-ES" sz="2400">
              <a:solidFill>
                <a:srgbClr val="FF6600"/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2060575"/>
            <a:ext cx="4968875" cy="3979863"/>
          </a:xfrm>
          <a:noFill/>
          <a:ln/>
        </p:spPr>
      </p:pic>
      <p:sp>
        <p:nvSpPr>
          <p:cNvPr id="160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05000"/>
            <a:ext cx="4752975" cy="4403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600">
                <a:solidFill>
                  <a:srgbClr val="663300"/>
                </a:solidFill>
              </a:rPr>
              <a:t>Turgencia es la presión del agua sobre la pared celular.</a:t>
            </a:r>
          </a:p>
          <a:p>
            <a:pPr lvl="1" algn="just">
              <a:lnSpc>
                <a:spcPct val="90000"/>
              </a:lnSpc>
            </a:pPr>
            <a:r>
              <a:rPr lang="es-ES_tradnl" sz="2400">
                <a:solidFill>
                  <a:srgbClr val="996600"/>
                </a:solidFill>
              </a:rPr>
              <a:t>Ayuda a dar firmeza y rigidez a los tallos y a las hojas.</a:t>
            </a:r>
          </a:p>
          <a:p>
            <a:pPr algn="just">
              <a:lnSpc>
                <a:spcPct val="90000"/>
              </a:lnSpc>
            </a:pPr>
            <a:r>
              <a:rPr lang="es-ES_tradnl" sz="2600">
                <a:solidFill>
                  <a:srgbClr val="663300"/>
                </a:solidFill>
              </a:rPr>
              <a:t>Plasmólisis es la contracción del contenido celular como resultado de la pérdida de agua.</a:t>
            </a:r>
          </a:p>
          <a:p>
            <a:pPr lvl="1" algn="just">
              <a:lnSpc>
                <a:spcPct val="90000"/>
              </a:lnSpc>
            </a:pPr>
            <a:r>
              <a:rPr lang="es-ES_tradnl" sz="2400">
                <a:solidFill>
                  <a:srgbClr val="996600"/>
                </a:solidFill>
              </a:rPr>
              <a:t>Los tallos y las hojas se marchitan.</a:t>
            </a:r>
            <a:endParaRPr lang="es-ES" sz="240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</a:rPr>
              <a:t>LA MEMBRANA CELULAR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68625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63700"/>
            <a:ext cx="82296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Es la estructura que ayuda a controlar el paso de materiales entre la célula y su ambiente.</a:t>
            </a:r>
          </a:p>
          <a:p>
            <a:pPr lvl="1">
              <a:lnSpc>
                <a:spcPct val="80000"/>
              </a:lnSpc>
            </a:pPr>
            <a:r>
              <a:rPr lang="es-ES_tradnl" sz="1800">
                <a:solidFill>
                  <a:srgbClr val="663300"/>
                </a:solidFill>
              </a:rPr>
              <a:t>Impide que algunas sustancias, como las proteínas y los lípidos, entren a la célula.</a:t>
            </a:r>
          </a:p>
          <a:p>
            <a:pPr lvl="1">
              <a:lnSpc>
                <a:spcPct val="80000"/>
              </a:lnSpc>
            </a:pPr>
            <a:r>
              <a:rPr lang="es-ES_tradnl" sz="1800">
                <a:solidFill>
                  <a:srgbClr val="663300"/>
                </a:solidFill>
              </a:rPr>
              <a:t>Permite el paso de azúcares simples, oxígeno, agua y bióxido de carbono.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>
                <a:solidFill>
                  <a:srgbClr val="FF3300"/>
                </a:solidFill>
              </a:rPr>
              <a:t>La membrana es selectivamente permeable.</a:t>
            </a:r>
            <a:endParaRPr lang="es-ES" sz="2000" b="1">
              <a:solidFill>
                <a:srgbClr val="FF3300"/>
              </a:solidFill>
            </a:endParaRPr>
          </a:p>
        </p:txBody>
      </p:sp>
      <p:pic>
        <p:nvPicPr>
          <p:cNvPr id="68627" name="Picture 19" descr="fluid_mosaic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573463"/>
            <a:ext cx="4968875" cy="329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chemeClr val="tx1"/>
                </a:solidFill>
              </a:rPr>
              <a:t>Difusión facilitada 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12875"/>
            <a:ext cx="7561263" cy="22320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Es la difusión de materiales a través de la membrana celular con la ayuda de moléculas transportadoras (proteínas).</a:t>
            </a:r>
          </a:p>
          <a:p>
            <a:pPr lvl="1" algn="just">
              <a:lnSpc>
                <a:spcPct val="80000"/>
              </a:lnSpc>
            </a:pPr>
            <a:r>
              <a:rPr lang="es-ES_tradnl" sz="2000">
                <a:solidFill>
                  <a:srgbClr val="996600"/>
                </a:solidFill>
              </a:rPr>
              <a:t>Las moléculas transportadoras permiten que moléculas específicas, que se encuentran en un lado de la membrana, puedan pasar hasta el otro lado.</a:t>
            </a:r>
          </a:p>
          <a:p>
            <a:pPr algn="just">
              <a:lnSpc>
                <a:spcPct val="80000"/>
              </a:lnSpc>
            </a:pPr>
            <a:r>
              <a:rPr lang="es-ES_tradnl" sz="2000">
                <a:solidFill>
                  <a:srgbClr val="663300"/>
                </a:solidFill>
              </a:rPr>
              <a:t>La difusión facilitada comprende el movimiento de sustancias a favor de un gradiente de concentración.</a:t>
            </a:r>
          </a:p>
          <a:p>
            <a:pPr lvl="1" algn="just">
              <a:lnSpc>
                <a:spcPct val="80000"/>
              </a:lnSpc>
            </a:pPr>
            <a:r>
              <a:rPr lang="es-ES_tradnl" sz="2000">
                <a:solidFill>
                  <a:srgbClr val="996600"/>
                </a:solidFill>
              </a:rPr>
              <a:t>Sin embargo, las sustancias se mueven más rápido que en la difusión simple.</a:t>
            </a:r>
            <a:endParaRPr lang="es-ES" sz="2000">
              <a:solidFill>
                <a:srgbClr val="996600"/>
              </a:solidFill>
            </a:endParaRPr>
          </a:p>
        </p:txBody>
      </p:sp>
      <p:pic>
        <p:nvPicPr>
          <p:cNvPr id="163847" name="Picture 7" descr="passivetr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860800"/>
            <a:ext cx="65532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Difusión facilitada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69990" name="Picture 6" descr="facdiffusion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2420938"/>
            <a:ext cx="8183562" cy="3630612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tx1"/>
                </a:solidFill>
              </a:rPr>
              <a:t>EL TRANSPORTE ACTIVO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7440613" cy="2028825"/>
          </a:xfrm>
        </p:spPr>
        <p:txBody>
          <a:bodyPr/>
          <a:lstStyle/>
          <a:p>
            <a:pPr algn="just"/>
            <a:r>
              <a:rPr lang="es-EC" sz="2000">
                <a:solidFill>
                  <a:srgbClr val="663300"/>
                </a:solidFill>
              </a:rPr>
              <a:t>Es el proceso mediante el cual la célula usa energía para mover átomos, iones y moléculas contra un gradiente de concentración.</a:t>
            </a:r>
          </a:p>
          <a:p>
            <a:pPr lvl="1" algn="just"/>
            <a:r>
              <a:rPr lang="es-EC" sz="2000">
                <a:solidFill>
                  <a:srgbClr val="663300"/>
                </a:solidFill>
              </a:rPr>
              <a:t>Un ser humano en reposo usa de un 30 a un 40 % de su energía para el transporte activo de materiales hacia las células.</a:t>
            </a:r>
          </a:p>
          <a:p>
            <a:endParaRPr lang="es-ES" sz="2000">
              <a:solidFill>
                <a:srgbClr val="663300"/>
              </a:solidFill>
            </a:endParaRPr>
          </a:p>
        </p:txBody>
      </p:sp>
      <p:pic>
        <p:nvPicPr>
          <p:cNvPr id="168968" name="Picture 8" descr="activetrans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5013" y="3429000"/>
            <a:ext cx="5545137" cy="3330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Transporte activo</a:t>
            </a:r>
            <a:endParaRPr lang="es-ES">
              <a:solidFill>
                <a:srgbClr val="FF6600"/>
              </a:solidFill>
            </a:endParaRPr>
          </a:p>
        </p:txBody>
      </p:sp>
      <p:pic>
        <p:nvPicPr>
          <p:cNvPr id="176139" name="Picture 11" descr="sppump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3941763"/>
            <a:ext cx="2916237" cy="2916237"/>
          </a:xfrm>
        </p:spPr>
      </p:pic>
      <p:pic>
        <p:nvPicPr>
          <p:cNvPr id="176141" name="Picture 13" descr="antiportanim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2987675" cy="2392363"/>
          </a:xfrm>
          <a:noFill/>
          <a:ln/>
        </p:spPr>
      </p:pic>
      <p:pic>
        <p:nvPicPr>
          <p:cNvPr id="176144" name="Picture 16" descr="symportanim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987675" y="3203575"/>
            <a:ext cx="3240088" cy="259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hlink"/>
                </a:solidFill>
              </a:rPr>
              <a:t>Transporte activo</a:t>
            </a:r>
            <a:endParaRPr lang="es-ES">
              <a:solidFill>
                <a:schemeClr val="hlink"/>
              </a:solidFill>
            </a:endParaRPr>
          </a:p>
        </p:txBody>
      </p:sp>
      <p:pic>
        <p:nvPicPr>
          <p:cNvPr id="179206" name="Picture 6" descr="ch05c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213" y="1844675"/>
            <a:ext cx="4629150" cy="3992563"/>
          </a:xfrm>
          <a:noFill/>
          <a:ln/>
        </p:spPr>
      </p:pic>
      <p:sp>
        <p:nvSpPr>
          <p:cNvPr id="1792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51050"/>
            <a:ext cx="364331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La glucosa, los aminoácidos y algunos iones (</a:t>
            </a:r>
            <a:r>
              <a:rPr lang="es-EC" sz="2600">
                <a:solidFill>
                  <a:srgbClr val="FF3300"/>
                </a:solidFill>
              </a:rPr>
              <a:t>raíces</a:t>
            </a:r>
            <a:r>
              <a:rPr lang="es-EC" sz="2600">
                <a:solidFill>
                  <a:srgbClr val="663300"/>
                </a:solidFill>
              </a:rPr>
              <a:t>) se mueven hacia las células por transporte activo.</a:t>
            </a:r>
          </a:p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Algunas sustancias de desecho salen de algunas células e esta forma.</a:t>
            </a:r>
            <a:endParaRPr lang="es-ES" sz="260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1592263" y="974725"/>
          <a:ext cx="7083425" cy="4830763"/>
        </p:xfrm>
        <a:graphic>
          <a:graphicData uri="http://schemas.openxmlformats.org/presentationml/2006/ole">
            <p:oleObj spid="_x0000_s133124" name="Fotografía de Photo Editor" r:id="rId3" imgW="9523810" imgH="649695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hlink"/>
                </a:solidFill>
              </a:rPr>
              <a:t>LA ENDOCITOSIS Y LA EXOCITOSIS</a:t>
            </a:r>
            <a:endParaRPr lang="es-ES">
              <a:solidFill>
                <a:schemeClr val="hlink"/>
              </a:solidFill>
            </a:endParaRP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816350" cy="461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600">
                <a:solidFill>
                  <a:srgbClr val="663300"/>
                </a:solidFill>
              </a:rPr>
              <a:t>La endocitosis es el proceso mediante el cual las células obtienen materiales grandes que no pueden pasar a través de la membrana celular. Hay 2 tipos:</a:t>
            </a:r>
          </a:p>
          <a:p>
            <a:pPr lvl="1">
              <a:lnSpc>
                <a:spcPct val="90000"/>
              </a:lnSpc>
            </a:pPr>
            <a:r>
              <a:rPr lang="es-EC" sz="2400">
                <a:solidFill>
                  <a:srgbClr val="996600"/>
                </a:solidFill>
              </a:rPr>
              <a:t>Pinocitosis</a:t>
            </a:r>
          </a:p>
          <a:p>
            <a:pPr lvl="1">
              <a:lnSpc>
                <a:spcPct val="90000"/>
              </a:lnSpc>
            </a:pPr>
            <a:r>
              <a:rPr lang="es-EC" sz="2400">
                <a:solidFill>
                  <a:srgbClr val="996600"/>
                </a:solidFill>
              </a:rPr>
              <a:t>Fagocitosis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192519" name="Picture 7" descr="endocit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73238"/>
            <a:ext cx="450532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Pinocitosis</a:t>
            </a:r>
            <a:endParaRPr lang="es-ES">
              <a:solidFill>
                <a:srgbClr val="FF66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8763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C" sz="2600">
                <a:solidFill>
                  <a:srgbClr val="996600"/>
                </a:solidFill>
              </a:rPr>
              <a:t>La célula adquiere partículas pequeñas o gotas de líquidos.</a:t>
            </a:r>
          </a:p>
          <a:p>
            <a:pPr algn="just">
              <a:lnSpc>
                <a:spcPct val="90000"/>
              </a:lnSpc>
            </a:pPr>
            <a:endParaRPr lang="es-ES" sz="2600">
              <a:solidFill>
                <a:srgbClr val="996600"/>
              </a:solidFill>
            </a:endParaRPr>
          </a:p>
        </p:txBody>
      </p:sp>
      <p:pic>
        <p:nvPicPr>
          <p:cNvPr id="194568" name="Picture 8" descr="pin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789238"/>
            <a:ext cx="3889375" cy="387985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rgbClr val="FF6600"/>
                </a:solidFill>
              </a:rPr>
              <a:t>Fagocitosis</a:t>
            </a:r>
            <a:endParaRPr lang="es-ES">
              <a:solidFill>
                <a:srgbClr val="FF6600"/>
              </a:solidFill>
            </a:endParaRPr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73238"/>
            <a:ext cx="7010400" cy="1379537"/>
          </a:xfrm>
        </p:spPr>
        <p:txBody>
          <a:bodyPr/>
          <a:lstStyle/>
          <a:p>
            <a:pPr algn="just"/>
            <a:r>
              <a:rPr lang="es-EC" sz="2600">
                <a:solidFill>
                  <a:srgbClr val="663300"/>
                </a:solidFill>
              </a:rPr>
              <a:t>Los materiales sólidos grandes entran a la célula. </a:t>
            </a:r>
          </a:p>
          <a:p>
            <a:pPr lvl="1" algn="just"/>
            <a:r>
              <a:rPr lang="es-EC" sz="2400">
                <a:solidFill>
                  <a:srgbClr val="996600"/>
                </a:solidFill>
              </a:rPr>
              <a:t>Ocurre en amebas, glóbulos blancos, etc.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199685" name="Picture 5" descr="phag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260725"/>
            <a:ext cx="3416300" cy="3408363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</a:rPr>
              <a:t>EXOCITOSIS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C" sz="2600">
                <a:solidFill>
                  <a:srgbClr val="663300"/>
                </a:solidFill>
              </a:rPr>
              <a:t>Es la salida de moléculas grandes, o de grupos de moléculas, del interior de la célula.</a:t>
            </a:r>
          </a:p>
          <a:p>
            <a:pPr lvl="1"/>
            <a:r>
              <a:rPr lang="es-EC" sz="2400">
                <a:solidFill>
                  <a:srgbClr val="996600"/>
                </a:solidFill>
              </a:rPr>
              <a:t>Pueden ser desechos o secreciones útiles llevadas a la membrana celular por el aparato de Golgi.</a:t>
            </a:r>
            <a:endParaRPr lang="es-ES" sz="2400">
              <a:solidFill>
                <a:srgbClr val="996600"/>
              </a:solidFill>
            </a:endParaRPr>
          </a:p>
        </p:txBody>
      </p:sp>
      <p:pic>
        <p:nvPicPr>
          <p:cNvPr id="202757" name="Picture 5" descr="exocyt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420938"/>
            <a:ext cx="3705225" cy="37052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>
                <a:solidFill>
                  <a:schemeClr val="tx1"/>
                </a:solidFill>
              </a:rPr>
              <a:t>La membrana celular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0" y="4797425"/>
            <a:ext cx="7010400" cy="1981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000">
                <a:solidFill>
                  <a:srgbClr val="663300"/>
                </a:solidFill>
              </a:rPr>
              <a:t>El grueso de la membrana es de 7.5 a 10 nanómetros (nm).</a:t>
            </a:r>
          </a:p>
          <a:p>
            <a:pPr algn="just">
              <a:lnSpc>
                <a:spcPct val="90000"/>
              </a:lnSpc>
            </a:pPr>
            <a:r>
              <a:rPr lang="es-ES_tradnl" sz="2000">
                <a:solidFill>
                  <a:srgbClr val="663300"/>
                </a:solidFill>
              </a:rPr>
              <a:t>La membrana se compone, casi completamente, de moléculas de </a:t>
            </a:r>
            <a:r>
              <a:rPr lang="es-ES_tradnl" sz="2000">
                <a:solidFill>
                  <a:srgbClr val="FF3300"/>
                </a:solidFill>
              </a:rPr>
              <a:t>proteínas y lípidos</a:t>
            </a:r>
            <a:r>
              <a:rPr lang="es-ES_tradnl" sz="2000">
                <a:solidFill>
                  <a:srgbClr val="663300"/>
                </a:solidFill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s-ES_tradnl" sz="1800">
                <a:solidFill>
                  <a:srgbClr val="663300"/>
                </a:solidFill>
              </a:rPr>
              <a:t>Las moléculas de lípidos están dispuestas en dos capas.</a:t>
            </a:r>
          </a:p>
          <a:p>
            <a:pPr lvl="1" algn="just">
              <a:lnSpc>
                <a:spcPct val="90000"/>
              </a:lnSpc>
            </a:pPr>
            <a:r>
              <a:rPr lang="es-ES_tradnl" sz="1800">
                <a:solidFill>
                  <a:srgbClr val="663300"/>
                </a:solidFill>
              </a:rPr>
              <a:t>Entre las capas de lípidos hay varias proteínas.</a:t>
            </a:r>
            <a:endParaRPr lang="es-ES" sz="1800">
              <a:solidFill>
                <a:srgbClr val="663300"/>
              </a:solidFill>
            </a:endParaRPr>
          </a:p>
        </p:txBody>
      </p:sp>
      <p:pic>
        <p:nvPicPr>
          <p:cNvPr id="106504" name="Picture 8" descr="f1-1-2-b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09713"/>
            <a:ext cx="5688012" cy="3287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</a:t>
            </a:r>
          </a:p>
        </p:txBody>
      </p:sp>
      <p:pic>
        <p:nvPicPr>
          <p:cNvPr id="111623" name="Picture 7" descr="cell tran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590925"/>
            <a:ext cx="3527425" cy="264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7010400" cy="4476750"/>
          </a:xfrm>
        </p:spPr>
        <p:txBody>
          <a:bodyPr/>
          <a:lstStyle/>
          <a:p>
            <a:r>
              <a:rPr lang="es-ES" sz="2600">
                <a:solidFill>
                  <a:srgbClr val="663300"/>
                </a:solidFill>
              </a:rPr>
              <a:t>Es el mecanismo mediante el cual entran a la célula los materiales que se necesitan mientras salen los materiales de desecho y las secreciones celulares. Puede ser:</a:t>
            </a:r>
          </a:p>
          <a:p>
            <a:pPr lvl="1"/>
            <a:r>
              <a:rPr lang="es-ES" sz="2400" b="1">
                <a:solidFill>
                  <a:srgbClr val="FF3300"/>
                </a:solidFill>
              </a:rPr>
              <a:t>Transporte activo</a:t>
            </a:r>
            <a:r>
              <a:rPr lang="es-ES" sz="2400">
                <a:solidFill>
                  <a:srgbClr val="663300"/>
                </a:solidFill>
              </a:rPr>
              <a:t>: es el movimiento de materiales a través de la membrana, usando energía.</a:t>
            </a:r>
          </a:p>
          <a:p>
            <a:pPr lvl="1"/>
            <a:r>
              <a:rPr lang="es-ES" sz="2400" b="1">
                <a:solidFill>
                  <a:srgbClr val="FF3300"/>
                </a:solidFill>
              </a:rPr>
              <a:t>Transporte pasivo</a:t>
            </a:r>
            <a:r>
              <a:rPr lang="es-ES" sz="2400">
                <a:solidFill>
                  <a:srgbClr val="663300"/>
                </a:solidFill>
              </a:rPr>
              <a:t>: es el movimiento de sustancias a través de la membrana celular que no requiere energía celular.</a:t>
            </a:r>
          </a:p>
          <a:p>
            <a:endParaRPr lang="es-ES" sz="26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El transporte pasivo depende de la </a:t>
            </a:r>
            <a:r>
              <a:rPr lang="es-ES" sz="2000">
                <a:solidFill>
                  <a:srgbClr val="FF3300"/>
                </a:solidFill>
              </a:rPr>
              <a:t>energía cinética</a:t>
            </a:r>
            <a:r>
              <a:rPr lang="es-ES" sz="2000">
                <a:solidFill>
                  <a:srgbClr val="663300"/>
                </a:solidFill>
              </a:rPr>
              <a:t> de las partículas de la materia. 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Los átomos, los iones y las moléculas de todas las sustancias están en continuo movimiento.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En los sólidos, las partículas vibran en un solo sitio.</a:t>
            </a: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Las partículas de los líquidos y los gases se mueven de un sitio a otro al azar. Van en línea recta hasta que chocan con otras partículas y cambian de dirección.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El transporte celular pasivo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7667625" y="29241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2" action="ppaction://hlinkfile"/>
              </a:rPr>
              <a:t>VER</a:t>
            </a:r>
            <a:endParaRPr lang="es-ES" b="1"/>
          </a:p>
        </p:txBody>
      </p:sp>
      <p:pic>
        <p:nvPicPr>
          <p:cNvPr id="115727" name="Picture 15" descr="inkdiff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1576388"/>
            <a:ext cx="45942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</a:t>
            </a:r>
          </a:p>
        </p:txBody>
      </p:sp>
      <p:pic>
        <p:nvPicPr>
          <p:cNvPr id="121863" name="Picture 7" descr="FG0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816225"/>
            <a:ext cx="5905500" cy="4429125"/>
          </a:xfrm>
          <a:ln/>
        </p:spPr>
      </p:pic>
      <p:sp>
        <p:nvSpPr>
          <p:cNvPr id="1218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47838"/>
            <a:ext cx="7010400" cy="24018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Es el movimiento de átomos, moléculas o iones de una región de mayor concentración a una región de menor concentración.</a:t>
            </a:r>
          </a:p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La difusión continúa hasta que las moléculas de azúcar estén distribuidas uniformemente en el agua. </a:t>
            </a:r>
          </a:p>
          <a:p>
            <a:pPr>
              <a:lnSpc>
                <a:spcPct val="80000"/>
              </a:lnSpc>
            </a:pPr>
            <a:r>
              <a:rPr lang="es-ES" sz="2000">
                <a:solidFill>
                  <a:srgbClr val="663300"/>
                </a:solidFill>
              </a:rPr>
              <a:t>Una vez ocurra esto, la concentración no cambiará. Las moléculas se seguirán moviendo, pero la concentración se mantendrá constante (</a:t>
            </a:r>
            <a:r>
              <a:rPr lang="es-ES" sz="2000" b="1">
                <a:solidFill>
                  <a:srgbClr val="FF3300"/>
                </a:solidFill>
              </a:rPr>
              <a:t>equilibrio dinámico</a:t>
            </a:r>
            <a:r>
              <a:rPr lang="es-ES" sz="2000">
                <a:solidFill>
                  <a:srgbClr val="663300"/>
                </a:solidFill>
              </a:rPr>
              <a:t>).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3429000" cy="3816350"/>
          </a:xfrm>
        </p:spPr>
        <p:txBody>
          <a:bodyPr/>
          <a:lstStyle/>
          <a:p>
            <a:pPr algn="just"/>
            <a:r>
              <a:rPr lang="es-ES" sz="2200">
                <a:solidFill>
                  <a:srgbClr val="663300"/>
                </a:solidFill>
              </a:rPr>
              <a:t>Un </a:t>
            </a:r>
            <a:r>
              <a:rPr lang="es-ES" sz="2200" b="1">
                <a:solidFill>
                  <a:srgbClr val="FF3300"/>
                </a:solidFill>
              </a:rPr>
              <a:t>gradiente de concentración</a:t>
            </a:r>
            <a:r>
              <a:rPr lang="es-ES" sz="2200">
                <a:solidFill>
                  <a:srgbClr val="663300"/>
                </a:solidFill>
              </a:rPr>
              <a:t> es una medida de la diferencia en la concentración de una sustancia en dos regiones.</a:t>
            </a:r>
          </a:p>
          <a:p>
            <a:pPr algn="just"/>
            <a:r>
              <a:rPr lang="es-ES" sz="2200">
                <a:solidFill>
                  <a:srgbClr val="663300"/>
                </a:solidFill>
              </a:rPr>
              <a:t>La </a:t>
            </a:r>
            <a:r>
              <a:rPr lang="es-ES" sz="2200" b="1">
                <a:solidFill>
                  <a:srgbClr val="FF3300"/>
                </a:solidFill>
              </a:rPr>
              <a:t>velocidad de difusión</a:t>
            </a:r>
            <a:r>
              <a:rPr lang="es-ES" sz="2200">
                <a:solidFill>
                  <a:srgbClr val="663300"/>
                </a:solidFill>
              </a:rPr>
              <a:t> va a depender del tamaño del gradiente de concentración.</a:t>
            </a:r>
            <a:endParaRPr lang="es-ES" sz="2200">
              <a:solidFill>
                <a:srgbClr val="FF6600"/>
              </a:solidFill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4356100" y="58769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20840" name="Picture 8" descr="osmosissolute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492375"/>
            <a:ext cx="4038600" cy="2028825"/>
          </a:xfrm>
          <a:noFill/>
          <a:ln/>
        </p:spPr>
      </p:pic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195513" y="5589588"/>
            <a:ext cx="59055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FF6600"/>
                </a:solidFill>
              </a:rPr>
              <a:t>Mayor gradiente		      	  Mayor velocidad</a:t>
            </a:r>
          </a:p>
          <a:p>
            <a:r>
              <a:rPr lang="es-ES">
                <a:solidFill>
                  <a:srgbClr val="FF6600"/>
                </a:solidFill>
              </a:rPr>
              <a:t>de concentración		          	       de difusión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La difusión simple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28775"/>
            <a:ext cx="3429000" cy="24479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600">
                <a:solidFill>
                  <a:srgbClr val="663300"/>
                </a:solidFill>
              </a:rPr>
              <a:t>Sustancias como el </a:t>
            </a:r>
            <a:r>
              <a:rPr lang="es-ES" sz="2600">
                <a:solidFill>
                  <a:srgbClr val="FF3300"/>
                </a:solidFill>
              </a:rPr>
              <a:t>O</a:t>
            </a:r>
            <a:r>
              <a:rPr lang="es-ES" sz="2600" baseline="-25000">
                <a:solidFill>
                  <a:srgbClr val="FF3300"/>
                </a:solidFill>
              </a:rPr>
              <a:t>2</a:t>
            </a:r>
            <a:r>
              <a:rPr lang="es-ES" sz="2600">
                <a:solidFill>
                  <a:srgbClr val="663300"/>
                </a:solidFill>
              </a:rPr>
              <a:t> y el </a:t>
            </a:r>
            <a:r>
              <a:rPr lang="es-ES" sz="2600">
                <a:solidFill>
                  <a:srgbClr val="FF3300"/>
                </a:solidFill>
              </a:rPr>
              <a:t>CO</a:t>
            </a:r>
            <a:r>
              <a:rPr lang="es-ES" sz="2600" baseline="-25000">
                <a:solidFill>
                  <a:srgbClr val="FF3300"/>
                </a:solidFill>
              </a:rPr>
              <a:t>2</a:t>
            </a:r>
            <a:r>
              <a:rPr lang="es-ES" sz="2600">
                <a:solidFill>
                  <a:srgbClr val="663300"/>
                </a:solidFill>
              </a:rPr>
              <a:t>, pasan a través de los poros de la membrana celular por difusión simple.</a:t>
            </a:r>
          </a:p>
        </p:txBody>
      </p:sp>
      <p:pic>
        <p:nvPicPr>
          <p:cNvPr id="124933" name="Picture 5" descr="FG04_03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70038" y="4005263"/>
            <a:ext cx="3649662" cy="2736850"/>
          </a:xfrm>
          <a:noFill/>
          <a:ln/>
        </p:spPr>
      </p:pic>
      <p:pic>
        <p:nvPicPr>
          <p:cNvPr id="124936" name="Picture 8" descr="crossingmem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844675"/>
            <a:ext cx="3286125" cy="4103688"/>
          </a:xfrm>
          <a:noFill/>
          <a:ln/>
        </p:spPr>
      </p:pic>
      <p:sp>
        <p:nvSpPr>
          <p:cNvPr id="124938" name="Text 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443663" y="6237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Aquaporinas</a:t>
            </a:r>
            <a:endParaRPr lang="es-ES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344</TotalTime>
  <Words>960</Words>
  <Application>Microsoft PowerPoint</Application>
  <PresentationFormat>Presentación en pantalla (4:3)</PresentationFormat>
  <Paragraphs>84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Wingdings</vt:lpstr>
      <vt:lpstr>Eco</vt:lpstr>
      <vt:lpstr>Fotografía de Microsoft Photo Editor 3.0</vt:lpstr>
      <vt:lpstr>EL TRANSPORTE CELULAR</vt:lpstr>
      <vt:lpstr>LA MEMBRANA CELULAR</vt:lpstr>
      <vt:lpstr>La membrana celular</vt:lpstr>
      <vt:lpstr>EL TRANSPORTE CELULAR</vt:lpstr>
      <vt:lpstr>El transporte celular</vt:lpstr>
      <vt:lpstr>El transporte celular pasivo</vt:lpstr>
      <vt:lpstr>LA DIFUSIÓN</vt:lpstr>
      <vt:lpstr>La difusión</vt:lpstr>
      <vt:lpstr>La difusión simple</vt:lpstr>
      <vt:lpstr>AQUAPORINAS</vt:lpstr>
      <vt:lpstr>Difusión simple de oxígeno</vt:lpstr>
      <vt:lpstr>LA ÓSMOSIS (difusión del agua)</vt:lpstr>
      <vt:lpstr>¿ Cómo podemos comparar la concentración de agua en dos regiones?</vt:lpstr>
      <vt:lpstr>Ósmosis</vt:lpstr>
      <vt:lpstr>Solución isotónica</vt:lpstr>
      <vt:lpstr>Solución hipertónica</vt:lpstr>
      <vt:lpstr>Solución hipotónica</vt:lpstr>
      <vt:lpstr>Soluciones isotónicas, hipertónicas e hipotónicas</vt:lpstr>
      <vt:lpstr>Turgencia y Plasmólisis</vt:lpstr>
      <vt:lpstr>Difusión facilitada </vt:lpstr>
      <vt:lpstr>Difusión facilitada</vt:lpstr>
      <vt:lpstr>EL TRANSPORTE ACTIVO</vt:lpstr>
      <vt:lpstr>Transporte activo</vt:lpstr>
      <vt:lpstr>Transporte activo</vt:lpstr>
      <vt:lpstr>Diapositiva 25</vt:lpstr>
      <vt:lpstr>LA ENDOCITOSIS Y LA EXOCITOSIS</vt:lpstr>
      <vt:lpstr>Pinocitosis</vt:lpstr>
      <vt:lpstr>Fagocitosis</vt:lpstr>
      <vt:lpstr>EXOCITOSIS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20</cp:revision>
  <dcterms:created xsi:type="dcterms:W3CDTF">1601-01-01T00:00:00Z</dcterms:created>
  <dcterms:modified xsi:type="dcterms:W3CDTF">2009-08-04T20:55:10Z</dcterms:modified>
</cp:coreProperties>
</file>