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9"/>
  </p:notesMasterIdLst>
  <p:sldIdLst>
    <p:sldId id="256" r:id="rId2"/>
    <p:sldId id="293" r:id="rId3"/>
    <p:sldId id="294" r:id="rId4"/>
    <p:sldId id="29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0" r:id="rId18"/>
    <p:sldId id="292" r:id="rId19"/>
    <p:sldId id="269" r:id="rId20"/>
    <p:sldId id="270" r:id="rId21"/>
    <p:sldId id="271" r:id="rId22"/>
    <p:sldId id="272" r:id="rId23"/>
    <p:sldId id="291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146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B9A98D-68B9-480D-9B6D-A85CBA10B07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B5206-81EE-4D6A-8712-C838D4B0F975}" type="slidenum">
              <a:rPr lang="es-ES"/>
              <a:pPr/>
              <a:t>1</a:t>
            </a:fld>
            <a:endParaRPr lang="es-E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139A3-55AF-4416-AFBE-51A4BE0F2D44}" type="slidenum">
              <a:rPr lang="es-ES"/>
              <a:pPr/>
              <a:t>13</a:t>
            </a:fld>
            <a:endParaRPr lang="es-E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0A9B3-7C15-4F0F-8271-AD52CC510EFD}" type="slidenum">
              <a:rPr lang="es-ES"/>
              <a:pPr/>
              <a:t>14</a:t>
            </a:fld>
            <a:endParaRPr lang="es-E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7157F-4BBB-48AC-9D5B-DFEFE8619AFA}" type="slidenum">
              <a:rPr lang="es-ES"/>
              <a:pPr/>
              <a:t>15</a:t>
            </a:fld>
            <a:endParaRPr lang="es-E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solidFill>
                  <a:srgbClr val="FF6600"/>
                </a:solidFill>
              </a:rPr>
              <a:t>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4BFCD-FD23-436D-BF12-A52F426D7E5C}" type="slidenum">
              <a:rPr lang="es-ES"/>
              <a:pPr/>
              <a:t>16</a:t>
            </a:fld>
            <a:endParaRPr lang="es-E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E7009-1AAB-415B-9335-419391936D50}" type="slidenum">
              <a:rPr lang="es-ES"/>
              <a:pPr/>
              <a:t>17</a:t>
            </a:fld>
            <a:endParaRPr lang="es-E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039FA-92EA-4E8E-ABF2-6A8C620763F7}" type="slidenum">
              <a:rPr lang="es-ES"/>
              <a:pPr/>
              <a:t>18</a:t>
            </a:fld>
            <a:endParaRPr lang="es-E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E2A41-47CA-46C9-A5EA-4A2E492C9F32}" type="slidenum">
              <a:rPr lang="es-ES"/>
              <a:pPr/>
              <a:t>19</a:t>
            </a:fld>
            <a:endParaRPr lang="es-E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0C494-B900-48FE-91B8-153365BC7923}" type="slidenum">
              <a:rPr lang="es-ES"/>
              <a:pPr/>
              <a:t>20</a:t>
            </a:fld>
            <a:endParaRPr lang="es-E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BD6E9-65CB-4C6B-ABE3-D2B947197AE1}" type="slidenum">
              <a:rPr lang="es-ES"/>
              <a:pPr/>
              <a:t>21</a:t>
            </a:fld>
            <a:endParaRPr lang="es-E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2B184-1168-4C21-B36C-93C0DE24C522}" type="slidenum">
              <a:rPr lang="es-ES"/>
              <a:pPr/>
              <a:t>22</a:t>
            </a:fld>
            <a:endParaRPr lang="es-E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15CB1-8646-46A9-917B-4A5D5459D4CC}" type="slidenum">
              <a:rPr lang="es-ES"/>
              <a:pPr/>
              <a:t>5</a:t>
            </a:fld>
            <a:endParaRPr lang="es-E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048A-DA71-42B0-9019-A8D0D3BF327F}" type="slidenum">
              <a:rPr lang="es-ES"/>
              <a:pPr/>
              <a:t>23</a:t>
            </a:fld>
            <a:endParaRPr lang="es-E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9789B-4ECC-4486-930C-36B427FA07C6}" type="slidenum">
              <a:rPr lang="es-ES"/>
              <a:pPr/>
              <a:t>24</a:t>
            </a:fld>
            <a:endParaRPr lang="es-E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5512B-E008-4938-AAF8-3353E211D0DF}" type="slidenum">
              <a:rPr lang="es-ES"/>
              <a:pPr/>
              <a:t>25</a:t>
            </a:fld>
            <a:endParaRPr lang="es-E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DD5D1-1E7D-488D-89DA-ABE560D89058}" type="slidenum">
              <a:rPr lang="es-ES"/>
              <a:pPr/>
              <a:t>26</a:t>
            </a:fld>
            <a:endParaRPr lang="es-E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F7704-0C1F-4A74-8E09-835D9C1495F2}" type="slidenum">
              <a:rPr lang="es-ES"/>
              <a:pPr/>
              <a:t>27</a:t>
            </a:fld>
            <a:endParaRPr lang="es-E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E5791-703E-4B3C-BC40-6E208AFA9B77}" type="slidenum">
              <a:rPr lang="es-ES"/>
              <a:pPr/>
              <a:t>6</a:t>
            </a:fld>
            <a:endParaRPr lang="es-E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E953E-B325-474F-8459-795758B511D5}" type="slidenum">
              <a:rPr lang="es-ES"/>
              <a:pPr/>
              <a:t>7</a:t>
            </a:fld>
            <a:endParaRPr lang="es-E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7234D-4DD8-475A-9C99-0664FAC3EEEB}" type="slidenum">
              <a:rPr lang="es-ES"/>
              <a:pPr/>
              <a:t>8</a:t>
            </a:fld>
            <a:endParaRPr lang="es-E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11AD2-96AC-485E-BC9E-E13FD2B2A48F}" type="slidenum">
              <a:rPr lang="es-ES"/>
              <a:pPr/>
              <a:t>9</a:t>
            </a:fld>
            <a:endParaRPr lang="es-E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09FCE-2484-4A38-B9B6-70F6F65F295A}" type="slidenum">
              <a:rPr lang="es-ES"/>
              <a:pPr/>
              <a:t>10</a:t>
            </a:fld>
            <a:endParaRPr lang="es-E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B0549-5C0B-456D-8587-C2B7ECFCD79E}" type="slidenum">
              <a:rPr lang="es-ES"/>
              <a:pPr/>
              <a:t>11</a:t>
            </a:fld>
            <a:endParaRPr lang="es-E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1DC0A-2497-40BA-B10C-C649133254CA}" type="slidenum">
              <a:rPr lang="es-ES"/>
              <a:pPr/>
              <a:t>12</a:t>
            </a:fld>
            <a:endParaRPr lang="es-E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CE47E2-D907-4576-B52C-5D6DFF29D98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7" grpId="0"/>
      <p:bldP spid="3483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268C-7D13-47E6-9860-EC38AE816A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2F21A-1BF4-45AA-B8D5-F24F6001457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AB4D51-E898-4B4E-B30C-782BB60B75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A2ECA7-EC71-4947-9694-8E81A5B1830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D23BB4-B575-441D-B8BD-C5BCDE0F58C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0BDB93-2F7F-4720-807F-286CF372C3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287D-583F-4FB2-B029-80263D10FD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152F7-B8EE-49B6-9A9B-05A6A9BAA3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DE78-FE42-4200-B9ED-74DCD01EE5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EEF5-2E50-40CB-91EB-849AE6906D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D92A-9615-4AA1-BF70-81D071FD8CC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1D845-06E5-4587-94D9-39A2710854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AA344-41C0-463E-91BB-76BC4AE3B4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C180-E61C-4B30-9A87-D5A1B207CD6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1995F53-6E79-485B-BEFC-288B28D5C82F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  <p:bldP spid="3381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rror-us-ga1.gallery.hd.org/_exhibits/natural-science/wood-fire-small-rotated-AJHD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/>
              <a:t>EL CONTROL DE LAS ACTIVIDADES CELULARES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  <p:bldP spid="4099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Hidrólisis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700213"/>
            <a:ext cx="4038600" cy="4392612"/>
          </a:xfrm>
        </p:spPr>
        <p:txBody>
          <a:bodyPr/>
          <a:lstStyle/>
          <a:p>
            <a:r>
              <a:rPr lang="es-ES" sz="2800"/>
              <a:t>Las reacciones catabólicas, en las cuales se añade agua, se conocen como hidrólisis.</a:t>
            </a:r>
          </a:p>
          <a:p>
            <a:pPr lvl="1"/>
            <a:r>
              <a:rPr lang="es-ES">
                <a:solidFill>
                  <a:srgbClr val="FFFF99"/>
                </a:solidFill>
              </a:rPr>
              <a:t>Al añadir agua, la molécula grande se rompe en sus partes.</a:t>
            </a:r>
          </a:p>
        </p:txBody>
      </p:sp>
      <p:pic>
        <p:nvPicPr>
          <p:cNvPr id="43015" name="Picture 7" descr="FG03_UN00b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663" y="2217738"/>
            <a:ext cx="4495800" cy="337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allAtOnce"/>
      <p:bldP spid="43014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El control de las reacciones celulares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allAtOnce"/>
      <p:bldP spid="4506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Reacciones endergónicas y exergónicas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Una </a:t>
            </a:r>
            <a:r>
              <a:rPr lang="es-ES" sz="2800">
                <a:solidFill>
                  <a:srgbClr val="FF6600"/>
                </a:solidFill>
              </a:rPr>
              <a:t>reacción endergónica</a:t>
            </a:r>
            <a:r>
              <a:rPr lang="es-ES" sz="2800"/>
              <a:t> es una reacción química que necesita o utiliza energía.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Fotosíntesis.</a:t>
            </a:r>
          </a:p>
          <a:p>
            <a:pPr>
              <a:lnSpc>
                <a:spcPct val="90000"/>
              </a:lnSpc>
            </a:pPr>
            <a:r>
              <a:rPr lang="es-ES" sz="2800"/>
              <a:t>Una reacción que libera energía se conoce como una </a:t>
            </a:r>
            <a:r>
              <a:rPr lang="es-ES" sz="2800">
                <a:solidFill>
                  <a:srgbClr val="FF6600"/>
                </a:solidFill>
              </a:rPr>
              <a:t>reacción exergónica</a:t>
            </a:r>
            <a:r>
              <a:rPr lang="es-ES" sz="2800"/>
              <a:t>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Respiración celular.</a:t>
            </a:r>
          </a:p>
        </p:txBody>
      </p:sp>
      <p:pic>
        <p:nvPicPr>
          <p:cNvPr id="47112" name="Picture 8" descr="fotos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00213"/>
            <a:ext cx="2330450" cy="2736850"/>
          </a:xfrm>
          <a:prstGeom prst="rect">
            <a:avLst/>
          </a:prstGeom>
          <a:noFill/>
        </p:spPr>
      </p:pic>
      <p:pic>
        <p:nvPicPr>
          <p:cNvPr id="47123" name="Picture 19" descr="enyl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497388"/>
            <a:ext cx="3851275" cy="236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  <p:bldP spid="47109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de activación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Muchas reacciones exergónicas necesitan calor (energía) para comenzar.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Ej.: Combustión de madera.</a:t>
            </a:r>
          </a:p>
          <a:p>
            <a:pPr>
              <a:lnSpc>
                <a:spcPct val="90000"/>
              </a:lnSpc>
            </a:pPr>
            <a:r>
              <a:rPr lang="es-ES" sz="2400"/>
              <a:t>Esta energía se conoce como </a:t>
            </a:r>
            <a:r>
              <a:rPr lang="es-ES" sz="2400">
                <a:solidFill>
                  <a:srgbClr val="FF6600"/>
                </a:solidFill>
              </a:rPr>
              <a:t>energía de activación</a:t>
            </a:r>
            <a:r>
              <a:rPr lang="es-ES" sz="2400"/>
              <a:t>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 cantidad de energía de activación es, generalmente, mucho menor que la energía que libera la reacción.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rgbClr val="FFCC00"/>
                </a:solidFill>
              </a:rPr>
              <a:t>¿Las células realizan reacciones exergónicas?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rgbClr val="FFCC00"/>
                </a:solidFill>
              </a:rPr>
              <a:t>¿Cómo lo hacen sin sufrir daños?</a:t>
            </a:r>
          </a:p>
        </p:txBody>
      </p:sp>
      <p:pic>
        <p:nvPicPr>
          <p:cNvPr id="49164" name="Picture 12" descr="Miniatura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290638" y="3141663"/>
            <a:ext cx="2701925" cy="3492500"/>
          </a:xfrm>
          <a:ln/>
        </p:spPr>
      </p:pic>
      <p:pic>
        <p:nvPicPr>
          <p:cNvPr id="49167" name="Picture 15" descr="Combustion%20allumette%20carb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557338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5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3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8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build="allAtOnce"/>
      <p:bldP spid="49161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Catalizadores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Las células poseen compuestos químicos que controlan las reacciones que ocurren en su interior.</a:t>
            </a:r>
          </a:p>
          <a:p>
            <a:pPr>
              <a:lnSpc>
                <a:spcPct val="90000"/>
              </a:lnSpc>
            </a:pPr>
            <a:r>
              <a:rPr lang="es-ES" sz="2400"/>
              <a:t>La sustancia que controla la velocidad a la que ocurre una reacción química sin que la célula sufra daño alguno ni se destruya se conoce como un </a:t>
            </a:r>
            <a:r>
              <a:rPr lang="es-ES" sz="2400">
                <a:solidFill>
                  <a:srgbClr val="FF6600"/>
                </a:solidFill>
              </a:rPr>
              <a:t>catalizador</a:t>
            </a:r>
            <a:r>
              <a:rPr lang="es-ES" sz="2400"/>
              <a:t>.</a:t>
            </a:r>
          </a:p>
          <a:p>
            <a:pPr>
              <a:lnSpc>
                <a:spcPct val="90000"/>
              </a:lnSpc>
            </a:pPr>
            <a:r>
              <a:rPr lang="es-ES" sz="2400"/>
              <a:t>Las </a:t>
            </a:r>
            <a:r>
              <a:rPr lang="es-ES" sz="2400" b="1">
                <a:solidFill>
                  <a:srgbClr val="FF6600"/>
                </a:solidFill>
              </a:rPr>
              <a:t>enzimas</a:t>
            </a:r>
            <a:r>
              <a:rPr lang="es-ES" sz="2400"/>
              <a:t> son proteínas que actúan como catalizadores en las células.</a:t>
            </a:r>
          </a:p>
        </p:txBody>
      </p:sp>
      <p:pic>
        <p:nvPicPr>
          <p:cNvPr id="52232" name="Picture 8" descr="Hemoglob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4313238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3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8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allAtOnce"/>
      <p:bldP spid="52229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Enzimas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924425"/>
          </a:xfrm>
        </p:spPr>
        <p:txBody>
          <a:bodyPr/>
          <a:lstStyle/>
          <a:p>
            <a:r>
              <a:rPr lang="es-ES" sz="2400">
                <a:solidFill>
                  <a:srgbClr val="FFFF99"/>
                </a:solidFill>
              </a:rPr>
              <a:t>Hacen posibles las reacciones, disminuyendo la cantidad de energía de activación que se necesita.</a:t>
            </a:r>
          </a:p>
          <a:p>
            <a:r>
              <a:rPr lang="es-ES" sz="2400">
                <a:solidFill>
                  <a:srgbClr val="FFFF99"/>
                </a:solidFill>
              </a:rPr>
              <a:t>Controlan la velocidad a la que ocurre la reacción, para que la energía se libere lentamente.</a:t>
            </a:r>
          </a:p>
          <a:p>
            <a:r>
              <a:rPr lang="es-ES" sz="2400">
                <a:solidFill>
                  <a:srgbClr val="FFFF99"/>
                </a:solidFill>
              </a:rPr>
              <a:t>Permiten que las reacciones ocurran a unas temperaturas que no hagan daño al organismo.</a:t>
            </a:r>
          </a:p>
        </p:txBody>
      </p:sp>
      <p:pic>
        <p:nvPicPr>
          <p:cNvPr id="54281" name="Picture 9" descr="activationenerg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773238"/>
            <a:ext cx="4329112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3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8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build="allAtOnce"/>
      <p:bldP spid="54279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71537"/>
          </a:xfrm>
        </p:spPr>
        <p:txBody>
          <a:bodyPr/>
          <a:lstStyle/>
          <a:p>
            <a:r>
              <a:rPr lang="es-ES"/>
              <a:t>Enzimas y sustratos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8785225" cy="2376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La sustancia sobre la cual actúa una enzima se conoce como </a:t>
            </a:r>
            <a:r>
              <a:rPr lang="es-ES" sz="2400">
                <a:solidFill>
                  <a:srgbClr val="FF6600"/>
                </a:solidFill>
              </a:rPr>
              <a:t>sustrato</a:t>
            </a:r>
            <a:r>
              <a:rPr lang="es-ES" sz="2400"/>
              <a:t>.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FFFF99"/>
                </a:solidFill>
              </a:rPr>
              <a:t>El sustrato se convierte en uno o más productos nuevos.</a:t>
            </a:r>
          </a:p>
          <a:p>
            <a:pPr>
              <a:lnSpc>
                <a:spcPct val="80000"/>
              </a:lnSpc>
            </a:pPr>
            <a:r>
              <a:rPr lang="es-ES" sz="2400"/>
              <a:t>Las enzimas son reutilizables y cada una puede catalizar de 100 a 30,000,000 de reacciones por min.</a:t>
            </a:r>
          </a:p>
          <a:p>
            <a:pPr>
              <a:lnSpc>
                <a:spcPct val="80000"/>
              </a:lnSpc>
            </a:pPr>
            <a:r>
              <a:rPr lang="es-ES" sz="2400"/>
              <a:t>Pero, una enzima particular actúa solo sobre un sustrato específico.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FFFF99"/>
                </a:solidFill>
              </a:rPr>
              <a:t>Cada enzima particular puede controlar solo un  tipo de reacción.</a:t>
            </a:r>
          </a:p>
        </p:txBody>
      </p:sp>
      <p:pic>
        <p:nvPicPr>
          <p:cNvPr id="57351" name="Picture 7" descr="enzy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529013"/>
            <a:ext cx="6408737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7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0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allAtOnce"/>
      <p:bldP spid="57348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enzymeanimation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14450"/>
            <a:ext cx="7308850" cy="413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enzyme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981075"/>
            <a:ext cx="7273925" cy="484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349250"/>
            <a:ext cx="4691062" cy="1350963"/>
          </a:xfrm>
        </p:spPr>
        <p:txBody>
          <a:bodyPr/>
          <a:lstStyle/>
          <a:p>
            <a:r>
              <a:rPr lang="es-ES" sz="4000"/>
              <a:t>Enzimas y coenzimas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844675"/>
            <a:ext cx="4968875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/>
              <a:t>Una enzima recibe el nombre del sustrato sobre el cual actúa.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A una parte del nombre del sustrato se le añade el sufijo </a:t>
            </a:r>
            <a:r>
              <a:rPr lang="es-ES" sz="2000" i="1">
                <a:solidFill>
                  <a:srgbClr val="FF6600"/>
                </a:solidFill>
              </a:rPr>
              <a:t>–asa</a:t>
            </a:r>
            <a:r>
              <a:rPr lang="es-ES" sz="2000"/>
              <a:t>. </a:t>
            </a:r>
            <a:r>
              <a:rPr lang="es-ES" sz="2000">
                <a:solidFill>
                  <a:srgbClr val="FFCC00"/>
                </a:solidFill>
              </a:rPr>
              <a:t>¿Cuál será el sustrato de una proteasa?</a:t>
            </a:r>
          </a:p>
          <a:p>
            <a:pPr>
              <a:lnSpc>
                <a:spcPct val="90000"/>
              </a:lnSpc>
            </a:pPr>
            <a:r>
              <a:rPr lang="es-ES" sz="2000"/>
              <a:t>En algunas reacciones, pequeñas moléculas, llamadas </a:t>
            </a:r>
            <a:r>
              <a:rPr lang="es-ES" sz="2000">
                <a:solidFill>
                  <a:srgbClr val="FF6600"/>
                </a:solidFill>
              </a:rPr>
              <a:t>coenzimas</a:t>
            </a:r>
            <a:r>
              <a:rPr lang="es-ES" sz="2000"/>
              <a:t>, se unen a las enzimas para controlar las reacciones.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Las coenzimas no son proteínas pero no sufren cambios durante las reacciones.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Algunas </a:t>
            </a:r>
            <a:r>
              <a:rPr lang="es-ES" sz="2000">
                <a:solidFill>
                  <a:srgbClr val="FF6600"/>
                </a:solidFill>
              </a:rPr>
              <a:t>vitaminas</a:t>
            </a:r>
            <a:r>
              <a:rPr lang="es-ES" sz="2000">
                <a:solidFill>
                  <a:srgbClr val="FFFF99"/>
                </a:solidFill>
              </a:rPr>
              <a:t> son coenzimas. </a:t>
            </a:r>
            <a:r>
              <a:rPr lang="es-ES" sz="2000">
                <a:solidFill>
                  <a:srgbClr val="FF6600"/>
                </a:solidFill>
              </a:rPr>
              <a:t>B1, B2, B6, K</a:t>
            </a:r>
            <a:r>
              <a:rPr lang="es-ES" sz="2000">
                <a:solidFill>
                  <a:srgbClr val="FFFF99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Una reacción no ocurrirá si la coenzima no está presente.                   </a:t>
            </a:r>
          </a:p>
        </p:txBody>
      </p:sp>
      <p:pic>
        <p:nvPicPr>
          <p:cNvPr id="59401" name="Picture 9" descr="Schrittweise Darstellung der Vorgänge bei der enzymvermittelten Spaltung eines Substrates mit beteiligtem Coenz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8913"/>
            <a:ext cx="2600325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5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1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build="allAtOnce"/>
      <p:bldP spid="5939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54356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331913" y="260350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s-E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FOTOSINTETIZADORES Y BIOSFERA</a:t>
            </a: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479925"/>
            <a:ext cx="66595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557338"/>
            <a:ext cx="34194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es-ES" sz="4000"/>
              <a:t>Los modelos de enzimas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160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La forma y la estructura de una enzima determinan la reacción que puede catalizar.</a:t>
            </a:r>
          </a:p>
          <a:p>
            <a:pPr>
              <a:lnSpc>
                <a:spcPct val="80000"/>
              </a:lnSpc>
            </a:pPr>
            <a:r>
              <a:rPr lang="es-ES" sz="2400"/>
              <a:t>La enzima se une al </a:t>
            </a:r>
            <a:r>
              <a:rPr lang="es-ES" sz="2400">
                <a:solidFill>
                  <a:srgbClr val="FF6600"/>
                </a:solidFill>
              </a:rPr>
              <a:t>sustrato (S)</a:t>
            </a:r>
            <a:r>
              <a:rPr lang="es-ES" sz="2400"/>
              <a:t> mediante un área especial, el </a:t>
            </a:r>
            <a:r>
              <a:rPr lang="es-ES" sz="2400">
                <a:solidFill>
                  <a:srgbClr val="FF6600"/>
                </a:solidFill>
              </a:rPr>
              <a:t>sitio activo</a:t>
            </a:r>
            <a:r>
              <a:rPr lang="es-ES" sz="2400"/>
              <a:t>, para formar un </a:t>
            </a:r>
            <a:r>
              <a:rPr lang="es-ES" sz="2400">
                <a:solidFill>
                  <a:srgbClr val="FF6600"/>
                </a:solidFill>
              </a:rPr>
              <a:t>complejo enzima-sustrato </a:t>
            </a:r>
            <a:r>
              <a:rPr lang="es-ES" sz="2400"/>
              <a:t>o</a:t>
            </a:r>
            <a:r>
              <a:rPr lang="es-ES" sz="2400">
                <a:solidFill>
                  <a:srgbClr val="FF6600"/>
                </a:solidFill>
              </a:rPr>
              <a:t> E-S</a:t>
            </a:r>
            <a:r>
              <a:rPr lang="es-ES" sz="2400"/>
              <a:t>.</a:t>
            </a:r>
          </a:p>
          <a:p>
            <a:pPr>
              <a:lnSpc>
                <a:spcPct val="80000"/>
              </a:lnSpc>
            </a:pPr>
            <a:r>
              <a:rPr lang="es-ES" sz="2400"/>
              <a:t>En el sitio activo, la enzima y el sustrato se ajustan perfectamente.</a:t>
            </a:r>
          </a:p>
        </p:txBody>
      </p:sp>
      <p:pic>
        <p:nvPicPr>
          <p:cNvPr id="62474" name="Picture 10" descr="enzy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005138"/>
            <a:ext cx="7921625" cy="3852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710113" y="1130300"/>
            <a:ext cx="4038600" cy="4530725"/>
          </a:xfrm>
        </p:spPr>
        <p:txBody>
          <a:bodyPr/>
          <a:lstStyle/>
          <a:p>
            <a:r>
              <a:rPr lang="es-ES">
                <a:solidFill>
                  <a:srgbClr val="FF6600"/>
                </a:solidFill>
              </a:rPr>
              <a:t>Modelo del ajuste inducido.</a:t>
            </a:r>
            <a:endParaRPr lang="es-E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8938" y="1196975"/>
            <a:ext cx="4038600" cy="4530725"/>
          </a:xfrm>
        </p:spPr>
        <p:txBody>
          <a:bodyPr/>
          <a:lstStyle/>
          <a:p>
            <a:r>
              <a:rPr lang="es-ES">
                <a:solidFill>
                  <a:srgbClr val="FF6600"/>
                </a:solidFill>
              </a:rPr>
              <a:t>Modelo de la llave y la cerradura.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46088" y="260350"/>
            <a:ext cx="8229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modelos de enzimas</a:t>
            </a:r>
          </a:p>
        </p:txBody>
      </p:sp>
      <p:pic>
        <p:nvPicPr>
          <p:cNvPr id="64523" name="Picture 11" descr="enzymerx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200275"/>
            <a:ext cx="7345362" cy="461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 sz="4000"/>
              <a:t>Los factores que afectan la actividad enzimática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86800" cy="1150937"/>
          </a:xfrm>
        </p:spPr>
        <p:txBody>
          <a:bodyPr/>
          <a:lstStyle/>
          <a:p>
            <a:r>
              <a:rPr lang="es-ES"/>
              <a:t>La temperatura (desnaturalización) (Ej: albúmina)</a:t>
            </a:r>
          </a:p>
        </p:txBody>
      </p:sp>
      <p:pic>
        <p:nvPicPr>
          <p:cNvPr id="68613" name="Picture 5" descr="enzacttemper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566988"/>
            <a:ext cx="7129462" cy="417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enzact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989138"/>
            <a:ext cx="4608512" cy="4113212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57200" y="485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factores que afectan la actividad enzimática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250825" y="2060575"/>
            <a:ext cx="3816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El pH (desnaturalización) (Ej: pepsina)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La concentración del sustrato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Sustancias químicas (inhibidores)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/>
              <a:t>LA FUENTE DE ENERGÍA PARA LAS CÉLULAS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trifosfato de adenosina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La fuente principal de energía para los seres vivos es la </a:t>
            </a:r>
            <a:r>
              <a:rPr lang="es-ES" sz="2400">
                <a:solidFill>
                  <a:srgbClr val="FF6600"/>
                </a:solidFill>
              </a:rPr>
              <a:t>glucosa</a:t>
            </a:r>
            <a:r>
              <a:rPr lang="es-ES" sz="2400"/>
              <a:t>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 energía química se almacena en la glucosa y en otras moléculas orgánicas que pueden convertirse en glucosa.</a:t>
            </a:r>
          </a:p>
          <a:p>
            <a:pPr>
              <a:lnSpc>
                <a:spcPct val="90000"/>
              </a:lnSpc>
            </a:pPr>
            <a:r>
              <a:rPr lang="es-ES" sz="2400"/>
              <a:t>Cuando las células degradan la glucosa, se libera energía en una serie de pasos controlados por enzimas.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 mayor parte de esta energía se almacena en otro compuesto químico: </a:t>
            </a:r>
            <a:r>
              <a:rPr lang="es-ES" sz="2000">
                <a:solidFill>
                  <a:srgbClr val="FF6600"/>
                </a:solidFill>
              </a:rPr>
              <a:t>el trifosfato de adenosina o ATP</a:t>
            </a:r>
            <a:r>
              <a:rPr lang="es-ES" sz="2000">
                <a:solidFill>
                  <a:srgbClr val="FFFF99"/>
                </a:solidFill>
              </a:rPr>
              <a:t>.</a:t>
            </a:r>
          </a:p>
        </p:txBody>
      </p:sp>
      <p:pic>
        <p:nvPicPr>
          <p:cNvPr id="71686" name="Picture 6" descr="a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33838"/>
            <a:ext cx="3970338" cy="2779712"/>
          </a:xfrm>
          <a:prstGeom prst="rect">
            <a:avLst/>
          </a:prstGeom>
          <a:noFill/>
        </p:spPr>
      </p:pic>
      <p:pic>
        <p:nvPicPr>
          <p:cNvPr id="71688" name="Picture 8" descr="gluc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1338" y="1557338"/>
            <a:ext cx="2335212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>
                <a:solidFill>
                  <a:srgbClr val="FF6600"/>
                </a:solidFill>
              </a:rPr>
              <a:t>Adenosina: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Adenina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Ribosa</a:t>
            </a:r>
          </a:p>
          <a:p>
            <a:r>
              <a:rPr lang="es-ES" sz="2800">
                <a:solidFill>
                  <a:srgbClr val="FF6600"/>
                </a:solidFill>
              </a:rPr>
              <a:t>Tres grupos fosfato: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Tres átomos de fósforo unidos a cuatro átomos de oxígeno.</a:t>
            </a:r>
          </a:p>
          <a:p>
            <a:r>
              <a:rPr lang="es-ES" sz="2800">
                <a:solidFill>
                  <a:srgbClr val="FF6600"/>
                </a:solidFill>
              </a:rPr>
              <a:t>Enlaces de alta energía: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Contienen la energía almacenada.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/>
              <a:t>Estructura del ATP</a:t>
            </a:r>
          </a:p>
        </p:txBody>
      </p:sp>
      <p:pic>
        <p:nvPicPr>
          <p:cNvPr id="73737" name="Picture 9" descr="A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16113"/>
            <a:ext cx="4430713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Síntesis y degradación del ATP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44663"/>
            <a:ext cx="3960813" cy="4708525"/>
          </a:xfrm>
        </p:spPr>
        <p:txBody>
          <a:bodyPr/>
          <a:lstStyle/>
          <a:p>
            <a:r>
              <a:rPr lang="es-ES" sz="2400"/>
              <a:t>La célula necesita continuamente energía, por ello, debe producir continuamente ATP, a partir de </a:t>
            </a:r>
            <a:r>
              <a:rPr lang="es-ES" sz="2400">
                <a:solidFill>
                  <a:srgbClr val="FF6600"/>
                </a:solidFill>
              </a:rPr>
              <a:t>ADP y Pi</a:t>
            </a:r>
            <a:r>
              <a:rPr lang="es-ES" sz="2400"/>
              <a:t>, los cuales están en la célula.</a:t>
            </a:r>
          </a:p>
          <a:p>
            <a:r>
              <a:rPr lang="es-ES" sz="2400"/>
              <a:t>La energía para formar ATP proviene del alimento, generalmente glucosa.</a:t>
            </a:r>
          </a:p>
          <a:p>
            <a:pPr lvl="1"/>
            <a:r>
              <a:rPr lang="es-ES" sz="2000">
                <a:solidFill>
                  <a:srgbClr val="FFFF99"/>
                </a:solidFill>
              </a:rPr>
              <a:t>El ATP se degrada y libera energía mucho más fácilmente que el alimento.</a:t>
            </a:r>
          </a:p>
        </p:txBody>
      </p:sp>
      <p:pic>
        <p:nvPicPr>
          <p:cNvPr id="75791" name="Picture 15" descr="Fig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432050"/>
            <a:ext cx="47625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717550" y="609600"/>
            <a:ext cx="759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EVOLUCIÓN</a:t>
            </a: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07950" y="2452688"/>
          <a:ext cx="9251950" cy="2314575"/>
        </p:xfrm>
        <a:graphic>
          <a:graphicData uri="http://schemas.openxmlformats.org/presentationml/2006/ole">
            <p:oleObj spid="_x0000_s141317" name="Dibujo" r:id="rId3" imgW="9858240" imgH="2409840" progId="WPDraw30.Drawing">
              <p:embed/>
            </p:oleObj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622550" y="5334000"/>
          <a:ext cx="3033713" cy="485775"/>
        </p:xfrm>
        <a:graphic>
          <a:graphicData uri="http://schemas.openxmlformats.org/presentationml/2006/ole">
            <p:oleObj spid="_x0000_s141318" name="Dibujo" r:id="rId4" imgW="3105000" imgH="485640" progId="WPDraw30.Drawing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26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9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LAS REACCIONES CELULARES BÁSICAS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Todas las células llevan a cabo ciertas funciones vitales básicas: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Ingestión de nutrientes.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Eliminación de desperdicios.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Crecimiento.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Reproducción.</a:t>
            </a:r>
          </a:p>
          <a:p>
            <a:pPr>
              <a:lnSpc>
                <a:spcPct val="90000"/>
              </a:lnSpc>
            </a:pPr>
            <a:r>
              <a:rPr lang="es-ES" sz="2800"/>
              <a:t>Las células obtienen del alimento la energía para cada una de estas funciones básicas.</a:t>
            </a:r>
          </a:p>
        </p:txBody>
      </p:sp>
      <p:pic>
        <p:nvPicPr>
          <p:cNvPr id="5130" name="Picture 10" descr="nutricion_piramide_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4464050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9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allAtOnce"/>
      <p:bldP spid="5127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Organismos autótrofos y heterótrofos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997450"/>
          </a:xfrm>
        </p:spPr>
        <p:txBody>
          <a:bodyPr/>
          <a:lstStyle/>
          <a:p>
            <a:r>
              <a:rPr lang="es-ES" sz="2800"/>
              <a:t>Los seres vivientes que sintetizan su propio alimento se conocen como </a:t>
            </a:r>
            <a:r>
              <a:rPr lang="es-ES" sz="2800">
                <a:solidFill>
                  <a:srgbClr val="FF6600"/>
                </a:solidFill>
              </a:rPr>
              <a:t>autótrofos</a:t>
            </a:r>
            <a:r>
              <a:rPr lang="es-ES" sz="2800"/>
              <a:t>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Plantas verdes - sol</a:t>
            </a:r>
          </a:p>
          <a:p>
            <a:r>
              <a:rPr lang="es-ES" sz="2800"/>
              <a:t>Los seres vivientes que no pueden sintetizar su propio alimento se conocen como </a:t>
            </a:r>
            <a:r>
              <a:rPr lang="es-ES" sz="2800">
                <a:solidFill>
                  <a:srgbClr val="FF6600"/>
                </a:solidFill>
              </a:rPr>
              <a:t>heterótrofos</a:t>
            </a:r>
            <a:r>
              <a:rPr lang="es-ES" sz="2800"/>
              <a:t>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Animales</a:t>
            </a:r>
          </a:p>
        </p:txBody>
      </p:sp>
      <p:pic>
        <p:nvPicPr>
          <p:cNvPr id="27656" name="Picture 8" descr="rain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1844675"/>
            <a:ext cx="3105150" cy="2057400"/>
          </a:xfrm>
          <a:prstGeom prst="rect">
            <a:avLst/>
          </a:prstGeom>
          <a:noFill/>
        </p:spPr>
      </p:pic>
      <p:pic>
        <p:nvPicPr>
          <p:cNvPr id="27658" name="Picture 10" descr="pigargo2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3933825"/>
            <a:ext cx="2132013" cy="2770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allAtOnce"/>
      <p:bldP spid="2765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244975" cy="5256212"/>
          </a:xfrm>
        </p:spPr>
        <p:txBody>
          <a:bodyPr/>
          <a:lstStyle/>
          <a:p>
            <a:pPr algn="just"/>
            <a:r>
              <a:rPr lang="es-ES" sz="2800"/>
              <a:t>Una vez que el alimento es sintetizado o ingerido, la mayor parte se degrada para producir la </a:t>
            </a:r>
            <a:r>
              <a:rPr lang="es-ES" sz="2800">
                <a:solidFill>
                  <a:srgbClr val="FF6600"/>
                </a:solidFill>
              </a:rPr>
              <a:t>energía</a:t>
            </a:r>
            <a:r>
              <a:rPr lang="es-ES" sz="2800"/>
              <a:t> que necesitan las células.</a:t>
            </a:r>
          </a:p>
          <a:p>
            <a:pPr lvl="1" algn="just"/>
            <a:r>
              <a:rPr lang="es-ES" sz="2400">
                <a:solidFill>
                  <a:srgbClr val="FFFF99"/>
                </a:solidFill>
              </a:rPr>
              <a:t>Los procesos que ocurren en las células son físicos y químicos.</a:t>
            </a:r>
          </a:p>
          <a:p>
            <a:pPr algn="just"/>
            <a:r>
              <a:rPr lang="es-ES" sz="2800"/>
              <a:t>El total de todas las reacciones que ocurren en una célula se conoce como </a:t>
            </a:r>
            <a:r>
              <a:rPr lang="es-ES" sz="2800" b="1">
                <a:solidFill>
                  <a:srgbClr val="FF6600"/>
                </a:solidFill>
              </a:rPr>
              <a:t>metabolismo</a:t>
            </a:r>
            <a:r>
              <a:rPr lang="es-ES" sz="2800"/>
              <a:t>.</a:t>
            </a:r>
          </a:p>
        </p:txBody>
      </p:sp>
      <p:pic>
        <p:nvPicPr>
          <p:cNvPr id="35848" name="Picture 8" descr="metabolism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4033838" cy="651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allAtOnce"/>
      <p:bldP spid="3584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ES" sz="4000"/>
              <a:t>Reacciones anabólicas y catabólicas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600075" y="1412875"/>
          <a:ext cx="3395663" cy="2546350"/>
        </p:xfrm>
        <a:graphic>
          <a:graphicData uri="http://schemas.openxmlformats.org/presentationml/2006/ole">
            <p:oleObj spid="_x0000_s37893" name="Fotografía de Photo Editor" r:id="rId4" imgW="7621064" imgH="5714286" progId="MSPhotoEd.3">
              <p:embed/>
            </p:oleObj>
          </a:graphicData>
        </a:graphic>
      </p:graphicFrame>
      <p:sp>
        <p:nvSpPr>
          <p:cNvPr id="37894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sz="2400"/>
              <a:t>Las reacciones en que sustancias simples se unen para formar sustancias más complejas se llaman </a:t>
            </a:r>
            <a:r>
              <a:rPr lang="es-ES" sz="2400">
                <a:solidFill>
                  <a:srgbClr val="FF6600"/>
                </a:solidFill>
              </a:rPr>
              <a:t>reacciones anabólicas</a:t>
            </a:r>
            <a:r>
              <a:rPr lang="es-ES" sz="2400"/>
              <a:t>.</a:t>
            </a:r>
          </a:p>
          <a:p>
            <a:pPr lvl="1"/>
            <a:r>
              <a:rPr lang="es-ES" sz="2000">
                <a:solidFill>
                  <a:srgbClr val="FFFF99"/>
                </a:solidFill>
              </a:rPr>
              <a:t>Síntesis de proteínas</a:t>
            </a:r>
            <a:r>
              <a:rPr lang="es-ES" sz="2000"/>
              <a:t>.</a:t>
            </a:r>
          </a:p>
          <a:p>
            <a:r>
              <a:rPr lang="es-ES" sz="2400"/>
              <a:t>Las reacciones en las cuales sustancias complejas se degradan para convertirse en sustancias más simples se llaman </a:t>
            </a:r>
            <a:r>
              <a:rPr lang="es-ES" sz="2400">
                <a:solidFill>
                  <a:srgbClr val="FF6600"/>
                </a:solidFill>
              </a:rPr>
              <a:t>reacciones catabólicas</a:t>
            </a:r>
            <a:r>
              <a:rPr lang="es-ES" sz="2400"/>
              <a:t>.</a:t>
            </a:r>
          </a:p>
          <a:p>
            <a:pPr lvl="1"/>
            <a:r>
              <a:rPr lang="es-ES" sz="2000">
                <a:solidFill>
                  <a:srgbClr val="FFFF99"/>
                </a:solidFill>
              </a:rPr>
              <a:t>Degradación de almidón.</a:t>
            </a:r>
          </a:p>
        </p:txBody>
      </p:sp>
      <p:pic>
        <p:nvPicPr>
          <p:cNvPr id="37899" name="Picture 11" descr="anexo21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970338"/>
            <a:ext cx="4445000" cy="288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allAtOnce"/>
      <p:bldP spid="3789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Síntesis por deshidratación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038600" cy="4530725"/>
          </a:xfrm>
        </p:spPr>
        <p:txBody>
          <a:bodyPr/>
          <a:lstStyle/>
          <a:p>
            <a:r>
              <a:rPr lang="es-ES" sz="2800"/>
              <a:t>Las reacciones anabólicas que comprenden la remoción de agua se conocen como </a:t>
            </a:r>
            <a:r>
              <a:rPr lang="es-ES" sz="2800">
                <a:solidFill>
                  <a:srgbClr val="FF6600"/>
                </a:solidFill>
              </a:rPr>
              <a:t>síntesis por deshidratación</a:t>
            </a:r>
            <a:r>
              <a:rPr lang="es-ES" sz="2800"/>
              <a:t>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Se forma una molécula al unir sus partes y al perderse agua en el proceso.</a:t>
            </a:r>
          </a:p>
        </p:txBody>
      </p:sp>
      <p:pic>
        <p:nvPicPr>
          <p:cNvPr id="39946" name="Picture 10" descr="FG03_UN0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073275"/>
            <a:ext cx="4495800" cy="3371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allAtOnce"/>
      <p:bldP spid="39944" grpId="1" uiExpand="1" build="p"/>
    </p:bldLst>
  </p:timing>
</p:sld>
</file>

<file path=ppt/theme/theme1.xml><?xml version="1.0" encoding="utf-8"?>
<a:theme xmlns:a="http://schemas.openxmlformats.org/drawingml/2006/main" name="Arce">
  <a:themeElements>
    <a:clrScheme name="Arc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372</TotalTime>
  <Words>949</Words>
  <Application>Microsoft PowerPoint</Application>
  <PresentationFormat>Presentación en pantalla (4:3)</PresentationFormat>
  <Paragraphs>119</Paragraphs>
  <Slides>27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Times New Roman</vt:lpstr>
      <vt:lpstr>Wingdings</vt:lpstr>
      <vt:lpstr>Arial</vt:lpstr>
      <vt:lpstr>Arce</vt:lpstr>
      <vt:lpstr>Fotografía de Microsoft Photo Editor 3.0</vt:lpstr>
      <vt:lpstr>Dibujo de Corel Presentations 8</vt:lpstr>
      <vt:lpstr>EL CONTROL DE LAS ACTIVIDADES CELULARES</vt:lpstr>
      <vt:lpstr>Diapositiva 2</vt:lpstr>
      <vt:lpstr>Diapositiva 3</vt:lpstr>
      <vt:lpstr>Diapositiva 4</vt:lpstr>
      <vt:lpstr>LAS REACCIONES CELULARES BÁSICAS</vt:lpstr>
      <vt:lpstr>Organismos autótrofos y heterótrofos</vt:lpstr>
      <vt:lpstr>Diapositiva 7</vt:lpstr>
      <vt:lpstr>Reacciones anabólicas y catabólicas</vt:lpstr>
      <vt:lpstr>Síntesis por deshidratación</vt:lpstr>
      <vt:lpstr>Hidrólisis</vt:lpstr>
      <vt:lpstr>El control de las reacciones celulares</vt:lpstr>
      <vt:lpstr>Reacciones endergónicas y exergónicas</vt:lpstr>
      <vt:lpstr>Energía de activación</vt:lpstr>
      <vt:lpstr>Catalizadores</vt:lpstr>
      <vt:lpstr>Enzimas</vt:lpstr>
      <vt:lpstr>Enzimas y sustratos</vt:lpstr>
      <vt:lpstr>Diapositiva 17</vt:lpstr>
      <vt:lpstr>Diapositiva 18</vt:lpstr>
      <vt:lpstr>Enzimas y coenzimas</vt:lpstr>
      <vt:lpstr>Los modelos de enzimas</vt:lpstr>
      <vt:lpstr>Diapositiva 21</vt:lpstr>
      <vt:lpstr>Los factores que afectan la actividad enzimática</vt:lpstr>
      <vt:lpstr>Diapositiva 23</vt:lpstr>
      <vt:lpstr>LA FUENTE DE ENERGÍA PARA LAS CÉLULAS</vt:lpstr>
      <vt:lpstr>El trifosfato de adenosina</vt:lpstr>
      <vt:lpstr>Estructura del ATP</vt:lpstr>
      <vt:lpstr>Síntesis y degradación del ATP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Administrador</cp:lastModifiedBy>
  <cp:revision>42</cp:revision>
  <dcterms:created xsi:type="dcterms:W3CDTF">1601-01-01T00:00:00Z</dcterms:created>
  <dcterms:modified xsi:type="dcterms:W3CDTF">2009-08-04T20:55:31Z</dcterms:modified>
</cp:coreProperties>
</file>