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77" r:id="rId2"/>
    <p:sldId id="278" r:id="rId3"/>
    <p:sldId id="279" r:id="rId4"/>
    <p:sldId id="290" r:id="rId5"/>
    <p:sldId id="280" r:id="rId6"/>
    <p:sldId id="281" r:id="rId7"/>
    <p:sldId id="282" r:id="rId8"/>
    <p:sldId id="291" r:id="rId9"/>
    <p:sldId id="283" r:id="rId10"/>
    <p:sldId id="284" r:id="rId11"/>
    <p:sldId id="292" r:id="rId12"/>
    <p:sldId id="285" r:id="rId13"/>
    <p:sldId id="286" r:id="rId14"/>
    <p:sldId id="287" r:id="rId15"/>
    <p:sldId id="288" r:id="rId16"/>
    <p:sldId id="289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2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483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3006FC-88CD-4029-889E-3CF072A07EB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1120-98C5-42B0-B211-E15E0E7AEE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4CCB-553F-4955-8552-CF90A1FC4E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513185-6649-473B-A3AF-A68F137B8EB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9D42C2-75B1-43E9-AF64-E5F32CFF88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7DAB06-3AD1-4395-9842-DBC7D9EDF4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3F6C14-50A9-46F8-A19D-729A4488858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35573-258C-4BC0-BDC7-25310359BC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11B9-1CCA-4089-96C0-B4BA7FD635C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319E8-3897-4C07-ACE9-1808297990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6EC6-A708-49EF-B190-49901A9638C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AE24A-F66F-4775-A3F8-EB3A4694525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F8B3C-6488-4C63-A0D9-9FAF4DBA52C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0DDEA-CFBC-4BC4-A998-9D09A2E046A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17201-2965-4079-AE61-5392E3A567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379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0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381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381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381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381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381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3381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6F0D08-6AF7-4785-8B70-2666A30F1A7F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LA RESPIRACIÓN CELULAR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sz="4000"/>
              <a:t>La cadena de transporte de electrones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200"/>
              <a:t>Uno de los portadores de electrones es una </a:t>
            </a:r>
            <a:r>
              <a:rPr lang="es-ES" sz="2200">
                <a:solidFill>
                  <a:srgbClr val="FF6600"/>
                </a:solidFill>
              </a:rPr>
              <a:t>coenzima</a:t>
            </a:r>
            <a:r>
              <a:rPr lang="es-ES" sz="2200"/>
              <a:t>, los demás contienen hierro y se llaman </a:t>
            </a:r>
            <a:r>
              <a:rPr lang="es-ES" sz="2200">
                <a:solidFill>
                  <a:srgbClr val="FF6600"/>
                </a:solidFill>
              </a:rPr>
              <a:t>citocromos</a:t>
            </a:r>
            <a:r>
              <a:rPr lang="es-ES" sz="2200"/>
              <a:t>.</a:t>
            </a:r>
          </a:p>
          <a:p>
            <a:pPr>
              <a:lnSpc>
                <a:spcPct val="90000"/>
              </a:lnSpc>
            </a:pPr>
            <a:r>
              <a:rPr lang="es-ES" sz="2200"/>
              <a:t>Cada portador está en un nivel de energía más bajo que el anterior, y la energía que se libera se usa para formar ATP.</a:t>
            </a:r>
          </a:p>
          <a:p>
            <a:pPr>
              <a:lnSpc>
                <a:spcPct val="90000"/>
              </a:lnSpc>
            </a:pPr>
            <a:r>
              <a:rPr lang="es-ES" sz="2200"/>
              <a:t>Esta cadena produce </a:t>
            </a:r>
            <a:r>
              <a:rPr lang="es-ES" sz="2200">
                <a:solidFill>
                  <a:srgbClr val="FF6600"/>
                </a:solidFill>
              </a:rPr>
              <a:t>32 moléculas de ATP</a:t>
            </a:r>
            <a:r>
              <a:rPr lang="es-ES" sz="2200"/>
              <a:t> por cada molécula de glucosa degradada, que más </a:t>
            </a:r>
            <a:r>
              <a:rPr lang="es-ES" sz="2200">
                <a:solidFill>
                  <a:srgbClr val="FF6600"/>
                </a:solidFill>
              </a:rPr>
              <a:t>2 ATP de la glucólisis</a:t>
            </a:r>
            <a:r>
              <a:rPr lang="es-ES" sz="2200"/>
              <a:t> y </a:t>
            </a:r>
            <a:r>
              <a:rPr lang="es-ES" sz="2200">
                <a:solidFill>
                  <a:srgbClr val="FF6600"/>
                </a:solidFill>
              </a:rPr>
              <a:t>2 ATP del ciclo del ácido cítrico</a:t>
            </a:r>
            <a:r>
              <a:rPr lang="es-ES" sz="2200"/>
              <a:t>, hay una ganancia neta de </a:t>
            </a:r>
            <a:r>
              <a:rPr lang="es-ES" sz="2200" b="1">
                <a:solidFill>
                  <a:srgbClr val="FF6600"/>
                </a:solidFill>
              </a:rPr>
              <a:t>36 ATP por cada glucosa</a:t>
            </a:r>
            <a:r>
              <a:rPr lang="es-ES" sz="2200"/>
              <a:t> que se degrada en </a:t>
            </a:r>
            <a:r>
              <a:rPr lang="es-ES" sz="2200">
                <a:solidFill>
                  <a:srgbClr val="FFCC00"/>
                </a:solidFill>
              </a:rPr>
              <a:t>CO2 y H2O</a:t>
            </a:r>
            <a:r>
              <a:rPr lang="es-ES" sz="2200"/>
              <a:t>.</a:t>
            </a:r>
          </a:p>
        </p:txBody>
      </p:sp>
      <p:pic>
        <p:nvPicPr>
          <p:cNvPr id="93196" name="Picture 12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2144713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20841" name="Picture 9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66725"/>
            <a:ext cx="7589837" cy="5699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Respiración anaeróbica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No todas las formas de respiración requieren oxígeno.</a:t>
            </a:r>
          </a:p>
          <a:p>
            <a:pPr>
              <a:lnSpc>
                <a:spcPct val="90000"/>
              </a:lnSpc>
            </a:pPr>
            <a:r>
              <a:rPr lang="es-ES"/>
              <a:t>Algunos organismos (bacterias) degradan su alimento por medio de la </a:t>
            </a:r>
            <a:r>
              <a:rPr lang="es-ES">
                <a:solidFill>
                  <a:srgbClr val="FF6600"/>
                </a:solidFill>
              </a:rPr>
              <a:t>respiración anaeróbica</a:t>
            </a:r>
            <a:r>
              <a:rPr lang="es-ES"/>
              <a:t>.</a:t>
            </a:r>
          </a:p>
          <a:p>
            <a:pPr>
              <a:lnSpc>
                <a:spcPct val="90000"/>
              </a:lnSpc>
            </a:pPr>
            <a:r>
              <a:rPr lang="es-ES"/>
              <a:t>Aquí, </a:t>
            </a:r>
            <a:r>
              <a:rPr lang="es-ES">
                <a:solidFill>
                  <a:srgbClr val="FFCC00"/>
                </a:solidFill>
              </a:rPr>
              <a:t>el aceptor final de electrones es otra sustancia inorgánica diferente al oxígeno</a:t>
            </a:r>
            <a:r>
              <a:rPr lang="es-ES"/>
              <a:t>.</a:t>
            </a:r>
          </a:p>
          <a:p>
            <a:pPr>
              <a:lnSpc>
                <a:spcPct val="90000"/>
              </a:lnSpc>
            </a:pPr>
            <a:r>
              <a:rPr lang="es-ES"/>
              <a:t>Se produce </a:t>
            </a:r>
            <a:r>
              <a:rPr lang="es-ES">
                <a:solidFill>
                  <a:srgbClr val="FFCC00"/>
                </a:solidFill>
              </a:rPr>
              <a:t>menos ATP</a:t>
            </a:r>
            <a:r>
              <a:rPr lang="es-ES"/>
              <a:t> que en la respiración aeróbica.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038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Es la degradación de la glucosa y liberación de energía utilizando </a:t>
            </a:r>
            <a:r>
              <a:rPr lang="es-ES" sz="2400">
                <a:solidFill>
                  <a:srgbClr val="FFCC00"/>
                </a:solidFill>
              </a:rPr>
              <a:t>sustancias orgánicas</a:t>
            </a:r>
            <a:r>
              <a:rPr lang="es-ES" sz="2400"/>
              <a:t> como aceptores finales de electrones.</a:t>
            </a:r>
          </a:p>
          <a:p>
            <a:pPr>
              <a:lnSpc>
                <a:spcPct val="90000"/>
              </a:lnSpc>
            </a:pPr>
            <a:r>
              <a:rPr lang="es-ES" sz="2400"/>
              <a:t>Algunos organismos como las bacterias y las células musculares humanas, pueden producir energía mediante la fermentación.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La primera parte de la fermentación es la glucólisis.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La segunda parte difiere según el tipo de organismo</a:t>
            </a:r>
            <a:r>
              <a:rPr lang="es-ES" sz="2000"/>
              <a:t>.</a:t>
            </a:r>
          </a:p>
        </p:txBody>
      </p:sp>
      <p:pic>
        <p:nvPicPr>
          <p:cNvPr id="97288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2205038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 alcohólica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Este tipo de fermentación produce </a:t>
            </a:r>
            <a:r>
              <a:rPr lang="es-ES" sz="2800">
                <a:solidFill>
                  <a:srgbClr val="FF6600"/>
                </a:solidFill>
              </a:rPr>
              <a:t>alcohol etílico y CO2</a:t>
            </a:r>
            <a:r>
              <a:rPr lang="es-ES" sz="2800"/>
              <a:t>, a partir del ácido pirúvico.</a:t>
            </a:r>
          </a:p>
          <a:p>
            <a:pPr>
              <a:lnSpc>
                <a:spcPct val="90000"/>
              </a:lnSpc>
            </a:pPr>
            <a:r>
              <a:rPr lang="es-ES" sz="2800"/>
              <a:t>Es llevada a cabo por las células de </a:t>
            </a:r>
            <a:r>
              <a:rPr lang="es-ES" sz="2800">
                <a:solidFill>
                  <a:srgbClr val="FF6600"/>
                </a:solidFill>
              </a:rPr>
              <a:t>levadura</a:t>
            </a:r>
            <a:r>
              <a:rPr lang="es-ES" sz="2800"/>
              <a:t> (hongo).</a:t>
            </a:r>
          </a:p>
          <a:p>
            <a:pPr>
              <a:lnSpc>
                <a:spcPct val="90000"/>
              </a:lnSpc>
            </a:pPr>
            <a:r>
              <a:rPr lang="es-ES" sz="2800"/>
              <a:t>La fermentación realizada por las levaduras hace que la masa del pan suba y esté preparada para hornearse.</a:t>
            </a:r>
          </a:p>
        </p:txBody>
      </p:sp>
      <p:pic>
        <p:nvPicPr>
          <p:cNvPr id="99336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8" y="2289175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Fermentación láctica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Este tipo de fermentación convierte el ácido pirúvico en </a:t>
            </a:r>
            <a:r>
              <a:rPr lang="es-ES" sz="2800">
                <a:solidFill>
                  <a:srgbClr val="FF6600"/>
                </a:solidFill>
              </a:rPr>
              <a:t>ácido láctico</a:t>
            </a:r>
            <a:r>
              <a:rPr lang="es-ES" sz="2800"/>
              <a:t>.</a:t>
            </a:r>
          </a:p>
          <a:p>
            <a:pPr>
              <a:lnSpc>
                <a:spcPct val="90000"/>
              </a:lnSpc>
            </a:pPr>
            <a:r>
              <a:rPr lang="es-ES" sz="2800"/>
              <a:t>Al igual que la alcohólica, es anaeróbica y tiene una </a:t>
            </a:r>
            <a:r>
              <a:rPr lang="es-ES" sz="2800">
                <a:solidFill>
                  <a:srgbClr val="FFCC00"/>
                </a:solidFill>
              </a:rPr>
              <a:t>ganancia neta de 2 ATP</a:t>
            </a:r>
            <a:r>
              <a:rPr lang="es-ES" sz="2800"/>
              <a:t> por cada glucosa degradada.</a:t>
            </a:r>
          </a:p>
          <a:p>
            <a:pPr>
              <a:lnSpc>
                <a:spcPct val="90000"/>
              </a:lnSpc>
            </a:pPr>
            <a:r>
              <a:rPr lang="es-ES" sz="2800"/>
              <a:t>Es importante en la </a:t>
            </a:r>
            <a:r>
              <a:rPr lang="es-ES" sz="2800">
                <a:solidFill>
                  <a:srgbClr val="FF6600"/>
                </a:solidFill>
              </a:rPr>
              <a:t>producción de lácteos</a:t>
            </a:r>
            <a:r>
              <a:rPr lang="es-ES" sz="2800"/>
              <a:t>.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Preguntas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¿Por qué es importante la fermentación para las células musculares de organismos aeróbicos?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¿Qué proceso celular produce mayor cantidad de energía en forma de ATP?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¿Cuál es la ganancia neta de ATP en la respiración aerobia y en la fermentación?</a:t>
            </a:r>
          </a:p>
          <a:p>
            <a:pPr>
              <a:lnSpc>
                <a:spcPct val="90000"/>
              </a:lnSpc>
            </a:pPr>
            <a:r>
              <a:rPr lang="es-ES">
                <a:solidFill>
                  <a:srgbClr val="FFFF99"/>
                </a:solidFill>
              </a:rPr>
              <a:t>¿Qué aplicación industrial tiene la fermentación?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461963"/>
            <a:ext cx="791527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44563"/>
          </a:xfrm>
        </p:spPr>
        <p:txBody>
          <a:bodyPr/>
          <a:lstStyle/>
          <a:p>
            <a:r>
              <a:rPr lang="es-ES"/>
              <a:t>Respiración celular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229600" cy="2189163"/>
          </a:xfrm>
        </p:spPr>
        <p:txBody>
          <a:bodyPr/>
          <a:lstStyle/>
          <a:p>
            <a:r>
              <a:rPr lang="es-ES" sz="2800"/>
              <a:t>La degradación de la glucosa mediante el uso de oxígeno o alguna otra sustancia inorgánica, se conoce como </a:t>
            </a:r>
            <a:r>
              <a:rPr lang="es-ES" sz="2800">
                <a:solidFill>
                  <a:srgbClr val="FF6600"/>
                </a:solidFill>
              </a:rPr>
              <a:t>respiración celular</a:t>
            </a:r>
            <a:r>
              <a:rPr lang="es-ES" sz="2800"/>
              <a:t>.</a:t>
            </a:r>
          </a:p>
          <a:p>
            <a:pPr lvl="1"/>
            <a:r>
              <a:rPr lang="es-ES" sz="2400">
                <a:solidFill>
                  <a:srgbClr val="FFFF99"/>
                </a:solidFill>
              </a:rPr>
              <a:t>La respiración celular que necesita oxígeno se llama respiración aeróbica.</a:t>
            </a:r>
          </a:p>
        </p:txBody>
      </p:sp>
      <p:pic>
        <p:nvPicPr>
          <p:cNvPr id="81928" name="Picture 8" descr="Over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429000"/>
            <a:ext cx="5761038" cy="321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114800" cy="1143000"/>
          </a:xfrm>
        </p:spPr>
        <p:txBody>
          <a:bodyPr/>
          <a:lstStyle/>
          <a:p>
            <a:r>
              <a:rPr lang="es-ES"/>
              <a:t>Glucólisis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97450"/>
          </a:xfrm>
        </p:spPr>
        <p:txBody>
          <a:bodyPr/>
          <a:lstStyle/>
          <a:p>
            <a:r>
              <a:rPr lang="es-ES" sz="2400"/>
              <a:t>Es la conversión de glucosa en dos moléculas de </a:t>
            </a:r>
            <a:r>
              <a:rPr lang="es-ES" sz="2400">
                <a:solidFill>
                  <a:srgbClr val="FF6600"/>
                </a:solidFill>
              </a:rPr>
              <a:t>ácido pirúvico</a:t>
            </a:r>
            <a:r>
              <a:rPr lang="es-ES" sz="2400"/>
              <a:t> (compuesto de 3 carbonos).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Se usan dos moléculas de ATP, pero se producen cuatro.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El H, junto con electrones, se unen a una coenzima que se llama </a:t>
            </a:r>
            <a:r>
              <a:rPr lang="es-ES" sz="2000">
                <a:solidFill>
                  <a:srgbClr val="FF6600"/>
                </a:solidFill>
              </a:rPr>
              <a:t>nicotín adenín dinucleótido (NAD</a:t>
            </a:r>
            <a:r>
              <a:rPr lang="es-ES" sz="2000" baseline="30000">
                <a:solidFill>
                  <a:srgbClr val="FF6600"/>
                </a:solidFill>
              </a:rPr>
              <a:t>+</a:t>
            </a:r>
            <a:r>
              <a:rPr lang="es-ES" sz="2000">
                <a:solidFill>
                  <a:srgbClr val="FF6600"/>
                </a:solidFill>
              </a:rPr>
              <a:t>)</a:t>
            </a:r>
            <a:r>
              <a:rPr lang="es-ES" sz="2000">
                <a:solidFill>
                  <a:srgbClr val="FFFF99"/>
                </a:solidFill>
              </a:rPr>
              <a:t> y forma </a:t>
            </a:r>
            <a:r>
              <a:rPr lang="es-ES" sz="2000">
                <a:solidFill>
                  <a:srgbClr val="FF6600"/>
                </a:solidFill>
              </a:rPr>
              <a:t>NADH</a:t>
            </a:r>
            <a:r>
              <a:rPr lang="es-ES" sz="2000">
                <a:solidFill>
                  <a:srgbClr val="FFFF99"/>
                </a:solidFill>
              </a:rPr>
              <a:t>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Ocurre en el citoplasma.</a:t>
            </a:r>
          </a:p>
          <a:p>
            <a:pPr lvl="1"/>
            <a:r>
              <a:rPr lang="es-ES" sz="2000">
                <a:solidFill>
                  <a:srgbClr val="FFFF99"/>
                </a:solidFill>
              </a:rPr>
              <a:t>Es anaeróbica.</a:t>
            </a:r>
          </a:p>
        </p:txBody>
      </p:sp>
      <p:pic>
        <p:nvPicPr>
          <p:cNvPr id="83975" name="Picture 7" descr="glycoly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88913"/>
            <a:ext cx="3675063" cy="6669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glico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3300" y="549275"/>
            <a:ext cx="4386263" cy="590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r>
              <a:rPr lang="es-ES"/>
              <a:t>Glucólisis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229600" cy="2405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/>
              <a:t>Libera solamente el 10% de la energía disponible en la glucosa.</a:t>
            </a:r>
          </a:p>
          <a:p>
            <a:pPr>
              <a:lnSpc>
                <a:spcPct val="80000"/>
              </a:lnSpc>
            </a:pPr>
            <a:r>
              <a:rPr lang="es-ES" sz="2400"/>
              <a:t>La energía restante se libera al romperse cada molécula de ácido pirúvico en </a:t>
            </a:r>
            <a:r>
              <a:rPr lang="es-ES" sz="2400">
                <a:solidFill>
                  <a:srgbClr val="FF6600"/>
                </a:solidFill>
              </a:rPr>
              <a:t>agua y bióxido de carbono.</a:t>
            </a:r>
          </a:p>
          <a:p>
            <a:pPr>
              <a:lnSpc>
                <a:spcPct val="80000"/>
              </a:lnSpc>
            </a:pPr>
            <a:r>
              <a:rPr lang="es-ES" sz="2400"/>
              <a:t>El primer paso es la conversión del ácido pirúvico (3 C) </a:t>
            </a:r>
            <a:r>
              <a:rPr lang="es-ES" sz="2400">
                <a:solidFill>
                  <a:srgbClr val="FF6600"/>
                </a:solidFill>
              </a:rPr>
              <a:t>en ácido acético (2 C)</a:t>
            </a:r>
            <a:r>
              <a:rPr lang="es-ES" sz="2400"/>
              <a:t>; el cual está unido a la </a:t>
            </a:r>
            <a:r>
              <a:rPr lang="es-ES" sz="2400">
                <a:solidFill>
                  <a:srgbClr val="FF6600"/>
                </a:solidFill>
              </a:rPr>
              <a:t>coenzima A (coA).</a:t>
            </a:r>
            <a:r>
              <a:rPr lang="es-ES" sz="2400"/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solidFill>
                  <a:srgbClr val="FFFF99"/>
                </a:solidFill>
              </a:rPr>
              <a:t>Se produce una molécula de CO2 y NADH.</a:t>
            </a:r>
          </a:p>
        </p:txBody>
      </p:sp>
      <p:pic>
        <p:nvPicPr>
          <p:cNvPr id="86033" name="Picture 17" descr="Image8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4065588"/>
            <a:ext cx="6875463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ciclo del ácido cítrico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A continuación, el acetil-coA entra en una serie de reacciones conocidas como el </a:t>
            </a:r>
            <a:r>
              <a:rPr lang="es-ES" sz="2400">
                <a:solidFill>
                  <a:srgbClr val="FF6600"/>
                </a:solidFill>
              </a:rPr>
              <a:t>ciclo del ácido cítrico</a:t>
            </a:r>
            <a:r>
              <a:rPr lang="es-ES" sz="2400"/>
              <a:t>, en el cual se completa la degradación de la glucosa.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El acetil-coA se une al ácido oxaloacético (4C) y forma el ácido cítrico (6C).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El ácido cítrico vuelve a convertirse en ácido oxaloacético.</a:t>
            </a:r>
          </a:p>
          <a:p>
            <a:pPr lvl="1">
              <a:lnSpc>
                <a:spcPct val="90000"/>
              </a:lnSpc>
            </a:pPr>
            <a:r>
              <a:rPr lang="es-ES" sz="2000">
                <a:solidFill>
                  <a:srgbClr val="FFFF99"/>
                </a:solidFill>
              </a:rPr>
              <a:t>Se libera CO2, se genera NADH o FADH2 y se produce ATP.</a:t>
            </a:r>
          </a:p>
          <a:p>
            <a:pPr lvl="1">
              <a:lnSpc>
                <a:spcPct val="90000"/>
              </a:lnSpc>
            </a:pPr>
            <a:r>
              <a:rPr lang="es-ES" sz="2000"/>
              <a:t>El ciclo empieza de nuevo.</a:t>
            </a:r>
          </a:p>
        </p:txBody>
      </p:sp>
      <p:pic>
        <p:nvPicPr>
          <p:cNvPr id="88072" name="Picture 8" descr="u4fg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76475"/>
            <a:ext cx="4608513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La molécula de glucosa se degrada completamente una vez que las dos moléculas de ácido pirúvico entran a las reacciones del ácido cítrico.</a:t>
            </a:r>
          </a:p>
          <a:p>
            <a:pPr>
              <a:lnSpc>
                <a:spcPct val="90000"/>
              </a:lnSpc>
            </a:pPr>
            <a:r>
              <a:rPr lang="es-ES"/>
              <a:t>Este ciclo puede degradar otras sustancias que no sean acetil-coA, como productos de la degradación de los lípidos y proteínas, que ingresan en diferentes puntos del ciclo, y se obtiene energía.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El ciclo del ácido cítrico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kreb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5513388" cy="5513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La cadena de transporte de electrones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4244975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200"/>
              <a:t>En el ciclo del ácido cítrico se ha producido CO2, que se elimina, y una molécula de ATP.</a:t>
            </a:r>
          </a:p>
          <a:p>
            <a:pPr>
              <a:lnSpc>
                <a:spcPct val="80000"/>
              </a:lnSpc>
            </a:pPr>
            <a:r>
              <a:rPr lang="es-ES" sz="2200"/>
              <a:t>Sin embargo, la mayor parte de la energía de la glucosa la llevan el NADH (niacina, B3) y el FADH2(rivoflavina, B2), junto a los electrones asociados.</a:t>
            </a:r>
          </a:p>
          <a:p>
            <a:pPr>
              <a:lnSpc>
                <a:spcPct val="80000"/>
              </a:lnSpc>
            </a:pPr>
            <a:r>
              <a:rPr lang="es-ES" sz="2200"/>
              <a:t>Estos electrones sufren una serie de transferencias entre compuestos que son portadores de electrones, denominados </a:t>
            </a:r>
            <a:r>
              <a:rPr lang="es-ES" sz="2200">
                <a:solidFill>
                  <a:srgbClr val="FF6600"/>
                </a:solidFill>
              </a:rPr>
              <a:t>cadena de transporte de electrones</a:t>
            </a:r>
            <a:r>
              <a:rPr lang="es-ES" sz="2200"/>
              <a:t>, y que se encuentran en las </a:t>
            </a:r>
            <a:r>
              <a:rPr lang="es-ES" sz="2200">
                <a:solidFill>
                  <a:srgbClr val="FF6600"/>
                </a:solidFill>
              </a:rPr>
              <a:t>crestas de las mitocondrias</a:t>
            </a:r>
            <a:r>
              <a:rPr lang="es-ES" sz="2200"/>
              <a:t>.</a:t>
            </a:r>
          </a:p>
        </p:txBody>
      </p:sp>
      <p:pic>
        <p:nvPicPr>
          <p:cNvPr id="91144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2133600"/>
            <a:ext cx="4495800" cy="33718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e">
  <a:themeElements>
    <a:clrScheme name="Arce 4">
      <a:dk1>
        <a:srgbClr val="008000"/>
      </a:dk1>
      <a:lt1>
        <a:srgbClr val="FFFFFF"/>
      </a:lt1>
      <a:dk2>
        <a:srgbClr val="005800"/>
      </a:dk2>
      <a:lt2>
        <a:srgbClr val="FFFFCC"/>
      </a:lt2>
      <a:accent1>
        <a:srgbClr val="00CC99"/>
      </a:accent1>
      <a:accent2>
        <a:srgbClr val="007825"/>
      </a:accent2>
      <a:accent3>
        <a:srgbClr val="AAB4AA"/>
      </a:accent3>
      <a:accent4>
        <a:srgbClr val="DADADA"/>
      </a:accent4>
      <a:accent5>
        <a:srgbClr val="AAE2CA"/>
      </a:accent5>
      <a:accent6>
        <a:srgbClr val="006C20"/>
      </a:accent6>
      <a:hlink>
        <a:srgbClr val="9966FF"/>
      </a:hlink>
      <a:folHlink>
        <a:srgbClr val="99CCFF"/>
      </a:folHlink>
    </a:clrScheme>
    <a:fontScheme name="Ar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c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c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c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439</TotalTime>
  <Words>769</Words>
  <Application>Microsoft PowerPoint</Application>
  <PresentationFormat>Presentación en pantalla (4:3)</PresentationFormat>
  <Paragraphs>55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Times New Roman</vt:lpstr>
      <vt:lpstr>Wingdings</vt:lpstr>
      <vt:lpstr>Arial</vt:lpstr>
      <vt:lpstr>Arce</vt:lpstr>
      <vt:lpstr>LA RESPIRACIÓN CELULAR</vt:lpstr>
      <vt:lpstr>Respiración celular</vt:lpstr>
      <vt:lpstr>Glucólisis</vt:lpstr>
      <vt:lpstr>Diapositiva 4</vt:lpstr>
      <vt:lpstr>Glucólisis</vt:lpstr>
      <vt:lpstr>El ciclo del ácido cítrico</vt:lpstr>
      <vt:lpstr>El ciclo del ácido cítrico</vt:lpstr>
      <vt:lpstr>Diapositiva 8</vt:lpstr>
      <vt:lpstr>La cadena de transporte de electrones</vt:lpstr>
      <vt:lpstr>La cadena de transporte de electrones</vt:lpstr>
      <vt:lpstr>Diapositiva 11</vt:lpstr>
      <vt:lpstr>Respiración anaeróbica</vt:lpstr>
      <vt:lpstr>FERMENTACIÓN</vt:lpstr>
      <vt:lpstr>Fermentación alcohólica</vt:lpstr>
      <vt:lpstr>Fermentación láctica</vt:lpstr>
      <vt:lpstr>Preguntas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44</cp:revision>
  <dcterms:created xsi:type="dcterms:W3CDTF">1601-01-01T00:00:00Z</dcterms:created>
  <dcterms:modified xsi:type="dcterms:W3CDTF">2009-08-04T21:02:58Z</dcterms:modified>
</cp:coreProperties>
</file>