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79"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105" d="100"/>
          <a:sy n="105" d="100"/>
        </p:scale>
        <p:origin x="-3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22530"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p:spPr>
      </p:pic>
      <p:sp>
        <p:nvSpPr>
          <p:cNvPr id="22531" name="Rectangle 3"/>
          <p:cNvSpPr>
            <a:spLocks noGrp="1" noChangeArrowheads="1"/>
          </p:cNvSpPr>
          <p:nvPr>
            <p:ph type="dt" sz="half" idx="2"/>
          </p:nvPr>
        </p:nvSpPr>
        <p:spPr>
          <a:xfrm>
            <a:off x="304800" y="6248400"/>
            <a:ext cx="1905000" cy="457200"/>
          </a:xfrm>
        </p:spPr>
        <p:txBody>
          <a:bodyPr/>
          <a:lstStyle>
            <a:lvl1pPr>
              <a:defRPr/>
            </a:lvl1pPr>
          </a:lstStyle>
          <a:p>
            <a:endParaRPr lang="es-ES"/>
          </a:p>
        </p:txBody>
      </p:sp>
      <p:sp>
        <p:nvSpPr>
          <p:cNvPr id="22532" name="Rectangle 4"/>
          <p:cNvSpPr>
            <a:spLocks noGrp="1" noChangeArrowheads="1"/>
          </p:cNvSpPr>
          <p:nvPr>
            <p:ph type="ftr" sz="quarter" idx="3"/>
          </p:nvPr>
        </p:nvSpPr>
        <p:spPr/>
        <p:txBody>
          <a:bodyPr/>
          <a:lstStyle>
            <a:lvl1pPr>
              <a:defRPr/>
            </a:lvl1pPr>
          </a:lstStyle>
          <a:p>
            <a:endParaRPr lang="es-ES"/>
          </a:p>
        </p:txBody>
      </p:sp>
      <p:sp>
        <p:nvSpPr>
          <p:cNvPr id="22533" name="Rectangle 5"/>
          <p:cNvSpPr>
            <a:spLocks noGrp="1" noChangeArrowheads="1"/>
          </p:cNvSpPr>
          <p:nvPr>
            <p:ph type="sldNum" sz="quarter" idx="4"/>
          </p:nvPr>
        </p:nvSpPr>
        <p:spPr>
          <a:xfrm>
            <a:off x="7010400" y="6248400"/>
            <a:ext cx="1905000" cy="457200"/>
          </a:xfrm>
        </p:spPr>
        <p:txBody>
          <a:bodyPr/>
          <a:lstStyle>
            <a:lvl1pPr>
              <a:defRPr/>
            </a:lvl1pPr>
          </a:lstStyle>
          <a:p>
            <a:fld id="{D23AB46F-9299-47C1-8179-3622B7451F91}" type="slidenum">
              <a:rPr lang="es-ES"/>
              <a:pPr/>
              <a:t>‹Nº›</a:t>
            </a:fld>
            <a:endParaRPr lang="es-ES"/>
          </a:p>
        </p:txBody>
      </p:sp>
      <p:sp>
        <p:nvSpPr>
          <p:cNvPr id="22534"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s-ES"/>
              <a:t>Haga clic para modificar el estilo de subtítulo del patrón</a:t>
            </a:r>
          </a:p>
        </p:txBody>
      </p:sp>
      <p:sp>
        <p:nvSpPr>
          <p:cNvPr id="22535"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s-ES"/>
              <a:t>Haga clic para cambiar el estilo de título	</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1C80159-6004-4E8E-A958-3F1A52B058BA}" type="slidenum">
              <a:rPr lang="es-ES"/>
              <a:pPr/>
              <a:t>‹Nº›</a:t>
            </a:fld>
            <a:endParaRPr lang="es-E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39000" y="228600"/>
            <a:ext cx="1600200" cy="5867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438400" y="228600"/>
            <a:ext cx="46482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ACDDF94-874A-43B5-A53A-257101CCBF3F}" type="slidenum">
              <a:rPr lang="es-ES"/>
              <a:pPr/>
              <a:t>‹Nº›</a:t>
            </a:fld>
            <a:endParaRPr lang="es-E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38400" y="228600"/>
            <a:ext cx="6400800" cy="12192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2438400" y="1600200"/>
            <a:ext cx="31242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715000" y="1600200"/>
            <a:ext cx="31242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52400" y="6248400"/>
            <a:ext cx="1901825"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934200" y="6248400"/>
            <a:ext cx="1905000" cy="457200"/>
          </a:xfrm>
        </p:spPr>
        <p:txBody>
          <a:bodyPr/>
          <a:lstStyle>
            <a:lvl1pPr>
              <a:defRPr/>
            </a:lvl1pPr>
          </a:lstStyle>
          <a:p>
            <a:fld id="{610F17A0-E817-4DF4-84CA-F70229A8462D}" type="slidenum">
              <a:rPr lang="es-ES"/>
              <a:pPr/>
              <a:t>‹Nº›</a:t>
            </a:fld>
            <a:endParaRPr lang="es-E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38400" y="228600"/>
            <a:ext cx="6400800" cy="12192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2438400" y="1600200"/>
            <a:ext cx="64008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438400" y="3924300"/>
            <a:ext cx="6400800" cy="2171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52400" y="6248400"/>
            <a:ext cx="1901825"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934200" y="6248400"/>
            <a:ext cx="1905000" cy="457200"/>
          </a:xfrm>
        </p:spPr>
        <p:txBody>
          <a:bodyPr/>
          <a:lstStyle>
            <a:lvl1pPr>
              <a:defRPr/>
            </a:lvl1pPr>
          </a:lstStyle>
          <a:p>
            <a:fld id="{B6E824B5-DF61-4A88-B649-0FD73488DBF7}" type="slidenum">
              <a:rPr lang="es-ES"/>
              <a:pPr/>
              <a:t>‹Nº›</a:t>
            </a:fld>
            <a:endParaRPr lang="es-E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2250125-D118-41CE-B3FF-90A4217F8388}" type="slidenum">
              <a:rPr lang="es-ES"/>
              <a:pPr/>
              <a:t>‹Nº›</a:t>
            </a:fld>
            <a:endParaRPr lang="es-E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32F1E0D-079A-469E-8EAE-FD0A984F8CD5}" type="slidenum">
              <a:rPr lang="es-ES"/>
              <a:pPr/>
              <a:t>‹Nº›</a:t>
            </a:fld>
            <a:endParaRPr lang="es-E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3516AAC-E99A-4A69-9EC4-736130C1F312}" type="slidenum">
              <a:rPr lang="es-ES"/>
              <a:pPr/>
              <a:t>‹Nº›</a:t>
            </a:fld>
            <a:endParaRPr lang="es-E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69D58600-1AA3-491A-8E23-8E38EBAD9029}" type="slidenum">
              <a:rPr lang="es-ES"/>
              <a:pPr/>
              <a:t>‹Nº›</a:t>
            </a:fld>
            <a:endParaRPr lang="es-E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15822EB0-BEC8-4FDA-8623-4C7922990302}" type="slidenum">
              <a:rPr lang="es-ES"/>
              <a:pPr/>
              <a:t>‹Nº›</a:t>
            </a:fld>
            <a:endParaRPr lang="es-E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38EA1298-A5E7-4BCA-BB91-B0BB96B68DCA}" type="slidenum">
              <a:rPr lang="es-ES"/>
              <a:pPr/>
              <a:t>‹Nº›</a:t>
            </a:fld>
            <a:endParaRPr lang="es-E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6EFE9D4-A9A4-4C10-BD3C-6A66CE5F5FAA}" type="slidenum">
              <a:rPr lang="es-ES"/>
              <a:pPr/>
              <a:t>‹Nº›</a:t>
            </a:fld>
            <a:endParaRPr lang="es-E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370637D-53F9-4311-8A86-DEA2281E769C}" type="slidenum">
              <a:rPr lang="es-ES"/>
              <a:pPr/>
              <a:t>‹Nº›</a:t>
            </a:fld>
            <a:endParaRPr lang="es-E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2667000" cy="6858000"/>
            <a:chOff x="0" y="0"/>
            <a:chExt cx="1680" cy="4320"/>
          </a:xfrm>
        </p:grpSpPr>
        <p:sp>
          <p:nvSpPr>
            <p:cNvPr id="21507"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endParaRPr lang="es-ES"/>
            </a:p>
          </p:txBody>
        </p:sp>
        <p:pic>
          <p:nvPicPr>
            <p:cNvPr id="21508" name="Picture 4" descr="slidemaster_med3"/>
            <p:cNvPicPr>
              <a:picLocks noChangeAspect="1" noChangeArrowheads="1"/>
            </p:cNvPicPr>
            <p:nvPr/>
          </p:nvPicPr>
          <p:blipFill>
            <a:blip r:embed="rId15"/>
            <a:srcRect/>
            <a:stretch>
              <a:fillRect/>
            </a:stretch>
          </p:blipFill>
          <p:spPr bwMode="ltGray">
            <a:xfrm>
              <a:off x="0" y="0"/>
              <a:ext cx="1348" cy="4320"/>
            </a:xfrm>
            <a:prstGeom prst="rect">
              <a:avLst/>
            </a:prstGeom>
            <a:noFill/>
          </p:spPr>
        </p:pic>
      </p:grpSp>
      <p:sp>
        <p:nvSpPr>
          <p:cNvPr id="21509"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1510"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1511"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endParaRPr lang="es-ES"/>
          </a:p>
        </p:txBody>
      </p:sp>
      <p:sp>
        <p:nvSpPr>
          <p:cNvPr id="215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endParaRPr lang="es-ES"/>
          </a:p>
        </p:txBody>
      </p:sp>
      <p:sp>
        <p:nvSpPr>
          <p:cNvPr id="21513"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0E262EF3-1939-472B-8DE8-47FF80E99BA9}"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ransition spd="slow"/>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ln/>
        </p:spPr>
        <p:txBody>
          <a:bodyPr/>
          <a:lstStyle/>
          <a:p>
            <a:r>
              <a:rPr lang="es-ES"/>
              <a:t>EL CÓDIGO GENÉTICO</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68538" y="228600"/>
            <a:ext cx="6705600" cy="823913"/>
          </a:xfrm>
        </p:spPr>
        <p:txBody>
          <a:bodyPr/>
          <a:lstStyle/>
          <a:p>
            <a:r>
              <a:rPr lang="es-ES" sz="3200"/>
              <a:t>Pasos de la replicación del ADN</a:t>
            </a:r>
          </a:p>
        </p:txBody>
      </p:sp>
      <p:pic>
        <p:nvPicPr>
          <p:cNvPr id="31748" name="Picture 4" descr="FG09_06b1"/>
          <p:cNvPicPr>
            <a:picLocks noChangeAspect="1" noChangeArrowheads="1"/>
          </p:cNvPicPr>
          <p:nvPr>
            <p:ph sz="half" idx="2"/>
          </p:nvPr>
        </p:nvPicPr>
        <p:blipFill>
          <a:blip r:embed="rId2"/>
          <a:srcRect/>
          <a:stretch>
            <a:fillRect/>
          </a:stretch>
        </p:blipFill>
        <p:spPr>
          <a:xfrm>
            <a:off x="3276600" y="3195638"/>
            <a:ext cx="5111750" cy="3833812"/>
          </a:xfrm>
          <a:noFill/>
          <a:ln/>
        </p:spPr>
      </p:pic>
      <p:sp>
        <p:nvSpPr>
          <p:cNvPr id="31752" name="Rectangle 8"/>
          <p:cNvSpPr>
            <a:spLocks noGrp="1" noChangeArrowheads="1"/>
          </p:cNvSpPr>
          <p:nvPr>
            <p:ph type="body" sz="half" idx="1"/>
          </p:nvPr>
        </p:nvSpPr>
        <p:spPr>
          <a:xfrm>
            <a:off x="2438400" y="1052513"/>
            <a:ext cx="6400800" cy="2719387"/>
          </a:xfrm>
          <a:noFill/>
          <a:ln/>
        </p:spPr>
        <p:txBody>
          <a:bodyPr/>
          <a:lstStyle/>
          <a:p>
            <a:pPr marL="609600" indent="-609600">
              <a:lnSpc>
                <a:spcPct val="80000"/>
              </a:lnSpc>
            </a:pPr>
            <a:r>
              <a:rPr lang="es-ES" sz="1800"/>
              <a:t>La doble hélice se desdobla de modo que las dos cadenas de nucleótidos quedan paralelas y se rompen los enlaces entre las bases. Las dos cadenas de nucleótidos se separan, empezando en un extremo y abriéndose hasta el otro.</a:t>
            </a:r>
          </a:p>
          <a:p>
            <a:pPr marL="609600" indent="-609600">
              <a:lnSpc>
                <a:spcPct val="80000"/>
              </a:lnSpc>
            </a:pPr>
            <a:r>
              <a:rPr lang="es-ES" sz="1800"/>
              <a:t>Cada mitad de la molécula sirve como un molde para la formación de una nueva mitad del ADN. Las bases de los nucleótidos libres se unen con las bases correspondientes en las dos cadenas de nucleótidos expuestas. La unión específica de A con T y de C con G, asegura que las copias nuevas de ADN sean copias exactas del original.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FG09_06b2"/>
          <p:cNvPicPr>
            <a:picLocks noChangeAspect="1" noChangeArrowheads="1"/>
          </p:cNvPicPr>
          <p:nvPr>
            <p:ph sz="half" idx="2"/>
          </p:nvPr>
        </p:nvPicPr>
        <p:blipFill>
          <a:blip r:embed="rId2"/>
          <a:srcRect/>
          <a:stretch>
            <a:fillRect/>
          </a:stretch>
        </p:blipFill>
        <p:spPr>
          <a:xfrm>
            <a:off x="2627313" y="2825750"/>
            <a:ext cx="6372225" cy="4779963"/>
          </a:xfrm>
          <a:noFill/>
          <a:ln/>
        </p:spPr>
      </p:pic>
      <p:sp>
        <p:nvSpPr>
          <p:cNvPr id="32772" name="Rectangle 4"/>
          <p:cNvSpPr>
            <a:spLocks noChangeArrowheads="1"/>
          </p:cNvSpPr>
          <p:nvPr/>
        </p:nvSpPr>
        <p:spPr bwMode="auto">
          <a:xfrm>
            <a:off x="2411413" y="188913"/>
            <a:ext cx="6400800" cy="863600"/>
          </a:xfrm>
          <a:prstGeom prst="rect">
            <a:avLst/>
          </a:prstGeom>
          <a:noFill/>
          <a:ln w="9525">
            <a:noFill/>
            <a:miter lim="800000"/>
            <a:headEnd/>
            <a:tailEnd/>
          </a:ln>
          <a:effectLst/>
        </p:spPr>
        <p:txBody>
          <a:bodyPr anchor="ctr"/>
          <a:lstStyle/>
          <a:p>
            <a:r>
              <a:rPr lang="es-ES" sz="3200">
                <a:solidFill>
                  <a:schemeClr val="tx2"/>
                </a:solidFill>
                <a:effectLst>
                  <a:outerShdw blurRad="38100" dist="38100" dir="2700000" algn="tl">
                    <a:srgbClr val="C0C0C0"/>
                  </a:outerShdw>
                </a:effectLst>
              </a:rPr>
              <a:t>Pasos de la replicación del ADN</a:t>
            </a:r>
          </a:p>
        </p:txBody>
      </p:sp>
      <p:sp>
        <p:nvSpPr>
          <p:cNvPr id="32778" name="Rectangle 10"/>
          <p:cNvSpPr>
            <a:spLocks noGrp="1" noChangeArrowheads="1"/>
          </p:cNvSpPr>
          <p:nvPr>
            <p:ph type="body" sz="half" idx="1"/>
          </p:nvPr>
        </p:nvSpPr>
        <p:spPr>
          <a:xfrm>
            <a:off x="2438400" y="1196975"/>
            <a:ext cx="6400800" cy="2574925"/>
          </a:xfrm>
          <a:noFill/>
          <a:ln/>
        </p:spPr>
        <p:txBody>
          <a:bodyPr/>
          <a:lstStyle/>
          <a:p>
            <a:pPr>
              <a:lnSpc>
                <a:spcPct val="80000"/>
              </a:lnSpc>
            </a:pPr>
            <a:r>
              <a:rPr lang="es-ES" sz="2400"/>
              <a:t>3. Se forman enlaces entre los fosfatos y los azúcares de los nucleótidos que se han apareado con las cadenas de ADN. El resultado es que se forman dos copias idénticas de la molécula original de ADN.</a:t>
            </a:r>
          </a:p>
          <a:p>
            <a:pPr>
              <a:lnSpc>
                <a:spcPct val="80000"/>
              </a:lnSpc>
            </a:pPr>
            <a:r>
              <a:rPr lang="es-ES" sz="2400"/>
              <a:t>4. Las dos nuevas moléculas de ADN se enroscan y de nuevo toman la forma de una doble hélice.</a:t>
            </a:r>
          </a:p>
          <a:p>
            <a:pPr>
              <a:lnSpc>
                <a:spcPct val="80000"/>
              </a:lnSpc>
              <a:buFont typeface="Wingdings" pitchFamily="2" charset="2"/>
              <a:buNone/>
            </a:pPr>
            <a:endParaRPr lang="es-ES" sz="240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a:ln/>
        </p:spPr>
        <p:txBody>
          <a:bodyPr/>
          <a:lstStyle/>
          <a:p>
            <a:r>
              <a:rPr lang="es-ES_tradnl"/>
              <a:t>La síntesis de proteínas</a:t>
            </a:r>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FG10_03"/>
          <p:cNvPicPr>
            <a:picLocks noChangeAspect="1" noChangeArrowheads="1"/>
          </p:cNvPicPr>
          <p:nvPr/>
        </p:nvPicPr>
        <p:blipFill>
          <a:blip r:embed="rId2"/>
          <a:srcRect/>
          <a:stretch>
            <a:fillRect/>
          </a:stretch>
        </p:blipFill>
        <p:spPr bwMode="auto">
          <a:xfrm>
            <a:off x="2268538" y="692150"/>
            <a:ext cx="6683375" cy="5013325"/>
          </a:xfrm>
          <a:prstGeom prst="rect">
            <a:avLst/>
          </a:prstGeom>
          <a:noFill/>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s-ES_tradnl"/>
              <a:t>La Transcripción</a:t>
            </a:r>
            <a:endParaRPr lang="en-US"/>
          </a:p>
        </p:txBody>
      </p:sp>
      <p:sp>
        <p:nvSpPr>
          <p:cNvPr id="47107" name="Rectangle 3"/>
          <p:cNvSpPr>
            <a:spLocks noGrp="1" noChangeArrowheads="1"/>
          </p:cNvSpPr>
          <p:nvPr>
            <p:ph type="body" idx="1"/>
          </p:nvPr>
        </p:nvSpPr>
        <p:spPr/>
        <p:txBody>
          <a:bodyPr/>
          <a:lstStyle/>
          <a:p>
            <a:pPr>
              <a:lnSpc>
                <a:spcPct val="90000"/>
              </a:lnSpc>
            </a:pPr>
            <a:r>
              <a:rPr lang="es-ES_tradnl" sz="2800"/>
              <a:t>La información para fabricar todas las proteínas está almacenada en las moléculas de ADN de los cromosomas.</a:t>
            </a:r>
          </a:p>
          <a:p>
            <a:pPr>
              <a:lnSpc>
                <a:spcPct val="90000"/>
              </a:lnSpc>
            </a:pPr>
            <a:r>
              <a:rPr lang="es-ES_tradnl" sz="2800"/>
              <a:t>La sucesión de bases en las moléculas de ADN es un código químico para la sucesión de aminoácidos en las proteínas.</a:t>
            </a:r>
          </a:p>
          <a:p>
            <a:pPr>
              <a:lnSpc>
                <a:spcPct val="90000"/>
              </a:lnSpc>
            </a:pPr>
            <a:r>
              <a:rPr lang="es-ES_tradnl" sz="2800"/>
              <a:t>Un segmento de ADN que codifica para una proteína en particular se llama gene.</a:t>
            </a:r>
            <a:endParaRPr lang="en-US" sz="280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s-ES_tradnl"/>
              <a:t>El código genético</a:t>
            </a:r>
            <a:endParaRPr lang="en-US"/>
          </a:p>
        </p:txBody>
      </p:sp>
      <p:sp>
        <p:nvSpPr>
          <p:cNvPr id="48131" name="Rectangle 3"/>
          <p:cNvSpPr>
            <a:spLocks noGrp="1" noChangeArrowheads="1"/>
          </p:cNvSpPr>
          <p:nvPr>
            <p:ph type="body" idx="1"/>
          </p:nvPr>
        </p:nvSpPr>
        <p:spPr/>
        <p:txBody>
          <a:bodyPr/>
          <a:lstStyle/>
          <a:p>
            <a:r>
              <a:rPr lang="es-ES_tradnl" sz="2800"/>
              <a:t>Está compuesto por ”palabras” de tres letras.</a:t>
            </a:r>
          </a:p>
          <a:p>
            <a:r>
              <a:rPr lang="es-ES_tradnl" sz="2800"/>
              <a:t>Las cuatro bases se unen en “palabras” de tres letras (AGC, CGT y así sucesivamente) y se obtienen 64 grupos o “palabras” diferentes.</a:t>
            </a:r>
          </a:p>
          <a:p>
            <a:r>
              <a:rPr lang="es-ES_tradnl" sz="2800"/>
              <a:t>Las 64 combinaciones son suficientes para codificar los 20 aminoácidos diferentes.</a:t>
            </a:r>
            <a:endParaRPr lang="en-US" sz="280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s-ES"/>
          </a:p>
        </p:txBody>
      </p:sp>
      <p:sp>
        <p:nvSpPr>
          <p:cNvPr id="49155" name="Rectangle 3"/>
          <p:cNvSpPr>
            <a:spLocks noGrp="1" noChangeArrowheads="1"/>
          </p:cNvSpPr>
          <p:nvPr>
            <p:ph type="body" idx="1"/>
          </p:nvPr>
        </p:nvSpPr>
        <p:spPr/>
        <p:txBody>
          <a:bodyPr/>
          <a:lstStyle/>
          <a:p>
            <a:r>
              <a:rPr lang="es-ES_tradnl"/>
              <a:t>Las sucesiones de tres bases se llaman tripletes.</a:t>
            </a:r>
          </a:p>
          <a:p>
            <a:r>
              <a:rPr lang="es-ES_tradnl"/>
              <a:t>Cada triplete codifica para un solo tipo de aminoácido.</a:t>
            </a:r>
          </a:p>
          <a:p>
            <a:r>
              <a:rPr lang="es-ES_tradnl"/>
              <a:t>La mayoría de los aminoácidos se codifican por más de un triplete.</a:t>
            </a:r>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s-ES_tradnl"/>
              <a:t>Ácido Ribonucleico (ARN)</a:t>
            </a:r>
            <a:endParaRPr lang="en-US"/>
          </a:p>
        </p:txBody>
      </p:sp>
      <p:sp>
        <p:nvSpPr>
          <p:cNvPr id="50179" name="Rectangle 3"/>
          <p:cNvSpPr>
            <a:spLocks noGrp="1" noChangeArrowheads="1"/>
          </p:cNvSpPr>
          <p:nvPr>
            <p:ph type="body" idx="1"/>
          </p:nvPr>
        </p:nvSpPr>
        <p:spPr/>
        <p:txBody>
          <a:bodyPr/>
          <a:lstStyle/>
          <a:p>
            <a:r>
              <a:rPr lang="es-ES_tradnl"/>
              <a:t>El ARN es un ácido nucleico que se compone de una sola cadena de nucleótidos. </a:t>
            </a:r>
          </a:p>
          <a:p>
            <a:r>
              <a:rPr lang="es-ES_tradnl"/>
              <a:t>Los nucleótidos de ARN están formados por ribosa en lugar de la desoxirribosa del ADN, y tienen la base nitrogenada uracilo (U) en lugar de timina.</a:t>
            </a:r>
            <a:endParaRPr 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438400" y="188913"/>
            <a:ext cx="6400800" cy="823912"/>
          </a:xfrm>
        </p:spPr>
        <p:txBody>
          <a:bodyPr/>
          <a:lstStyle/>
          <a:p>
            <a:r>
              <a:rPr lang="es-ES_tradnl"/>
              <a:t>Tipos de ARN</a:t>
            </a:r>
            <a:endParaRPr lang="en-US"/>
          </a:p>
        </p:txBody>
      </p:sp>
      <p:sp>
        <p:nvSpPr>
          <p:cNvPr id="51203" name="Rectangle 3"/>
          <p:cNvSpPr>
            <a:spLocks noGrp="1" noChangeArrowheads="1"/>
          </p:cNvSpPr>
          <p:nvPr>
            <p:ph type="body" sz="half" idx="1"/>
          </p:nvPr>
        </p:nvSpPr>
        <p:spPr>
          <a:xfrm>
            <a:off x="2438400" y="1052513"/>
            <a:ext cx="6400800" cy="2171700"/>
          </a:xfrm>
        </p:spPr>
        <p:txBody>
          <a:bodyPr/>
          <a:lstStyle/>
          <a:p>
            <a:pPr>
              <a:lnSpc>
                <a:spcPct val="90000"/>
              </a:lnSpc>
            </a:pPr>
            <a:r>
              <a:rPr lang="es-ES_tradnl" sz="2000"/>
              <a:t>ARN mensajero o ARNm: lleva las instrucciones para hacer una proteína en particular, desde el ADN en el núcleo hasta los cromosomas.</a:t>
            </a:r>
          </a:p>
          <a:p>
            <a:pPr>
              <a:lnSpc>
                <a:spcPct val="90000"/>
              </a:lnSpc>
            </a:pPr>
            <a:r>
              <a:rPr lang="es-ES_tradnl" sz="2000"/>
              <a:t>ARN de transferencia o ARNt: lleva los aminoácidos a los ribosomas, se encuentra en el citoplasma.</a:t>
            </a:r>
          </a:p>
          <a:p>
            <a:pPr>
              <a:lnSpc>
                <a:spcPct val="90000"/>
              </a:lnSpc>
            </a:pPr>
            <a:r>
              <a:rPr lang="es-ES_tradnl" sz="2000"/>
              <a:t>ARN ribosomal o ARNr: forma parte de los ribosmas.</a:t>
            </a:r>
            <a:endParaRPr lang="en-US" sz="2000"/>
          </a:p>
        </p:txBody>
      </p:sp>
      <p:pic>
        <p:nvPicPr>
          <p:cNvPr id="51204" name="Picture 4" descr="FG10_02"/>
          <p:cNvPicPr>
            <a:picLocks noChangeAspect="1" noChangeArrowheads="1"/>
          </p:cNvPicPr>
          <p:nvPr/>
        </p:nvPicPr>
        <p:blipFill>
          <a:blip r:embed="rId2"/>
          <a:srcRect/>
          <a:stretch>
            <a:fillRect/>
          </a:stretch>
        </p:blipFill>
        <p:spPr bwMode="auto">
          <a:xfrm>
            <a:off x="2987675" y="3144838"/>
            <a:ext cx="4891088" cy="3668712"/>
          </a:xfrm>
          <a:prstGeom prst="rect">
            <a:avLst/>
          </a:prstGeom>
          <a:noFill/>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438400" y="115888"/>
            <a:ext cx="6400800" cy="823912"/>
          </a:xfrm>
        </p:spPr>
        <p:txBody>
          <a:bodyPr/>
          <a:lstStyle/>
          <a:p>
            <a:r>
              <a:rPr lang="es-ES_tradnl"/>
              <a:t>Pasos de la Transcripción</a:t>
            </a:r>
            <a:endParaRPr lang="en-US"/>
          </a:p>
        </p:txBody>
      </p:sp>
      <p:sp>
        <p:nvSpPr>
          <p:cNvPr id="52227" name="Rectangle 3"/>
          <p:cNvSpPr>
            <a:spLocks noGrp="1" noChangeArrowheads="1"/>
          </p:cNvSpPr>
          <p:nvPr>
            <p:ph type="body" idx="1"/>
          </p:nvPr>
        </p:nvSpPr>
        <p:spPr>
          <a:xfrm>
            <a:off x="2339975" y="836613"/>
            <a:ext cx="6705600" cy="2260600"/>
          </a:xfrm>
        </p:spPr>
        <p:txBody>
          <a:bodyPr/>
          <a:lstStyle/>
          <a:p>
            <a:pPr>
              <a:lnSpc>
                <a:spcPct val="80000"/>
              </a:lnSpc>
            </a:pPr>
            <a:r>
              <a:rPr lang="es-ES_tradnl" sz="1800"/>
              <a:t>La porción del ADN que contiene el código para la proteína que se necesita, se desdobla y se separa. El resultado es que se exponen las bases.</a:t>
            </a:r>
          </a:p>
          <a:p>
            <a:pPr>
              <a:lnSpc>
                <a:spcPct val="80000"/>
              </a:lnSpc>
            </a:pPr>
            <a:r>
              <a:rPr lang="es-ES_tradnl" sz="1800"/>
              <a:t>Los nucleótidos de ARN libres que están en el núcleo, se aparean con las bases expuestas del ADN. Como resultado, de los tripletes del ADN se forman tripletes complementarios en la molécula de ARNm. Una sucesión de tres nucleótidos en una molécula que codifica para un aminoácido se llama un codón.</a:t>
            </a:r>
            <a:endParaRPr lang="en-US" sz="1800"/>
          </a:p>
        </p:txBody>
      </p:sp>
      <p:pic>
        <p:nvPicPr>
          <p:cNvPr id="52228" name="Picture 4" descr="FG10_04ab"/>
          <p:cNvPicPr>
            <a:picLocks noChangeAspect="1" noChangeArrowheads="1"/>
          </p:cNvPicPr>
          <p:nvPr/>
        </p:nvPicPr>
        <p:blipFill>
          <a:blip r:embed="rId2"/>
          <a:srcRect/>
          <a:stretch>
            <a:fillRect/>
          </a:stretch>
        </p:blipFill>
        <p:spPr bwMode="auto">
          <a:xfrm>
            <a:off x="3059113" y="2928938"/>
            <a:ext cx="5178425" cy="3884612"/>
          </a:xfrm>
          <a:prstGeom prst="rect">
            <a:avLst/>
          </a:prstGeo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DNA-HIGH"/>
          <p:cNvPicPr>
            <a:picLocks noChangeAspect="1" noChangeArrowheads="1"/>
          </p:cNvPicPr>
          <p:nvPr/>
        </p:nvPicPr>
        <p:blipFill>
          <a:blip r:embed="rId2"/>
          <a:srcRect/>
          <a:stretch>
            <a:fillRect/>
          </a:stretch>
        </p:blipFill>
        <p:spPr bwMode="auto">
          <a:xfrm>
            <a:off x="2339975" y="620713"/>
            <a:ext cx="6659563" cy="5537200"/>
          </a:xfrm>
          <a:prstGeom prst="rect">
            <a:avLst/>
          </a:prstGeom>
          <a:noFill/>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438400" y="1052513"/>
            <a:ext cx="6400800" cy="2089150"/>
          </a:xfrm>
        </p:spPr>
        <p:txBody>
          <a:bodyPr/>
          <a:lstStyle/>
          <a:p>
            <a:pPr>
              <a:lnSpc>
                <a:spcPct val="80000"/>
              </a:lnSpc>
            </a:pPr>
            <a:r>
              <a:rPr lang="es-ES_tradnl" sz="2000"/>
              <a:t>La molécula de ARNm se completa por la formación de enlaces entre los nucleótidos del ARN. La molécula de ARNm se separa de la molécula de ADN. La molécula completa de ARNm, sale del núcleo, pasa por la membrana nuclear y va a los ribosomas.</a:t>
            </a:r>
            <a:endParaRPr lang="en-US" sz="2000"/>
          </a:p>
        </p:txBody>
      </p:sp>
      <p:sp>
        <p:nvSpPr>
          <p:cNvPr id="53252" name="Rectangle 4"/>
          <p:cNvSpPr>
            <a:spLocks noChangeArrowheads="1"/>
          </p:cNvSpPr>
          <p:nvPr/>
        </p:nvSpPr>
        <p:spPr bwMode="auto">
          <a:xfrm>
            <a:off x="2411413" y="188913"/>
            <a:ext cx="6400800" cy="792162"/>
          </a:xfrm>
          <a:prstGeom prst="rect">
            <a:avLst/>
          </a:prstGeom>
          <a:noFill/>
          <a:ln w="9525">
            <a:noFill/>
            <a:miter lim="800000"/>
            <a:headEnd/>
            <a:tailEnd/>
          </a:ln>
          <a:effectLst/>
        </p:spPr>
        <p:txBody>
          <a:bodyPr anchor="ctr"/>
          <a:lstStyle/>
          <a:p>
            <a:r>
              <a:rPr lang="es-ES_tradnl" sz="3600">
                <a:solidFill>
                  <a:schemeClr val="tx2"/>
                </a:solidFill>
                <a:effectLst>
                  <a:outerShdw blurRad="38100" dist="38100" dir="2700000" algn="tl">
                    <a:srgbClr val="C0C0C0"/>
                  </a:outerShdw>
                </a:effectLst>
              </a:rPr>
              <a:t>Pasos de la Transcripción</a:t>
            </a:r>
            <a:endParaRPr lang="en-US" sz="3600">
              <a:solidFill>
                <a:schemeClr val="tx2"/>
              </a:solidFill>
              <a:effectLst>
                <a:outerShdw blurRad="38100" dist="38100" dir="2700000" algn="tl">
                  <a:srgbClr val="C0C0C0"/>
                </a:outerShdw>
              </a:effectLst>
            </a:endParaRPr>
          </a:p>
        </p:txBody>
      </p:sp>
      <p:pic>
        <p:nvPicPr>
          <p:cNvPr id="53253" name="Picture 5" descr="FG10_04cd"/>
          <p:cNvPicPr>
            <a:picLocks noChangeAspect="1" noChangeArrowheads="1"/>
          </p:cNvPicPr>
          <p:nvPr/>
        </p:nvPicPr>
        <p:blipFill>
          <a:blip r:embed="rId2"/>
          <a:srcRect/>
          <a:stretch>
            <a:fillRect/>
          </a:stretch>
        </p:blipFill>
        <p:spPr bwMode="auto">
          <a:xfrm>
            <a:off x="2987675" y="2614613"/>
            <a:ext cx="5400675" cy="4051300"/>
          </a:xfrm>
          <a:prstGeom prst="rect">
            <a:avLst/>
          </a:prstGeom>
          <a:noFill/>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s-ES_tradnl"/>
              <a:t>Traducción</a:t>
            </a:r>
            <a:endParaRPr lang="en-US"/>
          </a:p>
        </p:txBody>
      </p:sp>
      <p:sp>
        <p:nvSpPr>
          <p:cNvPr id="54275" name="Rectangle 3"/>
          <p:cNvSpPr>
            <a:spLocks noGrp="1" noChangeArrowheads="1"/>
          </p:cNvSpPr>
          <p:nvPr>
            <p:ph type="body" idx="1"/>
          </p:nvPr>
        </p:nvSpPr>
        <p:spPr/>
        <p:txBody>
          <a:bodyPr/>
          <a:lstStyle/>
          <a:p>
            <a:pPr>
              <a:lnSpc>
                <a:spcPct val="90000"/>
              </a:lnSpc>
            </a:pPr>
            <a:r>
              <a:rPr lang="es-ES_tradnl" sz="2400"/>
              <a:t>Es la síntesis de una molécula de proteína, de acuerdo con el código contenido en la molécula de ARNm.</a:t>
            </a:r>
          </a:p>
          <a:p>
            <a:pPr>
              <a:lnSpc>
                <a:spcPct val="90000"/>
              </a:lnSpc>
            </a:pPr>
            <a:r>
              <a:rPr lang="es-ES_tradnl" sz="2400"/>
              <a:t>Se llama traducción porque comprende el cambio del “lenguaje” de ácidos nucleicos (sucesión de bases) al lenguaje de proteínas (sucesión de aminoácidos).</a:t>
            </a:r>
          </a:p>
          <a:p>
            <a:pPr>
              <a:lnSpc>
                <a:spcPct val="90000"/>
              </a:lnSpc>
            </a:pPr>
            <a:r>
              <a:rPr lang="es-ES_tradnl" sz="2400"/>
              <a:t>En el citoplasma, el ARNm se mueve hacia los ribosomas. Los aminoácidos que se necesitan están dispersos por el citoplasma. Los aminoácidos correctos llegan al ARNm por el ARNt.</a:t>
            </a:r>
            <a:endParaRPr lang="en-US" sz="240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sz="half" idx="1"/>
          </p:nvPr>
        </p:nvSpPr>
        <p:spPr>
          <a:xfrm>
            <a:off x="2438400" y="188913"/>
            <a:ext cx="6400800" cy="2171700"/>
          </a:xfrm>
        </p:spPr>
        <p:txBody>
          <a:bodyPr/>
          <a:lstStyle/>
          <a:p>
            <a:pPr>
              <a:lnSpc>
                <a:spcPct val="80000"/>
              </a:lnSpc>
            </a:pPr>
            <a:r>
              <a:rPr lang="es-ES_tradnl" sz="2000"/>
              <a:t>Las moléculas de ARNt son más cortas que las de ARNm y tienen la forma de una hoja de trébol.</a:t>
            </a:r>
          </a:p>
          <a:p>
            <a:pPr>
              <a:lnSpc>
                <a:spcPct val="80000"/>
              </a:lnSpc>
            </a:pPr>
            <a:r>
              <a:rPr lang="es-ES_tradnl" sz="2000"/>
              <a:t>En uno de los lazos de la molécula de ARNt hay un conjunto de tres bases llamado anticodón. El lado opuesto transporta un aminoácido.</a:t>
            </a:r>
          </a:p>
          <a:p>
            <a:pPr>
              <a:lnSpc>
                <a:spcPct val="80000"/>
              </a:lnSpc>
            </a:pPr>
            <a:r>
              <a:rPr lang="es-ES_tradnl" sz="2000"/>
              <a:t>Las bases de los anticodones del ARNt son complementarias a las bases de los codones del ARNm.</a:t>
            </a:r>
            <a:endParaRPr lang="en-US" sz="2000"/>
          </a:p>
        </p:txBody>
      </p:sp>
      <p:pic>
        <p:nvPicPr>
          <p:cNvPr id="55300" name="Picture 4" descr="FG10_07"/>
          <p:cNvPicPr>
            <a:picLocks noChangeAspect="1" noChangeArrowheads="1"/>
          </p:cNvPicPr>
          <p:nvPr/>
        </p:nvPicPr>
        <p:blipFill>
          <a:blip r:embed="rId2"/>
          <a:srcRect/>
          <a:stretch>
            <a:fillRect/>
          </a:stretch>
        </p:blipFill>
        <p:spPr bwMode="auto">
          <a:xfrm>
            <a:off x="2555875" y="2308225"/>
            <a:ext cx="5903913" cy="4429125"/>
          </a:xfrm>
          <a:prstGeom prst="rect">
            <a:avLst/>
          </a:prstGeom>
          <a:noFill/>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438400" y="115888"/>
            <a:ext cx="6400800" cy="754062"/>
          </a:xfrm>
        </p:spPr>
        <p:txBody>
          <a:bodyPr/>
          <a:lstStyle/>
          <a:p>
            <a:r>
              <a:rPr lang="es-ES_tradnl"/>
              <a:t>Pasos de la Traducción</a:t>
            </a:r>
            <a:endParaRPr lang="en-US"/>
          </a:p>
        </p:txBody>
      </p:sp>
      <p:sp>
        <p:nvSpPr>
          <p:cNvPr id="56325" name="Rectangle 5"/>
          <p:cNvSpPr>
            <a:spLocks noGrp="1" noChangeArrowheads="1"/>
          </p:cNvSpPr>
          <p:nvPr>
            <p:ph sz="half" idx="2"/>
          </p:nvPr>
        </p:nvSpPr>
        <p:spPr/>
        <p:txBody>
          <a:bodyPr/>
          <a:lstStyle/>
          <a:p>
            <a:endParaRPr lang="es-ES" sz="2800"/>
          </a:p>
        </p:txBody>
      </p:sp>
      <p:pic>
        <p:nvPicPr>
          <p:cNvPr id="56324" name="Picture 4" descr="FG10_06abc"/>
          <p:cNvPicPr>
            <a:picLocks noChangeAspect="1" noChangeArrowheads="1"/>
          </p:cNvPicPr>
          <p:nvPr/>
        </p:nvPicPr>
        <p:blipFill>
          <a:blip r:embed="rId2"/>
          <a:srcRect/>
          <a:stretch>
            <a:fillRect/>
          </a:stretch>
        </p:blipFill>
        <p:spPr bwMode="auto">
          <a:xfrm>
            <a:off x="2209800" y="2349500"/>
            <a:ext cx="6899275" cy="5175250"/>
          </a:xfrm>
          <a:prstGeom prst="rect">
            <a:avLst/>
          </a:prstGeom>
          <a:noFill/>
        </p:spPr>
      </p:pic>
      <p:sp>
        <p:nvSpPr>
          <p:cNvPr id="56327" name="Rectangle 7"/>
          <p:cNvSpPr>
            <a:spLocks noGrp="1" noChangeArrowheads="1"/>
          </p:cNvSpPr>
          <p:nvPr>
            <p:ph type="body" sz="half" idx="1"/>
          </p:nvPr>
        </p:nvSpPr>
        <p:spPr>
          <a:xfrm>
            <a:off x="2411413" y="908050"/>
            <a:ext cx="6400800" cy="2171700"/>
          </a:xfrm>
          <a:noFill/>
          <a:ln/>
        </p:spPr>
        <p:txBody>
          <a:bodyPr/>
          <a:lstStyle/>
          <a:p>
            <a:pPr>
              <a:lnSpc>
                <a:spcPct val="90000"/>
              </a:lnSpc>
            </a:pPr>
            <a:r>
              <a:rPr lang="es-ES_tradnl" sz="2000"/>
              <a:t>Un extremo de la molécula de ARNm se pega al ribosoma.</a:t>
            </a:r>
          </a:p>
          <a:p>
            <a:pPr>
              <a:lnSpc>
                <a:spcPct val="90000"/>
              </a:lnSpc>
            </a:pPr>
            <a:r>
              <a:rPr lang="es-ES_tradnl" sz="2000"/>
              <a:t>Las moléculas de ARNt recogen ciertos amnoácidos y se mueven hacia el punto donde el ARNm está pegado al ribosoma.</a:t>
            </a:r>
          </a:p>
          <a:p>
            <a:pPr>
              <a:lnSpc>
                <a:spcPct val="90000"/>
              </a:lnSpc>
            </a:pPr>
            <a:r>
              <a:rPr lang="es-ES_tradnl" sz="2000"/>
              <a:t>Una molécula de ARNt con el anticodón correcto se enlaza con el codón complementario en el ARNm.</a:t>
            </a:r>
            <a:endParaRPr lang="en-US" sz="200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2339975" y="115888"/>
            <a:ext cx="6624638" cy="1944687"/>
          </a:xfrm>
        </p:spPr>
        <p:txBody>
          <a:bodyPr/>
          <a:lstStyle/>
          <a:p>
            <a:pPr>
              <a:lnSpc>
                <a:spcPct val="80000"/>
              </a:lnSpc>
            </a:pPr>
            <a:r>
              <a:rPr lang="es-ES_tradnl" sz="1800"/>
              <a:t>A medida que el ARNm se mueve a lo largo del ribosoma, el siguiente codón hace contacto con el ribosoma. El siguiente ARNt se mueve a su posición con su aminoácido. Los aminoácidos adyacentes se enlazan por medio de un enlace peptídico.</a:t>
            </a:r>
          </a:p>
          <a:p>
            <a:pPr>
              <a:lnSpc>
                <a:spcPct val="80000"/>
              </a:lnSpc>
            </a:pPr>
            <a:r>
              <a:rPr lang="es-ES_tradnl" sz="1800"/>
              <a:t>Se desprende la primera molécula de ARNt. El siguiente codón se mueve a su posición y el siguiente aminoácido se coloca en su posición.</a:t>
            </a:r>
          </a:p>
        </p:txBody>
      </p:sp>
      <p:pic>
        <p:nvPicPr>
          <p:cNvPr id="57348" name="Picture 4" descr="FG10_06def"/>
          <p:cNvPicPr>
            <a:picLocks noChangeAspect="1" noChangeArrowheads="1"/>
          </p:cNvPicPr>
          <p:nvPr/>
        </p:nvPicPr>
        <p:blipFill>
          <a:blip r:embed="rId2"/>
          <a:srcRect/>
          <a:stretch>
            <a:fillRect/>
          </a:stretch>
        </p:blipFill>
        <p:spPr bwMode="auto">
          <a:xfrm>
            <a:off x="2411413" y="1989138"/>
            <a:ext cx="6588125" cy="4941887"/>
          </a:xfrm>
          <a:prstGeom prst="rect">
            <a:avLst/>
          </a:prstGeom>
          <a:noFill/>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2438400" y="188913"/>
            <a:ext cx="6400800" cy="1757362"/>
          </a:xfrm>
        </p:spPr>
        <p:txBody>
          <a:bodyPr/>
          <a:lstStyle/>
          <a:p>
            <a:pPr>
              <a:lnSpc>
                <a:spcPct val="90000"/>
              </a:lnSpc>
            </a:pPr>
            <a:r>
              <a:rPr lang="es-ES_tradnl" sz="2400"/>
              <a:t>El proceso se repite hasta que se traduzca el mensaje completo y se forme un cadena grande de aminoácidos que formará parte de una proteína.</a:t>
            </a:r>
            <a:endParaRPr lang="en-US" sz="2400"/>
          </a:p>
        </p:txBody>
      </p:sp>
      <p:pic>
        <p:nvPicPr>
          <p:cNvPr id="63492" name="Picture 4" descr="FG10_06ghi"/>
          <p:cNvPicPr>
            <a:picLocks noChangeAspect="1" noChangeArrowheads="1"/>
          </p:cNvPicPr>
          <p:nvPr/>
        </p:nvPicPr>
        <p:blipFill>
          <a:blip r:embed="rId2"/>
          <a:srcRect/>
          <a:stretch>
            <a:fillRect/>
          </a:stretch>
        </p:blipFill>
        <p:spPr bwMode="auto">
          <a:xfrm>
            <a:off x="2279650" y="1628775"/>
            <a:ext cx="6972300" cy="5229225"/>
          </a:xfrm>
          <a:prstGeom prst="rect">
            <a:avLst/>
          </a:prstGeom>
          <a:noFill/>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s-ES"/>
              <a:t>La función del ADN</a:t>
            </a:r>
          </a:p>
        </p:txBody>
      </p:sp>
      <p:pic>
        <p:nvPicPr>
          <p:cNvPr id="23556" name="Picture 4" descr="FG11_08"/>
          <p:cNvPicPr>
            <a:picLocks noChangeAspect="1" noChangeArrowheads="1"/>
          </p:cNvPicPr>
          <p:nvPr>
            <p:ph sz="half" idx="2"/>
          </p:nvPr>
        </p:nvPicPr>
        <p:blipFill>
          <a:blip r:embed="rId2"/>
          <a:srcRect/>
          <a:stretch>
            <a:fillRect/>
          </a:stretch>
        </p:blipFill>
        <p:spPr>
          <a:xfrm>
            <a:off x="4787900" y="2024063"/>
            <a:ext cx="5041900" cy="3781425"/>
          </a:xfrm>
          <a:noFill/>
          <a:ln/>
        </p:spPr>
      </p:pic>
      <p:sp>
        <p:nvSpPr>
          <p:cNvPr id="23559" name="Rectangle 7"/>
          <p:cNvSpPr>
            <a:spLocks noGrp="1" noChangeArrowheads="1"/>
          </p:cNvSpPr>
          <p:nvPr>
            <p:ph type="body" sz="half" idx="1"/>
          </p:nvPr>
        </p:nvSpPr>
        <p:spPr>
          <a:noFill/>
          <a:ln/>
        </p:spPr>
        <p:txBody>
          <a:bodyPr/>
          <a:lstStyle/>
          <a:p>
            <a:pPr>
              <a:lnSpc>
                <a:spcPct val="80000"/>
              </a:lnSpc>
            </a:pPr>
            <a:r>
              <a:rPr lang="es-ES" sz="2000">
                <a:solidFill>
                  <a:srgbClr val="FF3300"/>
                </a:solidFill>
              </a:rPr>
              <a:t>¿Por qué es tan importante que los cromosomas pasen de la célula madre a las células hijas?</a:t>
            </a:r>
          </a:p>
          <a:p>
            <a:pPr>
              <a:lnSpc>
                <a:spcPct val="80000"/>
              </a:lnSpc>
            </a:pPr>
            <a:r>
              <a:rPr lang="es-ES" sz="2000"/>
              <a:t>Los cromosomas están formados por genes, los segmentos de ADN que son las unidades de la herencia.</a:t>
            </a:r>
          </a:p>
          <a:p>
            <a:pPr>
              <a:lnSpc>
                <a:spcPct val="80000"/>
              </a:lnSpc>
            </a:pPr>
            <a:r>
              <a:rPr lang="es-ES" sz="2000"/>
              <a:t>Los genes controlan características como:</a:t>
            </a:r>
          </a:p>
          <a:p>
            <a:pPr lvl="1">
              <a:lnSpc>
                <a:spcPct val="80000"/>
              </a:lnSpc>
            </a:pPr>
            <a:r>
              <a:rPr lang="es-ES" sz="1800"/>
              <a:t>Color del pelo</a:t>
            </a:r>
          </a:p>
          <a:p>
            <a:pPr lvl="1">
              <a:lnSpc>
                <a:spcPct val="80000"/>
              </a:lnSpc>
            </a:pPr>
            <a:r>
              <a:rPr lang="es-ES" sz="1800"/>
              <a:t>Tipo de sangre</a:t>
            </a:r>
          </a:p>
          <a:p>
            <a:pPr lvl="1">
              <a:lnSpc>
                <a:spcPct val="80000"/>
              </a:lnSpc>
            </a:pPr>
            <a:r>
              <a:rPr lang="es-ES" sz="1800"/>
              <a:t>Color de la piel</a:t>
            </a:r>
          </a:p>
          <a:p>
            <a:pPr lvl="1">
              <a:lnSpc>
                <a:spcPct val="80000"/>
              </a:lnSpc>
            </a:pPr>
            <a:r>
              <a:rPr lang="es-ES" sz="1800"/>
              <a:t>Color de los ojos</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s-ES"/>
              <a:t>La estructura del ADN</a:t>
            </a:r>
          </a:p>
        </p:txBody>
      </p:sp>
      <p:graphicFrame>
        <p:nvGraphicFramePr>
          <p:cNvPr id="24586" name="Object 10"/>
          <p:cNvGraphicFramePr>
            <a:graphicFrameLocks noChangeAspect="1"/>
          </p:cNvGraphicFramePr>
          <p:nvPr>
            <p:ph sz="half" idx="2"/>
          </p:nvPr>
        </p:nvGraphicFramePr>
        <p:xfrm>
          <a:off x="4176713" y="1746250"/>
          <a:ext cx="5795962" cy="4346575"/>
        </p:xfrm>
        <a:graphic>
          <a:graphicData uri="http://schemas.openxmlformats.org/presentationml/2006/ole">
            <p:oleObj spid="_x0000_s24586" name="Fotografía de Photo Editor" r:id="rId3" imgW="7621064" imgH="5714286" progId="MSPhotoEd.3">
              <p:embed/>
            </p:oleObj>
          </a:graphicData>
        </a:graphic>
      </p:graphicFrame>
      <p:sp>
        <p:nvSpPr>
          <p:cNvPr id="24588" name="Rectangle 12"/>
          <p:cNvSpPr>
            <a:spLocks noGrp="1" noChangeArrowheads="1"/>
          </p:cNvSpPr>
          <p:nvPr>
            <p:ph type="body" sz="half" idx="1"/>
          </p:nvPr>
        </p:nvSpPr>
        <p:spPr>
          <a:xfrm>
            <a:off x="2438400" y="1600200"/>
            <a:ext cx="3124200" cy="4852988"/>
          </a:xfrm>
          <a:noFill/>
          <a:ln/>
        </p:spPr>
        <p:txBody>
          <a:bodyPr/>
          <a:lstStyle/>
          <a:p>
            <a:pPr>
              <a:lnSpc>
                <a:spcPct val="90000"/>
              </a:lnSpc>
            </a:pPr>
            <a:r>
              <a:rPr lang="es-ES" sz="2000"/>
              <a:t>En 1953, James Watson, Francis Crick, Maurice Wilkins y </a:t>
            </a:r>
            <a:r>
              <a:rPr lang="es-ES" sz="2000">
                <a:solidFill>
                  <a:srgbClr val="FF3300"/>
                </a:solidFill>
              </a:rPr>
              <a:t>Rosalind Franklin</a:t>
            </a:r>
            <a:r>
              <a:rPr lang="es-ES" sz="2000"/>
              <a:t> propusieron un modelo para la estructura del ADN.</a:t>
            </a:r>
          </a:p>
          <a:p>
            <a:pPr>
              <a:lnSpc>
                <a:spcPct val="90000"/>
              </a:lnSpc>
            </a:pPr>
            <a:r>
              <a:rPr lang="es-ES" sz="2000"/>
              <a:t>Se compone de unidades llamadas nucleótidos.</a:t>
            </a:r>
          </a:p>
          <a:p>
            <a:pPr>
              <a:lnSpc>
                <a:spcPct val="90000"/>
              </a:lnSpc>
            </a:pPr>
            <a:r>
              <a:rPr lang="es-ES" sz="2000"/>
              <a:t>Cada nucleótido contiene un grupo fosfato, un azúcar de 5 carbonos llamada desoxirribosa y una base nitrogenada.</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38400" y="188913"/>
            <a:ext cx="6400800" cy="968375"/>
          </a:xfrm>
        </p:spPr>
        <p:txBody>
          <a:bodyPr/>
          <a:lstStyle/>
          <a:p>
            <a:r>
              <a:rPr lang="es-ES"/>
              <a:t>La estructura del ADN</a:t>
            </a:r>
          </a:p>
        </p:txBody>
      </p:sp>
      <p:sp>
        <p:nvSpPr>
          <p:cNvPr id="25603" name="Rectangle 3"/>
          <p:cNvSpPr>
            <a:spLocks noGrp="1" noChangeArrowheads="1"/>
          </p:cNvSpPr>
          <p:nvPr>
            <p:ph type="body" sz="half" idx="1"/>
          </p:nvPr>
        </p:nvSpPr>
        <p:spPr>
          <a:xfrm>
            <a:off x="2438400" y="1196975"/>
            <a:ext cx="6400800" cy="2171700"/>
          </a:xfrm>
        </p:spPr>
        <p:txBody>
          <a:bodyPr/>
          <a:lstStyle/>
          <a:p>
            <a:pPr>
              <a:lnSpc>
                <a:spcPct val="80000"/>
              </a:lnSpc>
            </a:pPr>
            <a:r>
              <a:rPr lang="es-ES" sz="1800"/>
              <a:t>Los nucleótidos están unidos por enlaces entre el grupo fosfato de un nucleótido y el azúcar del siguiente nucleótido.</a:t>
            </a:r>
          </a:p>
          <a:p>
            <a:pPr>
              <a:lnSpc>
                <a:spcPct val="80000"/>
              </a:lnSpc>
            </a:pPr>
            <a:r>
              <a:rPr lang="es-ES" sz="1800"/>
              <a:t>Se forma una larga cadena de nucleótidos enlazados del fosfato al azúcar.</a:t>
            </a:r>
          </a:p>
          <a:p>
            <a:pPr>
              <a:lnSpc>
                <a:spcPct val="80000"/>
              </a:lnSpc>
            </a:pPr>
            <a:r>
              <a:rPr lang="es-ES" sz="1800"/>
              <a:t>Las bases nitrogenadas se extienden hacia dentro desde la cadena azúcar-fosfato. En el ADN hay 4 bases:</a:t>
            </a:r>
          </a:p>
          <a:p>
            <a:pPr lvl="1">
              <a:lnSpc>
                <a:spcPct val="80000"/>
              </a:lnSpc>
            </a:pPr>
            <a:r>
              <a:rPr lang="es-ES" sz="1600"/>
              <a:t>adenina (A), citosina (C), guanina (G) y timina (T).</a:t>
            </a:r>
          </a:p>
        </p:txBody>
      </p:sp>
      <p:pic>
        <p:nvPicPr>
          <p:cNvPr id="25604" name="Picture 4" descr="FG9_03"/>
          <p:cNvPicPr>
            <a:picLocks noChangeAspect="1" noChangeArrowheads="1"/>
          </p:cNvPicPr>
          <p:nvPr>
            <p:ph sz="half" idx="2"/>
          </p:nvPr>
        </p:nvPicPr>
        <p:blipFill>
          <a:blip r:embed="rId2"/>
          <a:srcRect/>
          <a:stretch>
            <a:fillRect/>
          </a:stretch>
        </p:blipFill>
        <p:spPr>
          <a:xfrm>
            <a:off x="3132138" y="3141663"/>
            <a:ext cx="4953000" cy="3714750"/>
          </a:xfrm>
          <a:noFill/>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438400" y="1600200"/>
            <a:ext cx="3213100" cy="4997450"/>
          </a:xfrm>
        </p:spPr>
        <p:txBody>
          <a:bodyPr/>
          <a:lstStyle/>
          <a:p>
            <a:pPr>
              <a:lnSpc>
                <a:spcPct val="80000"/>
              </a:lnSpc>
            </a:pPr>
            <a:r>
              <a:rPr lang="es-ES" sz="2400"/>
              <a:t>Una molécula de ADN se compone de dos cadenas de nucleótidos unidas por puentes de hidrógeno entre las bases nitrogenadas.</a:t>
            </a:r>
          </a:p>
          <a:p>
            <a:pPr>
              <a:lnSpc>
                <a:spcPct val="80000"/>
              </a:lnSpc>
            </a:pPr>
            <a:r>
              <a:rPr lang="es-ES" sz="2400"/>
              <a:t>Las cadenas de nucleótidos forman una espiral alrededor de un centro común.</a:t>
            </a:r>
          </a:p>
          <a:p>
            <a:pPr>
              <a:lnSpc>
                <a:spcPct val="80000"/>
              </a:lnSpc>
            </a:pPr>
            <a:r>
              <a:rPr lang="es-ES" sz="2400">
                <a:solidFill>
                  <a:srgbClr val="FF3300"/>
                </a:solidFill>
              </a:rPr>
              <a:t>La forma espiral de la molécula es una doble hélice.</a:t>
            </a:r>
          </a:p>
        </p:txBody>
      </p:sp>
      <p:sp>
        <p:nvSpPr>
          <p:cNvPr id="26628" name="Rectangle 4"/>
          <p:cNvSpPr>
            <a:spLocks noChangeArrowheads="1"/>
          </p:cNvSpPr>
          <p:nvPr/>
        </p:nvSpPr>
        <p:spPr bwMode="auto">
          <a:xfrm>
            <a:off x="2419350" y="188913"/>
            <a:ext cx="6400800" cy="1219200"/>
          </a:xfrm>
          <a:prstGeom prst="rect">
            <a:avLst/>
          </a:prstGeom>
          <a:noFill/>
          <a:ln w="9525">
            <a:noFill/>
            <a:miter lim="800000"/>
            <a:headEnd/>
            <a:tailEnd/>
          </a:ln>
          <a:effectLst/>
        </p:spPr>
        <p:txBody>
          <a:bodyPr anchor="ctr"/>
          <a:lstStyle/>
          <a:p>
            <a:r>
              <a:rPr lang="es-ES" sz="3600">
                <a:solidFill>
                  <a:schemeClr val="tx2"/>
                </a:solidFill>
                <a:effectLst>
                  <a:outerShdw blurRad="38100" dist="38100" dir="2700000" algn="tl">
                    <a:srgbClr val="C0C0C0"/>
                  </a:outerShdw>
                </a:effectLst>
              </a:rPr>
              <a:t>La estructura del ADN</a:t>
            </a:r>
          </a:p>
        </p:txBody>
      </p:sp>
      <p:pic>
        <p:nvPicPr>
          <p:cNvPr id="26630" name="Picture 6" descr="knol-dna"/>
          <p:cNvPicPr>
            <a:picLocks noChangeAspect="1" noChangeArrowheads="1"/>
          </p:cNvPicPr>
          <p:nvPr/>
        </p:nvPicPr>
        <p:blipFill>
          <a:blip r:embed="rId2"/>
          <a:srcRect/>
          <a:stretch>
            <a:fillRect/>
          </a:stretch>
        </p:blipFill>
        <p:spPr bwMode="auto">
          <a:xfrm>
            <a:off x="5688013" y="2133600"/>
            <a:ext cx="3276600" cy="3527425"/>
          </a:xfrm>
          <a:prstGeom prst="rect">
            <a:avLst/>
          </a:prstGeom>
          <a:noFill/>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438400" y="981075"/>
            <a:ext cx="6400800" cy="2549525"/>
          </a:xfrm>
        </p:spPr>
        <p:txBody>
          <a:bodyPr/>
          <a:lstStyle/>
          <a:p>
            <a:pPr>
              <a:lnSpc>
                <a:spcPct val="80000"/>
              </a:lnSpc>
            </a:pPr>
            <a:r>
              <a:rPr lang="es-ES" sz="2000"/>
              <a:t>Los puentes de hidrógeno son específicos entre las bases:</a:t>
            </a:r>
          </a:p>
          <a:p>
            <a:pPr lvl="1">
              <a:lnSpc>
                <a:spcPct val="80000"/>
              </a:lnSpc>
            </a:pPr>
            <a:r>
              <a:rPr lang="es-ES" sz="1800"/>
              <a:t>La adenina siempre forma 2 enlaces con la timina.</a:t>
            </a:r>
          </a:p>
          <a:p>
            <a:pPr lvl="1">
              <a:lnSpc>
                <a:spcPct val="80000"/>
              </a:lnSpc>
            </a:pPr>
            <a:r>
              <a:rPr lang="es-ES" sz="1800"/>
              <a:t>La citosina siempre forma 3 enlaces con la guanina.</a:t>
            </a:r>
          </a:p>
          <a:p>
            <a:pPr>
              <a:lnSpc>
                <a:spcPct val="80000"/>
              </a:lnSpc>
            </a:pPr>
            <a:r>
              <a:rPr lang="es-ES" sz="2000"/>
              <a:t>Por ello, la sucesión de bases de una cadena de nucleótidos determina la sucesión de bases en la otra cadena. Son complementarias.</a:t>
            </a:r>
          </a:p>
          <a:p>
            <a:pPr>
              <a:lnSpc>
                <a:spcPct val="80000"/>
              </a:lnSpc>
            </a:pPr>
            <a:r>
              <a:rPr lang="es-ES" sz="2000"/>
              <a:t>Este apareamiento de bases nitrogenadas es la base de la replicación del ADN.</a:t>
            </a:r>
          </a:p>
        </p:txBody>
      </p:sp>
      <p:sp>
        <p:nvSpPr>
          <p:cNvPr id="27652" name="Rectangle 4"/>
          <p:cNvSpPr>
            <a:spLocks noGrp="1" noChangeArrowheads="1"/>
          </p:cNvSpPr>
          <p:nvPr>
            <p:ph type="title"/>
          </p:nvPr>
        </p:nvSpPr>
        <p:spPr>
          <a:xfrm>
            <a:off x="2438400" y="115888"/>
            <a:ext cx="6400800" cy="896937"/>
          </a:xfrm>
          <a:noFill/>
          <a:ln/>
        </p:spPr>
        <p:txBody>
          <a:bodyPr/>
          <a:lstStyle/>
          <a:p>
            <a:r>
              <a:rPr lang="es-ES"/>
              <a:t>La estructura del ADN</a:t>
            </a:r>
          </a:p>
        </p:txBody>
      </p:sp>
      <p:pic>
        <p:nvPicPr>
          <p:cNvPr id="27654" name="Picture 6" descr="Image1"/>
          <p:cNvPicPr>
            <a:picLocks noChangeAspect="1" noChangeArrowheads="1"/>
          </p:cNvPicPr>
          <p:nvPr/>
        </p:nvPicPr>
        <p:blipFill>
          <a:blip r:embed="rId2"/>
          <a:srcRect/>
          <a:stretch>
            <a:fillRect/>
          </a:stretch>
        </p:blipFill>
        <p:spPr bwMode="auto">
          <a:xfrm>
            <a:off x="3419475" y="3429000"/>
            <a:ext cx="4608513" cy="3295650"/>
          </a:xfrm>
          <a:prstGeom prst="rect">
            <a:avLst/>
          </a:prstGeom>
          <a:noFill/>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a:ln/>
        </p:spPr>
        <p:txBody>
          <a:bodyPr/>
          <a:lstStyle/>
          <a:p>
            <a:r>
              <a:rPr lang="es-ES"/>
              <a:t>La Replicación del ADN</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438400" y="115888"/>
            <a:ext cx="6400800" cy="865187"/>
          </a:xfrm>
        </p:spPr>
        <p:txBody>
          <a:bodyPr/>
          <a:lstStyle/>
          <a:p>
            <a:r>
              <a:rPr lang="es-ES"/>
              <a:t>La replicación del ADN</a:t>
            </a:r>
          </a:p>
        </p:txBody>
      </p:sp>
      <p:sp>
        <p:nvSpPr>
          <p:cNvPr id="30723" name="Rectangle 3"/>
          <p:cNvSpPr>
            <a:spLocks noGrp="1" noChangeArrowheads="1"/>
          </p:cNvSpPr>
          <p:nvPr>
            <p:ph type="body" sz="half" idx="1"/>
          </p:nvPr>
        </p:nvSpPr>
        <p:spPr>
          <a:xfrm>
            <a:off x="2438400" y="1052513"/>
            <a:ext cx="6400800" cy="2171700"/>
          </a:xfrm>
        </p:spPr>
        <p:txBody>
          <a:bodyPr/>
          <a:lstStyle/>
          <a:p>
            <a:pPr>
              <a:lnSpc>
                <a:spcPct val="90000"/>
              </a:lnSpc>
            </a:pPr>
            <a:r>
              <a:rPr lang="es-ES" sz="2400"/>
              <a:t>Es el proceso mediante el cual la molécula de ADN hace copias de sí misma (y, por tanto del cromosoma).</a:t>
            </a:r>
          </a:p>
          <a:p>
            <a:pPr>
              <a:lnSpc>
                <a:spcPct val="90000"/>
              </a:lnSpc>
            </a:pPr>
            <a:r>
              <a:rPr lang="es-ES" sz="2400"/>
              <a:t>En el núcleo hay muchos nucleótidos libres que son los bloques de construcción del nuevo ADN .</a:t>
            </a:r>
          </a:p>
        </p:txBody>
      </p:sp>
      <p:pic>
        <p:nvPicPr>
          <p:cNvPr id="30724" name="Picture 4" descr="FG9_UN04"/>
          <p:cNvPicPr>
            <a:picLocks noChangeAspect="1" noChangeArrowheads="1"/>
          </p:cNvPicPr>
          <p:nvPr>
            <p:ph sz="half" idx="2"/>
          </p:nvPr>
        </p:nvPicPr>
        <p:blipFill>
          <a:blip r:embed="rId2"/>
          <a:srcRect/>
          <a:stretch>
            <a:fillRect/>
          </a:stretch>
        </p:blipFill>
        <p:spPr>
          <a:xfrm>
            <a:off x="3276600" y="3213100"/>
            <a:ext cx="4629150" cy="3473450"/>
          </a:xfrm>
          <a:noFill/>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ropuesta">
  <a:themeElements>
    <a:clrScheme name="Propuesta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ues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uesta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uesta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uesta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uesta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uesta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uesta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uesta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uesta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Proposal</Template>
  <TotalTime>256</TotalTime>
  <Words>1244</Words>
  <Application>Microsoft PowerPoint</Application>
  <PresentationFormat>Presentación en pantalla (4:3)</PresentationFormat>
  <Paragraphs>76</Paragraphs>
  <Slides>25</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0" baseType="lpstr">
      <vt:lpstr>Times New Roman</vt:lpstr>
      <vt:lpstr>Arial</vt:lpstr>
      <vt:lpstr>Wingdings</vt:lpstr>
      <vt:lpstr>Propuesta</vt:lpstr>
      <vt:lpstr>Fotografía de Microsoft Photo Editor 3.0</vt:lpstr>
      <vt:lpstr>EL CÓDIGO GENÉTICO</vt:lpstr>
      <vt:lpstr>Diapositiva 2</vt:lpstr>
      <vt:lpstr>La función del ADN</vt:lpstr>
      <vt:lpstr>La estructura del ADN</vt:lpstr>
      <vt:lpstr>La estructura del ADN</vt:lpstr>
      <vt:lpstr>Diapositiva 6</vt:lpstr>
      <vt:lpstr>La estructura del ADN</vt:lpstr>
      <vt:lpstr>La Replicación del ADN</vt:lpstr>
      <vt:lpstr>La replicación del ADN</vt:lpstr>
      <vt:lpstr>Pasos de la replicación del ADN</vt:lpstr>
      <vt:lpstr>Diapositiva 11</vt:lpstr>
      <vt:lpstr>La síntesis de proteínas</vt:lpstr>
      <vt:lpstr>Diapositiva 13</vt:lpstr>
      <vt:lpstr>La Transcripción</vt:lpstr>
      <vt:lpstr>El código genético</vt:lpstr>
      <vt:lpstr>Diapositiva 16</vt:lpstr>
      <vt:lpstr>Ácido Ribonucleico (ARN)</vt:lpstr>
      <vt:lpstr>Tipos de ARN</vt:lpstr>
      <vt:lpstr>Pasos de la Transcripción</vt:lpstr>
      <vt:lpstr>Diapositiva 20</vt:lpstr>
      <vt:lpstr>Traducción</vt:lpstr>
      <vt:lpstr>Diapositiva 22</vt:lpstr>
      <vt:lpstr>Pasos de la Traducción</vt:lpstr>
      <vt:lpstr>Diapositiva 24</vt:lpstr>
      <vt:lpstr>Diapositiva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38</cp:revision>
  <dcterms:created xsi:type="dcterms:W3CDTF">1601-01-01T00:00:00Z</dcterms:created>
  <dcterms:modified xsi:type="dcterms:W3CDTF">2009-08-12T16:31:46Z</dcterms:modified>
</cp:coreProperties>
</file>