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</p:sldIdLst>
  <p:sldSz cx="9144000" cy="6858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545CB50-59C2-40E3-8CBB-DC2EA79F0E67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fld id="{636FE046-5996-4258-A099-CECD8AE720D1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3DDA97-DE93-48A6-9487-1B5BE5B285F8}" type="slidenum">
              <a:rPr lang="en-US"/>
              <a:pPr/>
              <a:t>1</a:t>
            </a:fld>
            <a:endParaRPr lang="en-US"/>
          </a:p>
        </p:txBody>
      </p:sp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33AB27-EB41-47AF-8D6B-84B5136076E8}" type="slidenum">
              <a:rPr lang="en-US"/>
              <a:pPr/>
              <a:t>10</a:t>
            </a:fld>
            <a:endParaRPr lang="en-US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5E2F0E-5B85-43FA-85CE-9F2FDC28B1F3}" type="slidenum">
              <a:rPr lang="en-US"/>
              <a:pPr/>
              <a:t>11</a:t>
            </a:fld>
            <a:endParaRPr lang="en-US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EC6B83-8741-4484-BDE0-826FBB481CEE}" type="slidenum">
              <a:rPr lang="en-US"/>
              <a:pPr/>
              <a:t>12</a:t>
            </a:fld>
            <a:endParaRPr lang="en-US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ED70E1-F349-4819-9A01-0A06888ADC01}" type="slidenum">
              <a:rPr lang="en-US"/>
              <a:pPr/>
              <a:t>13</a:t>
            </a:fld>
            <a:endParaRPr lang="en-US"/>
          </a:p>
        </p:txBody>
      </p:sp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0CCD3C-4AAE-45D3-9BF5-39F275D137FC}" type="slidenum">
              <a:rPr lang="en-US"/>
              <a:pPr/>
              <a:t>2</a:t>
            </a:fld>
            <a:endParaRPr lang="en-US"/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2ABF9F-3894-4E28-97DF-CB0199D25675}" type="slidenum">
              <a:rPr lang="en-US"/>
              <a:pPr/>
              <a:t>3</a:t>
            </a:fld>
            <a:endParaRPr lang="en-US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1389BF-70E9-44BC-9FFA-C7EF63AD4FDD}" type="slidenum">
              <a:rPr lang="en-US"/>
              <a:pPr/>
              <a:t>4</a:t>
            </a:fld>
            <a:endParaRPr lang="en-US"/>
          </a:p>
        </p:txBody>
      </p:sp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5B784C-0B08-425B-BFDB-25CAC64021E3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CA4FCA-76F2-4F4A-9F04-14A8715157E5}" type="slidenum">
              <a:rPr lang="en-US"/>
              <a:pPr/>
              <a:t>6</a:t>
            </a:fld>
            <a:endParaRPr lang="en-US"/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2FEEE3-553E-45C2-8D4C-5674F8B859A0}" type="slidenum">
              <a:rPr lang="en-US"/>
              <a:pPr/>
              <a:t>7</a:t>
            </a:fld>
            <a:endParaRPr lang="en-US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65F2A5-1FC9-461C-A51B-FC93C8A6BD4C}" type="slidenum">
              <a:rPr lang="en-US"/>
              <a:pPr/>
              <a:t>8</a:t>
            </a:fld>
            <a:endParaRPr lang="en-US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9461C8-FBFE-47A5-8248-F3C382CE9385}" type="slidenum">
              <a:rPr lang="en-US"/>
              <a:pPr/>
              <a:t>9</a:t>
            </a:fld>
            <a:endParaRPr lang="en-US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6FA6557-0079-4BD0-A48A-181349E4341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A4A75-2D56-4CA7-8014-EEF89B7D2A1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41262-09BC-4935-8D77-C353A4998E6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AC347-1D4E-4F6C-9C2C-06DA2E4AC63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F1B92-6A0D-4E00-8AEA-390EAB04D79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FC527D-4F25-43FB-B16E-F5766B07693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BF738-367B-4248-945C-535DA3B0662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073A15-DD43-40DB-AA94-0E0EBB6F58B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EC6E1-B371-49C8-955D-F6DA9F74787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1310B9-633D-4FBB-BC1A-4E43CB848D6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6D1837-F6D3-4988-82B1-42721CB2DA5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7F62B43A-C9B2-439D-B72D-1E6F1CAA2713}" type="slidenum">
              <a:rPr lang="es-ES"/>
              <a:pPr/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3988" cy="3408363"/>
          </a:xfrm>
        </p:spPr>
        <p:txBody>
          <a:bodyPr/>
          <a:lstStyle/>
          <a:p>
            <a:r>
              <a:rPr lang="es-ES" sz="5400" b="1"/>
              <a:t>POLÍTICAS DEL CURSO</a:t>
            </a:r>
            <a:br>
              <a:rPr lang="es-ES" sz="5400" b="1"/>
            </a:br>
            <a:r>
              <a:rPr lang="es-ES" sz="5400" b="1"/>
              <a:t>DE </a:t>
            </a:r>
            <a:br>
              <a:rPr lang="es-ES" sz="5400" b="1"/>
            </a:br>
            <a:r>
              <a:rPr lang="es-ES" sz="5400" b="1"/>
              <a:t>BIOLOGÍA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/>
              <a:t>METODOLOGÍA DE APRENDIZAJE</a:t>
            </a:r>
            <a:br>
              <a:rPr lang="es-ES" sz="4000" b="1"/>
            </a:br>
            <a:endParaRPr lang="es-ES" sz="4000" b="1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s-ES" sz="2000"/>
              <a:t>La clase teórica se realizara utilizando el  material audiovisual  en Power point o acetatos, y el seguimiento por medio de las  TIC´s  (SIDWEB). 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s-ES" sz="2000"/>
              <a:t>Toda hora de clase es continuación de un proceso.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s-ES" sz="2000"/>
              <a:t>Rememoración: ubicar a la gente en el problema y enfocar cuestiones esenciales que recuerde.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s-ES" sz="2000"/>
              <a:t>Titulo (2 a 3 minutos). En la clase de hoy vamos a impartir la unidad No. 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s-ES" sz="2000"/>
              <a:t>Sumario: De la unidad No 1.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s-ES" sz="2000"/>
              <a:t>Objetivos: Usar verbos de acción (Explicar, valorar, descubrir, etc.).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s-ES" sz="2000"/>
              <a:t>Desarrollo del Sumario ( 30-40 minutos)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s-ES" sz="2000"/>
              <a:t>Recapitulación (2 a 3 minutos). Resumen puntualizado conceptos básicos.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s-ES" sz="2000"/>
              <a:t>Comprobación (2 a 3 minutos) Preguntas cortas sobre lo aprendido.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s-ES" sz="2000"/>
              <a:t>Motivación  para la próxima clases (haciendo comentarios, noticias, preguntas).Total (49 minutos).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s-ES" sz="2000"/>
              <a:t>TABLA % DE USO DE LA ACTIVIDAD.-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/>
              <a:t>POLÍTICAS DE EVALUACIÓN.-</a:t>
            </a:r>
            <a:br>
              <a:rPr lang="es-ES" sz="4000" b="1"/>
            </a:br>
            <a:endParaRPr lang="es-ES" sz="4000" b="1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573246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s-ES" sz="1800"/>
              <a:t>Dos lecciones escritas (PE) mínimo serán receptadas  en el curso. El promedio global será del 10%.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s-ES" sz="1800"/>
              <a:t>Un seminario (SE) 15% de la nota (video debate/ tema específico): puede ser individual o grupal, máximo de 3-5 participantes sobre los temas relacionados con la materia teórica, que se darán a conocer en las primeras clases.</a:t>
            </a:r>
          </a:p>
          <a:p>
            <a:pPr lvl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s-ES" sz="1600"/>
              <a:t>Se formaran los grupos de acuerdo a orden que tienen los estudiantes en las listas, y serán recibidos por el profesor una semana antes de los exámenes parcial y final; escritos en formato estándar redactado bajo las pautas de un informe o publicación (uso de las herramientas aprendidas en la materia Técnicas de expresión oral y escrita).</a:t>
            </a:r>
          </a:p>
          <a:p>
            <a:pPr lvl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s-ES" sz="1600"/>
              <a:t>Cada grupo presentara el trabajo ante el curso con 10 minutos de exposición y 5 minutos para preguntas o debate. La exposición y la calidad de la defensa tienen una calificación para todo el grupo y el profesor podrá elegir libremente al estudiante que expondrá en representación del grupo.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s-ES" sz="1800"/>
              <a:t>El examen parcial  tendrá un valor del  70%. 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s-ES" sz="1800"/>
              <a:t>El examen final tendrá un valor del 55%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s-ES" sz="1800"/>
              <a:t> Los profesores de la materia prepararan 10 preguntas sobre la materia, que podrían ser evaluados bajo sistema matricial. Constaran de 50 preguntas con 5 alternativas en que se incluyan 2 distractores. 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s-ES" sz="1800"/>
              <a:t>El 10 % se calificara aplicaciones de la Biología.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s-ES" sz="1800"/>
              <a:t>El 10% en deberes y laboratorio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s-ES" sz="1800"/>
              <a:t>Para el examen de mejoramiento se consideraran  los trabajos y pruebas escritas acumuladas en el semestre.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>
                <a:solidFill>
                  <a:schemeClr val="tx1"/>
                </a:solidFill>
                <a:effectLst/>
              </a:rPr>
              <a:t>EVALUACIÓN:</a:t>
            </a:r>
            <a:br>
              <a:rPr lang="es-ES" sz="4000">
                <a:solidFill>
                  <a:schemeClr val="tx1"/>
                </a:solidFill>
                <a:effectLst/>
              </a:rPr>
            </a:br>
            <a:endParaRPr lang="es-ES" sz="400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7492" name="Group 84"/>
          <p:cNvGraphicFramePr>
            <a:graphicFrameLocks noGrp="1"/>
          </p:cNvGraphicFramePr>
          <p:nvPr/>
        </p:nvGraphicFramePr>
        <p:xfrm>
          <a:off x="0" y="1844675"/>
          <a:ext cx="8964613" cy="2682240"/>
        </p:xfrm>
        <a:graphic>
          <a:graphicData uri="http://schemas.openxmlformats.org/drawingml/2006/table">
            <a:tbl>
              <a:tblPr/>
              <a:tblGrid>
                <a:gridCol w="4527550"/>
                <a:gridCol w="4437063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EXAMEN PARCIAL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EXAMEN FINAL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Aplicaciones de la Biología:	10%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Aplicaciones de la Biología:	10%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Deberes	y Laboratorio		10%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Exposición			15%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Lección				10%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Deberes	y Laboratorio		10%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Examen	Parcial			70%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Lección				10%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Examen	Final			55%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88" name="Rectangle 80"/>
          <p:cNvSpPr>
            <a:spLocks noChangeArrowheads="1"/>
          </p:cNvSpPr>
          <p:nvPr/>
        </p:nvSpPr>
        <p:spPr bwMode="auto">
          <a:xfrm>
            <a:off x="0" y="5026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BIBLIOGRAFIA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b="1"/>
              <a:t>TEXTO GUIA</a:t>
            </a:r>
          </a:p>
          <a:p>
            <a:pPr lvl="1">
              <a:lnSpc>
                <a:spcPct val="90000"/>
              </a:lnSpc>
            </a:pPr>
            <a:r>
              <a:rPr lang="en-US"/>
              <a:t>BIOLOGÍA. 1992. P. Alexander, M.J. Bahret, J. Chaves, G. Courts. </a:t>
            </a:r>
            <a:r>
              <a:rPr lang="es-ES"/>
              <a:t>N. D’Alessio. Prentice Hall, </a:t>
            </a:r>
            <a:endParaRPr lang="es-ES" b="1"/>
          </a:p>
          <a:p>
            <a:pPr>
              <a:lnSpc>
                <a:spcPct val="90000"/>
              </a:lnSpc>
            </a:pPr>
            <a:r>
              <a:rPr lang="es-ES" b="1"/>
              <a:t>OTROS TEXTOS DE CONSULTA</a:t>
            </a:r>
          </a:p>
          <a:p>
            <a:pPr lvl="1">
              <a:lnSpc>
                <a:spcPct val="90000"/>
              </a:lnSpc>
            </a:pPr>
            <a:r>
              <a:rPr lang="es-ES"/>
              <a:t>Biología 1992, Ville / Biología Celular 1992 Charlotte J. Avers / Biología 1990 Alvin Nasson </a:t>
            </a:r>
          </a:p>
          <a:p>
            <a:pPr lvl="1">
              <a:lnSpc>
                <a:spcPct val="90000"/>
              </a:lnSpc>
            </a:pPr>
            <a:r>
              <a:rPr lang="es-ES"/>
              <a:t>Biotecnología para Ingenieros 1996, Alan Scragg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323975"/>
            <a:ext cx="8229600" cy="1371600"/>
          </a:xfrm>
        </p:spPr>
        <p:txBody>
          <a:bodyPr/>
          <a:lstStyle/>
          <a:p>
            <a:r>
              <a:rPr lang="es-ES"/>
              <a:t>OBJETIVO GENERAL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924175"/>
            <a:ext cx="8229600" cy="1657350"/>
          </a:xfrm>
        </p:spPr>
        <p:txBody>
          <a:bodyPr/>
          <a:lstStyle/>
          <a:p>
            <a:pPr algn="just"/>
            <a:r>
              <a:rPr lang="es-ES" b="1"/>
              <a:t>Introducir a los estudiantes en la era biológica </a:t>
            </a:r>
          </a:p>
          <a:p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/>
              <a:t>OBJETIVOS ESPECIFICOS TERMINALES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44675"/>
            <a:ext cx="9144000" cy="50133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2400"/>
              <a:t>Al finalizar el curso el estudiante será capaz de: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" sz="2400"/>
          </a:p>
          <a:p>
            <a:pPr lvl="1">
              <a:lnSpc>
                <a:spcPct val="90000"/>
              </a:lnSpc>
            </a:pPr>
            <a:r>
              <a:rPr lang="es-ES" sz="2000"/>
              <a:t>Entender los diferentes procesos que originan la continuidad de la vida y relacionarlos con sus actividades.</a:t>
            </a:r>
          </a:p>
          <a:p>
            <a:pPr lvl="1">
              <a:lnSpc>
                <a:spcPct val="90000"/>
              </a:lnSpc>
            </a:pPr>
            <a:r>
              <a:rPr lang="es-ES" sz="2000"/>
              <a:t>Comprender la estructura, función y reproducción celular</a:t>
            </a:r>
          </a:p>
          <a:p>
            <a:pPr lvl="1">
              <a:lnSpc>
                <a:spcPct val="90000"/>
              </a:lnSpc>
            </a:pPr>
            <a:r>
              <a:rPr lang="es-ES" sz="2000"/>
              <a:t>Conocer el origen de los seres vivos, los diferentes niveles de organización y de las relaciones de estos niveles entre si y grabar en los estudiantes la noción de que compartimos el planeta tierra con miles de variedades de seres vivos.</a:t>
            </a:r>
          </a:p>
          <a:p>
            <a:pPr lvl="1">
              <a:lnSpc>
                <a:spcPct val="90000"/>
              </a:lnSpc>
            </a:pPr>
            <a:r>
              <a:rPr lang="es-ES" sz="2000"/>
              <a:t>Importancia de la composición de los alimentos</a:t>
            </a:r>
          </a:p>
          <a:p>
            <a:pPr lvl="1">
              <a:lnSpc>
                <a:spcPct val="90000"/>
              </a:lnSpc>
            </a:pPr>
            <a:r>
              <a:rPr lang="es-ES" sz="2000"/>
              <a:t>Comprender y apreciar la diversidad de los seres vivos, comenzando desde el estudio de la célula que es la unidad básica de la vida hasta su clasificación.</a:t>
            </a:r>
          </a:p>
          <a:p>
            <a:pPr lvl="1">
              <a:lnSpc>
                <a:spcPct val="90000"/>
              </a:lnSpc>
            </a:pPr>
            <a:r>
              <a:rPr lang="es-ES" sz="2000"/>
              <a:t>Relacionar la influencia de nuestras actividades sobre la salud humana.</a:t>
            </a:r>
          </a:p>
          <a:p>
            <a:pPr>
              <a:lnSpc>
                <a:spcPct val="90000"/>
              </a:lnSpc>
            </a:pPr>
            <a:endParaRPr lang="es-ES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17600" indent="-1117600"/>
            <a:r>
              <a:rPr lang="es-ES" sz="4000" b="1"/>
              <a:t>PROGRAMA ANALÍTICO RESUMIDO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s-ES"/>
              <a:t>El estudio de la vida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s-ES"/>
              <a:t>La biología de la célula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s-ES"/>
              <a:t>La química celular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s-ES"/>
              <a:t>Ingeniería celular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s-ES"/>
              <a:t>Aplicación de la biología a las ingenierías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/>
              <a:t>CAPÍTULO I :   EL ESTUDIO DE LA VIDA</a:t>
            </a:r>
            <a:br>
              <a:rPr lang="es-ES" sz="4000" b="1"/>
            </a:br>
            <a:endParaRPr lang="es-ES" sz="4000" b="1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2800" b="1"/>
              <a:t>1.-</a:t>
            </a:r>
            <a:r>
              <a:rPr lang="es-ES" sz="2800"/>
              <a:t> El estudio de la ciencia.</a:t>
            </a:r>
            <a:endParaRPr lang="es-ES" sz="2800" b="1"/>
          </a:p>
          <a:p>
            <a:pPr>
              <a:buFont typeface="Wingdings" pitchFamily="2" charset="2"/>
              <a:buNone/>
            </a:pPr>
            <a:r>
              <a:rPr lang="es-ES" sz="2800" b="1"/>
              <a:t>2.-</a:t>
            </a:r>
            <a:r>
              <a:rPr lang="es-ES" sz="2800"/>
              <a:t> Clasificación de los seres vivos</a:t>
            </a:r>
            <a:endParaRPr lang="es-ES" sz="2800" b="1"/>
          </a:p>
          <a:p>
            <a:pPr>
              <a:buFont typeface="Wingdings" pitchFamily="2" charset="2"/>
              <a:buNone/>
            </a:pPr>
            <a:r>
              <a:rPr lang="es-ES" sz="2800" b="1"/>
              <a:t>3.-</a:t>
            </a:r>
            <a:r>
              <a:rPr lang="es-ES" sz="2800"/>
              <a:t> Qué es la vida</a:t>
            </a:r>
            <a:endParaRPr lang="es-ES" sz="2800" b="1"/>
          </a:p>
          <a:p>
            <a:pPr>
              <a:buFont typeface="Wingdings" pitchFamily="2" charset="2"/>
              <a:buNone/>
            </a:pPr>
            <a:r>
              <a:rPr lang="es-ES" sz="2800" b="1"/>
              <a:t>4.-</a:t>
            </a:r>
            <a:r>
              <a:rPr lang="es-ES" sz="2800"/>
              <a:t> Características de los seres vivos</a:t>
            </a:r>
          </a:p>
          <a:p>
            <a:pPr>
              <a:buFont typeface="Wingdings" pitchFamily="2" charset="2"/>
              <a:buNone/>
            </a:pPr>
            <a:r>
              <a:rPr lang="es-ES" sz="2800"/>
              <a:t>	a.- Niveles de organización biológica</a:t>
            </a:r>
          </a:p>
          <a:p>
            <a:pPr>
              <a:buFont typeface="Wingdings" pitchFamily="2" charset="2"/>
              <a:buNone/>
            </a:pPr>
            <a:r>
              <a:rPr lang="es-ES" sz="2800"/>
              <a:t>	b.- Crecimiento y reproducción</a:t>
            </a:r>
          </a:p>
          <a:p>
            <a:pPr>
              <a:buFont typeface="Wingdings" pitchFamily="2" charset="2"/>
              <a:buNone/>
            </a:pPr>
            <a:r>
              <a:rPr lang="es-ES" sz="2800"/>
              <a:t>	c.- La respuesta y el metabolismo</a:t>
            </a:r>
            <a:endParaRPr lang="es-ES" sz="2800" b="1"/>
          </a:p>
          <a:p>
            <a:pPr>
              <a:buFont typeface="Wingdings" pitchFamily="2" charset="2"/>
              <a:buNone/>
            </a:pPr>
            <a:r>
              <a:rPr lang="es-ES" sz="2800" b="1"/>
              <a:t>5.-</a:t>
            </a:r>
            <a:r>
              <a:rPr lang="es-ES" sz="2800"/>
              <a:t> Concepto de evolución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sz="4000" b="1"/>
              <a:t>CAPITULO II :    LA BIOLOGÍA DE LA CÉLULA</a:t>
            </a:r>
            <a:br>
              <a:rPr lang="es-EC" sz="4000" b="1"/>
            </a:br>
            <a:endParaRPr lang="es-ES" sz="4000" b="1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b="1">
                <a:solidFill>
                  <a:schemeClr val="folHlink"/>
                </a:solidFill>
              </a:rPr>
              <a:t>1.-</a:t>
            </a:r>
            <a:r>
              <a:rPr lang="es-ES">
                <a:solidFill>
                  <a:schemeClr val="folHlink"/>
                </a:solidFill>
              </a:rPr>
              <a:t> Historia y teoría celular. Descubrimiento, teoría, tipos de células: eucariotas, procariotas, organismos autótrofos y organismos heterótrofos, virus.</a:t>
            </a:r>
            <a:endParaRPr lang="es-ES" b="1">
              <a:solidFill>
                <a:schemeClr val="fol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s-ES" b="1"/>
              <a:t>2.-</a:t>
            </a:r>
            <a:r>
              <a:rPr lang="es-ES"/>
              <a:t> Estructura y función celular:</a:t>
            </a:r>
            <a:endParaRPr lang="es-ES" b="1"/>
          </a:p>
          <a:p>
            <a:pPr>
              <a:buFont typeface="Wingdings" pitchFamily="2" charset="2"/>
              <a:buNone/>
            </a:pPr>
            <a:r>
              <a:rPr lang="es-ES" b="1"/>
              <a:t>3.-</a:t>
            </a:r>
            <a:r>
              <a:rPr lang="es-ES"/>
              <a:t> Transporte celular: </a:t>
            </a:r>
            <a:endParaRPr lang="es-ES" b="1"/>
          </a:p>
          <a:p>
            <a:pPr>
              <a:buFont typeface="Wingdings" pitchFamily="2" charset="2"/>
              <a:buNone/>
            </a:pPr>
            <a:r>
              <a:rPr lang="es-ES" b="1">
                <a:solidFill>
                  <a:schemeClr val="folHlink"/>
                </a:solidFill>
              </a:rPr>
              <a:t>4.-</a:t>
            </a:r>
            <a:r>
              <a:rPr lang="es-ES">
                <a:solidFill>
                  <a:schemeClr val="folHlink"/>
                </a:solidFill>
              </a:rPr>
              <a:t> Métodos para estudiar las células.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sz="4000" b="1"/>
              <a:t>CAPITULO III :   LA QUIMICA CELULAR</a:t>
            </a:r>
            <a:endParaRPr lang="es-ES" sz="4000" b="1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2400" b="1"/>
              <a:t>1.- </a:t>
            </a:r>
            <a:r>
              <a:rPr lang="es-ES" sz="2400"/>
              <a:t>Las moléculas de los seres vivos: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2400"/>
              <a:t>El agua. El papel central del Carbono. Moléculas orgánicas.</a:t>
            </a:r>
            <a:endParaRPr lang="es-ES" sz="24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2400" b="1"/>
              <a:t>2.-</a:t>
            </a:r>
            <a:r>
              <a:rPr lang="es-ES" sz="2400"/>
              <a:t> Control de la actividad celular: Reacciones básicas, control de las reacciones, modelos enzimáticos, factores que afectan la actividad enzimática.</a:t>
            </a:r>
            <a:endParaRPr lang="es-ES" sz="24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2400" b="1"/>
              <a:t>3.-</a:t>
            </a:r>
            <a:r>
              <a:rPr lang="es-ES" sz="2400"/>
              <a:t> Fuente de energía para las células. ATP, respiración celular, fermentación.</a:t>
            </a:r>
            <a:endParaRPr lang="es-ES" sz="24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2400" b="1"/>
              <a:t>4.-</a:t>
            </a:r>
            <a:r>
              <a:rPr lang="es-ES" sz="2400"/>
              <a:t> Proceso de fotosíntesis.- Condiciones necesarias para la fotosíntesis, luz y pigmentos, reacción dependiente de la luz, reacción de oscuridad, factores que afectan la fotosíntesis, respiración y fotosíntesis.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sz="4000" b="1"/>
              <a:t>CAPITULO IV :  INGENIERÍA CELULAR</a:t>
            </a:r>
            <a:br>
              <a:rPr lang="es-EC" sz="4000" b="1"/>
            </a:br>
            <a:endParaRPr lang="es-ES" sz="4000" b="1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>
                <a:solidFill>
                  <a:schemeClr val="folHlink"/>
                </a:solidFill>
              </a:rPr>
              <a:t>1.-</a:t>
            </a:r>
            <a:r>
              <a:rPr lang="es-ES" sz="2800">
                <a:solidFill>
                  <a:schemeClr val="folHlink"/>
                </a:solidFill>
              </a:rPr>
              <a:t> Mitosis y Meiosis.</a:t>
            </a:r>
            <a:endParaRPr lang="es-ES" sz="2800" b="1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>
                <a:solidFill>
                  <a:schemeClr val="folHlink"/>
                </a:solidFill>
              </a:rPr>
              <a:t>2.-</a:t>
            </a:r>
            <a:r>
              <a:rPr lang="es-ES" sz="2800">
                <a:solidFill>
                  <a:schemeClr val="folHlink"/>
                </a:solidFill>
              </a:rPr>
              <a:t> La naturaleza del material hereditario y el código genético: Concepto de gen, Replicación, del ADN, Código genético, Transcripción, Traducción, Síntesis de las proteínas.</a:t>
            </a:r>
            <a:endParaRPr lang="es-ES" sz="2800" b="1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>
                <a:solidFill>
                  <a:schemeClr val="folHlink"/>
                </a:solidFill>
              </a:rPr>
              <a:t>3.-</a:t>
            </a:r>
            <a:r>
              <a:rPr lang="es-ES" sz="2800">
                <a:solidFill>
                  <a:schemeClr val="folHlink"/>
                </a:solidFill>
              </a:rPr>
              <a:t> La Genética y Gregor Mendel: Qué es Genética?, Los primeros experimentos de Mendel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>
                <a:solidFill>
                  <a:schemeClr val="folHlink"/>
                </a:solidFill>
              </a:rPr>
              <a:t>La explicación de los resultados de Mendel, La Probabilidad.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sz="4000" b="1"/>
              <a:t>CAPITULO V: APLICACIÓN DE LA BIOLOGÍA A LAS INGENIERÍAS</a:t>
            </a:r>
            <a:endParaRPr lang="es-ES" sz="4000" b="1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s-EC" b="1"/>
          </a:p>
          <a:p>
            <a:pPr>
              <a:buFont typeface="Wingdings" pitchFamily="2" charset="2"/>
              <a:buNone/>
            </a:pPr>
            <a:r>
              <a:rPr lang="es-EC">
                <a:solidFill>
                  <a:schemeClr val="folHlink"/>
                </a:solidFill>
              </a:rPr>
              <a:t>1.- La continuación de la vida.</a:t>
            </a:r>
          </a:p>
          <a:p>
            <a:pPr>
              <a:buFont typeface="Wingdings" pitchFamily="2" charset="2"/>
              <a:buNone/>
            </a:pPr>
            <a:r>
              <a:rPr lang="es-EC">
                <a:solidFill>
                  <a:schemeClr val="folHlink"/>
                </a:solidFill>
              </a:rPr>
              <a:t>2.- En la Nanotecnología.</a:t>
            </a:r>
          </a:p>
          <a:p>
            <a:pPr>
              <a:buFont typeface="Wingdings" pitchFamily="2" charset="2"/>
              <a:buNone/>
            </a:pPr>
            <a:r>
              <a:rPr lang="es-EC">
                <a:solidFill>
                  <a:schemeClr val="folHlink"/>
                </a:solidFill>
              </a:rPr>
              <a:t>3.- En la biotecnología.</a:t>
            </a:r>
            <a:endParaRPr lang="es-ES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a">
  <a:themeElements>
    <a:clrScheme name="Textura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35</TotalTime>
  <Words>983</Words>
  <Application>Microsoft Office PowerPoint</Application>
  <PresentationFormat>Presentación en pantalla (4:3)</PresentationFormat>
  <Paragraphs>103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Tahoma</vt:lpstr>
      <vt:lpstr>Wingdings</vt:lpstr>
      <vt:lpstr>Times New Roman</vt:lpstr>
      <vt:lpstr>Textura</vt:lpstr>
      <vt:lpstr>POLÍTICAS DEL CURSO DE  BIOLOGÍA</vt:lpstr>
      <vt:lpstr>OBJETIVO GENERAL</vt:lpstr>
      <vt:lpstr>OBJETIVOS ESPECIFICOS TERMINALES</vt:lpstr>
      <vt:lpstr>PROGRAMA ANALÍTICO RESUMIDO</vt:lpstr>
      <vt:lpstr>CAPÍTULO I :   EL ESTUDIO DE LA VIDA </vt:lpstr>
      <vt:lpstr>CAPITULO II :    LA BIOLOGÍA DE LA CÉLULA </vt:lpstr>
      <vt:lpstr>CAPITULO III :   LA QUIMICA CELULAR</vt:lpstr>
      <vt:lpstr>CAPITULO IV :  INGENIERÍA CELULAR </vt:lpstr>
      <vt:lpstr>CAPITULO V: APLICACIÓN DE LA BIOLOGÍA A LAS INGENIERÍAS</vt:lpstr>
      <vt:lpstr>METODOLOGÍA DE APRENDIZAJE </vt:lpstr>
      <vt:lpstr>POLÍTICAS DE EVALUACIÓN.- </vt:lpstr>
      <vt:lpstr>EVALUACIÓN: </vt:lpstr>
      <vt:lpstr>BIBLIOGRAFIA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POLíTICAS DEL CURSO DE  BIOLOGÍA</dc:title>
  <dc:creator>usuario</dc:creator>
  <cp:lastModifiedBy>Administrador</cp:lastModifiedBy>
  <cp:revision>7</cp:revision>
  <dcterms:created xsi:type="dcterms:W3CDTF">2006-05-14T16:31:41Z</dcterms:created>
  <dcterms:modified xsi:type="dcterms:W3CDTF">2009-08-12T16:33:08Z</dcterms:modified>
</cp:coreProperties>
</file>