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7" r:id="rId8"/>
    <p:sldId id="262" r:id="rId9"/>
    <p:sldId id="263" r:id="rId10"/>
    <p:sldId id="273" r:id="rId11"/>
    <p:sldId id="272" r:id="rId12"/>
    <p:sldId id="276" r:id="rId13"/>
    <p:sldId id="274" r:id="rId1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C"/>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C"/>
          </a:p>
        </p:txBody>
      </p:sp>
      <p:sp>
        <p:nvSpPr>
          <p:cNvPr id="4" name="Date Placeholder 3"/>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C"/>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Date Placeholder 3"/>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C"/>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Date Placeholder 3"/>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C"/>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Date Placeholder 3"/>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C"/>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C"/>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5" name="Date Placeholder 4"/>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C"/>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7" name="Date Placeholder 6"/>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C"/>
          </a:p>
        </p:txBody>
      </p:sp>
      <p:sp>
        <p:nvSpPr>
          <p:cNvPr id="3" name="Date Placeholder 2"/>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C"/>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C"/>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841A8-71DD-484D-960C-04AA76F710BB}" type="datetimeFigureOut">
              <a:rPr lang="es-EC" smtClean="0"/>
              <a:pPr/>
              <a:t>04/03/2009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9DA6661-0D12-41C4-BA4F-69A897A3CEE5}" type="slidenum">
              <a:rPr lang="es-EC" smtClean="0"/>
              <a:pPr/>
              <a:t>‹#›</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C"/>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841A8-71DD-484D-960C-04AA76F710BB}" type="datetimeFigureOut">
              <a:rPr lang="es-EC" smtClean="0"/>
              <a:pPr/>
              <a:t>04/03/2009</a:t>
            </a:fld>
            <a:endParaRPr lang="es-EC"/>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A6661-0D12-41C4-BA4F-69A897A3CEE5}" type="slidenum">
              <a:rPr lang="es-EC" smtClean="0"/>
              <a:pPr/>
              <a:t>‹#›</a:t>
            </a:fld>
            <a:endParaRPr lang="es-EC"/>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3.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13.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9.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18.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1574" y="1643050"/>
            <a:ext cx="7406640" cy="2428892"/>
          </a:xfrm>
        </p:spPr>
        <p:txBody>
          <a:bodyPr>
            <a:normAutofit/>
          </a:bodyPr>
          <a:lstStyle/>
          <a:p>
            <a:pPr algn="ctr"/>
            <a:r>
              <a:rPr lang="es-MX" sz="2800" b="1" dirty="0" smtClean="0"/>
              <a:t>Estudio </a:t>
            </a:r>
            <a:r>
              <a:rPr lang="es-MX" sz="2800" b="1" dirty="0"/>
              <a:t>Comparativo del Escalamiento de una Imagen Monocromática Usando los Métodos de Replicación de Pixeles (Filtro de Caja) e Interpolación Bilineal (Filtro Bartlett</a:t>
            </a:r>
            <a:r>
              <a:rPr lang="es-MX" sz="2800" b="1" dirty="0" smtClean="0"/>
              <a:t>)</a:t>
            </a:r>
            <a:endParaRPr lang="es-EC" sz="4000" dirty="0"/>
          </a:p>
        </p:txBody>
      </p:sp>
      <p:sp>
        <p:nvSpPr>
          <p:cNvPr id="3" name="Subtitle 2"/>
          <p:cNvSpPr>
            <a:spLocks noGrp="1"/>
          </p:cNvSpPr>
          <p:nvPr>
            <p:ph type="subTitle" idx="1"/>
          </p:nvPr>
        </p:nvSpPr>
        <p:spPr>
          <a:xfrm>
            <a:off x="1314472" y="3748102"/>
            <a:ext cx="6400800" cy="823906"/>
          </a:xfrm>
        </p:spPr>
        <p:txBody>
          <a:bodyPr>
            <a:normAutofit/>
          </a:bodyPr>
          <a:lstStyle/>
          <a:p>
            <a:r>
              <a:rPr lang="en-US" sz="1800" dirty="0" smtClean="0">
                <a:solidFill>
                  <a:schemeClr val="accent1">
                    <a:lumMod val="75000"/>
                  </a:schemeClr>
                </a:solidFill>
              </a:rPr>
              <a:t>MARIA JOSE MERA COLLANTES</a:t>
            </a:r>
          </a:p>
          <a:p>
            <a:r>
              <a:rPr lang="en-US" sz="1800" dirty="0" smtClean="0">
                <a:solidFill>
                  <a:schemeClr val="accent1">
                    <a:lumMod val="75000"/>
                  </a:schemeClr>
                </a:solidFill>
              </a:rPr>
              <a:t>CARLOS ANTONIO QUEZADA</a:t>
            </a:r>
            <a:endParaRPr lang="es-EC" sz="1800" dirty="0">
              <a:solidFill>
                <a:schemeClr val="accent1">
                  <a:lumMod val="75000"/>
                </a:schemeClr>
              </a:solidFill>
            </a:endParaRPr>
          </a:p>
        </p:txBody>
      </p:sp>
      <p:pic>
        <p:nvPicPr>
          <p:cNvPr id="102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102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102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7" name="Subtitle 2"/>
          <p:cNvSpPr txBox="1">
            <a:spLocks/>
          </p:cNvSpPr>
          <p:nvPr/>
        </p:nvSpPr>
        <p:spPr>
          <a:xfrm>
            <a:off x="1314472" y="5534052"/>
            <a:ext cx="6400800" cy="82390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accent1">
                    <a:lumMod val="75000"/>
                  </a:schemeClr>
                </a:solidFill>
                <a:effectLst/>
                <a:uLnTx/>
                <a:uFillTx/>
                <a:latin typeface="+mn-lt"/>
                <a:ea typeface="+mn-ea"/>
                <a:cs typeface="+mn-cs"/>
              </a:rPr>
              <a:t>2009</a:t>
            </a:r>
            <a:endParaRPr kumimoji="0" lang="es-EC" sz="360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712456" cy="369332"/>
          </a:xfrm>
          <a:prstGeom prst="rect">
            <a:avLst/>
          </a:prstGeom>
          <a:noFill/>
        </p:spPr>
        <p:txBody>
          <a:bodyPr wrap="none" rtlCol="0">
            <a:spAutoFit/>
          </a:bodyPr>
          <a:lstStyle/>
          <a:p>
            <a:r>
              <a:rPr lang="en-US" b="1" dirty="0" smtClean="0">
                <a:latin typeface="+mj-lt"/>
              </a:rPr>
              <a:t>LA RESOLUCION</a:t>
            </a:r>
            <a:endParaRPr lang="es-EC" b="1" dirty="0">
              <a:latin typeface="+mj-lt"/>
            </a:endParaRPr>
          </a:p>
        </p:txBody>
      </p:sp>
      <p:sp>
        <p:nvSpPr>
          <p:cNvPr id="15" name="TextBox 14"/>
          <p:cNvSpPr txBox="1"/>
          <p:nvPr/>
        </p:nvSpPr>
        <p:spPr>
          <a:xfrm>
            <a:off x="428596" y="1428736"/>
            <a:ext cx="8215370" cy="646331"/>
          </a:xfrm>
          <a:prstGeom prst="rect">
            <a:avLst/>
          </a:prstGeom>
          <a:noFill/>
        </p:spPr>
        <p:txBody>
          <a:bodyPr wrap="square" rtlCol="0">
            <a:spAutoFit/>
          </a:bodyPr>
          <a:lstStyle/>
          <a:p>
            <a:pPr marL="800100" lvl="1" indent="-342900"/>
            <a:r>
              <a:rPr lang="es-EC" dirty="0" smtClean="0"/>
              <a:t>3.3 </a:t>
            </a:r>
            <a:r>
              <a:rPr lang="es-EC" u="sng" dirty="0" smtClean="0"/>
              <a:t>SEGUNDA OPCION</a:t>
            </a:r>
            <a:r>
              <a:rPr lang="es-EC" dirty="0" smtClean="0"/>
              <a:t>: Se aplica </a:t>
            </a:r>
            <a:r>
              <a:rPr lang="es-EC" b="1" i="1" dirty="0" smtClean="0">
                <a:solidFill>
                  <a:schemeClr val="tx2">
                    <a:lumMod val="75000"/>
                  </a:schemeClr>
                </a:solidFill>
              </a:rPr>
              <a:t>Interpolación Bilineal </a:t>
            </a:r>
            <a:r>
              <a:rPr lang="es-EC" dirty="0" smtClean="0"/>
              <a:t>mediante un </a:t>
            </a:r>
            <a:r>
              <a:rPr lang="es-EC" i="1" dirty="0" smtClean="0"/>
              <a:t>Filtro Bartlett.</a:t>
            </a:r>
            <a:endParaRPr lang="es-EC" sz="1600" b="1" i="1" dirty="0" smtClean="0"/>
          </a:p>
        </p:txBody>
      </p:sp>
      <p:pic>
        <p:nvPicPr>
          <p:cNvPr id="5122" name="Picture 2"/>
          <p:cNvPicPr>
            <a:picLocks noChangeAspect="1" noChangeArrowheads="1"/>
          </p:cNvPicPr>
          <p:nvPr/>
        </p:nvPicPr>
        <p:blipFill>
          <a:blip r:embed="rId5"/>
          <a:srcRect/>
          <a:stretch>
            <a:fillRect/>
          </a:stretch>
        </p:blipFill>
        <p:spPr bwMode="auto">
          <a:xfrm>
            <a:off x="952475" y="2571744"/>
            <a:ext cx="7191425" cy="2696785"/>
          </a:xfrm>
          <a:prstGeom prst="rect">
            <a:avLst/>
          </a:prstGeom>
          <a:noFill/>
          <a:ln w="9525">
            <a:noFill/>
            <a:miter lim="800000"/>
            <a:headEnd/>
            <a:tailEnd/>
          </a:ln>
          <a:effectLst/>
        </p:spPr>
      </p:pic>
      <p:sp>
        <p:nvSpPr>
          <p:cNvPr id="16" name="Rectangle 15"/>
          <p:cNvSpPr/>
          <p:nvPr/>
        </p:nvSpPr>
        <p:spPr>
          <a:xfrm>
            <a:off x="5429256" y="5709368"/>
            <a:ext cx="3643338"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ctr"/>
            <a:r>
              <a:rPr lang="es-EC" sz="1600" b="1" i="1" dirty="0" smtClean="0"/>
              <a:t>La formulación por promedios que se utiliza en Interpolación Bilineal causa este tipo de difuminado en los bordes.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3"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4"/>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5"/>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712456" cy="369332"/>
          </a:xfrm>
          <a:prstGeom prst="rect">
            <a:avLst/>
          </a:prstGeom>
          <a:noFill/>
        </p:spPr>
        <p:txBody>
          <a:bodyPr wrap="none" rtlCol="0">
            <a:spAutoFit/>
          </a:bodyPr>
          <a:lstStyle/>
          <a:p>
            <a:r>
              <a:rPr lang="en-US" b="1" dirty="0" smtClean="0">
                <a:latin typeface="+mj-lt"/>
              </a:rPr>
              <a:t>LA RESOLUCION</a:t>
            </a:r>
            <a:endParaRPr lang="es-EC" b="1" dirty="0">
              <a:latin typeface="+mj-lt"/>
            </a:endParaRPr>
          </a:p>
        </p:txBody>
      </p:sp>
      <p:sp>
        <p:nvSpPr>
          <p:cNvPr id="16" name="TextBox 15"/>
          <p:cNvSpPr txBox="1"/>
          <p:nvPr/>
        </p:nvSpPr>
        <p:spPr>
          <a:xfrm>
            <a:off x="428596" y="1428736"/>
            <a:ext cx="8215370" cy="830997"/>
          </a:xfrm>
          <a:prstGeom prst="rect">
            <a:avLst/>
          </a:prstGeom>
          <a:noFill/>
        </p:spPr>
        <p:txBody>
          <a:bodyPr wrap="square" rtlCol="0">
            <a:spAutoFit/>
          </a:bodyPr>
          <a:lstStyle/>
          <a:p>
            <a:pPr marL="342900" indent="-342900"/>
            <a:r>
              <a:rPr lang="es-EC" sz="1600" dirty="0" smtClean="0"/>
              <a:t>4. Análisis Numérico de los resultados.</a:t>
            </a:r>
          </a:p>
          <a:p>
            <a:pPr marL="342900" indent="-342900"/>
            <a:r>
              <a:rPr lang="es-EC" sz="1600" dirty="0" smtClean="0"/>
              <a:t>	Se utilizo el </a:t>
            </a:r>
            <a:r>
              <a:rPr lang="es-EC" sz="1600" b="1" i="1" dirty="0" smtClean="0"/>
              <a:t>Error Cuadrático Medio Mínimo Normalizado </a:t>
            </a:r>
            <a:r>
              <a:rPr lang="es-EC" sz="1600" dirty="0" smtClean="0"/>
              <a:t>para medir numéricamente las diferencias entre la imagen original vs las imagen escaladas.</a:t>
            </a:r>
          </a:p>
        </p:txBody>
      </p:sp>
      <p:graphicFrame>
        <p:nvGraphicFramePr>
          <p:cNvPr id="17" name="Object 16"/>
          <p:cNvGraphicFramePr>
            <a:graphicFrameLocks noChangeAspect="1"/>
          </p:cNvGraphicFramePr>
          <p:nvPr/>
        </p:nvGraphicFramePr>
        <p:xfrm>
          <a:off x="1643042" y="2454512"/>
          <a:ext cx="5429288" cy="974488"/>
        </p:xfrm>
        <a:graphic>
          <a:graphicData uri="http://schemas.openxmlformats.org/presentationml/2006/ole">
            <p:oleObj spid="_x0000_s3076" name="Equation" r:id="rId6" imgW="2476440" imgH="444240" progId="Equation.3">
              <p:embed/>
            </p:oleObj>
          </a:graphicData>
        </a:graphic>
      </p:graphicFrame>
      <p:sp>
        <p:nvSpPr>
          <p:cNvPr id="18" name="TextBox 17"/>
          <p:cNvSpPr txBox="1"/>
          <p:nvPr/>
        </p:nvSpPr>
        <p:spPr>
          <a:xfrm>
            <a:off x="428596" y="4214818"/>
            <a:ext cx="8215370" cy="830997"/>
          </a:xfrm>
          <a:prstGeom prst="rect">
            <a:avLst/>
          </a:prstGeom>
          <a:noFill/>
        </p:spPr>
        <p:txBody>
          <a:bodyPr wrap="square" rtlCol="0">
            <a:spAutoFit/>
          </a:bodyPr>
          <a:lstStyle/>
          <a:p>
            <a:pPr marL="342900" indent="-342900" algn="ctr"/>
            <a:r>
              <a:rPr lang="es-EC" sz="1600" dirty="0" smtClean="0"/>
              <a:t>Este calculo fue realizado para estos 3 pares de imágenes tipo:</a:t>
            </a:r>
          </a:p>
          <a:p>
            <a:pPr marL="342900" indent="-342900" algn="ctr"/>
            <a:r>
              <a:rPr lang="es-EC" sz="1600" b="1" dirty="0" smtClean="0"/>
              <a:t>Imagen Original 300x300	vs	Imagen Escalada Replicación de Pixeles</a:t>
            </a:r>
          </a:p>
          <a:p>
            <a:pPr marL="342900" indent="-342900" algn="ctr"/>
            <a:r>
              <a:rPr lang="es-EC" sz="1600" b="1" dirty="0" smtClean="0"/>
              <a:t>Imagen Original 300x300	vs	Imagen Escalada Interpolación Bilineal</a:t>
            </a:r>
          </a:p>
        </p:txBody>
      </p:sp>
      <p:sp>
        <p:nvSpPr>
          <p:cNvPr id="19" name="Rectangle 18"/>
          <p:cNvSpPr/>
          <p:nvPr/>
        </p:nvSpPr>
        <p:spPr>
          <a:xfrm>
            <a:off x="857224" y="4997247"/>
            <a:ext cx="7858180" cy="338554"/>
          </a:xfrm>
          <a:prstGeom prst="rect">
            <a:avLst/>
          </a:prstGeom>
        </p:spPr>
        <p:txBody>
          <a:bodyPr wrap="square">
            <a:spAutoFit/>
          </a:bodyPr>
          <a:lstStyle/>
          <a:p>
            <a:pPr marL="342900" indent="-342900" algn="ctr"/>
            <a:r>
              <a:rPr lang="es-EC" sz="1600" b="1" dirty="0" smtClean="0"/>
              <a:t>Imagen Original 300x300	vs 	Imagen Escalada Interpolación Bicúbica (PS)</a:t>
            </a:r>
            <a:endParaRPr lang="es-EC" sz="16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10" name="Title 1"/>
          <p:cNvSpPr>
            <a:spLocks noGrp="1"/>
          </p:cNvSpPr>
          <p:nvPr>
            <p:ph type="title"/>
          </p:nvPr>
        </p:nvSpPr>
        <p:spPr>
          <a:xfrm>
            <a:off x="557242" y="2643190"/>
            <a:ext cx="8229600" cy="1143000"/>
          </a:xfrm>
        </p:spPr>
        <p:txBody>
          <a:bodyPr>
            <a:normAutofit fontScale="90000"/>
          </a:bodyPr>
          <a:lstStyle/>
          <a:p>
            <a:r>
              <a:rPr lang="en-US" dirty="0" smtClean="0"/>
              <a:t>En </a:t>
            </a:r>
            <a:r>
              <a:rPr lang="en-US" dirty="0" err="1" smtClean="0"/>
              <a:t>este</a:t>
            </a:r>
            <a:r>
              <a:rPr lang="en-US" dirty="0" smtClean="0"/>
              <a:t> </a:t>
            </a:r>
            <a:r>
              <a:rPr lang="en-US" dirty="0" err="1" smtClean="0"/>
              <a:t>momento</a:t>
            </a:r>
            <a:r>
              <a:rPr lang="en-US" dirty="0" smtClean="0"/>
              <a:t> </a:t>
            </a:r>
            <a:r>
              <a:rPr lang="en-US" dirty="0" err="1" smtClean="0"/>
              <a:t>pasamos</a:t>
            </a:r>
            <a:r>
              <a:rPr lang="en-US" dirty="0" smtClean="0"/>
              <a:t> a </a:t>
            </a:r>
            <a:r>
              <a:rPr lang="en-US" dirty="0" err="1" smtClean="0"/>
              <a:t>nuestra</a:t>
            </a:r>
            <a:r>
              <a:rPr lang="en-US" dirty="0" smtClean="0"/>
              <a:t> </a:t>
            </a:r>
            <a:r>
              <a:rPr lang="en-US" dirty="0" err="1" smtClean="0"/>
              <a:t>interfaz</a:t>
            </a:r>
            <a:r>
              <a:rPr lang="en-US" dirty="0" smtClean="0"/>
              <a:t> </a:t>
            </a:r>
            <a:r>
              <a:rPr lang="en-US" dirty="0" err="1" smtClean="0"/>
              <a:t>grafica</a:t>
            </a:r>
            <a:r>
              <a:rPr lang="en-US" dirty="0" smtClean="0"/>
              <a:t>.</a:t>
            </a:r>
            <a:endParaRPr lang="es-EC"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673920" cy="369332"/>
          </a:xfrm>
          <a:prstGeom prst="rect">
            <a:avLst/>
          </a:prstGeom>
          <a:noFill/>
        </p:spPr>
        <p:txBody>
          <a:bodyPr wrap="none" rtlCol="0">
            <a:spAutoFit/>
          </a:bodyPr>
          <a:lstStyle/>
          <a:p>
            <a:r>
              <a:rPr lang="en-US" b="1" dirty="0" smtClean="0">
                <a:latin typeface="+mj-lt"/>
              </a:rPr>
              <a:t>CONCLUSIONES</a:t>
            </a:r>
            <a:endParaRPr lang="es-EC" b="1" dirty="0">
              <a:latin typeface="+mj-lt"/>
            </a:endParaRPr>
          </a:p>
        </p:txBody>
      </p:sp>
      <p:sp>
        <p:nvSpPr>
          <p:cNvPr id="10" name="Rectangle 9"/>
          <p:cNvSpPr/>
          <p:nvPr/>
        </p:nvSpPr>
        <p:spPr>
          <a:xfrm>
            <a:off x="857224" y="1214422"/>
            <a:ext cx="7858180" cy="4031873"/>
          </a:xfrm>
          <a:prstGeom prst="rect">
            <a:avLst/>
          </a:prstGeom>
        </p:spPr>
        <p:txBody>
          <a:bodyPr wrap="square">
            <a:spAutoFit/>
          </a:bodyPr>
          <a:lstStyle/>
          <a:p>
            <a:pPr marL="342900" indent="-342900">
              <a:buAutoNum type="arabicPeriod"/>
            </a:pPr>
            <a:r>
              <a:rPr lang="es-EC" sz="1600" dirty="0" smtClean="0"/>
              <a:t>La implementación en codificación simple permite el uso de estos algoritmos en distintas aplicaciones graficas  que requieren una respuesta rápida. Por </a:t>
            </a:r>
            <a:r>
              <a:rPr lang="es-EC" sz="1600" dirty="0" smtClean="0"/>
              <a:t>ejemplo en el escalamiento en tiempo real de imágenes como el Visor de Imágenes de Windows o </a:t>
            </a:r>
            <a:r>
              <a:rPr lang="es-EC" sz="1600" dirty="0" smtClean="0"/>
              <a:t>Irfanview.</a:t>
            </a:r>
          </a:p>
          <a:p>
            <a:pPr marL="342900" indent="-342900">
              <a:buAutoNum type="arabicPeriod"/>
            </a:pPr>
            <a:r>
              <a:rPr lang="es-EC" sz="1600" dirty="0" smtClean="0"/>
              <a:t>Los resultados obtenidos visualmente versus los obtenidos numéricamente tienen ciertas discrepancias en la decisión de calidad. Esto nos hace concluir de que este método numérico no es completo para realizar este tipo de decisiones sobre la calidad.</a:t>
            </a:r>
          </a:p>
          <a:p>
            <a:pPr marL="342900" indent="-342900">
              <a:buAutoNum type="arabicPeriod"/>
            </a:pPr>
            <a:r>
              <a:rPr lang="es-EC" sz="1600" dirty="0" smtClean="0"/>
              <a:t>Dada la conclusión anterior, notamos que la decisión sobre la calidad de un escalamiento de imágenes es preferible que sea tomada por una persona, para estar seguros del nivel satisfacción con un resultado u otro.</a:t>
            </a:r>
          </a:p>
          <a:p>
            <a:pPr marL="342900" indent="-342900">
              <a:buAutoNum type="arabicPeriod"/>
            </a:pPr>
            <a:r>
              <a:rPr lang="es-EC" sz="1600" dirty="0" smtClean="0"/>
              <a:t>Visualmente, Interpolación Bicúbica (realizada en Photoshop CS4) es de calidad grafica superior. Sin embargo, Interpolación Bilineal (algoritmo trabajado en este trabajo) tiene una calidad muy similar en muchos de los casos tratados.</a:t>
            </a:r>
          </a:p>
          <a:p>
            <a:pPr marL="342900" indent="-342900">
              <a:buAutoNum type="arabicPeriod"/>
            </a:pPr>
            <a:r>
              <a:rPr lang="es-EC" sz="1600" dirty="0" smtClean="0"/>
              <a:t>La interface grafica realizada para este proyecto tiene la especial aplicación de que puede usarse en la cátedra de una materia que trate sobre Procesamiento Digital de Imágenes.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14" name="TextBox 13"/>
          <p:cNvSpPr txBox="1"/>
          <p:nvPr/>
        </p:nvSpPr>
        <p:spPr>
          <a:xfrm>
            <a:off x="428596" y="785794"/>
            <a:ext cx="1535357" cy="369332"/>
          </a:xfrm>
          <a:prstGeom prst="rect">
            <a:avLst/>
          </a:prstGeom>
          <a:noFill/>
        </p:spPr>
        <p:txBody>
          <a:bodyPr wrap="none" rtlCol="0">
            <a:spAutoFit/>
          </a:bodyPr>
          <a:lstStyle/>
          <a:p>
            <a:r>
              <a:rPr lang="en-US" b="1" dirty="0" smtClean="0">
                <a:latin typeface="+mj-lt"/>
              </a:rPr>
              <a:t>EL PROBLEMA</a:t>
            </a:r>
            <a:endParaRPr lang="es-EC" b="1" dirty="0">
              <a:latin typeface="+mj-lt"/>
            </a:endParaRPr>
          </a:p>
        </p:txBody>
      </p:sp>
      <p:sp>
        <p:nvSpPr>
          <p:cNvPr id="15" name="TextBox 14"/>
          <p:cNvSpPr txBox="1"/>
          <p:nvPr/>
        </p:nvSpPr>
        <p:spPr>
          <a:xfrm>
            <a:off x="928662" y="2300109"/>
            <a:ext cx="7215238" cy="1200329"/>
          </a:xfrm>
          <a:prstGeom prst="rect">
            <a:avLst/>
          </a:prstGeom>
          <a:noFill/>
        </p:spPr>
        <p:txBody>
          <a:bodyPr wrap="square" rtlCol="0">
            <a:spAutoFit/>
          </a:bodyPr>
          <a:lstStyle/>
          <a:p>
            <a:pPr algn="ctr"/>
            <a:r>
              <a:rPr lang="es-EC" dirty="0" smtClean="0"/>
              <a:t>Se desea realizar el </a:t>
            </a:r>
            <a:r>
              <a:rPr lang="es-EC" b="1" dirty="0" smtClean="0"/>
              <a:t>estudio comparativo </a:t>
            </a:r>
            <a:r>
              <a:rPr lang="es-EC" dirty="0" smtClean="0"/>
              <a:t>dos algoritmos de escalamiento de imágenes, </a:t>
            </a:r>
            <a:r>
              <a:rPr lang="es-EC" i="1" dirty="0" smtClean="0"/>
              <a:t>Replicación de Pixeles (Filtro de Caja) y Interpolación Bilineal (Filtro Bartlett), </a:t>
            </a:r>
            <a:r>
              <a:rPr lang="es-EC" dirty="0" smtClean="0"/>
              <a:t>para determinar cual de estos produce la </a:t>
            </a:r>
            <a:r>
              <a:rPr lang="es-EC" b="1" dirty="0" smtClean="0"/>
              <a:t>mayor calidad visual </a:t>
            </a:r>
            <a:r>
              <a:rPr lang="es-EC" dirty="0" smtClean="0"/>
              <a:t>en su resultado.</a:t>
            </a:r>
            <a:endParaRPr lang="es-EC" dirty="0"/>
          </a:p>
        </p:txBody>
      </p:sp>
      <p:pic>
        <p:nvPicPr>
          <p:cNvPr id="2050" name="Picture 2" descr="E:\GRADUACION\PROJECT - ESCALAMIENTO DE IMAGENES\feynman.jpg"/>
          <p:cNvPicPr>
            <a:picLocks noChangeAspect="1" noChangeArrowheads="1"/>
          </p:cNvPicPr>
          <p:nvPr/>
        </p:nvPicPr>
        <p:blipFill>
          <a:blip r:embed="rId5"/>
          <a:srcRect/>
          <a:stretch>
            <a:fillRect/>
          </a:stretch>
        </p:blipFill>
        <p:spPr bwMode="auto">
          <a:xfrm>
            <a:off x="5214942" y="3855026"/>
            <a:ext cx="1841500" cy="2133600"/>
          </a:xfrm>
          <a:prstGeom prst="rect">
            <a:avLst/>
          </a:prstGeom>
          <a:noFill/>
        </p:spPr>
      </p:pic>
      <p:pic>
        <p:nvPicPr>
          <p:cNvPr id="2051" name="Picture 3" descr="E:\GRADUACION\PROJECT - ESCALAMIENTO DE IMAGENES\feynman_small.jpg"/>
          <p:cNvPicPr>
            <a:picLocks noChangeAspect="1" noChangeArrowheads="1"/>
          </p:cNvPicPr>
          <p:nvPr/>
        </p:nvPicPr>
        <p:blipFill>
          <a:blip r:embed="rId6"/>
          <a:srcRect/>
          <a:stretch>
            <a:fillRect/>
          </a:stretch>
        </p:blipFill>
        <p:spPr bwMode="auto">
          <a:xfrm>
            <a:off x="2365366" y="4345552"/>
            <a:ext cx="920750" cy="1066800"/>
          </a:xfrm>
          <a:prstGeom prst="rect">
            <a:avLst/>
          </a:prstGeom>
          <a:noFill/>
        </p:spPr>
      </p:pic>
      <p:cxnSp>
        <p:nvCxnSpPr>
          <p:cNvPr id="21" name="Straight Arrow Connector 20"/>
          <p:cNvCxnSpPr>
            <a:stCxn id="2051" idx="0"/>
            <a:endCxn id="2050" idx="0"/>
          </p:cNvCxnSpPr>
          <p:nvPr/>
        </p:nvCxnSpPr>
        <p:spPr>
          <a:xfrm rot="5400000" flipH="1" flipV="1">
            <a:off x="4235453" y="2445314"/>
            <a:ext cx="490526" cy="330995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3" name="Straight Arrow Connector 22"/>
          <p:cNvCxnSpPr>
            <a:stCxn id="2051" idx="2"/>
            <a:endCxn id="2050" idx="2"/>
          </p:cNvCxnSpPr>
          <p:nvPr/>
        </p:nvCxnSpPr>
        <p:spPr>
          <a:xfrm rot="16200000" flipH="1">
            <a:off x="4192579" y="4045513"/>
            <a:ext cx="576274" cy="330995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4" name="TextBox 23"/>
          <p:cNvSpPr txBox="1"/>
          <p:nvPr/>
        </p:nvSpPr>
        <p:spPr>
          <a:xfrm>
            <a:off x="2143108" y="5547856"/>
            <a:ext cx="1500198" cy="369332"/>
          </a:xfrm>
          <a:prstGeom prst="rect">
            <a:avLst/>
          </a:prstGeom>
          <a:noFill/>
        </p:spPr>
        <p:txBody>
          <a:bodyPr wrap="square" rtlCol="0">
            <a:spAutoFit/>
          </a:bodyPr>
          <a:lstStyle/>
          <a:p>
            <a:r>
              <a:rPr lang="en-US" b="1" dirty="0" smtClean="0"/>
              <a:t>150 x 150 Pix</a:t>
            </a:r>
            <a:endParaRPr lang="es-EC" b="1" dirty="0"/>
          </a:p>
        </p:txBody>
      </p:sp>
      <p:sp>
        <p:nvSpPr>
          <p:cNvPr id="25" name="TextBox 24"/>
          <p:cNvSpPr txBox="1"/>
          <p:nvPr/>
        </p:nvSpPr>
        <p:spPr>
          <a:xfrm>
            <a:off x="5357818" y="6060064"/>
            <a:ext cx="1500198" cy="369332"/>
          </a:xfrm>
          <a:prstGeom prst="rect">
            <a:avLst/>
          </a:prstGeom>
          <a:noFill/>
        </p:spPr>
        <p:txBody>
          <a:bodyPr wrap="square" rtlCol="0">
            <a:spAutoFit/>
          </a:bodyPr>
          <a:lstStyle/>
          <a:p>
            <a:r>
              <a:rPr lang="en-US" b="1" dirty="0" smtClean="0"/>
              <a:t>300 x 300 Pix</a:t>
            </a:r>
            <a:endParaRPr lang="es-EC" b="1" dirty="0"/>
          </a:p>
        </p:txBody>
      </p:sp>
      <p:sp>
        <p:nvSpPr>
          <p:cNvPr id="13" name="TextBox 12"/>
          <p:cNvSpPr txBox="1"/>
          <p:nvPr/>
        </p:nvSpPr>
        <p:spPr>
          <a:xfrm>
            <a:off x="928662" y="1071546"/>
            <a:ext cx="7215238" cy="1200329"/>
          </a:xfrm>
          <a:prstGeom prst="rect">
            <a:avLst/>
          </a:prstGeom>
          <a:noFill/>
        </p:spPr>
        <p:txBody>
          <a:bodyPr wrap="square" rtlCol="0">
            <a:spAutoFit/>
          </a:bodyPr>
          <a:lstStyle/>
          <a:p>
            <a:pPr algn="ctr"/>
            <a:r>
              <a:rPr lang="es-EC" dirty="0" smtClean="0"/>
              <a:t>Es difícil conseguir imágenes del tamaño apropiado para usos publicitarios sin tener que pagar fuertes sumas de dinero para obtenerlas. Es importante conocer como se pueden agrandar. El estudio comparativo permite la selección adecuada del método de escalamiento. </a:t>
            </a:r>
            <a:endParaRPr lang="es-EC"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712456" cy="369332"/>
          </a:xfrm>
          <a:prstGeom prst="rect">
            <a:avLst/>
          </a:prstGeom>
          <a:noFill/>
        </p:spPr>
        <p:txBody>
          <a:bodyPr wrap="none" rtlCol="0">
            <a:spAutoFit/>
          </a:bodyPr>
          <a:lstStyle/>
          <a:p>
            <a:r>
              <a:rPr lang="en-US" b="1" dirty="0" smtClean="0">
                <a:latin typeface="+mj-lt"/>
              </a:rPr>
              <a:t>LA RESOLUCION</a:t>
            </a:r>
            <a:endParaRPr lang="es-EC" b="1" dirty="0">
              <a:latin typeface="+mj-lt"/>
            </a:endParaRPr>
          </a:p>
        </p:txBody>
      </p:sp>
      <p:sp>
        <p:nvSpPr>
          <p:cNvPr id="9" name="TextBox 8"/>
          <p:cNvSpPr txBox="1"/>
          <p:nvPr/>
        </p:nvSpPr>
        <p:spPr>
          <a:xfrm>
            <a:off x="428596" y="1428736"/>
            <a:ext cx="8215370" cy="646331"/>
          </a:xfrm>
          <a:prstGeom prst="rect">
            <a:avLst/>
          </a:prstGeom>
          <a:noFill/>
        </p:spPr>
        <p:txBody>
          <a:bodyPr wrap="square" rtlCol="0">
            <a:spAutoFit/>
          </a:bodyPr>
          <a:lstStyle/>
          <a:p>
            <a:r>
              <a:rPr lang="es-EC" dirty="0" smtClean="0"/>
              <a:t>1.  Se tomaron distintas imágenes monocromáticas 300x300 pix para realizar las pruebas </a:t>
            </a:r>
            <a:endParaRPr lang="es-EC" dirty="0"/>
          </a:p>
        </p:txBody>
      </p:sp>
      <p:pic>
        <p:nvPicPr>
          <p:cNvPr id="3075" name="Picture 3" descr="E:\GRADUACION\PROJECT - ESCALAMIENTO DE IMAGENES\feynman_small.jpg"/>
          <p:cNvPicPr>
            <a:picLocks noChangeAspect="1" noChangeArrowheads="1"/>
          </p:cNvPicPr>
          <p:nvPr/>
        </p:nvPicPr>
        <p:blipFill>
          <a:blip r:embed="rId5"/>
          <a:srcRect/>
          <a:stretch>
            <a:fillRect/>
          </a:stretch>
        </p:blipFill>
        <p:spPr bwMode="auto">
          <a:xfrm>
            <a:off x="2357422" y="2285992"/>
            <a:ext cx="1492254" cy="1728956"/>
          </a:xfrm>
          <a:prstGeom prst="rect">
            <a:avLst/>
          </a:prstGeom>
          <a:noFill/>
        </p:spPr>
      </p:pic>
      <p:pic>
        <p:nvPicPr>
          <p:cNvPr id="3077" name="Picture 5" descr="E:\GRADUACION\PROJECT - ESCALAMIENTO DE IMAGENES\flor_small.jpg"/>
          <p:cNvPicPr>
            <a:picLocks noChangeAspect="1" noChangeArrowheads="1"/>
          </p:cNvPicPr>
          <p:nvPr/>
        </p:nvPicPr>
        <p:blipFill>
          <a:blip r:embed="rId6"/>
          <a:srcRect/>
          <a:stretch>
            <a:fillRect/>
          </a:stretch>
        </p:blipFill>
        <p:spPr bwMode="auto">
          <a:xfrm>
            <a:off x="4459302" y="4143380"/>
            <a:ext cx="2184400" cy="2222500"/>
          </a:xfrm>
          <a:prstGeom prst="rect">
            <a:avLst/>
          </a:prstGeom>
          <a:noFill/>
        </p:spPr>
      </p:pic>
      <p:pic>
        <p:nvPicPr>
          <p:cNvPr id="3078" name="Picture 6" descr="E:\GRADUACION\PROJECT - ESCALAMIENTO DE IMAGENES\lena_small.jpg"/>
          <p:cNvPicPr>
            <a:picLocks noChangeAspect="1" noChangeArrowheads="1"/>
          </p:cNvPicPr>
          <p:nvPr/>
        </p:nvPicPr>
        <p:blipFill>
          <a:blip r:embed="rId7"/>
          <a:srcRect/>
          <a:stretch>
            <a:fillRect/>
          </a:stretch>
        </p:blipFill>
        <p:spPr bwMode="auto">
          <a:xfrm>
            <a:off x="6858016" y="2357430"/>
            <a:ext cx="1650996" cy="1650996"/>
          </a:xfrm>
          <a:prstGeom prst="rect">
            <a:avLst/>
          </a:prstGeom>
          <a:noFill/>
        </p:spPr>
      </p:pic>
      <p:pic>
        <p:nvPicPr>
          <p:cNvPr id="3079" name="Picture 7" descr="E:\GRADUACION\PROJECT - ESCALAMIENTO DE IMAGENES\lennon_small.jpg"/>
          <p:cNvPicPr>
            <a:picLocks noChangeAspect="1" noChangeArrowheads="1"/>
          </p:cNvPicPr>
          <p:nvPr/>
        </p:nvPicPr>
        <p:blipFill>
          <a:blip r:embed="rId8"/>
          <a:srcRect/>
          <a:stretch>
            <a:fillRect/>
          </a:stretch>
        </p:blipFill>
        <p:spPr bwMode="auto">
          <a:xfrm>
            <a:off x="2071670" y="4357694"/>
            <a:ext cx="2222500" cy="1676400"/>
          </a:xfrm>
          <a:prstGeom prst="rect">
            <a:avLst/>
          </a:prstGeom>
          <a:noFill/>
        </p:spPr>
      </p:pic>
      <p:pic>
        <p:nvPicPr>
          <p:cNvPr id="3080" name="Picture 8" descr="E:\GRADUACION\PROJECT - ESCALAMIENTO DE IMAGENES\monet_small.jpg"/>
          <p:cNvPicPr>
            <a:picLocks noChangeAspect="1" noChangeArrowheads="1"/>
          </p:cNvPicPr>
          <p:nvPr/>
        </p:nvPicPr>
        <p:blipFill>
          <a:blip r:embed="rId9"/>
          <a:srcRect/>
          <a:stretch>
            <a:fillRect/>
          </a:stretch>
        </p:blipFill>
        <p:spPr bwMode="auto">
          <a:xfrm>
            <a:off x="6786578" y="4572008"/>
            <a:ext cx="1843662" cy="1390648"/>
          </a:xfrm>
          <a:prstGeom prst="rect">
            <a:avLst/>
          </a:prstGeom>
          <a:noFill/>
        </p:spPr>
      </p:pic>
      <p:pic>
        <p:nvPicPr>
          <p:cNvPr id="3081" name="Picture 9" descr="E:\GRADUACION\PROJECT - ESCALAMIENTO DE IMAGENES\test_pattern_small.jpg"/>
          <p:cNvPicPr>
            <a:picLocks noChangeAspect="1" noChangeArrowheads="1"/>
          </p:cNvPicPr>
          <p:nvPr/>
        </p:nvPicPr>
        <p:blipFill>
          <a:blip r:embed="rId10"/>
          <a:srcRect/>
          <a:stretch>
            <a:fillRect/>
          </a:stretch>
        </p:blipFill>
        <p:spPr bwMode="auto">
          <a:xfrm>
            <a:off x="428596" y="4429132"/>
            <a:ext cx="1571636" cy="1571636"/>
          </a:xfrm>
          <a:prstGeom prst="rect">
            <a:avLst/>
          </a:prstGeom>
          <a:noFill/>
        </p:spPr>
      </p:pic>
      <p:pic>
        <p:nvPicPr>
          <p:cNvPr id="3082" name="Picture 10" descr="E:\GRADUACION\PROJECT - ESCALAMIENTO DE IMAGENES\tortuga_small.jpg"/>
          <p:cNvPicPr>
            <a:picLocks noChangeAspect="1" noChangeArrowheads="1"/>
          </p:cNvPicPr>
          <p:nvPr/>
        </p:nvPicPr>
        <p:blipFill>
          <a:blip r:embed="rId11"/>
          <a:srcRect/>
          <a:stretch>
            <a:fillRect/>
          </a:stretch>
        </p:blipFill>
        <p:spPr bwMode="auto">
          <a:xfrm>
            <a:off x="4357686" y="2357430"/>
            <a:ext cx="1877627" cy="1555748"/>
          </a:xfrm>
          <a:prstGeom prst="rect">
            <a:avLst/>
          </a:prstGeom>
          <a:noFill/>
        </p:spPr>
      </p:pic>
      <p:pic>
        <p:nvPicPr>
          <p:cNvPr id="3083" name="Picture 11" descr="E:\GRADUACION\PROJECT - ESCALAMIENTO DE IMAGENES\vaporex_small.jpg"/>
          <p:cNvPicPr>
            <a:picLocks noChangeAspect="1" noChangeArrowheads="1"/>
          </p:cNvPicPr>
          <p:nvPr/>
        </p:nvPicPr>
        <p:blipFill>
          <a:blip r:embed="rId12"/>
          <a:srcRect/>
          <a:stretch>
            <a:fillRect/>
          </a:stretch>
        </p:blipFill>
        <p:spPr bwMode="auto">
          <a:xfrm>
            <a:off x="428596" y="2357430"/>
            <a:ext cx="1571636" cy="15716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712456" cy="369332"/>
          </a:xfrm>
          <a:prstGeom prst="rect">
            <a:avLst/>
          </a:prstGeom>
          <a:noFill/>
        </p:spPr>
        <p:txBody>
          <a:bodyPr wrap="none" rtlCol="0">
            <a:spAutoFit/>
          </a:bodyPr>
          <a:lstStyle/>
          <a:p>
            <a:r>
              <a:rPr lang="en-US" b="1" dirty="0" smtClean="0">
                <a:latin typeface="+mj-lt"/>
              </a:rPr>
              <a:t>LA RESOLUCION</a:t>
            </a:r>
            <a:endParaRPr lang="es-EC" b="1" dirty="0">
              <a:latin typeface="+mj-lt"/>
            </a:endParaRPr>
          </a:p>
        </p:txBody>
      </p:sp>
      <p:sp>
        <p:nvSpPr>
          <p:cNvPr id="9" name="TextBox 8"/>
          <p:cNvSpPr txBox="1"/>
          <p:nvPr/>
        </p:nvSpPr>
        <p:spPr>
          <a:xfrm>
            <a:off x="428596" y="1428736"/>
            <a:ext cx="8215370" cy="646331"/>
          </a:xfrm>
          <a:prstGeom prst="rect">
            <a:avLst/>
          </a:prstGeom>
          <a:noFill/>
        </p:spPr>
        <p:txBody>
          <a:bodyPr wrap="square" rtlCol="0">
            <a:spAutoFit/>
          </a:bodyPr>
          <a:lstStyle/>
          <a:p>
            <a:pPr marL="342900" indent="-342900">
              <a:buAutoNum type="arabicPeriod" startAt="2"/>
            </a:pPr>
            <a:r>
              <a:rPr lang="es-EC" dirty="0" smtClean="0"/>
              <a:t>Para efectos de la prueba, se tomaron estas imágenes 300x300 pix y:</a:t>
            </a:r>
          </a:p>
          <a:p>
            <a:pPr marL="800100" lvl="1" indent="-342900"/>
            <a:r>
              <a:rPr lang="es-EC" dirty="0" smtClean="0"/>
              <a:t>2.1 Se las redujo a 150x150 pix mediante Photoshop CS4.</a:t>
            </a:r>
          </a:p>
        </p:txBody>
      </p:sp>
      <p:pic>
        <p:nvPicPr>
          <p:cNvPr id="4098" name="Picture 2" descr="E:\GRADUACION\PROJECT - ESCALAMIENTO DE IMAGENES\monet.jpg"/>
          <p:cNvPicPr>
            <a:picLocks noChangeAspect="1" noChangeArrowheads="1"/>
          </p:cNvPicPr>
          <p:nvPr/>
        </p:nvPicPr>
        <p:blipFill>
          <a:blip r:embed="rId5"/>
          <a:srcRect/>
          <a:stretch>
            <a:fillRect/>
          </a:stretch>
        </p:blipFill>
        <p:spPr bwMode="auto">
          <a:xfrm>
            <a:off x="412751" y="2500306"/>
            <a:ext cx="4445001" cy="3352800"/>
          </a:xfrm>
          <a:prstGeom prst="rect">
            <a:avLst/>
          </a:prstGeom>
          <a:noFill/>
        </p:spPr>
      </p:pic>
      <p:pic>
        <p:nvPicPr>
          <p:cNvPr id="4099" name="Picture 3" descr="E:\GRADUACION\PROJECT - ESCALAMIENTO DE IMAGENES\monet_small.jpg"/>
          <p:cNvPicPr>
            <a:picLocks noChangeAspect="1" noChangeArrowheads="1"/>
          </p:cNvPicPr>
          <p:nvPr/>
        </p:nvPicPr>
        <p:blipFill>
          <a:blip r:embed="rId6"/>
          <a:srcRect/>
          <a:stretch>
            <a:fillRect/>
          </a:stretch>
        </p:blipFill>
        <p:spPr bwMode="auto">
          <a:xfrm>
            <a:off x="6207152" y="3286124"/>
            <a:ext cx="2222500" cy="1676400"/>
          </a:xfrm>
          <a:prstGeom prst="rect">
            <a:avLst/>
          </a:prstGeom>
          <a:noFill/>
        </p:spPr>
      </p:pic>
      <p:cxnSp>
        <p:nvCxnSpPr>
          <p:cNvPr id="20" name="Straight Arrow Connector 19"/>
          <p:cNvCxnSpPr>
            <a:stCxn id="4098" idx="0"/>
            <a:endCxn id="4099" idx="0"/>
          </p:cNvCxnSpPr>
          <p:nvPr/>
        </p:nvCxnSpPr>
        <p:spPr>
          <a:xfrm rot="16200000" flipH="1">
            <a:off x="4583918" y="551640"/>
            <a:ext cx="785818" cy="468315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2" name="Straight Arrow Connector 21"/>
          <p:cNvCxnSpPr>
            <a:stCxn id="4098" idx="2"/>
            <a:endCxn id="4099" idx="2"/>
          </p:cNvCxnSpPr>
          <p:nvPr/>
        </p:nvCxnSpPr>
        <p:spPr>
          <a:xfrm rot="5400000" flipH="1" flipV="1">
            <a:off x="4531536" y="3066240"/>
            <a:ext cx="890582" cy="468315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26" name="TextBox 25"/>
          <p:cNvSpPr txBox="1"/>
          <p:nvPr/>
        </p:nvSpPr>
        <p:spPr>
          <a:xfrm>
            <a:off x="4929190" y="3617901"/>
            <a:ext cx="1214446"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sz="1400" b="1" dirty="0" smtClean="0"/>
              <a:t>Photoshop CS4</a:t>
            </a:r>
          </a:p>
          <a:p>
            <a:pPr algn="ctr"/>
            <a:r>
              <a:rPr lang="es-EC" sz="1400" i="1" dirty="0" smtClean="0"/>
              <a:t>Interpolación Bicúbica</a:t>
            </a:r>
          </a:p>
        </p:txBody>
      </p:sp>
      <p:sp>
        <p:nvSpPr>
          <p:cNvPr id="12" name="Rectangle 11"/>
          <p:cNvSpPr/>
          <p:nvPr/>
        </p:nvSpPr>
        <p:spPr>
          <a:xfrm>
            <a:off x="5929322" y="6201811"/>
            <a:ext cx="3143272"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ctr"/>
            <a:r>
              <a:rPr lang="es-EC" sz="1600" b="1" i="1" dirty="0" smtClean="0"/>
              <a:t>Estas imágenes de 150x150 son con las que se trabajó.</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712456" cy="369332"/>
          </a:xfrm>
          <a:prstGeom prst="rect">
            <a:avLst/>
          </a:prstGeom>
          <a:noFill/>
        </p:spPr>
        <p:txBody>
          <a:bodyPr wrap="none" rtlCol="0">
            <a:spAutoFit/>
          </a:bodyPr>
          <a:lstStyle/>
          <a:p>
            <a:r>
              <a:rPr lang="en-US" b="1" dirty="0" smtClean="0">
                <a:latin typeface="+mj-lt"/>
              </a:rPr>
              <a:t>LA RESOLUCION</a:t>
            </a:r>
            <a:endParaRPr lang="es-EC" b="1" dirty="0">
              <a:latin typeface="+mj-lt"/>
            </a:endParaRPr>
          </a:p>
        </p:txBody>
      </p:sp>
      <p:sp>
        <p:nvSpPr>
          <p:cNvPr id="9" name="TextBox 8"/>
          <p:cNvSpPr txBox="1"/>
          <p:nvPr/>
        </p:nvSpPr>
        <p:spPr>
          <a:xfrm>
            <a:off x="428596" y="1428736"/>
            <a:ext cx="8215370" cy="369332"/>
          </a:xfrm>
          <a:prstGeom prst="rect">
            <a:avLst/>
          </a:prstGeom>
          <a:noFill/>
        </p:spPr>
        <p:txBody>
          <a:bodyPr wrap="square" rtlCol="0">
            <a:spAutoFit/>
          </a:bodyPr>
          <a:lstStyle/>
          <a:p>
            <a:pPr marL="800100" lvl="1" indent="-342900"/>
            <a:r>
              <a:rPr lang="es-EC" dirty="0" smtClean="0"/>
              <a:t>2.2 Se las expandió a 300x300 de nuevo con Photoshop CS4.</a:t>
            </a:r>
          </a:p>
        </p:txBody>
      </p:sp>
      <p:pic>
        <p:nvPicPr>
          <p:cNvPr id="4099" name="Picture 3" descr="E:\GRADUACION\PROJECT - ESCALAMIENTO DE IMAGENES\monet_small.jpg"/>
          <p:cNvPicPr>
            <a:picLocks noChangeAspect="1" noChangeArrowheads="1"/>
          </p:cNvPicPr>
          <p:nvPr/>
        </p:nvPicPr>
        <p:blipFill>
          <a:blip r:embed="rId5"/>
          <a:srcRect/>
          <a:stretch>
            <a:fillRect/>
          </a:stretch>
        </p:blipFill>
        <p:spPr bwMode="auto">
          <a:xfrm>
            <a:off x="706426" y="3286124"/>
            <a:ext cx="2222500" cy="1676400"/>
          </a:xfrm>
          <a:prstGeom prst="rect">
            <a:avLst/>
          </a:prstGeom>
          <a:noFill/>
        </p:spPr>
      </p:pic>
      <p:sp>
        <p:nvSpPr>
          <p:cNvPr id="26" name="TextBox 25"/>
          <p:cNvSpPr txBox="1"/>
          <p:nvPr/>
        </p:nvSpPr>
        <p:spPr>
          <a:xfrm>
            <a:off x="3071802" y="3714752"/>
            <a:ext cx="1214446" cy="95410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C" sz="1400" b="1" dirty="0" smtClean="0"/>
              <a:t>Photoshop CS4</a:t>
            </a:r>
          </a:p>
          <a:p>
            <a:pPr algn="ctr"/>
            <a:r>
              <a:rPr lang="es-EC" sz="1400" i="1" dirty="0" smtClean="0"/>
              <a:t>Interpolación Bicúbica</a:t>
            </a:r>
          </a:p>
        </p:txBody>
      </p:sp>
      <p:pic>
        <p:nvPicPr>
          <p:cNvPr id="5122" name="Picture 2" descr="E:\GRADUACION\PROJECT - ESCALAMIENTO DE IMAGENES\monet_photoshop_bicubic.jpg"/>
          <p:cNvPicPr>
            <a:picLocks noChangeAspect="1" noChangeArrowheads="1"/>
          </p:cNvPicPr>
          <p:nvPr/>
        </p:nvPicPr>
        <p:blipFill>
          <a:blip r:embed="rId6"/>
          <a:srcRect/>
          <a:stretch>
            <a:fillRect/>
          </a:stretch>
        </p:blipFill>
        <p:spPr bwMode="auto">
          <a:xfrm>
            <a:off x="4413280" y="2357430"/>
            <a:ext cx="4445000" cy="3352800"/>
          </a:xfrm>
          <a:prstGeom prst="rect">
            <a:avLst/>
          </a:prstGeom>
          <a:noFill/>
        </p:spPr>
      </p:pic>
      <p:cxnSp>
        <p:nvCxnSpPr>
          <p:cNvPr id="13" name="Straight Arrow Connector 12"/>
          <p:cNvCxnSpPr>
            <a:stCxn id="4099" idx="0"/>
            <a:endCxn id="5122" idx="0"/>
          </p:cNvCxnSpPr>
          <p:nvPr/>
        </p:nvCxnSpPr>
        <p:spPr>
          <a:xfrm rot="5400000" flipH="1" flipV="1">
            <a:off x="3762381" y="412725"/>
            <a:ext cx="928694" cy="481810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4" name="Straight Arrow Connector 13"/>
          <p:cNvCxnSpPr>
            <a:stCxn id="4099" idx="2"/>
            <a:endCxn id="5122" idx="2"/>
          </p:cNvCxnSpPr>
          <p:nvPr/>
        </p:nvCxnSpPr>
        <p:spPr>
          <a:xfrm rot="16200000" flipH="1">
            <a:off x="3852875" y="2927325"/>
            <a:ext cx="747706" cy="481810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2" name="Rectangle 11"/>
          <p:cNvSpPr/>
          <p:nvPr/>
        </p:nvSpPr>
        <p:spPr>
          <a:xfrm>
            <a:off x="5429256" y="5955589"/>
            <a:ext cx="3643338"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ctr"/>
            <a:r>
              <a:rPr lang="es-EC" sz="1600" b="1" i="1" dirty="0" smtClean="0"/>
              <a:t>Esta imagen queda como base de comparación con un método profesional.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712456" cy="369332"/>
          </a:xfrm>
          <a:prstGeom prst="rect">
            <a:avLst/>
          </a:prstGeom>
          <a:noFill/>
        </p:spPr>
        <p:txBody>
          <a:bodyPr wrap="none" rtlCol="0">
            <a:spAutoFit/>
          </a:bodyPr>
          <a:lstStyle/>
          <a:p>
            <a:r>
              <a:rPr lang="en-US" b="1" dirty="0" smtClean="0">
                <a:latin typeface="+mj-lt"/>
              </a:rPr>
              <a:t>LA RESOLUCION</a:t>
            </a:r>
            <a:endParaRPr lang="es-EC" b="1" dirty="0">
              <a:latin typeface="+mj-lt"/>
            </a:endParaRPr>
          </a:p>
        </p:txBody>
      </p:sp>
      <p:sp>
        <p:nvSpPr>
          <p:cNvPr id="11" name="TextBox 10"/>
          <p:cNvSpPr txBox="1"/>
          <p:nvPr/>
        </p:nvSpPr>
        <p:spPr>
          <a:xfrm>
            <a:off x="428596" y="1428736"/>
            <a:ext cx="8215370" cy="646331"/>
          </a:xfrm>
          <a:prstGeom prst="rect">
            <a:avLst/>
          </a:prstGeom>
          <a:noFill/>
        </p:spPr>
        <p:txBody>
          <a:bodyPr wrap="square" rtlCol="0">
            <a:spAutoFit/>
          </a:bodyPr>
          <a:lstStyle/>
          <a:p>
            <a:pPr marL="342900" indent="-342900">
              <a:buFont typeface="+mj-lt"/>
              <a:buAutoNum type="arabicPeriod" startAt="3"/>
            </a:pPr>
            <a:r>
              <a:rPr lang="es-EC" dirty="0" smtClean="0"/>
              <a:t>Se comienza el proceso de escalamiento</a:t>
            </a:r>
          </a:p>
          <a:p>
            <a:pPr marL="342900" indent="-342900"/>
            <a:r>
              <a:rPr lang="es-EC" dirty="0" smtClean="0"/>
              <a:t>	3.1 </a:t>
            </a:r>
            <a:r>
              <a:rPr lang="es-EC" dirty="0" err="1" smtClean="0"/>
              <a:t>Padding</a:t>
            </a:r>
            <a:r>
              <a:rPr lang="en-US" dirty="0" smtClean="0"/>
              <a:t>	</a:t>
            </a:r>
            <a:endParaRPr lang="es-EC" dirty="0" smtClean="0"/>
          </a:p>
        </p:txBody>
      </p:sp>
      <p:pic>
        <p:nvPicPr>
          <p:cNvPr id="1030" name="Picture 6"/>
          <p:cNvPicPr>
            <a:picLocks noChangeAspect="1" noChangeArrowheads="1"/>
          </p:cNvPicPr>
          <p:nvPr/>
        </p:nvPicPr>
        <p:blipFill>
          <a:blip r:embed="rId5"/>
          <a:srcRect/>
          <a:stretch>
            <a:fillRect/>
          </a:stretch>
        </p:blipFill>
        <p:spPr bwMode="auto">
          <a:xfrm>
            <a:off x="4500562" y="2384437"/>
            <a:ext cx="4235086" cy="3330579"/>
          </a:xfrm>
          <a:prstGeom prst="rect">
            <a:avLst/>
          </a:prstGeom>
          <a:noFill/>
          <a:ln w="9525">
            <a:noFill/>
            <a:miter lim="800000"/>
            <a:headEnd/>
            <a:tailEnd/>
          </a:ln>
        </p:spPr>
      </p:pic>
      <p:pic>
        <p:nvPicPr>
          <p:cNvPr id="1031"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214414" y="3000377"/>
            <a:ext cx="1995488" cy="714375"/>
          </a:xfrm>
          <a:prstGeom prst="rect">
            <a:avLst/>
          </a:prstGeom>
          <a:noFill/>
          <a:ln w="9525">
            <a:noFill/>
            <a:miter lim="800000"/>
            <a:headEnd/>
            <a:tailEnd/>
          </a:ln>
        </p:spPr>
      </p:pic>
      <p:pic>
        <p:nvPicPr>
          <p:cNvPr id="1032" name="Picture 8"/>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730241" y="4427551"/>
            <a:ext cx="2627313" cy="930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712456" cy="369332"/>
          </a:xfrm>
          <a:prstGeom prst="rect">
            <a:avLst/>
          </a:prstGeom>
          <a:noFill/>
        </p:spPr>
        <p:txBody>
          <a:bodyPr wrap="none" rtlCol="0">
            <a:spAutoFit/>
          </a:bodyPr>
          <a:lstStyle/>
          <a:p>
            <a:r>
              <a:rPr lang="en-US" b="1" dirty="0" smtClean="0">
                <a:latin typeface="+mj-lt"/>
              </a:rPr>
              <a:t>LA RESOLUCION</a:t>
            </a:r>
            <a:endParaRPr lang="es-EC" b="1" dirty="0">
              <a:latin typeface="+mj-lt"/>
            </a:endParaRPr>
          </a:p>
        </p:txBody>
      </p:sp>
      <p:sp>
        <p:nvSpPr>
          <p:cNvPr id="11" name="TextBox 10"/>
          <p:cNvSpPr txBox="1"/>
          <p:nvPr/>
        </p:nvSpPr>
        <p:spPr>
          <a:xfrm>
            <a:off x="428596" y="1428736"/>
            <a:ext cx="8215370" cy="646331"/>
          </a:xfrm>
          <a:prstGeom prst="rect">
            <a:avLst/>
          </a:prstGeom>
          <a:noFill/>
        </p:spPr>
        <p:txBody>
          <a:bodyPr wrap="square" rtlCol="0">
            <a:spAutoFit/>
          </a:bodyPr>
          <a:lstStyle/>
          <a:p>
            <a:pPr marL="342900" indent="-342900">
              <a:buFont typeface="+mj-lt"/>
              <a:buAutoNum type="arabicPeriod" startAt="3"/>
            </a:pPr>
            <a:r>
              <a:rPr lang="es-EC" dirty="0" smtClean="0"/>
              <a:t>Se comienza el proceso de escalamiento</a:t>
            </a:r>
          </a:p>
          <a:p>
            <a:pPr marL="342900" indent="-342900"/>
            <a:r>
              <a:rPr lang="es-EC" dirty="0" smtClean="0"/>
              <a:t>	3.1 </a:t>
            </a:r>
            <a:r>
              <a:rPr lang="es-EC" dirty="0" err="1" smtClean="0"/>
              <a:t>Padding</a:t>
            </a:r>
            <a:r>
              <a:rPr lang="en-US" dirty="0" smtClean="0"/>
              <a:t>	</a:t>
            </a:r>
            <a:endParaRPr lang="es-EC" dirty="0" smtClean="0"/>
          </a:p>
        </p:txBody>
      </p:sp>
      <p:pic>
        <p:nvPicPr>
          <p:cNvPr id="1028" name="Picture 4" descr="E:\GRADUACION\PROJECT - ESCALAMIENTO DE IMAGENES\test.jpg"/>
          <p:cNvPicPr>
            <a:picLocks noChangeAspect="1" noChangeArrowheads="1"/>
          </p:cNvPicPr>
          <p:nvPr/>
        </p:nvPicPr>
        <p:blipFill>
          <a:blip r:embed="rId5"/>
          <a:srcRect/>
          <a:stretch>
            <a:fillRect/>
          </a:stretch>
        </p:blipFill>
        <p:spPr bwMode="auto">
          <a:xfrm>
            <a:off x="4714876" y="2514617"/>
            <a:ext cx="3286125" cy="3343275"/>
          </a:xfrm>
          <a:prstGeom prst="rect">
            <a:avLst/>
          </a:prstGeom>
          <a:noFill/>
        </p:spPr>
      </p:pic>
      <p:pic>
        <p:nvPicPr>
          <p:cNvPr id="1029" name="Picture 5" descr="E:\GRADUACION\PROJECT - ESCALAMIENTO DE IMAGENES\flor_small.jpg"/>
          <p:cNvPicPr>
            <a:picLocks noChangeAspect="1" noChangeArrowheads="1"/>
          </p:cNvPicPr>
          <p:nvPr/>
        </p:nvPicPr>
        <p:blipFill>
          <a:blip r:embed="rId6"/>
          <a:srcRect/>
          <a:stretch>
            <a:fillRect/>
          </a:stretch>
        </p:blipFill>
        <p:spPr bwMode="auto">
          <a:xfrm>
            <a:off x="1142976" y="3071810"/>
            <a:ext cx="2184400" cy="2222500"/>
          </a:xfrm>
          <a:prstGeom prst="rect">
            <a:avLst/>
          </a:prstGeom>
          <a:noFill/>
        </p:spPr>
      </p:pic>
      <p:cxnSp>
        <p:nvCxnSpPr>
          <p:cNvPr id="14" name="Straight Arrow Connector 13"/>
          <p:cNvCxnSpPr>
            <a:stCxn id="1029" idx="0"/>
            <a:endCxn id="1028" idx="0"/>
          </p:cNvCxnSpPr>
          <p:nvPr/>
        </p:nvCxnSpPr>
        <p:spPr>
          <a:xfrm rot="5400000" flipH="1" flipV="1">
            <a:off x="4017961" y="731833"/>
            <a:ext cx="557193" cy="412276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a:stCxn id="1029" idx="2"/>
            <a:endCxn id="1028" idx="2"/>
          </p:cNvCxnSpPr>
          <p:nvPr/>
        </p:nvCxnSpPr>
        <p:spPr>
          <a:xfrm rot="16200000" flipH="1">
            <a:off x="4014766" y="3514719"/>
            <a:ext cx="563582" cy="412276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8" name="Rectangle 17"/>
          <p:cNvSpPr/>
          <p:nvPr/>
        </p:nvSpPr>
        <p:spPr>
          <a:xfrm>
            <a:off x="5429256" y="6201811"/>
            <a:ext cx="3643338"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ctr"/>
            <a:r>
              <a:rPr lang="es-EC" sz="1600" b="1" i="1" dirty="0" smtClean="0"/>
              <a:t>Estos puntos negros (ceros) en la imagen, la amplían.</a:t>
            </a:r>
          </a:p>
        </p:txBody>
      </p:sp>
      <p:sp>
        <p:nvSpPr>
          <p:cNvPr id="12" name="TextBox 11"/>
          <p:cNvSpPr txBox="1"/>
          <p:nvPr/>
        </p:nvSpPr>
        <p:spPr>
          <a:xfrm>
            <a:off x="3984349" y="2071678"/>
            <a:ext cx="1060675"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EJEMPLO</a:t>
            </a:r>
            <a:endParaRPr lang="es-EC"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712456" cy="369332"/>
          </a:xfrm>
          <a:prstGeom prst="rect">
            <a:avLst/>
          </a:prstGeom>
          <a:noFill/>
        </p:spPr>
        <p:txBody>
          <a:bodyPr wrap="none" rtlCol="0">
            <a:spAutoFit/>
          </a:bodyPr>
          <a:lstStyle/>
          <a:p>
            <a:r>
              <a:rPr lang="en-US" b="1" dirty="0" smtClean="0">
                <a:latin typeface="+mj-lt"/>
              </a:rPr>
              <a:t>LA RESOLUCION</a:t>
            </a:r>
            <a:endParaRPr lang="es-EC" b="1" dirty="0">
              <a:latin typeface="+mj-lt"/>
            </a:endParaRPr>
          </a:p>
        </p:txBody>
      </p:sp>
      <p:sp>
        <p:nvSpPr>
          <p:cNvPr id="9" name="TextBox 8"/>
          <p:cNvSpPr txBox="1"/>
          <p:nvPr/>
        </p:nvSpPr>
        <p:spPr>
          <a:xfrm>
            <a:off x="428596" y="1428736"/>
            <a:ext cx="8215370" cy="369332"/>
          </a:xfrm>
          <a:prstGeom prst="rect">
            <a:avLst/>
          </a:prstGeom>
          <a:noFill/>
        </p:spPr>
        <p:txBody>
          <a:bodyPr wrap="square" rtlCol="0">
            <a:spAutoFit/>
          </a:bodyPr>
          <a:lstStyle/>
          <a:p>
            <a:pPr marL="800100" lvl="1" indent="-342900"/>
            <a:r>
              <a:rPr lang="es-EC" dirty="0" smtClean="0"/>
              <a:t>3.1 </a:t>
            </a:r>
            <a:r>
              <a:rPr lang="es-EC" dirty="0" err="1" smtClean="0"/>
              <a:t>Padding</a:t>
            </a:r>
            <a:endParaRPr lang="es-EC" dirty="0" smtClean="0"/>
          </a:p>
        </p:txBody>
      </p:sp>
      <p:grpSp>
        <p:nvGrpSpPr>
          <p:cNvPr id="2050" name="Group 2"/>
          <p:cNvGrpSpPr>
            <a:grpSpLocks/>
          </p:cNvGrpSpPr>
          <p:nvPr/>
        </p:nvGrpSpPr>
        <p:grpSpPr bwMode="auto">
          <a:xfrm>
            <a:off x="1785918" y="2500306"/>
            <a:ext cx="5492750" cy="2638425"/>
            <a:chOff x="2104" y="10716"/>
            <a:chExt cx="8849" cy="4187"/>
          </a:xfrm>
        </p:grpSpPr>
        <p:grpSp>
          <p:nvGrpSpPr>
            <p:cNvPr id="2051" name="Group 3"/>
            <p:cNvGrpSpPr>
              <a:grpSpLocks/>
            </p:cNvGrpSpPr>
            <p:nvPr/>
          </p:nvGrpSpPr>
          <p:grpSpPr bwMode="auto">
            <a:xfrm>
              <a:off x="2104" y="10748"/>
              <a:ext cx="5025" cy="4155"/>
              <a:chOff x="2104" y="10748"/>
              <a:chExt cx="5025" cy="4155"/>
            </a:xfrm>
          </p:grpSpPr>
          <p:pic>
            <p:nvPicPr>
              <p:cNvPr id="2052" name="Picture 4" descr="blogo"/>
              <p:cNvPicPr>
                <a:picLocks noChangeAspect="1" noChangeArrowheads="1"/>
              </p:cNvPicPr>
              <p:nvPr/>
            </p:nvPicPr>
            <p:blipFill>
              <a:blip r:embed="rId5"/>
              <a:srcRect/>
              <a:stretch>
                <a:fillRect/>
              </a:stretch>
            </p:blipFill>
            <p:spPr bwMode="auto">
              <a:xfrm>
                <a:off x="2104" y="10748"/>
                <a:ext cx="5025" cy="4155"/>
              </a:xfrm>
              <a:prstGeom prst="rect">
                <a:avLst/>
              </a:prstGeom>
              <a:noFill/>
            </p:spPr>
          </p:pic>
          <p:sp>
            <p:nvSpPr>
              <p:cNvPr id="2053" name="Rectangle 5"/>
              <p:cNvSpPr>
                <a:spLocks noChangeArrowheads="1"/>
              </p:cNvSpPr>
              <p:nvPr/>
            </p:nvSpPr>
            <p:spPr bwMode="auto">
              <a:xfrm>
                <a:off x="5682" y="11142"/>
                <a:ext cx="1234" cy="1440"/>
              </a:xfrm>
              <a:prstGeom prst="rect">
                <a:avLst/>
              </a:prstGeom>
              <a:no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s-EC"/>
              </a:p>
            </p:txBody>
          </p:sp>
        </p:grpSp>
        <p:grpSp>
          <p:nvGrpSpPr>
            <p:cNvPr id="2054" name="Group 6"/>
            <p:cNvGrpSpPr>
              <a:grpSpLocks/>
            </p:cNvGrpSpPr>
            <p:nvPr/>
          </p:nvGrpSpPr>
          <p:grpSpPr bwMode="auto">
            <a:xfrm>
              <a:off x="7287" y="10716"/>
              <a:ext cx="3666" cy="4155"/>
              <a:chOff x="7287" y="10716"/>
              <a:chExt cx="3666" cy="4155"/>
            </a:xfrm>
          </p:grpSpPr>
          <p:pic>
            <p:nvPicPr>
              <p:cNvPr id="2055" name="Picture 7"/>
              <p:cNvPicPr>
                <a:picLocks noChangeAspect="1" noChangeArrowheads="1"/>
              </p:cNvPicPr>
              <p:nvPr/>
            </p:nvPicPr>
            <p:blipFill>
              <a:blip r:embed="rId6"/>
              <a:srcRect l="54750" t="12840" r="4950" b="13680"/>
              <a:stretch>
                <a:fillRect/>
              </a:stretch>
            </p:blipFill>
            <p:spPr bwMode="auto">
              <a:xfrm>
                <a:off x="7287" y="10716"/>
                <a:ext cx="3666" cy="4155"/>
              </a:xfrm>
              <a:prstGeom prst="rect">
                <a:avLst/>
              </a:prstGeom>
              <a:noFill/>
            </p:spPr>
          </p:pic>
          <p:sp>
            <p:nvSpPr>
              <p:cNvPr id="2056" name="Rectangle 8"/>
              <p:cNvSpPr>
                <a:spLocks noChangeArrowheads="1"/>
              </p:cNvSpPr>
              <p:nvPr/>
            </p:nvSpPr>
            <p:spPr bwMode="auto">
              <a:xfrm>
                <a:off x="7287" y="10716"/>
                <a:ext cx="3666" cy="4155"/>
              </a:xfrm>
              <a:prstGeom prst="rect">
                <a:avLst/>
              </a:prstGeom>
              <a:no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s-EC"/>
              </a:p>
            </p:txBody>
          </p:sp>
        </p:grpSp>
      </p:grpSp>
      <p:sp>
        <p:nvSpPr>
          <p:cNvPr id="15" name="Rectangle 14"/>
          <p:cNvSpPr/>
          <p:nvPr/>
        </p:nvSpPr>
        <p:spPr>
          <a:xfrm>
            <a:off x="5429256" y="6201811"/>
            <a:ext cx="3643338"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ctr"/>
            <a:r>
              <a:rPr lang="es-EC" sz="1600" b="1" i="1" dirty="0" smtClean="0"/>
              <a:t>Estos puntos negros (ceros) en la imagen, la amplían.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E:\GRADUACION\PROJECT - ESCALAMIENTO DE IMAGENES\espol_tortuga.jpg"/>
          <p:cNvPicPr>
            <a:picLocks noChangeAspect="1" noChangeArrowheads="1"/>
          </p:cNvPicPr>
          <p:nvPr/>
        </p:nvPicPr>
        <p:blipFill>
          <a:blip r:embed="rId2" cstate="print"/>
          <a:srcRect/>
          <a:stretch>
            <a:fillRect/>
          </a:stretch>
        </p:blipFill>
        <p:spPr bwMode="auto">
          <a:xfrm>
            <a:off x="1" y="6215082"/>
            <a:ext cx="775694" cy="642918"/>
          </a:xfrm>
          <a:prstGeom prst="rect">
            <a:avLst/>
          </a:prstGeom>
          <a:noFill/>
        </p:spPr>
      </p:pic>
      <p:pic>
        <p:nvPicPr>
          <p:cNvPr id="7" name="Picture 3" descr="E:\GRADUACION\PROJECT - ESCALAMIENTO DE IMAGENES\fiec.jpg"/>
          <p:cNvPicPr>
            <a:picLocks noChangeAspect="1" noChangeArrowheads="1"/>
          </p:cNvPicPr>
          <p:nvPr/>
        </p:nvPicPr>
        <p:blipFill>
          <a:blip r:embed="rId3"/>
          <a:srcRect/>
          <a:stretch>
            <a:fillRect/>
          </a:stretch>
        </p:blipFill>
        <p:spPr bwMode="auto">
          <a:xfrm>
            <a:off x="7643834" y="71414"/>
            <a:ext cx="1400168" cy="433385"/>
          </a:xfrm>
          <a:prstGeom prst="rect">
            <a:avLst/>
          </a:prstGeom>
          <a:noFill/>
        </p:spPr>
      </p:pic>
      <p:pic>
        <p:nvPicPr>
          <p:cNvPr id="8" name="Picture 4" descr="E:\GRADUACION\PROJECT - ESCALAMIENTO DE IMAGENES\espol.jpg"/>
          <p:cNvPicPr>
            <a:picLocks noChangeAspect="1" noChangeArrowheads="1"/>
          </p:cNvPicPr>
          <p:nvPr/>
        </p:nvPicPr>
        <p:blipFill>
          <a:blip r:embed="rId4"/>
          <a:srcRect/>
          <a:stretch>
            <a:fillRect/>
          </a:stretch>
        </p:blipFill>
        <p:spPr bwMode="auto">
          <a:xfrm>
            <a:off x="71406" y="71414"/>
            <a:ext cx="1633534" cy="408384"/>
          </a:xfrm>
          <a:prstGeom prst="rect">
            <a:avLst/>
          </a:prstGeom>
          <a:noFill/>
        </p:spPr>
      </p:pic>
      <p:sp>
        <p:nvSpPr>
          <p:cNvPr id="5" name="TextBox 4"/>
          <p:cNvSpPr txBox="1"/>
          <p:nvPr/>
        </p:nvSpPr>
        <p:spPr>
          <a:xfrm>
            <a:off x="428596" y="785794"/>
            <a:ext cx="1712456" cy="369332"/>
          </a:xfrm>
          <a:prstGeom prst="rect">
            <a:avLst/>
          </a:prstGeom>
          <a:noFill/>
        </p:spPr>
        <p:txBody>
          <a:bodyPr wrap="none" rtlCol="0">
            <a:spAutoFit/>
          </a:bodyPr>
          <a:lstStyle/>
          <a:p>
            <a:r>
              <a:rPr lang="en-US" b="1" dirty="0" smtClean="0">
                <a:latin typeface="+mj-lt"/>
              </a:rPr>
              <a:t>LA RESOLUCION</a:t>
            </a:r>
            <a:endParaRPr lang="es-EC" b="1" dirty="0">
              <a:latin typeface="+mj-lt"/>
            </a:endParaRPr>
          </a:p>
        </p:txBody>
      </p:sp>
      <p:sp>
        <p:nvSpPr>
          <p:cNvPr id="9" name="TextBox 8"/>
          <p:cNvSpPr txBox="1"/>
          <p:nvPr/>
        </p:nvSpPr>
        <p:spPr>
          <a:xfrm>
            <a:off x="428596" y="1428736"/>
            <a:ext cx="8215370" cy="646331"/>
          </a:xfrm>
          <a:prstGeom prst="rect">
            <a:avLst/>
          </a:prstGeom>
          <a:noFill/>
        </p:spPr>
        <p:txBody>
          <a:bodyPr wrap="square" rtlCol="0">
            <a:spAutoFit/>
          </a:bodyPr>
          <a:lstStyle/>
          <a:p>
            <a:pPr marL="800100" lvl="1" indent="-342900"/>
            <a:r>
              <a:rPr lang="es-EC" dirty="0" smtClean="0"/>
              <a:t>3.2 </a:t>
            </a:r>
            <a:r>
              <a:rPr lang="es-EC" u="sng" dirty="0" smtClean="0"/>
              <a:t>PRIMERA OPCION</a:t>
            </a:r>
            <a:r>
              <a:rPr lang="es-EC" dirty="0" smtClean="0"/>
              <a:t>: Se aplica </a:t>
            </a:r>
            <a:r>
              <a:rPr lang="es-EC" b="1" i="1" dirty="0" smtClean="0">
                <a:solidFill>
                  <a:schemeClr val="tx2">
                    <a:lumMod val="75000"/>
                  </a:schemeClr>
                </a:solidFill>
              </a:rPr>
              <a:t>Replicación de Pixeles </a:t>
            </a:r>
            <a:r>
              <a:rPr lang="es-EC" dirty="0" smtClean="0"/>
              <a:t>mediante un </a:t>
            </a:r>
            <a:r>
              <a:rPr lang="es-EC" i="1" dirty="0" smtClean="0"/>
              <a:t>Filtro de Caja.</a:t>
            </a:r>
            <a:endParaRPr lang="es-EC" sz="1600" b="1" i="1" dirty="0" smtClean="0"/>
          </a:p>
        </p:txBody>
      </p:sp>
      <p:pic>
        <p:nvPicPr>
          <p:cNvPr id="3075" name="Picture 6"/>
          <p:cNvPicPr>
            <a:picLocks noChangeAspect="1" noChangeArrowheads="1"/>
          </p:cNvPicPr>
          <p:nvPr/>
        </p:nvPicPr>
        <p:blipFill>
          <a:blip r:embed="rId5">
            <a:lum contrast="20000"/>
          </a:blip>
          <a:srcRect/>
          <a:stretch>
            <a:fillRect/>
          </a:stretch>
        </p:blipFill>
        <p:spPr bwMode="auto">
          <a:xfrm>
            <a:off x="1300536" y="2285992"/>
            <a:ext cx="6200422" cy="32861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TotalTime>
  <Words>538</Words>
  <Application>Microsoft Office PowerPoint</Application>
  <PresentationFormat>On-screen Show (4:3)</PresentationFormat>
  <Paragraphs>52</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Microsoft Equation 3.0</vt:lpstr>
      <vt:lpstr>Estudio Comparativo del Escalamiento de una Imagen Monocromática Usando los Métodos de Replicación de Pixeles (Filtro de Caja) e Interpolación Bilineal (Filtro Bartlett)</vt:lpstr>
      <vt:lpstr>Slide 2</vt:lpstr>
      <vt:lpstr>Slide 3</vt:lpstr>
      <vt:lpstr>Slide 4</vt:lpstr>
      <vt:lpstr>Slide 5</vt:lpstr>
      <vt:lpstr>Slide 6</vt:lpstr>
      <vt:lpstr>Slide 7</vt:lpstr>
      <vt:lpstr>Slide 8</vt:lpstr>
      <vt:lpstr>Slide 9</vt:lpstr>
      <vt:lpstr>Slide 10</vt:lpstr>
      <vt:lpstr>Slide 11</vt:lpstr>
      <vt:lpstr>En este momento pasamos a nuestra interfaz grafica.</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Comparativo del Escalamiento de una Imagen Monocromática Usando los Métodos de Replicación de Pixeles (Filtro de Caja) e Interpolación Bilineal (Filtro Bartlett)</dc:title>
  <dc:creator>CQ</dc:creator>
  <cp:lastModifiedBy>CQ</cp:lastModifiedBy>
  <cp:revision>61</cp:revision>
  <dcterms:created xsi:type="dcterms:W3CDTF">2009-03-03T23:56:13Z</dcterms:created>
  <dcterms:modified xsi:type="dcterms:W3CDTF">2009-03-04T17:18:54Z</dcterms:modified>
</cp:coreProperties>
</file>