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2" r:id="rId5"/>
    <p:sldId id="267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99"/>
    <a:srgbClr val="FF0000"/>
    <a:srgbClr val="99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2787"/>
    <p:restoredTop sz="90929"/>
  </p:normalViewPr>
  <p:slideViewPr>
    <p:cSldViewPr>
      <p:cViewPr varScale="1">
        <p:scale>
          <a:sx n="59" d="100"/>
          <a:sy n="59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22763-3E03-425C-83E2-735767CBCE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8171-4160-4FFD-98B2-A38456C188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E9CD-F00C-4B60-802B-ECB0D3020E9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1798-EA87-444B-B1AF-C71F100141E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7223-C7FA-4A97-A885-6DE816BF92E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FEEE-C383-45D6-A597-A803481D0F5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50C87-FE55-429A-BC04-44FF868FED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5E28A-3F2A-4548-B22E-624D84B043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9D14-8432-4D25-A841-C22765D1FB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B489-972A-48CC-9D73-6E75FF542E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E4D3A-2B7D-42A9-908F-AA471DC4232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244D06-9717-4883-91F5-92E2C407323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algn="ctr"/>
            <a:r>
              <a:rPr lang="es-ES" sz="2800">
                <a:solidFill>
                  <a:srgbClr val="99FF66"/>
                </a:solidFill>
              </a:rPr>
              <a:t>COMPOSICIÓN QUÍMICA DE LA CÉLULA.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105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FF99"/>
                </a:solidFill>
              </a:rPr>
              <a:t>El 99% del peso de una célula está dominado por 6 elementos químicos: carbono, hidrógeno, nitrógeno, oxígeno, fósforo y azufre.</a:t>
            </a:r>
          </a:p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FF99"/>
                </a:solidFill>
              </a:rPr>
              <a:t>La química de los seres vivos, objeto de estudio de la bioquímica, está dominada por moléculas de carbono.</a:t>
            </a:r>
          </a:p>
          <a:p>
            <a:pPr>
              <a:lnSpc>
                <a:spcPct val="90000"/>
              </a:lnSpc>
            </a:pPr>
            <a:endParaRPr lang="es-ES" sz="2400" b="1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1">
                <a:solidFill>
                  <a:srgbClr val="FFFF99"/>
                </a:solidFill>
              </a:rPr>
              <a:t>Está dominada y coordinada por polímeros de gran tamaño (macromoléculas), moléculas formadas por encadenamiento de moléculas orgánicas pequeñas que se encuentran libres en el citoplasma celular.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s-ES"/>
              <a:t>APARATO DE GOLGI.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43164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El aparato de Golgi está formado por unidades, los </a:t>
            </a:r>
            <a:r>
              <a:rPr lang="es-ES" sz="2800">
                <a:solidFill>
                  <a:srgbClr val="66FF99"/>
                </a:solidFill>
              </a:rPr>
              <a:t>dictiosomas</a:t>
            </a:r>
            <a:r>
              <a:rPr lang="es-ES" sz="2800"/>
              <a:t>, que presentan pilas de sacos o cisternas discoidales y aplanadas, rodeadas de vesículas secretoras.</a:t>
            </a:r>
          </a:p>
          <a:p>
            <a:pPr>
              <a:lnSpc>
                <a:spcPct val="90000"/>
              </a:lnSpc>
            </a:pPr>
            <a:r>
              <a:rPr lang="es-ES" sz="2800"/>
              <a:t>La principal función del aparato de Golgi es la secreción de las proteínas producidas en los polisomas del RE rugoso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600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ctr"/>
            <a:r>
              <a:rPr lang="es-ES"/>
              <a:t>LISOSOMAS.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Sacos membranosos que contienen enzimas digestivas, abundan en las células encargadas de combatir las enfermedades, como los leucocitos, que destruyen invasores nocivos y restos celulares.</a:t>
            </a:r>
          </a:p>
          <a:p>
            <a:pPr>
              <a:lnSpc>
                <a:spcPct val="90000"/>
              </a:lnSpc>
            </a:pPr>
            <a:r>
              <a:rPr lang="es-ES" sz="2400"/>
              <a:t>Las enzimas lisosómicas se fabrican en el retículo endoplasmático rugoso y se procesan en el aparato de Golgi. </a:t>
            </a:r>
          </a:p>
          <a:p>
            <a:pPr>
              <a:lnSpc>
                <a:spcPct val="90000"/>
              </a:lnSpc>
            </a:pPr>
            <a:r>
              <a:rPr lang="es-ES" sz="2400"/>
              <a:t>Las alteraciones de las enzimas lisosómicas pueden causar enfermedades</a:t>
            </a:r>
          </a:p>
          <a:p>
            <a:pPr>
              <a:lnSpc>
                <a:spcPct val="90000"/>
              </a:lnSpc>
            </a:pPr>
            <a:r>
              <a:rPr lang="es-ES" sz="2400"/>
              <a:t>Cuando se acumula en el organismo, daña el sistema nervioso central, provoca retraso mental y causa la muerte a los cinco años. La inflamación y el dolor asociados con la artritis reumatoide y la gota tienen relación con la fuga de enzimas lisosómicas.</a:t>
            </a:r>
          </a:p>
          <a:p>
            <a:pPr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VACUOLAS.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/>
              <a:t>Sacos membranosos, que se forman por fusión de las vesículas procedentes del retículo endoplasmático y del aparato de Golgi. En general, sirven para almacenar sustancias de desecho o de reserva.</a:t>
            </a:r>
          </a:p>
          <a:p>
            <a:r>
              <a:rPr lang="es-ES" sz="2800"/>
              <a:t>En las células vegetales, las vacuolas ocupan la mitad del volumen celular y en ocasiones pueden llegar hasta casi la totalidad. También, aumentan el tamaño de la célula por acumulación de agua.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7" name="Group 147"/>
          <p:cNvGrpSpPr>
            <a:grpSpLocks/>
          </p:cNvGrpSpPr>
          <p:nvPr/>
        </p:nvGrpSpPr>
        <p:grpSpPr bwMode="auto">
          <a:xfrm>
            <a:off x="304800" y="185738"/>
            <a:ext cx="8534400" cy="6486525"/>
            <a:chOff x="-3" y="-3"/>
            <a:chExt cx="3435" cy="4086"/>
          </a:xfrm>
        </p:grpSpPr>
        <p:grpSp>
          <p:nvGrpSpPr>
            <p:cNvPr id="25745" name="Group 145"/>
            <p:cNvGrpSpPr>
              <a:grpSpLocks/>
            </p:cNvGrpSpPr>
            <p:nvPr/>
          </p:nvGrpSpPr>
          <p:grpSpPr bwMode="auto">
            <a:xfrm>
              <a:off x="0" y="0"/>
              <a:ext cx="3429" cy="4080"/>
              <a:chOff x="0" y="0"/>
              <a:chExt cx="3429" cy="4080"/>
            </a:xfrm>
          </p:grpSpPr>
          <p:grpSp>
            <p:nvGrpSpPr>
              <p:cNvPr id="25704" name="Group 104"/>
              <p:cNvGrpSpPr>
                <a:grpSpLocks/>
              </p:cNvGrpSpPr>
              <p:nvPr/>
            </p:nvGrpSpPr>
            <p:grpSpPr bwMode="auto">
              <a:xfrm>
                <a:off x="0" y="0"/>
                <a:ext cx="663" cy="816"/>
                <a:chOff x="0" y="0"/>
                <a:chExt cx="663" cy="816"/>
              </a:xfrm>
            </p:grpSpPr>
            <p:sp>
              <p:nvSpPr>
                <p:cNvPr id="25682" name="Rectangle 82"/>
                <p:cNvSpPr>
                  <a:spLocks noChangeArrowheads="1"/>
                </p:cNvSpPr>
                <p:nvPr/>
              </p:nvSpPr>
              <p:spPr bwMode="auto">
                <a:xfrm>
                  <a:off x="24" y="24"/>
                  <a:ext cx="615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Retículo endoplasmático (ER).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03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3" cy="81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06" name="Group 106"/>
              <p:cNvGrpSpPr>
                <a:grpSpLocks/>
              </p:cNvGrpSpPr>
              <p:nvPr/>
            </p:nvGrpSpPr>
            <p:grpSpPr bwMode="auto">
              <a:xfrm>
                <a:off x="663" y="0"/>
                <a:ext cx="1433" cy="816"/>
                <a:chOff x="663" y="0"/>
                <a:chExt cx="1433" cy="816"/>
              </a:xfrm>
            </p:grpSpPr>
            <p:sp>
              <p:nvSpPr>
                <p:cNvPr id="25683" name="Rectangle 83"/>
                <p:cNvSpPr>
                  <a:spLocks noChangeArrowheads="1"/>
                </p:cNvSpPr>
                <p:nvPr/>
              </p:nvSpPr>
              <p:spPr bwMode="auto">
                <a:xfrm>
                  <a:off x="687" y="24"/>
                  <a:ext cx="1385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Red de membranas internas que se extienden a través del citoplasma.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05" name="Rectangle 105"/>
                <p:cNvSpPr>
                  <a:spLocks noChangeArrowheads="1"/>
                </p:cNvSpPr>
                <p:nvPr/>
              </p:nvSpPr>
              <p:spPr bwMode="auto">
                <a:xfrm>
                  <a:off x="663" y="0"/>
                  <a:ext cx="1433" cy="81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08" name="Group 108"/>
              <p:cNvGrpSpPr>
                <a:grpSpLocks/>
              </p:cNvGrpSpPr>
              <p:nvPr/>
            </p:nvGrpSpPr>
            <p:grpSpPr bwMode="auto">
              <a:xfrm>
                <a:off x="2096" y="0"/>
                <a:ext cx="1333" cy="816"/>
                <a:chOff x="2096" y="0"/>
                <a:chExt cx="1333" cy="816"/>
              </a:xfrm>
            </p:grpSpPr>
            <p:sp>
              <p:nvSpPr>
                <p:cNvPr id="25684" name="Rectangle 84"/>
                <p:cNvSpPr>
                  <a:spLocks noChangeArrowheads="1"/>
                </p:cNvSpPr>
                <p:nvPr/>
              </p:nvSpPr>
              <p:spPr bwMode="auto">
                <a:xfrm>
                  <a:off x="2120" y="24"/>
                  <a:ext cx="1285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Sitio de síntesis de lípidos y de proteínas de membrana; origen de vesículas intracelulares de transporte, que acarrean proteínas en proceso de secreción.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0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96" y="0"/>
                  <a:ext cx="1333" cy="81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10" name="Group 110"/>
              <p:cNvGrpSpPr>
                <a:grpSpLocks/>
              </p:cNvGrpSpPr>
              <p:nvPr/>
            </p:nvGrpSpPr>
            <p:grpSpPr bwMode="auto">
              <a:xfrm>
                <a:off x="0" y="864"/>
                <a:ext cx="663" cy="432"/>
                <a:chOff x="0" y="864"/>
                <a:chExt cx="663" cy="432"/>
              </a:xfrm>
            </p:grpSpPr>
            <p:sp>
              <p:nvSpPr>
                <p:cNvPr id="25685" name="Rectangle 85"/>
                <p:cNvSpPr>
                  <a:spLocks noChangeArrowheads="1"/>
                </p:cNvSpPr>
                <p:nvPr/>
              </p:nvSpPr>
              <p:spPr bwMode="auto">
                <a:xfrm>
                  <a:off x="24" y="888"/>
                  <a:ext cx="61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Liso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09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66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12" name="Group 112"/>
              <p:cNvGrpSpPr>
                <a:grpSpLocks/>
              </p:cNvGrpSpPr>
              <p:nvPr/>
            </p:nvGrpSpPr>
            <p:grpSpPr bwMode="auto">
              <a:xfrm>
                <a:off x="663" y="864"/>
                <a:ext cx="1433" cy="432"/>
                <a:chOff x="663" y="864"/>
                <a:chExt cx="1433" cy="432"/>
              </a:xfrm>
            </p:grpSpPr>
            <p:sp>
              <p:nvSpPr>
                <p:cNvPr id="25686" name="Rectangle 86"/>
                <p:cNvSpPr>
                  <a:spLocks noChangeArrowheads="1"/>
                </p:cNvSpPr>
                <p:nvPr/>
              </p:nvSpPr>
              <p:spPr bwMode="auto">
                <a:xfrm>
                  <a:off x="687" y="888"/>
                  <a:ext cx="138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Carece de ribosomas en su superficie externa.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11" name="Rectangle 111"/>
                <p:cNvSpPr>
                  <a:spLocks noChangeArrowheads="1"/>
                </p:cNvSpPr>
                <p:nvPr/>
              </p:nvSpPr>
              <p:spPr bwMode="auto">
                <a:xfrm>
                  <a:off x="663" y="864"/>
                  <a:ext cx="143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14" name="Group 114"/>
              <p:cNvGrpSpPr>
                <a:grpSpLocks/>
              </p:cNvGrpSpPr>
              <p:nvPr/>
            </p:nvGrpSpPr>
            <p:grpSpPr bwMode="auto">
              <a:xfrm>
                <a:off x="2096" y="864"/>
                <a:ext cx="1333" cy="432"/>
                <a:chOff x="2096" y="864"/>
                <a:chExt cx="1333" cy="432"/>
              </a:xfrm>
            </p:grpSpPr>
            <p:sp>
              <p:nvSpPr>
                <p:cNvPr id="25687" name="Rectangle 87"/>
                <p:cNvSpPr>
                  <a:spLocks noChangeArrowheads="1"/>
                </p:cNvSpPr>
                <p:nvPr/>
              </p:nvSpPr>
              <p:spPr bwMode="auto">
                <a:xfrm>
                  <a:off x="2120" y="888"/>
                  <a:ext cx="128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Biosíntesis de lípidos; Destoxicación de medicamentos.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096" y="864"/>
                  <a:ext cx="133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16" name="Group 116"/>
              <p:cNvGrpSpPr>
                <a:grpSpLocks/>
              </p:cNvGrpSpPr>
              <p:nvPr/>
            </p:nvGrpSpPr>
            <p:grpSpPr bwMode="auto">
              <a:xfrm>
                <a:off x="0" y="1344"/>
                <a:ext cx="663" cy="528"/>
                <a:chOff x="0" y="1344"/>
                <a:chExt cx="663" cy="528"/>
              </a:xfrm>
            </p:grpSpPr>
            <p:sp>
              <p:nvSpPr>
                <p:cNvPr id="25688" name="Rectangle 88"/>
                <p:cNvSpPr>
                  <a:spLocks noChangeArrowheads="1"/>
                </p:cNvSpPr>
                <p:nvPr/>
              </p:nvSpPr>
              <p:spPr bwMode="auto">
                <a:xfrm>
                  <a:off x="24" y="1368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Rugoso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15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1344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18" name="Group 118"/>
              <p:cNvGrpSpPr>
                <a:grpSpLocks/>
              </p:cNvGrpSpPr>
              <p:nvPr/>
            </p:nvGrpSpPr>
            <p:grpSpPr bwMode="auto">
              <a:xfrm>
                <a:off x="663" y="1344"/>
                <a:ext cx="1433" cy="528"/>
                <a:chOff x="663" y="1344"/>
                <a:chExt cx="1433" cy="528"/>
              </a:xfrm>
            </p:grpSpPr>
            <p:sp>
              <p:nvSpPr>
                <p:cNvPr id="25689" name="Rectangle 89"/>
                <p:cNvSpPr>
                  <a:spLocks noChangeArrowheads="1"/>
                </p:cNvSpPr>
                <p:nvPr/>
              </p:nvSpPr>
              <p:spPr bwMode="auto">
                <a:xfrm>
                  <a:off x="687" y="1368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Los ribosomas tapizan su superficie externa.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663" y="1344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20" name="Group 120"/>
              <p:cNvGrpSpPr>
                <a:grpSpLocks/>
              </p:cNvGrpSpPr>
              <p:nvPr/>
            </p:nvGrpSpPr>
            <p:grpSpPr bwMode="auto">
              <a:xfrm>
                <a:off x="2096" y="1344"/>
                <a:ext cx="1333" cy="528"/>
                <a:chOff x="2096" y="1344"/>
                <a:chExt cx="1333" cy="528"/>
              </a:xfrm>
            </p:grpSpPr>
            <p:sp>
              <p:nvSpPr>
                <p:cNvPr id="25690" name="Rectangle 90"/>
                <p:cNvSpPr>
                  <a:spLocks noChangeArrowheads="1"/>
                </p:cNvSpPr>
                <p:nvPr/>
              </p:nvSpPr>
              <p:spPr bwMode="auto">
                <a:xfrm>
                  <a:off x="2120" y="1368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Fabricación de muchas proteínas destinadas a secreción o incorporación en membranas.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1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96" y="1344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22" name="Group 122"/>
              <p:cNvGrpSpPr>
                <a:grpSpLocks/>
              </p:cNvGrpSpPr>
              <p:nvPr/>
            </p:nvGrpSpPr>
            <p:grpSpPr bwMode="auto">
              <a:xfrm>
                <a:off x="0" y="1920"/>
                <a:ext cx="663" cy="528"/>
                <a:chOff x="0" y="1920"/>
                <a:chExt cx="663" cy="528"/>
              </a:xfrm>
            </p:grpSpPr>
            <p:sp>
              <p:nvSpPr>
                <p:cNvPr id="25691" name="Rectangle 91"/>
                <p:cNvSpPr>
                  <a:spLocks noChangeArrowheads="1"/>
                </p:cNvSpPr>
                <p:nvPr/>
              </p:nvSpPr>
              <p:spPr bwMode="auto">
                <a:xfrm>
                  <a:off x="24" y="1944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Ribosomas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21" name="Rectangle 12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24" name="Group 124"/>
              <p:cNvGrpSpPr>
                <a:grpSpLocks/>
              </p:cNvGrpSpPr>
              <p:nvPr/>
            </p:nvGrpSpPr>
            <p:grpSpPr bwMode="auto">
              <a:xfrm>
                <a:off x="663" y="1920"/>
                <a:ext cx="1433" cy="528"/>
                <a:chOff x="663" y="1920"/>
                <a:chExt cx="1433" cy="528"/>
              </a:xfrm>
            </p:grpSpPr>
            <p:sp>
              <p:nvSpPr>
                <p:cNvPr id="25692" name="Rectangle 92"/>
                <p:cNvSpPr>
                  <a:spLocks noChangeArrowheads="1"/>
                </p:cNvSpPr>
                <p:nvPr/>
              </p:nvSpPr>
              <p:spPr bwMode="auto">
                <a:xfrm>
                  <a:off x="687" y="1944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Gránulos compuestos de ARN y proteínas; algunos unidos al ER, otros libres en el citoplasma.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23" name="Rectangle 123"/>
                <p:cNvSpPr>
                  <a:spLocks noChangeArrowheads="1"/>
                </p:cNvSpPr>
                <p:nvPr/>
              </p:nvSpPr>
              <p:spPr bwMode="auto">
                <a:xfrm>
                  <a:off x="663" y="1920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26" name="Group 126"/>
              <p:cNvGrpSpPr>
                <a:grpSpLocks/>
              </p:cNvGrpSpPr>
              <p:nvPr/>
            </p:nvGrpSpPr>
            <p:grpSpPr bwMode="auto">
              <a:xfrm>
                <a:off x="2096" y="1920"/>
                <a:ext cx="1333" cy="528"/>
                <a:chOff x="2096" y="1920"/>
                <a:chExt cx="1333" cy="528"/>
              </a:xfrm>
            </p:grpSpPr>
            <p:sp>
              <p:nvSpPr>
                <p:cNvPr id="25693" name="Rectangle 93"/>
                <p:cNvSpPr>
                  <a:spLocks noChangeArrowheads="1"/>
                </p:cNvSpPr>
                <p:nvPr/>
              </p:nvSpPr>
              <p:spPr bwMode="auto">
                <a:xfrm>
                  <a:off x="2120" y="1944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Síntesis de polipéptidos.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25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96" y="1920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28" name="Group 128"/>
              <p:cNvGrpSpPr>
                <a:grpSpLocks/>
              </p:cNvGrpSpPr>
              <p:nvPr/>
            </p:nvGrpSpPr>
            <p:grpSpPr bwMode="auto">
              <a:xfrm>
                <a:off x="0" y="2496"/>
                <a:ext cx="663" cy="528"/>
                <a:chOff x="0" y="2496"/>
                <a:chExt cx="663" cy="528"/>
              </a:xfrm>
            </p:grpSpPr>
            <p:sp>
              <p:nvSpPr>
                <p:cNvPr id="25694" name="Rectangle 94"/>
                <p:cNvSpPr>
                  <a:spLocks noChangeArrowheads="1"/>
                </p:cNvSpPr>
                <p:nvPr/>
              </p:nvSpPr>
              <p:spPr bwMode="auto">
                <a:xfrm>
                  <a:off x="24" y="2520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Aparato de Golgi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27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30" name="Group 130"/>
              <p:cNvGrpSpPr>
                <a:grpSpLocks/>
              </p:cNvGrpSpPr>
              <p:nvPr/>
            </p:nvGrpSpPr>
            <p:grpSpPr bwMode="auto">
              <a:xfrm>
                <a:off x="663" y="2496"/>
                <a:ext cx="1433" cy="528"/>
                <a:chOff x="663" y="2496"/>
                <a:chExt cx="1433" cy="528"/>
              </a:xfrm>
            </p:grpSpPr>
            <p:sp>
              <p:nvSpPr>
                <p:cNvPr id="25695" name="Rectangle 95"/>
                <p:cNvSpPr>
                  <a:spLocks noChangeArrowheads="1"/>
                </p:cNvSpPr>
                <p:nvPr/>
              </p:nvSpPr>
              <p:spPr bwMode="auto">
                <a:xfrm>
                  <a:off x="687" y="2520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Compuesto de saculaciones membranosas planas.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63" y="2496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32" name="Group 132"/>
              <p:cNvGrpSpPr>
                <a:grpSpLocks/>
              </p:cNvGrpSpPr>
              <p:nvPr/>
            </p:nvGrpSpPr>
            <p:grpSpPr bwMode="auto">
              <a:xfrm>
                <a:off x="2096" y="2496"/>
                <a:ext cx="1333" cy="528"/>
                <a:chOff x="2096" y="2496"/>
                <a:chExt cx="1333" cy="528"/>
              </a:xfrm>
            </p:grpSpPr>
            <p:sp>
              <p:nvSpPr>
                <p:cNvPr id="25696" name="Rectangle 96"/>
                <p:cNvSpPr>
                  <a:spLocks noChangeArrowheads="1"/>
                </p:cNvSpPr>
                <p:nvPr/>
              </p:nvSpPr>
              <p:spPr bwMode="auto">
                <a:xfrm>
                  <a:off x="2120" y="2520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Modifica, empaca (para secreción) y distribuye proteínas a vacuolas y a otros organelos.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31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96" y="2496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34" name="Group 134"/>
              <p:cNvGrpSpPr>
                <a:grpSpLocks/>
              </p:cNvGrpSpPr>
              <p:nvPr/>
            </p:nvGrpSpPr>
            <p:grpSpPr bwMode="auto">
              <a:xfrm>
                <a:off x="0" y="3072"/>
                <a:ext cx="663" cy="528"/>
                <a:chOff x="0" y="3072"/>
                <a:chExt cx="663" cy="528"/>
              </a:xfrm>
            </p:grpSpPr>
            <p:sp>
              <p:nvSpPr>
                <p:cNvPr id="25697" name="Rectangle 97"/>
                <p:cNvSpPr>
                  <a:spLocks noChangeArrowheads="1"/>
                </p:cNvSpPr>
                <p:nvPr/>
              </p:nvSpPr>
              <p:spPr bwMode="auto">
                <a:xfrm>
                  <a:off x="24" y="3096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Lisosomas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33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36" name="Group 136"/>
              <p:cNvGrpSpPr>
                <a:grpSpLocks/>
              </p:cNvGrpSpPr>
              <p:nvPr/>
            </p:nvGrpSpPr>
            <p:grpSpPr bwMode="auto">
              <a:xfrm>
                <a:off x="663" y="3072"/>
                <a:ext cx="1433" cy="528"/>
                <a:chOff x="663" y="3072"/>
                <a:chExt cx="1433" cy="528"/>
              </a:xfrm>
            </p:grpSpPr>
            <p:sp>
              <p:nvSpPr>
                <p:cNvPr id="25698" name="Rectangle 98"/>
                <p:cNvSpPr>
                  <a:spLocks noChangeArrowheads="1"/>
                </p:cNvSpPr>
                <p:nvPr/>
              </p:nvSpPr>
              <p:spPr bwMode="auto">
                <a:xfrm>
                  <a:off x="687" y="3096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Sacos membranosos (en animales).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35" name="Rectangle 135"/>
                <p:cNvSpPr>
                  <a:spLocks noChangeArrowheads="1"/>
                </p:cNvSpPr>
                <p:nvPr/>
              </p:nvSpPr>
              <p:spPr bwMode="auto">
                <a:xfrm>
                  <a:off x="663" y="3072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38" name="Group 138"/>
              <p:cNvGrpSpPr>
                <a:grpSpLocks/>
              </p:cNvGrpSpPr>
              <p:nvPr/>
            </p:nvGrpSpPr>
            <p:grpSpPr bwMode="auto">
              <a:xfrm>
                <a:off x="2096" y="3072"/>
                <a:ext cx="1333" cy="528"/>
                <a:chOff x="2096" y="3072"/>
                <a:chExt cx="1333" cy="528"/>
              </a:xfrm>
            </p:grpSpPr>
            <p:sp>
              <p:nvSpPr>
                <p:cNvPr id="25699" name="Rectangle 99"/>
                <p:cNvSpPr>
                  <a:spLocks noChangeArrowheads="1"/>
                </p:cNvSpPr>
                <p:nvPr/>
              </p:nvSpPr>
              <p:spPr bwMode="auto">
                <a:xfrm>
                  <a:off x="2120" y="3096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Contienen enzimas que degradan material ingerido, las secreciones y desperdicios celulares.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3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96" y="3072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40" name="Group 140"/>
              <p:cNvGrpSpPr>
                <a:grpSpLocks/>
              </p:cNvGrpSpPr>
              <p:nvPr/>
            </p:nvGrpSpPr>
            <p:grpSpPr bwMode="auto">
              <a:xfrm>
                <a:off x="0" y="3648"/>
                <a:ext cx="663" cy="432"/>
                <a:chOff x="0" y="3648"/>
                <a:chExt cx="663" cy="432"/>
              </a:xfrm>
            </p:grpSpPr>
            <p:sp>
              <p:nvSpPr>
                <p:cNvPr id="25700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" y="3672"/>
                  <a:ext cx="61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66FF99"/>
                      </a:solidFill>
                      <a:latin typeface="Arial" charset="0"/>
                      <a:cs typeface="Arial" charset="0"/>
                    </a:rPr>
                    <a:t>Vacuolas</a:t>
                  </a:r>
                  <a:endParaRPr lang="es-ES" sz="1600" b="1">
                    <a:solidFill>
                      <a:srgbClr val="66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66FF99"/>
                    </a:solidFill>
                  </a:endParaRPr>
                </a:p>
              </p:txBody>
            </p:sp>
            <p:sp>
              <p:nvSpPr>
                <p:cNvPr id="25739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3648"/>
                  <a:ext cx="66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42" name="Group 142"/>
              <p:cNvGrpSpPr>
                <a:grpSpLocks/>
              </p:cNvGrpSpPr>
              <p:nvPr/>
            </p:nvGrpSpPr>
            <p:grpSpPr bwMode="auto">
              <a:xfrm>
                <a:off x="663" y="3648"/>
                <a:ext cx="1433" cy="432"/>
                <a:chOff x="663" y="3648"/>
                <a:chExt cx="1433" cy="432"/>
              </a:xfrm>
            </p:grpSpPr>
            <p:sp>
              <p:nvSpPr>
                <p:cNvPr id="25701" name="Rectangle 101"/>
                <p:cNvSpPr>
                  <a:spLocks noChangeArrowheads="1"/>
                </p:cNvSpPr>
                <p:nvPr/>
              </p:nvSpPr>
              <p:spPr bwMode="auto">
                <a:xfrm>
                  <a:off x="687" y="3672"/>
                  <a:ext cx="138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Sacos membranosos (sobre todo en plantas, hongos y algas )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41" name="Rectangle 141"/>
                <p:cNvSpPr>
                  <a:spLocks noChangeArrowheads="1"/>
                </p:cNvSpPr>
                <p:nvPr/>
              </p:nvSpPr>
              <p:spPr bwMode="auto">
                <a:xfrm>
                  <a:off x="663" y="3648"/>
                  <a:ext cx="143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25744" name="Group 144"/>
              <p:cNvGrpSpPr>
                <a:grpSpLocks/>
              </p:cNvGrpSpPr>
              <p:nvPr/>
            </p:nvGrpSpPr>
            <p:grpSpPr bwMode="auto">
              <a:xfrm>
                <a:off x="2096" y="3648"/>
                <a:ext cx="1333" cy="432"/>
                <a:chOff x="2096" y="3648"/>
                <a:chExt cx="1333" cy="432"/>
              </a:xfrm>
            </p:grpSpPr>
            <p:sp>
              <p:nvSpPr>
                <p:cNvPr id="2570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120" y="3672"/>
                  <a:ext cx="1285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Transporta y almacena material ingerido, desperdicios y agua.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25743" name="Rectangle 143"/>
                <p:cNvSpPr>
                  <a:spLocks noChangeArrowheads="1"/>
                </p:cNvSpPr>
                <p:nvPr/>
              </p:nvSpPr>
              <p:spPr bwMode="auto">
                <a:xfrm>
                  <a:off x="2096" y="3648"/>
                  <a:ext cx="1333" cy="4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</p:grpSp>
        <p:sp>
          <p:nvSpPr>
            <p:cNvPr id="25746" name="Rectangle 146"/>
            <p:cNvSpPr>
              <a:spLocks noChangeArrowheads="1"/>
            </p:cNvSpPr>
            <p:nvPr/>
          </p:nvSpPr>
          <p:spPr bwMode="auto">
            <a:xfrm>
              <a:off x="-3" y="-3"/>
              <a:ext cx="3435" cy="40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s-ES"/>
              <a:t>ORGANELOS DE ENERGÍA.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449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>
                <a:solidFill>
                  <a:srgbClr val="FF0000"/>
                </a:solidFill>
              </a:rPr>
              <a:t>MITOCONDRIAS</a:t>
            </a:r>
            <a:r>
              <a:rPr lang="es-ES" sz="2800"/>
              <a:t>.- estructura celular de doble membrana responsable de la conversión de nutrientes en el compuesto rico en energía trifosfato de adenosina (ATP), que actúa como combustible celular.</a:t>
            </a:r>
          </a:p>
          <a:p>
            <a:pPr>
              <a:lnSpc>
                <a:spcPct val="90000"/>
              </a:lnSpc>
            </a:pPr>
            <a:endParaRPr lang="es-ES" sz="2800"/>
          </a:p>
          <a:p>
            <a:pPr>
              <a:lnSpc>
                <a:spcPct val="90000"/>
              </a:lnSpc>
            </a:pPr>
            <a:r>
              <a:rPr lang="es-ES" sz="2800">
                <a:solidFill>
                  <a:srgbClr val="FF0000"/>
                </a:solidFill>
              </a:rPr>
              <a:t>PLÀSTIDOS</a:t>
            </a:r>
            <a:r>
              <a:rPr lang="es-ES" sz="2800"/>
              <a:t>.- </a:t>
            </a:r>
            <a:r>
              <a:rPr lang="es-ES" sz="2800">
                <a:cs typeface="Arial" charset="0"/>
              </a:rPr>
              <a:t>Sistema de tres membranas: los cloroplastos contienen clorofila en las membranas tilacoideas internas</a:t>
            </a:r>
            <a:r>
              <a:rPr lang="es-ES" sz="2800"/>
              <a:t> </a:t>
            </a:r>
          </a:p>
          <a:p>
            <a:pPr>
              <a:lnSpc>
                <a:spcPct val="90000"/>
              </a:lnSpc>
            </a:pPr>
            <a:endParaRPr lang="es-ES" sz="28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algn="ctr"/>
            <a:r>
              <a:rPr lang="es-ES"/>
              <a:t>Clasificación de los plastos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52600"/>
            <a:ext cx="896461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o"/>
            </a:pPr>
            <a:r>
              <a:rPr lang="es-ES" sz="2800">
                <a:solidFill>
                  <a:srgbClr val="FFFF99"/>
                </a:solidFill>
                <a:latin typeface="Verdana" pitchFamily="34" charset="0"/>
              </a:rPr>
              <a:t>Pigmentados: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endParaRPr lang="es-E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		</a:t>
            </a:r>
            <a:r>
              <a:rPr lang="es-ES" sz="2800">
                <a:solidFill>
                  <a:srgbClr val="FF0000"/>
                </a:solidFill>
                <a:latin typeface="Verdana" pitchFamily="34" charset="0"/>
              </a:rPr>
              <a:t>Cloroplastos </a:t>
            </a:r>
            <a:endParaRPr lang="es-E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>
                <a:solidFill>
                  <a:srgbClr val="FF0000"/>
                </a:solidFill>
                <a:latin typeface="Verdana" pitchFamily="34" charset="0"/>
              </a:rPr>
              <a:t>		Cromoplastos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es-E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Times New Roman" pitchFamily="18" charset="0"/>
              </a:rPr>
              <a:t>continen pigmentos CAROTENOIDES : xantofila (en algas Fucus) , caroteno(zanahoria), licopeno (tomate)</a:t>
            </a:r>
            <a:r>
              <a:rPr lang="es-E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endParaRPr lang="es-E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Char char="o"/>
            </a:pPr>
            <a:endParaRPr lang="es-ES" sz="2800" b="1">
              <a:solidFill>
                <a:srgbClr val="FFFF99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o"/>
            </a:pPr>
            <a:r>
              <a:rPr lang="es-ES" sz="2800" b="1">
                <a:solidFill>
                  <a:srgbClr val="FFFF99"/>
                </a:solidFill>
                <a:latin typeface="Verdana" pitchFamily="34" charset="0"/>
              </a:rPr>
              <a:t>No pigmentados llamados leucoplastos</a:t>
            </a:r>
            <a:r>
              <a:rPr lang="es-E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: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endParaRPr lang="es-E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	</a:t>
            </a:r>
            <a:r>
              <a:rPr lang="es-ES" sz="2800">
                <a:solidFill>
                  <a:srgbClr val="FF0000"/>
                </a:solidFill>
                <a:latin typeface="Verdana" pitchFamily="34" charset="0"/>
              </a:rPr>
              <a:t>	Amiloplastos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(almidón) </a:t>
            </a:r>
            <a:endParaRPr lang="es-E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		</a:t>
            </a:r>
            <a:r>
              <a:rPr lang="es-ES" sz="2800">
                <a:solidFill>
                  <a:srgbClr val="FF0000"/>
                </a:solidFill>
                <a:latin typeface="Verdana" pitchFamily="34" charset="0"/>
              </a:rPr>
              <a:t>Protemoplastos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(proteínas) </a:t>
            </a:r>
            <a:endParaRPr lang="es-E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		</a:t>
            </a:r>
            <a:r>
              <a:rPr lang="es-ES" sz="2800">
                <a:solidFill>
                  <a:srgbClr val="FF0000"/>
                </a:solidFill>
                <a:latin typeface="Verdana" pitchFamily="34" charset="0"/>
              </a:rPr>
              <a:t>Elenioplastos </a:t>
            </a:r>
            <a:r>
              <a:rPr lang="es-E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(lípidos y grasas) </a:t>
            </a:r>
            <a:endParaRPr lang="es-E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71663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ctr"/>
            <a:r>
              <a:rPr lang="es-ES" sz="3600">
                <a:solidFill>
                  <a:srgbClr val="66FF99"/>
                </a:solidFill>
              </a:rPr>
              <a:t>COMPOSICIÓN QUÍMICA DE LA CÉLULA.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181600" cy="4724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En una célula existen 4 familias de moléculas orgánicas pequeñas: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>
              <a:solidFill>
                <a:srgbClr val="FFFF99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 b="1">
                <a:solidFill>
                  <a:srgbClr val="FF5050"/>
                </a:solidFill>
              </a:rPr>
              <a:t>Azúcares (monosacáridos).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 b="1">
                <a:solidFill>
                  <a:srgbClr val="FF5050"/>
                </a:solidFill>
              </a:rPr>
              <a:t>Aminoácidos.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 b="1">
                <a:solidFill>
                  <a:srgbClr val="FF5050"/>
                </a:solidFill>
              </a:rPr>
              <a:t>Ácidos grasos.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 b="1">
                <a:solidFill>
                  <a:srgbClr val="FF5050"/>
                </a:solidFill>
              </a:rPr>
              <a:t>Nucleótidos. (compuesto químico formado por la unión de una molécula de ácido fosfórico, un azúcar de cinco átomos de carbono y una base nitrogenada derivada de la purina o la pirimidina)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 b="1">
              <a:solidFill>
                <a:srgbClr val="FF505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6" grpId="0" autoUpdateAnimBg="0"/>
      <p:bldP spid="51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71663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876425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Rodeado por una membrana doble compuesta por dos bicapas lipídicas.</a:t>
            </a:r>
          </a:p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r>
              <a:rPr lang="es-ES" sz="2400"/>
              <a:t>La interacción con el resto de la célula tiene lugar a través de unos orificios llamados poros nucleares.</a:t>
            </a:r>
          </a:p>
          <a:p>
            <a:pPr>
              <a:lnSpc>
                <a:spcPct val="90000"/>
              </a:lnSpc>
            </a:pPr>
            <a:endParaRPr lang="es-ES" sz="2400"/>
          </a:p>
          <a:p>
            <a:pPr>
              <a:lnSpc>
                <a:spcPct val="90000"/>
              </a:lnSpc>
            </a:pPr>
            <a:r>
              <a:rPr lang="es-ES" sz="2400"/>
              <a:t>El </a:t>
            </a:r>
            <a:r>
              <a:rPr lang="es-ES" sz="2400">
                <a:solidFill>
                  <a:srgbClr val="FF5050"/>
                </a:solidFill>
              </a:rPr>
              <a:t>nucleolo </a:t>
            </a:r>
            <a:r>
              <a:rPr lang="es-ES" sz="2400"/>
              <a:t>es una región especial en la que se sintetiza el ARN ribosómico (ARNr), necesario para formar las dos subunidades inmaduras integrantes del ribosoma, que migran al citoplasma a través de los poros nucleares, donde se unirán para constituir los ribosomas funcionales.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297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133600" y="228600"/>
            <a:ext cx="5029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800" b="1">
                <a:solidFill>
                  <a:srgbClr val="FF0000"/>
                </a:solidFill>
              </a:rPr>
              <a:t>NÚCLEO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615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3048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>
                <a:solidFill>
                  <a:srgbClr val="FF5050"/>
                </a:solidFill>
              </a:rPr>
              <a:t>NÚCLEO.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4800600" cy="4953000"/>
          </a:xfrm>
        </p:spPr>
        <p:txBody>
          <a:bodyPr/>
          <a:lstStyle/>
          <a:p>
            <a:r>
              <a:rPr lang="es-ES" sz="2800"/>
              <a:t>Dentro del núcleo, las moléculas de ADN y proteínas están organizadas en cromosomas </a:t>
            </a:r>
          </a:p>
          <a:p>
            <a:r>
              <a:rPr lang="es-ES" sz="2800"/>
              <a:t>El ADN del interior de cada cromosoma es una molécula única muy larga, que aparece enrollada, y que contiene secuencias lineales de genes.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430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4400">
              <a:solidFill>
                <a:schemeClr val="tx2"/>
              </a:solidFill>
            </a:endParaRPr>
          </a:p>
        </p:txBody>
      </p:sp>
      <p:grpSp>
        <p:nvGrpSpPr>
          <p:cNvPr id="19514" name="Group 1082"/>
          <p:cNvGrpSpPr>
            <a:grpSpLocks/>
          </p:cNvGrpSpPr>
          <p:nvPr/>
        </p:nvGrpSpPr>
        <p:grpSpPr bwMode="auto">
          <a:xfrm>
            <a:off x="228600" y="609600"/>
            <a:ext cx="8763000" cy="5638800"/>
            <a:chOff x="-3" y="-3"/>
            <a:chExt cx="3435" cy="2569"/>
          </a:xfrm>
        </p:grpSpPr>
        <p:grpSp>
          <p:nvGrpSpPr>
            <p:cNvPr id="19512" name="Group 1080"/>
            <p:cNvGrpSpPr>
              <a:grpSpLocks/>
            </p:cNvGrpSpPr>
            <p:nvPr/>
          </p:nvGrpSpPr>
          <p:grpSpPr bwMode="auto">
            <a:xfrm>
              <a:off x="0" y="0"/>
              <a:ext cx="3429" cy="2563"/>
              <a:chOff x="0" y="0"/>
              <a:chExt cx="3429" cy="2563"/>
            </a:xfrm>
          </p:grpSpPr>
          <p:grpSp>
            <p:nvGrpSpPr>
              <p:cNvPr id="19479" name="Group 1047"/>
              <p:cNvGrpSpPr>
                <a:grpSpLocks/>
              </p:cNvGrpSpPr>
              <p:nvPr/>
            </p:nvGrpSpPr>
            <p:grpSpPr bwMode="auto">
              <a:xfrm>
                <a:off x="0" y="0"/>
                <a:ext cx="663" cy="432"/>
                <a:chOff x="0" y="0"/>
                <a:chExt cx="663" cy="432"/>
              </a:xfrm>
            </p:grpSpPr>
            <p:sp>
              <p:nvSpPr>
                <p:cNvPr id="1947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9477" name="Group 104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63" cy="336"/>
                  <a:chOff x="0" y="0"/>
                  <a:chExt cx="663" cy="336"/>
                </a:xfrm>
              </p:grpSpPr>
              <p:sp>
                <p:nvSpPr>
                  <p:cNvPr id="19461" name="Rectangle 1029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4"/>
                    <a:ext cx="61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8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Estructura</a:t>
                    </a:r>
                    <a:endParaRPr lang="es-ES" sz="1800"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800"/>
                  </a:p>
                </p:txBody>
              </p:sp>
              <p:sp>
                <p:nvSpPr>
                  <p:cNvPr id="19476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6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9483" name="Group 1051"/>
              <p:cNvGrpSpPr>
                <a:grpSpLocks/>
              </p:cNvGrpSpPr>
              <p:nvPr/>
            </p:nvGrpSpPr>
            <p:grpSpPr bwMode="auto">
              <a:xfrm>
                <a:off x="663" y="0"/>
                <a:ext cx="1433" cy="432"/>
                <a:chOff x="663" y="0"/>
                <a:chExt cx="1433" cy="432"/>
              </a:xfrm>
            </p:grpSpPr>
            <p:sp>
              <p:nvSpPr>
                <p:cNvPr id="19482" name="Rectangle 1050"/>
                <p:cNvSpPr>
                  <a:spLocks noChangeArrowheads="1"/>
                </p:cNvSpPr>
                <p:nvPr/>
              </p:nvSpPr>
              <p:spPr bwMode="auto">
                <a:xfrm>
                  <a:off x="663" y="0"/>
                  <a:ext cx="143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9481" name="Group 1049"/>
                <p:cNvGrpSpPr>
                  <a:grpSpLocks/>
                </p:cNvGrpSpPr>
                <p:nvPr/>
              </p:nvGrpSpPr>
              <p:grpSpPr bwMode="auto">
                <a:xfrm>
                  <a:off x="663" y="0"/>
                  <a:ext cx="1433" cy="336"/>
                  <a:chOff x="663" y="0"/>
                  <a:chExt cx="1433" cy="336"/>
                </a:xfrm>
              </p:grpSpPr>
              <p:sp>
                <p:nvSpPr>
                  <p:cNvPr id="19462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24"/>
                    <a:ext cx="138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8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Descripción</a:t>
                    </a:r>
                    <a:endParaRPr lang="es-ES" sz="1800"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800"/>
                  </a:p>
                </p:txBody>
              </p:sp>
              <p:sp>
                <p:nvSpPr>
                  <p:cNvPr id="19480" name="Rectangle 1048"/>
                  <p:cNvSpPr>
                    <a:spLocks noChangeArrowheads="1"/>
                  </p:cNvSpPr>
                  <p:nvPr/>
                </p:nvSpPr>
                <p:spPr bwMode="auto">
                  <a:xfrm>
                    <a:off x="663" y="0"/>
                    <a:ext cx="143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9487" name="Group 1055"/>
              <p:cNvGrpSpPr>
                <a:grpSpLocks/>
              </p:cNvGrpSpPr>
              <p:nvPr/>
            </p:nvGrpSpPr>
            <p:grpSpPr bwMode="auto">
              <a:xfrm>
                <a:off x="2096" y="0"/>
                <a:ext cx="1333" cy="432"/>
                <a:chOff x="2096" y="0"/>
                <a:chExt cx="1333" cy="432"/>
              </a:xfrm>
            </p:grpSpPr>
            <p:sp>
              <p:nvSpPr>
                <p:cNvPr id="1948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2096" y="0"/>
                  <a:ext cx="133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9485" name="Group 1053"/>
                <p:cNvGrpSpPr>
                  <a:grpSpLocks/>
                </p:cNvGrpSpPr>
                <p:nvPr/>
              </p:nvGrpSpPr>
              <p:grpSpPr bwMode="auto">
                <a:xfrm>
                  <a:off x="2096" y="0"/>
                  <a:ext cx="1333" cy="336"/>
                  <a:chOff x="2096" y="0"/>
                  <a:chExt cx="1333" cy="336"/>
                </a:xfrm>
              </p:grpSpPr>
              <p:sp>
                <p:nvSpPr>
                  <p:cNvPr id="19463" name="Rectangle 1031"/>
                  <p:cNvSpPr>
                    <a:spLocks noChangeArrowheads="1"/>
                  </p:cNvSpPr>
                  <p:nvPr/>
                </p:nvSpPr>
                <p:spPr bwMode="auto">
                  <a:xfrm>
                    <a:off x="2120" y="24"/>
                    <a:ext cx="128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800" b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</a:rPr>
                      <a:t>Función</a:t>
                    </a:r>
                    <a:endParaRPr lang="es-ES" sz="1800"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800"/>
                  </a:p>
                </p:txBody>
              </p:sp>
              <p:sp>
                <p:nvSpPr>
                  <p:cNvPr id="19484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0"/>
                    <a:ext cx="133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9489" name="Group 1057"/>
              <p:cNvGrpSpPr>
                <a:grpSpLocks/>
              </p:cNvGrpSpPr>
              <p:nvPr/>
            </p:nvGrpSpPr>
            <p:grpSpPr bwMode="auto">
              <a:xfrm>
                <a:off x="0" y="384"/>
                <a:ext cx="663" cy="355"/>
                <a:chOff x="0" y="384"/>
                <a:chExt cx="663" cy="355"/>
              </a:xfrm>
            </p:grpSpPr>
            <p:sp>
              <p:nvSpPr>
                <p:cNvPr id="19464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4" y="408"/>
                  <a:ext cx="615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800" b="1">
                      <a:solidFill>
                        <a:srgbClr val="FF5050"/>
                      </a:solidFill>
                      <a:latin typeface="Arial" charset="0"/>
                      <a:cs typeface="Arial" charset="0"/>
                    </a:rPr>
                    <a:t>Núcleo celular</a:t>
                  </a:r>
                  <a:endParaRPr lang="es-ES" sz="1800">
                    <a:solidFill>
                      <a:srgbClr val="FF505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800">
                    <a:solidFill>
                      <a:srgbClr val="FF5050"/>
                    </a:solidFill>
                  </a:endParaRPr>
                </a:p>
              </p:txBody>
            </p:sp>
            <p:sp>
              <p:nvSpPr>
                <p:cNvPr id="19488" name="Rectangle 1056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663" cy="35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491" name="Group 1059"/>
              <p:cNvGrpSpPr>
                <a:grpSpLocks/>
              </p:cNvGrpSpPr>
              <p:nvPr/>
            </p:nvGrpSpPr>
            <p:grpSpPr bwMode="auto">
              <a:xfrm>
                <a:off x="663" y="384"/>
                <a:ext cx="1433" cy="355"/>
                <a:chOff x="663" y="384"/>
                <a:chExt cx="1433" cy="355"/>
              </a:xfrm>
            </p:grpSpPr>
            <p:sp>
              <p:nvSpPr>
                <p:cNvPr id="19465" name="Rectangle 1033"/>
                <p:cNvSpPr>
                  <a:spLocks noChangeArrowheads="1"/>
                </p:cNvSpPr>
                <p:nvPr/>
              </p:nvSpPr>
              <p:spPr bwMode="auto">
                <a:xfrm>
                  <a:off x="687" y="408"/>
                  <a:ext cx="1385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200">
                      <a:cs typeface="Times New Roman" pitchFamily="18" charset="0"/>
                    </a:rPr>
                    <a:t> </a:t>
                  </a:r>
                  <a:r>
                    <a:rPr lang="es-ES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 </a:t>
                  </a:r>
                  <a:endParaRPr lang="es-E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s-ES"/>
                </a:p>
              </p:txBody>
            </p:sp>
            <p:sp>
              <p:nvSpPr>
                <p:cNvPr id="19490" name="Rectangle 1058"/>
                <p:cNvSpPr>
                  <a:spLocks noChangeArrowheads="1"/>
                </p:cNvSpPr>
                <p:nvPr/>
              </p:nvSpPr>
              <p:spPr bwMode="auto">
                <a:xfrm>
                  <a:off x="663" y="384"/>
                  <a:ext cx="1433" cy="35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493" name="Group 1061"/>
              <p:cNvGrpSpPr>
                <a:grpSpLocks/>
              </p:cNvGrpSpPr>
              <p:nvPr/>
            </p:nvGrpSpPr>
            <p:grpSpPr bwMode="auto">
              <a:xfrm>
                <a:off x="2096" y="384"/>
                <a:ext cx="1333" cy="355"/>
                <a:chOff x="2096" y="384"/>
                <a:chExt cx="1333" cy="355"/>
              </a:xfrm>
            </p:grpSpPr>
            <p:sp>
              <p:nvSpPr>
                <p:cNvPr id="19466" name="Rectangle 1034"/>
                <p:cNvSpPr>
                  <a:spLocks noChangeArrowheads="1"/>
                </p:cNvSpPr>
                <p:nvPr/>
              </p:nvSpPr>
              <p:spPr bwMode="auto">
                <a:xfrm>
                  <a:off x="2120" y="408"/>
                  <a:ext cx="1285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200">
                      <a:cs typeface="Times New Roman" pitchFamily="18" charset="0"/>
                    </a:rPr>
                    <a:t> </a:t>
                  </a:r>
                  <a:r>
                    <a:rPr lang="es-ES" sz="12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 </a:t>
                  </a:r>
                  <a:endParaRPr lang="es-ES" sz="1200">
                    <a:cs typeface="Times New Roman" pitchFamily="18" charset="0"/>
                  </a:endParaRPr>
                </a:p>
                <a:p>
                  <a:pPr algn="l" eaLnBrk="0" hangingPunct="0"/>
                  <a:endParaRPr lang="es-ES"/>
                </a:p>
              </p:txBody>
            </p:sp>
            <p:sp>
              <p:nvSpPr>
                <p:cNvPr id="19492" name="Rectangle 1060"/>
                <p:cNvSpPr>
                  <a:spLocks noChangeArrowheads="1"/>
                </p:cNvSpPr>
                <p:nvPr/>
              </p:nvSpPr>
              <p:spPr bwMode="auto">
                <a:xfrm>
                  <a:off x="2096" y="384"/>
                  <a:ext cx="1333" cy="35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495" name="Group 1063"/>
              <p:cNvGrpSpPr>
                <a:grpSpLocks/>
              </p:cNvGrpSpPr>
              <p:nvPr/>
            </p:nvGrpSpPr>
            <p:grpSpPr bwMode="auto">
              <a:xfrm>
                <a:off x="0" y="787"/>
                <a:ext cx="663" cy="528"/>
                <a:chOff x="0" y="787"/>
                <a:chExt cx="663" cy="528"/>
              </a:xfrm>
            </p:grpSpPr>
            <p:sp>
              <p:nvSpPr>
                <p:cNvPr id="19467" name="Rectangle 1035"/>
                <p:cNvSpPr>
                  <a:spLocks noChangeArrowheads="1"/>
                </p:cNvSpPr>
                <p:nvPr/>
              </p:nvSpPr>
              <p:spPr bwMode="auto">
                <a:xfrm>
                  <a:off x="24" y="811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800" b="1">
                      <a:solidFill>
                        <a:srgbClr val="FF5050"/>
                      </a:solidFill>
                      <a:latin typeface="Arial" charset="0"/>
                      <a:cs typeface="Arial" charset="0"/>
                    </a:rPr>
                    <a:t>Núcleo</a:t>
                  </a:r>
                  <a:endParaRPr lang="es-ES" sz="1800" b="1">
                    <a:solidFill>
                      <a:srgbClr val="FF505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800" b="1">
                    <a:solidFill>
                      <a:srgbClr val="FF5050"/>
                    </a:solidFill>
                  </a:endParaRPr>
                </a:p>
              </p:txBody>
            </p:sp>
            <p:sp>
              <p:nvSpPr>
                <p:cNvPr id="19494" name="Rectangle 1062"/>
                <p:cNvSpPr>
                  <a:spLocks noChangeArrowheads="1"/>
                </p:cNvSpPr>
                <p:nvPr/>
              </p:nvSpPr>
              <p:spPr bwMode="auto">
                <a:xfrm>
                  <a:off x="0" y="787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497" name="Group 1065"/>
              <p:cNvGrpSpPr>
                <a:grpSpLocks/>
              </p:cNvGrpSpPr>
              <p:nvPr/>
            </p:nvGrpSpPr>
            <p:grpSpPr bwMode="auto">
              <a:xfrm>
                <a:off x="663" y="787"/>
                <a:ext cx="1433" cy="528"/>
                <a:chOff x="663" y="787"/>
                <a:chExt cx="1433" cy="528"/>
              </a:xfrm>
            </p:grpSpPr>
            <p:sp>
              <p:nvSpPr>
                <p:cNvPr id="19468" name="Rectangle 1036"/>
                <p:cNvSpPr>
                  <a:spLocks noChangeArrowheads="1"/>
                </p:cNvSpPr>
                <p:nvPr/>
              </p:nvSpPr>
              <p:spPr bwMode="auto">
                <a:xfrm>
                  <a:off x="687" y="811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Gran estructura rodeada por una doble membrana; contiene nucleolo y cromosomas.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496" name="Rectangle 1064"/>
                <p:cNvSpPr>
                  <a:spLocks noChangeArrowheads="1"/>
                </p:cNvSpPr>
                <p:nvPr/>
              </p:nvSpPr>
              <p:spPr bwMode="auto">
                <a:xfrm>
                  <a:off x="663" y="787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499" name="Group 1067"/>
              <p:cNvGrpSpPr>
                <a:grpSpLocks/>
              </p:cNvGrpSpPr>
              <p:nvPr/>
            </p:nvGrpSpPr>
            <p:grpSpPr bwMode="auto">
              <a:xfrm>
                <a:off x="2096" y="787"/>
                <a:ext cx="1333" cy="528"/>
                <a:chOff x="2096" y="787"/>
                <a:chExt cx="1333" cy="528"/>
              </a:xfrm>
            </p:grpSpPr>
            <p:sp>
              <p:nvSpPr>
                <p:cNvPr id="19469" name="Rectangle 1037"/>
                <p:cNvSpPr>
                  <a:spLocks noChangeArrowheads="1"/>
                </p:cNvSpPr>
                <p:nvPr/>
              </p:nvSpPr>
              <p:spPr bwMode="auto">
                <a:xfrm>
                  <a:off x="2120" y="811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Control de la célula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498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096" y="787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01" name="Group 1069"/>
              <p:cNvGrpSpPr>
                <a:grpSpLocks/>
              </p:cNvGrpSpPr>
              <p:nvPr/>
            </p:nvGrpSpPr>
            <p:grpSpPr bwMode="auto">
              <a:xfrm>
                <a:off x="0" y="1363"/>
                <a:ext cx="663" cy="528"/>
                <a:chOff x="0" y="1363"/>
                <a:chExt cx="663" cy="528"/>
              </a:xfrm>
            </p:grpSpPr>
            <p:sp>
              <p:nvSpPr>
                <p:cNvPr id="19470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4" y="1387"/>
                  <a:ext cx="61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800" b="1">
                      <a:solidFill>
                        <a:srgbClr val="FF5050"/>
                      </a:solidFill>
                      <a:latin typeface="Arial" charset="0"/>
                      <a:cs typeface="Arial" charset="0"/>
                    </a:rPr>
                    <a:t>Nucleolo</a:t>
                  </a:r>
                  <a:endParaRPr lang="es-ES" sz="1800" b="1">
                    <a:solidFill>
                      <a:srgbClr val="FF505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800" b="1">
                    <a:solidFill>
                      <a:srgbClr val="FF5050"/>
                    </a:solidFill>
                  </a:endParaRPr>
                </a:p>
              </p:txBody>
            </p:sp>
            <p:sp>
              <p:nvSpPr>
                <p:cNvPr id="19500" name="Rectangle 1068"/>
                <p:cNvSpPr>
                  <a:spLocks noChangeArrowheads="1"/>
                </p:cNvSpPr>
                <p:nvPr/>
              </p:nvSpPr>
              <p:spPr bwMode="auto">
                <a:xfrm>
                  <a:off x="0" y="1363"/>
                  <a:ext cx="66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03" name="Group 1071"/>
              <p:cNvGrpSpPr>
                <a:grpSpLocks/>
              </p:cNvGrpSpPr>
              <p:nvPr/>
            </p:nvGrpSpPr>
            <p:grpSpPr bwMode="auto">
              <a:xfrm>
                <a:off x="663" y="1363"/>
                <a:ext cx="1433" cy="528"/>
                <a:chOff x="663" y="1363"/>
                <a:chExt cx="1433" cy="528"/>
              </a:xfrm>
            </p:grpSpPr>
            <p:sp>
              <p:nvSpPr>
                <p:cNvPr id="19471" name="Rectangle 1039"/>
                <p:cNvSpPr>
                  <a:spLocks noChangeArrowheads="1"/>
                </p:cNvSpPr>
                <p:nvPr/>
              </p:nvSpPr>
              <p:spPr bwMode="auto">
                <a:xfrm>
                  <a:off x="687" y="1387"/>
                  <a:ext cx="13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Cuerpo granular dentro del núcleo; consta de ARN y proteínas.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502" name="Rectangle 1070"/>
                <p:cNvSpPr>
                  <a:spLocks noChangeArrowheads="1"/>
                </p:cNvSpPr>
                <p:nvPr/>
              </p:nvSpPr>
              <p:spPr bwMode="auto">
                <a:xfrm>
                  <a:off x="663" y="1363"/>
                  <a:ext cx="14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05" name="Group 1073"/>
              <p:cNvGrpSpPr>
                <a:grpSpLocks/>
              </p:cNvGrpSpPr>
              <p:nvPr/>
            </p:nvGrpSpPr>
            <p:grpSpPr bwMode="auto">
              <a:xfrm>
                <a:off x="2096" y="1363"/>
                <a:ext cx="1333" cy="528"/>
                <a:chOff x="2096" y="1363"/>
                <a:chExt cx="1333" cy="528"/>
              </a:xfrm>
            </p:grpSpPr>
            <p:sp>
              <p:nvSpPr>
                <p:cNvPr id="19472" name="Rectangle 1040"/>
                <p:cNvSpPr>
                  <a:spLocks noChangeArrowheads="1"/>
                </p:cNvSpPr>
                <p:nvPr/>
              </p:nvSpPr>
              <p:spPr bwMode="auto">
                <a:xfrm>
                  <a:off x="2120" y="1387"/>
                  <a:ext cx="128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Lugar de síntesis ribosómica; ensamble de subunidades ribosómicas.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504" name="Rectangle 1072"/>
                <p:cNvSpPr>
                  <a:spLocks noChangeArrowheads="1"/>
                </p:cNvSpPr>
                <p:nvPr/>
              </p:nvSpPr>
              <p:spPr bwMode="auto">
                <a:xfrm>
                  <a:off x="2096" y="1363"/>
                  <a:ext cx="1333" cy="52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07" name="Group 1075"/>
              <p:cNvGrpSpPr>
                <a:grpSpLocks/>
              </p:cNvGrpSpPr>
              <p:nvPr/>
            </p:nvGrpSpPr>
            <p:grpSpPr bwMode="auto">
              <a:xfrm>
                <a:off x="0" y="1939"/>
                <a:ext cx="663" cy="624"/>
                <a:chOff x="0" y="1939"/>
                <a:chExt cx="663" cy="624"/>
              </a:xfrm>
            </p:grpSpPr>
            <p:sp>
              <p:nvSpPr>
                <p:cNvPr id="19473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4" y="1963"/>
                  <a:ext cx="61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800" b="1">
                      <a:solidFill>
                        <a:srgbClr val="FF5050"/>
                      </a:solidFill>
                      <a:latin typeface="Arial" charset="0"/>
                      <a:cs typeface="Arial" charset="0"/>
                    </a:rPr>
                    <a:t>Cromosomas</a:t>
                  </a:r>
                  <a:endParaRPr lang="es-ES" sz="1800" b="1">
                    <a:solidFill>
                      <a:srgbClr val="FF505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800" b="1">
                    <a:solidFill>
                      <a:srgbClr val="FF5050"/>
                    </a:solidFill>
                  </a:endParaRPr>
                </a:p>
              </p:txBody>
            </p:sp>
            <p:sp>
              <p:nvSpPr>
                <p:cNvPr id="19506" name="Rectangle 1074"/>
                <p:cNvSpPr>
                  <a:spLocks noChangeArrowheads="1"/>
                </p:cNvSpPr>
                <p:nvPr/>
              </p:nvSpPr>
              <p:spPr bwMode="auto">
                <a:xfrm>
                  <a:off x="0" y="1939"/>
                  <a:ext cx="66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09" name="Group 1077"/>
              <p:cNvGrpSpPr>
                <a:grpSpLocks/>
              </p:cNvGrpSpPr>
              <p:nvPr/>
            </p:nvGrpSpPr>
            <p:grpSpPr bwMode="auto">
              <a:xfrm>
                <a:off x="663" y="1939"/>
                <a:ext cx="1433" cy="624"/>
                <a:chOff x="663" y="1939"/>
                <a:chExt cx="1433" cy="624"/>
              </a:xfrm>
            </p:grpSpPr>
            <p:sp>
              <p:nvSpPr>
                <p:cNvPr id="19474" name="Rectangle 1042"/>
                <p:cNvSpPr>
                  <a:spLocks noChangeArrowheads="1"/>
                </p:cNvSpPr>
                <p:nvPr/>
              </p:nvSpPr>
              <p:spPr bwMode="auto">
                <a:xfrm>
                  <a:off x="687" y="1963"/>
                  <a:ext cx="13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Compuestos de un complejo de ADN y proteínas, llamado cromatina; se observa en forma de estructuras en cilindro durante la división celular.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508" name="Rectangle 1076"/>
                <p:cNvSpPr>
                  <a:spLocks noChangeArrowheads="1"/>
                </p:cNvSpPr>
                <p:nvPr/>
              </p:nvSpPr>
              <p:spPr bwMode="auto">
                <a:xfrm>
                  <a:off x="663" y="1939"/>
                  <a:ext cx="14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9511" name="Group 1079"/>
              <p:cNvGrpSpPr>
                <a:grpSpLocks/>
              </p:cNvGrpSpPr>
              <p:nvPr/>
            </p:nvGrpSpPr>
            <p:grpSpPr bwMode="auto">
              <a:xfrm>
                <a:off x="2096" y="1939"/>
                <a:ext cx="1333" cy="624"/>
                <a:chOff x="2096" y="1939"/>
                <a:chExt cx="1333" cy="624"/>
              </a:xfrm>
            </p:grpSpPr>
            <p:sp>
              <p:nvSpPr>
                <p:cNvPr id="19475" name="Rectangle 1043"/>
                <p:cNvSpPr>
                  <a:spLocks noChangeArrowheads="1"/>
                </p:cNvSpPr>
                <p:nvPr/>
              </p:nvSpPr>
              <p:spPr bwMode="auto">
                <a:xfrm>
                  <a:off x="2120" y="1963"/>
                  <a:ext cx="12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Contiene genes (unidades de información hereditaria que gobiernan la estructura y actividad celular).</a:t>
                  </a:r>
                  <a:endParaRPr lang="es-ES" sz="16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9510" name="Rectangle 1078"/>
                <p:cNvSpPr>
                  <a:spLocks noChangeArrowheads="1"/>
                </p:cNvSpPr>
                <p:nvPr/>
              </p:nvSpPr>
              <p:spPr bwMode="auto">
                <a:xfrm>
                  <a:off x="2096" y="1939"/>
                  <a:ext cx="13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</p:grpSp>
        <p:sp>
          <p:nvSpPr>
            <p:cNvPr id="19513" name="Rectangle 1081"/>
            <p:cNvSpPr>
              <a:spLocks noChangeArrowheads="1"/>
            </p:cNvSpPr>
            <p:nvPr/>
          </p:nvSpPr>
          <p:spPr bwMode="auto">
            <a:xfrm>
              <a:off x="-3" y="-3"/>
              <a:ext cx="3435" cy="256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s-ES"/>
              <a:t>CITOPLASMA Y CITOSOL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ES" sz="2400"/>
              <a:t>En el c. tienen lugar la mayor parte de las reacciones metabólicas. Está compuesto por el </a:t>
            </a:r>
            <a:r>
              <a:rPr lang="es-ES" sz="2400">
                <a:solidFill>
                  <a:srgbClr val="FF0000"/>
                </a:solidFill>
              </a:rPr>
              <a:t>citosol</a:t>
            </a:r>
            <a:r>
              <a:rPr lang="es-ES" sz="2400"/>
              <a:t>, una solución acuosa concentrada que engloba numerosas estructuras especializadas y orgánulos.</a:t>
            </a:r>
          </a:p>
          <a:p>
            <a:pPr marL="609600" indent="-609600">
              <a:lnSpc>
                <a:spcPct val="90000"/>
              </a:lnSpc>
            </a:pPr>
            <a:endParaRPr lang="es-ES" sz="2400"/>
          </a:p>
          <a:p>
            <a:pPr marL="609600" indent="-609600">
              <a:lnSpc>
                <a:spcPct val="90000"/>
              </a:lnSpc>
            </a:pPr>
            <a:r>
              <a:rPr lang="es-ES" sz="2400"/>
              <a:t>El citosol es un gel de base acuosa que contiene gran cantidad de moléculas grandes y pequeñas, y en la mayor parte de las células es, con diferencia, el compartimiento más voluminoso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sz="2400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312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utoUpdateAnimBg="0"/>
      <p:bldP spid="1434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es-ES" sz="3200"/>
              <a:t>CITOESQUELETO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3657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s-ES" sz="2400"/>
              <a:t>Red de filamentos proteicos del citosol que ocupa el interior de todas las células animales y vegetales.</a:t>
            </a:r>
          </a:p>
          <a:p>
            <a:pPr marL="533400" indent="-533400">
              <a:lnSpc>
                <a:spcPct val="90000"/>
              </a:lnSpc>
            </a:pPr>
            <a:r>
              <a:rPr lang="es-ES" sz="2400"/>
              <a:t>Actúa como bastidor para la organización de la célula y la fijación de orgánulos y enzimas, y es responsable de muchos de los movimientos celulares. (cilios, flagelos (locomoción) y centriolo (división celular)</a:t>
            </a:r>
          </a:p>
          <a:p>
            <a:pPr marL="533400" indent="-533400">
              <a:lnSpc>
                <a:spcPct val="90000"/>
              </a:lnSpc>
            </a:pPr>
            <a:r>
              <a:rPr lang="es-ES" sz="2400"/>
              <a:t>Se forma por tres tipos de filamentos: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solidFill>
                  <a:srgbClr val="FF0000"/>
                </a:solidFill>
              </a:rPr>
              <a:t>Microtúbulos.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solidFill>
                  <a:srgbClr val="FF0000"/>
                </a:solidFill>
              </a:rPr>
              <a:t>Filamentos de actina.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solidFill>
                  <a:srgbClr val="FF0000"/>
                </a:solidFill>
              </a:rPr>
              <a:t>Filamentos intermedios</a:t>
            </a:r>
            <a:r>
              <a:rPr lang="es-ES" sz="2400"/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s-ES" sz="240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297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228600" y="914400"/>
            <a:ext cx="8915400" cy="695325"/>
            <a:chOff x="-3" y="-3"/>
            <a:chExt cx="3435" cy="438"/>
          </a:xfrm>
        </p:grpSpPr>
        <p:grpSp>
          <p:nvGrpSpPr>
            <p:cNvPr id="16405" name="Group 21"/>
            <p:cNvGrpSpPr>
              <a:grpSpLocks/>
            </p:cNvGrpSpPr>
            <p:nvPr/>
          </p:nvGrpSpPr>
          <p:grpSpPr bwMode="auto">
            <a:xfrm>
              <a:off x="0" y="0"/>
              <a:ext cx="3429" cy="432"/>
              <a:chOff x="0" y="0"/>
              <a:chExt cx="3429" cy="432"/>
            </a:xfrm>
          </p:grpSpPr>
          <p:grpSp>
            <p:nvGrpSpPr>
              <p:cNvPr id="16396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663" cy="432"/>
                <a:chOff x="0" y="0"/>
                <a:chExt cx="663" cy="432"/>
              </a:xfrm>
            </p:grpSpPr>
            <p:sp>
              <p:nvSpPr>
                <p:cNvPr id="16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6394" name="Group 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63" cy="336"/>
                  <a:chOff x="0" y="0"/>
                  <a:chExt cx="663" cy="336"/>
                </a:xfrm>
              </p:grpSpPr>
              <p:sp>
                <p:nvSpPr>
                  <p:cNvPr id="1639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4"/>
                    <a:ext cx="61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600" b="1">
                        <a:solidFill>
                          <a:srgbClr val="FFFF99"/>
                        </a:solidFill>
                        <a:latin typeface="Arial" charset="0"/>
                        <a:cs typeface="Arial" charset="0"/>
                      </a:rPr>
                      <a:t>Estructura</a:t>
                    </a:r>
                    <a:endParaRPr lang="es-ES" sz="1600" b="1">
                      <a:solidFill>
                        <a:srgbClr val="FFFF99"/>
                      </a:solidFill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600" b="1">
                      <a:solidFill>
                        <a:srgbClr val="FFFF99"/>
                      </a:solidFill>
                    </a:endParaRPr>
                  </a:p>
                </p:txBody>
              </p:sp>
              <p:sp>
                <p:nvSpPr>
                  <p:cNvPr id="1639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6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6400" name="Group 16"/>
              <p:cNvGrpSpPr>
                <a:grpSpLocks/>
              </p:cNvGrpSpPr>
              <p:nvPr/>
            </p:nvGrpSpPr>
            <p:grpSpPr bwMode="auto">
              <a:xfrm>
                <a:off x="663" y="0"/>
                <a:ext cx="1433" cy="432"/>
                <a:chOff x="663" y="0"/>
                <a:chExt cx="1433" cy="432"/>
              </a:xfrm>
            </p:grpSpPr>
            <p:sp>
              <p:nvSpPr>
                <p:cNvPr id="16399" name="Rectangle 15"/>
                <p:cNvSpPr>
                  <a:spLocks noChangeArrowheads="1"/>
                </p:cNvSpPr>
                <p:nvPr/>
              </p:nvSpPr>
              <p:spPr bwMode="auto">
                <a:xfrm>
                  <a:off x="663" y="0"/>
                  <a:ext cx="143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6398" name="Group 14"/>
                <p:cNvGrpSpPr>
                  <a:grpSpLocks/>
                </p:cNvGrpSpPr>
                <p:nvPr/>
              </p:nvGrpSpPr>
              <p:grpSpPr bwMode="auto">
                <a:xfrm>
                  <a:off x="663" y="0"/>
                  <a:ext cx="1433" cy="336"/>
                  <a:chOff x="663" y="0"/>
                  <a:chExt cx="1433" cy="336"/>
                </a:xfrm>
              </p:grpSpPr>
              <p:sp>
                <p:nvSpPr>
                  <p:cNvPr id="1639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24"/>
                    <a:ext cx="138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600" b="1">
                        <a:solidFill>
                          <a:srgbClr val="FFFF99"/>
                        </a:solidFill>
                        <a:latin typeface="Arial" charset="0"/>
                        <a:cs typeface="Arial" charset="0"/>
                      </a:rPr>
                      <a:t>Descripción</a:t>
                    </a:r>
                    <a:endParaRPr lang="es-ES" sz="1600" b="1">
                      <a:solidFill>
                        <a:srgbClr val="FFFF99"/>
                      </a:solidFill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600" b="1">
                      <a:solidFill>
                        <a:srgbClr val="FFFF99"/>
                      </a:solidFill>
                    </a:endParaRPr>
                  </a:p>
                </p:txBody>
              </p:sp>
              <p:sp>
                <p:nvSpPr>
                  <p:cNvPr id="1639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63" y="0"/>
                    <a:ext cx="143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6404" name="Group 20"/>
              <p:cNvGrpSpPr>
                <a:grpSpLocks/>
              </p:cNvGrpSpPr>
              <p:nvPr/>
            </p:nvGrpSpPr>
            <p:grpSpPr bwMode="auto">
              <a:xfrm>
                <a:off x="2096" y="0"/>
                <a:ext cx="1333" cy="432"/>
                <a:chOff x="2096" y="0"/>
                <a:chExt cx="1333" cy="432"/>
              </a:xfrm>
            </p:grpSpPr>
            <p:sp>
              <p:nvSpPr>
                <p:cNvPr id="16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96" y="0"/>
                  <a:ext cx="1333" cy="4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  <p:grpSp>
              <p:nvGrpSpPr>
                <p:cNvPr id="16402" name="Group 18"/>
                <p:cNvGrpSpPr>
                  <a:grpSpLocks/>
                </p:cNvGrpSpPr>
                <p:nvPr/>
              </p:nvGrpSpPr>
              <p:grpSpPr bwMode="auto">
                <a:xfrm>
                  <a:off x="2096" y="0"/>
                  <a:ext cx="1333" cy="336"/>
                  <a:chOff x="2096" y="0"/>
                  <a:chExt cx="1333" cy="336"/>
                </a:xfrm>
              </p:grpSpPr>
              <p:sp>
                <p:nvSpPr>
                  <p:cNvPr id="1639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120" y="24"/>
                    <a:ext cx="1285" cy="28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s-ES" sz="1600" b="1">
                        <a:solidFill>
                          <a:srgbClr val="FFFF99"/>
                        </a:solidFill>
                        <a:latin typeface="Arial" charset="0"/>
                        <a:cs typeface="Arial" charset="0"/>
                      </a:rPr>
                      <a:t>Función</a:t>
                    </a:r>
                    <a:endParaRPr lang="es-ES" sz="1600" b="1">
                      <a:solidFill>
                        <a:srgbClr val="FFFF99"/>
                      </a:solidFill>
                      <a:cs typeface="Times New Roman" pitchFamily="18" charset="0"/>
                    </a:endParaRPr>
                  </a:p>
                  <a:p>
                    <a:pPr eaLnBrk="0" hangingPunct="0"/>
                    <a:endParaRPr lang="es-ES" sz="1600" b="1">
                      <a:solidFill>
                        <a:srgbClr val="FFFF99"/>
                      </a:solidFill>
                    </a:endParaRPr>
                  </a:p>
                </p:txBody>
              </p:sp>
              <p:sp>
                <p:nvSpPr>
                  <p:cNvPr id="1640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0"/>
                    <a:ext cx="1333" cy="33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-3" y="-3"/>
              <a:ext cx="3435" cy="43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16449" name="Group 65"/>
          <p:cNvGrpSpPr>
            <a:grpSpLocks/>
          </p:cNvGrpSpPr>
          <p:nvPr/>
        </p:nvGrpSpPr>
        <p:grpSpPr bwMode="auto">
          <a:xfrm>
            <a:off x="228600" y="1600200"/>
            <a:ext cx="8915400" cy="3657600"/>
            <a:chOff x="-3" y="-3"/>
            <a:chExt cx="3435" cy="1686"/>
          </a:xfrm>
        </p:grpSpPr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>
              <a:off x="0" y="0"/>
              <a:ext cx="3429" cy="1680"/>
              <a:chOff x="0" y="0"/>
              <a:chExt cx="3429" cy="1680"/>
            </a:xfrm>
          </p:grpSpPr>
          <p:grpSp>
            <p:nvGrpSpPr>
              <p:cNvPr id="16434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3429" cy="336"/>
                <a:chOff x="0" y="0"/>
                <a:chExt cx="3429" cy="336"/>
              </a:xfrm>
            </p:grpSpPr>
            <p:sp>
              <p:nvSpPr>
                <p:cNvPr id="16426" name="Rectangle 42"/>
                <p:cNvSpPr>
                  <a:spLocks noChangeArrowheads="1"/>
                </p:cNvSpPr>
                <p:nvPr/>
              </p:nvSpPr>
              <p:spPr bwMode="auto">
                <a:xfrm>
                  <a:off x="24" y="24"/>
                  <a:ext cx="33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Citoesqueleto</a:t>
                  </a:r>
                  <a:endParaRPr lang="es-ES" sz="1600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3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29" cy="3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36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663" cy="624"/>
                <a:chOff x="0" y="384"/>
                <a:chExt cx="663" cy="624"/>
              </a:xfrm>
            </p:grpSpPr>
            <p:sp>
              <p:nvSpPr>
                <p:cNvPr id="16427" name="Rectangle 43"/>
                <p:cNvSpPr>
                  <a:spLocks noChangeArrowheads="1"/>
                </p:cNvSpPr>
                <p:nvPr/>
              </p:nvSpPr>
              <p:spPr bwMode="auto">
                <a:xfrm>
                  <a:off x="24" y="408"/>
                  <a:ext cx="61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Microtúbulos</a:t>
                  </a:r>
                  <a:endParaRPr lang="es-ES" sz="1600" b="1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35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66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38" name="Group 54"/>
              <p:cNvGrpSpPr>
                <a:grpSpLocks/>
              </p:cNvGrpSpPr>
              <p:nvPr/>
            </p:nvGrpSpPr>
            <p:grpSpPr bwMode="auto">
              <a:xfrm>
                <a:off x="663" y="384"/>
                <a:ext cx="1433" cy="624"/>
                <a:chOff x="663" y="384"/>
                <a:chExt cx="1433" cy="624"/>
              </a:xfrm>
            </p:grpSpPr>
            <p:sp>
              <p:nvSpPr>
                <p:cNvPr id="16428" name="Rectangle 44"/>
                <p:cNvSpPr>
                  <a:spLocks noChangeArrowheads="1"/>
                </p:cNvSpPr>
                <p:nvPr/>
              </p:nvSpPr>
              <p:spPr bwMode="auto">
                <a:xfrm>
                  <a:off x="687" y="408"/>
                  <a:ext cx="13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Tubos huecos formados por subunidades de tubulina.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6437" name="Rectangle 53"/>
                <p:cNvSpPr>
                  <a:spLocks noChangeArrowheads="1"/>
                </p:cNvSpPr>
                <p:nvPr/>
              </p:nvSpPr>
              <p:spPr bwMode="auto">
                <a:xfrm>
                  <a:off x="663" y="384"/>
                  <a:ext cx="14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40" name="Group 56"/>
              <p:cNvGrpSpPr>
                <a:grpSpLocks/>
              </p:cNvGrpSpPr>
              <p:nvPr/>
            </p:nvGrpSpPr>
            <p:grpSpPr bwMode="auto">
              <a:xfrm>
                <a:off x="2096" y="384"/>
                <a:ext cx="1333" cy="624"/>
                <a:chOff x="2096" y="384"/>
                <a:chExt cx="1333" cy="624"/>
              </a:xfrm>
            </p:grpSpPr>
            <p:sp>
              <p:nvSpPr>
                <p:cNvPr id="16429" name="Rectangle 45"/>
                <p:cNvSpPr>
                  <a:spLocks noChangeArrowheads="1"/>
                </p:cNvSpPr>
                <p:nvPr/>
              </p:nvSpPr>
              <p:spPr bwMode="auto">
                <a:xfrm>
                  <a:off x="2120" y="408"/>
                  <a:ext cx="12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latin typeface="Arial" charset="0"/>
                      <a:cs typeface="Arial" charset="0"/>
                    </a:rPr>
                    <a:t>Proporcionan soporte estructural; intervienen en el movimiento y división celulares; forman parte de los cilios, flagelos y centriolos.</a:t>
                  </a:r>
                  <a:endParaRPr lang="es-ES" sz="1400" b="1"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/>
                </a:p>
              </p:txBody>
            </p:sp>
            <p:sp>
              <p:nvSpPr>
                <p:cNvPr id="16439" name="Rectangle 55"/>
                <p:cNvSpPr>
                  <a:spLocks noChangeArrowheads="1"/>
                </p:cNvSpPr>
                <p:nvPr/>
              </p:nvSpPr>
              <p:spPr bwMode="auto">
                <a:xfrm>
                  <a:off x="2096" y="384"/>
                  <a:ext cx="13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42" name="Group 58"/>
              <p:cNvGrpSpPr>
                <a:grpSpLocks/>
              </p:cNvGrpSpPr>
              <p:nvPr/>
            </p:nvGrpSpPr>
            <p:grpSpPr bwMode="auto">
              <a:xfrm>
                <a:off x="0" y="1056"/>
                <a:ext cx="663" cy="624"/>
                <a:chOff x="0" y="1056"/>
                <a:chExt cx="663" cy="624"/>
              </a:xfrm>
            </p:grpSpPr>
            <p:sp>
              <p:nvSpPr>
                <p:cNvPr id="1643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" y="1080"/>
                  <a:ext cx="61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600" b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Microfilamentos</a:t>
                  </a:r>
                  <a:endParaRPr lang="es-ES" sz="1600" b="1">
                    <a:solidFill>
                      <a:srgbClr val="FF0000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6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4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1056"/>
                  <a:ext cx="66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44" name="Group 60"/>
              <p:cNvGrpSpPr>
                <a:grpSpLocks/>
              </p:cNvGrpSpPr>
              <p:nvPr/>
            </p:nvGrpSpPr>
            <p:grpSpPr bwMode="auto">
              <a:xfrm>
                <a:off x="663" y="1056"/>
                <a:ext cx="1433" cy="624"/>
                <a:chOff x="663" y="1056"/>
                <a:chExt cx="1433" cy="624"/>
              </a:xfrm>
            </p:grpSpPr>
            <p:sp>
              <p:nvSpPr>
                <p:cNvPr id="16431" name="Rectangle 47"/>
                <p:cNvSpPr>
                  <a:spLocks noChangeArrowheads="1"/>
                </p:cNvSpPr>
                <p:nvPr/>
              </p:nvSpPr>
              <p:spPr bwMode="auto">
                <a:xfrm>
                  <a:off x="687" y="1080"/>
                  <a:ext cx="13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solidFill>
                        <a:srgbClr val="FFFF99"/>
                      </a:solidFill>
                      <a:latin typeface="Arial" charset="0"/>
                      <a:cs typeface="Arial" charset="0"/>
                    </a:rPr>
                    <a:t>Estructuras sólidas, cilíndricas formadas por actina.</a:t>
                  </a:r>
                  <a:endParaRPr lang="es-ES" sz="1400" b="1">
                    <a:solidFill>
                      <a:srgbClr val="FFFF99"/>
                    </a:solidFill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16443" name="Rectangle 59"/>
                <p:cNvSpPr>
                  <a:spLocks noChangeArrowheads="1"/>
                </p:cNvSpPr>
                <p:nvPr/>
              </p:nvSpPr>
              <p:spPr bwMode="auto">
                <a:xfrm>
                  <a:off x="663" y="1056"/>
                  <a:ext cx="14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  <p:grpSp>
            <p:nvGrpSpPr>
              <p:cNvPr id="16446" name="Group 62"/>
              <p:cNvGrpSpPr>
                <a:grpSpLocks/>
              </p:cNvGrpSpPr>
              <p:nvPr/>
            </p:nvGrpSpPr>
            <p:grpSpPr bwMode="auto">
              <a:xfrm>
                <a:off x="2096" y="1056"/>
                <a:ext cx="1333" cy="624"/>
                <a:chOff x="2096" y="1056"/>
                <a:chExt cx="1333" cy="624"/>
              </a:xfrm>
            </p:grpSpPr>
            <p:sp>
              <p:nvSpPr>
                <p:cNvPr id="16432" name="Rectangle 48"/>
                <p:cNvSpPr>
                  <a:spLocks noChangeArrowheads="1"/>
                </p:cNvSpPr>
                <p:nvPr/>
              </p:nvSpPr>
              <p:spPr bwMode="auto">
                <a:xfrm>
                  <a:off x="2120" y="1080"/>
                  <a:ext cx="1285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/>
                  <a:r>
                    <a:rPr lang="es-ES" sz="1400" b="1">
                      <a:latin typeface="Arial" charset="0"/>
                      <a:cs typeface="Arial" charset="0"/>
                    </a:rPr>
                    <a:t>Proporcionan soporte estructural; participan en el movimiento de las células y organelos, así como en la división celular.</a:t>
                  </a:r>
                  <a:endParaRPr lang="es-ES" sz="1400" b="1">
                    <a:cs typeface="Times New Roman" pitchFamily="18" charset="0"/>
                  </a:endParaRPr>
                </a:p>
                <a:p>
                  <a:pPr algn="l" eaLnBrk="0" hangingPunct="0"/>
                  <a:endParaRPr lang="es-ES" sz="1400" b="1"/>
                </a:p>
              </p:txBody>
            </p:sp>
            <p:sp>
              <p:nvSpPr>
                <p:cNvPr id="16445" name="Rectangle 61"/>
                <p:cNvSpPr>
                  <a:spLocks noChangeArrowheads="1"/>
                </p:cNvSpPr>
                <p:nvPr/>
              </p:nvSpPr>
              <p:spPr bwMode="auto">
                <a:xfrm>
                  <a:off x="2096" y="1056"/>
                  <a:ext cx="1333" cy="6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</p:grpSp>
        <p:sp>
          <p:nvSpPr>
            <p:cNvPr id="16448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3435" cy="168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ctr"/>
            <a:r>
              <a:rPr lang="es-ES" sz="3600" b="1"/>
              <a:t>RETÍCULO ENDOPLASMÁTICO.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Formado por túbulos ramificados limitados por membrana y sacos aplanados que se extienden por todo el citoplasma.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/>
              <a:t>Hay dos tipos de </a:t>
            </a:r>
            <a:r>
              <a:rPr lang="es-ES" sz="2800">
                <a:solidFill>
                  <a:srgbClr val="66FF99"/>
                </a:solidFill>
              </a:rPr>
              <a:t>RE: liso y rugoso</a:t>
            </a:r>
            <a:r>
              <a:rPr lang="es-ES" sz="2800"/>
              <a:t>.</a:t>
            </a:r>
          </a:p>
          <a:p>
            <a:pPr>
              <a:lnSpc>
                <a:spcPct val="90000"/>
              </a:lnSpc>
            </a:pPr>
            <a:r>
              <a:rPr lang="es-ES" sz="2800"/>
              <a:t>La superficie externa del RE rugoso está cubierta de diminutas estructuras llamadas ribosomas (síntesis de proteínas)</a:t>
            </a:r>
          </a:p>
          <a:p>
            <a:pPr>
              <a:lnSpc>
                <a:spcPct val="90000"/>
              </a:lnSpc>
            </a:pPr>
            <a:r>
              <a:rPr lang="es-ES" sz="2800"/>
              <a:t>El RE liso desempeña varias funciones. Interviene en la síntesis de casi todos los lípidos que forman la membrana celular y las otras membranas que rodean las demás estructuras celulares, como las mitocondrias</a:t>
            </a:r>
          </a:p>
          <a:p>
            <a:pPr>
              <a:lnSpc>
                <a:spcPct val="90000"/>
              </a:lnSpc>
            </a:pPr>
            <a:endParaRPr lang="es-ES" sz="2800"/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theme/theme1.xml><?xml version="1.0" encoding="utf-8"?>
<a:theme xmlns:a="http://schemas.openxmlformats.org/drawingml/2006/main" name="Azur">
  <a:themeElements>
    <a:clrScheme name="Azur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presentaciones\Azur.pot</Template>
  <TotalTime>248</TotalTime>
  <Words>1106</Words>
  <Application>Microsoft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Times New Roman</vt:lpstr>
      <vt:lpstr>Wingdings</vt:lpstr>
      <vt:lpstr>Arial</vt:lpstr>
      <vt:lpstr>Arial Unicode MS</vt:lpstr>
      <vt:lpstr>Verdana</vt:lpstr>
      <vt:lpstr>Azur</vt:lpstr>
      <vt:lpstr>COMPOSICIÓN QUÍMICA DE LA CÉLULA.</vt:lpstr>
      <vt:lpstr>COMPOSICIÓN QUÍMICA DE LA CÉLULA.</vt:lpstr>
      <vt:lpstr>Diapositiva 3</vt:lpstr>
      <vt:lpstr>Diapositiva 4</vt:lpstr>
      <vt:lpstr>Diapositiva 5</vt:lpstr>
      <vt:lpstr>CITOPLASMA Y CITOSOL</vt:lpstr>
      <vt:lpstr>CITOESQUELETO</vt:lpstr>
      <vt:lpstr>Diapositiva 8</vt:lpstr>
      <vt:lpstr>RETÍCULO ENDOPLASMÁTICO.</vt:lpstr>
      <vt:lpstr>APARATO DE GOLGI.</vt:lpstr>
      <vt:lpstr>LISOSOMAS.</vt:lpstr>
      <vt:lpstr>VACUOLAS.</vt:lpstr>
      <vt:lpstr>Diapositiva 13</vt:lpstr>
      <vt:lpstr>ORGANELOS DE ENERGÍA.</vt:lpstr>
      <vt:lpstr>Clasificación de los plastos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Cascante</dc:creator>
  <cp:lastModifiedBy>Administrador</cp:lastModifiedBy>
  <cp:revision>19</cp:revision>
  <dcterms:created xsi:type="dcterms:W3CDTF">2006-11-01T13:34:03Z</dcterms:created>
  <dcterms:modified xsi:type="dcterms:W3CDTF">2009-08-12T17:38:47Z</dcterms:modified>
</cp:coreProperties>
</file>