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80" r:id="rId5"/>
    <p:sldId id="281" r:id="rId6"/>
    <p:sldId id="282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3" r:id="rId23"/>
    <p:sldId id="286" r:id="rId24"/>
    <p:sldId id="284" r:id="rId25"/>
    <p:sldId id="285" r:id="rId26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FE61-7A74-442D-B426-0135345BE2E1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4224-FD9D-4E54-AA1D-D2B873AE883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D2AC-122A-4526-A2E2-6B8E8D43FB37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9D26-4CF0-42E1-98C8-72400B2E0AC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129E-E01C-4164-8DA5-1E87D6D5D8B6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542AE-0B36-4C59-91BB-78497F2E2B3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3D18-0FF9-49E4-B6FD-2CC08D536099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576B-F01E-434B-9EE2-4198BD34BF5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5C6E-9517-464A-B5EB-7B0668892E8C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27B9-66AE-4C8F-902B-1BA164F0A17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497D-3823-43CC-8685-6E49CDEC2804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5098-00D4-4263-9424-EF7FCEEEA21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874F-D936-490B-BE4A-0BAF6678C10B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D5EF-4A2C-4822-BFB6-D660B508E8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3C5C4-AC56-403E-B6A1-9E972EC32AEC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078C-B8BF-40F5-8239-76B42D809C5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B5A4-8C53-417C-B9FF-22B36FAB40BF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03E4-1C23-4D27-9324-F62FDF48A0B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202B-BE7B-4F4C-AEDE-4632A4FBECF1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A98A-B462-40FA-9AEC-BA29F3A0EAC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4BD5-4DB7-4342-9D84-680B7DB55663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FA01-8232-4C7E-9B64-284D9C39A92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2DF33-570A-409B-B2B1-465F6F71E2D1}" type="datetimeFigureOut">
              <a:rPr lang="es-ES_tradnl"/>
              <a:pPr>
                <a:defRPr/>
              </a:pPr>
              <a:t>12/08/2009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235502-B7AA-420C-AF4B-B2775BB8E99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magen:Dragonfly_eye_3811.jp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file:///\\wiki\Imagen:Placopecten_magellanicu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file:///\\wiki\Imagen:Octopus_vulgaris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es.wikipedia.org/wiki/Imagen:Variety_of_Sponges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magen:Spongebob_im_moviepark.pn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google.com.ec/imgres?imgurl=http://thales.cica.es/rd/Recursos/rd99/ed99-0040-02/coral1ampl.jpg&amp;imgrefurl=http://thales.cica.es/rd/Recursos/rd99/ed99-0040-02/coral.html&amp;h=323&amp;w=315&amp;sz=16&amp;hl=es&amp;start=1&amp;um=1&amp;tbnid=6XCqW98cYkT9cM:&amp;tbnh=118&amp;tbnw=115&amp;prev=/images?q=coral&amp;svnum=10&amp;um=1&amp;hl=es&amp;sa=N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7/71/Actinia_equin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images.google.com.ec/imgres?imgurl=http://loyola.freehostia.com/polipos-coral.jpg&amp;imgrefurl=http://loyola.freehostia.com/2.html&amp;h=768&amp;w=1024&amp;sz=144&amp;hl=es&amp;start=12&amp;um=1&amp;tbnid=t8v2tWy5YTdP8M:&amp;tbnh=113&amp;tbnw=150&amp;prev=/images?q=coral&amp;svnum=10&amp;um=1&amp;hl=es&amp;sa=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es.wikipedia.org/wiki/Imagen:Ochre_sea_star_on_beach,_Olympic_National_Park_USA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es.wikipedia.org/wiki/Imagen:Ammonia_tepid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D:\Mis documentos\SAUL\Mis imágenes\Escudos\icq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D:\Mis documentos\SAUL\Mis imágenes\Escudos\FI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0"/>
            <a:ext cx="2484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000232" y="2071678"/>
            <a:ext cx="50654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INVERTEBRADOS</a:t>
            </a: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019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6300" y="4140200"/>
            <a:ext cx="19177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214678" y="2928934"/>
            <a:ext cx="264320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Biología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928926" y="4572008"/>
            <a:ext cx="365164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Carpio Saúl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Chang Joseph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Cornejo Ricardo </a:t>
            </a:r>
            <a:endParaRPr lang="es-ES" sz="36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3571875"/>
            <a:ext cx="1238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ARTRÓPODOS</a:t>
            </a:r>
            <a:br>
              <a:rPr lang="es-ES_tradnl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Características</a:t>
            </a:r>
            <a:r>
              <a:rPr lang="es-ES_tradnl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428625" y="1857375"/>
            <a:ext cx="80724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2200" b="1">
                <a:latin typeface="Calibri" pitchFamily="34" charset="0"/>
              </a:rPr>
              <a:t>Sentidos </a:t>
            </a:r>
            <a:r>
              <a:rPr lang="es-ES_tradnl" sz="2200" b="1">
                <a:latin typeface="Calibri" pitchFamily="34" charset="0"/>
              </a:rPr>
              <a:t> </a:t>
            </a:r>
          </a:p>
          <a:p>
            <a:pPr algn="just"/>
            <a:r>
              <a:rPr lang="es-EC" sz="2200">
                <a:latin typeface="Calibri" pitchFamily="34" charset="0"/>
              </a:rPr>
              <a:t>Ojos compuestos de una libélula. La mayoría de los artrópodos están dotados de ojos, de los que existen varios modelos distintos.</a:t>
            </a:r>
          </a:p>
          <a:p>
            <a:pPr algn="just"/>
            <a:endParaRPr lang="es-ES_tradnl" sz="2200">
              <a:latin typeface="Calibri" pitchFamily="34" charset="0"/>
            </a:endParaRPr>
          </a:p>
          <a:p>
            <a:pPr algn="just"/>
            <a:r>
              <a:rPr lang="es-EC" sz="2200" b="1">
                <a:latin typeface="Calibri" pitchFamily="34" charset="0"/>
              </a:rPr>
              <a:t>Reproducción </a:t>
            </a:r>
            <a:endParaRPr lang="es-ES_tradnl" sz="2200" b="1">
              <a:latin typeface="Calibri" pitchFamily="34" charset="0"/>
            </a:endParaRPr>
          </a:p>
          <a:p>
            <a:pPr algn="just"/>
            <a:r>
              <a:rPr lang="es-EC" sz="2200">
                <a:latin typeface="Calibri" pitchFamily="34" charset="0"/>
              </a:rPr>
              <a:t>Siempre se reproducen sexualmente. Las hembras, tras</a:t>
            </a:r>
          </a:p>
          <a:p>
            <a:pPr algn="just"/>
            <a:r>
              <a:rPr lang="es-EC" sz="2200">
                <a:latin typeface="Calibri" pitchFamily="34" charset="0"/>
              </a:rPr>
              <a:t>ser fecundadas por los machos, ponen huevos. El </a:t>
            </a:r>
          </a:p>
          <a:p>
            <a:pPr algn="just"/>
            <a:r>
              <a:rPr lang="es-EC" sz="2200">
                <a:latin typeface="Calibri" pitchFamily="34" charset="0"/>
              </a:rPr>
              <a:t>desarrollo, a partir del huevo, puede ser directo o indirecto.</a:t>
            </a:r>
          </a:p>
          <a:p>
            <a:pPr algn="just"/>
            <a:endParaRPr lang="es-ES_tradnl" sz="2200">
              <a:latin typeface="Calibri" pitchFamily="34" charset="0"/>
            </a:endParaRPr>
          </a:p>
          <a:p>
            <a:pPr algn="just"/>
            <a:r>
              <a:rPr lang="es-EC" sz="2200" b="1">
                <a:latin typeface="Calibri" pitchFamily="34" charset="0"/>
              </a:rPr>
              <a:t>Filogenia </a:t>
            </a:r>
            <a:endParaRPr lang="es-ES_tradnl" sz="2200" b="1">
              <a:latin typeface="Calibri" pitchFamily="34" charset="0"/>
            </a:endParaRPr>
          </a:p>
          <a:p>
            <a:pPr algn="just"/>
            <a:r>
              <a:rPr lang="es-EC" sz="2200">
                <a:latin typeface="Calibri" pitchFamily="34" charset="0"/>
              </a:rPr>
              <a:t>Durante muchas décadas, las relaciones </a:t>
            </a:r>
          </a:p>
          <a:p>
            <a:pPr algn="just"/>
            <a:r>
              <a:rPr lang="es-EC" sz="2200">
                <a:latin typeface="Calibri" pitchFamily="34" charset="0"/>
              </a:rPr>
              <a:t>filogenéticas de los Celomados se basaron en la</a:t>
            </a:r>
          </a:p>
          <a:p>
            <a:pPr algn="just"/>
            <a:r>
              <a:rPr lang="es-EC" sz="2200">
                <a:latin typeface="Calibri" pitchFamily="34" charset="0"/>
              </a:rPr>
              <a:t>concepción de los Articulados de Cuvier, </a:t>
            </a:r>
          </a:p>
          <a:p>
            <a:pPr algn="just"/>
            <a:r>
              <a:rPr lang="es-EC" sz="2200">
                <a:latin typeface="Calibri" pitchFamily="34" charset="0"/>
              </a:rPr>
              <a:t>formado por Anélidos y Artrópodos. </a:t>
            </a:r>
            <a:endParaRPr lang="es-ES_tradnl" sz="2200">
              <a:latin typeface="Calibri" pitchFamily="34" charset="0"/>
            </a:endParaRPr>
          </a:p>
        </p:txBody>
      </p:sp>
      <p:pic>
        <p:nvPicPr>
          <p:cNvPr id="11269" name="3 Imagen" descr="Ojos compuestos de una libélula. Ampliando la imagen se distinguen los omatidios.">
            <a:hlinkClick r:id="rId3" tooltip="&quot;Ojos compuestos de una libélula. Ampliando la imagen se distinguen los omatidios.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5000625"/>
            <a:ext cx="1857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MOLUSCOS</a:t>
            </a:r>
            <a:b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3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Mollusca</a:t>
            </a: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642938" y="1928813"/>
            <a:ext cx="80724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2400">
                <a:latin typeface="Calibri" pitchFamily="34" charset="0"/>
              </a:rPr>
              <a:t>Son invertebrados segmentados de cuerpo blando, desnudo o protegido por una concha. Los moluscos son los invertebrados más numerosos después de los artrópodos, e incluye formas tan conocidas como las almejas, pepitotas, ostras, calamares, pulpos, babosas y un gran diversidad de caracoles.</a:t>
            </a:r>
          </a:p>
          <a:p>
            <a:pPr algn="just"/>
            <a:endParaRPr lang="es-ES_tradnl" sz="2400" b="1">
              <a:latin typeface="Calibri" pitchFamily="34" charset="0"/>
            </a:endParaRPr>
          </a:p>
          <a:p>
            <a:pPr algn="just"/>
            <a:r>
              <a:rPr lang="es-EC" sz="2400">
                <a:latin typeface="Calibri" pitchFamily="34" charset="0"/>
              </a:rPr>
              <a:t>Se calcula que puede existir cerca </a:t>
            </a:r>
          </a:p>
          <a:p>
            <a:pPr algn="just"/>
            <a:r>
              <a:rPr lang="es-EC" sz="2400">
                <a:latin typeface="Calibri" pitchFamily="34" charset="0"/>
              </a:rPr>
              <a:t>100.000 especies vivientes, y </a:t>
            </a:r>
          </a:p>
          <a:p>
            <a:pPr algn="just"/>
            <a:r>
              <a:rPr lang="es-EC" sz="2400">
                <a:latin typeface="Calibri" pitchFamily="34" charset="0"/>
              </a:rPr>
              <a:t>35.000 especies extintas, ya que </a:t>
            </a:r>
          </a:p>
          <a:p>
            <a:pPr algn="just"/>
            <a:r>
              <a:rPr lang="es-EC" sz="2400">
                <a:latin typeface="Calibri" pitchFamily="34" charset="0"/>
              </a:rPr>
              <a:t>los moluscos tienen una larga </a:t>
            </a:r>
          </a:p>
          <a:p>
            <a:pPr algn="just"/>
            <a:r>
              <a:rPr lang="es-EC" sz="2400">
                <a:latin typeface="Calibri" pitchFamily="34" charset="0"/>
              </a:rPr>
              <a:t>historia geológica, que se remonta </a:t>
            </a:r>
          </a:p>
          <a:p>
            <a:pPr algn="just"/>
            <a:r>
              <a:rPr lang="es-EC" sz="2400">
                <a:latin typeface="Calibri" pitchFamily="34" charset="0"/>
              </a:rPr>
              <a:t>al Precámbrico hasta el reciente. </a:t>
            </a:r>
            <a:endParaRPr lang="es-ES_tradnl" sz="2400" b="1">
              <a:latin typeface="Calibri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857625"/>
            <a:ext cx="35718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929063"/>
            <a:ext cx="4386262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MOLUSCOS </a:t>
            </a:r>
            <a:b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Características</a:t>
            </a: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428625" y="1857375"/>
            <a:ext cx="80724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C" sz="2400" b="1">
                <a:latin typeface="Calibri" pitchFamily="34" charset="0"/>
              </a:rPr>
              <a:t>Manto, concha y cavidad paleal </a:t>
            </a:r>
            <a:endParaRPr lang="es-ES_tradnl" sz="2400" b="1">
              <a:latin typeface="Calibri" pitchFamily="34" charset="0"/>
            </a:endParaRPr>
          </a:p>
          <a:p>
            <a:pPr algn="just"/>
            <a:r>
              <a:rPr lang="es-EC" sz="2400">
                <a:latin typeface="Calibri" pitchFamily="34" charset="0"/>
              </a:rPr>
              <a:t>El patrón básico de un molusco consiste en un organismo de cuerpo blando, oval, con simetría bilateral y una concha convexa en forma de sombrero chino (ausente o interna en algunos grupos). </a:t>
            </a:r>
          </a:p>
          <a:p>
            <a:pPr algn="just"/>
            <a:endParaRPr lang="es-ES_tradnl" sz="2400" b="1">
              <a:latin typeface="Calibri" pitchFamily="34" charset="0"/>
            </a:endParaRPr>
          </a:p>
          <a:p>
            <a:pPr algn="just"/>
            <a:r>
              <a:rPr lang="es-EC" sz="2400" b="1">
                <a:latin typeface="Calibri" pitchFamily="34" charset="0"/>
              </a:rPr>
              <a:t>Pie </a:t>
            </a:r>
            <a:endParaRPr lang="es-ES_tradnl" sz="2400" b="1">
              <a:latin typeface="Calibri" pitchFamily="34" charset="0"/>
            </a:endParaRPr>
          </a:p>
          <a:p>
            <a:pPr algn="just"/>
            <a:r>
              <a:rPr lang="es-EC" sz="2400">
                <a:latin typeface="Calibri" pitchFamily="34" charset="0"/>
              </a:rPr>
              <a:t>Otro órgano característico de los </a:t>
            </a:r>
          </a:p>
          <a:p>
            <a:pPr algn="just"/>
            <a:r>
              <a:rPr lang="es-EC" sz="2400">
                <a:latin typeface="Calibri" pitchFamily="34" charset="0"/>
              </a:rPr>
              <a:t>moluscos, el pie, muestra una </a:t>
            </a:r>
          </a:p>
          <a:p>
            <a:pPr algn="just"/>
            <a:r>
              <a:rPr lang="es-EC" sz="2400">
                <a:latin typeface="Calibri" pitchFamily="34" charset="0"/>
              </a:rPr>
              <a:t>enorme plasticidad evolutiva. </a:t>
            </a:r>
          </a:p>
          <a:p>
            <a:pPr algn="just"/>
            <a:r>
              <a:rPr lang="es-EC" sz="2400">
                <a:latin typeface="Calibri" pitchFamily="34" charset="0"/>
              </a:rPr>
              <a:t>Está dotado de una musculatura </a:t>
            </a:r>
          </a:p>
          <a:p>
            <a:pPr algn="just"/>
            <a:r>
              <a:rPr lang="es-EC" sz="2400">
                <a:latin typeface="Calibri" pitchFamily="34" charset="0"/>
              </a:rPr>
              <a:t>compleja y potente.</a:t>
            </a:r>
          </a:p>
          <a:p>
            <a:pPr algn="just"/>
            <a:r>
              <a:rPr lang="es-EC" sz="2400">
                <a:latin typeface="Calibri" pitchFamily="34" charset="0"/>
              </a:rPr>
              <a:t> </a:t>
            </a:r>
            <a:endParaRPr lang="es-ES_tradnl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MOLUSCOS </a:t>
            </a:r>
            <a:b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Características</a:t>
            </a: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28625" y="1857375"/>
            <a:ext cx="80724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2400" b="1">
                <a:latin typeface="Calibri" pitchFamily="34" charset="0"/>
              </a:rPr>
              <a:t>Sistema nervioso </a:t>
            </a:r>
            <a:endParaRPr lang="es-ES_tradnl" sz="2400" b="1">
              <a:latin typeface="Calibri" pitchFamily="34" charset="0"/>
            </a:endParaRPr>
          </a:p>
          <a:p>
            <a:pPr algn="just"/>
            <a:r>
              <a:rPr lang="es-EC" sz="2400">
                <a:latin typeface="Calibri" pitchFamily="34" charset="0"/>
              </a:rPr>
              <a:t>El modelo básico del sistema nervioso de los moluscos comprende un anillo periesofágico del cual salen dos pares de cordones nerviosos hacia atrás. Los órganos de los sentidos comprenden ojos y quimiorreceptores</a:t>
            </a:r>
          </a:p>
          <a:p>
            <a:pPr algn="just"/>
            <a:endParaRPr lang="es-ES_tradnl" sz="2400" b="1">
              <a:latin typeface="Calibri" pitchFamily="34" charset="0"/>
            </a:endParaRPr>
          </a:p>
          <a:p>
            <a:r>
              <a:rPr lang="es-EC" sz="2400">
                <a:latin typeface="Calibri" pitchFamily="34" charset="0"/>
              </a:rPr>
              <a:t> </a:t>
            </a:r>
            <a:endParaRPr lang="es-ES_tradnl" sz="2400" b="1">
              <a:latin typeface="Calibri" pitchFamily="34" charset="0"/>
            </a:endParaRPr>
          </a:p>
        </p:txBody>
      </p:sp>
      <p:pic>
        <p:nvPicPr>
          <p:cNvPr id="14340" name="3 Imagen" descr="Bivalvia: Placopecten magellanicus">
            <a:hlinkClick r:id="rId2" tooltip="&quot;Bivalvia: Placopecten magellanicus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071938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3857625"/>
            <a:ext cx="4600575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MOLUSCOS </a:t>
            </a:r>
            <a:b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Características</a:t>
            </a: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428625" y="1857375"/>
            <a:ext cx="80724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2400" b="1">
                <a:latin typeface="Calibri" pitchFamily="34" charset="0"/>
              </a:rPr>
              <a:t>Reproducción y desarrollo </a:t>
            </a:r>
            <a:endParaRPr lang="es-ES_tradnl" sz="2400" b="1">
              <a:latin typeface="Calibri" pitchFamily="34" charset="0"/>
            </a:endParaRPr>
          </a:p>
          <a:p>
            <a:pPr algn="just"/>
            <a:r>
              <a:rPr lang="es-EC" sz="2400">
                <a:latin typeface="Calibri" pitchFamily="34" charset="0"/>
              </a:rPr>
              <a:t>La reproducción de los moluscos es exclusivamente sexual, Pueden ser unisexuados o hermafroditas, con capacidad de autofecundación o sin ella. La fertilización puede ser externa o interna, con frecuencia mediante espermatóforos (sacos llenos de espermatozoides).</a:t>
            </a:r>
            <a:endParaRPr lang="es-ES_tradnl" sz="2400" b="1">
              <a:latin typeface="Calibri" pitchFamily="34" charset="0"/>
            </a:endParaRPr>
          </a:p>
          <a:p>
            <a:r>
              <a:rPr lang="es-EC" sz="2400">
                <a:latin typeface="Calibri" pitchFamily="34" charset="0"/>
              </a:rPr>
              <a:t> </a:t>
            </a:r>
            <a:endParaRPr lang="es-ES_tradnl" sz="2400" b="1">
              <a:latin typeface="Calibri" pitchFamily="34" charset="0"/>
            </a:endParaRPr>
          </a:p>
        </p:txBody>
      </p:sp>
      <p:pic>
        <p:nvPicPr>
          <p:cNvPr id="15364" name="5 Imagen" descr="Cephalopoda: Octopus vulgaris">
            <a:hlinkClick r:id="rId2" tooltip="&quot;Cephalopoda: Octopus vulgaris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286250"/>
            <a:ext cx="27146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95750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0"/>
            <a:ext cx="7772400" cy="14700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Filum</a:t>
            </a:r>
            <a:r>
              <a:rPr lang="es-EC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: Porifera (esponjas)</a:t>
            </a:r>
            <a:endParaRPr lang="es-E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1052513"/>
            <a:ext cx="5327650" cy="6477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chemeClr val="tx1"/>
              </a:buClr>
              <a:buFont typeface="Comic Sans MS" pitchFamily="66" charset="0"/>
              <a:buChar char="¤"/>
              <a:defRPr/>
            </a:pPr>
            <a:r>
              <a:rPr lang="es-ES" sz="2800" dirty="0">
                <a:latin typeface="Comic Sans MS" pitchFamily="66" charset="0"/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Dentro del subreino Parazoa.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50" y="1557338"/>
            <a:ext cx="8408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Calibri" pitchFamily="34" charset="0"/>
              </a:rPr>
              <a:t>Animales acuáticos sedentarios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31788" y="2565400"/>
            <a:ext cx="8704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Calibri" pitchFamily="34" charset="0"/>
              </a:rPr>
              <a:t>Sin verdaderos tejidos y asimétricos.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850" y="3141663"/>
            <a:ext cx="133207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Calibri" pitchFamily="34" charset="0"/>
              </a:rPr>
              <a:t>Cuerpo perforado por numerosos poros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None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s-ES" sz="2400" dirty="0">
                <a:latin typeface="Calibri" pitchFamily="34" charset="0"/>
              </a:rPr>
              <a:t>comunicados entre  sí por canales.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23850" y="4149725"/>
            <a:ext cx="6400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Calibri" pitchFamily="34" charset="0"/>
              </a:rPr>
              <a:t>Exoesqueleto formado  por  una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None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s-ES" sz="2400" dirty="0">
                <a:latin typeface="Calibri" pitchFamily="34" charset="0"/>
              </a:rPr>
              <a:t>sustancia denominada espongina.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39725" y="1989138"/>
            <a:ext cx="8408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None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s-ES" sz="2400" dirty="0">
                <a:latin typeface="Calibri" pitchFamily="34" charset="0"/>
              </a:rPr>
              <a:t>Viven fijos al suelo.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23850" y="5157788"/>
            <a:ext cx="8408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Calibri" pitchFamily="34" charset="0"/>
              </a:rPr>
              <a:t>Se alimentan por filtración. 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23850" y="5734050"/>
            <a:ext cx="5616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Calibri" pitchFamily="34" charset="0"/>
              </a:rPr>
              <a:t>Reproducción alternante: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None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s-ES" sz="2400" dirty="0">
                <a:latin typeface="Calibri" pitchFamily="34" charset="0"/>
              </a:rPr>
              <a:t>sexual y asexual </a:t>
            </a:r>
          </a:p>
        </p:txBody>
      </p:sp>
      <p:pic>
        <p:nvPicPr>
          <p:cNvPr id="16395" name="Picture 16" descr="225px-Variety_of_Sponges">
            <a:hlinkClick r:id="rId2" tooltip="Variety of Sponges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429000"/>
            <a:ext cx="3022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Filum Poríferos, esponj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33375"/>
            <a:ext cx="19446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571480"/>
            <a:ext cx="5286412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Clases (Porifera)</a:t>
            </a:r>
            <a:endParaRPr lang="es-ES" sz="4000" b="1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2081213"/>
            <a:ext cx="8229600" cy="1663700"/>
          </a:xfrm>
        </p:spPr>
        <p:txBody>
          <a:bodyPr/>
          <a:lstStyle/>
          <a:p>
            <a:pPr eaLnBrk="1" hangingPunct="1"/>
            <a:r>
              <a:rPr lang="es-ES" sz="2800" b="1" smtClean="0"/>
              <a:t>Calcarea:</a:t>
            </a:r>
            <a:r>
              <a:rPr lang="es-ES" sz="2800" smtClean="0"/>
              <a:t> Todas las esponjas son marinas, con espículas  esqueléticas  compuestas  de carbonato de calcio.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750" y="3457575"/>
            <a:ext cx="849788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800" b="1" dirty="0" err="1">
                <a:latin typeface="+mn-lt"/>
              </a:rPr>
              <a:t>Hexactinellida</a:t>
            </a:r>
            <a:r>
              <a:rPr lang="es-ES" sz="2800" b="1" dirty="0">
                <a:latin typeface="+mn-lt"/>
              </a:rPr>
              <a:t>:</a:t>
            </a:r>
            <a:r>
              <a:rPr lang="es-ES" sz="2800" dirty="0">
                <a:latin typeface="+mn-lt"/>
              </a:rPr>
              <a:t> viven en aguas profundas; dado que   su   esqueleto   es   de  sílice  y  muestra bellísimas disposiciones de seis puntas, se denominan también esponjas vítreas.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9750" y="5294313"/>
            <a:ext cx="8229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800" b="1" dirty="0" err="1">
                <a:latin typeface="+mj-lt"/>
              </a:rPr>
              <a:t>Demospongiae</a:t>
            </a:r>
            <a:r>
              <a:rPr lang="es-ES" sz="2800" b="1" dirty="0">
                <a:latin typeface="+mj-lt"/>
              </a:rPr>
              <a:t>:</a:t>
            </a:r>
            <a:r>
              <a:rPr lang="es-ES" sz="2800" dirty="0">
                <a:latin typeface="+mj-lt"/>
              </a:rPr>
              <a:t> comprenden las esponjas con espículas silíceas o de espongina, o ambas.</a:t>
            </a:r>
          </a:p>
        </p:txBody>
      </p:sp>
      <p:pic>
        <p:nvPicPr>
          <p:cNvPr id="17415" name="Picture 14" descr="Bob esponja">
            <a:hlinkClick r:id="rId3" tooltip="Bob esponj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42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42852"/>
            <a:ext cx="8643966" cy="11128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Filum: Cnidaria</a:t>
            </a:r>
            <a:r>
              <a:rPr lang="es-E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(pólipos, medusas, hidras)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7704138" cy="863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chemeClr val="tx1"/>
              </a:buClr>
              <a:buFont typeface="Comic Sans MS" pitchFamily="66" charset="0"/>
              <a:buChar char="¤"/>
              <a:defRPr/>
            </a:pP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Animales acuáticos que viven fijos al suelo, sedentarios (pólipos) o de vida libre (medusas).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3850" y="1557338"/>
            <a:ext cx="8408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s-ES" sz="2400" dirty="0">
                <a:latin typeface="+mj-lt"/>
              </a:rPr>
              <a:t>Con simetría radial.</a:t>
            </a:r>
            <a:r>
              <a:rPr lang="es-ES" sz="3200" dirty="0">
                <a:latin typeface="+mj-lt"/>
              </a:rPr>
              <a:t>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2492375"/>
            <a:ext cx="8704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+mn-lt"/>
              </a:rPr>
              <a:t>Presencia de tentáculos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3850" y="4221163"/>
            <a:ext cx="133207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+mj-lt"/>
              </a:rPr>
              <a:t>Los pólipos desarrollan exoesqueleto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None/>
              <a:defRPr/>
            </a:pPr>
            <a:r>
              <a:rPr lang="es-ES" sz="2400" dirty="0">
                <a:latin typeface="+mj-lt"/>
              </a:rPr>
              <a:t>  externo calcáreo.</a:t>
            </a:r>
            <a:r>
              <a:rPr lang="es-ES" sz="3200" dirty="0">
                <a:latin typeface="+mj-lt"/>
              </a:rPr>
              <a:t>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23850" y="5373688"/>
            <a:ext cx="6400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+mj-lt"/>
              </a:rPr>
              <a:t>Reproducción alternante sexual y asexual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39725" y="1989138"/>
            <a:ext cx="8408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+mn-lt"/>
              </a:rPr>
              <a:t>Carnívoros y llevan una sustancia urticante</a:t>
            </a:r>
            <a:r>
              <a:rPr lang="es-ES" sz="3200" dirty="0">
                <a:latin typeface="+mn-lt"/>
              </a:rPr>
              <a:t> 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23850" y="2997200"/>
            <a:ext cx="828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Comic Sans MS" pitchFamily="66" charset="0"/>
              <a:buChar char="¤"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latin typeface="+mn-lt"/>
              </a:rPr>
              <a:t>Los pólipos pueden forman colonias que pueden </a:t>
            </a:r>
            <a:r>
              <a:rPr lang="es-ES" sz="2400" dirty="0">
                <a:latin typeface="Comic Sans MS" pitchFamily="66" charset="0"/>
              </a:rPr>
              <a:t>alcanzar </a:t>
            </a:r>
            <a:r>
              <a:rPr lang="es-ES" sz="2400" dirty="0">
                <a:latin typeface="+mn-lt"/>
              </a:rPr>
              <a:t>grandes extensiones: </a:t>
            </a:r>
            <a:r>
              <a:rPr lang="es-ES" sz="2400" b="1" i="1" dirty="0">
                <a:latin typeface="+mn-lt"/>
              </a:rPr>
              <a:t>Arrecifes de coral</a:t>
            </a:r>
            <a:r>
              <a:rPr lang="es-ES" sz="2400" dirty="0">
                <a:latin typeface="+mn-lt"/>
              </a:rPr>
              <a:t> que constituyen ricos y variados ecosistemas. </a:t>
            </a:r>
          </a:p>
        </p:txBody>
      </p:sp>
      <p:pic>
        <p:nvPicPr>
          <p:cNvPr id="18442" name="Picture 13" descr="coral1amp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071938"/>
            <a:ext cx="24288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08" y="357166"/>
            <a:ext cx="4773612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Clases (Cnidarios)</a:t>
            </a:r>
            <a:endParaRPr lang="es-ES" sz="4000" b="1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2060575"/>
            <a:ext cx="8229600" cy="700088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b="1" dirty="0" err="1">
                <a:latin typeface="+mj-lt"/>
              </a:rPr>
              <a:t>Hidrozoa</a:t>
            </a:r>
            <a:r>
              <a:rPr lang="es-ES" sz="2800" b="1" dirty="0">
                <a:latin typeface="+mj-lt"/>
              </a:rPr>
              <a:t>: </a:t>
            </a:r>
            <a:r>
              <a:rPr lang="es-ES" sz="2800" dirty="0">
                <a:latin typeface="+mj-lt"/>
              </a:rPr>
              <a:t>Tienen </a:t>
            </a:r>
            <a:r>
              <a:rPr lang="es-ES" sz="2800" dirty="0" err="1">
                <a:latin typeface="+mj-lt"/>
              </a:rPr>
              <a:t>hidropólipos</a:t>
            </a:r>
            <a:r>
              <a:rPr lang="es-ES" sz="2800" dirty="0">
                <a:latin typeface="+mj-lt"/>
              </a:rPr>
              <a:t> e hidromedusas Las medusas tienen velo (son medusas </a:t>
            </a:r>
            <a:r>
              <a:rPr lang="es-ES" sz="2800" dirty="0" err="1">
                <a:latin typeface="+mj-lt"/>
              </a:rPr>
              <a:t>craspédotas</a:t>
            </a:r>
            <a:r>
              <a:rPr lang="es-ES" sz="2800" dirty="0">
                <a:latin typeface="+mj-lt"/>
              </a:rPr>
              <a:t>). 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8163" y="3457575"/>
            <a:ext cx="849788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800" b="1" dirty="0" err="1">
                <a:latin typeface="+mj-lt"/>
              </a:rPr>
              <a:t>Scyphozoa</a:t>
            </a:r>
            <a:r>
              <a:rPr lang="es-ES" sz="2800" b="1" dirty="0">
                <a:latin typeface="+mj-lt"/>
              </a:rPr>
              <a:t>:</a:t>
            </a:r>
            <a:r>
              <a:rPr lang="es-ES" sz="2800" dirty="0">
                <a:latin typeface="+mj-lt"/>
              </a:rPr>
              <a:t> Pólipo: </a:t>
            </a:r>
            <a:r>
              <a:rPr lang="es-ES" sz="2800" dirty="0" err="1">
                <a:latin typeface="+mj-lt"/>
              </a:rPr>
              <a:t>escifopólipo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</a:t>
            </a:r>
            <a:r>
              <a:rPr lang="es-ES" sz="2800" dirty="0">
                <a:latin typeface="+mj-lt"/>
              </a:rPr>
              <a:t>Medusa: </a:t>
            </a:r>
            <a:r>
              <a:rPr lang="es-ES" sz="2800" dirty="0" err="1">
                <a:latin typeface="+mj-lt"/>
              </a:rPr>
              <a:t>escifomedusa</a:t>
            </a:r>
            <a:r>
              <a:rPr lang="es-ES" sz="3200" dirty="0">
                <a:latin typeface="+mj-lt"/>
              </a:rPr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9750" y="458152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600" b="1" dirty="0" err="1">
                <a:latin typeface="+mj-lt"/>
              </a:rPr>
              <a:t>Cubozoa</a:t>
            </a:r>
            <a:r>
              <a:rPr lang="es-ES" sz="2600" b="1" dirty="0">
                <a:latin typeface="+mj-lt"/>
              </a:rPr>
              <a:t>:</a:t>
            </a:r>
            <a:r>
              <a:rPr lang="es-ES" sz="2600" dirty="0">
                <a:latin typeface="+mj-lt"/>
              </a:rPr>
              <a:t> Exclusivamente medusas: </a:t>
            </a:r>
            <a:r>
              <a:rPr lang="es-ES" sz="2600" b="1" dirty="0" err="1">
                <a:latin typeface="+mj-lt"/>
              </a:rPr>
              <a:t>cubomedusas</a:t>
            </a:r>
            <a:r>
              <a:rPr lang="es-E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9750" y="5229225"/>
            <a:ext cx="8229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800" b="1" dirty="0" err="1">
                <a:latin typeface="+mj-lt"/>
              </a:rPr>
              <a:t>Anthozoa</a:t>
            </a:r>
            <a:r>
              <a:rPr lang="es-ES" sz="2800" b="1" dirty="0">
                <a:latin typeface="+mj-lt"/>
              </a:rPr>
              <a:t>:</a:t>
            </a:r>
            <a:r>
              <a:rPr lang="es-ES" sz="2800" dirty="0">
                <a:latin typeface="+mj-lt"/>
              </a:rPr>
              <a:t> Sólo pólipos (</a:t>
            </a:r>
            <a:r>
              <a:rPr lang="es-ES" sz="2800" b="1" dirty="0" err="1">
                <a:latin typeface="+mj-lt"/>
              </a:rPr>
              <a:t>antopólipos</a:t>
            </a:r>
            <a:r>
              <a:rPr lang="es-ES" sz="2800" dirty="0">
                <a:latin typeface="+mj-lt"/>
              </a:rPr>
              <a:t>): </a:t>
            </a:r>
            <a:r>
              <a:rPr lang="es-ES" sz="2800" b="1" dirty="0">
                <a:latin typeface="+mj-lt"/>
              </a:rPr>
              <a:t>anemonas</a:t>
            </a:r>
            <a:r>
              <a:rPr lang="es-ES" sz="2800" dirty="0">
                <a:latin typeface="+mj-lt"/>
              </a:rPr>
              <a:t> y </a:t>
            </a:r>
            <a:r>
              <a:rPr lang="es-ES" sz="2800" b="1" dirty="0">
                <a:latin typeface="+mj-lt"/>
              </a:rPr>
              <a:t>corales</a:t>
            </a:r>
            <a:r>
              <a:rPr lang="es-ES" sz="2800" dirty="0">
                <a:latin typeface="+mj-lt"/>
              </a:rPr>
              <a:t> </a:t>
            </a:r>
          </a:p>
        </p:txBody>
      </p:sp>
      <p:pic>
        <p:nvPicPr>
          <p:cNvPr id="19463" name="Picture 12" descr="Imagen:Actinia equ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polipos-cora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3863" y="0"/>
            <a:ext cx="23701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142852"/>
            <a:ext cx="7345363" cy="1223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Filum: Equinodermata</a:t>
            </a:r>
            <a:endParaRPr lang="es-ES" sz="4000" b="1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644900"/>
            <a:ext cx="8820150" cy="6477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³"/>
              <a:defRPr/>
            </a:pPr>
            <a:r>
              <a:rPr lang="es-ES" sz="2800" dirty="0">
                <a:solidFill>
                  <a:schemeClr val="tx1"/>
                </a:solidFill>
                <a:latin typeface="+mj-lt"/>
              </a:rPr>
              <a:t>Simetría radial. </a:t>
            </a:r>
          </a:p>
          <a:p>
            <a:pPr algn="l" eaLnBrk="1" hangingPunct="1">
              <a:buFont typeface="Wingdings" pitchFamily="2" charset="2"/>
              <a:buChar char="³"/>
              <a:defRPr/>
            </a:pPr>
            <a:r>
              <a:rPr lang="es-ES" sz="2800" dirty="0">
                <a:solidFill>
                  <a:schemeClr val="tx1"/>
                </a:solidFill>
                <a:latin typeface="+mj-lt"/>
              </a:rPr>
              <a:t>Locomoción mediante un sistema hidrostático denominado </a:t>
            </a:r>
            <a:r>
              <a:rPr lang="es-ES" sz="2800" b="1" i="1" dirty="0">
                <a:solidFill>
                  <a:schemeClr val="tx1"/>
                </a:solidFill>
                <a:latin typeface="+mj-lt"/>
              </a:rPr>
              <a:t>sistema ambulacral</a:t>
            </a:r>
            <a:r>
              <a:rPr lang="es-ES" sz="28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algn="l" eaLnBrk="1" hangingPunct="1">
              <a:buFont typeface="Wingdings" pitchFamily="2" charset="2"/>
              <a:buChar char="³"/>
              <a:defRPr/>
            </a:pPr>
            <a:r>
              <a:rPr lang="es-ES" sz="2800" dirty="0">
                <a:solidFill>
                  <a:schemeClr val="tx1"/>
                </a:solidFill>
                <a:latin typeface="+mj-lt"/>
              </a:rPr>
              <a:t>Reproducción sexual. Ovíparos.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23850" y="1628775"/>
            <a:ext cx="46085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³"/>
              <a:defRPr/>
            </a:pPr>
            <a:r>
              <a:rPr lang="es-ES" sz="2800" dirty="0">
                <a:latin typeface="+mj-lt"/>
              </a:rPr>
              <a:t>Marinos. Placas calcáreas, algunas especies con espinas, que actúan como exoesqueleto.</a:t>
            </a:r>
          </a:p>
        </p:txBody>
      </p:sp>
      <p:pic>
        <p:nvPicPr>
          <p:cNvPr id="20485" name="Picture 15" descr="Estrella de mar">
            <a:hlinkClick r:id="rId2" tooltip="Estrella de mar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450975"/>
            <a:ext cx="24098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INVERTEBRADOS</a:t>
            </a:r>
            <a:endParaRPr lang="es-ES_tradnl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428625" y="1857375"/>
            <a:ext cx="80724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sz="2200">
                <a:latin typeface="Calibri" pitchFamily="34" charset="0"/>
              </a:rPr>
              <a:t>Se llama colectivamente invertebrados a todos aquellos animales (reino Animalia) que no se clasifican dentro del subfilo de los vertebrados (Vertebrata) del filo cordados (Chordata). El nombre alude a que, a diferencia de estos últimos, carecen de columna vertebral.</a:t>
            </a:r>
            <a:endParaRPr lang="es-ES_tradnl" sz="2200">
              <a:latin typeface="Calibri" pitchFamily="34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786188"/>
            <a:ext cx="27146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786188"/>
            <a:ext cx="27241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786188"/>
            <a:ext cx="3000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13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s-EC" sz="4000" b="1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55650" y="1498600"/>
            <a:ext cx="43211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600" b="1" i="1" dirty="0">
                <a:latin typeface="+mj-lt"/>
              </a:rPr>
              <a:t>Asteroideos</a:t>
            </a:r>
            <a:r>
              <a:rPr lang="es-ES" sz="2600" dirty="0">
                <a:latin typeface="+mj-lt"/>
              </a:rPr>
              <a:t>: Esqueleto calcáreo sin espinas. Ej.: estrellas de mar. </a:t>
            </a:r>
          </a:p>
        </p:txBody>
      </p:sp>
      <p:pic>
        <p:nvPicPr>
          <p:cNvPr id="21508" name="Picture 9" descr="estrella de mar, equinodermo asteroid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85875"/>
            <a:ext cx="17859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283075" y="3000375"/>
            <a:ext cx="43211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600" b="1" i="1">
                <a:latin typeface="+mj-lt"/>
              </a:rPr>
              <a:t>Equinoideos</a:t>
            </a:r>
            <a:r>
              <a:rPr lang="es-ES" sz="2600">
                <a:latin typeface="+mj-lt"/>
              </a:rPr>
              <a:t>: Esqueleto calcáreo con espinas. Ej.: erizos de mar.</a:t>
            </a:r>
            <a:r>
              <a:rPr lang="es-ES" sz="2800">
                <a:latin typeface="+mj-lt"/>
              </a:rPr>
              <a:t>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27088" y="4557713"/>
            <a:ext cx="43211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600" b="1" i="1">
                <a:latin typeface="+mj-lt"/>
              </a:rPr>
              <a:t>Crinoideos</a:t>
            </a:r>
            <a:r>
              <a:rPr lang="es-ES" sz="2600">
                <a:latin typeface="+mj-lt"/>
              </a:rPr>
              <a:t>: Placas calcáreas de las que salen cinco brazos, asemejan a flores.. Ej.: lirios de mar. </a:t>
            </a:r>
          </a:p>
        </p:txBody>
      </p:sp>
      <p:pic>
        <p:nvPicPr>
          <p:cNvPr id="21511" name="Picture 14" descr="erizo de mar, equinodermo equinoid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852738"/>
            <a:ext cx="194468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lirio de mar, equinodermo crinoid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500563"/>
            <a:ext cx="200025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73453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Clases (Equinodermos)</a:t>
            </a:r>
            <a:endParaRPr lang="es-ES" sz="4000" b="1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9750" y="1844675"/>
            <a:ext cx="4321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b="1" i="1" dirty="0">
                <a:latin typeface="+mj-lt"/>
              </a:rPr>
              <a:t>Ofiuroideos</a:t>
            </a:r>
            <a:r>
              <a:rPr lang="es-ES" sz="2800" dirty="0">
                <a:latin typeface="+mj-lt"/>
              </a:rPr>
              <a:t>: disco central del que salen cinco brazos finos y delgados. Ej.: ofiura.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95738" y="4117975"/>
            <a:ext cx="4697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2800" b="1" i="1">
                <a:latin typeface="+mj-lt"/>
              </a:rPr>
              <a:t>Holoturoideos</a:t>
            </a:r>
            <a:r>
              <a:rPr lang="es-ES" sz="2800">
                <a:latin typeface="+mj-lt"/>
              </a:rPr>
              <a:t>: de forma cilíndrica pero mantienen la simetría radial. Ej.: holoturia, pepino de mar.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14480" y="500042"/>
            <a:ext cx="5940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Clases (Equinodermos)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2533" name="Picture 8" descr="ofiura, equinodermo ofiuroid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714500"/>
            <a:ext cx="28940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holoturia, equinodermo holoturoid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714750"/>
            <a:ext cx="3209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FORAMINIFERO </a:t>
            </a:r>
            <a:b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Características</a:t>
            </a: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28625" y="1857375"/>
            <a:ext cx="80724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sz="2400"/>
              <a:t>Los </a:t>
            </a:r>
            <a:r>
              <a:rPr lang="es-ES" sz="2400" b="1"/>
              <a:t>foraminíferos</a:t>
            </a:r>
            <a:r>
              <a:rPr lang="es-ES" sz="2400"/>
              <a:t> son protistas rizópodos. Su protoplasma está diferenciado en un endoplasma y un ectoplasma del cual emergen pseudópodos retráctiles que el organismo usa para la locomoción, captura de presas y creación de su esqueleto calcáreo (concha).</a:t>
            </a:r>
          </a:p>
        </p:txBody>
      </p:sp>
      <p:pic>
        <p:nvPicPr>
          <p:cNvPr id="23556" name="Picture 2" descr="Ammonia tepida.">
            <a:hlinkClick r:id="rId2" tooltip="Ammonia tepida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857625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786313"/>
            <a:ext cx="2436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FORAMINIFERO </a:t>
            </a:r>
            <a:b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Características</a:t>
            </a: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428625" y="1785938"/>
            <a:ext cx="84296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C" sz="2400"/>
              <a:t>Los foraminíferos presentan dos modos de vida claramente diferenciados: bentónico y planctónico.</a:t>
            </a:r>
          </a:p>
          <a:p>
            <a:endParaRPr lang="es-EC" sz="2400"/>
          </a:p>
          <a:p>
            <a:pPr algn="just"/>
            <a:r>
              <a:rPr lang="es-EC" sz="2000"/>
              <a:t>Los foraminíferos bentónicos se valen de </a:t>
            </a:r>
          </a:p>
          <a:p>
            <a:pPr algn="just"/>
            <a:r>
              <a:rPr lang="es-EC" sz="2000"/>
              <a:t>sus pseudópodos o de secreciones calcáreas </a:t>
            </a:r>
          </a:p>
          <a:p>
            <a:pPr algn="just"/>
            <a:r>
              <a:rPr lang="es-EC" sz="2000"/>
              <a:t>para fijarse al sustrato. Algunos foraminíferos </a:t>
            </a:r>
          </a:p>
          <a:p>
            <a:pPr algn="just"/>
            <a:r>
              <a:rPr lang="es-EC" sz="2000"/>
              <a:t>con conchas de tipo aporcelanado en ambientes </a:t>
            </a:r>
          </a:p>
          <a:p>
            <a:pPr algn="just"/>
            <a:r>
              <a:rPr lang="es-EC" sz="2000"/>
              <a:t>hipersalinos</a:t>
            </a:r>
          </a:p>
          <a:p>
            <a:pPr algn="just"/>
            <a:endParaRPr lang="es-EC" sz="2000"/>
          </a:p>
          <a:p>
            <a:r>
              <a:rPr lang="es-EC" sz="2000"/>
              <a:t>Los foraminíferos planctónicos son mucho menos </a:t>
            </a:r>
          </a:p>
          <a:p>
            <a:r>
              <a:rPr lang="es-EC" sz="2000"/>
              <a:t>diversos que los bentónicos durante su ciclo vital </a:t>
            </a:r>
          </a:p>
          <a:p>
            <a:r>
              <a:rPr lang="es-EC" sz="2000"/>
              <a:t>varían periódicamente de profundidad. La profundidad </a:t>
            </a:r>
          </a:p>
          <a:p>
            <a:r>
              <a:rPr lang="es-EC" sz="2000"/>
              <a:t>límite suele ser alrededor de 200 m, y frecuentemente</a:t>
            </a:r>
          </a:p>
          <a:p>
            <a:r>
              <a:rPr lang="es-EC" sz="2000"/>
              <a:t>la mayor parte de las especies suele habitar a </a:t>
            </a:r>
          </a:p>
          <a:p>
            <a:r>
              <a:rPr lang="es-EC" sz="2000"/>
              <a:t>profundidades inferiores a los 50 m. 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701925"/>
            <a:ext cx="250983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FORAMINIFERO </a:t>
            </a:r>
            <a:b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Características</a:t>
            </a: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357188" y="1714500"/>
            <a:ext cx="47863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C" sz="2400" b="1"/>
              <a:t>La concha</a:t>
            </a:r>
          </a:p>
          <a:p>
            <a:endParaRPr lang="es-EC" sz="2400" b="1"/>
          </a:p>
          <a:p>
            <a:pPr algn="just"/>
            <a:r>
              <a:rPr lang="es-EC"/>
              <a:t>Las conchas de los foraminíferos pueden estar constituidas por:</a:t>
            </a:r>
          </a:p>
          <a:p>
            <a:pPr algn="just"/>
            <a:endParaRPr lang="es-EC"/>
          </a:p>
          <a:p>
            <a:pPr lvl="1">
              <a:buFont typeface="Arial" charset="0"/>
              <a:buChar char="•"/>
            </a:pPr>
            <a:r>
              <a:rPr lang="es-EC"/>
              <a:t> 	partículas del medio ambiente 	unidas 	entre sí mediante un 	segregado por el 	organismo, 	llamadas conchas 	aglutinadas</a:t>
            </a:r>
          </a:p>
          <a:p>
            <a:pPr lvl="1">
              <a:buFont typeface="Arial" charset="0"/>
              <a:buChar char="•"/>
            </a:pPr>
            <a:endParaRPr lang="es-EC"/>
          </a:p>
          <a:p>
            <a:pPr lvl="1">
              <a:buFont typeface="Arial" charset="0"/>
              <a:buChar char="•"/>
            </a:pPr>
            <a:r>
              <a:rPr lang="es-EC"/>
              <a:t> 	por material calcáreo segregado 	enteramente por el organismo. </a:t>
            </a:r>
          </a:p>
          <a:p>
            <a:pPr lvl="1">
              <a:buFont typeface="Arial" charset="0"/>
              <a:buChar char="•"/>
            </a:pPr>
            <a:endParaRPr lang="es-EC"/>
          </a:p>
          <a:p>
            <a:pPr lvl="1">
              <a:buFont typeface="Arial" charset="0"/>
              <a:buChar char="•"/>
            </a:pPr>
            <a:r>
              <a:rPr lang="es-EC"/>
              <a:t> 	muy raramente presentan conchas 	silíceas.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785938"/>
            <a:ext cx="34131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FORAMINIFERO </a:t>
            </a:r>
            <a:b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Características</a:t>
            </a:r>
            <a:r>
              <a:rPr lang="es-ES_tradnl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428625" y="1714500"/>
            <a:ext cx="80724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2400" b="1">
                <a:latin typeface="Calibri" pitchFamily="34" charset="0"/>
              </a:rPr>
              <a:t>Reproducción</a:t>
            </a:r>
            <a:endParaRPr lang="es-ES_tradnl" sz="2400" b="1">
              <a:latin typeface="Calibri" pitchFamily="34" charset="0"/>
            </a:endParaRPr>
          </a:p>
          <a:p>
            <a:pPr algn="just"/>
            <a:r>
              <a:rPr lang="es-ES" sz="2400"/>
              <a:t>Los foraminíferos presentan una alternancia reproductiva que se traduce en dos morfologías diferentes (dimorfismo). Así, en el ciclo reproductivo, existen dos generaciones diferentes:</a:t>
            </a:r>
          </a:p>
          <a:p>
            <a:pPr algn="just"/>
            <a:endParaRPr lang="es-ES" sz="2400"/>
          </a:p>
          <a:p>
            <a:pPr algn="just"/>
            <a:r>
              <a:rPr lang="es-ES" sz="2400" b="1"/>
              <a:t>forma A: </a:t>
            </a:r>
            <a:r>
              <a:rPr lang="es-ES" sz="2400"/>
              <a:t>gamonte haploide uninucleado </a:t>
            </a:r>
          </a:p>
          <a:p>
            <a:pPr algn="just"/>
            <a:r>
              <a:rPr lang="es-ES" sz="2400"/>
              <a:t>megalosférico, con reproducción </a:t>
            </a:r>
          </a:p>
          <a:p>
            <a:pPr algn="just"/>
            <a:r>
              <a:rPr lang="es-ES" sz="2400"/>
              <a:t>sexual (tamaño pequeño). </a:t>
            </a:r>
          </a:p>
          <a:p>
            <a:pPr algn="just"/>
            <a:endParaRPr lang="es-ES" sz="2400"/>
          </a:p>
          <a:p>
            <a:pPr algn="just"/>
            <a:r>
              <a:rPr lang="es-ES" sz="2400" b="1"/>
              <a:t>forma B: </a:t>
            </a:r>
            <a:r>
              <a:rPr lang="es-ES" sz="2400"/>
              <a:t>esquizonte diploide plurinucleado </a:t>
            </a:r>
          </a:p>
          <a:p>
            <a:pPr algn="just"/>
            <a:r>
              <a:rPr lang="es-ES" sz="2400"/>
              <a:t>microsférico, con reproducción asexual </a:t>
            </a:r>
          </a:p>
          <a:p>
            <a:pPr algn="just"/>
            <a:r>
              <a:rPr lang="es-ES" sz="2400"/>
              <a:t>(tamaño grande). </a:t>
            </a:r>
          </a:p>
          <a:p>
            <a:endParaRPr lang="es-ES" sz="2400"/>
          </a:p>
          <a:p>
            <a:r>
              <a:rPr lang="es-EC" sz="2400">
                <a:latin typeface="Calibri" pitchFamily="34" charset="0"/>
              </a:rPr>
              <a:t> </a:t>
            </a:r>
            <a:endParaRPr lang="es-ES_tradnl" sz="2400" b="1">
              <a:latin typeface="Calibri" pitchFamily="34" charset="0"/>
            </a:endParaRPr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071938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5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INVERTEBRADOS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428625" y="1857375"/>
            <a:ext cx="5286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sz="2200">
                <a:latin typeface="Calibri" pitchFamily="34" charset="0"/>
              </a:rPr>
              <a:t>El término invertebrados fue introducido por Lamarck, al que se considera fundador de la Zoología de Invertebrados. En la clasificación de Carlos Linneo los animales no vertebrados se repartían en insectos y gusanos (refiriéndose respectivamente a los artrópodos y los no artrópodos). </a:t>
            </a:r>
          </a:p>
          <a:p>
            <a:pPr algn="just"/>
            <a:r>
              <a:rPr lang="es-ES" sz="2200">
                <a:latin typeface="Calibri" pitchFamily="34" charset="0"/>
              </a:rPr>
              <a:t>En 1794 Lamarck dividió a los desde entonces llamados invertebrados, en moluscos, insectos, gusanos, equinodermos y pólipos. En 1809 consideró ya diez clases: moluscos, cirrípedos, anélidos, cangrejos, arañas, insectos, gusanos, radiolarios (equinodermos), pólipos e infusorios</a:t>
            </a:r>
            <a:endParaRPr lang="es-ES_tradnl" sz="2200">
              <a:latin typeface="Calibri" pitchFamily="34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785938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286250"/>
            <a:ext cx="23066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675866" y="1397000"/>
          <a:ext cx="6753788" cy="51038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88447"/>
                <a:gridCol w="1688447"/>
                <a:gridCol w="1688447"/>
                <a:gridCol w="1688447"/>
              </a:tblGrid>
              <a:tr h="273696"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C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L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A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S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I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F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I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C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A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C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I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Ó</a:t>
                      </a:r>
                      <a:endParaRPr lang="es-EC" sz="1100" dirty="0">
                        <a:latin typeface="Copperplate Gothic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Copperplate Gothic Bold" pitchFamily="34" charset="0"/>
                        </a:rPr>
                        <a:t>N</a:t>
                      </a:r>
                      <a:endParaRPr lang="es-EC" sz="1100" dirty="0">
                        <a:latin typeface="Copperplate Gothic Bold" pitchFamily="34" charset="0"/>
                        <a:ea typeface="Calibri"/>
                        <a:cs typeface="Times New Roman"/>
                      </a:endParaRPr>
                    </a:p>
                  </a:txBody>
                  <a:tcPr marL="9050" marR="9050" marT="9050" marB="9050" anchor="ctr"/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V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u="none" dirty="0">
                          <a:latin typeface="BankGothic Md B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endParaRPr lang="es-EC" sz="1100" u="none" dirty="0">
                        <a:latin typeface="BankGothic Md B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0" marR="9050" marT="9050" marB="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uhaus 93" pitchFamily="82" charset="0"/>
                        </a:rPr>
                        <a:t>CLASES</a:t>
                      </a:r>
                      <a:endParaRPr lang="es-EC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auhaus 93" pitchFamily="82" charset="0"/>
                        <a:ea typeface="Calibri"/>
                        <a:cs typeface="Times New Roman"/>
                      </a:endParaRPr>
                    </a:p>
                  </a:txBody>
                  <a:tcPr marL="9050" marR="9050" marT="9050" marB="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uhaus 93" pitchFamily="82" charset="0"/>
                        </a:rPr>
                        <a:t>SUBCLASES</a:t>
                      </a:r>
                      <a:endParaRPr lang="es-EC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auhaus 93" pitchFamily="82" charset="0"/>
                        <a:ea typeface="Calibri"/>
                        <a:cs typeface="Times New Roman"/>
                      </a:endParaRPr>
                    </a:p>
                  </a:txBody>
                  <a:tcPr marL="9050" marR="9050" marT="9050" marB="9050" anchor="ctr"/>
                </a:tc>
              </a:tr>
              <a:tr h="273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PORÍFEROS</a:t>
                      </a:r>
                      <a:endParaRPr lang="es-EC" sz="1000" b="1" u="non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0" marR="9050" marT="9050" marB="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050" marR="9050" marT="9050" marB="9050" anchor="ctr"/>
                </a:tc>
              </a:tr>
              <a:tr h="273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CELENTERADOS</a:t>
                      </a:r>
                      <a:endParaRPr lang="es-EC" sz="1000" b="1" u="non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0" marR="9050" marT="9050" marB="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050" marR="9050" marT="9050" marB="9050" anchor="ctr"/>
                </a:tc>
              </a:tr>
              <a:tr h="273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GUSANOS</a:t>
                      </a:r>
                      <a:endParaRPr lang="es-EC" sz="1000" b="1" u="non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0" marR="9050" marT="9050" marB="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ANÉLIDOS</a:t>
                      </a:r>
                    </a:p>
                  </a:txBody>
                  <a:tcPr marL="9050" marR="9050" marT="9050" marB="9050" anchor="ctr"/>
                </a:tc>
              </a:tr>
              <a:tr h="273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PLATELMINTOS</a:t>
                      </a:r>
                    </a:p>
                  </a:txBody>
                  <a:tcPr marL="9050" marR="9050" marT="9050" marB="9050" anchor="ctr"/>
                </a:tc>
              </a:tr>
              <a:tr h="273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NEMATELMINTOS</a:t>
                      </a:r>
                    </a:p>
                  </a:txBody>
                  <a:tcPr marL="9050" marR="9050" marT="9050" marB="9050" anchor="ctr"/>
                </a:tc>
              </a:tr>
              <a:tr h="273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MOLUSCOS</a:t>
                      </a:r>
                      <a:endParaRPr lang="es-EC" sz="1000" b="1" u="non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0" marR="9050" marT="9050" marB="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050" marR="9050" marT="9050" marB="9050" anchor="ctr"/>
                </a:tc>
              </a:tr>
              <a:tr h="273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EQUINODERMOS</a:t>
                      </a:r>
                      <a:endParaRPr lang="es-EC" sz="1000" b="1" u="non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0" marR="9050" marT="9050" marB="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050" marR="9050" marT="9050" marB="9050" anchor="ctr"/>
                </a:tc>
              </a:tr>
              <a:tr h="273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ARTRÓPODOS</a:t>
                      </a:r>
                      <a:endParaRPr lang="es-EC" sz="1000" b="1" u="non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0" marR="9050" marT="9050" marB="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INSECTOS</a:t>
                      </a:r>
                    </a:p>
                  </a:txBody>
                  <a:tcPr marL="9050" marR="9050" marT="9050" marB="9050" anchor="ctr"/>
                </a:tc>
              </a:tr>
              <a:tr h="273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ARÁCNIDOS</a:t>
                      </a:r>
                    </a:p>
                  </a:txBody>
                  <a:tcPr marL="9050" marR="9050" marT="9050" marB="9050" anchor="ctr"/>
                </a:tc>
              </a:tr>
              <a:tr h="273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CRUSTÁCEOS</a:t>
                      </a:r>
                    </a:p>
                  </a:txBody>
                  <a:tcPr marL="9050" marR="9050" marT="9050" marB="9050" anchor="ctr"/>
                </a:tc>
              </a:tr>
              <a:tr h="20931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u="non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MIRIÁPODOS</a:t>
                      </a:r>
                    </a:p>
                  </a:txBody>
                  <a:tcPr marL="9050" marR="9050" marT="9050" marB="9050" anchor="ctr"/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INVERTEBRADOS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INVERTEBRADOS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428625" y="1500188"/>
            <a:ext cx="82867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800" b="1">
                <a:latin typeface="Calibri" pitchFamily="34" charset="0"/>
              </a:rPr>
              <a:t>Principales filos</a:t>
            </a:r>
          </a:p>
          <a:p>
            <a:pPr algn="just"/>
            <a:endParaRPr lang="es-ES_tradnl" sz="220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b="1">
                <a:latin typeface="Calibri" pitchFamily="34" charset="0"/>
              </a:rPr>
              <a:t>Arthropoda(Artrópodos)-</a:t>
            </a:r>
            <a:r>
              <a:rPr lang="es-ES" sz="2200">
                <a:latin typeface="Calibri" pitchFamily="34" charset="0"/>
              </a:rPr>
              <a:t>arácnidos, insectos, miriápodos, crustáceos. </a:t>
            </a:r>
            <a:endParaRPr lang="es-ES_tradnl" sz="220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b="1">
                <a:latin typeface="Calibri" pitchFamily="34" charset="0"/>
              </a:rPr>
              <a:t>Mollusca (Moluscos) </a:t>
            </a:r>
            <a:r>
              <a:rPr lang="es-ES" sz="2200">
                <a:latin typeface="Calibri" pitchFamily="34" charset="0"/>
              </a:rPr>
              <a:t>- almejas, calamares, pulpos, caracoles. </a:t>
            </a:r>
            <a:endParaRPr lang="es-ES_tradnl" sz="220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b="1">
                <a:latin typeface="Calibri" pitchFamily="34" charset="0"/>
              </a:rPr>
              <a:t>Porifera (Esponjas) </a:t>
            </a:r>
            <a:r>
              <a:rPr lang="es-ES" sz="2200">
                <a:latin typeface="Calibri" pitchFamily="34" charset="0"/>
              </a:rPr>
              <a:t>- esponjas. </a:t>
            </a:r>
            <a:endParaRPr lang="es-ES_tradnl" sz="220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b="1">
                <a:latin typeface="Calibri" pitchFamily="34" charset="0"/>
              </a:rPr>
              <a:t>Cnidaria (Cnidarios) </a:t>
            </a:r>
            <a:r>
              <a:rPr lang="es-ES" sz="2200">
                <a:latin typeface="Calibri" pitchFamily="34" charset="0"/>
              </a:rPr>
              <a:t>- medusas, corales, pólipos. </a:t>
            </a:r>
            <a:endParaRPr lang="es-ES_tradnl" sz="220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b="1">
                <a:latin typeface="Calibri" pitchFamily="34" charset="0"/>
              </a:rPr>
              <a:t>Echinodermata (Equinodermos) </a:t>
            </a:r>
            <a:r>
              <a:rPr lang="es-ES" sz="2200">
                <a:latin typeface="Calibri" pitchFamily="34" charset="0"/>
              </a:rPr>
              <a:t>- estrellas de mar. </a:t>
            </a:r>
            <a:endParaRPr lang="es-ES_tradnl" sz="220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b="1">
                <a:latin typeface="Calibri" pitchFamily="34" charset="0"/>
              </a:rPr>
              <a:t>Platyhelminthes (Platelmintos) </a:t>
            </a:r>
            <a:r>
              <a:rPr lang="es-ES" sz="2200">
                <a:latin typeface="Calibri" pitchFamily="34" charset="0"/>
              </a:rPr>
              <a:t>- gusanos planos y parásitos. </a:t>
            </a:r>
            <a:endParaRPr lang="es-ES_tradnl" sz="220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b="1">
                <a:latin typeface="Calibri" pitchFamily="34" charset="0"/>
              </a:rPr>
              <a:t>Nematoda (Nemátodos) </a:t>
            </a:r>
            <a:r>
              <a:rPr lang="es-ES" sz="2200">
                <a:latin typeface="Calibri" pitchFamily="34" charset="0"/>
              </a:rPr>
              <a:t>- gusanos cilíndricos. </a:t>
            </a:r>
            <a:endParaRPr lang="es-ES_tradnl" sz="220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b="1">
                <a:latin typeface="Calibri" pitchFamily="34" charset="0"/>
              </a:rPr>
              <a:t>Annelida (Anélidos) </a:t>
            </a:r>
            <a:r>
              <a:rPr lang="es-ES" sz="2200">
                <a:latin typeface="Calibri" pitchFamily="34" charset="0"/>
              </a:rPr>
              <a:t>- lombrices de tierra, sanguijuelas. </a:t>
            </a:r>
            <a:endParaRPr lang="es-ES_tradnl" sz="2200">
              <a:latin typeface="Calibri" pitchFamily="34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2857500"/>
            <a:ext cx="687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2786063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4786313"/>
            <a:ext cx="7318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5429250"/>
            <a:ext cx="7048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5786438"/>
            <a:ext cx="8556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4357688"/>
            <a:ext cx="78581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3643313"/>
            <a:ext cx="10239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5" y="3328988"/>
            <a:ext cx="8572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INVERTEBRADOS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596" y="1388358"/>
          <a:ext cx="8286807" cy="525966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956762"/>
                <a:gridCol w="932723"/>
                <a:gridCol w="682283"/>
                <a:gridCol w="571504"/>
                <a:gridCol w="718394"/>
                <a:gridCol w="781804"/>
                <a:gridCol w="928694"/>
                <a:gridCol w="831891"/>
                <a:gridCol w="863490"/>
                <a:gridCol w="1019262"/>
              </a:tblGrid>
              <a:tr h="53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Filo</a:t>
                      </a:r>
                      <a:endParaRPr lang="es-EC" sz="105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Nivel de organización</a:t>
                      </a:r>
                      <a:endParaRPr lang="es-EC" sz="1050" b="1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Capas germinales</a:t>
                      </a:r>
                      <a:endParaRPr lang="es-EC" sz="1050" b="1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Simetría</a:t>
                      </a:r>
                      <a:endParaRPr lang="es-EC" sz="105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Esqueleto</a:t>
                      </a:r>
                      <a:endParaRPr lang="es-EC" sz="105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Cefalización</a:t>
                      </a:r>
                      <a:endParaRPr lang="es-EC" sz="105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Cavidad corporal</a:t>
                      </a:r>
                      <a:endParaRPr lang="es-EC" sz="105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Segmentación</a:t>
                      </a:r>
                      <a:endParaRPr lang="es-EC" sz="105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Sistema digestivo</a:t>
                      </a:r>
                      <a:endParaRPr lang="es-EC" sz="105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Reproducción</a:t>
                      </a:r>
                      <a:endParaRPr lang="es-EC" sz="105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3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Porifera o Poríferos</a:t>
                      </a:r>
                      <a:endParaRPr lang="es-EC" sz="1050" b="1" u="non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Celular, carecen de tejidos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Espículas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Intracelular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Sexual; asexual (gemación)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Cnidaria</a:t>
                      </a:r>
                      <a:r>
                        <a:rPr lang="es-EC" sz="1100" b="1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o Celentéreos</a:t>
                      </a:r>
                      <a:endParaRPr lang="es-EC" sz="1050" b="1" u="non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Tisular (tejidos)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Radial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Cavidad gastrovascular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Sexual; asexual (gemación)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Platyhelminthes</a:t>
                      </a:r>
                      <a:r>
                        <a:rPr lang="es-EC" sz="1100" b="1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o Platelmintos</a:t>
                      </a:r>
                      <a:endParaRPr lang="es-EC" sz="1050" b="1" u="non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Sistema de órganos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Tres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Bilateral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Únicamente boca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Hermafroditismo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Nematoda</a:t>
                      </a:r>
                      <a:r>
                        <a:rPr lang="es-EC" sz="1100" b="1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o Nematodos</a:t>
                      </a:r>
                      <a:endParaRPr lang="es-EC" sz="1050" b="1" u="non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Sistema de órganos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Tres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Bilateral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Pseudoceloma</a:t>
                      </a:r>
                      <a:endParaRPr lang="es-EC" sz="1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Boca y ano separados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Sexual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Annelida</a:t>
                      </a:r>
                      <a:r>
                        <a:rPr lang="es-EC" sz="1100" b="1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o Anélidos</a:t>
                      </a:r>
                      <a:endParaRPr lang="es-EC" sz="1050" b="1" u="non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Sistema de órganos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Tres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Bilateral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Celoma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Boca y ano separados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Sexual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Arthropoda</a:t>
                      </a:r>
                      <a:r>
                        <a:rPr lang="es-EC" sz="1100" b="1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o Artrópodos</a:t>
                      </a:r>
                      <a:endParaRPr lang="es-EC" sz="1050" b="1" u="non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Sistema de órganos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Tres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Bilateral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Quitina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Celoma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Presente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Boca y ano separados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Sexual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Mollusca</a:t>
                      </a:r>
                      <a:r>
                        <a:rPr lang="es-EC" sz="1100" b="1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o Moluscos</a:t>
                      </a:r>
                      <a:endParaRPr lang="es-EC" sz="1050" b="1" u="non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Sistema de órganos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Tres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Bilateral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Celoma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Boca y ano separados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Sexual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0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non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Chordata</a:t>
                      </a:r>
                      <a:r>
                        <a:rPr lang="es-EC" sz="1100" b="1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o Cordados</a:t>
                      </a:r>
                      <a:endParaRPr lang="es-EC" sz="1050" b="1" u="non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Sistema de órganos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Tres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Bilateral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Cartilaginoso u óseo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Presente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Celoma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Presente (reducida)</a:t>
                      </a:r>
                      <a:endParaRPr lang="es-EC" sz="105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Boca y ano separados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Sexual; (también hay asexual en urocordados)</a:t>
                      </a:r>
                      <a:endParaRPr lang="es-EC" sz="105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42" marR="4742" marT="4742" marB="4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ARTRÓPODOS</a:t>
            </a:r>
            <a:br>
              <a:rPr lang="es-ES_tradnl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Arthropoda</a:t>
            </a:r>
            <a:r>
              <a:rPr lang="es-ES_tradnl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642938" y="2143125"/>
            <a:ext cx="8072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Los Artrópodos (latín </a:t>
            </a:r>
            <a:r>
              <a:rPr lang="es-EC" sz="24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Arthropoda</a:t>
            </a:r>
            <a:r>
              <a:rPr lang="es-EC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, procedente del griego αρθρον, </a:t>
            </a:r>
            <a:r>
              <a:rPr lang="es-EC" sz="2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arthron</a:t>
            </a:r>
            <a:r>
              <a:rPr lang="es-EC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, "articulación"; y πούς, </a:t>
            </a:r>
            <a:r>
              <a:rPr lang="es-EC" sz="2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pous</a:t>
            </a:r>
            <a:r>
              <a:rPr lang="es-EC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, "pie") constituyen el filo más numeroso y diverso del reino animal (Animalia). Incluye, entre otros, a los insectos, arácnidos, crustáceos, y los miriápodos.</a:t>
            </a:r>
            <a:endParaRPr lang="es-EC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4000500"/>
            <a:ext cx="35433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143375"/>
            <a:ext cx="22860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ARTRÓPODOS</a:t>
            </a:r>
            <a:br>
              <a:rPr lang="es-ES_tradnl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Características</a:t>
            </a:r>
            <a:r>
              <a:rPr lang="es-ES_tradnl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428625" y="1857375"/>
            <a:ext cx="80724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2200">
                <a:latin typeface="Calibri" pitchFamily="34" charset="0"/>
              </a:rPr>
              <a:t>A pesar de su variedad y su disparidad, los artrópodos poseen en común características morfológicas y fisiológicas fundamentales:</a:t>
            </a:r>
          </a:p>
          <a:p>
            <a:pPr algn="just">
              <a:buFont typeface="Wingdings" pitchFamily="2" charset="2"/>
              <a:buChar char="q"/>
            </a:pPr>
            <a:r>
              <a:rPr lang="es-EC" sz="2200">
                <a:latin typeface="Calibri" pitchFamily="34" charset="0"/>
              </a:rPr>
              <a:t> 	Se sostienen por un esqueleto externo o exoesqueleto, y sus 	extremidades, en consecuencia, son apéndices articulados. </a:t>
            </a:r>
            <a:endParaRPr lang="es-ES_tradnl" sz="220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C" sz="2200">
                <a:latin typeface="Calibri" pitchFamily="34" charset="0"/>
              </a:rPr>
              <a:t> 	La otra característica notable es su segmentación o 	metamería</a:t>
            </a:r>
            <a:endParaRPr lang="es-ES_tradnl" sz="2200">
              <a:latin typeface="Calibri" pitchFamily="34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000500"/>
            <a:ext cx="23098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3962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3929063"/>
            <a:ext cx="2171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6638" y="1785938"/>
            <a:ext cx="30273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ARTRÓPODOS</a:t>
            </a:r>
            <a:br>
              <a:rPr lang="es-ES_tradnl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_tradnl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s-EC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Características</a:t>
            </a:r>
            <a:r>
              <a:rPr lang="es-ES_tradnl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714875"/>
            <a:ext cx="2928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428625" y="1657350"/>
            <a:ext cx="8072438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2200" b="1">
                <a:latin typeface="Calibri" pitchFamily="34" charset="0"/>
              </a:rPr>
              <a:t>Ecdisis </a:t>
            </a:r>
            <a:endParaRPr lang="es-ES_tradnl" sz="2200" b="1">
              <a:latin typeface="Calibri" pitchFamily="34" charset="0"/>
            </a:endParaRPr>
          </a:p>
          <a:p>
            <a:pPr algn="just"/>
            <a:r>
              <a:rPr lang="es-EC" sz="2200">
                <a:latin typeface="Calibri" pitchFamily="34" charset="0"/>
              </a:rPr>
              <a:t>El esqueleto externo tiene una servidumbre y</a:t>
            </a:r>
          </a:p>
          <a:p>
            <a:pPr algn="just"/>
            <a:r>
              <a:rPr lang="es-EC" sz="2200">
                <a:latin typeface="Calibri" pitchFamily="34" charset="0"/>
              </a:rPr>
              <a:t> es que, para poder crecer, el animal debe </a:t>
            </a:r>
          </a:p>
          <a:p>
            <a:pPr algn="just"/>
            <a:r>
              <a:rPr lang="es-EC" sz="2200">
                <a:latin typeface="Calibri" pitchFamily="34" charset="0"/>
              </a:rPr>
              <a:t>desprenderse de él</a:t>
            </a:r>
          </a:p>
          <a:p>
            <a:pPr algn="just"/>
            <a:endParaRPr lang="es-EC" sz="2200">
              <a:latin typeface="Calibri" pitchFamily="34" charset="0"/>
            </a:endParaRPr>
          </a:p>
          <a:p>
            <a:pPr algn="just"/>
            <a:r>
              <a:rPr lang="es-EC" sz="2200" b="1">
                <a:latin typeface="Calibri" pitchFamily="34" charset="0"/>
              </a:rPr>
              <a:t>Circulación </a:t>
            </a:r>
            <a:endParaRPr lang="es-ES_tradnl" sz="2200" b="1">
              <a:latin typeface="Calibri" pitchFamily="34" charset="0"/>
            </a:endParaRPr>
          </a:p>
          <a:p>
            <a:pPr algn="just"/>
            <a:r>
              <a:rPr lang="es-EC" sz="2200">
                <a:latin typeface="Calibri" pitchFamily="34" charset="0"/>
              </a:rPr>
              <a:t>El aparato circulatorio de los artrópodos es abierto </a:t>
            </a:r>
          </a:p>
          <a:p>
            <a:pPr algn="just"/>
            <a:r>
              <a:rPr lang="es-EC" sz="2200">
                <a:latin typeface="Calibri" pitchFamily="34" charset="0"/>
              </a:rPr>
              <a:t>es decir, no existe un circuito cerrado por el que </a:t>
            </a:r>
          </a:p>
          <a:p>
            <a:pPr algn="just"/>
            <a:r>
              <a:rPr lang="es-EC" sz="2200">
                <a:latin typeface="Calibri" pitchFamily="34" charset="0"/>
              </a:rPr>
              <a:t>circule un líquido diferenciado, lo que propiamente </a:t>
            </a:r>
          </a:p>
          <a:p>
            <a:pPr algn="just"/>
            <a:r>
              <a:rPr lang="es-EC" sz="2200">
                <a:latin typeface="Calibri" pitchFamily="34" charset="0"/>
              </a:rPr>
              <a:t>podríamos llamar sangre. </a:t>
            </a:r>
            <a:endParaRPr lang="es-ES_tradnl" sz="2200">
              <a:latin typeface="Calibri" pitchFamily="34" charset="0"/>
            </a:endParaRPr>
          </a:p>
          <a:p>
            <a:pPr algn="just"/>
            <a:endParaRPr lang="es-EC" sz="2200">
              <a:latin typeface="Calibri" pitchFamily="34" charset="0"/>
            </a:endParaRPr>
          </a:p>
          <a:p>
            <a:pPr algn="just"/>
            <a:r>
              <a:rPr lang="es-EC" sz="2200" b="1">
                <a:latin typeface="Calibri" pitchFamily="34" charset="0"/>
              </a:rPr>
              <a:t>Excreción </a:t>
            </a:r>
            <a:endParaRPr lang="es-ES_tradnl" sz="2200" b="1">
              <a:latin typeface="Calibri" pitchFamily="34" charset="0"/>
            </a:endParaRPr>
          </a:p>
          <a:p>
            <a:pPr algn="just"/>
            <a:r>
              <a:rPr lang="es-EC" sz="2200">
                <a:latin typeface="Calibri" pitchFamily="34" charset="0"/>
              </a:rPr>
              <a:t>Los crustáceos presentan para la excreción</a:t>
            </a:r>
          </a:p>
          <a:p>
            <a:pPr algn="just"/>
            <a:r>
              <a:rPr lang="es-EC" sz="2200">
                <a:latin typeface="Calibri" pitchFamily="34" charset="0"/>
              </a:rPr>
              <a:t> glándulas antenales y maxilares, en la base </a:t>
            </a:r>
          </a:p>
          <a:p>
            <a:pPr algn="just"/>
            <a:r>
              <a:rPr lang="es-EC" sz="2200">
                <a:latin typeface="Calibri" pitchFamily="34" charset="0"/>
              </a:rPr>
              <a:t>de esos apéndices. </a:t>
            </a:r>
            <a:endParaRPr lang="es-ES_tradnl" sz="2200">
              <a:latin typeface="Calibri" pitchFamily="34" charset="0"/>
            </a:endParaRPr>
          </a:p>
          <a:p>
            <a:endParaRPr lang="es-ES_tradnl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1516</Words>
  <Application>Microsoft Office PowerPoint</Application>
  <PresentationFormat>Presentación en pantalla (4:3)</PresentationFormat>
  <Paragraphs>306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Comic Sans MS</vt:lpstr>
      <vt:lpstr>Berlin Sans FB Demi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ARTRÓPODOS (Arthropoda)</vt:lpstr>
      <vt:lpstr>ARTRÓPODOS (Características)</vt:lpstr>
      <vt:lpstr>ARTRÓPODOS (Características)</vt:lpstr>
      <vt:lpstr>ARTRÓPODOS (Características)</vt:lpstr>
      <vt:lpstr>MOLUSCOS (Mollusca)</vt:lpstr>
      <vt:lpstr>MOLUSCOS  (Características)</vt:lpstr>
      <vt:lpstr>MOLUSCOS  (Características)</vt:lpstr>
      <vt:lpstr>MOLUSCOS  (Características)</vt:lpstr>
      <vt:lpstr>Filum: Porifera (esponjas)</vt:lpstr>
      <vt:lpstr>Clases (Porifera)</vt:lpstr>
      <vt:lpstr>Filum: Cnidaria(pólipos, medusas, hidras) </vt:lpstr>
      <vt:lpstr>Clases (Cnidarios)</vt:lpstr>
      <vt:lpstr>Filum: Equinodermata</vt:lpstr>
      <vt:lpstr>Diapositiva 20</vt:lpstr>
      <vt:lpstr>Diapositiva 21</vt:lpstr>
      <vt:lpstr>FORAMINIFERO  (Características)</vt:lpstr>
      <vt:lpstr>FORAMINIFERO  (Características)</vt:lpstr>
      <vt:lpstr>FORAMINIFERO  (Características)</vt:lpstr>
      <vt:lpstr>FORAMINIFERO  (Características)</vt:lpstr>
    </vt:vector>
  </TitlesOfParts>
  <Company>CARPIO 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Saúl Carpio</dc:creator>
  <cp:lastModifiedBy>Administrador</cp:lastModifiedBy>
  <cp:revision>31</cp:revision>
  <dcterms:created xsi:type="dcterms:W3CDTF">2007-10-23T13:17:09Z</dcterms:created>
  <dcterms:modified xsi:type="dcterms:W3CDTF">2009-08-12T17:28:31Z</dcterms:modified>
</cp:coreProperties>
</file>