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4" r:id="rId2"/>
    <p:sldId id="265" r:id="rId3"/>
    <p:sldId id="266" r:id="rId4"/>
    <p:sldId id="267" r:id="rId5"/>
    <p:sldId id="268" r:id="rId6"/>
    <p:sldId id="270" r:id="rId7"/>
    <p:sldId id="271" r:id="rId8"/>
    <p:sldId id="272" r:id="rId9"/>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CC99"/>
    <a:srgbClr val="FFFF66"/>
    <a:srgbClr val="FFFF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2787"/>
    <p:restoredTop sz="90929"/>
  </p:normalViewPr>
  <p:slideViewPr>
    <p:cSldViewPr>
      <p:cViewPr>
        <p:scale>
          <a:sx n="75" d="100"/>
          <a:sy n="75" d="100"/>
        </p:scale>
        <p:origin x="-49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098" name="Group 2"/>
          <p:cNvGrpSpPr>
            <a:grpSpLocks/>
          </p:cNvGrpSpPr>
          <p:nvPr/>
        </p:nvGrpSpPr>
        <p:grpSpPr bwMode="auto">
          <a:xfrm>
            <a:off x="457200" y="2363788"/>
            <a:ext cx="8153400" cy="1600200"/>
            <a:chOff x="288" y="1489"/>
            <a:chExt cx="5136" cy="1008"/>
          </a:xfrm>
        </p:grpSpPr>
        <p:sp>
          <p:nvSpPr>
            <p:cNvPr id="4099"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s-ES"/>
            </a:p>
          </p:txBody>
        </p:sp>
        <p:sp>
          <p:nvSpPr>
            <p:cNvPr id="4100"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s-ES"/>
            </a:p>
          </p:txBody>
        </p:sp>
        <p:sp>
          <p:nvSpPr>
            <p:cNvPr id="4101"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s-ES"/>
            </a:p>
          </p:txBody>
        </p:sp>
        <p:sp>
          <p:nvSpPr>
            <p:cNvPr id="4102"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s-ES"/>
            </a:p>
          </p:txBody>
        </p:sp>
      </p:grpSp>
      <p:sp>
        <p:nvSpPr>
          <p:cNvPr id="4103" name="Rectangle 7"/>
          <p:cNvSpPr>
            <a:spLocks noGrp="1" noChangeArrowheads="1"/>
          </p:cNvSpPr>
          <p:nvPr>
            <p:ph type="ctrTitle" sz="quarter"/>
          </p:nvPr>
        </p:nvSpPr>
        <p:spPr>
          <a:xfrm>
            <a:off x="685800" y="1447800"/>
            <a:ext cx="7772400" cy="1143000"/>
          </a:xfrm>
        </p:spPr>
        <p:txBody>
          <a:bodyPr/>
          <a:lstStyle>
            <a:lvl1pPr>
              <a:defRPr/>
            </a:lvl1pPr>
          </a:lstStyle>
          <a:p>
            <a:r>
              <a:rPr lang="es-ES"/>
              <a:t>Haga clic para modificar el estilo de título del patrón</a:t>
            </a:r>
          </a:p>
        </p:txBody>
      </p:sp>
      <p:sp>
        <p:nvSpPr>
          <p:cNvPr id="4104"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s-ES"/>
              <a:t>Haga clic para modificar el estilo de subtítulo del patrón</a:t>
            </a:r>
          </a:p>
        </p:txBody>
      </p:sp>
      <p:sp>
        <p:nvSpPr>
          <p:cNvPr id="4105" name="Rectangle 9"/>
          <p:cNvSpPr>
            <a:spLocks noGrp="1" noChangeArrowheads="1"/>
          </p:cNvSpPr>
          <p:nvPr>
            <p:ph type="dt" sz="quarter" idx="2"/>
          </p:nvPr>
        </p:nvSpPr>
        <p:spPr/>
        <p:txBody>
          <a:bodyPr/>
          <a:lstStyle>
            <a:lvl1pPr>
              <a:defRPr/>
            </a:lvl1pPr>
          </a:lstStyle>
          <a:p>
            <a:endParaRPr lang="es-ES"/>
          </a:p>
        </p:txBody>
      </p:sp>
      <p:sp>
        <p:nvSpPr>
          <p:cNvPr id="4106" name="Rectangle 10"/>
          <p:cNvSpPr>
            <a:spLocks noGrp="1" noChangeArrowheads="1"/>
          </p:cNvSpPr>
          <p:nvPr>
            <p:ph type="ftr" sz="quarter" idx="3"/>
          </p:nvPr>
        </p:nvSpPr>
        <p:spPr/>
        <p:txBody>
          <a:bodyPr/>
          <a:lstStyle>
            <a:lvl1pPr>
              <a:defRPr/>
            </a:lvl1pPr>
          </a:lstStyle>
          <a:p>
            <a:endParaRPr lang="es-ES"/>
          </a:p>
        </p:txBody>
      </p:sp>
      <p:sp>
        <p:nvSpPr>
          <p:cNvPr id="4107" name="Rectangle 11"/>
          <p:cNvSpPr>
            <a:spLocks noGrp="1" noChangeArrowheads="1"/>
          </p:cNvSpPr>
          <p:nvPr>
            <p:ph type="sldNum" sz="quarter" idx="4"/>
          </p:nvPr>
        </p:nvSpPr>
        <p:spPr/>
        <p:txBody>
          <a:bodyPr/>
          <a:lstStyle>
            <a:lvl1pPr>
              <a:defRPr/>
            </a:lvl1pPr>
          </a:lstStyle>
          <a:p>
            <a:fld id="{D85986D6-D6DC-4F25-9058-584830C4A725}"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6B90A19-4B8D-400D-A4A0-2697695B5645}"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381000"/>
            <a:ext cx="1943100" cy="5791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381000"/>
            <a:ext cx="567690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F463A99-B869-4386-A9AB-1ADD8E358FC8}"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35F413B-58F3-4DE8-971F-81ECBF45FC6A}"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CAE62AC-550D-4E95-B8C0-5D3AD47899A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9AAFFCD-47C5-4F24-9904-C7B4DF939944}"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4F0CAE3B-F454-4DA3-9364-4F7E7E1F6BED}"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36C0C7E-539E-4DA2-AE91-FF24C54A078A}"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8B22356F-31A1-4E31-8C4E-4D5B3F6B1631}"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8197B84-8F0B-4067-9F5E-72C0EDE9379A}"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BE5E6DD-B985-45BC-A9B7-3BC34B723E4D}"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1026"/>
          <p:cNvGrpSpPr>
            <a:grpSpLocks/>
          </p:cNvGrpSpPr>
          <p:nvPr/>
        </p:nvGrpSpPr>
        <p:grpSpPr bwMode="auto">
          <a:xfrm>
            <a:off x="457200" y="992188"/>
            <a:ext cx="8153400" cy="1600200"/>
            <a:chOff x="288" y="625"/>
            <a:chExt cx="5136" cy="1008"/>
          </a:xfrm>
        </p:grpSpPr>
        <p:sp>
          <p:nvSpPr>
            <p:cNvPr id="3075" name="Arc 1027"/>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s-ES"/>
            </a:p>
          </p:txBody>
        </p:sp>
        <p:sp>
          <p:nvSpPr>
            <p:cNvPr id="3076" name="Arc 1028"/>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s-ES"/>
            </a:p>
          </p:txBody>
        </p:sp>
        <p:sp>
          <p:nvSpPr>
            <p:cNvPr id="3077" name="Arc 1029"/>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s-ES"/>
            </a:p>
          </p:txBody>
        </p:sp>
        <p:sp>
          <p:nvSpPr>
            <p:cNvPr id="3078" name="AutoShape 1030"/>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s-ES"/>
            </a:p>
          </p:txBody>
        </p:sp>
      </p:grpSp>
      <p:sp>
        <p:nvSpPr>
          <p:cNvPr id="3079" name="Rectangle 1031"/>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s-ES" smtClean="0"/>
              <a:t>Haga clic para modificar el estilo de título del patrón</a:t>
            </a:r>
          </a:p>
        </p:txBody>
      </p:sp>
      <p:sp>
        <p:nvSpPr>
          <p:cNvPr id="3080" name="Rectangle 1032"/>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81" name="Rectangle 1033"/>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defRPr>
            </a:lvl1pPr>
          </a:lstStyle>
          <a:p>
            <a:endParaRPr lang="es-ES"/>
          </a:p>
        </p:txBody>
      </p:sp>
      <p:sp>
        <p:nvSpPr>
          <p:cNvPr id="3082" name="Rectangle 1034"/>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endParaRPr lang="es-ES"/>
          </a:p>
        </p:txBody>
      </p:sp>
      <p:sp>
        <p:nvSpPr>
          <p:cNvPr id="3083" name="Rectangle 1035"/>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fld id="{A4D05A45-E7FD-42F5-9549-B92AB2BC4986}"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Times New Roman" pitchFamily="18" charset="0"/>
        </a:defRPr>
      </a:lvl2pPr>
      <a:lvl3pPr algn="r" rtl="0" fontAlgn="base">
        <a:spcBef>
          <a:spcPct val="0"/>
        </a:spcBef>
        <a:spcAft>
          <a:spcPct val="0"/>
        </a:spcAft>
        <a:defRPr sz="4400" i="1">
          <a:solidFill>
            <a:schemeClr val="tx2"/>
          </a:solidFill>
          <a:latin typeface="Times New Roman" pitchFamily="18" charset="0"/>
        </a:defRPr>
      </a:lvl3pPr>
      <a:lvl4pPr algn="r" rtl="0" fontAlgn="base">
        <a:spcBef>
          <a:spcPct val="0"/>
        </a:spcBef>
        <a:spcAft>
          <a:spcPct val="0"/>
        </a:spcAft>
        <a:defRPr sz="4400" i="1">
          <a:solidFill>
            <a:schemeClr val="tx2"/>
          </a:solidFill>
          <a:latin typeface="Times New Roman" pitchFamily="18" charset="0"/>
        </a:defRPr>
      </a:lvl4pPr>
      <a:lvl5pPr algn="r" rtl="0" fontAlgn="base">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s.wikipedia.org/wiki/Imagen:Virus-types.png"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http://upload.wikimedia.org/wikipedia/commons/thumb/2/21/Virus-types.png/350px-Virus-types.p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explora.cl/archivos/recurso_asoc/379/prion.jp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457200"/>
          </a:xfrm>
        </p:spPr>
        <p:txBody>
          <a:bodyPr/>
          <a:lstStyle/>
          <a:p>
            <a:pPr algn="ctr"/>
            <a:r>
              <a:rPr lang="es-ES" sz="2800" b="1"/>
              <a:t>AUTÓTROFOS.</a:t>
            </a:r>
          </a:p>
        </p:txBody>
      </p:sp>
      <p:sp>
        <p:nvSpPr>
          <p:cNvPr id="13315" name="Rectangle 3"/>
          <p:cNvSpPr>
            <a:spLocks noGrp="1" noChangeArrowheads="1"/>
          </p:cNvSpPr>
          <p:nvPr>
            <p:ph type="body" idx="1"/>
          </p:nvPr>
        </p:nvSpPr>
        <p:spPr>
          <a:xfrm>
            <a:off x="304800" y="533400"/>
            <a:ext cx="4343400" cy="3200400"/>
          </a:xfrm>
        </p:spPr>
        <p:txBody>
          <a:bodyPr/>
          <a:lstStyle/>
          <a:p>
            <a:pPr>
              <a:lnSpc>
                <a:spcPct val="90000"/>
              </a:lnSpc>
            </a:pPr>
            <a:r>
              <a:rPr lang="es-ES" sz="2200"/>
              <a:t>Los organismos autótrofos son capaces de sintetizar por ellos mismos el alimento que necesitan.</a:t>
            </a:r>
          </a:p>
          <a:p>
            <a:pPr>
              <a:lnSpc>
                <a:spcPct val="90000"/>
              </a:lnSpc>
            </a:pPr>
            <a:endParaRPr lang="es-ES" sz="2200"/>
          </a:p>
          <a:p>
            <a:pPr>
              <a:lnSpc>
                <a:spcPct val="90000"/>
              </a:lnSpc>
            </a:pPr>
            <a:r>
              <a:rPr lang="es-ES" sz="2200"/>
              <a:t>Se sitúan en la base de la cadena alimenticia.</a:t>
            </a:r>
          </a:p>
          <a:p>
            <a:pPr>
              <a:lnSpc>
                <a:spcPct val="90000"/>
              </a:lnSpc>
            </a:pPr>
            <a:endParaRPr lang="es-ES" sz="2200"/>
          </a:p>
          <a:p>
            <a:pPr>
              <a:lnSpc>
                <a:spcPct val="90000"/>
              </a:lnSpc>
            </a:pPr>
            <a:r>
              <a:rPr lang="es-ES" sz="2200"/>
              <a:t>Utilizan como fuente de carbono el dióxido de carbono y como fuente energética, la luz o la energía que se desprende en reacciones químicas</a:t>
            </a:r>
          </a:p>
          <a:p>
            <a:pPr>
              <a:lnSpc>
                <a:spcPct val="90000"/>
              </a:lnSpc>
            </a:pPr>
            <a:endParaRPr lang="es-ES" sz="2200"/>
          </a:p>
          <a:p>
            <a:pPr>
              <a:lnSpc>
                <a:spcPct val="90000"/>
              </a:lnSpc>
            </a:pPr>
            <a:r>
              <a:rPr lang="es-ES" sz="2200"/>
              <a:t>Las plantas, las algas verdeazuladas y algunas bacterias son organismos autótrofos</a:t>
            </a:r>
          </a:p>
        </p:txBody>
      </p:sp>
      <p:pic>
        <p:nvPicPr>
          <p:cNvPr id="13316" name="Picture 4"/>
          <p:cNvPicPr>
            <a:picLocks noChangeAspect="1" noChangeArrowheads="1"/>
          </p:cNvPicPr>
          <p:nvPr/>
        </p:nvPicPr>
        <p:blipFill>
          <a:blip r:embed="rId2"/>
          <a:srcRect/>
          <a:stretch>
            <a:fillRect/>
          </a:stretch>
        </p:blipFill>
        <p:spPr bwMode="auto">
          <a:xfrm>
            <a:off x="5410200" y="1371600"/>
            <a:ext cx="3352800" cy="3581400"/>
          </a:xfrm>
          <a:prstGeom prst="rect">
            <a:avLst/>
          </a:prstGeom>
          <a:noFill/>
          <a:ln w="12700">
            <a:noFill/>
            <a:miter lim="800000"/>
            <a:headEnd type="none" w="sm" len="sm"/>
            <a:tailEnd type="none" w="sm" len="sm"/>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533400"/>
            <a:ext cx="7772400" cy="457200"/>
          </a:xfrm>
        </p:spPr>
        <p:txBody>
          <a:bodyPr/>
          <a:lstStyle/>
          <a:p>
            <a:pPr algn="ctr"/>
            <a:r>
              <a:rPr lang="es-ES" sz="2800" b="1"/>
              <a:t>HETERÓTROFOS.</a:t>
            </a:r>
          </a:p>
        </p:txBody>
      </p:sp>
      <p:sp>
        <p:nvSpPr>
          <p:cNvPr id="14339" name="Rectangle 3"/>
          <p:cNvSpPr>
            <a:spLocks noGrp="1" noChangeArrowheads="1"/>
          </p:cNvSpPr>
          <p:nvPr>
            <p:ph type="body" idx="1"/>
          </p:nvPr>
        </p:nvSpPr>
        <p:spPr>
          <a:xfrm>
            <a:off x="457200" y="1600200"/>
            <a:ext cx="4343400" cy="4114800"/>
          </a:xfrm>
        </p:spPr>
        <p:txBody>
          <a:bodyPr/>
          <a:lstStyle/>
          <a:p>
            <a:pPr>
              <a:lnSpc>
                <a:spcPct val="90000"/>
              </a:lnSpc>
            </a:pPr>
            <a:r>
              <a:rPr lang="es-ES" sz="2400"/>
              <a:t>Los organismos heterótrofos NO son capaces de sintetizar por ellos mismos el alimento que necesitan.</a:t>
            </a:r>
          </a:p>
          <a:p>
            <a:pPr>
              <a:lnSpc>
                <a:spcPct val="90000"/>
              </a:lnSpc>
            </a:pPr>
            <a:endParaRPr lang="es-ES" sz="2400"/>
          </a:p>
          <a:p>
            <a:pPr>
              <a:lnSpc>
                <a:spcPct val="90000"/>
              </a:lnSpc>
            </a:pPr>
            <a:r>
              <a:rPr lang="es-ES" sz="2400"/>
              <a:t>No pueden asimilar el carbono oxidado y necesitan obtenerlo en forma de moléculas elaboradas por los autótrofos.</a:t>
            </a:r>
          </a:p>
          <a:p>
            <a:pPr>
              <a:lnSpc>
                <a:spcPct val="90000"/>
              </a:lnSpc>
            </a:pPr>
            <a:endParaRPr lang="es-ES" sz="2400"/>
          </a:p>
          <a:p>
            <a:pPr>
              <a:lnSpc>
                <a:spcPct val="90000"/>
              </a:lnSpc>
            </a:pPr>
            <a:r>
              <a:rPr lang="es-ES" sz="2400"/>
              <a:t>Los animales, hongos y muchas bacterias, que son heterótrofos</a:t>
            </a:r>
          </a:p>
          <a:p>
            <a:pPr>
              <a:lnSpc>
                <a:spcPct val="90000"/>
              </a:lnSpc>
              <a:buFontTx/>
              <a:buNone/>
            </a:pPr>
            <a:endParaRPr lang="es-ES" sz="2400"/>
          </a:p>
        </p:txBody>
      </p:sp>
      <p:pic>
        <p:nvPicPr>
          <p:cNvPr id="14344" name="Picture 8"/>
          <p:cNvPicPr>
            <a:picLocks noChangeAspect="1" noChangeArrowheads="1"/>
          </p:cNvPicPr>
          <p:nvPr/>
        </p:nvPicPr>
        <p:blipFill>
          <a:blip r:embed="rId2"/>
          <a:srcRect/>
          <a:stretch>
            <a:fillRect/>
          </a:stretch>
        </p:blipFill>
        <p:spPr bwMode="auto">
          <a:xfrm>
            <a:off x="5486400" y="1981200"/>
            <a:ext cx="3276600" cy="3886200"/>
          </a:xfrm>
          <a:prstGeom prst="rect">
            <a:avLst/>
          </a:prstGeom>
          <a:noFill/>
          <a:ln w="12700">
            <a:noFill/>
            <a:miter lim="800000"/>
            <a:headEnd type="none" w="sm" len="sm"/>
            <a:tailEnd type="none" w="sm" len="sm"/>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6"/>
          <p:cNvSpPr>
            <a:spLocks noChangeArrowheads="1"/>
          </p:cNvSpPr>
          <p:nvPr/>
        </p:nvSpPr>
        <p:spPr bwMode="auto">
          <a:xfrm>
            <a:off x="4800600" y="2971800"/>
            <a:ext cx="3657600" cy="762000"/>
          </a:xfrm>
          <a:prstGeom prst="rect">
            <a:avLst/>
          </a:prstGeom>
          <a:noFill/>
          <a:ln w="12700">
            <a:noFill/>
            <a:miter lim="800000"/>
            <a:headEnd type="none" w="sm" len="sm"/>
            <a:tailEnd type="none" w="sm" len="sm"/>
          </a:ln>
          <a:effectLst/>
        </p:spPr>
        <p:txBody>
          <a:bodyPr>
            <a:spAutoFit/>
          </a:bodyPr>
          <a:lstStyle/>
          <a:p>
            <a:pPr eaLnBrk="0" hangingPunct="0"/>
            <a:endParaRPr lang="es-ES" sz="4400">
              <a:solidFill>
                <a:schemeClr val="tx2"/>
              </a:solidFill>
              <a:latin typeface="Arial" charset="0"/>
            </a:endParaRPr>
          </a:p>
        </p:txBody>
      </p:sp>
      <p:sp>
        <p:nvSpPr>
          <p:cNvPr id="16391" name="Rectangle 7"/>
          <p:cNvSpPr>
            <a:spLocks noGrp="1" noChangeArrowheads="1"/>
          </p:cNvSpPr>
          <p:nvPr>
            <p:ph type="title"/>
          </p:nvPr>
        </p:nvSpPr>
        <p:spPr>
          <a:xfrm>
            <a:off x="457200" y="152400"/>
            <a:ext cx="7772400" cy="685800"/>
          </a:xfrm>
        </p:spPr>
        <p:txBody>
          <a:bodyPr/>
          <a:lstStyle/>
          <a:p>
            <a:pPr algn="ctr"/>
            <a:r>
              <a:rPr lang="es-ES"/>
              <a:t>VIRUS.</a:t>
            </a:r>
          </a:p>
        </p:txBody>
      </p:sp>
      <p:sp>
        <p:nvSpPr>
          <p:cNvPr id="16392" name="Rectangle 8"/>
          <p:cNvSpPr>
            <a:spLocks noGrp="1" noChangeArrowheads="1"/>
          </p:cNvSpPr>
          <p:nvPr>
            <p:ph type="body" idx="1"/>
          </p:nvPr>
        </p:nvSpPr>
        <p:spPr>
          <a:xfrm>
            <a:off x="457200" y="838200"/>
            <a:ext cx="8305800" cy="4648200"/>
          </a:xfrm>
        </p:spPr>
        <p:txBody>
          <a:bodyPr/>
          <a:lstStyle/>
          <a:p>
            <a:pPr>
              <a:lnSpc>
                <a:spcPct val="90000"/>
              </a:lnSpc>
            </a:pPr>
            <a:r>
              <a:rPr lang="es-ES" sz="2400"/>
              <a:t>Virus (en latín, ‘veneno’), entidades orgánicas compuestas tan sólo de material genético, rodeado por una envuelta o envoltura protectora.</a:t>
            </a:r>
          </a:p>
          <a:p>
            <a:pPr>
              <a:lnSpc>
                <a:spcPct val="90000"/>
              </a:lnSpc>
            </a:pPr>
            <a:endParaRPr lang="es-ES" sz="2400"/>
          </a:p>
          <a:p>
            <a:pPr>
              <a:lnSpc>
                <a:spcPct val="90000"/>
              </a:lnSpc>
            </a:pPr>
            <a:r>
              <a:rPr lang="es-ES" sz="2400"/>
              <a:t>No son bacterias, ni organismos capaces de vivir de manera autónoma.</a:t>
            </a:r>
          </a:p>
          <a:p>
            <a:pPr>
              <a:lnSpc>
                <a:spcPct val="90000"/>
              </a:lnSpc>
            </a:pPr>
            <a:endParaRPr lang="es-ES" sz="2400"/>
          </a:p>
          <a:p>
            <a:pPr>
              <a:lnSpc>
                <a:spcPct val="90000"/>
              </a:lnSpc>
            </a:pPr>
            <a:r>
              <a:rPr lang="es-ES" sz="2400"/>
              <a:t>No poseen autonomía metabólica</a:t>
            </a:r>
          </a:p>
          <a:p>
            <a:pPr>
              <a:lnSpc>
                <a:spcPct val="90000"/>
              </a:lnSpc>
            </a:pPr>
            <a:endParaRPr lang="es-ES" sz="2400"/>
          </a:p>
          <a:p>
            <a:pPr>
              <a:lnSpc>
                <a:spcPct val="90000"/>
              </a:lnSpc>
            </a:pPr>
            <a:r>
              <a:rPr lang="es-ES" sz="2400"/>
              <a:t>No pueden sobrevivir sino tienen una célula en la cual se pueda sintetizar (replicar),</a:t>
            </a:r>
          </a:p>
          <a:p>
            <a:pPr>
              <a:lnSpc>
                <a:spcPct val="90000"/>
              </a:lnSpc>
            </a:pPr>
            <a:endParaRPr lang="es-ES" sz="2400"/>
          </a:p>
          <a:p>
            <a:pPr>
              <a:lnSpc>
                <a:spcPct val="90000"/>
              </a:lnSpc>
            </a:pPr>
            <a:r>
              <a:rPr lang="es-ES" sz="2400"/>
              <a:t>No existe una explicación simple para una definición.</a:t>
            </a:r>
          </a:p>
          <a:p>
            <a:pPr>
              <a:lnSpc>
                <a:spcPct val="90000"/>
              </a:lnSpc>
            </a:pPr>
            <a:r>
              <a:rPr lang="es-ES" sz="2400"/>
              <a:t>NO ESTÀ ESTRICTAMENTE VIVO, pero......................</a:t>
            </a:r>
          </a:p>
          <a:p>
            <a:pPr>
              <a:lnSpc>
                <a:spcPct val="90000"/>
              </a:lnSpc>
            </a:pPr>
            <a:r>
              <a:rPr lang="es-ES" sz="2400"/>
              <a:t>NO ESTÁ ESTRICTAMENTE MUERTO</a:t>
            </a:r>
          </a:p>
          <a:p>
            <a:pPr>
              <a:lnSpc>
                <a:spcPct val="90000"/>
              </a:lnSpc>
            </a:pPr>
            <a:endParaRPr lang="es-E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Tres tipos de virus: un virus bacteriano bacteriófago (centro izda); un virus animal (arriba a la derecha); un retrovirus (abajo a la derecha).">
            <a:hlinkClick r:id="rId2" tooltip="Tres tipos de virus: un virus bacteriano bacteriófago (centro izda); un virus animal (arriba a la derecha); un retrovirus (abajo a la derecha)."/>
          </p:cNvPr>
          <p:cNvPicPr>
            <a:picLocks noChangeAspect="1" noChangeArrowheads="1"/>
          </p:cNvPicPr>
          <p:nvPr/>
        </p:nvPicPr>
        <p:blipFill>
          <a:blip r:embed="rId3" r:link="rId4"/>
          <a:srcRect/>
          <a:stretch>
            <a:fillRect/>
          </a:stretch>
        </p:blipFill>
        <p:spPr bwMode="auto">
          <a:xfrm>
            <a:off x="5105400" y="3962400"/>
            <a:ext cx="4038600" cy="2514600"/>
          </a:xfrm>
          <a:prstGeom prst="rect">
            <a:avLst/>
          </a:prstGeom>
          <a:noFill/>
        </p:spPr>
      </p:pic>
      <p:sp>
        <p:nvSpPr>
          <p:cNvPr id="17410" name="Rectangle 2"/>
          <p:cNvSpPr>
            <a:spLocks noChangeArrowheads="1"/>
          </p:cNvSpPr>
          <p:nvPr/>
        </p:nvSpPr>
        <p:spPr bwMode="auto">
          <a:xfrm>
            <a:off x="4800600" y="2971800"/>
            <a:ext cx="3657600" cy="762000"/>
          </a:xfrm>
          <a:prstGeom prst="rect">
            <a:avLst/>
          </a:prstGeom>
          <a:noFill/>
          <a:ln w="12700">
            <a:noFill/>
            <a:miter lim="800000"/>
            <a:headEnd type="none" w="sm" len="sm"/>
            <a:tailEnd type="none" w="sm" len="sm"/>
          </a:ln>
          <a:effectLst/>
        </p:spPr>
        <p:txBody>
          <a:bodyPr>
            <a:spAutoFit/>
          </a:bodyPr>
          <a:lstStyle/>
          <a:p>
            <a:pPr eaLnBrk="0" hangingPunct="0"/>
            <a:endParaRPr lang="es-ES" sz="4400">
              <a:solidFill>
                <a:schemeClr val="tx2"/>
              </a:solidFill>
              <a:latin typeface="Arial" charset="0"/>
            </a:endParaRPr>
          </a:p>
        </p:txBody>
      </p:sp>
      <p:sp>
        <p:nvSpPr>
          <p:cNvPr id="17411" name="Rectangle 3"/>
          <p:cNvSpPr>
            <a:spLocks noGrp="1" noChangeArrowheads="1"/>
          </p:cNvSpPr>
          <p:nvPr>
            <p:ph type="title"/>
          </p:nvPr>
        </p:nvSpPr>
        <p:spPr>
          <a:xfrm>
            <a:off x="457200" y="152400"/>
            <a:ext cx="7772400" cy="685800"/>
          </a:xfrm>
        </p:spPr>
        <p:txBody>
          <a:bodyPr/>
          <a:lstStyle/>
          <a:p>
            <a:pPr algn="ctr"/>
            <a:r>
              <a:rPr lang="es-ES" sz="3600"/>
              <a:t>CARACTERÌSTICAS DE LOS VIRUS</a:t>
            </a:r>
            <a:r>
              <a:rPr lang="es-ES"/>
              <a:t>.</a:t>
            </a:r>
          </a:p>
        </p:txBody>
      </p:sp>
      <p:sp>
        <p:nvSpPr>
          <p:cNvPr id="17412" name="Rectangle 4"/>
          <p:cNvSpPr>
            <a:spLocks noGrp="1" noChangeArrowheads="1"/>
          </p:cNvSpPr>
          <p:nvPr>
            <p:ph type="body" idx="1"/>
          </p:nvPr>
        </p:nvSpPr>
        <p:spPr>
          <a:xfrm>
            <a:off x="228600" y="990600"/>
            <a:ext cx="4724400" cy="5257800"/>
          </a:xfrm>
        </p:spPr>
        <p:txBody>
          <a:bodyPr/>
          <a:lstStyle/>
          <a:p>
            <a:r>
              <a:rPr lang="es-ES" sz="2400"/>
              <a:t>Parásitos intracelulares submicroscópicos compuestos por ARN o ADN nunca ambos y una capa de proteínas.</a:t>
            </a:r>
          </a:p>
          <a:p>
            <a:r>
              <a:rPr lang="es-ES" sz="2400">
                <a:solidFill>
                  <a:srgbClr val="FFCC99"/>
                </a:solidFill>
              </a:rPr>
              <a:t>CÀPSIDE</a:t>
            </a:r>
            <a:r>
              <a:rPr lang="es-ES" sz="2400"/>
              <a:t>.- cubierta externa de proteína.</a:t>
            </a:r>
          </a:p>
          <a:p>
            <a:r>
              <a:rPr lang="es-ES" sz="2400">
                <a:solidFill>
                  <a:srgbClr val="FFCC99"/>
                </a:solidFill>
              </a:rPr>
              <a:t>CAPSÓMEROS</a:t>
            </a:r>
            <a:r>
              <a:rPr lang="es-ES" sz="2400"/>
              <a:t>.- subunidades que conforman la cápside</a:t>
            </a:r>
          </a:p>
          <a:p>
            <a:r>
              <a:rPr lang="es-ES" sz="2400">
                <a:solidFill>
                  <a:srgbClr val="FFCC99"/>
                </a:solidFill>
              </a:rPr>
              <a:t>NUCLEOCÁPSIDE</a:t>
            </a:r>
            <a:r>
              <a:rPr lang="es-ES" sz="2400"/>
              <a:t>.- cápside + capsómeros.</a:t>
            </a:r>
          </a:p>
          <a:p>
            <a:r>
              <a:rPr lang="es-ES" sz="2400">
                <a:solidFill>
                  <a:srgbClr val="FFFF66"/>
                </a:solidFill>
              </a:rPr>
              <a:t>VIRIÓN</a:t>
            </a:r>
            <a:r>
              <a:rPr lang="es-ES" sz="2400"/>
              <a:t>.- partícula viral completa.</a:t>
            </a:r>
          </a:p>
        </p:txBody>
      </p:sp>
      <p:pic>
        <p:nvPicPr>
          <p:cNvPr id="17413" name="Picture 5"/>
          <p:cNvPicPr>
            <a:picLocks noChangeAspect="1" noChangeArrowheads="1"/>
          </p:cNvPicPr>
          <p:nvPr/>
        </p:nvPicPr>
        <p:blipFill>
          <a:blip r:embed="rId5"/>
          <a:srcRect/>
          <a:stretch>
            <a:fillRect/>
          </a:stretch>
        </p:blipFill>
        <p:spPr bwMode="auto">
          <a:xfrm>
            <a:off x="5105400" y="914400"/>
            <a:ext cx="3810000" cy="2667000"/>
          </a:xfrm>
          <a:prstGeom prst="rect">
            <a:avLst/>
          </a:prstGeom>
          <a:noFill/>
          <a:ln w="12700">
            <a:noFill/>
            <a:miter lim="800000"/>
            <a:headEnd type="none" w="sm" len="sm"/>
            <a:tailEnd type="none" w="sm" len="sm"/>
          </a:ln>
          <a:effectLst/>
        </p:spPr>
      </p:pic>
      <p:sp>
        <p:nvSpPr>
          <p:cNvPr id="17415" name="Rectangle 7"/>
          <p:cNvSpPr>
            <a:spLocks noChangeArrowheads="1"/>
          </p:cNvSpPr>
          <p:nvPr/>
        </p:nvSpPr>
        <p:spPr bwMode="auto">
          <a:xfrm>
            <a:off x="5410200" y="3657600"/>
            <a:ext cx="9144000" cy="0"/>
          </a:xfrm>
          <a:prstGeom prst="rect">
            <a:avLst/>
          </a:prstGeom>
          <a:noFill/>
          <a:ln w="12700">
            <a:noFill/>
            <a:miter lim="800000"/>
            <a:headEnd type="none" w="sm" len="sm"/>
            <a:tailEnd type="none" w="sm" len="sm"/>
          </a:ln>
          <a:effectLst/>
        </p:spPr>
        <p:txBody>
          <a:bodyPr>
            <a:spAutoFit/>
          </a:bodyPr>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81000"/>
            <a:ext cx="7772400" cy="457200"/>
          </a:xfrm>
        </p:spPr>
        <p:txBody>
          <a:bodyPr/>
          <a:lstStyle/>
          <a:p>
            <a:pPr algn="l"/>
            <a:r>
              <a:rPr lang="es-ES"/>
              <a:t>TAMAÑO Y FORMA DE  VIRUS.</a:t>
            </a:r>
          </a:p>
        </p:txBody>
      </p:sp>
      <p:sp>
        <p:nvSpPr>
          <p:cNvPr id="19459" name="Rectangle 3"/>
          <p:cNvSpPr>
            <a:spLocks noGrp="1" noChangeArrowheads="1"/>
          </p:cNvSpPr>
          <p:nvPr>
            <p:ph type="body" idx="1"/>
          </p:nvPr>
        </p:nvSpPr>
        <p:spPr>
          <a:xfrm>
            <a:off x="838200" y="1295400"/>
            <a:ext cx="7772400" cy="4876800"/>
          </a:xfrm>
        </p:spPr>
        <p:txBody>
          <a:bodyPr/>
          <a:lstStyle/>
          <a:p>
            <a:pPr marL="609600" indent="-609600"/>
            <a:r>
              <a:rPr lang="es-ES" sz="2400"/>
              <a:t>El tamaño es muy variable, sin embargo son muy, muy pequeños en relación al tamaño de una célula viviente, </a:t>
            </a:r>
            <a:r>
              <a:rPr lang="es-ES" sz="2400">
                <a:cs typeface="Times New Roman" pitchFamily="18" charset="0"/>
              </a:rPr>
              <a:t>Por lo tanto, la información que lleva consigo no le alcanza para replicarse</a:t>
            </a:r>
            <a:r>
              <a:rPr lang="es-ES"/>
              <a:t> .</a:t>
            </a:r>
          </a:p>
          <a:p>
            <a:pPr marL="609600" indent="-609600">
              <a:buFontTx/>
              <a:buNone/>
            </a:pPr>
            <a:r>
              <a:rPr lang="es-ES" sz="2400"/>
              <a:t>De acuerdo a su forma, existen virus:</a:t>
            </a:r>
          </a:p>
          <a:p>
            <a:pPr marL="609600" indent="-609600">
              <a:buFontTx/>
              <a:buAutoNum type="arabicPeriod"/>
            </a:pPr>
            <a:r>
              <a:rPr lang="es-ES" sz="2400"/>
              <a:t>Isaédricos. (bacteriófagos)</a:t>
            </a:r>
          </a:p>
          <a:p>
            <a:pPr marL="609600" indent="-609600">
              <a:buFontTx/>
              <a:buAutoNum type="arabicPeriod"/>
            </a:pPr>
            <a:r>
              <a:rPr lang="es-ES" sz="2400"/>
              <a:t>Icosaédricos. (virus más pequeños, polígonos)</a:t>
            </a:r>
          </a:p>
          <a:p>
            <a:pPr marL="609600" indent="-609600">
              <a:buFontTx/>
              <a:buAutoNum type="arabicPeriod"/>
            </a:pPr>
            <a:r>
              <a:rPr lang="es-ES" sz="2400"/>
              <a:t>Alargados.</a:t>
            </a:r>
          </a:p>
          <a:p>
            <a:pPr marL="609600" indent="-609600">
              <a:buFontTx/>
              <a:buAutoNum type="arabicPeriod"/>
            </a:pPr>
            <a:r>
              <a:rPr lang="es-ES" sz="2400"/>
              <a:t>Helicoidales.</a:t>
            </a:r>
          </a:p>
          <a:p>
            <a:pPr marL="609600" indent="-609600">
              <a:buFontTx/>
              <a:buAutoNum type="arabicPeriod"/>
            </a:pPr>
            <a:r>
              <a:rPr lang="es-ES" sz="2400"/>
              <a:t>Poxvirus (forma de ladrillo)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p:cNvPicPr>
            <a:picLocks noChangeAspect="1" noChangeArrowheads="1"/>
          </p:cNvPicPr>
          <p:nvPr/>
        </p:nvPicPr>
        <p:blipFill>
          <a:blip r:embed="rId2"/>
          <a:srcRect/>
          <a:stretch>
            <a:fillRect/>
          </a:stretch>
        </p:blipFill>
        <p:spPr bwMode="auto">
          <a:xfrm>
            <a:off x="0" y="0"/>
            <a:ext cx="9144000" cy="3581400"/>
          </a:xfrm>
          <a:prstGeom prst="rect">
            <a:avLst/>
          </a:prstGeom>
          <a:noFill/>
          <a:ln w="12700">
            <a:noFill/>
            <a:miter lim="800000"/>
            <a:headEnd type="none" w="sm" len="sm"/>
            <a:tailEnd type="none" w="sm" len="sm"/>
          </a:ln>
          <a:effectLst/>
        </p:spPr>
      </p:pic>
      <p:sp>
        <p:nvSpPr>
          <p:cNvPr id="22533" name="Rectangle 5"/>
          <p:cNvSpPr>
            <a:spLocks noChangeArrowheads="1"/>
          </p:cNvSpPr>
          <p:nvPr/>
        </p:nvSpPr>
        <p:spPr bwMode="auto">
          <a:xfrm>
            <a:off x="0" y="3565525"/>
            <a:ext cx="9144000" cy="3292475"/>
          </a:xfrm>
          <a:prstGeom prst="rect">
            <a:avLst/>
          </a:prstGeom>
          <a:noFill/>
          <a:ln w="12700">
            <a:noFill/>
            <a:miter lim="800000"/>
            <a:headEnd type="none" w="sm" len="sm"/>
            <a:tailEnd type="none" w="sm" len="sm"/>
          </a:ln>
          <a:effectLst/>
        </p:spPr>
        <p:txBody>
          <a:bodyPr>
            <a:spAutoFit/>
          </a:bodyPr>
          <a:lstStyle/>
          <a:p>
            <a:pPr>
              <a:spcBef>
                <a:spcPct val="50000"/>
              </a:spcBef>
            </a:pPr>
            <a:r>
              <a:rPr lang="es-ES" sz="2000" b="1">
                <a:solidFill>
                  <a:srgbClr val="99FF99"/>
                </a:solidFill>
              </a:rPr>
              <a:t>Ciclos lítico y lisogénico de un bacteriófago </a:t>
            </a:r>
          </a:p>
          <a:p>
            <a:pPr>
              <a:spcBef>
                <a:spcPct val="50000"/>
              </a:spcBef>
            </a:pPr>
            <a:r>
              <a:rPr lang="es-ES" sz="2000"/>
              <a:t>Todos los bacteriófagos (virus que parasitan bacterias) tienen un ciclo lítico, o infeccioso, en el que el virus, incapaz de replicarse por sí mismo, inyecta su material genético dentro de una bacteria. Utilizando las enzimas y los mecanismos de síntesis de proteínas del huésped, el virus puede reproducirse y volverse a encapsular, fabricando unas 100 nuevas copias antes de que la bacteria se destruya y estalle. Algunos bacteriófagos, sin embargo, se comportan de diferente forma cuando infectan a una bacteria. El material genético que inyectan se integra dentro del ADN del huésped; se replica de manera pasiva con éste, y lo hereda la progenie bacteriana. En una de cada 100.000 de estas células lisogénicas, el ADN viral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457200"/>
          </a:xfrm>
        </p:spPr>
        <p:txBody>
          <a:bodyPr/>
          <a:lstStyle/>
          <a:p>
            <a:pPr algn="ctr"/>
            <a:r>
              <a:rPr lang="es-ES" b="1"/>
              <a:t>RETROVIRUS.</a:t>
            </a:r>
          </a:p>
        </p:txBody>
      </p:sp>
      <p:sp>
        <p:nvSpPr>
          <p:cNvPr id="23555" name="Rectangle 3"/>
          <p:cNvSpPr>
            <a:spLocks noGrp="1" noChangeArrowheads="1"/>
          </p:cNvSpPr>
          <p:nvPr>
            <p:ph type="body" idx="1"/>
          </p:nvPr>
        </p:nvSpPr>
        <p:spPr>
          <a:xfrm>
            <a:off x="609600" y="1066800"/>
            <a:ext cx="4267200" cy="5105400"/>
          </a:xfrm>
        </p:spPr>
        <p:txBody>
          <a:bodyPr/>
          <a:lstStyle/>
          <a:p>
            <a:r>
              <a:rPr lang="es-ES" sz="2000"/>
              <a:t>Virus que pertenecen a la familia Retroviridae, cuyos componentes tienen una forma de replicación característica en el interior de las células huéspedes.</a:t>
            </a:r>
          </a:p>
          <a:p>
            <a:endParaRPr lang="es-ES" sz="2000"/>
          </a:p>
          <a:p>
            <a:r>
              <a:rPr lang="es-ES" sz="2000"/>
              <a:t>Pero a diferencia de otros virus con ARN, cuando los retrovirus se replican en el interior de las células, lo hacen como genomas de ADN. Esto es posible gracias a que poseen la enzima llamada transcriptasa inversa. Los retrovirus causan infecciones diversas en aves y mamíferos, incluidos los seres humanos.</a:t>
            </a:r>
          </a:p>
          <a:p>
            <a:endParaRPr lang="es-ES" sz="2000"/>
          </a:p>
        </p:txBody>
      </p:sp>
      <p:pic>
        <p:nvPicPr>
          <p:cNvPr id="23556" name="Picture 4"/>
          <p:cNvPicPr>
            <a:picLocks noChangeAspect="1" noChangeArrowheads="1"/>
          </p:cNvPicPr>
          <p:nvPr/>
        </p:nvPicPr>
        <p:blipFill>
          <a:blip r:embed="rId2"/>
          <a:srcRect/>
          <a:stretch>
            <a:fillRect/>
          </a:stretch>
        </p:blipFill>
        <p:spPr bwMode="auto">
          <a:xfrm>
            <a:off x="5486400" y="1143000"/>
            <a:ext cx="3505200" cy="4648200"/>
          </a:xfrm>
          <a:prstGeom prst="rect">
            <a:avLst/>
          </a:prstGeom>
          <a:noFill/>
          <a:ln w="12700">
            <a:noFill/>
            <a:miter lim="800000"/>
            <a:headEnd type="none" w="sm" len="sm"/>
            <a:tailEnd type="none" w="sm" len="sm"/>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81000"/>
            <a:ext cx="7772400" cy="457200"/>
          </a:xfrm>
        </p:spPr>
        <p:txBody>
          <a:bodyPr/>
          <a:lstStyle/>
          <a:p>
            <a:pPr algn="ctr"/>
            <a:r>
              <a:rPr lang="es-ES"/>
              <a:t>PRIONES.</a:t>
            </a:r>
          </a:p>
        </p:txBody>
      </p:sp>
      <p:sp>
        <p:nvSpPr>
          <p:cNvPr id="25603" name="Rectangle 3"/>
          <p:cNvSpPr>
            <a:spLocks noGrp="1" noChangeArrowheads="1"/>
          </p:cNvSpPr>
          <p:nvPr>
            <p:ph type="body" idx="1"/>
          </p:nvPr>
        </p:nvSpPr>
        <p:spPr>
          <a:xfrm>
            <a:off x="609600" y="990600"/>
            <a:ext cx="5867400" cy="5562600"/>
          </a:xfrm>
        </p:spPr>
        <p:txBody>
          <a:bodyPr/>
          <a:lstStyle/>
          <a:p>
            <a:pPr marL="609600" indent="-609600">
              <a:lnSpc>
                <a:spcPct val="90000"/>
              </a:lnSpc>
            </a:pPr>
            <a:r>
              <a:rPr lang="es-ES" sz="1800" b="1">
                <a:latin typeface="Verdana" pitchFamily="34" charset="0"/>
                <a:cs typeface="Times New Roman" pitchFamily="18" charset="0"/>
              </a:rPr>
              <a:t>Los priones son proteínas que poseen la capacidad de infectar células. Estas proteínas tienen la capacidad de autogeneración, al igual que las bacterias y virus que producen las enfermedades infecciosas habituales</a:t>
            </a:r>
            <a:r>
              <a:rPr lang="es-ES" sz="1800" b="1"/>
              <a:t>.</a:t>
            </a:r>
          </a:p>
          <a:p>
            <a:pPr marL="609600" indent="-609600">
              <a:lnSpc>
                <a:spcPct val="90000"/>
              </a:lnSpc>
            </a:pPr>
            <a:r>
              <a:rPr lang="es-ES" sz="1800" b="1">
                <a:latin typeface="Verdana" pitchFamily="34" charset="0"/>
                <a:cs typeface="Times New Roman" pitchFamily="18" charset="0"/>
              </a:rPr>
              <a:t>En las células existen proteínas normales ("protopriones") que, al sufrir un cambio en su estructura, se transforman en priones. El cambio en la estructura de las proteínas se puede producir por dos mecanismos: </a:t>
            </a:r>
          </a:p>
          <a:p>
            <a:pPr marL="609600" indent="-609600">
              <a:lnSpc>
                <a:spcPct val="90000"/>
              </a:lnSpc>
              <a:buFontTx/>
              <a:buNone/>
            </a:pPr>
            <a:endParaRPr lang="es-ES" sz="1800" b="1">
              <a:latin typeface="Verdana" pitchFamily="34" charset="0"/>
              <a:cs typeface="Times New Roman" pitchFamily="18" charset="0"/>
            </a:endParaRPr>
          </a:p>
          <a:p>
            <a:pPr marL="609600" indent="-609600">
              <a:lnSpc>
                <a:spcPct val="90000"/>
              </a:lnSpc>
              <a:buFontTx/>
              <a:buAutoNum type="arabicPeriod"/>
            </a:pPr>
            <a:r>
              <a:rPr lang="es-ES" sz="1800">
                <a:solidFill>
                  <a:srgbClr val="99FF99"/>
                </a:solidFill>
                <a:latin typeface="Verdana" pitchFamily="34" charset="0"/>
                <a:cs typeface="Times New Roman" pitchFamily="18" charset="0"/>
              </a:rPr>
              <a:t>Mutación en el gen normal (Enfermedad de Creutzfeld-Jacob) </a:t>
            </a:r>
          </a:p>
          <a:p>
            <a:pPr marL="609600" indent="-609600">
              <a:lnSpc>
                <a:spcPct val="90000"/>
              </a:lnSpc>
              <a:buFontTx/>
              <a:buAutoNum type="arabicPeriod"/>
            </a:pPr>
            <a:r>
              <a:rPr lang="es-ES" sz="1800">
                <a:solidFill>
                  <a:srgbClr val="99FF99"/>
                </a:solidFill>
                <a:latin typeface="Verdana" pitchFamily="34" charset="0"/>
                <a:cs typeface="Times New Roman" pitchFamily="18" charset="0"/>
              </a:rPr>
              <a:t>Consumo de alimentos (Enfermedad de las Vacas Locas): en este caso, el alimento contiene la proteína alterada en su estructura (prión). Ésta causaría la transformación de las proteínas celulares normales ("protopriones") en proteínas alteradas (priones). </a:t>
            </a:r>
          </a:p>
          <a:p>
            <a:pPr marL="609600" indent="-609600">
              <a:lnSpc>
                <a:spcPct val="90000"/>
              </a:lnSpc>
              <a:buFontTx/>
              <a:buNone/>
            </a:pPr>
            <a:endParaRPr lang="es-ES" sz="1800">
              <a:solidFill>
                <a:srgbClr val="99FF99"/>
              </a:solidFill>
              <a:latin typeface="Verdana" pitchFamily="34" charset="0"/>
              <a:cs typeface="Times New Roman" pitchFamily="18" charset="0"/>
            </a:endParaRPr>
          </a:p>
        </p:txBody>
      </p:sp>
      <p:sp>
        <p:nvSpPr>
          <p:cNvPr id="25605" name="Rectangle 5"/>
          <p:cNvSpPr>
            <a:spLocks noChangeArrowheads="1"/>
          </p:cNvSpPr>
          <p:nvPr/>
        </p:nvSpPr>
        <p:spPr bwMode="auto">
          <a:xfrm>
            <a:off x="3857625" y="2795588"/>
            <a:ext cx="9144000" cy="0"/>
          </a:xfrm>
          <a:prstGeom prst="rect">
            <a:avLst/>
          </a:prstGeom>
          <a:noFill/>
          <a:ln w="12700">
            <a:noFill/>
            <a:miter lim="800000"/>
            <a:headEnd type="none" w="sm" len="sm"/>
            <a:tailEnd type="none" w="sm" len="sm"/>
          </a:ln>
          <a:effectLst/>
        </p:spPr>
        <p:txBody>
          <a:bodyPr>
            <a:spAutoFit/>
          </a:bodyPr>
          <a:lstStyle/>
          <a:p>
            <a:endParaRPr lang="es-ES"/>
          </a:p>
        </p:txBody>
      </p:sp>
      <p:pic>
        <p:nvPicPr>
          <p:cNvPr id="25604" name="Picture 4" descr="http://www.explora.cl/archivos/recurso_asoc/379/prion.jpg"/>
          <p:cNvPicPr>
            <a:picLocks noChangeAspect="1" noChangeArrowheads="1"/>
          </p:cNvPicPr>
          <p:nvPr/>
        </p:nvPicPr>
        <p:blipFill>
          <a:blip r:embed="rId2" r:link="rId3"/>
          <a:srcRect/>
          <a:stretch>
            <a:fillRect/>
          </a:stretch>
        </p:blipFill>
        <p:spPr bwMode="auto">
          <a:xfrm>
            <a:off x="6400800" y="1066800"/>
            <a:ext cx="2514600" cy="4267200"/>
          </a:xfrm>
          <a:prstGeom prst="rect">
            <a:avLst/>
          </a:prstGeom>
          <a:noFill/>
        </p:spPr>
      </p:pic>
    </p:spTree>
  </p:cSld>
  <p:clrMapOvr>
    <a:masterClrMapping/>
  </p:clrMapOvr>
</p:sld>
</file>

<file path=ppt/theme/theme1.xml><?xml version="1.0" encoding="utf-8"?>
<a:theme xmlns:a="http://schemas.openxmlformats.org/drawingml/2006/main" name="Bola de fuego">
  <a:themeElements>
    <a:clrScheme name="Bola de fuego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Bola de fueg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ola de fuego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Bola de fuego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Bola de fuego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presentaciones\Bola de fuego.pot</Template>
  <TotalTime>117</TotalTime>
  <Words>666</Words>
  <Application>Microsoft PowerPoint</Application>
  <PresentationFormat>Presentación en pantalla (4:3)</PresentationFormat>
  <Paragraphs>52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Times New Roman</vt:lpstr>
      <vt:lpstr>Arial</vt:lpstr>
      <vt:lpstr>Verdana</vt:lpstr>
      <vt:lpstr>Bola de fuego</vt:lpstr>
      <vt:lpstr>AUTÓTROFOS.</vt:lpstr>
      <vt:lpstr>HETERÓTROFOS.</vt:lpstr>
      <vt:lpstr>VIRUS.</vt:lpstr>
      <vt:lpstr>CARACTERÌSTICAS DE LOS VIRUS.</vt:lpstr>
      <vt:lpstr>TAMAÑO Y FORMA DE  VIRUS.</vt:lpstr>
      <vt:lpstr>Diapositiva 6</vt:lpstr>
      <vt:lpstr>RETROVIRUS.</vt:lpstr>
      <vt:lpstr>PRIONES.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CÉLULAS.</dc:title>
  <dc:creator>Xavier Cascante</dc:creator>
  <cp:lastModifiedBy>Administrador</cp:lastModifiedBy>
  <cp:revision>22</cp:revision>
  <dcterms:created xsi:type="dcterms:W3CDTF">2006-11-01T14:39:10Z</dcterms:created>
  <dcterms:modified xsi:type="dcterms:W3CDTF">2009-08-12T17:39:47Z</dcterms:modified>
</cp:coreProperties>
</file>