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0" r:id="rId15"/>
    <p:sldId id="292" r:id="rId16"/>
    <p:sldId id="269" r:id="rId17"/>
    <p:sldId id="270" r:id="rId18"/>
    <p:sldId id="271" r:id="rId19"/>
    <p:sldId id="272" r:id="rId20"/>
    <p:sldId id="291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99"/>
    <a:srgbClr val="FF66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481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2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2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2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2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2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2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2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3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3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3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3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3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3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83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483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3483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3483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484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484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AB9EF96-A85A-43D4-8ECB-FFDB29FD1DF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7" grpId="0"/>
      <p:bldP spid="3483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48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D4DFB-98C6-40E5-9657-38649A0F9BD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F2901-F22E-4A50-868B-7BA0E8B5279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535452C-DE8D-4503-B045-FC5FC1AE565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A8A7C24-D8FE-44B5-B660-BEDFA40AF78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ítulo, 2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E32143F-9953-4A7B-BAED-886D5EF19F7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9076DAC-30AE-403E-B1CC-9549339332D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1C49D-5EA8-41AE-93B4-706E430E417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425B5-D9BA-4678-8AFC-734EB620416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87731-4045-40DD-A79D-F4F7F8FA916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548C0-A2BC-45A6-8DE3-CF48B9A619C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AADB5-E077-440E-992A-54526DBA72D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411F2-BAAB-4C71-8753-11D265568F9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EC90E-B7EE-485D-894E-C5D9AE23FFC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CD02D-FEAD-4D76-BC02-7DC35862795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37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79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79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79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79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0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0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0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0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0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0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0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1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81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381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38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3381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3381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4E2E153-14D7-4626-BBC0-BB0175FECFA9}" type="slidenum">
              <a:rPr lang="es-ES"/>
              <a:pPr/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3" grpId="0"/>
      <p:bldP spid="3381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8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381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8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381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8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381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8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38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8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38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mirror-us-ga1.gallery.hd.org/_exhibits/natural-science/wood-fire-small-rotated-AJHD.jpg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800"/>
              <a:t>EL CONTROL DE LAS ACTIVIDADES CELULARES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12" dur="indefinite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allAtOnce"/>
      <p:bldP spid="4099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Energía de activación</a:t>
            </a:r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sz="2400"/>
              <a:t>Muchas reacciones exergónicas necesitan calor (energía) para comenzar.</a:t>
            </a:r>
          </a:p>
          <a:p>
            <a:pPr lvl="1">
              <a:lnSpc>
                <a:spcPct val="90000"/>
              </a:lnSpc>
            </a:pPr>
            <a:r>
              <a:rPr lang="es-ES" sz="2000">
                <a:solidFill>
                  <a:srgbClr val="FFFF99"/>
                </a:solidFill>
              </a:rPr>
              <a:t>Ej.: Combustión de madera.</a:t>
            </a:r>
          </a:p>
          <a:p>
            <a:pPr>
              <a:lnSpc>
                <a:spcPct val="90000"/>
              </a:lnSpc>
            </a:pPr>
            <a:r>
              <a:rPr lang="es-ES" sz="2400"/>
              <a:t>Esta energía se conoce como </a:t>
            </a:r>
            <a:r>
              <a:rPr lang="es-ES" sz="2400">
                <a:solidFill>
                  <a:srgbClr val="FF6600"/>
                </a:solidFill>
              </a:rPr>
              <a:t>energía de activación</a:t>
            </a:r>
            <a:r>
              <a:rPr lang="es-ES" sz="2400"/>
              <a:t>.</a:t>
            </a:r>
          </a:p>
          <a:p>
            <a:pPr lvl="1">
              <a:lnSpc>
                <a:spcPct val="90000"/>
              </a:lnSpc>
            </a:pPr>
            <a:r>
              <a:rPr lang="es-ES" sz="2000">
                <a:solidFill>
                  <a:srgbClr val="FFFF99"/>
                </a:solidFill>
              </a:rPr>
              <a:t>La cantidad de energía de activación es, generalmente, mucho menor que la energía que libera la reacción.</a:t>
            </a:r>
          </a:p>
          <a:p>
            <a:pPr>
              <a:lnSpc>
                <a:spcPct val="90000"/>
              </a:lnSpc>
            </a:pPr>
            <a:r>
              <a:rPr lang="es-ES" sz="2400">
                <a:solidFill>
                  <a:srgbClr val="FFCC00"/>
                </a:solidFill>
              </a:rPr>
              <a:t>¿Las células realizan reacciones exergónicas?</a:t>
            </a:r>
          </a:p>
          <a:p>
            <a:pPr>
              <a:lnSpc>
                <a:spcPct val="90000"/>
              </a:lnSpc>
            </a:pPr>
            <a:r>
              <a:rPr lang="es-ES" sz="2400">
                <a:solidFill>
                  <a:srgbClr val="FFCC00"/>
                </a:solidFill>
              </a:rPr>
              <a:t>¿Cómo lo hacen sin sufrir daños?</a:t>
            </a:r>
          </a:p>
        </p:txBody>
      </p:sp>
      <p:pic>
        <p:nvPicPr>
          <p:cNvPr id="49164" name="Picture 12" descr="Miniatura">
            <a:hlinkClick r:id="rId2"/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290638" y="3141663"/>
            <a:ext cx="2701925" cy="3492500"/>
          </a:xfrm>
          <a:ln/>
        </p:spPr>
      </p:pic>
      <p:pic>
        <p:nvPicPr>
          <p:cNvPr id="49167" name="Picture 15" descr="Combustion%20allumette%20carbo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557338"/>
            <a:ext cx="208915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9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9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9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49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9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49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9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49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49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49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7" dur="indefinite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49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0" dur="indefinite"/>
                                        <p:tgtEl>
                                          <p:spTgt spid="49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49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5" dur="indefinite"/>
                                        <p:tgtEl>
                                          <p:spTgt spid="49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49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8" dur="indefinite"/>
                                        <p:tgtEl>
                                          <p:spTgt spid="49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49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43" dur="indefinite"/>
                                        <p:tgtEl>
                                          <p:spTgt spid="49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49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48" dur="indefinite"/>
                                        <p:tgtEl>
                                          <p:spTgt spid="49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 build="allAtOnce"/>
      <p:bldP spid="49161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Catalizadores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sz="2400"/>
              <a:t>Las células poseen compuestos químicos que controlan las reacciones que ocurren en su interior.</a:t>
            </a:r>
          </a:p>
          <a:p>
            <a:pPr>
              <a:lnSpc>
                <a:spcPct val="90000"/>
              </a:lnSpc>
            </a:pPr>
            <a:r>
              <a:rPr lang="es-ES" sz="2400"/>
              <a:t>La sustancia que controla la velocidad a la que ocurre una reacción química sin que la célula sufra daño alguno ni se destruya se conoce como un </a:t>
            </a:r>
            <a:r>
              <a:rPr lang="es-ES" sz="2400">
                <a:solidFill>
                  <a:srgbClr val="FF6600"/>
                </a:solidFill>
              </a:rPr>
              <a:t>catalizador</a:t>
            </a:r>
            <a:r>
              <a:rPr lang="es-ES" sz="2400"/>
              <a:t>.</a:t>
            </a:r>
          </a:p>
          <a:p>
            <a:pPr>
              <a:lnSpc>
                <a:spcPct val="90000"/>
              </a:lnSpc>
            </a:pPr>
            <a:r>
              <a:rPr lang="es-ES" sz="2400"/>
              <a:t>Las </a:t>
            </a:r>
            <a:r>
              <a:rPr lang="es-ES" sz="2400" b="1">
                <a:solidFill>
                  <a:srgbClr val="FF6600"/>
                </a:solidFill>
              </a:rPr>
              <a:t>enzimas</a:t>
            </a:r>
            <a:r>
              <a:rPr lang="es-ES" sz="2400"/>
              <a:t> son proteínas que actúan como catalizadores en las células.</a:t>
            </a:r>
          </a:p>
        </p:txBody>
      </p:sp>
      <p:pic>
        <p:nvPicPr>
          <p:cNvPr id="52232" name="Picture 8" descr="Hemoglob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09800"/>
            <a:ext cx="4313238" cy="345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18" dur="indefinite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3" dur="indefinite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8" dur="indefinite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build="allAtOnce"/>
      <p:bldP spid="52229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Enzimas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244975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400">
                <a:solidFill>
                  <a:srgbClr val="FFFF99"/>
                </a:solidFill>
              </a:rPr>
              <a:t>Hacen posibles las reacciones, disminuyendo la cantidad de energía de activación que se necesita.</a:t>
            </a:r>
          </a:p>
          <a:p>
            <a:pPr>
              <a:lnSpc>
                <a:spcPct val="90000"/>
              </a:lnSpc>
            </a:pPr>
            <a:r>
              <a:rPr lang="es-ES" sz="2400">
                <a:solidFill>
                  <a:srgbClr val="FFFF99"/>
                </a:solidFill>
              </a:rPr>
              <a:t>Controlan la velocidad a la que ocurre la reacción, para que la energía se libere lentamente.</a:t>
            </a:r>
          </a:p>
          <a:p>
            <a:pPr>
              <a:lnSpc>
                <a:spcPct val="90000"/>
              </a:lnSpc>
            </a:pPr>
            <a:r>
              <a:rPr lang="es-ES" sz="2400">
                <a:solidFill>
                  <a:srgbClr val="FFFF99"/>
                </a:solidFill>
              </a:rPr>
              <a:t>Permiten que las reacciones ocurran a unas temperaturas que no hagan daño al organismo.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sz="2400">
                <a:solidFill>
                  <a:srgbClr val="FF6600"/>
                </a:solidFill>
              </a:rPr>
              <a:t>¿Cuántas enzimas habrán en un organismo?</a:t>
            </a:r>
          </a:p>
        </p:txBody>
      </p:sp>
      <p:pic>
        <p:nvPicPr>
          <p:cNvPr id="54281" name="Picture 9" descr="activationenergy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1773238"/>
            <a:ext cx="4329112" cy="446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4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4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4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54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1" dur="indefinite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6" dur="indefinite"/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54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1" dur="indefinite"/>
                                        <p:tgtEl>
                                          <p:spTgt spid="54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54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6" dur="indefinite"/>
                                        <p:tgtEl>
                                          <p:spTgt spid="54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 build="allAtOnce"/>
      <p:bldP spid="54279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71537"/>
          </a:xfrm>
        </p:spPr>
        <p:txBody>
          <a:bodyPr/>
          <a:lstStyle/>
          <a:p>
            <a:r>
              <a:rPr lang="es-ES"/>
              <a:t>Enzimas y sustratos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25538"/>
            <a:ext cx="8785225" cy="23764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2400"/>
              <a:t>La sustancia sobre la cual actúa una enzima se conoce como </a:t>
            </a:r>
            <a:r>
              <a:rPr lang="es-ES" sz="2400">
                <a:solidFill>
                  <a:srgbClr val="FF6600"/>
                </a:solidFill>
              </a:rPr>
              <a:t>sustrato</a:t>
            </a:r>
            <a:r>
              <a:rPr lang="es-ES" sz="2400"/>
              <a:t>.</a:t>
            </a:r>
          </a:p>
          <a:p>
            <a:pPr lvl="1">
              <a:lnSpc>
                <a:spcPct val="80000"/>
              </a:lnSpc>
            </a:pPr>
            <a:r>
              <a:rPr lang="es-ES" sz="2000">
                <a:solidFill>
                  <a:srgbClr val="FFFF99"/>
                </a:solidFill>
              </a:rPr>
              <a:t>El sustrato se convierte en uno o más productos nuevos.</a:t>
            </a:r>
          </a:p>
          <a:p>
            <a:pPr>
              <a:lnSpc>
                <a:spcPct val="80000"/>
              </a:lnSpc>
            </a:pPr>
            <a:r>
              <a:rPr lang="es-ES" sz="2400"/>
              <a:t>Las enzimas son reutilizables y cada una puede catalizar de 100 a 30,000,000 de reacciones por min.</a:t>
            </a:r>
          </a:p>
          <a:p>
            <a:pPr>
              <a:lnSpc>
                <a:spcPct val="80000"/>
              </a:lnSpc>
            </a:pPr>
            <a:r>
              <a:rPr lang="es-ES" sz="2400"/>
              <a:t>Pero, una enzima particular actúa solo sobre un sustrato específico.</a:t>
            </a:r>
          </a:p>
          <a:p>
            <a:pPr lvl="1">
              <a:lnSpc>
                <a:spcPct val="80000"/>
              </a:lnSpc>
            </a:pPr>
            <a:r>
              <a:rPr lang="es-ES" sz="2000">
                <a:solidFill>
                  <a:srgbClr val="FFFF99"/>
                </a:solidFill>
              </a:rPr>
              <a:t>Cada enzima particular puede controlar solo un  tipo de reacción.</a:t>
            </a:r>
          </a:p>
        </p:txBody>
      </p:sp>
      <p:pic>
        <p:nvPicPr>
          <p:cNvPr id="57351" name="Picture 7" descr="enzy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3529013"/>
            <a:ext cx="6408737" cy="3284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4" dur="indefinite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7" dur="indefinite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2" dur="indefinite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7" dur="indefinite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40" dur="indefinite"/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build="allAtOnce"/>
      <p:bldP spid="57348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3" name="Picture 5" descr="enzymeanimation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314450"/>
            <a:ext cx="7308850" cy="413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9" name="Picture 5" descr="enzymeanimati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963" y="981075"/>
            <a:ext cx="7273925" cy="4849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11638" y="349250"/>
            <a:ext cx="4691062" cy="1350963"/>
          </a:xfrm>
        </p:spPr>
        <p:txBody>
          <a:bodyPr/>
          <a:lstStyle/>
          <a:p>
            <a:r>
              <a:rPr lang="es-ES" sz="4000"/>
              <a:t>Enzimas y coenzimas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924300" y="1844675"/>
            <a:ext cx="4968875" cy="48244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000"/>
              <a:t>Una enzima recibe el nombre del sustrato sobre el cual actúa.</a:t>
            </a:r>
          </a:p>
          <a:p>
            <a:pPr lvl="1">
              <a:lnSpc>
                <a:spcPct val="90000"/>
              </a:lnSpc>
            </a:pPr>
            <a:r>
              <a:rPr lang="es-ES" sz="2000">
                <a:solidFill>
                  <a:srgbClr val="FFFF99"/>
                </a:solidFill>
              </a:rPr>
              <a:t>A una parte del nombre del sustrato se le añade el sufijo </a:t>
            </a:r>
            <a:r>
              <a:rPr lang="es-ES" sz="2000" i="1">
                <a:solidFill>
                  <a:srgbClr val="FF6600"/>
                </a:solidFill>
              </a:rPr>
              <a:t>–asa</a:t>
            </a:r>
            <a:r>
              <a:rPr lang="es-ES" sz="2000"/>
              <a:t>. </a:t>
            </a:r>
            <a:r>
              <a:rPr lang="es-ES" sz="2000">
                <a:solidFill>
                  <a:srgbClr val="FFCC00"/>
                </a:solidFill>
              </a:rPr>
              <a:t>¿Cuál será el sustrato de una proteasa?</a:t>
            </a:r>
          </a:p>
          <a:p>
            <a:pPr>
              <a:lnSpc>
                <a:spcPct val="90000"/>
              </a:lnSpc>
            </a:pPr>
            <a:r>
              <a:rPr lang="es-ES" sz="2000"/>
              <a:t>En algunas reacciones, pequeñas moléculas, llamadas </a:t>
            </a:r>
            <a:r>
              <a:rPr lang="es-ES" sz="2000">
                <a:solidFill>
                  <a:srgbClr val="FF6600"/>
                </a:solidFill>
              </a:rPr>
              <a:t>coenzimas</a:t>
            </a:r>
            <a:r>
              <a:rPr lang="es-ES" sz="2000"/>
              <a:t>, se unen a las enzimas para controlar las reacciones.</a:t>
            </a:r>
          </a:p>
          <a:p>
            <a:pPr lvl="1">
              <a:lnSpc>
                <a:spcPct val="90000"/>
              </a:lnSpc>
            </a:pPr>
            <a:r>
              <a:rPr lang="es-ES" sz="2000">
                <a:solidFill>
                  <a:srgbClr val="FFFF99"/>
                </a:solidFill>
              </a:rPr>
              <a:t>Las coenzimas no son proteínas pero no sufren cambios durante las reacciones.</a:t>
            </a:r>
          </a:p>
          <a:p>
            <a:pPr lvl="1">
              <a:lnSpc>
                <a:spcPct val="90000"/>
              </a:lnSpc>
            </a:pPr>
            <a:r>
              <a:rPr lang="es-ES" sz="2000">
                <a:solidFill>
                  <a:srgbClr val="FFFF99"/>
                </a:solidFill>
              </a:rPr>
              <a:t>Algunas </a:t>
            </a:r>
            <a:r>
              <a:rPr lang="es-ES" sz="2000">
                <a:solidFill>
                  <a:srgbClr val="FF6600"/>
                </a:solidFill>
              </a:rPr>
              <a:t>vitaminas</a:t>
            </a:r>
            <a:r>
              <a:rPr lang="es-ES" sz="2000">
                <a:solidFill>
                  <a:srgbClr val="FFFF99"/>
                </a:solidFill>
              </a:rPr>
              <a:t> son coenzimas. </a:t>
            </a:r>
            <a:r>
              <a:rPr lang="es-ES" sz="2000">
                <a:solidFill>
                  <a:srgbClr val="FF6600"/>
                </a:solidFill>
              </a:rPr>
              <a:t>B1, B2, B6, K</a:t>
            </a:r>
            <a:r>
              <a:rPr lang="es-ES" sz="2000">
                <a:solidFill>
                  <a:srgbClr val="FFFF99"/>
                </a:solidFill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s-ES" sz="2000">
                <a:solidFill>
                  <a:srgbClr val="FFFF99"/>
                </a:solidFill>
              </a:rPr>
              <a:t>Una reacción no ocurrirá si la coenzima no está presente.                   </a:t>
            </a:r>
          </a:p>
        </p:txBody>
      </p:sp>
      <p:pic>
        <p:nvPicPr>
          <p:cNvPr id="59401" name="Picture 9" descr="Schrittweise Darstellung der Vorgänge bei der enzymvermittelten Spaltung eines Substrates mit beteiligtem Coenzy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88913"/>
            <a:ext cx="2600325" cy="661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9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9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9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9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9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59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9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59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9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9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7" dur="indefinite"/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59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0" dur="indefinite"/>
                                        <p:tgtEl>
                                          <p:spTgt spid="59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59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5" dur="indefinite"/>
                                        <p:tgtEl>
                                          <p:spTgt spid="59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59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8" dur="indefinite"/>
                                        <p:tgtEl>
                                          <p:spTgt spid="59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59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41" dur="indefinite"/>
                                        <p:tgtEl>
                                          <p:spTgt spid="59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59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44" dur="indefinite"/>
                                        <p:tgtEl>
                                          <p:spTgt spid="59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 build="allAtOnce"/>
      <p:bldP spid="59399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/>
          <a:lstStyle/>
          <a:p>
            <a:r>
              <a:rPr lang="es-ES" sz="4000"/>
              <a:t>Los modelos de enzimas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81075"/>
            <a:ext cx="8229600" cy="21605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2400"/>
              <a:t>La forma y la estructura de una enzima determinan la reacción que puede catalizar.</a:t>
            </a:r>
          </a:p>
          <a:p>
            <a:pPr>
              <a:lnSpc>
                <a:spcPct val="80000"/>
              </a:lnSpc>
            </a:pPr>
            <a:r>
              <a:rPr lang="es-ES" sz="2400"/>
              <a:t>La enzima se une al </a:t>
            </a:r>
            <a:r>
              <a:rPr lang="es-ES" sz="2400">
                <a:solidFill>
                  <a:srgbClr val="FF6600"/>
                </a:solidFill>
              </a:rPr>
              <a:t>sustrato (S)</a:t>
            </a:r>
            <a:r>
              <a:rPr lang="es-ES" sz="2400"/>
              <a:t> mediante un área especial, el </a:t>
            </a:r>
            <a:r>
              <a:rPr lang="es-ES" sz="2400">
                <a:solidFill>
                  <a:srgbClr val="FF6600"/>
                </a:solidFill>
              </a:rPr>
              <a:t>sitio activo</a:t>
            </a:r>
            <a:r>
              <a:rPr lang="es-ES" sz="2400"/>
              <a:t>, para formar un </a:t>
            </a:r>
            <a:r>
              <a:rPr lang="es-ES" sz="2400">
                <a:solidFill>
                  <a:srgbClr val="FF6600"/>
                </a:solidFill>
              </a:rPr>
              <a:t>complejo enzima-sustrato </a:t>
            </a:r>
            <a:r>
              <a:rPr lang="es-ES" sz="2400"/>
              <a:t>o</a:t>
            </a:r>
            <a:r>
              <a:rPr lang="es-ES" sz="2400">
                <a:solidFill>
                  <a:srgbClr val="FF6600"/>
                </a:solidFill>
              </a:rPr>
              <a:t> E-S</a:t>
            </a:r>
            <a:r>
              <a:rPr lang="es-ES" sz="2400"/>
              <a:t>.</a:t>
            </a:r>
          </a:p>
          <a:p>
            <a:pPr>
              <a:lnSpc>
                <a:spcPct val="80000"/>
              </a:lnSpc>
            </a:pPr>
            <a:r>
              <a:rPr lang="es-ES" sz="2400"/>
              <a:t>En el sitio activo, la enzima y el sustrato se ajustan perfectamente.</a:t>
            </a:r>
          </a:p>
        </p:txBody>
      </p:sp>
      <p:pic>
        <p:nvPicPr>
          <p:cNvPr id="62474" name="Picture 10" descr="enzy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005138"/>
            <a:ext cx="7921625" cy="3852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2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710113" y="1130300"/>
            <a:ext cx="4038600" cy="4530725"/>
          </a:xfrm>
        </p:spPr>
        <p:txBody>
          <a:bodyPr/>
          <a:lstStyle/>
          <a:p>
            <a:r>
              <a:rPr lang="es-ES">
                <a:solidFill>
                  <a:srgbClr val="FF6600"/>
                </a:solidFill>
              </a:rPr>
              <a:t>Modelo del ajuste inducido.</a:t>
            </a:r>
            <a:endParaRPr lang="es-E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88938" y="1196975"/>
            <a:ext cx="4038600" cy="4530725"/>
          </a:xfrm>
        </p:spPr>
        <p:txBody>
          <a:bodyPr/>
          <a:lstStyle/>
          <a:p>
            <a:r>
              <a:rPr lang="es-ES">
                <a:solidFill>
                  <a:srgbClr val="FF6600"/>
                </a:solidFill>
              </a:rPr>
              <a:t>Modelo de la llave y la cerradura.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446088" y="260350"/>
            <a:ext cx="82296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Los modelos de enzimas</a:t>
            </a:r>
          </a:p>
        </p:txBody>
      </p:sp>
      <p:pic>
        <p:nvPicPr>
          <p:cNvPr id="64523" name="Picture 11" descr="enzymerx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200275"/>
            <a:ext cx="7345362" cy="4613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r>
              <a:rPr lang="es-ES" sz="4000"/>
              <a:t>Los factores que afectan la actividad enzimática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686800" cy="1150937"/>
          </a:xfrm>
        </p:spPr>
        <p:txBody>
          <a:bodyPr/>
          <a:lstStyle/>
          <a:p>
            <a:r>
              <a:rPr lang="es-ES"/>
              <a:t>La temperatura (desnaturalización) (Ej: albúmina)</a:t>
            </a:r>
          </a:p>
        </p:txBody>
      </p:sp>
      <p:pic>
        <p:nvPicPr>
          <p:cNvPr id="68613" name="Picture 5" descr="enzacttempera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566988"/>
            <a:ext cx="7129462" cy="417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/>
              <a:t>LAS REACCIONES CELULARES BÁSICAS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97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800"/>
              <a:t>Todas las células llevan a cabo ciertas funciones vitales básicas:</a:t>
            </a:r>
          </a:p>
          <a:p>
            <a:pPr lvl="1">
              <a:lnSpc>
                <a:spcPct val="90000"/>
              </a:lnSpc>
            </a:pPr>
            <a:r>
              <a:rPr lang="es-ES" sz="2400">
                <a:solidFill>
                  <a:srgbClr val="FF6600"/>
                </a:solidFill>
              </a:rPr>
              <a:t>Ingestión de nutrientes.</a:t>
            </a:r>
          </a:p>
          <a:p>
            <a:pPr lvl="1">
              <a:lnSpc>
                <a:spcPct val="90000"/>
              </a:lnSpc>
            </a:pPr>
            <a:r>
              <a:rPr lang="es-ES" sz="2400">
                <a:solidFill>
                  <a:srgbClr val="FF6600"/>
                </a:solidFill>
              </a:rPr>
              <a:t>Eliminación de desperdicios.</a:t>
            </a:r>
          </a:p>
          <a:p>
            <a:pPr lvl="1">
              <a:lnSpc>
                <a:spcPct val="90000"/>
              </a:lnSpc>
            </a:pPr>
            <a:r>
              <a:rPr lang="es-ES" sz="2400">
                <a:solidFill>
                  <a:srgbClr val="FF6600"/>
                </a:solidFill>
              </a:rPr>
              <a:t>Crecimiento.</a:t>
            </a:r>
          </a:p>
          <a:p>
            <a:pPr lvl="1">
              <a:lnSpc>
                <a:spcPct val="90000"/>
              </a:lnSpc>
            </a:pPr>
            <a:r>
              <a:rPr lang="es-ES" sz="2400">
                <a:solidFill>
                  <a:srgbClr val="FF6600"/>
                </a:solidFill>
              </a:rPr>
              <a:t>Reproducción.</a:t>
            </a:r>
          </a:p>
          <a:p>
            <a:pPr>
              <a:lnSpc>
                <a:spcPct val="90000"/>
              </a:lnSpc>
            </a:pPr>
            <a:r>
              <a:rPr lang="es-ES" sz="2800"/>
              <a:t>Las células obtienen del alimento la energía para cada una de estas funciones básicas.</a:t>
            </a:r>
          </a:p>
        </p:txBody>
      </p:sp>
      <p:pic>
        <p:nvPicPr>
          <p:cNvPr id="5130" name="Picture 10" descr="nutricion_piramide_f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420938"/>
            <a:ext cx="4464050" cy="28082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7" dur="indefinite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0" dur="indefinite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3" dur="indefinite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6" dur="indefinite"/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9" dur="indefinite"/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44" dur="indefinite"/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build="allAtOnce"/>
      <p:bldP spid="5127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7" name="Picture 5" descr="enzactp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1989138"/>
            <a:ext cx="4608512" cy="4113212"/>
          </a:xfrm>
          <a:prstGeom prst="rect">
            <a:avLst/>
          </a:prstGeom>
          <a:noFill/>
        </p:spPr>
      </p:pic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457200" y="4857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Los factores que afectan la actividad enzimática</a:t>
            </a:r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250825" y="2060575"/>
            <a:ext cx="38163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El pH (desnaturalización) (Ej: pepsina)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La concentración del sustrato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s-E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Sustancias químicas (inhibidores)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800"/>
              <a:t>LA FUENTE DE ENERGÍA PARA LAS CÉLULAS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El trifosfato de adenosina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00200"/>
            <a:ext cx="4244975" cy="4997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400"/>
              <a:t>La fuente principal de energía para los seres vivos es la </a:t>
            </a:r>
            <a:r>
              <a:rPr lang="es-ES" sz="2400">
                <a:solidFill>
                  <a:srgbClr val="FF6600"/>
                </a:solidFill>
              </a:rPr>
              <a:t>glucosa</a:t>
            </a:r>
            <a:r>
              <a:rPr lang="es-ES" sz="2400"/>
              <a:t>.</a:t>
            </a:r>
          </a:p>
          <a:p>
            <a:pPr lvl="1">
              <a:lnSpc>
                <a:spcPct val="90000"/>
              </a:lnSpc>
            </a:pPr>
            <a:r>
              <a:rPr lang="es-ES" sz="2000">
                <a:solidFill>
                  <a:srgbClr val="FFFF99"/>
                </a:solidFill>
              </a:rPr>
              <a:t>La energía química se almacena en la glucosa y en otras moléculas orgánicas que pueden convertirse en glucosa.</a:t>
            </a:r>
          </a:p>
          <a:p>
            <a:pPr>
              <a:lnSpc>
                <a:spcPct val="90000"/>
              </a:lnSpc>
            </a:pPr>
            <a:r>
              <a:rPr lang="es-ES" sz="2400"/>
              <a:t>Cuando las células degradan la glucosa, se libera energía en una serie de pasos controlados por enzimas.</a:t>
            </a:r>
          </a:p>
          <a:p>
            <a:pPr lvl="1">
              <a:lnSpc>
                <a:spcPct val="90000"/>
              </a:lnSpc>
            </a:pPr>
            <a:r>
              <a:rPr lang="es-ES" sz="2000">
                <a:solidFill>
                  <a:srgbClr val="FFFF99"/>
                </a:solidFill>
              </a:rPr>
              <a:t>La mayor parte de esta energía se almacena en otro compuesto químico: </a:t>
            </a:r>
            <a:r>
              <a:rPr lang="es-ES" sz="2000">
                <a:solidFill>
                  <a:srgbClr val="FF6600"/>
                </a:solidFill>
              </a:rPr>
              <a:t>el trifosfato de adenosina o ATP</a:t>
            </a:r>
            <a:r>
              <a:rPr lang="es-ES" sz="2000">
                <a:solidFill>
                  <a:srgbClr val="FFFF99"/>
                </a:solidFill>
              </a:rPr>
              <a:t>.</a:t>
            </a:r>
          </a:p>
        </p:txBody>
      </p:sp>
      <p:pic>
        <p:nvPicPr>
          <p:cNvPr id="71686" name="Picture 6" descr="at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4033838"/>
            <a:ext cx="3970338" cy="2779712"/>
          </a:xfrm>
          <a:prstGeom prst="rect">
            <a:avLst/>
          </a:prstGeom>
          <a:noFill/>
        </p:spPr>
      </p:pic>
      <p:pic>
        <p:nvPicPr>
          <p:cNvPr id="71688" name="Picture 8" descr="gluco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1338" y="1557338"/>
            <a:ext cx="2335212" cy="2451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>
                <a:solidFill>
                  <a:srgbClr val="FF6600"/>
                </a:solidFill>
              </a:rPr>
              <a:t>Adenosina:</a:t>
            </a:r>
          </a:p>
          <a:p>
            <a:pPr lvl="1"/>
            <a:r>
              <a:rPr lang="es-ES" sz="2400">
                <a:solidFill>
                  <a:srgbClr val="FFFF99"/>
                </a:solidFill>
              </a:rPr>
              <a:t>Adenina</a:t>
            </a:r>
          </a:p>
          <a:p>
            <a:pPr lvl="1"/>
            <a:r>
              <a:rPr lang="es-ES" sz="2400">
                <a:solidFill>
                  <a:srgbClr val="FFFF99"/>
                </a:solidFill>
              </a:rPr>
              <a:t>Ribosa</a:t>
            </a:r>
          </a:p>
          <a:p>
            <a:r>
              <a:rPr lang="es-ES" sz="2800">
                <a:solidFill>
                  <a:srgbClr val="FF6600"/>
                </a:solidFill>
              </a:rPr>
              <a:t>Tres grupos fosfato:</a:t>
            </a:r>
          </a:p>
          <a:p>
            <a:pPr lvl="1"/>
            <a:r>
              <a:rPr lang="es-ES" sz="2400">
                <a:solidFill>
                  <a:srgbClr val="FFFF99"/>
                </a:solidFill>
              </a:rPr>
              <a:t>Tres átomos de fósforo unidos a cuatro átomos de oxígeno.</a:t>
            </a:r>
          </a:p>
          <a:p>
            <a:r>
              <a:rPr lang="es-ES" sz="2800">
                <a:solidFill>
                  <a:srgbClr val="FF6600"/>
                </a:solidFill>
              </a:rPr>
              <a:t>Enlaces de alta energía:</a:t>
            </a:r>
          </a:p>
          <a:p>
            <a:pPr lvl="1"/>
            <a:r>
              <a:rPr lang="es-ES" sz="2400">
                <a:solidFill>
                  <a:srgbClr val="FFFF99"/>
                </a:solidFill>
              </a:rPr>
              <a:t>Contienen la energía almacenada.</a:t>
            </a:r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/>
              <a:t>Estructura del ATP</a:t>
            </a:r>
          </a:p>
        </p:txBody>
      </p:sp>
      <p:pic>
        <p:nvPicPr>
          <p:cNvPr id="73737" name="Picture 9" descr="AT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916113"/>
            <a:ext cx="4430713" cy="379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Síntesis y degradación del ATP</a:t>
            </a:r>
          </a:p>
        </p:txBody>
      </p:sp>
      <p:sp>
        <p:nvSpPr>
          <p:cNvPr id="75788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44663"/>
            <a:ext cx="3960813" cy="4708525"/>
          </a:xfrm>
        </p:spPr>
        <p:txBody>
          <a:bodyPr/>
          <a:lstStyle/>
          <a:p>
            <a:r>
              <a:rPr lang="es-ES" sz="2400"/>
              <a:t>La célula necesita continuamente energía, por ello, debe producir continuamente ATP, a partir de </a:t>
            </a:r>
            <a:r>
              <a:rPr lang="es-ES" sz="2400">
                <a:solidFill>
                  <a:srgbClr val="FF6600"/>
                </a:solidFill>
              </a:rPr>
              <a:t>ADP y Pi</a:t>
            </a:r>
            <a:r>
              <a:rPr lang="es-ES" sz="2400"/>
              <a:t>, los cuales están en la célula.</a:t>
            </a:r>
          </a:p>
          <a:p>
            <a:r>
              <a:rPr lang="es-ES" sz="2400"/>
              <a:t>La energía para formar ATP proviene del alimento, generalmente glucosa.</a:t>
            </a:r>
          </a:p>
          <a:p>
            <a:pPr lvl="1"/>
            <a:r>
              <a:rPr lang="es-ES" sz="2000">
                <a:solidFill>
                  <a:srgbClr val="FFFF99"/>
                </a:solidFill>
              </a:rPr>
              <a:t>El ATP se degrada y libera energía mucho más fácilmente que el alimento.</a:t>
            </a:r>
          </a:p>
        </p:txBody>
      </p:sp>
      <p:pic>
        <p:nvPicPr>
          <p:cNvPr id="75791" name="Picture 15" descr="Fig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2432050"/>
            <a:ext cx="4762500" cy="3228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/>
              <a:t>Organismos autótrofos y heterótrofos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244975" cy="4997450"/>
          </a:xfrm>
        </p:spPr>
        <p:txBody>
          <a:bodyPr/>
          <a:lstStyle/>
          <a:p>
            <a:r>
              <a:rPr lang="es-ES" sz="2800"/>
              <a:t>Los seres vivientes que sintetizan su propio alimento se conocen como </a:t>
            </a:r>
            <a:r>
              <a:rPr lang="es-ES" sz="2800">
                <a:solidFill>
                  <a:srgbClr val="FF6600"/>
                </a:solidFill>
              </a:rPr>
              <a:t>autótrofos</a:t>
            </a:r>
            <a:r>
              <a:rPr lang="es-ES" sz="2800"/>
              <a:t>:</a:t>
            </a:r>
          </a:p>
          <a:p>
            <a:pPr lvl="1"/>
            <a:r>
              <a:rPr lang="es-ES" sz="2400">
                <a:solidFill>
                  <a:srgbClr val="FFFF99"/>
                </a:solidFill>
              </a:rPr>
              <a:t>Plantas verdes - sol</a:t>
            </a:r>
          </a:p>
          <a:p>
            <a:r>
              <a:rPr lang="es-ES" sz="2800"/>
              <a:t>Los seres vivientes que no pueden sintetizar su propio alimento se conocen como </a:t>
            </a:r>
            <a:r>
              <a:rPr lang="es-ES" sz="2800">
                <a:solidFill>
                  <a:srgbClr val="FF6600"/>
                </a:solidFill>
              </a:rPr>
              <a:t>heterótrofos</a:t>
            </a:r>
            <a:r>
              <a:rPr lang="es-ES" sz="2800"/>
              <a:t>:</a:t>
            </a:r>
          </a:p>
          <a:p>
            <a:pPr lvl="1"/>
            <a:r>
              <a:rPr lang="es-ES" sz="2400">
                <a:solidFill>
                  <a:srgbClr val="FFFF99"/>
                </a:solidFill>
              </a:rPr>
              <a:t>Animales</a:t>
            </a:r>
          </a:p>
        </p:txBody>
      </p:sp>
      <p:pic>
        <p:nvPicPr>
          <p:cNvPr id="27656" name="Picture 8" descr="rainfor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688" y="1844675"/>
            <a:ext cx="3105150" cy="2057400"/>
          </a:xfrm>
          <a:prstGeom prst="rect">
            <a:avLst/>
          </a:prstGeom>
          <a:noFill/>
        </p:spPr>
      </p:pic>
      <p:pic>
        <p:nvPicPr>
          <p:cNvPr id="27658" name="Picture 10" descr="pigargo2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87450" y="3933825"/>
            <a:ext cx="2132013" cy="27701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1" dur="indefinite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4" dur="indefinite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9" dur="indefinite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2" dur="indefinite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build="allAtOnce"/>
      <p:bldP spid="27654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6613"/>
            <a:ext cx="4244975" cy="5256212"/>
          </a:xfrm>
        </p:spPr>
        <p:txBody>
          <a:bodyPr/>
          <a:lstStyle/>
          <a:p>
            <a:pPr algn="just"/>
            <a:r>
              <a:rPr lang="es-ES" sz="2800"/>
              <a:t>Una vez que el alimento es sintetizado o ingerido, la mayor parte se degrada para producir la </a:t>
            </a:r>
            <a:r>
              <a:rPr lang="es-ES" sz="2800">
                <a:solidFill>
                  <a:srgbClr val="FF6600"/>
                </a:solidFill>
              </a:rPr>
              <a:t>energía</a:t>
            </a:r>
            <a:r>
              <a:rPr lang="es-ES" sz="2800"/>
              <a:t> que necesitan las células.</a:t>
            </a:r>
          </a:p>
          <a:p>
            <a:pPr lvl="1" algn="just"/>
            <a:r>
              <a:rPr lang="es-ES" sz="2400">
                <a:solidFill>
                  <a:srgbClr val="FFFF99"/>
                </a:solidFill>
              </a:rPr>
              <a:t>Los procesos que ocurren en las células son físicos y químicos.</a:t>
            </a:r>
          </a:p>
          <a:p>
            <a:pPr algn="just"/>
            <a:r>
              <a:rPr lang="es-ES" sz="2800"/>
              <a:t>El total de todas las reacciones que ocurren en una célula se conoce como </a:t>
            </a:r>
            <a:r>
              <a:rPr lang="es-ES" sz="2800" b="1">
                <a:solidFill>
                  <a:srgbClr val="FF6600"/>
                </a:solidFill>
              </a:rPr>
              <a:t>metabolismo</a:t>
            </a:r>
            <a:r>
              <a:rPr lang="es-ES" sz="2800"/>
              <a:t>.</a:t>
            </a:r>
          </a:p>
        </p:txBody>
      </p:sp>
      <p:pic>
        <p:nvPicPr>
          <p:cNvPr id="35848" name="Picture 8" descr="metabolism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260350"/>
            <a:ext cx="4033838" cy="651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18" dur="indefinite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1" dur="indefinite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6" dur="indefinite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build="allAtOnce"/>
      <p:bldP spid="35845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s-ES" sz="4000"/>
              <a:t>Reacciones anabólicas y catabólicas</a:t>
            </a:r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>
            <p:ph sz="quarter" idx="1"/>
          </p:nvPr>
        </p:nvGraphicFramePr>
        <p:xfrm>
          <a:off x="600075" y="1412875"/>
          <a:ext cx="3395663" cy="2546350"/>
        </p:xfrm>
        <a:graphic>
          <a:graphicData uri="http://schemas.openxmlformats.org/presentationml/2006/ole">
            <p:oleObj spid="_x0000_s37893" name="Fotografía de Photo Editor" r:id="rId3" imgW="7621064" imgH="5714286" progId="MSPhotoEd.3">
              <p:embed/>
            </p:oleObj>
          </a:graphicData>
        </a:graphic>
      </p:graphicFrame>
      <p:sp>
        <p:nvSpPr>
          <p:cNvPr id="37894" name="Rectangle 6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ES" sz="2400"/>
              <a:t>Las reacciones en que sustancias simples se unen para formar sustancias más complejas se llaman </a:t>
            </a:r>
            <a:r>
              <a:rPr lang="es-ES" sz="2400">
                <a:solidFill>
                  <a:srgbClr val="FF6600"/>
                </a:solidFill>
              </a:rPr>
              <a:t>reacciones anabólicas</a:t>
            </a:r>
            <a:r>
              <a:rPr lang="es-ES" sz="2400"/>
              <a:t>.</a:t>
            </a:r>
          </a:p>
          <a:p>
            <a:pPr lvl="1"/>
            <a:r>
              <a:rPr lang="es-ES" sz="2000">
                <a:solidFill>
                  <a:srgbClr val="FFFF99"/>
                </a:solidFill>
              </a:rPr>
              <a:t>Síntesis de proteínas</a:t>
            </a:r>
            <a:r>
              <a:rPr lang="es-ES" sz="2000"/>
              <a:t>.</a:t>
            </a:r>
          </a:p>
          <a:p>
            <a:r>
              <a:rPr lang="es-ES" sz="2400"/>
              <a:t>Las reacciones en las cuales sustancias complejas se degradan para convertirse en sustancias más simples se llaman </a:t>
            </a:r>
            <a:r>
              <a:rPr lang="es-ES" sz="2400">
                <a:solidFill>
                  <a:srgbClr val="FF6600"/>
                </a:solidFill>
              </a:rPr>
              <a:t>reacciones catabólicas</a:t>
            </a:r>
            <a:r>
              <a:rPr lang="es-ES" sz="2400"/>
              <a:t>.</a:t>
            </a:r>
          </a:p>
          <a:p>
            <a:pPr lvl="1"/>
            <a:r>
              <a:rPr lang="es-ES" sz="2000">
                <a:solidFill>
                  <a:srgbClr val="FFFF99"/>
                </a:solidFill>
              </a:rPr>
              <a:t>Degradación de almidón.</a:t>
            </a:r>
          </a:p>
        </p:txBody>
      </p:sp>
      <p:pic>
        <p:nvPicPr>
          <p:cNvPr id="37899" name="Picture 11" descr="anexo21_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970338"/>
            <a:ext cx="4445000" cy="2887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7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7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1" dur="indefinite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4" dur="indefinite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9" dur="indefinite"/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7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2" dur="indefinite"/>
                                        <p:tgtEl>
                                          <p:spTgt spid="37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build="allAtOnce"/>
      <p:bldP spid="37894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Síntesis por deshidratación</a:t>
            </a:r>
          </a:p>
        </p:txBody>
      </p:sp>
      <p:sp>
        <p:nvSpPr>
          <p:cNvPr id="3994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00200"/>
            <a:ext cx="4038600" cy="4530725"/>
          </a:xfrm>
        </p:spPr>
        <p:txBody>
          <a:bodyPr/>
          <a:lstStyle/>
          <a:p>
            <a:r>
              <a:rPr lang="es-ES" sz="2800"/>
              <a:t>Las reacciones anabólicas que comprenden la remoción de agua se conocen como </a:t>
            </a:r>
            <a:r>
              <a:rPr lang="es-ES" sz="2800">
                <a:solidFill>
                  <a:srgbClr val="FF6600"/>
                </a:solidFill>
              </a:rPr>
              <a:t>síntesis por deshidratación</a:t>
            </a:r>
            <a:r>
              <a:rPr lang="es-ES" sz="2800"/>
              <a:t>:</a:t>
            </a:r>
          </a:p>
          <a:p>
            <a:pPr lvl="1"/>
            <a:r>
              <a:rPr lang="es-ES" sz="2400">
                <a:solidFill>
                  <a:srgbClr val="FFFF99"/>
                </a:solidFill>
              </a:rPr>
              <a:t>Se forma una molécula al unir sus partes y al perderse agua en el proceso.</a:t>
            </a:r>
          </a:p>
        </p:txBody>
      </p:sp>
      <p:pic>
        <p:nvPicPr>
          <p:cNvPr id="39946" name="Picture 10" descr="FG03_UN00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27538" y="2073275"/>
            <a:ext cx="4495800" cy="33718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15" dur="indefinite"/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18" dur="indefinite"/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 build="allAtOnce"/>
      <p:bldP spid="39944" grpId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Hidrólisis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81550" y="1700213"/>
            <a:ext cx="4038600" cy="4392612"/>
          </a:xfrm>
        </p:spPr>
        <p:txBody>
          <a:bodyPr/>
          <a:lstStyle/>
          <a:p>
            <a:r>
              <a:rPr lang="es-ES" sz="2800"/>
              <a:t>Las reacciones catabólicas, en las cuales se añade agua, se conocen como hidrólisis.</a:t>
            </a:r>
          </a:p>
          <a:p>
            <a:pPr lvl="1"/>
            <a:r>
              <a:rPr lang="es-ES">
                <a:solidFill>
                  <a:srgbClr val="FFFF99"/>
                </a:solidFill>
              </a:rPr>
              <a:t>Al añadir agua, la molécula grande se rompe en sus partes.</a:t>
            </a:r>
          </a:p>
        </p:txBody>
      </p:sp>
      <p:pic>
        <p:nvPicPr>
          <p:cNvPr id="43015" name="Picture 7" descr="FG03_UN00b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0663" y="2217738"/>
            <a:ext cx="4495800" cy="33718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15" dur="indefinite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18" dur="indefinite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build="allAtOnce"/>
      <p:bldP spid="43014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"/>
              <a:t>El control de las reacciones celulares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12" dur="indefinite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allAtOnce"/>
      <p:bldP spid="45061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/>
              <a:t>Reacciones endergónicas y exergónicas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sz="2800"/>
              <a:t>Una </a:t>
            </a:r>
            <a:r>
              <a:rPr lang="es-ES" sz="2800">
                <a:solidFill>
                  <a:srgbClr val="FF6600"/>
                </a:solidFill>
              </a:rPr>
              <a:t>reacción endergónica</a:t>
            </a:r>
            <a:r>
              <a:rPr lang="es-ES" sz="2800"/>
              <a:t> es una reacción química que necesita o utiliza energía.</a:t>
            </a:r>
          </a:p>
          <a:p>
            <a:pPr lvl="1">
              <a:lnSpc>
                <a:spcPct val="90000"/>
              </a:lnSpc>
            </a:pPr>
            <a:r>
              <a:rPr lang="es-ES" sz="2400">
                <a:solidFill>
                  <a:srgbClr val="FFFF99"/>
                </a:solidFill>
              </a:rPr>
              <a:t>Fotosíntesis.</a:t>
            </a:r>
          </a:p>
          <a:p>
            <a:pPr>
              <a:lnSpc>
                <a:spcPct val="90000"/>
              </a:lnSpc>
            </a:pPr>
            <a:r>
              <a:rPr lang="es-ES" sz="2800"/>
              <a:t>Una reacción que libera energía se conoce como una </a:t>
            </a:r>
            <a:r>
              <a:rPr lang="es-ES" sz="2800">
                <a:solidFill>
                  <a:srgbClr val="FF6600"/>
                </a:solidFill>
              </a:rPr>
              <a:t>reacción exergónica</a:t>
            </a:r>
            <a:r>
              <a:rPr lang="es-ES" sz="2800"/>
              <a:t>.</a:t>
            </a:r>
          </a:p>
          <a:p>
            <a:pPr lvl="1">
              <a:lnSpc>
                <a:spcPct val="90000"/>
              </a:lnSpc>
            </a:pPr>
            <a:r>
              <a:rPr lang="es-ES" sz="2400">
                <a:solidFill>
                  <a:srgbClr val="FFFF99"/>
                </a:solidFill>
              </a:rPr>
              <a:t>Respiración celular.</a:t>
            </a:r>
          </a:p>
        </p:txBody>
      </p:sp>
      <p:pic>
        <p:nvPicPr>
          <p:cNvPr id="47112" name="Picture 8" descr="fotos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700213"/>
            <a:ext cx="2330450" cy="2736850"/>
          </a:xfrm>
          <a:prstGeom prst="rect">
            <a:avLst/>
          </a:prstGeom>
          <a:noFill/>
        </p:spPr>
      </p:pic>
      <p:pic>
        <p:nvPicPr>
          <p:cNvPr id="47123" name="Picture 19" descr="enyld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4497388"/>
            <a:ext cx="3851275" cy="2360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1" dur="indefinite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4" dur="indefinite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9" dur="indefinite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2" dur="indefinite"/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build="allAtOnce"/>
      <p:bldP spid="47109" grpId="1" build="p"/>
    </p:bldLst>
  </p:timing>
</p:sld>
</file>

<file path=ppt/theme/theme1.xml><?xml version="1.0" encoding="utf-8"?>
<a:theme xmlns:a="http://schemas.openxmlformats.org/drawingml/2006/main" name="Arce">
  <a:themeElements>
    <a:clrScheme name="Arce 4">
      <a:dk1>
        <a:srgbClr val="008000"/>
      </a:dk1>
      <a:lt1>
        <a:srgbClr val="FFFFFF"/>
      </a:lt1>
      <a:dk2>
        <a:srgbClr val="005800"/>
      </a:dk2>
      <a:lt2>
        <a:srgbClr val="FFFFCC"/>
      </a:lt2>
      <a:accent1>
        <a:srgbClr val="00CC99"/>
      </a:accent1>
      <a:accent2>
        <a:srgbClr val="007825"/>
      </a:accent2>
      <a:accent3>
        <a:srgbClr val="AAB4AA"/>
      </a:accent3>
      <a:accent4>
        <a:srgbClr val="DADADA"/>
      </a:accent4>
      <a:accent5>
        <a:srgbClr val="AAE2CA"/>
      </a:accent5>
      <a:accent6>
        <a:srgbClr val="006C20"/>
      </a:accent6>
      <a:hlink>
        <a:srgbClr val="9966FF"/>
      </a:hlink>
      <a:folHlink>
        <a:srgbClr val="99CCFF"/>
      </a:folHlink>
    </a:clrScheme>
    <a:fontScheme name="Ar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rc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347</TotalTime>
  <Words>927</Words>
  <Application>Microsoft PowerPoint</Application>
  <PresentationFormat>Presentación en pantalla (4:3)</PresentationFormat>
  <Paragraphs>93</Paragraphs>
  <Slides>24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Times New Roman</vt:lpstr>
      <vt:lpstr>Wingdings</vt:lpstr>
      <vt:lpstr>Arial</vt:lpstr>
      <vt:lpstr>Arce</vt:lpstr>
      <vt:lpstr>Fotografía de Microsoft Photo Editor 3.0</vt:lpstr>
      <vt:lpstr>EL CONTROL DE LAS ACTIVIDADES CELULARES</vt:lpstr>
      <vt:lpstr>LAS REACCIONES CELULARES BÁSICAS</vt:lpstr>
      <vt:lpstr>Organismos autótrofos y heterótrofos</vt:lpstr>
      <vt:lpstr>Diapositiva 4</vt:lpstr>
      <vt:lpstr>Reacciones anabólicas y catabólicas</vt:lpstr>
      <vt:lpstr>Síntesis por deshidratación</vt:lpstr>
      <vt:lpstr>Hidrólisis</vt:lpstr>
      <vt:lpstr>El control de las reacciones celulares</vt:lpstr>
      <vt:lpstr>Reacciones endergónicas y exergónicas</vt:lpstr>
      <vt:lpstr>Energía de activación</vt:lpstr>
      <vt:lpstr>Catalizadores</vt:lpstr>
      <vt:lpstr>Enzimas</vt:lpstr>
      <vt:lpstr>Enzimas y sustratos</vt:lpstr>
      <vt:lpstr>Diapositiva 14</vt:lpstr>
      <vt:lpstr>Diapositiva 15</vt:lpstr>
      <vt:lpstr>Enzimas y coenzimas</vt:lpstr>
      <vt:lpstr>Los modelos de enzimas</vt:lpstr>
      <vt:lpstr>Diapositiva 18</vt:lpstr>
      <vt:lpstr>Los factores que afectan la actividad enzimática</vt:lpstr>
      <vt:lpstr>Diapositiva 20</vt:lpstr>
      <vt:lpstr>LA FUENTE DE ENERGÍA PARA LAS CÉLULAS</vt:lpstr>
      <vt:lpstr>El trifosfato de adenosina</vt:lpstr>
      <vt:lpstr>Estructura del ATP</vt:lpstr>
      <vt:lpstr>Síntesis y degradación del ATP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Administrador</cp:lastModifiedBy>
  <cp:revision>39</cp:revision>
  <dcterms:created xsi:type="dcterms:W3CDTF">1601-01-01T00:00:00Z</dcterms:created>
  <dcterms:modified xsi:type="dcterms:W3CDTF">2009-08-12T17:42:03Z</dcterms:modified>
</cp:coreProperties>
</file>