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77" r:id="rId2"/>
    <p:sldId id="278" r:id="rId3"/>
    <p:sldId id="279" r:id="rId4"/>
    <p:sldId id="290" r:id="rId5"/>
    <p:sldId id="280" r:id="rId6"/>
    <p:sldId id="281" r:id="rId7"/>
    <p:sldId id="282" r:id="rId8"/>
    <p:sldId id="291" r:id="rId9"/>
    <p:sldId id="283" r:id="rId10"/>
    <p:sldId id="284" r:id="rId11"/>
    <p:sldId id="292" r:id="rId12"/>
    <p:sldId id="285" r:id="rId13"/>
    <p:sldId id="286" r:id="rId14"/>
    <p:sldId id="287" r:id="rId15"/>
    <p:sldId id="288" r:id="rId16"/>
    <p:sldId id="289" r:id="rId17"/>
    <p:sldId id="29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83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4840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219245-8BD2-4D85-992C-4F2B815151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AA402-3113-45FB-AB65-B516E570395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A2CCA-5267-43A9-8B0D-48994830A8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3308961-5D4E-4F29-9483-362B648B25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405A3A-F99C-4CD7-8EE1-D445F458D4C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DEECCCF-E36D-4418-8906-16EFF988902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ACF681-B43E-4D4F-AA84-7F749D716C9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35259-E2F5-4497-820E-5FCF29C98F4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6A2FD-E8E5-43FD-85CE-5081FF588F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27C5F-921F-4E3F-A188-A3CAA917EBA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352E4-975D-42D4-A10A-8FF0BAC679D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9B822-D9BA-4393-B4D2-E4D68BD95B3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E26E7-A9BC-4302-B417-D55B38EFCC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79597-FC27-43E9-859A-0293A279D3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6AE8F-FEA0-4FD7-B66A-E16CA1D54B9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381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E9AF0A2-369B-4A6E-AFD2-519568A9723D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LA RESPIRACIÓN CELULAR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 sz="4000"/>
              <a:t>La cadena de transporte de electrones</a:t>
            </a:r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200"/>
              <a:t>Uno de los portadores de electrones es una </a:t>
            </a:r>
            <a:r>
              <a:rPr lang="es-ES" sz="2200">
                <a:solidFill>
                  <a:srgbClr val="FF6600"/>
                </a:solidFill>
              </a:rPr>
              <a:t>coenzima</a:t>
            </a:r>
            <a:r>
              <a:rPr lang="es-ES" sz="2200"/>
              <a:t>, los demás contienen hierro y se llaman </a:t>
            </a:r>
            <a:r>
              <a:rPr lang="es-ES" sz="2200">
                <a:solidFill>
                  <a:srgbClr val="FF6600"/>
                </a:solidFill>
              </a:rPr>
              <a:t>citocromos</a:t>
            </a:r>
            <a:r>
              <a:rPr lang="es-ES" sz="2200"/>
              <a:t>.</a:t>
            </a:r>
          </a:p>
          <a:p>
            <a:pPr>
              <a:lnSpc>
                <a:spcPct val="90000"/>
              </a:lnSpc>
            </a:pPr>
            <a:r>
              <a:rPr lang="es-ES" sz="2200"/>
              <a:t>Cada portador está en un nivel de energía más bajo que el anterior, y la energía que se libera se usa para formar ATP.</a:t>
            </a:r>
          </a:p>
          <a:p>
            <a:pPr>
              <a:lnSpc>
                <a:spcPct val="90000"/>
              </a:lnSpc>
            </a:pPr>
            <a:r>
              <a:rPr lang="es-ES" sz="2200"/>
              <a:t>Esta cadena produce </a:t>
            </a:r>
            <a:r>
              <a:rPr lang="es-ES" sz="2200">
                <a:solidFill>
                  <a:srgbClr val="FF6600"/>
                </a:solidFill>
              </a:rPr>
              <a:t>32 moléculas de ATP</a:t>
            </a:r>
            <a:r>
              <a:rPr lang="es-ES" sz="2200"/>
              <a:t> por cada molécula de glucosa degradada, que más </a:t>
            </a:r>
            <a:r>
              <a:rPr lang="es-ES" sz="2200">
                <a:solidFill>
                  <a:srgbClr val="FF6600"/>
                </a:solidFill>
              </a:rPr>
              <a:t>2 ATP de la glucólisis</a:t>
            </a:r>
            <a:r>
              <a:rPr lang="es-ES" sz="2200"/>
              <a:t> y </a:t>
            </a:r>
            <a:r>
              <a:rPr lang="es-ES" sz="2200">
                <a:solidFill>
                  <a:srgbClr val="FF6600"/>
                </a:solidFill>
              </a:rPr>
              <a:t>2 ATP del ciclo del ácido cítrico</a:t>
            </a:r>
            <a:r>
              <a:rPr lang="es-ES" sz="2200"/>
              <a:t>, hay una ganancia neta de </a:t>
            </a:r>
            <a:r>
              <a:rPr lang="es-ES" sz="2200" b="1">
                <a:solidFill>
                  <a:srgbClr val="FF6600"/>
                </a:solidFill>
              </a:rPr>
              <a:t>36 ATP por cada glucosa</a:t>
            </a:r>
            <a:r>
              <a:rPr lang="es-ES" sz="2200"/>
              <a:t> que se degrada en </a:t>
            </a:r>
            <a:r>
              <a:rPr lang="es-ES" sz="2200">
                <a:solidFill>
                  <a:srgbClr val="FFCC00"/>
                </a:solidFill>
              </a:rPr>
              <a:t>CO2 y H2O</a:t>
            </a:r>
            <a:r>
              <a:rPr lang="es-ES" sz="2200"/>
              <a:t>.</a:t>
            </a:r>
          </a:p>
        </p:txBody>
      </p:sp>
      <p:pic>
        <p:nvPicPr>
          <p:cNvPr id="93196" name="Picture 12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2144713"/>
            <a:ext cx="4495800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20841" name="Picture 9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466725"/>
            <a:ext cx="7589837" cy="5699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Respiración anaeróbica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No todas las formas de respiración requieren oxígeno.</a:t>
            </a:r>
          </a:p>
          <a:p>
            <a:pPr>
              <a:lnSpc>
                <a:spcPct val="90000"/>
              </a:lnSpc>
            </a:pPr>
            <a:r>
              <a:rPr lang="es-ES"/>
              <a:t>Algunos organismos (bacterias) degradan su alimento por medio de la </a:t>
            </a:r>
            <a:r>
              <a:rPr lang="es-ES">
                <a:solidFill>
                  <a:srgbClr val="FF6600"/>
                </a:solidFill>
              </a:rPr>
              <a:t>respiración anaeróbica</a:t>
            </a:r>
            <a:r>
              <a:rPr lang="es-ES"/>
              <a:t>.</a:t>
            </a:r>
          </a:p>
          <a:p>
            <a:pPr>
              <a:lnSpc>
                <a:spcPct val="90000"/>
              </a:lnSpc>
            </a:pPr>
            <a:r>
              <a:rPr lang="es-ES"/>
              <a:t>Aquí, </a:t>
            </a:r>
            <a:r>
              <a:rPr lang="es-ES">
                <a:solidFill>
                  <a:srgbClr val="FFCC00"/>
                </a:solidFill>
              </a:rPr>
              <a:t>el aceptor final de electrones es otra sustancia inorgánica diferente al oxígeno</a:t>
            </a:r>
            <a:r>
              <a:rPr lang="es-ES"/>
              <a:t>.</a:t>
            </a:r>
          </a:p>
          <a:p>
            <a:pPr>
              <a:lnSpc>
                <a:spcPct val="90000"/>
              </a:lnSpc>
            </a:pPr>
            <a:r>
              <a:rPr lang="es-ES"/>
              <a:t>Se produce </a:t>
            </a:r>
            <a:r>
              <a:rPr lang="es-ES">
                <a:solidFill>
                  <a:srgbClr val="FFCC00"/>
                </a:solidFill>
              </a:rPr>
              <a:t>menos ATP</a:t>
            </a:r>
            <a:r>
              <a:rPr lang="es-ES"/>
              <a:t> que en la respiración aeróbica.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FERMENTACIÓN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4038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Es la degradación de la glucosa y liberación de energía utilizando </a:t>
            </a:r>
            <a:r>
              <a:rPr lang="es-ES" sz="2400">
                <a:solidFill>
                  <a:srgbClr val="FFCC00"/>
                </a:solidFill>
              </a:rPr>
              <a:t>sustancias orgánicas</a:t>
            </a:r>
            <a:r>
              <a:rPr lang="es-ES" sz="2400"/>
              <a:t> como aceptores finales de electrones.</a:t>
            </a:r>
          </a:p>
          <a:p>
            <a:pPr>
              <a:lnSpc>
                <a:spcPct val="90000"/>
              </a:lnSpc>
            </a:pPr>
            <a:r>
              <a:rPr lang="es-ES" sz="2400"/>
              <a:t>Algunos organismos como las bacterias y las células musculares humanas, pueden producir energía mediante la fermentación.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La primera parte de la fermentación es la glucólisis.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La segunda parte difiere según el tipo de organismo</a:t>
            </a:r>
            <a:r>
              <a:rPr lang="es-ES" sz="2000"/>
              <a:t>.</a:t>
            </a:r>
          </a:p>
        </p:txBody>
      </p:sp>
      <p:pic>
        <p:nvPicPr>
          <p:cNvPr id="97288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2205038"/>
            <a:ext cx="4495800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Fermentación alcohólica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Este tipo de fermentación produce </a:t>
            </a:r>
            <a:r>
              <a:rPr lang="es-ES" sz="2800">
                <a:solidFill>
                  <a:srgbClr val="FF6600"/>
                </a:solidFill>
              </a:rPr>
              <a:t>alcohol etílico y CO2</a:t>
            </a:r>
            <a:r>
              <a:rPr lang="es-ES" sz="2800"/>
              <a:t>, a partir del ácido pirúvico.</a:t>
            </a:r>
          </a:p>
          <a:p>
            <a:pPr>
              <a:lnSpc>
                <a:spcPct val="90000"/>
              </a:lnSpc>
            </a:pPr>
            <a:r>
              <a:rPr lang="es-ES" sz="2800"/>
              <a:t>Es llevada a cabo por las células de </a:t>
            </a:r>
            <a:r>
              <a:rPr lang="es-ES" sz="2800">
                <a:solidFill>
                  <a:srgbClr val="FF6600"/>
                </a:solidFill>
              </a:rPr>
              <a:t>levadura</a:t>
            </a:r>
            <a:r>
              <a:rPr lang="es-ES" sz="2800"/>
              <a:t> (hongo).</a:t>
            </a:r>
          </a:p>
          <a:p>
            <a:pPr>
              <a:lnSpc>
                <a:spcPct val="90000"/>
              </a:lnSpc>
            </a:pPr>
            <a:r>
              <a:rPr lang="es-ES" sz="2800"/>
              <a:t>La fermentación realizada por las levaduras hace que la masa del pan suba y esté preparada para hornearse.</a:t>
            </a:r>
          </a:p>
        </p:txBody>
      </p:sp>
      <p:pic>
        <p:nvPicPr>
          <p:cNvPr id="99336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8" y="2289175"/>
            <a:ext cx="4495800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Fermentación láctica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997450"/>
          </a:xfrm>
        </p:spPr>
        <p:txBody>
          <a:bodyPr/>
          <a:lstStyle/>
          <a:p>
            <a:r>
              <a:rPr lang="es-ES" sz="2800"/>
              <a:t>Este tipo de fermentación convierte el ácido pirúvico en </a:t>
            </a:r>
            <a:r>
              <a:rPr lang="es-ES" sz="2800">
                <a:solidFill>
                  <a:srgbClr val="FF6600"/>
                </a:solidFill>
              </a:rPr>
              <a:t>ácido láctico</a:t>
            </a:r>
            <a:r>
              <a:rPr lang="es-ES" sz="2800"/>
              <a:t>.</a:t>
            </a:r>
          </a:p>
          <a:p>
            <a:r>
              <a:rPr lang="es-ES" sz="2800"/>
              <a:t>Al igual que la alcohólica, es anaeróbica y tiene una </a:t>
            </a:r>
            <a:r>
              <a:rPr lang="es-ES" sz="2800">
                <a:solidFill>
                  <a:srgbClr val="FFCC00"/>
                </a:solidFill>
              </a:rPr>
              <a:t>ganancia neta de 2 ATP</a:t>
            </a:r>
            <a:r>
              <a:rPr lang="es-ES" sz="2800"/>
              <a:t> por cada glucosa degradada.</a:t>
            </a:r>
          </a:p>
          <a:p>
            <a:r>
              <a:rPr lang="es-ES" sz="2800"/>
              <a:t>Es importante en la </a:t>
            </a:r>
            <a:r>
              <a:rPr lang="es-ES" sz="2800">
                <a:solidFill>
                  <a:srgbClr val="FF6600"/>
                </a:solidFill>
              </a:rPr>
              <a:t>producción de lácteos</a:t>
            </a:r>
            <a:r>
              <a:rPr lang="es-E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solidFill>
                  <a:srgbClr val="FFFF99"/>
                </a:solidFill>
              </a:rPr>
              <a:t>¿Por qué es importante la fermentación para las células musculares de organismos aeróbicos?</a:t>
            </a:r>
          </a:p>
          <a:p>
            <a:pPr>
              <a:lnSpc>
                <a:spcPct val="90000"/>
              </a:lnSpc>
            </a:pPr>
            <a:r>
              <a:rPr lang="es-ES">
                <a:solidFill>
                  <a:srgbClr val="FFFF99"/>
                </a:solidFill>
              </a:rPr>
              <a:t>¿Qué proceso celular produce mayor cantidad de energía en forma de ATP?</a:t>
            </a:r>
          </a:p>
          <a:p>
            <a:pPr>
              <a:lnSpc>
                <a:spcPct val="90000"/>
              </a:lnSpc>
            </a:pPr>
            <a:r>
              <a:rPr lang="es-ES">
                <a:solidFill>
                  <a:srgbClr val="FFFF99"/>
                </a:solidFill>
              </a:rPr>
              <a:t>¿Cuál es la ganancia neta de ATP en la respiración aerobia y en la fermentación?</a:t>
            </a:r>
          </a:p>
          <a:p>
            <a:pPr>
              <a:lnSpc>
                <a:spcPct val="90000"/>
              </a:lnSpc>
            </a:pPr>
            <a:r>
              <a:rPr lang="es-ES">
                <a:solidFill>
                  <a:srgbClr val="FFFF99"/>
                </a:solidFill>
              </a:rPr>
              <a:t>¿Qué aplicación industrial tiene la fermentación?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461963"/>
            <a:ext cx="791527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44563"/>
          </a:xfrm>
        </p:spPr>
        <p:txBody>
          <a:bodyPr/>
          <a:lstStyle/>
          <a:p>
            <a:r>
              <a:rPr lang="es-ES"/>
              <a:t>Respiración celular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29600" cy="2189163"/>
          </a:xfrm>
        </p:spPr>
        <p:txBody>
          <a:bodyPr/>
          <a:lstStyle/>
          <a:p>
            <a:r>
              <a:rPr lang="es-ES" sz="2800"/>
              <a:t>La degradación de la glucosa mediante el uso de oxígeno o alguna otra sustancia inorgánica, se conoce como </a:t>
            </a:r>
            <a:r>
              <a:rPr lang="es-ES" sz="2800">
                <a:solidFill>
                  <a:srgbClr val="FF6600"/>
                </a:solidFill>
              </a:rPr>
              <a:t>respiración celular</a:t>
            </a:r>
            <a:r>
              <a:rPr lang="es-ES" sz="2800"/>
              <a:t>.</a:t>
            </a:r>
          </a:p>
          <a:p>
            <a:pPr lvl="1"/>
            <a:r>
              <a:rPr lang="es-ES" sz="2400">
                <a:solidFill>
                  <a:srgbClr val="FFFF99"/>
                </a:solidFill>
              </a:rPr>
              <a:t>La respiración celular que necesita oxígeno se llama respiración aeróbica.</a:t>
            </a:r>
          </a:p>
        </p:txBody>
      </p:sp>
      <p:pic>
        <p:nvPicPr>
          <p:cNvPr id="81928" name="Picture 8" descr="Ove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429000"/>
            <a:ext cx="5761038" cy="321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114800" cy="1143000"/>
          </a:xfrm>
        </p:spPr>
        <p:txBody>
          <a:bodyPr/>
          <a:lstStyle/>
          <a:p>
            <a:r>
              <a:rPr lang="es-ES"/>
              <a:t>Glucólisis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/>
          <a:p>
            <a:r>
              <a:rPr lang="es-ES" sz="2400"/>
              <a:t>Es la conversión de glucosa en dos moléculas de </a:t>
            </a:r>
            <a:r>
              <a:rPr lang="es-ES" sz="2400">
                <a:solidFill>
                  <a:srgbClr val="FF6600"/>
                </a:solidFill>
              </a:rPr>
              <a:t>ácido pirúvico</a:t>
            </a:r>
            <a:r>
              <a:rPr lang="es-ES" sz="2400"/>
              <a:t> (compuesto de 3 carbonos).</a:t>
            </a:r>
          </a:p>
          <a:p>
            <a:pPr lvl="1"/>
            <a:r>
              <a:rPr lang="es-ES" sz="2000">
                <a:solidFill>
                  <a:srgbClr val="FFFF99"/>
                </a:solidFill>
              </a:rPr>
              <a:t>Se usan dos moléculas de ATP, pero se producen cuatro.</a:t>
            </a:r>
          </a:p>
          <a:p>
            <a:pPr lvl="1"/>
            <a:r>
              <a:rPr lang="es-ES" sz="2000">
                <a:solidFill>
                  <a:srgbClr val="FFFF99"/>
                </a:solidFill>
              </a:rPr>
              <a:t>El H, junto con electrones, se unen a una coenzima que se llama </a:t>
            </a:r>
            <a:r>
              <a:rPr lang="es-ES" sz="2000">
                <a:solidFill>
                  <a:srgbClr val="FF6600"/>
                </a:solidFill>
              </a:rPr>
              <a:t>nicotín adenín dinucleótido (NAD</a:t>
            </a:r>
            <a:r>
              <a:rPr lang="es-ES" sz="2000" baseline="30000">
                <a:solidFill>
                  <a:srgbClr val="FF6600"/>
                </a:solidFill>
              </a:rPr>
              <a:t>+</a:t>
            </a:r>
            <a:r>
              <a:rPr lang="es-ES" sz="2000">
                <a:solidFill>
                  <a:srgbClr val="FF6600"/>
                </a:solidFill>
              </a:rPr>
              <a:t>)</a:t>
            </a:r>
            <a:r>
              <a:rPr lang="es-ES" sz="2000">
                <a:solidFill>
                  <a:srgbClr val="FFFF99"/>
                </a:solidFill>
              </a:rPr>
              <a:t> y forma </a:t>
            </a:r>
            <a:r>
              <a:rPr lang="es-ES" sz="2000">
                <a:solidFill>
                  <a:srgbClr val="FF6600"/>
                </a:solidFill>
              </a:rPr>
              <a:t>NADH</a:t>
            </a:r>
            <a:r>
              <a:rPr lang="es-ES" sz="2000">
                <a:solidFill>
                  <a:srgbClr val="FFFF99"/>
                </a:solidFill>
              </a:rPr>
              <a:t>.</a:t>
            </a:r>
          </a:p>
          <a:p>
            <a:pPr lvl="1"/>
            <a:r>
              <a:rPr lang="es-ES" sz="2000">
                <a:solidFill>
                  <a:srgbClr val="FFFF99"/>
                </a:solidFill>
              </a:rPr>
              <a:t>Ocurre en el citoplasma.</a:t>
            </a:r>
          </a:p>
          <a:p>
            <a:pPr lvl="1"/>
            <a:r>
              <a:rPr lang="es-ES" sz="2000">
                <a:solidFill>
                  <a:srgbClr val="FFFF99"/>
                </a:solidFill>
              </a:rPr>
              <a:t>Es anaeróbica.</a:t>
            </a:r>
          </a:p>
        </p:txBody>
      </p:sp>
      <p:pic>
        <p:nvPicPr>
          <p:cNvPr id="83975" name="Picture 7" descr="glycoly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88913"/>
            <a:ext cx="3675063" cy="6669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glico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3300" y="549275"/>
            <a:ext cx="4386263" cy="590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es-ES"/>
              <a:t>Glucólisis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229600" cy="2405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Libera solamente el 10% de la energía disponible en la glucosa.</a:t>
            </a:r>
          </a:p>
          <a:p>
            <a:pPr>
              <a:lnSpc>
                <a:spcPct val="80000"/>
              </a:lnSpc>
            </a:pPr>
            <a:r>
              <a:rPr lang="es-ES" sz="2400"/>
              <a:t>La energía restante se libera al romperse cada molécula de ácido pirúvico en </a:t>
            </a:r>
            <a:r>
              <a:rPr lang="es-ES" sz="2400">
                <a:solidFill>
                  <a:srgbClr val="FF6600"/>
                </a:solidFill>
              </a:rPr>
              <a:t>agua y bióxido de carbono.</a:t>
            </a:r>
          </a:p>
          <a:p>
            <a:pPr>
              <a:lnSpc>
                <a:spcPct val="80000"/>
              </a:lnSpc>
            </a:pPr>
            <a:r>
              <a:rPr lang="es-ES" sz="2400"/>
              <a:t>El primer paso es la conversión del ácido pirúvico (3 C) </a:t>
            </a:r>
            <a:r>
              <a:rPr lang="es-ES" sz="2400">
                <a:solidFill>
                  <a:srgbClr val="FF6600"/>
                </a:solidFill>
              </a:rPr>
              <a:t>en ácido acético (2 C)</a:t>
            </a:r>
            <a:r>
              <a:rPr lang="es-ES" sz="2400"/>
              <a:t>; el cual está unido a la </a:t>
            </a:r>
            <a:r>
              <a:rPr lang="es-ES" sz="2400">
                <a:solidFill>
                  <a:srgbClr val="FF6600"/>
                </a:solidFill>
              </a:rPr>
              <a:t>coenzima A (coA).</a:t>
            </a:r>
            <a:r>
              <a:rPr lang="es-ES" sz="2400"/>
              <a:t> </a:t>
            </a:r>
          </a:p>
          <a:p>
            <a:pPr lvl="1">
              <a:lnSpc>
                <a:spcPct val="80000"/>
              </a:lnSpc>
            </a:pPr>
            <a:r>
              <a:rPr lang="es-ES" sz="2000">
                <a:solidFill>
                  <a:srgbClr val="FFFF99"/>
                </a:solidFill>
              </a:rPr>
              <a:t>Se produce una molécula de CO2 y NADH.</a:t>
            </a:r>
          </a:p>
        </p:txBody>
      </p:sp>
      <p:pic>
        <p:nvPicPr>
          <p:cNvPr id="86033" name="Picture 17" descr="Image8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525" y="4065588"/>
            <a:ext cx="6875463" cy="260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ciclo del ácido cítrico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A continuación, el acetil-coA entra en una serie de reacciones conocidas como el </a:t>
            </a:r>
            <a:r>
              <a:rPr lang="es-ES" sz="2400">
                <a:solidFill>
                  <a:srgbClr val="FF6600"/>
                </a:solidFill>
              </a:rPr>
              <a:t>ciclo del ácido cítrico</a:t>
            </a:r>
            <a:r>
              <a:rPr lang="es-ES" sz="2400"/>
              <a:t>, en el cual se completa la degradación de la glucosa.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El acetil-coA se une al ácido oxaloacético (4C) y forma el ácido cítrico (6C).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El ácido cítrico vuelve a convertirse en ácido oxaloacético.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Se libera CO2, se genera NADH o FADH2 y se produce ATP.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El ciclo empieza de nuevo.</a:t>
            </a:r>
          </a:p>
        </p:txBody>
      </p:sp>
      <p:pic>
        <p:nvPicPr>
          <p:cNvPr id="88072" name="Picture 8" descr="u4fg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276475"/>
            <a:ext cx="4608513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La molécula de glucosa se degrada completamente una vez que las dos moléculas de ácido pirúvico entran a las reacciones del ácido cítrico.</a:t>
            </a:r>
          </a:p>
          <a:p>
            <a:pPr>
              <a:lnSpc>
                <a:spcPct val="90000"/>
              </a:lnSpc>
            </a:pPr>
            <a:r>
              <a:rPr lang="es-ES"/>
              <a:t>Este ciclo puede degradar otras sustancias que no sean acetil-coA, como productos de la degradación de los lípidos y proteínas, que ingresan en diferentes puntos del ciclo, y se obtiene energía.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/>
              <a:t>El ciclo del ácido cítrico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kreb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836613"/>
            <a:ext cx="5513388" cy="5513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La cadena de transporte de electrones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244975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200"/>
              <a:t>En el ciclo del ácido cítrico se ha producido CO2, que se elimina, y una molécula de ATP.</a:t>
            </a:r>
          </a:p>
          <a:p>
            <a:pPr>
              <a:lnSpc>
                <a:spcPct val="90000"/>
              </a:lnSpc>
            </a:pPr>
            <a:r>
              <a:rPr lang="es-ES" sz="2200"/>
              <a:t>Sin embargo, la mayor parte de la energía de la glucosa la llevan el NADH y el FADH2, junto a los electrones asociados.</a:t>
            </a:r>
          </a:p>
          <a:p>
            <a:pPr>
              <a:lnSpc>
                <a:spcPct val="90000"/>
              </a:lnSpc>
            </a:pPr>
            <a:r>
              <a:rPr lang="es-ES" sz="2200"/>
              <a:t>Estos electrones sufren una serie de transferencias entre compuestos que son portadores de electrones, denominados </a:t>
            </a:r>
            <a:r>
              <a:rPr lang="es-ES" sz="2200">
                <a:solidFill>
                  <a:srgbClr val="FF6600"/>
                </a:solidFill>
              </a:rPr>
              <a:t>cadena de transporte de electrones</a:t>
            </a:r>
            <a:r>
              <a:rPr lang="es-ES" sz="2200"/>
              <a:t>, y que se encuentran en las </a:t>
            </a:r>
            <a:r>
              <a:rPr lang="es-ES" sz="2200">
                <a:solidFill>
                  <a:srgbClr val="FF6600"/>
                </a:solidFill>
              </a:rPr>
              <a:t>crestas de las mitocondrias</a:t>
            </a:r>
            <a:r>
              <a:rPr lang="es-ES" sz="2200"/>
              <a:t>.</a:t>
            </a:r>
          </a:p>
        </p:txBody>
      </p:sp>
      <p:pic>
        <p:nvPicPr>
          <p:cNvPr id="91144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2133600"/>
            <a:ext cx="4495800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e">
  <a:themeElements>
    <a:clrScheme name="Arce 4">
      <a:dk1>
        <a:srgbClr val="008000"/>
      </a:dk1>
      <a:lt1>
        <a:srgbClr val="FFFFFF"/>
      </a:lt1>
      <a:dk2>
        <a:srgbClr val="005800"/>
      </a:dk2>
      <a:lt2>
        <a:srgbClr val="FFFFCC"/>
      </a:lt2>
      <a:accent1>
        <a:srgbClr val="00CC99"/>
      </a:accent1>
      <a:accent2>
        <a:srgbClr val="007825"/>
      </a:accent2>
      <a:accent3>
        <a:srgbClr val="AAB4AA"/>
      </a:accent3>
      <a:accent4>
        <a:srgbClr val="DADADA"/>
      </a:accent4>
      <a:accent5>
        <a:srgbClr val="AAE2CA"/>
      </a:accent5>
      <a:accent6>
        <a:srgbClr val="006C20"/>
      </a:accent6>
      <a:hlink>
        <a:srgbClr val="9966FF"/>
      </a:hlink>
      <a:folHlink>
        <a:srgbClr val="99CCFF"/>
      </a:folHlink>
    </a:clrScheme>
    <a:fontScheme name="Ar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c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428</TotalTime>
  <Words>762</Words>
  <Application>Microsoft PowerPoint</Application>
  <PresentationFormat>Presentación en pantalla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Times New Roman</vt:lpstr>
      <vt:lpstr>Wingdings</vt:lpstr>
      <vt:lpstr>Arial</vt:lpstr>
      <vt:lpstr>Arce</vt:lpstr>
      <vt:lpstr>LA RESPIRACIÓN CELULAR</vt:lpstr>
      <vt:lpstr>Respiración celular</vt:lpstr>
      <vt:lpstr>Glucólisis</vt:lpstr>
      <vt:lpstr>Diapositiva 4</vt:lpstr>
      <vt:lpstr>Glucólisis</vt:lpstr>
      <vt:lpstr>El ciclo del ácido cítrico</vt:lpstr>
      <vt:lpstr>El ciclo del ácido cítrico</vt:lpstr>
      <vt:lpstr>Diapositiva 8</vt:lpstr>
      <vt:lpstr>La cadena de transporte de electrones</vt:lpstr>
      <vt:lpstr>La cadena de transporte de electrones</vt:lpstr>
      <vt:lpstr>Diapositiva 11</vt:lpstr>
      <vt:lpstr>Respiración anaeróbica</vt:lpstr>
      <vt:lpstr>FERMENTACIÓN</vt:lpstr>
      <vt:lpstr>Fermentación alcohólica</vt:lpstr>
      <vt:lpstr>Fermentación láctica</vt:lpstr>
      <vt:lpstr>Preguntas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44</cp:revision>
  <dcterms:created xsi:type="dcterms:W3CDTF">1601-01-01T00:00:00Z</dcterms:created>
  <dcterms:modified xsi:type="dcterms:W3CDTF">2009-08-12T17:44:18Z</dcterms:modified>
</cp:coreProperties>
</file>