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2" r:id="rId7"/>
    <p:sldId id="264" r:id="rId8"/>
    <p:sldId id="265" r:id="rId9"/>
    <p:sldId id="273" r:id="rId10"/>
    <p:sldId id="266" r:id="rId11"/>
    <p:sldId id="271" r:id="rId12"/>
    <p:sldId id="268" r:id="rId13"/>
    <p:sldId id="267" r:id="rId14"/>
    <p:sldId id="272" r:id="rId15"/>
    <p:sldId id="270" r:id="rId16"/>
    <p:sldId id="269" r:id="rId17"/>
    <p:sldId id="284" r:id="rId18"/>
    <p:sldId id="274" r:id="rId19"/>
    <p:sldId id="275" r:id="rId20"/>
    <p:sldId id="277" r:id="rId21"/>
    <p:sldId id="276" r:id="rId22"/>
    <p:sldId id="279" r:id="rId23"/>
    <p:sldId id="280" r:id="rId24"/>
    <p:sldId id="283" r:id="rId25"/>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imes New Roman" charset="0"/>
        <a:ea typeface="+mn-ea"/>
        <a:cs typeface="+mn-cs"/>
      </a:defRPr>
    </a:lvl1pPr>
    <a:lvl2pPr marL="457200" algn="l" rtl="0" fontAlgn="base">
      <a:spcBef>
        <a:spcPct val="0"/>
      </a:spcBef>
      <a:spcAft>
        <a:spcPct val="0"/>
      </a:spcAft>
      <a:defRPr kumimoji="1" sz="2400" kern="1200">
        <a:solidFill>
          <a:schemeClr val="tx1"/>
        </a:solidFill>
        <a:latin typeface="Times New Roman" charset="0"/>
        <a:ea typeface="+mn-ea"/>
        <a:cs typeface="+mn-cs"/>
      </a:defRPr>
    </a:lvl2pPr>
    <a:lvl3pPr marL="914400" algn="l" rtl="0" fontAlgn="base">
      <a:spcBef>
        <a:spcPct val="0"/>
      </a:spcBef>
      <a:spcAft>
        <a:spcPct val="0"/>
      </a:spcAft>
      <a:defRPr kumimoji="1" sz="2400" kern="1200">
        <a:solidFill>
          <a:schemeClr val="tx1"/>
        </a:solidFill>
        <a:latin typeface="Times New Roman" charset="0"/>
        <a:ea typeface="+mn-ea"/>
        <a:cs typeface="+mn-cs"/>
      </a:defRPr>
    </a:lvl3pPr>
    <a:lvl4pPr marL="1371600" algn="l" rtl="0" fontAlgn="base">
      <a:spcBef>
        <a:spcPct val="0"/>
      </a:spcBef>
      <a:spcAft>
        <a:spcPct val="0"/>
      </a:spcAft>
      <a:defRPr kumimoji="1" sz="2400" kern="1200">
        <a:solidFill>
          <a:schemeClr val="tx1"/>
        </a:solidFill>
        <a:latin typeface="Times New Roman" charset="0"/>
        <a:ea typeface="+mn-ea"/>
        <a:cs typeface="+mn-cs"/>
      </a:defRPr>
    </a:lvl4pPr>
    <a:lvl5pPr marL="1828800" algn="l" rtl="0" fontAlgn="base">
      <a:spcBef>
        <a:spcPct val="0"/>
      </a:spcBef>
      <a:spcAft>
        <a:spcPct val="0"/>
      </a:spcAft>
      <a:defRPr kumimoji="1" sz="2400" kern="1200">
        <a:solidFill>
          <a:schemeClr val="tx1"/>
        </a:solidFill>
        <a:latin typeface="Times New Roman" charset="0"/>
        <a:ea typeface="+mn-ea"/>
        <a:cs typeface="+mn-cs"/>
      </a:defRPr>
    </a:lvl5pPr>
    <a:lvl6pPr marL="2286000" algn="l" defTabSz="914400" rtl="0" eaLnBrk="1" latinLnBrk="0" hangingPunct="1">
      <a:defRPr kumimoji="1" sz="2400" kern="1200">
        <a:solidFill>
          <a:schemeClr val="tx1"/>
        </a:solidFill>
        <a:latin typeface="Times New Roman" charset="0"/>
        <a:ea typeface="+mn-ea"/>
        <a:cs typeface="+mn-cs"/>
      </a:defRPr>
    </a:lvl6pPr>
    <a:lvl7pPr marL="2743200" algn="l" defTabSz="914400" rtl="0" eaLnBrk="1" latinLnBrk="0" hangingPunct="1">
      <a:defRPr kumimoji="1" sz="2400" kern="1200">
        <a:solidFill>
          <a:schemeClr val="tx1"/>
        </a:solidFill>
        <a:latin typeface="Times New Roman" charset="0"/>
        <a:ea typeface="+mn-ea"/>
        <a:cs typeface="+mn-cs"/>
      </a:defRPr>
    </a:lvl7pPr>
    <a:lvl8pPr marL="3200400" algn="l" defTabSz="914400" rtl="0" eaLnBrk="1" latinLnBrk="0" hangingPunct="1">
      <a:defRPr kumimoji="1" sz="2400" kern="1200">
        <a:solidFill>
          <a:schemeClr val="tx1"/>
        </a:solidFill>
        <a:latin typeface="Times New Roman" charset="0"/>
        <a:ea typeface="+mn-ea"/>
        <a:cs typeface="+mn-cs"/>
      </a:defRPr>
    </a:lvl8pPr>
    <a:lvl9pPr marL="3657600" algn="l" defTabSz="914400" rtl="0" eaLnBrk="1" latinLnBrk="0" hangingPunct="1">
      <a:defRPr kumimoji="1"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C010"/>
    <a:srgbClr val="FA8B1C"/>
    <a:srgbClr val="F8210A"/>
    <a:srgbClr val="ECFEED"/>
    <a:srgbClr val="DFF2BE"/>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autoAdjust="0"/>
    <p:restoredTop sz="94660"/>
  </p:normalViewPr>
  <p:slideViewPr>
    <p:cSldViewPr>
      <p:cViewPr varScale="1">
        <p:scale>
          <a:sx n="65" d="100"/>
          <a:sy n="65" d="100"/>
        </p:scale>
        <p:origin x="-4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170"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es-ES"/>
          </a:p>
        </p:txBody>
      </p:sp>
      <p:pic>
        <p:nvPicPr>
          <p:cNvPr id="7171" name="Picture 3" descr="ANABNR2"/>
          <p:cNvPicPr>
            <a:picLocks noChangeAspect="1" noChangeArrowheads="1"/>
          </p:cNvPicPr>
          <p:nvPr/>
        </p:nvPicPr>
        <p:blipFill>
          <a:blip r:embed="rId2"/>
          <a:srcRect l="-900" t="-1314" r="-2" b="-36961"/>
          <a:stretch>
            <a:fillRect/>
          </a:stretch>
        </p:blipFill>
        <p:spPr bwMode="auto">
          <a:xfrm>
            <a:off x="533400" y="3200400"/>
            <a:ext cx="8458200" cy="1158875"/>
          </a:xfrm>
          <a:prstGeom prst="rect">
            <a:avLst/>
          </a:prstGeom>
          <a:noFill/>
        </p:spPr>
      </p:pic>
      <p:sp>
        <p:nvSpPr>
          <p:cNvPr id="7172"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endParaRPr lang="es-ES"/>
          </a:p>
        </p:txBody>
      </p:sp>
      <p:sp>
        <p:nvSpPr>
          <p:cNvPr id="7173" name="Rectangle 5"/>
          <p:cNvSpPr>
            <a:spLocks noGrp="1" noChangeArrowheads="1"/>
          </p:cNvSpPr>
          <p:nvPr>
            <p:ph type="ctrTitle"/>
          </p:nvPr>
        </p:nvSpPr>
        <p:spPr>
          <a:xfrm>
            <a:off x="1143000" y="1981200"/>
            <a:ext cx="7772400" cy="1143000"/>
          </a:xfrm>
        </p:spPr>
        <p:txBody>
          <a:bodyPr/>
          <a:lstStyle>
            <a:lvl1pPr>
              <a:defRPr/>
            </a:lvl1pPr>
          </a:lstStyle>
          <a:p>
            <a:r>
              <a:rPr lang="es-ES"/>
              <a:t>Haga clic para modificar el estilo de título del patrón</a:t>
            </a:r>
          </a:p>
        </p:txBody>
      </p:sp>
      <p:sp>
        <p:nvSpPr>
          <p:cNvPr id="7174" name="Rectangle 6"/>
          <p:cNvSpPr>
            <a:spLocks noGrp="1" noChangeArrowheads="1"/>
          </p:cNvSpPr>
          <p:nvPr>
            <p:ph type="subTitle" idx="1"/>
          </p:nvPr>
        </p:nvSpPr>
        <p:spPr>
          <a:xfrm>
            <a:off x="2038350" y="4351338"/>
            <a:ext cx="6400800" cy="1371600"/>
          </a:xfrm>
        </p:spPr>
        <p:txBody>
          <a:bodyPr/>
          <a:lstStyle>
            <a:lvl1pPr marL="0" indent="0">
              <a:buFont typeface="Wingdings" pitchFamily="2" charset="2"/>
              <a:buNone/>
              <a:defRPr/>
            </a:lvl1pPr>
          </a:lstStyle>
          <a:p>
            <a:r>
              <a:rPr lang="es-ES"/>
              <a:t>Haga clic para modificar el estilo de subtítulo del patrón</a:t>
            </a:r>
          </a:p>
        </p:txBody>
      </p:sp>
      <p:sp>
        <p:nvSpPr>
          <p:cNvPr id="7175" name="Rectangle 7"/>
          <p:cNvSpPr>
            <a:spLocks noGrp="1" noChangeArrowheads="1"/>
          </p:cNvSpPr>
          <p:nvPr>
            <p:ph type="dt" sz="half" idx="2"/>
          </p:nvPr>
        </p:nvSpPr>
        <p:spPr>
          <a:xfrm>
            <a:off x="685800" y="6324600"/>
            <a:ext cx="1905000" cy="457200"/>
          </a:xfrm>
        </p:spPr>
        <p:txBody>
          <a:bodyPr/>
          <a:lstStyle>
            <a:lvl1pPr>
              <a:defRPr/>
            </a:lvl1pPr>
          </a:lstStyle>
          <a:p>
            <a:endParaRPr lang="es-ES"/>
          </a:p>
        </p:txBody>
      </p:sp>
      <p:sp>
        <p:nvSpPr>
          <p:cNvPr id="7176" name="Rectangle 8"/>
          <p:cNvSpPr>
            <a:spLocks noGrp="1" noChangeArrowheads="1"/>
          </p:cNvSpPr>
          <p:nvPr>
            <p:ph type="ftr" sz="quarter" idx="3"/>
          </p:nvPr>
        </p:nvSpPr>
        <p:spPr>
          <a:xfrm>
            <a:off x="3124200" y="6324600"/>
            <a:ext cx="2895600" cy="457200"/>
          </a:xfrm>
        </p:spPr>
        <p:txBody>
          <a:bodyPr/>
          <a:lstStyle>
            <a:lvl1pPr>
              <a:defRPr/>
            </a:lvl1pPr>
          </a:lstStyle>
          <a:p>
            <a:endParaRPr lang="es-ES"/>
          </a:p>
        </p:txBody>
      </p:sp>
      <p:sp>
        <p:nvSpPr>
          <p:cNvPr id="7177" name="Rectangle 9"/>
          <p:cNvSpPr>
            <a:spLocks noGrp="1" noChangeArrowheads="1"/>
          </p:cNvSpPr>
          <p:nvPr>
            <p:ph type="sldNum" sz="quarter" idx="4"/>
          </p:nvPr>
        </p:nvSpPr>
        <p:spPr>
          <a:xfrm>
            <a:off x="6553200" y="6324600"/>
            <a:ext cx="1905000" cy="457200"/>
          </a:xfrm>
        </p:spPr>
        <p:txBody>
          <a:bodyPr/>
          <a:lstStyle>
            <a:lvl1pPr>
              <a:defRPr sz="1400"/>
            </a:lvl1pPr>
          </a:lstStyle>
          <a:p>
            <a:fld id="{EACC10E2-D276-472D-A045-D1F6F65D5DB9}"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991716B8-4640-4004-9D8D-2F9C35AB1292}" type="slidenum">
              <a:rPr lang="es-ES"/>
              <a:pPr/>
              <a:t>‹Nº›</a:t>
            </a:fld>
            <a:endParaRPr lang="es-ES"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96100" y="838200"/>
            <a:ext cx="1943100" cy="537845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066800" y="838200"/>
            <a:ext cx="5676900" cy="5378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3A360DFF-A0CF-4B8F-BCCB-5C5AD9F6621A}" type="slidenum">
              <a:rPr lang="es-ES"/>
              <a:pPr/>
              <a:t>‹Nº›</a:t>
            </a:fld>
            <a:endParaRPr lang="es-ES"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1066800" y="838200"/>
            <a:ext cx="7772400"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1066800" y="2101850"/>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imágenes prediseñadas"/>
          <p:cNvSpPr>
            <a:spLocks noGrp="1"/>
          </p:cNvSpPr>
          <p:nvPr>
            <p:ph type="clipArt" sz="half" idx="2"/>
          </p:nvPr>
        </p:nvSpPr>
        <p:spPr>
          <a:xfrm>
            <a:off x="5029200" y="2101850"/>
            <a:ext cx="3810000" cy="4114800"/>
          </a:xfrm>
        </p:spPr>
        <p:txBody>
          <a:bodyPr/>
          <a:lstStyle/>
          <a:p>
            <a:endParaRPr lang="es-ES"/>
          </a:p>
        </p:txBody>
      </p:sp>
      <p:sp>
        <p:nvSpPr>
          <p:cNvPr id="5" name="4 Marcador de fecha"/>
          <p:cNvSpPr>
            <a:spLocks noGrp="1"/>
          </p:cNvSpPr>
          <p:nvPr>
            <p:ph type="dt" sz="half" idx="10"/>
          </p:nvPr>
        </p:nvSpPr>
        <p:spPr>
          <a:xfrm>
            <a:off x="1066800" y="6413500"/>
            <a:ext cx="1905000" cy="457200"/>
          </a:xfrm>
        </p:spPr>
        <p:txBody>
          <a:bodyPr/>
          <a:lstStyle>
            <a:lvl1pPr>
              <a:defRPr/>
            </a:lvl1pPr>
          </a:lstStyle>
          <a:p>
            <a:endParaRPr lang="es-ES"/>
          </a:p>
        </p:txBody>
      </p:sp>
      <p:sp>
        <p:nvSpPr>
          <p:cNvPr id="6" name="5 Marcador de pie de página"/>
          <p:cNvSpPr>
            <a:spLocks noGrp="1"/>
          </p:cNvSpPr>
          <p:nvPr>
            <p:ph type="ftr" sz="quarter" idx="11"/>
          </p:nvPr>
        </p:nvSpPr>
        <p:spPr>
          <a:xfrm>
            <a:off x="3429000" y="6413500"/>
            <a:ext cx="2895600" cy="457200"/>
          </a:xfrm>
        </p:spPr>
        <p:txBody>
          <a:bodyPr/>
          <a:lstStyle>
            <a:lvl1pPr>
              <a:defRPr/>
            </a:lvl1pPr>
          </a:lstStyle>
          <a:p>
            <a:endParaRPr lang="es-ES"/>
          </a:p>
        </p:txBody>
      </p:sp>
      <p:sp>
        <p:nvSpPr>
          <p:cNvPr id="7" name="6 Marcador de número de diapositiva"/>
          <p:cNvSpPr>
            <a:spLocks noGrp="1"/>
          </p:cNvSpPr>
          <p:nvPr>
            <p:ph type="sldNum" sz="quarter" idx="12"/>
          </p:nvPr>
        </p:nvSpPr>
        <p:spPr>
          <a:xfrm>
            <a:off x="8229600" y="6413500"/>
            <a:ext cx="914400" cy="457200"/>
          </a:xfrm>
        </p:spPr>
        <p:txBody>
          <a:bodyPr/>
          <a:lstStyle>
            <a:lvl1pPr>
              <a:defRPr/>
            </a:lvl1pPr>
          </a:lstStyle>
          <a:p>
            <a:fld id="{15D8B27D-CC8C-42A6-A7C2-2517C3787DB5}" type="slidenum">
              <a:rPr lang="es-ES"/>
              <a:pPr/>
              <a:t>‹Nº›</a:t>
            </a:fld>
            <a:endParaRPr lang="es-ES"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ítulo, imágenes prediseñadas y texto">
    <p:spTree>
      <p:nvGrpSpPr>
        <p:cNvPr id="1" name=""/>
        <p:cNvGrpSpPr/>
        <p:nvPr/>
      </p:nvGrpSpPr>
      <p:grpSpPr>
        <a:xfrm>
          <a:off x="0" y="0"/>
          <a:ext cx="0" cy="0"/>
          <a:chOff x="0" y="0"/>
          <a:chExt cx="0" cy="0"/>
        </a:xfrm>
      </p:grpSpPr>
      <p:sp>
        <p:nvSpPr>
          <p:cNvPr id="2" name="1 Título"/>
          <p:cNvSpPr>
            <a:spLocks noGrp="1"/>
          </p:cNvSpPr>
          <p:nvPr>
            <p:ph type="title"/>
          </p:nvPr>
        </p:nvSpPr>
        <p:spPr>
          <a:xfrm>
            <a:off x="1066800" y="838200"/>
            <a:ext cx="7772400" cy="1143000"/>
          </a:xfrm>
        </p:spPr>
        <p:txBody>
          <a:bodyPr/>
          <a:lstStyle/>
          <a:p>
            <a:r>
              <a:rPr lang="es-ES" smtClean="0"/>
              <a:t>Haga clic para modificar el estilo de título del patrón</a:t>
            </a:r>
            <a:endParaRPr lang="es-ES"/>
          </a:p>
        </p:txBody>
      </p:sp>
      <p:sp>
        <p:nvSpPr>
          <p:cNvPr id="3" name="2 Marcador de imágenes prediseñadas"/>
          <p:cNvSpPr>
            <a:spLocks noGrp="1"/>
          </p:cNvSpPr>
          <p:nvPr>
            <p:ph type="clipArt" sz="half" idx="1"/>
          </p:nvPr>
        </p:nvSpPr>
        <p:spPr>
          <a:xfrm>
            <a:off x="1066800" y="2101850"/>
            <a:ext cx="3810000" cy="4114800"/>
          </a:xfrm>
        </p:spPr>
        <p:txBody>
          <a:bodyPr/>
          <a:lstStyle/>
          <a:p>
            <a:endParaRPr lang="es-ES"/>
          </a:p>
        </p:txBody>
      </p:sp>
      <p:sp>
        <p:nvSpPr>
          <p:cNvPr id="4" name="3 Marcador de texto"/>
          <p:cNvSpPr>
            <a:spLocks noGrp="1"/>
          </p:cNvSpPr>
          <p:nvPr>
            <p:ph type="body" sz="half" idx="2"/>
          </p:nvPr>
        </p:nvSpPr>
        <p:spPr>
          <a:xfrm>
            <a:off x="5029200" y="2101850"/>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1066800" y="6413500"/>
            <a:ext cx="1905000" cy="457200"/>
          </a:xfrm>
        </p:spPr>
        <p:txBody>
          <a:bodyPr/>
          <a:lstStyle>
            <a:lvl1pPr>
              <a:defRPr/>
            </a:lvl1pPr>
          </a:lstStyle>
          <a:p>
            <a:endParaRPr lang="es-ES"/>
          </a:p>
        </p:txBody>
      </p:sp>
      <p:sp>
        <p:nvSpPr>
          <p:cNvPr id="6" name="5 Marcador de pie de página"/>
          <p:cNvSpPr>
            <a:spLocks noGrp="1"/>
          </p:cNvSpPr>
          <p:nvPr>
            <p:ph type="ftr" sz="quarter" idx="11"/>
          </p:nvPr>
        </p:nvSpPr>
        <p:spPr>
          <a:xfrm>
            <a:off x="3429000" y="6413500"/>
            <a:ext cx="2895600" cy="457200"/>
          </a:xfrm>
        </p:spPr>
        <p:txBody>
          <a:bodyPr/>
          <a:lstStyle>
            <a:lvl1pPr>
              <a:defRPr/>
            </a:lvl1pPr>
          </a:lstStyle>
          <a:p>
            <a:endParaRPr lang="es-ES"/>
          </a:p>
        </p:txBody>
      </p:sp>
      <p:sp>
        <p:nvSpPr>
          <p:cNvPr id="7" name="6 Marcador de número de diapositiva"/>
          <p:cNvSpPr>
            <a:spLocks noGrp="1"/>
          </p:cNvSpPr>
          <p:nvPr>
            <p:ph type="sldNum" sz="quarter" idx="12"/>
          </p:nvPr>
        </p:nvSpPr>
        <p:spPr>
          <a:xfrm>
            <a:off x="8229600" y="6413500"/>
            <a:ext cx="914400" cy="457200"/>
          </a:xfrm>
        </p:spPr>
        <p:txBody>
          <a:bodyPr/>
          <a:lstStyle>
            <a:lvl1pPr>
              <a:defRPr/>
            </a:lvl1pPr>
          </a:lstStyle>
          <a:p>
            <a:fld id="{AD58324B-01E7-4E91-8F63-C9EC68596E13}" type="slidenum">
              <a:rPr lang="es-ES"/>
              <a:pPr/>
              <a:t>‹Nº›</a:t>
            </a:fld>
            <a:endParaRPr lang="es-ES"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0C436B54-EC76-48D2-B306-B1F9947C86FA}" type="slidenum">
              <a:rPr lang="es-ES"/>
              <a:pPr/>
              <a:t>‹Nº›</a:t>
            </a:fld>
            <a:endParaRPr lang="es-ES" sz="14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ADE9C435-10D5-4EFC-86A0-228F9C830DEE}" type="slidenum">
              <a:rPr lang="es-ES"/>
              <a:pPr/>
              <a:t>‹Nº›</a:t>
            </a:fld>
            <a:endParaRPr lang="es-ES" sz="14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99CA1B08-EA7B-4BA3-A6A9-BFFDDE347A66}" type="slidenum">
              <a:rPr lang="es-ES"/>
              <a:pPr/>
              <a:t>‹Nº›</a:t>
            </a:fld>
            <a:endParaRPr lang="es-ES"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788B60FC-7B9C-419D-800C-44AD81F906CD}" type="slidenum">
              <a:rPr lang="es-ES"/>
              <a:pPr/>
              <a:t>‹Nº›</a:t>
            </a:fld>
            <a:endParaRPr lang="es-ES"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88933A9F-DADF-4170-BFD8-90EE0F9A5DC3}" type="slidenum">
              <a:rPr lang="es-ES"/>
              <a:pPr/>
              <a:t>‹Nº›</a:t>
            </a:fld>
            <a:endParaRPr lang="es-ES"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0DB7A01C-5176-4580-8A07-548F16439057}" type="slidenum">
              <a:rPr lang="es-ES"/>
              <a:pPr/>
              <a:t>‹Nº›</a:t>
            </a:fld>
            <a:endParaRPr lang="es-ES"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C91B84A4-15A3-4AC1-BC88-03C7E3D54E57}" type="slidenum">
              <a:rPr lang="es-ES"/>
              <a:pPr/>
              <a:t>‹Nº›</a:t>
            </a:fld>
            <a:endParaRPr lang="es-ES"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55EBF04C-55DF-4409-ADA5-C7706815C982}" type="slidenum">
              <a:rPr lang="es-ES"/>
              <a:pPr/>
              <a:t>‹Nº›</a:t>
            </a:fld>
            <a:endParaRPr lang="es-ES"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FEED"/>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lang="es-ES"/>
          </a:p>
        </p:txBody>
      </p:sp>
      <p:sp>
        <p:nvSpPr>
          <p:cNvPr id="6147"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es-ES"/>
          </a:p>
        </p:txBody>
      </p:sp>
      <p:sp>
        <p:nvSpPr>
          <p:cNvPr id="6148" name="Rectangle 4" descr="Stationery"/>
          <p:cNvSpPr>
            <a:spLocks noChangeArrowheads="1"/>
          </p:cNvSpPr>
          <p:nvPr/>
        </p:nvSpPr>
        <p:spPr bwMode="auto">
          <a:xfrm>
            <a:off x="457200" y="0"/>
            <a:ext cx="1219200" cy="762000"/>
          </a:xfrm>
          <a:prstGeom prst="rect">
            <a:avLst/>
          </a:prstGeom>
          <a:blipFill dpi="0" rotWithShape="0">
            <a:blip r:embed="rId15"/>
            <a:srcRect/>
            <a:tile tx="0" ty="0" sx="100000" sy="100000" flip="none" algn="tl"/>
          </a:blipFill>
          <a:ln w="9525">
            <a:noFill/>
            <a:miter lim="800000"/>
            <a:headEnd/>
            <a:tailEnd/>
          </a:ln>
          <a:effectLst/>
        </p:spPr>
        <p:txBody>
          <a:bodyPr wrap="none" anchor="ctr"/>
          <a:lstStyle/>
          <a:p>
            <a:pPr algn="ctr"/>
            <a:endParaRPr lang="es-ES"/>
          </a:p>
        </p:txBody>
      </p:sp>
      <p:sp>
        <p:nvSpPr>
          <p:cNvPr id="6149" name="Rectangle 5" descr="Stationery"/>
          <p:cNvSpPr>
            <a:spLocks noChangeArrowheads="1"/>
          </p:cNvSpPr>
          <p:nvPr/>
        </p:nvSpPr>
        <p:spPr bwMode="auto">
          <a:xfrm>
            <a:off x="0" y="0"/>
            <a:ext cx="457200" cy="6858000"/>
          </a:xfrm>
          <a:prstGeom prst="rect">
            <a:avLst/>
          </a:prstGeom>
          <a:blipFill dpi="0" rotWithShape="0">
            <a:blip r:embed="rId15"/>
            <a:srcRect/>
            <a:tile tx="0" ty="0" sx="100000" sy="100000" flip="none" algn="tl"/>
          </a:blipFill>
          <a:ln w="9525">
            <a:noFill/>
            <a:miter lim="800000"/>
            <a:headEnd/>
            <a:tailEnd/>
          </a:ln>
          <a:effectLst/>
        </p:spPr>
        <p:txBody>
          <a:bodyPr wrap="none" anchor="ctr"/>
          <a:lstStyle/>
          <a:p>
            <a:pPr algn="ctr"/>
            <a:endParaRPr lang="es-ES"/>
          </a:p>
        </p:txBody>
      </p:sp>
      <p:sp>
        <p:nvSpPr>
          <p:cNvPr id="6150" name="Rectangle 6"/>
          <p:cNvSpPr>
            <a:spLocks noGrp="1" noChangeArrowheads="1"/>
          </p:cNvSpPr>
          <p:nvPr>
            <p:ph type="title"/>
          </p:nvPr>
        </p:nvSpPr>
        <p:spPr bwMode="auto">
          <a:xfrm>
            <a:off x="1066800" y="83820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s-ES" smtClean="0"/>
              <a:t>Haga clic para modificar el estilo de título del patrón</a:t>
            </a:r>
          </a:p>
        </p:txBody>
      </p:sp>
      <p:sp>
        <p:nvSpPr>
          <p:cNvPr id="6151"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tx2"/>
                </a:solidFill>
              </a:defRPr>
            </a:lvl1pPr>
          </a:lstStyle>
          <a:p>
            <a:endParaRPr lang="es-ES"/>
          </a:p>
        </p:txBody>
      </p:sp>
      <p:sp>
        <p:nvSpPr>
          <p:cNvPr id="6152"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tx2"/>
                </a:solidFill>
              </a:defRPr>
            </a:lvl1pPr>
          </a:lstStyle>
          <a:p>
            <a:endParaRPr lang="es-ES"/>
          </a:p>
        </p:txBody>
      </p:sp>
      <p:pic>
        <p:nvPicPr>
          <p:cNvPr id="6153" name="Picture 9" descr="anabnr2"/>
          <p:cNvPicPr>
            <a:picLocks noChangeAspect="1" noChangeArrowheads="1"/>
          </p:cNvPicPr>
          <p:nvPr/>
        </p:nvPicPr>
        <p:blipFill>
          <a:blip r:embed="rId16"/>
          <a:srcRect/>
          <a:stretch>
            <a:fillRect/>
          </a:stretch>
        </p:blipFill>
        <p:spPr bwMode="auto">
          <a:xfrm>
            <a:off x="1228725" y="0"/>
            <a:ext cx="7915275" cy="754063"/>
          </a:xfrm>
          <a:prstGeom prst="rect">
            <a:avLst/>
          </a:prstGeom>
          <a:noFill/>
        </p:spPr>
      </p:pic>
      <p:sp>
        <p:nvSpPr>
          <p:cNvPr id="6154"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endParaRPr lang="es-ES"/>
          </a:p>
        </p:txBody>
      </p:sp>
      <p:sp>
        <p:nvSpPr>
          <p:cNvPr id="6155"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a:solidFill>
                  <a:schemeClr val="tx2"/>
                </a:solidFill>
              </a:defRPr>
            </a:lvl1pPr>
          </a:lstStyle>
          <a:p>
            <a:fld id="{605D66C2-C23B-49DD-BAD8-5E9448BBD0EB}" type="slidenum">
              <a:rPr lang="es-ES"/>
              <a:pPr/>
              <a:t>‹Nº›</a:t>
            </a:fld>
            <a:endParaRPr lang="es-ES" sz="1400"/>
          </a:p>
        </p:txBody>
      </p:sp>
      <p:sp>
        <p:nvSpPr>
          <p:cNvPr id="6156"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charset="0"/>
        </a:defRPr>
      </a:lvl2pPr>
      <a:lvl3pPr algn="l" rtl="0" fontAlgn="base">
        <a:spcBef>
          <a:spcPct val="0"/>
        </a:spcBef>
        <a:spcAft>
          <a:spcPct val="0"/>
        </a:spcAft>
        <a:defRPr sz="4400">
          <a:solidFill>
            <a:schemeClr val="tx2"/>
          </a:solidFill>
          <a:latin typeface="Times New Roman" charset="0"/>
        </a:defRPr>
      </a:lvl3pPr>
      <a:lvl4pPr algn="l" rtl="0" fontAlgn="base">
        <a:spcBef>
          <a:spcPct val="0"/>
        </a:spcBef>
        <a:spcAft>
          <a:spcPct val="0"/>
        </a:spcAft>
        <a:defRPr sz="4400">
          <a:solidFill>
            <a:schemeClr val="tx2"/>
          </a:solidFill>
          <a:latin typeface="Times New Roman" charset="0"/>
        </a:defRPr>
      </a:lvl4pPr>
      <a:lvl5pPr algn="l" rtl="0" fontAlgn="base">
        <a:spcBef>
          <a:spcPct val="0"/>
        </a:spcBef>
        <a:spcAft>
          <a:spcPct val="0"/>
        </a:spcAft>
        <a:defRPr sz="4400">
          <a:solidFill>
            <a:schemeClr val="tx2"/>
          </a:solidFill>
          <a:latin typeface="Times New Roman" charset="0"/>
        </a:defRPr>
      </a:lvl5pPr>
      <a:lvl6pPr marL="457200" algn="l" rtl="0" fontAlgn="base">
        <a:spcBef>
          <a:spcPct val="0"/>
        </a:spcBef>
        <a:spcAft>
          <a:spcPct val="0"/>
        </a:spcAft>
        <a:defRPr sz="4400">
          <a:solidFill>
            <a:schemeClr val="tx2"/>
          </a:solidFill>
          <a:latin typeface="Times New Roman" charset="0"/>
        </a:defRPr>
      </a:lvl6pPr>
      <a:lvl7pPr marL="914400" algn="l" rtl="0" fontAlgn="base">
        <a:spcBef>
          <a:spcPct val="0"/>
        </a:spcBef>
        <a:spcAft>
          <a:spcPct val="0"/>
        </a:spcAft>
        <a:defRPr sz="4400">
          <a:solidFill>
            <a:schemeClr val="tx2"/>
          </a:solidFill>
          <a:latin typeface="Times New Roman" charset="0"/>
        </a:defRPr>
      </a:lvl7pPr>
      <a:lvl8pPr marL="1371600" algn="l" rtl="0" fontAlgn="base">
        <a:spcBef>
          <a:spcPct val="0"/>
        </a:spcBef>
        <a:spcAft>
          <a:spcPct val="0"/>
        </a:spcAft>
        <a:defRPr sz="4400">
          <a:solidFill>
            <a:schemeClr val="tx2"/>
          </a:solidFill>
          <a:latin typeface="Times New Roman" charset="0"/>
        </a:defRPr>
      </a:lvl8pPr>
      <a:lvl9pPr marL="1828800" algn="l" rtl="0" fontAlgn="base">
        <a:spcBef>
          <a:spcPct val="0"/>
        </a:spcBef>
        <a:spcAft>
          <a:spcPct val="0"/>
        </a:spcAft>
        <a:defRPr sz="4400">
          <a:solidFill>
            <a:schemeClr val="tx2"/>
          </a:solidFill>
          <a:latin typeface="Times New Roman"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r>
              <a:rPr lang="es-EC">
                <a:solidFill>
                  <a:schemeClr val="tx1"/>
                </a:solidFill>
              </a:rPr>
              <a:t>EL PROCESO DE FOTOSÍNTESIS</a:t>
            </a:r>
            <a:endParaRPr lang="es-ES">
              <a:solidFill>
                <a:schemeClr val="tx1"/>
              </a:solidFill>
            </a:endParaRPr>
          </a:p>
        </p:txBody>
      </p:sp>
      <p:pic>
        <p:nvPicPr>
          <p:cNvPr id="5126" name="Picture 6"/>
          <p:cNvPicPr>
            <a:picLocks noChangeAspect="1" noChangeArrowheads="1"/>
          </p:cNvPicPr>
          <p:nvPr/>
        </p:nvPicPr>
        <p:blipFill>
          <a:blip r:embed="rId2"/>
          <a:srcRect/>
          <a:stretch>
            <a:fillRect/>
          </a:stretch>
        </p:blipFill>
        <p:spPr bwMode="auto">
          <a:xfrm>
            <a:off x="5686425" y="4221163"/>
            <a:ext cx="3457575" cy="2590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a:r>
              <a:rPr lang="es-EC"/>
              <a:t>CLASES DE CLOROFILA</a:t>
            </a:r>
            <a:endParaRPr lang="es-ES"/>
          </a:p>
        </p:txBody>
      </p:sp>
      <p:sp>
        <p:nvSpPr>
          <p:cNvPr id="19459" name="Rectangle 3"/>
          <p:cNvSpPr>
            <a:spLocks noGrp="1" noChangeArrowheads="1"/>
          </p:cNvSpPr>
          <p:nvPr>
            <p:ph type="body" sz="half" idx="1"/>
          </p:nvPr>
        </p:nvSpPr>
        <p:spPr>
          <a:xfrm>
            <a:off x="533400" y="2330450"/>
            <a:ext cx="4343400" cy="4070350"/>
          </a:xfrm>
        </p:spPr>
        <p:txBody>
          <a:bodyPr/>
          <a:lstStyle/>
          <a:p>
            <a:r>
              <a:rPr lang="es-EC" sz="2400"/>
              <a:t>Hay varias clases de clorofila, las cuales, generalmente se designan como a, b, c y d.</a:t>
            </a:r>
          </a:p>
          <a:p>
            <a:r>
              <a:rPr lang="es-EC" sz="2400"/>
              <a:t>Algunas bacterias poseen una clase de clorofila que no está en las plantas ni en las algas.</a:t>
            </a:r>
          </a:p>
          <a:p>
            <a:r>
              <a:rPr lang="es-EC" sz="2400"/>
              <a:t>Sin embargo, todas las moléculas de clorofila contienen el elemento magnesio (Mg).</a:t>
            </a:r>
            <a:endParaRPr lang="es-ES" sz="2400"/>
          </a:p>
        </p:txBody>
      </p:sp>
      <p:pic>
        <p:nvPicPr>
          <p:cNvPr id="19463" name="Picture 7" descr="clorofila.jpg (17746 bytes)"/>
          <p:cNvPicPr>
            <a:picLocks noChangeAspect="1" noChangeArrowheads="1"/>
          </p:cNvPicPr>
          <p:nvPr>
            <p:ph type="clipArt" sz="half" idx="2"/>
          </p:nvPr>
        </p:nvPicPr>
        <p:blipFill>
          <a:blip r:embed="rId2"/>
          <a:srcRect/>
          <a:stretch>
            <a:fillRect/>
          </a:stretch>
        </p:blipFill>
        <p:spPr>
          <a:xfrm>
            <a:off x="4953000" y="2578100"/>
            <a:ext cx="4114800" cy="3414713"/>
          </a:xfrm>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407988" y="1497013"/>
            <a:ext cx="9144000" cy="0"/>
          </a:xfrm>
          <a:prstGeom prst="rect">
            <a:avLst/>
          </a:prstGeom>
          <a:noFill/>
          <a:ln w="9525">
            <a:noFill/>
            <a:miter lim="800000"/>
            <a:headEnd/>
            <a:tailEnd/>
          </a:ln>
          <a:effectLst/>
        </p:spPr>
        <p:txBody>
          <a:bodyPr>
            <a:spAutoFit/>
          </a:bodyPr>
          <a:lstStyle/>
          <a:p>
            <a:endParaRPr lang="es-ES"/>
          </a:p>
        </p:txBody>
      </p:sp>
      <p:pic>
        <p:nvPicPr>
          <p:cNvPr id="24580" name="Picture 4" descr="clorof"/>
          <p:cNvPicPr>
            <a:picLocks noChangeAspect="1" noChangeArrowheads="1"/>
          </p:cNvPicPr>
          <p:nvPr/>
        </p:nvPicPr>
        <p:blipFill>
          <a:blip r:embed="rId2"/>
          <a:srcRect/>
          <a:stretch>
            <a:fillRect/>
          </a:stretch>
        </p:blipFill>
        <p:spPr bwMode="auto">
          <a:xfrm>
            <a:off x="2039938" y="1543050"/>
            <a:ext cx="6723062" cy="500697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8" name="Picture 4" descr="Image9"/>
          <p:cNvPicPr>
            <a:picLocks noChangeAspect="1" noChangeArrowheads="1"/>
          </p:cNvPicPr>
          <p:nvPr/>
        </p:nvPicPr>
        <p:blipFill>
          <a:blip r:embed="rId2"/>
          <a:srcRect/>
          <a:stretch>
            <a:fillRect/>
          </a:stretch>
        </p:blipFill>
        <p:spPr bwMode="auto">
          <a:xfrm>
            <a:off x="762000" y="1143000"/>
            <a:ext cx="7924800" cy="5434013"/>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a:r>
              <a:rPr lang="es-ES_tradnl"/>
              <a:t>Carotenoides</a:t>
            </a:r>
            <a:endParaRPr lang="es-ES"/>
          </a:p>
        </p:txBody>
      </p:sp>
      <p:sp>
        <p:nvSpPr>
          <p:cNvPr id="20483" name="Rectangle 3"/>
          <p:cNvSpPr>
            <a:spLocks noGrp="1" noChangeArrowheads="1"/>
          </p:cNvSpPr>
          <p:nvPr>
            <p:ph type="body" idx="1"/>
          </p:nvPr>
        </p:nvSpPr>
        <p:spPr>
          <a:xfrm>
            <a:off x="1066800" y="2286000"/>
            <a:ext cx="7772400" cy="4114800"/>
          </a:xfrm>
        </p:spPr>
        <p:txBody>
          <a:bodyPr/>
          <a:lstStyle/>
          <a:p>
            <a:pPr>
              <a:lnSpc>
                <a:spcPct val="90000"/>
              </a:lnSpc>
            </a:pPr>
            <a:r>
              <a:rPr lang="es-EC" sz="2800"/>
              <a:t>Los autótrofos también poseen unos pigmentos llamados carotenoides que pueden ser de color anaranjado, amarillo o rojo.</a:t>
            </a:r>
          </a:p>
          <a:p>
            <a:pPr>
              <a:lnSpc>
                <a:spcPct val="90000"/>
              </a:lnSpc>
            </a:pPr>
            <a:r>
              <a:rPr lang="es-EC" sz="2800"/>
              <a:t>El color verde de la clorofila generalmente enmascara estos pigmentos. Los cuales, sin embargo, se pueden ver en las hojas durante el otoño, cuando disminuye la cantidad de clorofila.</a:t>
            </a:r>
          </a:p>
          <a:p>
            <a:pPr>
              <a:lnSpc>
                <a:spcPct val="90000"/>
              </a:lnSpc>
            </a:pPr>
            <a:r>
              <a:rPr lang="es-EC" sz="2800"/>
              <a:t>Los carotenoides también absorben luz pero son menos importantes que la clorofila en este proceso.</a:t>
            </a:r>
            <a:endParaRPr lang="es-ES"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066800" y="838200"/>
            <a:ext cx="7772400" cy="838200"/>
          </a:xfrm>
        </p:spPr>
        <p:txBody>
          <a:bodyPr/>
          <a:lstStyle/>
          <a:p>
            <a:pPr algn="ctr"/>
            <a:r>
              <a:rPr lang="es-EC"/>
              <a:t>PIGMENTOS ACCESORIOS</a:t>
            </a:r>
            <a:endParaRPr lang="es-ES"/>
          </a:p>
        </p:txBody>
      </p:sp>
      <p:sp>
        <p:nvSpPr>
          <p:cNvPr id="25603" name="Rectangle 3"/>
          <p:cNvSpPr>
            <a:spLocks noChangeArrowheads="1"/>
          </p:cNvSpPr>
          <p:nvPr/>
        </p:nvSpPr>
        <p:spPr bwMode="auto">
          <a:xfrm>
            <a:off x="365125" y="1503363"/>
            <a:ext cx="9144000" cy="0"/>
          </a:xfrm>
          <a:prstGeom prst="rect">
            <a:avLst/>
          </a:prstGeom>
          <a:noFill/>
          <a:ln w="9525">
            <a:noFill/>
            <a:miter lim="800000"/>
            <a:headEnd/>
            <a:tailEnd/>
          </a:ln>
          <a:effectLst/>
        </p:spPr>
        <p:txBody>
          <a:bodyPr>
            <a:spAutoFit/>
          </a:bodyPr>
          <a:lstStyle/>
          <a:p>
            <a:endParaRPr lang="es-ES"/>
          </a:p>
        </p:txBody>
      </p:sp>
      <p:pic>
        <p:nvPicPr>
          <p:cNvPr id="25605" name="Picture 5" descr="pigment"/>
          <p:cNvPicPr>
            <a:picLocks noChangeAspect="1" noChangeArrowheads="1"/>
          </p:cNvPicPr>
          <p:nvPr/>
        </p:nvPicPr>
        <p:blipFill>
          <a:blip r:embed="rId2"/>
          <a:srcRect/>
          <a:stretch>
            <a:fillRect/>
          </a:stretch>
        </p:blipFill>
        <p:spPr bwMode="auto">
          <a:xfrm>
            <a:off x="1981200" y="1828800"/>
            <a:ext cx="6172200" cy="485933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066800" y="838200"/>
            <a:ext cx="7772400" cy="646113"/>
          </a:xfrm>
        </p:spPr>
        <p:txBody>
          <a:bodyPr/>
          <a:lstStyle/>
          <a:p>
            <a:pPr algn="ctr"/>
            <a:r>
              <a:rPr lang="es-EC" sz="4000"/>
              <a:t>CLOROPLASTOS</a:t>
            </a:r>
            <a:endParaRPr lang="es-ES" sz="4000"/>
          </a:p>
        </p:txBody>
      </p:sp>
      <p:pic>
        <p:nvPicPr>
          <p:cNvPr id="23556" name="Picture 4" descr="Image13"/>
          <p:cNvPicPr>
            <a:picLocks noChangeAspect="1" noChangeArrowheads="1"/>
          </p:cNvPicPr>
          <p:nvPr/>
        </p:nvPicPr>
        <p:blipFill>
          <a:blip r:embed="rId2"/>
          <a:srcRect/>
          <a:stretch>
            <a:fillRect/>
          </a:stretch>
        </p:blipFill>
        <p:spPr bwMode="auto">
          <a:xfrm>
            <a:off x="107950" y="2787650"/>
            <a:ext cx="3313113" cy="2586038"/>
          </a:xfrm>
          <a:prstGeom prst="rect">
            <a:avLst/>
          </a:prstGeom>
          <a:noFill/>
        </p:spPr>
      </p:pic>
      <p:pic>
        <p:nvPicPr>
          <p:cNvPr id="23560" name="Picture 8"/>
          <p:cNvPicPr>
            <a:picLocks noChangeAspect="1" noChangeArrowheads="1"/>
          </p:cNvPicPr>
          <p:nvPr>
            <p:ph idx="1"/>
          </p:nvPr>
        </p:nvPicPr>
        <p:blipFill>
          <a:blip r:embed="rId3"/>
          <a:srcRect/>
          <a:stretch>
            <a:fillRect/>
          </a:stretch>
        </p:blipFill>
        <p:spPr>
          <a:xfrm>
            <a:off x="3492500" y="1916113"/>
            <a:ext cx="5486400" cy="4114800"/>
          </a:xfrm>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066800" y="838200"/>
            <a:ext cx="7772400" cy="685800"/>
          </a:xfrm>
        </p:spPr>
        <p:txBody>
          <a:bodyPr/>
          <a:lstStyle/>
          <a:p>
            <a:pPr algn="ctr"/>
            <a:r>
              <a:rPr lang="es-EC"/>
              <a:t>COMPLEJO ANTENA</a:t>
            </a:r>
            <a:endParaRPr lang="es-ES"/>
          </a:p>
        </p:txBody>
      </p:sp>
      <p:pic>
        <p:nvPicPr>
          <p:cNvPr id="22532" name="Picture 4" descr="Image11"/>
          <p:cNvPicPr>
            <a:picLocks noChangeAspect="1" noChangeArrowheads="1"/>
          </p:cNvPicPr>
          <p:nvPr/>
        </p:nvPicPr>
        <p:blipFill>
          <a:blip r:embed="rId2"/>
          <a:srcRect/>
          <a:stretch>
            <a:fillRect/>
          </a:stretch>
        </p:blipFill>
        <p:spPr bwMode="auto">
          <a:xfrm>
            <a:off x="1760538" y="1487488"/>
            <a:ext cx="6850062" cy="5129212"/>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5"/>
          <p:cNvSpPr>
            <a:spLocks noGrp="1" noChangeArrowheads="1"/>
          </p:cNvSpPr>
          <p:nvPr>
            <p:ph type="title"/>
          </p:nvPr>
        </p:nvSpPr>
        <p:spPr>
          <a:xfrm>
            <a:off x="1066800" y="838200"/>
            <a:ext cx="7772400" cy="862013"/>
          </a:xfrm>
        </p:spPr>
        <p:txBody>
          <a:bodyPr/>
          <a:lstStyle/>
          <a:p>
            <a:pPr algn="ctr"/>
            <a:r>
              <a:rPr lang="es-ES_tradnl"/>
              <a:t>Fases de la fotosíntesis</a:t>
            </a:r>
            <a:endParaRPr lang="es-ES"/>
          </a:p>
        </p:txBody>
      </p:sp>
      <p:pic>
        <p:nvPicPr>
          <p:cNvPr id="44040" name="Picture 8"/>
          <p:cNvPicPr>
            <a:picLocks noChangeAspect="1" noChangeArrowheads="1"/>
          </p:cNvPicPr>
          <p:nvPr>
            <p:ph idx="1"/>
          </p:nvPr>
        </p:nvPicPr>
        <p:blipFill>
          <a:blip r:embed="rId2"/>
          <a:srcRect/>
          <a:stretch>
            <a:fillRect/>
          </a:stretch>
        </p:blipFill>
        <p:spPr>
          <a:xfrm>
            <a:off x="1547813" y="1701800"/>
            <a:ext cx="6624637" cy="4967288"/>
          </a:xfrm>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066800" y="838200"/>
            <a:ext cx="7772400" cy="838200"/>
          </a:xfrm>
        </p:spPr>
        <p:txBody>
          <a:bodyPr/>
          <a:lstStyle/>
          <a:p>
            <a:pPr algn="ctr"/>
            <a:r>
              <a:rPr lang="es-EC"/>
              <a:t>Fases de la fotosíntesis</a:t>
            </a:r>
            <a:endParaRPr lang="es-ES"/>
          </a:p>
        </p:txBody>
      </p:sp>
      <p:pic>
        <p:nvPicPr>
          <p:cNvPr id="27652" name="Picture 4" descr="Image14"/>
          <p:cNvPicPr>
            <a:picLocks noChangeAspect="1" noChangeArrowheads="1"/>
          </p:cNvPicPr>
          <p:nvPr/>
        </p:nvPicPr>
        <p:blipFill>
          <a:blip r:embed="rId2"/>
          <a:srcRect/>
          <a:stretch>
            <a:fillRect/>
          </a:stretch>
        </p:blipFill>
        <p:spPr bwMode="auto">
          <a:xfrm>
            <a:off x="2879725" y="1684338"/>
            <a:ext cx="4206875" cy="502126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990600" y="990600"/>
            <a:ext cx="7772400" cy="457200"/>
          </a:xfrm>
        </p:spPr>
        <p:txBody>
          <a:bodyPr/>
          <a:lstStyle/>
          <a:p>
            <a:pPr algn="ctr"/>
            <a:r>
              <a:rPr lang="es-EC" sz="4000"/>
              <a:t>1. Reacciones dependientes de luz</a:t>
            </a:r>
            <a:endParaRPr lang="es-ES" sz="4000"/>
          </a:p>
        </p:txBody>
      </p:sp>
      <p:sp>
        <p:nvSpPr>
          <p:cNvPr id="28675" name="Rectangle 3"/>
          <p:cNvSpPr>
            <a:spLocks noGrp="1" noChangeArrowheads="1"/>
          </p:cNvSpPr>
          <p:nvPr>
            <p:ph type="body" sz="half" idx="1"/>
          </p:nvPr>
        </p:nvSpPr>
        <p:spPr>
          <a:xfrm>
            <a:off x="762000" y="1828800"/>
            <a:ext cx="8001000" cy="4311650"/>
          </a:xfrm>
        </p:spPr>
        <p:txBody>
          <a:bodyPr/>
          <a:lstStyle/>
          <a:p>
            <a:pPr marL="533400" indent="-533400">
              <a:buFont typeface="Wingdings" pitchFamily="2" charset="2"/>
              <a:buNone/>
            </a:pPr>
            <a:r>
              <a:rPr lang="es-EC" sz="2800"/>
              <a:t>Ocurren en las granas de los cloroplastos:</a:t>
            </a:r>
          </a:p>
          <a:p>
            <a:pPr marL="533400" indent="-533400">
              <a:buFont typeface="Wingdings" pitchFamily="2" charset="2"/>
              <a:buAutoNum type="arabicPeriod"/>
            </a:pPr>
            <a:r>
              <a:rPr lang="es-EC" sz="2800"/>
              <a:t>La clorofila y otras moléculas de pigmento presentes en las granas del cloroplasto absorben la energía de luz.</a:t>
            </a:r>
          </a:p>
          <a:p>
            <a:pPr marL="533400" indent="-533400">
              <a:buFont typeface="Wingdings" pitchFamily="2" charset="2"/>
              <a:buAutoNum type="arabicPeriod"/>
            </a:pPr>
            <a:r>
              <a:rPr lang="es-EC" sz="2800"/>
              <a:t>Esto aumenta la energía de ciertos electrones en las moléculas de los pigmentos activándolos. Esto los lleva a un nivel de energía más alto. A medida que los electrones de los pigmentos llegan a un nivel de energía más bajo, liberan energía.</a:t>
            </a:r>
          </a:p>
          <a:p>
            <a:pPr marL="533400" indent="-533400"/>
            <a:endParaRPr lang="es-ES"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6"/>
          <p:cNvSpPr>
            <a:spLocks noGrp="1" noChangeArrowheads="1"/>
          </p:cNvSpPr>
          <p:nvPr>
            <p:ph type="body" sz="half" idx="1"/>
          </p:nvPr>
        </p:nvSpPr>
        <p:spPr>
          <a:xfrm>
            <a:off x="533400" y="1981200"/>
            <a:ext cx="4572000" cy="4235450"/>
          </a:xfrm>
        </p:spPr>
        <p:txBody>
          <a:bodyPr/>
          <a:lstStyle/>
          <a:p>
            <a:pPr>
              <a:lnSpc>
                <a:spcPct val="90000"/>
              </a:lnSpc>
            </a:pPr>
            <a:r>
              <a:rPr lang="es-EC" sz="2400"/>
              <a:t>La mayoría de los autótrofos fabrican su propio alimento utilizando la energía luminosa.</a:t>
            </a:r>
          </a:p>
          <a:p>
            <a:pPr>
              <a:lnSpc>
                <a:spcPct val="90000"/>
              </a:lnSpc>
            </a:pPr>
            <a:r>
              <a:rPr lang="es-EC" sz="2400"/>
              <a:t>La energía de luz se convierte en la energía química que se almacena en la glucosa.</a:t>
            </a:r>
          </a:p>
          <a:p>
            <a:pPr>
              <a:lnSpc>
                <a:spcPct val="90000"/>
              </a:lnSpc>
            </a:pPr>
            <a:r>
              <a:rPr lang="es-EC" sz="2400"/>
              <a:t>El proceso mediante el cual los autótrofos fabrican su propio alimento se llama fotosíntesis.</a:t>
            </a:r>
          </a:p>
          <a:p>
            <a:pPr>
              <a:lnSpc>
                <a:spcPct val="90000"/>
              </a:lnSpc>
            </a:pPr>
            <a:r>
              <a:rPr lang="es-EC" sz="2400"/>
              <a:t>La mayoría de los seres vivos dependen directa o indirectamente de la luz para conseguir su alimento</a:t>
            </a:r>
            <a:endParaRPr lang="es-ES" sz="2400"/>
          </a:p>
          <a:p>
            <a:pPr>
              <a:lnSpc>
                <a:spcPct val="90000"/>
              </a:lnSpc>
            </a:pPr>
            <a:endParaRPr lang="es-ES" sz="2400"/>
          </a:p>
        </p:txBody>
      </p:sp>
      <p:sp>
        <p:nvSpPr>
          <p:cNvPr id="8202" name="Rectangle 10"/>
          <p:cNvSpPr>
            <a:spLocks noGrp="1" noChangeArrowheads="1"/>
          </p:cNvSpPr>
          <p:nvPr>
            <p:ph type="title"/>
          </p:nvPr>
        </p:nvSpPr>
        <p:spPr>
          <a:xfrm>
            <a:off x="1066800" y="838200"/>
            <a:ext cx="7772400" cy="862013"/>
          </a:xfrm>
        </p:spPr>
        <p:txBody>
          <a:bodyPr/>
          <a:lstStyle/>
          <a:p>
            <a:pPr algn="ctr"/>
            <a:r>
              <a:rPr lang="es-ES_tradnl"/>
              <a:t>Consideraciones generales</a:t>
            </a:r>
            <a:endParaRPr lang="es-ES"/>
          </a:p>
        </p:txBody>
      </p:sp>
      <p:pic>
        <p:nvPicPr>
          <p:cNvPr id="8204" name="Picture 12"/>
          <p:cNvPicPr>
            <a:picLocks noChangeAspect="1" noChangeArrowheads="1"/>
          </p:cNvPicPr>
          <p:nvPr>
            <p:ph sz="half" idx="2"/>
          </p:nvPr>
        </p:nvPicPr>
        <p:blipFill>
          <a:blip r:embed="rId2"/>
          <a:srcRect/>
          <a:stretch>
            <a:fillRect/>
          </a:stretch>
        </p:blipFill>
        <p:spPr>
          <a:xfrm>
            <a:off x="5029200" y="2646363"/>
            <a:ext cx="3810000" cy="3025775"/>
          </a:xfrm>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209550" y="2035175"/>
            <a:ext cx="9144000" cy="0"/>
          </a:xfrm>
          <a:prstGeom prst="rect">
            <a:avLst/>
          </a:prstGeom>
          <a:noFill/>
          <a:ln w="9525">
            <a:noFill/>
            <a:miter lim="800000"/>
            <a:headEnd/>
            <a:tailEnd/>
          </a:ln>
          <a:effectLst/>
        </p:spPr>
        <p:txBody>
          <a:bodyPr>
            <a:spAutoFit/>
          </a:bodyPr>
          <a:lstStyle/>
          <a:p>
            <a:endParaRPr lang="es-ES"/>
          </a:p>
        </p:txBody>
      </p:sp>
      <p:pic>
        <p:nvPicPr>
          <p:cNvPr id="31748" name="Picture 4" descr="lightrxn"/>
          <p:cNvPicPr>
            <a:picLocks noChangeAspect="1" noChangeArrowheads="1"/>
          </p:cNvPicPr>
          <p:nvPr/>
        </p:nvPicPr>
        <p:blipFill>
          <a:blip r:embed="rId2"/>
          <a:srcRect/>
          <a:stretch>
            <a:fillRect/>
          </a:stretch>
        </p:blipFill>
        <p:spPr bwMode="auto">
          <a:xfrm>
            <a:off x="533400" y="2133600"/>
            <a:ext cx="8458200" cy="3463925"/>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609600" y="838200"/>
            <a:ext cx="8229600" cy="2133600"/>
          </a:xfrm>
        </p:spPr>
        <p:txBody>
          <a:bodyPr/>
          <a:lstStyle/>
          <a:p>
            <a:pPr>
              <a:lnSpc>
                <a:spcPct val="90000"/>
              </a:lnSpc>
              <a:buFont typeface="Wingdings" pitchFamily="2" charset="2"/>
              <a:buNone/>
            </a:pPr>
            <a:r>
              <a:rPr lang="es-EC" sz="2400"/>
              <a:t>3. Los electrones regresan a un nivel de energía más bajo al pasar por una cadena de transporte de electrones, en forma muy parecida a lo que ocurre en la respiración celular. En el proceso de liberación de energía de los electrones, se produce ATP. En otras palabras, la energía de los elctrones se convierte en energía utilizable en los cloroplastos. El ATP que se produce en las reacciones dependientes de luz se utiliza en las reacciones de oscuridad. </a:t>
            </a:r>
            <a:endParaRPr lang="es-ES" sz="2400"/>
          </a:p>
        </p:txBody>
      </p:sp>
      <p:sp>
        <p:nvSpPr>
          <p:cNvPr id="29701" name="Rectangle 5"/>
          <p:cNvSpPr>
            <a:spLocks noChangeArrowheads="1"/>
          </p:cNvSpPr>
          <p:nvPr/>
        </p:nvSpPr>
        <p:spPr bwMode="auto">
          <a:xfrm>
            <a:off x="342900" y="1657350"/>
            <a:ext cx="9144000" cy="0"/>
          </a:xfrm>
          <a:prstGeom prst="rect">
            <a:avLst/>
          </a:prstGeom>
          <a:noFill/>
          <a:ln w="9525">
            <a:noFill/>
            <a:miter lim="800000"/>
            <a:headEnd/>
            <a:tailEnd/>
          </a:ln>
          <a:effectLst/>
        </p:spPr>
        <p:txBody>
          <a:bodyPr>
            <a:spAutoFit/>
          </a:bodyPr>
          <a:lstStyle/>
          <a:p>
            <a:endParaRPr lang="es-ES"/>
          </a:p>
        </p:txBody>
      </p:sp>
      <p:pic>
        <p:nvPicPr>
          <p:cNvPr id="29703" name="Picture 7" descr="cyclicph"/>
          <p:cNvPicPr>
            <a:picLocks noChangeAspect="1" noChangeArrowheads="1"/>
          </p:cNvPicPr>
          <p:nvPr/>
        </p:nvPicPr>
        <p:blipFill>
          <a:blip r:embed="rId2"/>
          <a:srcRect/>
          <a:stretch>
            <a:fillRect/>
          </a:stretch>
        </p:blipFill>
        <p:spPr bwMode="auto">
          <a:xfrm>
            <a:off x="2057400" y="3552825"/>
            <a:ext cx="4876800" cy="3228975"/>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ctr"/>
            <a:r>
              <a:rPr lang="es-EC"/>
              <a:t>Formación de ATP</a:t>
            </a:r>
            <a:endParaRPr lang="es-ES"/>
          </a:p>
        </p:txBody>
      </p:sp>
      <p:sp>
        <p:nvSpPr>
          <p:cNvPr id="33795" name="Rectangle 3"/>
          <p:cNvSpPr>
            <a:spLocks noChangeArrowheads="1"/>
          </p:cNvSpPr>
          <p:nvPr/>
        </p:nvSpPr>
        <p:spPr bwMode="auto">
          <a:xfrm>
            <a:off x="179388" y="1800225"/>
            <a:ext cx="9144000" cy="0"/>
          </a:xfrm>
          <a:prstGeom prst="rect">
            <a:avLst/>
          </a:prstGeom>
          <a:noFill/>
          <a:ln w="9525">
            <a:noFill/>
            <a:miter lim="800000"/>
            <a:headEnd/>
            <a:tailEnd/>
          </a:ln>
          <a:effectLst/>
        </p:spPr>
        <p:txBody>
          <a:bodyPr>
            <a:spAutoFit/>
          </a:bodyPr>
          <a:lstStyle/>
          <a:p>
            <a:endParaRPr lang="es-ES"/>
          </a:p>
        </p:txBody>
      </p:sp>
      <p:pic>
        <p:nvPicPr>
          <p:cNvPr id="33797" name="Picture 5" descr="fotosint"/>
          <p:cNvPicPr>
            <a:picLocks noChangeAspect="1" noChangeArrowheads="1"/>
          </p:cNvPicPr>
          <p:nvPr/>
        </p:nvPicPr>
        <p:blipFill>
          <a:blip r:embed="rId2"/>
          <a:srcRect/>
          <a:stretch>
            <a:fillRect/>
          </a:stretch>
        </p:blipFill>
        <p:spPr bwMode="auto">
          <a:xfrm>
            <a:off x="762000" y="2319338"/>
            <a:ext cx="8112125" cy="3852862"/>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Grp="1" noChangeArrowheads="1"/>
          </p:cNvSpPr>
          <p:nvPr>
            <p:ph type="title"/>
          </p:nvPr>
        </p:nvSpPr>
        <p:spPr/>
        <p:txBody>
          <a:bodyPr/>
          <a:lstStyle/>
          <a:p>
            <a:pPr algn="ctr"/>
            <a:r>
              <a:rPr lang="es-ES_tradnl"/>
              <a:t>Reacciones dependientes de luz</a:t>
            </a:r>
            <a:endParaRPr lang="es-ES"/>
          </a:p>
        </p:txBody>
      </p:sp>
      <p:pic>
        <p:nvPicPr>
          <p:cNvPr id="34825" name="Picture 9"/>
          <p:cNvPicPr>
            <a:picLocks noChangeAspect="1" noChangeArrowheads="1"/>
          </p:cNvPicPr>
          <p:nvPr>
            <p:ph idx="1"/>
          </p:nvPr>
        </p:nvPicPr>
        <p:blipFill>
          <a:blip r:embed="rId2"/>
          <a:srcRect/>
          <a:stretch>
            <a:fillRect/>
          </a:stretch>
        </p:blipFill>
        <p:spPr>
          <a:xfrm>
            <a:off x="1692275" y="2060575"/>
            <a:ext cx="6254750" cy="4684713"/>
          </a:xfrm>
          <a:no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5"/>
          <p:cNvSpPr>
            <a:spLocks noGrp="1" noChangeArrowheads="1"/>
          </p:cNvSpPr>
          <p:nvPr>
            <p:ph type="title"/>
          </p:nvPr>
        </p:nvSpPr>
        <p:spPr>
          <a:xfrm>
            <a:off x="1066800" y="838200"/>
            <a:ext cx="7772400" cy="719138"/>
          </a:xfrm>
        </p:spPr>
        <p:txBody>
          <a:bodyPr/>
          <a:lstStyle/>
          <a:p>
            <a:pPr algn="ctr"/>
            <a:r>
              <a:rPr lang="es-ES_tradnl" sz="4000"/>
              <a:t>Fotosíntesis y Respiración</a:t>
            </a:r>
            <a:endParaRPr lang="es-ES" sz="4000"/>
          </a:p>
        </p:txBody>
      </p:sp>
      <p:pic>
        <p:nvPicPr>
          <p:cNvPr id="41992" name="Picture 8"/>
          <p:cNvPicPr>
            <a:picLocks noChangeAspect="1" noChangeArrowheads="1"/>
          </p:cNvPicPr>
          <p:nvPr>
            <p:ph idx="1"/>
          </p:nvPr>
        </p:nvPicPr>
        <p:blipFill>
          <a:blip r:embed="rId2"/>
          <a:srcRect/>
          <a:stretch>
            <a:fillRect/>
          </a:stretch>
        </p:blipFill>
        <p:spPr>
          <a:xfrm>
            <a:off x="1619250" y="1651000"/>
            <a:ext cx="6696075" cy="5018088"/>
          </a:xfrm>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685800" y="1447800"/>
            <a:ext cx="8153400" cy="1143000"/>
          </a:xfrm>
        </p:spPr>
        <p:txBody>
          <a:bodyPr/>
          <a:lstStyle/>
          <a:p>
            <a:pPr algn="just"/>
            <a:r>
              <a:rPr lang="es-EC" sz="3200"/>
              <a:t>La fotosíntesis es un proceso complejo. Sin embargo, la reacción general se puede resumir de esta manera:</a:t>
            </a:r>
            <a:endParaRPr lang="es-ES" sz="3200"/>
          </a:p>
        </p:txBody>
      </p:sp>
      <p:sp>
        <p:nvSpPr>
          <p:cNvPr id="1027" name="Rectangle 3"/>
          <p:cNvSpPr>
            <a:spLocks noGrp="1" noChangeArrowheads="1"/>
          </p:cNvSpPr>
          <p:nvPr>
            <p:ph type="body" idx="1"/>
          </p:nvPr>
        </p:nvSpPr>
        <p:spPr>
          <a:xfrm>
            <a:off x="685800" y="3124200"/>
            <a:ext cx="8153400" cy="1828800"/>
          </a:xfrm>
        </p:spPr>
        <p:txBody>
          <a:bodyPr/>
          <a:lstStyle/>
          <a:p>
            <a:pPr>
              <a:lnSpc>
                <a:spcPct val="90000"/>
              </a:lnSpc>
              <a:buFont typeface="Wingdings" pitchFamily="2" charset="2"/>
              <a:buNone/>
            </a:pPr>
            <a:r>
              <a:rPr lang="es-EC" sz="2400"/>
              <a:t>  </a:t>
            </a:r>
            <a:r>
              <a:rPr lang="es-EC" sz="2800"/>
              <a:t>6 CO</a:t>
            </a:r>
            <a:r>
              <a:rPr lang="es-EC" sz="2800" baseline="-25000"/>
              <a:t>2</a:t>
            </a:r>
            <a:r>
              <a:rPr lang="es-EC" sz="2800"/>
              <a:t> + 6 H</a:t>
            </a:r>
            <a:r>
              <a:rPr lang="es-EC" sz="2800" baseline="-25000"/>
              <a:t>2</a:t>
            </a:r>
            <a:r>
              <a:rPr lang="es-EC" sz="2800"/>
              <a:t>O + energía de luz           C</a:t>
            </a:r>
            <a:r>
              <a:rPr lang="es-EC" sz="2800" baseline="-25000"/>
              <a:t>6</a:t>
            </a:r>
            <a:r>
              <a:rPr lang="es-EC" sz="2800"/>
              <a:t>H</a:t>
            </a:r>
            <a:r>
              <a:rPr lang="es-EC" sz="2800" baseline="-25000"/>
              <a:t>12</a:t>
            </a:r>
            <a:r>
              <a:rPr lang="es-EC" sz="2800"/>
              <a:t>O</a:t>
            </a:r>
            <a:r>
              <a:rPr lang="es-EC" sz="2800" baseline="-25000"/>
              <a:t>6</a:t>
            </a:r>
            <a:r>
              <a:rPr lang="es-EC" sz="2800"/>
              <a:t> + 6 O</a:t>
            </a:r>
            <a:r>
              <a:rPr lang="es-EC" sz="2800" baseline="-25000"/>
              <a:t>2</a:t>
            </a:r>
            <a:r>
              <a:rPr lang="es-EC" sz="2400"/>
              <a:t> </a:t>
            </a:r>
          </a:p>
          <a:p>
            <a:pPr>
              <a:lnSpc>
                <a:spcPct val="90000"/>
              </a:lnSpc>
              <a:buFont typeface="Wingdings" pitchFamily="2" charset="2"/>
              <a:buNone/>
            </a:pPr>
            <a:endParaRPr lang="es-EC" sz="2400"/>
          </a:p>
          <a:p>
            <a:pPr>
              <a:lnSpc>
                <a:spcPct val="90000"/>
              </a:lnSpc>
              <a:buFont typeface="Wingdings" pitchFamily="2" charset="2"/>
              <a:buNone/>
            </a:pPr>
            <a:endParaRPr lang="es-EC" sz="2400"/>
          </a:p>
          <a:p>
            <a:pPr algn="ctr">
              <a:lnSpc>
                <a:spcPct val="90000"/>
              </a:lnSpc>
              <a:buFont typeface="Wingdings" pitchFamily="2" charset="2"/>
              <a:buNone/>
            </a:pPr>
            <a:r>
              <a:rPr lang="es-EC">
                <a:solidFill>
                  <a:srgbClr val="F8210A"/>
                </a:solidFill>
              </a:rPr>
              <a:t>La fotosíntesis, ¿es una reacción exergónica o endergónica?</a:t>
            </a:r>
            <a:endParaRPr lang="es-ES">
              <a:solidFill>
                <a:srgbClr val="F8210A"/>
              </a:solidFill>
            </a:endParaRPr>
          </a:p>
        </p:txBody>
      </p:sp>
      <p:sp>
        <p:nvSpPr>
          <p:cNvPr id="1028" name="Line 4"/>
          <p:cNvSpPr>
            <a:spLocks noChangeShapeType="1"/>
          </p:cNvSpPr>
          <p:nvPr/>
        </p:nvSpPr>
        <p:spPr bwMode="auto">
          <a:xfrm>
            <a:off x="5562600" y="3429000"/>
            <a:ext cx="762000" cy="0"/>
          </a:xfrm>
          <a:prstGeom prst="line">
            <a:avLst/>
          </a:prstGeom>
          <a:noFill/>
          <a:ln w="9525">
            <a:solidFill>
              <a:schemeClr val="tx1"/>
            </a:solidFill>
            <a:miter lim="800000"/>
            <a:headEnd/>
            <a:tailEnd type="triangle" w="med" len="med"/>
          </a:ln>
          <a:effectLst/>
        </p:spPr>
        <p:txBody>
          <a:bodyPr wrap="none"/>
          <a:lstStyle/>
          <a:p>
            <a:endParaRPr lang="es-ES"/>
          </a:p>
        </p:txBody>
      </p:sp>
      <p:sp>
        <p:nvSpPr>
          <p:cNvPr id="1030" name="Text Box 6"/>
          <p:cNvSpPr txBox="1">
            <a:spLocks noChangeArrowheads="1"/>
          </p:cNvSpPr>
          <p:nvPr/>
        </p:nvSpPr>
        <p:spPr bwMode="auto">
          <a:xfrm>
            <a:off x="5435600" y="2909888"/>
            <a:ext cx="1041400" cy="1006475"/>
          </a:xfrm>
          <a:prstGeom prst="rect">
            <a:avLst/>
          </a:prstGeom>
          <a:noFill/>
          <a:ln w="9525">
            <a:noFill/>
            <a:miter lim="800000"/>
            <a:headEnd/>
            <a:tailEnd/>
          </a:ln>
          <a:effectLst/>
        </p:spPr>
        <p:txBody>
          <a:bodyPr wrap="none">
            <a:spAutoFit/>
          </a:bodyPr>
          <a:lstStyle/>
          <a:p>
            <a:r>
              <a:rPr lang="es-EC" sz="2000">
                <a:solidFill>
                  <a:srgbClr val="FA8B1C"/>
                </a:solidFill>
              </a:rPr>
              <a:t>enzimas</a:t>
            </a:r>
          </a:p>
          <a:p>
            <a:endParaRPr lang="es-EC" sz="2000">
              <a:solidFill>
                <a:srgbClr val="FA8B1C"/>
              </a:solidFill>
            </a:endParaRPr>
          </a:p>
          <a:p>
            <a:r>
              <a:rPr lang="es-EC" sz="2000">
                <a:solidFill>
                  <a:srgbClr val="0CC010"/>
                </a:solidFill>
              </a:rPr>
              <a:t>clorofila</a:t>
            </a:r>
            <a:endParaRPr lang="es-ES" sz="2000">
              <a:solidFill>
                <a:srgbClr val="0CC01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5"/>
          <p:cNvSpPr>
            <a:spLocks noGrp="1" noChangeArrowheads="1"/>
          </p:cNvSpPr>
          <p:nvPr>
            <p:ph type="title"/>
          </p:nvPr>
        </p:nvSpPr>
        <p:spPr>
          <a:xfrm>
            <a:off x="1066800" y="914400"/>
            <a:ext cx="7772400" cy="914400"/>
          </a:xfrm>
        </p:spPr>
        <p:txBody>
          <a:bodyPr/>
          <a:lstStyle/>
          <a:p>
            <a:pPr algn="ctr"/>
            <a:r>
              <a:rPr lang="es-EC"/>
              <a:t>EN LA FOTOSÍNTESIS:</a:t>
            </a:r>
            <a:endParaRPr lang="es-ES"/>
          </a:p>
        </p:txBody>
      </p:sp>
      <p:sp>
        <p:nvSpPr>
          <p:cNvPr id="10243" name="Rectangle 3"/>
          <p:cNvSpPr>
            <a:spLocks noGrp="1" noChangeArrowheads="1"/>
          </p:cNvSpPr>
          <p:nvPr>
            <p:ph type="body" idx="1"/>
          </p:nvPr>
        </p:nvSpPr>
        <p:spPr/>
        <p:txBody>
          <a:bodyPr/>
          <a:lstStyle/>
          <a:p>
            <a:pPr>
              <a:lnSpc>
                <a:spcPct val="90000"/>
              </a:lnSpc>
            </a:pPr>
            <a:r>
              <a:rPr lang="es-EC"/>
              <a:t>La luz solar es la fuente de energía que atrapa la clorofila, un pigmento verde en las células que los autótrofos utilizan para la fotosíntesis.</a:t>
            </a:r>
          </a:p>
          <a:p>
            <a:pPr>
              <a:lnSpc>
                <a:spcPct val="90000"/>
              </a:lnSpc>
            </a:pPr>
            <a:r>
              <a:rPr lang="es-EC"/>
              <a:t>El bióxido de carbono y el agua son las materias primas.</a:t>
            </a:r>
          </a:p>
          <a:p>
            <a:pPr>
              <a:lnSpc>
                <a:spcPct val="90000"/>
              </a:lnSpc>
            </a:pPr>
            <a:r>
              <a:rPr lang="es-EC"/>
              <a:t>Las enzimas y las coenzimas controlan la síntesis de glucosa, a partir de las materias primas.</a:t>
            </a:r>
            <a:endParaRPr lang="es-E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838200"/>
            <a:ext cx="7772400" cy="838200"/>
          </a:xfrm>
        </p:spPr>
        <p:txBody>
          <a:bodyPr/>
          <a:lstStyle/>
          <a:p>
            <a:r>
              <a:rPr lang="es-EC"/>
              <a:t>LA LUZ Y LOS PIGMENTOS</a:t>
            </a:r>
            <a:endParaRPr lang="es-ES"/>
          </a:p>
        </p:txBody>
      </p:sp>
      <p:sp>
        <p:nvSpPr>
          <p:cNvPr id="12291" name="Rectangle 3"/>
          <p:cNvSpPr>
            <a:spLocks noGrp="1" noChangeArrowheads="1"/>
          </p:cNvSpPr>
          <p:nvPr>
            <p:ph type="body" sz="half" idx="1"/>
          </p:nvPr>
        </p:nvSpPr>
        <p:spPr>
          <a:xfrm>
            <a:off x="457200" y="1981200"/>
            <a:ext cx="4419600" cy="4572000"/>
          </a:xfrm>
        </p:spPr>
        <p:txBody>
          <a:bodyPr/>
          <a:lstStyle/>
          <a:p>
            <a:r>
              <a:rPr lang="es-EC" sz="2400"/>
              <a:t>La luz es una forma de energía radiante.</a:t>
            </a:r>
          </a:p>
          <a:p>
            <a:r>
              <a:rPr lang="es-EC" sz="2400"/>
              <a:t>La energía radiante es energía que se propaga en ondas.</a:t>
            </a:r>
          </a:p>
          <a:p>
            <a:r>
              <a:rPr lang="es-EC" sz="2400"/>
              <a:t>Hay varias formas de energía radiante (</a:t>
            </a:r>
            <a:r>
              <a:rPr lang="es-EC" sz="2000"/>
              <a:t>ondas de radio, infrarrojas, ultravioletas, rayos X, etc</a:t>
            </a:r>
            <a:r>
              <a:rPr lang="es-EC" sz="2400"/>
              <a:t>.).</a:t>
            </a:r>
          </a:p>
          <a:p>
            <a:r>
              <a:rPr lang="es-EC" sz="2400"/>
              <a:t>Para sintetizar alimento, se usan únicamente las ondas de luz.</a:t>
            </a:r>
            <a:endParaRPr lang="es-ES" sz="2400"/>
          </a:p>
        </p:txBody>
      </p:sp>
      <p:pic>
        <p:nvPicPr>
          <p:cNvPr id="12295" name="Picture 7" descr="imagen01.GIF (4554 bytes)"/>
          <p:cNvPicPr>
            <a:picLocks noChangeAspect="1" noChangeArrowheads="1"/>
          </p:cNvPicPr>
          <p:nvPr>
            <p:ph type="clipArt" sz="half" idx="2"/>
          </p:nvPr>
        </p:nvPicPr>
        <p:blipFill>
          <a:blip r:embed="rId2"/>
          <a:srcRect/>
          <a:stretch>
            <a:fillRect/>
          </a:stretch>
        </p:blipFill>
        <p:spPr>
          <a:xfrm>
            <a:off x="4800600" y="3141663"/>
            <a:ext cx="4191000" cy="2152650"/>
          </a:xfrm>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body" sz="half" idx="2"/>
          </p:nvPr>
        </p:nvSpPr>
        <p:spPr>
          <a:xfrm>
            <a:off x="457200" y="1524000"/>
            <a:ext cx="8686800" cy="3962400"/>
          </a:xfrm>
        </p:spPr>
        <p:txBody>
          <a:bodyPr/>
          <a:lstStyle/>
          <a:p>
            <a:pPr>
              <a:lnSpc>
                <a:spcPct val="90000"/>
              </a:lnSpc>
            </a:pPr>
            <a:r>
              <a:rPr lang="es-EC" sz="2800"/>
              <a:t>Cuando la luz choca con la materia, parte de la energía de la luz se absorbe y se convierte en otras formas de energía.</a:t>
            </a:r>
          </a:p>
          <a:p>
            <a:pPr>
              <a:lnSpc>
                <a:spcPct val="90000"/>
              </a:lnSpc>
              <a:buFont typeface="Wingdings" pitchFamily="2" charset="2"/>
              <a:buNone/>
            </a:pPr>
            <a:endParaRPr lang="es-EC" sz="2800"/>
          </a:p>
          <a:p>
            <a:pPr>
              <a:lnSpc>
                <a:spcPct val="90000"/>
              </a:lnSpc>
            </a:pPr>
            <a:r>
              <a:rPr lang="es-EC" sz="2800"/>
              <a:t>Cuando en una célula la luz del sol choca con las moléculas de clorofila, la clorofila absorbe alguna de la energía de luz que, eventualmente, se convierte en energía química y se almacena en las moléculas de glucosa que se producen.</a:t>
            </a:r>
            <a:endParaRPr lang="es-ES" sz="2800"/>
          </a:p>
        </p:txBody>
      </p:sp>
      <p:sp>
        <p:nvSpPr>
          <p:cNvPr id="14341" name="Rectangle 5"/>
          <p:cNvSpPr>
            <a:spLocks noChangeArrowheads="1"/>
          </p:cNvSpPr>
          <p:nvPr/>
        </p:nvSpPr>
        <p:spPr bwMode="auto">
          <a:xfrm>
            <a:off x="274638" y="1949450"/>
            <a:ext cx="9144000" cy="0"/>
          </a:xfrm>
          <a:prstGeom prst="rect">
            <a:avLst/>
          </a:prstGeom>
          <a:noFill/>
          <a:ln w="9525">
            <a:noFill/>
            <a:miter lim="800000"/>
            <a:headEnd/>
            <a:tailEnd/>
          </a:ln>
          <a:effectLst/>
        </p:spPr>
        <p:txBody>
          <a:bodyPr>
            <a:spAutoFit/>
          </a:bodyPr>
          <a:lstStyle/>
          <a:p>
            <a:endParaRPr lang="es-E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sz="half" idx="1"/>
          </p:nvPr>
        </p:nvSpPr>
        <p:spPr>
          <a:xfrm>
            <a:off x="838200" y="762000"/>
            <a:ext cx="8077200" cy="1447800"/>
          </a:xfrm>
        </p:spPr>
        <p:txBody>
          <a:bodyPr/>
          <a:lstStyle/>
          <a:p>
            <a:pPr algn="ctr">
              <a:buFont typeface="Wingdings" pitchFamily="2" charset="2"/>
              <a:buNone/>
            </a:pPr>
            <a:r>
              <a:rPr lang="es-EC" sz="2800"/>
              <a:t>Cuando un rayo de luz pasa a través de un prisma, se rompe en colores. Los colores constituyen el espectro visible.</a:t>
            </a:r>
          </a:p>
        </p:txBody>
      </p:sp>
      <p:pic>
        <p:nvPicPr>
          <p:cNvPr id="16391" name="Picture 7" descr="espectro"/>
          <p:cNvPicPr>
            <a:picLocks noChangeAspect="1" noChangeArrowheads="1"/>
          </p:cNvPicPr>
          <p:nvPr/>
        </p:nvPicPr>
        <p:blipFill>
          <a:blip r:embed="rId2"/>
          <a:srcRect/>
          <a:stretch>
            <a:fillRect/>
          </a:stretch>
        </p:blipFill>
        <p:spPr bwMode="auto">
          <a:xfrm>
            <a:off x="1146175" y="2105025"/>
            <a:ext cx="7540625" cy="469582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sz="half" idx="1"/>
          </p:nvPr>
        </p:nvSpPr>
        <p:spPr>
          <a:xfrm>
            <a:off x="762000" y="717550"/>
            <a:ext cx="8153400" cy="2025650"/>
          </a:xfrm>
        </p:spPr>
        <p:txBody>
          <a:bodyPr/>
          <a:lstStyle/>
          <a:p>
            <a:pPr algn="ctr">
              <a:buFont typeface="Wingdings" pitchFamily="2" charset="2"/>
              <a:buNone/>
            </a:pPr>
            <a:r>
              <a:rPr lang="es-EC" sz="2800"/>
              <a:t>Los colores del espectro que el pigmento clorofila absorbe mejor son el violeta, el azul y el rojo.</a:t>
            </a:r>
          </a:p>
          <a:p>
            <a:pPr algn="ctr">
              <a:buFont typeface="Wingdings" pitchFamily="2" charset="2"/>
              <a:buNone/>
            </a:pPr>
            <a:r>
              <a:rPr lang="es-EC" sz="2800">
                <a:solidFill>
                  <a:srgbClr val="F8210A"/>
                </a:solidFill>
              </a:rPr>
              <a:t>¿Por qué la clorofila es verde?</a:t>
            </a:r>
            <a:endParaRPr lang="es-ES" sz="2800">
              <a:solidFill>
                <a:srgbClr val="F8210A"/>
              </a:solidFill>
            </a:endParaRPr>
          </a:p>
        </p:txBody>
      </p:sp>
      <p:pic>
        <p:nvPicPr>
          <p:cNvPr id="18437" name="Picture 5" descr="colors"/>
          <p:cNvPicPr>
            <a:picLocks noChangeAspect="1" noChangeArrowheads="1"/>
          </p:cNvPicPr>
          <p:nvPr>
            <p:ph type="clipArt" sz="half" idx="2"/>
          </p:nvPr>
        </p:nvPicPr>
        <p:blipFill>
          <a:blip r:embed="rId2"/>
          <a:srcRect/>
          <a:stretch>
            <a:fillRect/>
          </a:stretch>
        </p:blipFill>
        <p:spPr>
          <a:xfrm>
            <a:off x="533400" y="2492375"/>
            <a:ext cx="8458200" cy="3962400"/>
          </a:xfrm>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a:r>
              <a:rPr lang="es-EC"/>
              <a:t>EXPERIMENTO</a:t>
            </a:r>
            <a:endParaRPr lang="es-ES"/>
          </a:p>
        </p:txBody>
      </p:sp>
      <p:pic>
        <p:nvPicPr>
          <p:cNvPr id="26628" name="Picture 4" descr="bacteria"/>
          <p:cNvPicPr>
            <a:picLocks noChangeAspect="1" noChangeArrowheads="1"/>
          </p:cNvPicPr>
          <p:nvPr/>
        </p:nvPicPr>
        <p:blipFill>
          <a:blip r:embed="rId2"/>
          <a:srcRect/>
          <a:stretch>
            <a:fillRect/>
          </a:stretch>
        </p:blipFill>
        <p:spPr bwMode="auto">
          <a:xfrm>
            <a:off x="1752600" y="2133600"/>
            <a:ext cx="6781800" cy="4589463"/>
          </a:xfrm>
          <a:prstGeom prst="rect">
            <a:avLst/>
          </a:prstGeom>
          <a:noFill/>
        </p:spPr>
      </p:pic>
    </p:spTree>
  </p:cSld>
  <p:clrMapOvr>
    <a:masterClrMapping/>
  </p:clrMapOvr>
</p:sld>
</file>

<file path=ppt/theme/theme1.xml><?xml version="1.0" encoding="utf-8"?>
<a:theme xmlns:a="http://schemas.openxmlformats.org/drawingml/2006/main" name="Naturaleza">
  <a:themeElements>
    <a:clrScheme name="Naturalez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Naturalez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Naturaleza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alez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aleza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Naturaleza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aleza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presentaciones\Naturaleza.pot</Template>
  <TotalTime>245</TotalTime>
  <Words>674</Words>
  <Application>Microsoft PowerPoint</Application>
  <PresentationFormat>Presentación en pantalla (4:3)</PresentationFormat>
  <Paragraphs>51</Paragraphs>
  <Slides>24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24</vt:i4>
      </vt:variant>
    </vt:vector>
  </HeadingPairs>
  <TitlesOfParts>
    <vt:vector size="27" baseType="lpstr">
      <vt:lpstr>Times New Roman</vt:lpstr>
      <vt:lpstr>Wingdings</vt:lpstr>
      <vt:lpstr>Naturaleza</vt:lpstr>
      <vt:lpstr>EL PROCESO DE FOTOSÍNTESIS</vt:lpstr>
      <vt:lpstr>Consideraciones generales</vt:lpstr>
      <vt:lpstr>La fotosíntesis es un proceso complejo. Sin embargo, la reacción general se puede resumir de esta manera:</vt:lpstr>
      <vt:lpstr>EN LA FOTOSÍNTESIS:</vt:lpstr>
      <vt:lpstr>LA LUZ Y LOS PIGMENTOS</vt:lpstr>
      <vt:lpstr>Diapositiva 6</vt:lpstr>
      <vt:lpstr>Diapositiva 7</vt:lpstr>
      <vt:lpstr>Diapositiva 8</vt:lpstr>
      <vt:lpstr>EXPERIMENTO</vt:lpstr>
      <vt:lpstr>CLASES DE CLOROFILA</vt:lpstr>
      <vt:lpstr>Diapositiva 11</vt:lpstr>
      <vt:lpstr>Diapositiva 12</vt:lpstr>
      <vt:lpstr>Carotenoides</vt:lpstr>
      <vt:lpstr>PIGMENTOS ACCESORIOS</vt:lpstr>
      <vt:lpstr>CLOROPLASTOS</vt:lpstr>
      <vt:lpstr>COMPLEJO ANTENA</vt:lpstr>
      <vt:lpstr>Fases de la fotosíntesis</vt:lpstr>
      <vt:lpstr>Fases de la fotosíntesis</vt:lpstr>
      <vt:lpstr>1. Reacciones dependientes de luz</vt:lpstr>
      <vt:lpstr>Diapositiva 20</vt:lpstr>
      <vt:lpstr>Diapositiva 21</vt:lpstr>
      <vt:lpstr>Formación de ATP</vt:lpstr>
      <vt:lpstr>Reacciones dependientes de luz</vt:lpstr>
      <vt:lpstr>Fotosíntesis y Respiración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Administrador</cp:lastModifiedBy>
  <cp:revision>15</cp:revision>
  <dcterms:created xsi:type="dcterms:W3CDTF">1601-01-01T00:00:00Z</dcterms:created>
  <dcterms:modified xsi:type="dcterms:W3CDTF">2009-08-12T17:45:15Z</dcterms:modified>
</cp:coreProperties>
</file>