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8" r:id="rId3"/>
    <p:sldId id="257" r:id="rId4"/>
    <p:sldId id="259" r:id="rId5"/>
    <p:sldId id="260" r:id="rId6"/>
    <p:sldId id="261" r:id="rId7"/>
    <p:sldId id="262" r:id="rId8"/>
    <p:sldId id="263" r:id="rId9"/>
    <p:sldId id="264" r:id="rId10"/>
    <p:sldId id="276"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92" r:id="rId30"/>
    <p:sldId id="284" r:id="rId31"/>
    <p:sldId id="293" r:id="rId32"/>
    <p:sldId id="285" r:id="rId33"/>
    <p:sldId id="291" r:id="rId34"/>
    <p:sldId id="289" r:id="rId35"/>
    <p:sldId id="290" r:id="rId36"/>
    <p:sldId id="286" r:id="rId37"/>
    <p:sldId id="287" r:id="rId38"/>
    <p:sldId id="288" r:id="rId39"/>
    <p:sldId id="294" r:id="rId40"/>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CCFF"/>
    <a:srgbClr val="3399FF"/>
    <a:srgbClr val="FFFF66"/>
    <a:srgbClr val="FF6600"/>
    <a:srgbClr val="0099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0" d="100"/>
          <a:sy n="60" d="100"/>
        </p:scale>
        <p:origin x="-6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498475" y="1311275"/>
            <a:ext cx="10429875" cy="5908675"/>
            <a:chOff x="-313" y="824"/>
            <a:chExt cx="6570" cy="3722"/>
          </a:xfrm>
        </p:grpSpPr>
        <p:sp>
          <p:nvSpPr>
            <p:cNvPr id="819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p>
          </p:txBody>
        </p:sp>
        <p:sp>
          <p:nvSpPr>
            <p:cNvPr id="819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p>
          </p:txBody>
        </p:sp>
        <p:sp>
          <p:nvSpPr>
            <p:cNvPr id="819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p>
          </p:txBody>
        </p:sp>
        <p:sp>
          <p:nvSpPr>
            <p:cNvPr id="819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p>
          </p:txBody>
        </p:sp>
        <p:sp>
          <p:nvSpPr>
            <p:cNvPr id="819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p>
          </p:txBody>
        </p:sp>
        <p:sp>
          <p:nvSpPr>
            <p:cNvPr id="820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p>
          </p:txBody>
        </p:sp>
        <p:sp>
          <p:nvSpPr>
            <p:cNvPr id="820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p>
          </p:txBody>
        </p:sp>
        <p:sp>
          <p:nvSpPr>
            <p:cNvPr id="820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endParaRPr lang="es-ES" b="0"/>
            </a:p>
          </p:txBody>
        </p:sp>
        <p:sp>
          <p:nvSpPr>
            <p:cNvPr id="820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endParaRPr lang="es-ES" b="0"/>
            </a:p>
          </p:txBody>
        </p:sp>
        <p:sp>
          <p:nvSpPr>
            <p:cNvPr id="820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endParaRPr lang="es-ES" b="0"/>
            </a:p>
          </p:txBody>
        </p:sp>
        <p:sp>
          <p:nvSpPr>
            <p:cNvPr id="820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s-ES" b="0"/>
            </a:p>
          </p:txBody>
        </p:sp>
        <p:sp>
          <p:nvSpPr>
            <p:cNvPr id="820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endParaRPr lang="es-ES" b="0"/>
            </a:p>
          </p:txBody>
        </p:sp>
        <p:sp>
          <p:nvSpPr>
            <p:cNvPr id="820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endParaRPr lang="es-ES" b="0"/>
            </a:p>
          </p:txBody>
        </p:sp>
        <p:sp>
          <p:nvSpPr>
            <p:cNvPr id="820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endParaRPr lang="es-ES" b="0"/>
            </a:p>
          </p:txBody>
        </p:sp>
        <p:sp>
          <p:nvSpPr>
            <p:cNvPr id="8209"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s-ES" b="0"/>
            </a:p>
          </p:txBody>
        </p:sp>
        <p:sp>
          <p:nvSpPr>
            <p:cNvPr id="821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s-ES" b="0"/>
            </a:p>
          </p:txBody>
        </p:sp>
        <p:sp>
          <p:nvSpPr>
            <p:cNvPr id="821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endParaRPr lang="es-ES" b="0"/>
            </a:p>
          </p:txBody>
        </p:sp>
        <p:sp>
          <p:nvSpPr>
            <p:cNvPr id="821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s-ES" b="0"/>
            </a:p>
          </p:txBody>
        </p:sp>
        <p:sp>
          <p:nvSpPr>
            <p:cNvPr id="821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s-ES" b="0"/>
            </a:p>
          </p:txBody>
        </p:sp>
        <p:sp>
          <p:nvSpPr>
            <p:cNvPr id="821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endParaRPr lang="es-ES" b="0"/>
            </a:p>
          </p:txBody>
        </p:sp>
        <p:sp>
          <p:nvSpPr>
            <p:cNvPr id="821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endParaRPr lang="es-ES" b="0"/>
            </a:p>
          </p:txBody>
        </p:sp>
        <p:sp>
          <p:nvSpPr>
            <p:cNvPr id="821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endParaRPr lang="es-ES" b="0"/>
            </a:p>
          </p:txBody>
        </p:sp>
        <p:sp>
          <p:nvSpPr>
            <p:cNvPr id="821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s-ES" b="0"/>
            </a:p>
          </p:txBody>
        </p:sp>
        <p:sp>
          <p:nvSpPr>
            <p:cNvPr id="821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s-ES" b="0"/>
            </a:p>
          </p:txBody>
        </p:sp>
        <p:sp>
          <p:nvSpPr>
            <p:cNvPr id="821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s-ES" b="0"/>
            </a:p>
          </p:txBody>
        </p:sp>
        <p:sp>
          <p:nvSpPr>
            <p:cNvPr id="822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s-ES" b="0"/>
            </a:p>
          </p:txBody>
        </p:sp>
        <p:sp>
          <p:nvSpPr>
            <p:cNvPr id="822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endParaRPr lang="es-ES" b="0"/>
            </a:p>
          </p:txBody>
        </p:sp>
        <p:sp>
          <p:nvSpPr>
            <p:cNvPr id="822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s-ES" b="0"/>
            </a:p>
          </p:txBody>
        </p:sp>
        <p:sp>
          <p:nvSpPr>
            <p:cNvPr id="822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s-ES" b="0"/>
            </a:p>
          </p:txBody>
        </p:sp>
        <p:sp>
          <p:nvSpPr>
            <p:cNvPr id="822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s-ES" b="0"/>
            </a:p>
          </p:txBody>
        </p:sp>
        <p:sp>
          <p:nvSpPr>
            <p:cNvPr id="822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endParaRPr lang="es-ES" b="0"/>
            </a:p>
          </p:txBody>
        </p:sp>
        <p:sp>
          <p:nvSpPr>
            <p:cNvPr id="822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endParaRPr lang="es-ES" b="0"/>
            </a:p>
          </p:txBody>
        </p:sp>
        <p:sp>
          <p:nvSpPr>
            <p:cNvPr id="822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2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2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3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3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3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3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3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23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3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3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3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3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4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4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4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4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4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s-ES"/>
            </a:p>
          </p:txBody>
        </p:sp>
        <p:sp>
          <p:nvSpPr>
            <p:cNvPr id="824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s-ES"/>
            </a:p>
          </p:txBody>
        </p:sp>
        <p:sp>
          <p:nvSpPr>
            <p:cNvPr id="824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4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24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24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25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25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25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25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25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25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25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5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5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5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26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26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26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26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26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26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6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6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6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6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27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7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7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7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7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27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27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27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27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27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28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8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8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8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28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8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28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8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8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8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9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9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9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9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9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9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29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29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29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829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830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30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830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30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30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30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30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30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30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30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31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31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31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1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1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1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31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31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831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31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32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32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32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2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2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2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2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2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2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2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33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33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33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33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33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33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833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33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33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33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34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34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4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34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834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4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4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4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4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4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5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6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836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836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36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36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6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6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6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6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6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7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7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7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37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7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7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7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7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7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7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8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8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s-ES"/>
            </a:p>
          </p:txBody>
        </p:sp>
        <p:sp>
          <p:nvSpPr>
            <p:cNvPr id="838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8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8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838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838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838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838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38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39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s-ES"/>
            </a:p>
          </p:txBody>
        </p:sp>
        <p:sp>
          <p:nvSpPr>
            <p:cNvPr id="839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s-ES"/>
            </a:p>
          </p:txBody>
        </p:sp>
        <p:sp>
          <p:nvSpPr>
            <p:cNvPr id="839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39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39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s-ES"/>
            </a:p>
          </p:txBody>
        </p:sp>
        <p:sp>
          <p:nvSpPr>
            <p:cNvPr id="839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39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39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s-ES"/>
            </a:p>
          </p:txBody>
        </p:sp>
        <p:sp>
          <p:nvSpPr>
            <p:cNvPr id="839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39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40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40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40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40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s-ES"/>
            </a:p>
          </p:txBody>
        </p:sp>
        <p:sp>
          <p:nvSpPr>
            <p:cNvPr id="840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s-ES"/>
            </a:p>
          </p:txBody>
        </p:sp>
        <p:sp>
          <p:nvSpPr>
            <p:cNvPr id="840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840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840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840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840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s-ES"/>
            </a:p>
          </p:txBody>
        </p:sp>
      </p:grpSp>
      <p:sp>
        <p:nvSpPr>
          <p:cNvPr id="8410"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s-ES"/>
              <a:t>Haga clic para cambiar el estilo de título	</a:t>
            </a:r>
          </a:p>
        </p:txBody>
      </p:sp>
      <p:sp>
        <p:nvSpPr>
          <p:cNvPr id="8411"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8412" name="Rectangle 220"/>
          <p:cNvSpPr>
            <a:spLocks noGrp="1" noChangeArrowheads="1"/>
          </p:cNvSpPr>
          <p:nvPr>
            <p:ph type="dt" sz="quarter" idx="2"/>
          </p:nvPr>
        </p:nvSpPr>
        <p:spPr/>
        <p:txBody>
          <a:bodyPr/>
          <a:lstStyle>
            <a:lvl1pPr>
              <a:defRPr/>
            </a:lvl1pPr>
          </a:lstStyle>
          <a:p>
            <a:endParaRPr lang="es-ES"/>
          </a:p>
        </p:txBody>
      </p:sp>
      <p:sp>
        <p:nvSpPr>
          <p:cNvPr id="8413" name="Rectangle 221"/>
          <p:cNvSpPr>
            <a:spLocks noGrp="1" noChangeArrowheads="1"/>
          </p:cNvSpPr>
          <p:nvPr>
            <p:ph type="ftr" sz="quarter" idx="3"/>
          </p:nvPr>
        </p:nvSpPr>
        <p:spPr>
          <a:xfrm>
            <a:off x="3124200" y="6248400"/>
            <a:ext cx="2895600" cy="457200"/>
          </a:xfrm>
        </p:spPr>
        <p:txBody>
          <a:bodyPr/>
          <a:lstStyle>
            <a:lvl1pPr>
              <a:defRPr/>
            </a:lvl1pPr>
          </a:lstStyle>
          <a:p>
            <a:endParaRPr lang="es-ES"/>
          </a:p>
        </p:txBody>
      </p:sp>
      <p:sp>
        <p:nvSpPr>
          <p:cNvPr id="8414" name="Rectangle 222"/>
          <p:cNvSpPr>
            <a:spLocks noGrp="1" noChangeArrowheads="1"/>
          </p:cNvSpPr>
          <p:nvPr>
            <p:ph type="sldNum" sz="quarter" idx="4"/>
          </p:nvPr>
        </p:nvSpPr>
        <p:spPr/>
        <p:txBody>
          <a:bodyPr/>
          <a:lstStyle>
            <a:lvl1pPr>
              <a:defRPr/>
            </a:lvl1pPr>
          </a:lstStyle>
          <a:p>
            <a:fld id="{D4B6429E-D729-4008-A467-698877300FD9}" type="slidenum">
              <a:rPr lang="es-ES"/>
              <a:pPr/>
              <a:t>‹Nº›</a:t>
            </a:fld>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410"/>
                                        </p:tgtEl>
                                        <p:attrNameLst>
                                          <p:attrName>style.visibility</p:attrName>
                                        </p:attrNameLst>
                                      </p:cBhvr>
                                      <p:to>
                                        <p:strVal val="visible"/>
                                      </p:to>
                                    </p:set>
                                    <p:anim calcmode="lin" valueType="num">
                                      <p:cBhvr>
                                        <p:cTn id="7" dur="1000" fill="hold"/>
                                        <p:tgtEl>
                                          <p:spTgt spid="8410"/>
                                        </p:tgtEl>
                                        <p:attrNameLst>
                                          <p:attrName>ppt_x</p:attrName>
                                        </p:attrNameLst>
                                      </p:cBhvr>
                                      <p:tavLst>
                                        <p:tav tm="0">
                                          <p:val>
                                            <p:strVal val="#ppt_x-.2"/>
                                          </p:val>
                                        </p:tav>
                                        <p:tav tm="100000">
                                          <p:val>
                                            <p:strVal val="#ppt_x"/>
                                          </p:val>
                                        </p:tav>
                                      </p:tavLst>
                                    </p:anim>
                                    <p:anim calcmode="lin" valueType="num">
                                      <p:cBhvr>
                                        <p:cTn id="8" dur="1000" fill="hold"/>
                                        <p:tgtEl>
                                          <p:spTgt spid="8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841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411">
                                            <p:txEl>
                                              <p:pRg st="0" end="0"/>
                                            </p:txEl>
                                          </p:spTgt>
                                        </p:tgtEl>
                                        <p:attrNameLst>
                                          <p:attrName>style.visibility</p:attrName>
                                        </p:attrNameLst>
                                      </p:cBhvr>
                                      <p:to>
                                        <p:strVal val="visible"/>
                                      </p:to>
                                    </p:set>
                                    <p:animEffect transition="in" filter="fade">
                                      <p:cBhvr>
                                        <p:cTn id="14" dur="500"/>
                                        <p:tgtEl>
                                          <p:spTgt spid="8411">
                                            <p:txEl>
                                              <p:pRg st="0" end="0"/>
                                            </p:txEl>
                                          </p:spTgt>
                                        </p:tgtEl>
                                      </p:cBhvr>
                                    </p:animEffect>
                                    <p:anim calcmode="lin" valueType="num">
                                      <p:cBhvr>
                                        <p:cTn id="15" dur="500" fill="hold"/>
                                        <p:tgtEl>
                                          <p:spTgt spid="8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41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0" grpId="0"/>
      <p:bldP spid="8411" grpId="0" build="p">
        <p:tmplLst>
          <p:tmpl lvl="1">
            <p:tnLst>
              <p:par>
                <p:cTn presetID="44" presetClass="entr" presetSubtype="0" fill="hold" nodeType="clickEffect">
                  <p:stCondLst>
                    <p:cond delay="0"/>
                  </p:stCondLst>
                  <p:childTnLst>
                    <p:set>
                      <p:cBhvr>
                        <p:cTn dur="1" fill="hold">
                          <p:stCondLst>
                            <p:cond delay="0"/>
                          </p:stCondLst>
                        </p:cTn>
                        <p:tgtEl>
                          <p:spTgt spid="8411"/>
                        </p:tgtEl>
                        <p:attrNameLst>
                          <p:attrName>style.visibility</p:attrName>
                        </p:attrNameLst>
                      </p:cBhvr>
                      <p:to>
                        <p:strVal val="visible"/>
                      </p:to>
                    </p:set>
                    <p:animEffect transition="in" filter="fade">
                      <p:cBhvr>
                        <p:cTn dur="500"/>
                        <p:tgtEl>
                          <p:spTgt spid="8411"/>
                        </p:tgtEl>
                      </p:cBhvr>
                    </p:animEffect>
                    <p:anim calcmode="lin" valueType="num">
                      <p:cBhvr>
                        <p:cTn dur="500" fill="hold"/>
                        <p:tgtEl>
                          <p:spTgt spid="8411"/>
                        </p:tgtEl>
                        <p:attrNameLst>
                          <p:attrName>ppt_x</p:attrName>
                        </p:attrNameLst>
                      </p:cBhvr>
                      <p:tavLst>
                        <p:tav tm="0">
                          <p:val>
                            <p:strVal val="#ppt_x"/>
                          </p:val>
                        </p:tav>
                        <p:tav tm="100000">
                          <p:val>
                            <p:strVal val="#ppt_x"/>
                          </p:val>
                        </p:tav>
                      </p:tavLst>
                    </p:anim>
                    <p:anim calcmode="lin" valueType="num">
                      <p:cBhvr>
                        <p:cTn dur="500" fill="hold"/>
                        <p:tgtEl>
                          <p:spTgt spid="8411"/>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fld id="{E667C5CC-F263-485B-B0B8-61932C44D17B}" type="slidenum">
              <a:rPr lang="es-ES"/>
              <a:pPr/>
              <a:t>‹Nº›</a:t>
            </a:fld>
            <a:endParaRPr lang="es-ES"/>
          </a:p>
        </p:txBody>
      </p:sp>
      <p:sp>
        <p:nvSpPr>
          <p:cNvPr id="5" name="4 Marcador de fecha"/>
          <p:cNvSpPr>
            <a:spLocks noGrp="1"/>
          </p:cNvSpPr>
          <p:nvPr>
            <p:ph type="dt" sz="half" idx="11"/>
          </p:nvPr>
        </p:nvSpPr>
        <p:spPr/>
        <p:txBody>
          <a:bodyPr/>
          <a:lstStyle>
            <a:lvl1pPr>
              <a:defRPr/>
            </a:lvl1pPr>
          </a:lstStyle>
          <a:p>
            <a:endParaRPr lang="es-ES"/>
          </a:p>
        </p:txBody>
      </p:sp>
      <p:sp>
        <p:nvSpPr>
          <p:cNvPr id="6" name="5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94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94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fld id="{D1CF0F47-A2F0-4855-9B30-C61DDDC2352D}" type="slidenum">
              <a:rPr lang="es-ES"/>
              <a:pPr/>
              <a:t>‹Nº›</a:t>
            </a:fld>
            <a:endParaRPr lang="es-ES"/>
          </a:p>
        </p:txBody>
      </p:sp>
      <p:sp>
        <p:nvSpPr>
          <p:cNvPr id="5" name="4 Marcador de fecha"/>
          <p:cNvSpPr>
            <a:spLocks noGrp="1"/>
          </p:cNvSpPr>
          <p:nvPr>
            <p:ph type="dt" sz="half" idx="11"/>
          </p:nvPr>
        </p:nvSpPr>
        <p:spPr/>
        <p:txBody>
          <a:bodyPr/>
          <a:lstStyle>
            <a:lvl1pPr>
              <a:defRPr/>
            </a:lvl1pPr>
          </a:lstStyle>
          <a:p>
            <a:endParaRPr lang="es-ES"/>
          </a:p>
        </p:txBody>
      </p:sp>
      <p:sp>
        <p:nvSpPr>
          <p:cNvPr id="6" name="5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43350"/>
            <a:ext cx="4038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número de diapositiva"/>
          <p:cNvSpPr>
            <a:spLocks noGrp="1"/>
          </p:cNvSpPr>
          <p:nvPr>
            <p:ph type="sldNum" sz="quarter" idx="10"/>
          </p:nvPr>
        </p:nvSpPr>
        <p:spPr>
          <a:xfrm>
            <a:off x="6553200" y="6243638"/>
            <a:ext cx="2133600" cy="457200"/>
          </a:xfrm>
        </p:spPr>
        <p:txBody>
          <a:bodyPr/>
          <a:lstStyle>
            <a:lvl1pPr>
              <a:defRPr/>
            </a:lvl1pPr>
          </a:lstStyle>
          <a:p>
            <a:fld id="{1F3D0504-296D-4983-8ED7-C6C813F7CB86}" type="slidenum">
              <a:rPr lang="es-ES"/>
              <a:pPr/>
              <a:t>‹Nº›</a:t>
            </a:fld>
            <a:endParaRPr lang="es-ES"/>
          </a:p>
        </p:txBody>
      </p:sp>
      <p:sp>
        <p:nvSpPr>
          <p:cNvPr id="7" name="6 Marcador de fecha"/>
          <p:cNvSpPr>
            <a:spLocks noGrp="1"/>
          </p:cNvSpPr>
          <p:nvPr>
            <p:ph type="dt" sz="half" idx="11"/>
          </p:nvPr>
        </p:nvSpPr>
        <p:spPr>
          <a:xfrm>
            <a:off x="457200" y="6243638"/>
            <a:ext cx="2133600" cy="457200"/>
          </a:xfrm>
        </p:spPr>
        <p:txBody>
          <a:bodyPr/>
          <a:lstStyle>
            <a:lvl1pPr>
              <a:defRPr/>
            </a:lvl1pPr>
          </a:lstStyle>
          <a:p>
            <a:endParaRPr lang="es-ES"/>
          </a:p>
        </p:txBody>
      </p:sp>
      <p:sp>
        <p:nvSpPr>
          <p:cNvPr id="8" name="7 Marcador de pie de página"/>
          <p:cNvSpPr>
            <a:spLocks noGrp="1"/>
          </p:cNvSpPr>
          <p:nvPr>
            <p:ph type="ftr" sz="quarter" idx="12"/>
          </p:nvPr>
        </p:nvSpPr>
        <p:spPr>
          <a:xfrm>
            <a:off x="3124200" y="6243638"/>
            <a:ext cx="2895600" cy="457200"/>
          </a:xfrm>
        </p:spPr>
        <p:txBody>
          <a:bodyPr/>
          <a:lstStyle>
            <a:lvl1pPr>
              <a:defRPr/>
            </a:lvl1pPr>
          </a:lstStyle>
          <a:p>
            <a:endParaRPr lang="es-E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número de diapositiva"/>
          <p:cNvSpPr>
            <a:spLocks noGrp="1"/>
          </p:cNvSpPr>
          <p:nvPr>
            <p:ph type="sldNum" sz="quarter" idx="10"/>
          </p:nvPr>
        </p:nvSpPr>
        <p:spPr>
          <a:xfrm>
            <a:off x="6553200" y="6243638"/>
            <a:ext cx="2133600" cy="457200"/>
          </a:xfrm>
        </p:spPr>
        <p:txBody>
          <a:bodyPr/>
          <a:lstStyle>
            <a:lvl1pPr>
              <a:defRPr/>
            </a:lvl1pPr>
          </a:lstStyle>
          <a:p>
            <a:fld id="{908932D7-343C-49ED-8589-2E6393777FA2}" type="slidenum">
              <a:rPr lang="es-ES"/>
              <a:pPr/>
              <a:t>‹Nº›</a:t>
            </a:fld>
            <a:endParaRPr lang="es-ES"/>
          </a:p>
        </p:txBody>
      </p:sp>
      <p:sp>
        <p:nvSpPr>
          <p:cNvPr id="6" name="5 Marcador de fecha"/>
          <p:cNvSpPr>
            <a:spLocks noGrp="1"/>
          </p:cNvSpPr>
          <p:nvPr>
            <p:ph type="dt" sz="half" idx="11"/>
          </p:nvPr>
        </p:nvSpPr>
        <p:spPr>
          <a:xfrm>
            <a:off x="457200" y="6243638"/>
            <a:ext cx="2133600" cy="457200"/>
          </a:xfrm>
        </p:spPr>
        <p:txBody>
          <a:bodyPr/>
          <a:lstStyle>
            <a:lvl1pPr>
              <a:defRPr/>
            </a:lvl1pPr>
          </a:lstStyle>
          <a:p>
            <a:endParaRPr lang="es-ES"/>
          </a:p>
        </p:txBody>
      </p:sp>
      <p:sp>
        <p:nvSpPr>
          <p:cNvPr id="7" name="6 Marcador de pie de página"/>
          <p:cNvSpPr>
            <a:spLocks noGrp="1"/>
          </p:cNvSpPr>
          <p:nvPr>
            <p:ph type="ftr" sz="quarter" idx="12"/>
          </p:nvPr>
        </p:nvSpPr>
        <p:spPr>
          <a:xfrm>
            <a:off x="3124200" y="6243638"/>
            <a:ext cx="2895600" cy="457200"/>
          </a:xfrm>
        </p:spPr>
        <p:txBody>
          <a:bodyPr/>
          <a:lstStyle>
            <a:lvl1pPr>
              <a:defRPr/>
            </a:lvl1pPr>
          </a:lstStyle>
          <a:p>
            <a:endParaRPr lang="es-E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8229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7200" y="3943350"/>
            <a:ext cx="8229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número de diapositiva"/>
          <p:cNvSpPr>
            <a:spLocks noGrp="1"/>
          </p:cNvSpPr>
          <p:nvPr>
            <p:ph type="sldNum" sz="quarter" idx="10"/>
          </p:nvPr>
        </p:nvSpPr>
        <p:spPr>
          <a:xfrm>
            <a:off x="6553200" y="6243638"/>
            <a:ext cx="2133600" cy="457200"/>
          </a:xfrm>
        </p:spPr>
        <p:txBody>
          <a:bodyPr/>
          <a:lstStyle>
            <a:lvl1pPr>
              <a:defRPr/>
            </a:lvl1pPr>
          </a:lstStyle>
          <a:p>
            <a:fld id="{D3B55DE6-273C-4A26-8609-AF41DA432171}" type="slidenum">
              <a:rPr lang="es-ES"/>
              <a:pPr/>
              <a:t>‹Nº›</a:t>
            </a:fld>
            <a:endParaRPr lang="es-ES"/>
          </a:p>
        </p:txBody>
      </p:sp>
      <p:sp>
        <p:nvSpPr>
          <p:cNvPr id="6" name="5 Marcador de fecha"/>
          <p:cNvSpPr>
            <a:spLocks noGrp="1"/>
          </p:cNvSpPr>
          <p:nvPr>
            <p:ph type="dt" sz="half" idx="11"/>
          </p:nvPr>
        </p:nvSpPr>
        <p:spPr>
          <a:xfrm>
            <a:off x="457200" y="6243638"/>
            <a:ext cx="2133600" cy="457200"/>
          </a:xfrm>
        </p:spPr>
        <p:txBody>
          <a:bodyPr/>
          <a:lstStyle>
            <a:lvl1pPr>
              <a:defRPr/>
            </a:lvl1pPr>
          </a:lstStyle>
          <a:p>
            <a:endParaRPr lang="es-ES"/>
          </a:p>
        </p:txBody>
      </p:sp>
      <p:sp>
        <p:nvSpPr>
          <p:cNvPr id="7" name="6 Marcador de pie de página"/>
          <p:cNvSpPr>
            <a:spLocks noGrp="1"/>
          </p:cNvSpPr>
          <p:nvPr>
            <p:ph type="ftr" sz="quarter" idx="12"/>
          </p:nvPr>
        </p:nvSpPr>
        <p:spPr>
          <a:xfrm>
            <a:off x="3124200" y="6243638"/>
            <a:ext cx="2895600" cy="457200"/>
          </a:xfrm>
        </p:spPr>
        <p:txBody>
          <a:bodyPr/>
          <a:lstStyle>
            <a:lvl1pPr>
              <a:defRPr/>
            </a:lvl1pPr>
          </a:lstStyle>
          <a:p>
            <a:endParaRPr lang="es-E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57200" y="3943350"/>
            <a:ext cx="4038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4648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número de diapositiva"/>
          <p:cNvSpPr>
            <a:spLocks noGrp="1"/>
          </p:cNvSpPr>
          <p:nvPr>
            <p:ph type="sldNum" sz="quarter" idx="10"/>
          </p:nvPr>
        </p:nvSpPr>
        <p:spPr>
          <a:xfrm>
            <a:off x="6553200" y="6243638"/>
            <a:ext cx="2133600" cy="457200"/>
          </a:xfrm>
        </p:spPr>
        <p:txBody>
          <a:bodyPr/>
          <a:lstStyle>
            <a:lvl1pPr>
              <a:defRPr/>
            </a:lvl1pPr>
          </a:lstStyle>
          <a:p>
            <a:fld id="{4B543979-56A6-414C-8B3B-32DB216E51ED}" type="slidenum">
              <a:rPr lang="es-ES"/>
              <a:pPr/>
              <a:t>‹Nº›</a:t>
            </a:fld>
            <a:endParaRPr lang="es-ES"/>
          </a:p>
        </p:txBody>
      </p:sp>
      <p:sp>
        <p:nvSpPr>
          <p:cNvPr id="7" name="6 Marcador de fecha"/>
          <p:cNvSpPr>
            <a:spLocks noGrp="1"/>
          </p:cNvSpPr>
          <p:nvPr>
            <p:ph type="dt" sz="half" idx="11"/>
          </p:nvPr>
        </p:nvSpPr>
        <p:spPr>
          <a:xfrm>
            <a:off x="457200" y="6243638"/>
            <a:ext cx="2133600" cy="457200"/>
          </a:xfrm>
        </p:spPr>
        <p:txBody>
          <a:bodyPr/>
          <a:lstStyle>
            <a:lvl1pPr>
              <a:defRPr/>
            </a:lvl1pPr>
          </a:lstStyle>
          <a:p>
            <a:endParaRPr lang="es-ES"/>
          </a:p>
        </p:txBody>
      </p:sp>
      <p:sp>
        <p:nvSpPr>
          <p:cNvPr id="8" name="7 Marcador de pie de página"/>
          <p:cNvSpPr>
            <a:spLocks noGrp="1"/>
          </p:cNvSpPr>
          <p:nvPr>
            <p:ph type="ftr" sz="quarter" idx="12"/>
          </p:nvPr>
        </p:nvSpPr>
        <p:spPr>
          <a:xfrm>
            <a:off x="3124200" y="6243638"/>
            <a:ext cx="2895600" cy="457200"/>
          </a:xfrm>
        </p:spPr>
        <p:txBody>
          <a:bodyPr/>
          <a:lstStyle>
            <a:lvl1pPr>
              <a:defRPr/>
            </a:lvl1pPr>
          </a:lstStyle>
          <a:p>
            <a:endParaRPr lang="es-E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número de diapositiva"/>
          <p:cNvSpPr>
            <a:spLocks noGrp="1"/>
          </p:cNvSpPr>
          <p:nvPr>
            <p:ph type="sldNum" sz="quarter" idx="10"/>
          </p:nvPr>
        </p:nvSpPr>
        <p:spPr>
          <a:xfrm>
            <a:off x="6553200" y="6243638"/>
            <a:ext cx="2133600" cy="457200"/>
          </a:xfrm>
        </p:spPr>
        <p:txBody>
          <a:bodyPr/>
          <a:lstStyle>
            <a:lvl1pPr>
              <a:defRPr/>
            </a:lvl1pPr>
          </a:lstStyle>
          <a:p>
            <a:fld id="{E7D6BA8E-CCB7-4CAB-8E7B-0FB0B9102E4D}" type="slidenum">
              <a:rPr lang="es-ES"/>
              <a:pPr/>
              <a:t>‹Nº›</a:t>
            </a:fld>
            <a:endParaRPr lang="es-ES"/>
          </a:p>
        </p:txBody>
      </p:sp>
      <p:sp>
        <p:nvSpPr>
          <p:cNvPr id="6" name="5 Marcador de fecha"/>
          <p:cNvSpPr>
            <a:spLocks noGrp="1"/>
          </p:cNvSpPr>
          <p:nvPr>
            <p:ph type="dt" sz="half" idx="11"/>
          </p:nvPr>
        </p:nvSpPr>
        <p:spPr>
          <a:xfrm>
            <a:off x="457200" y="6243638"/>
            <a:ext cx="2133600" cy="457200"/>
          </a:xfrm>
        </p:spPr>
        <p:txBody>
          <a:bodyPr/>
          <a:lstStyle>
            <a:lvl1pPr>
              <a:defRPr/>
            </a:lvl1pPr>
          </a:lstStyle>
          <a:p>
            <a:endParaRPr lang="es-ES"/>
          </a:p>
        </p:txBody>
      </p:sp>
      <p:sp>
        <p:nvSpPr>
          <p:cNvPr id="7" name="6 Marcador de pie de página"/>
          <p:cNvSpPr>
            <a:spLocks noGrp="1"/>
          </p:cNvSpPr>
          <p:nvPr>
            <p:ph type="ftr" sz="quarter" idx="12"/>
          </p:nvPr>
        </p:nvSpPr>
        <p:spPr>
          <a:xfrm>
            <a:off x="3124200" y="6243638"/>
            <a:ext cx="2895600" cy="457200"/>
          </a:xfrm>
        </p:spPr>
        <p:txBody>
          <a:bodyPr/>
          <a:lstStyle>
            <a:lvl1pPr>
              <a:defRPr/>
            </a:lvl1pPr>
          </a:lstStyle>
          <a:p>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fld id="{0EC805F4-8362-4024-9031-182CE5C5E797}" type="slidenum">
              <a:rPr lang="es-ES"/>
              <a:pPr/>
              <a:t>‹Nº›</a:t>
            </a:fld>
            <a:endParaRPr lang="es-ES"/>
          </a:p>
        </p:txBody>
      </p:sp>
      <p:sp>
        <p:nvSpPr>
          <p:cNvPr id="5" name="4 Marcador de fecha"/>
          <p:cNvSpPr>
            <a:spLocks noGrp="1"/>
          </p:cNvSpPr>
          <p:nvPr>
            <p:ph type="dt" sz="half" idx="11"/>
          </p:nvPr>
        </p:nvSpPr>
        <p:spPr/>
        <p:txBody>
          <a:bodyPr/>
          <a:lstStyle>
            <a:lvl1pPr>
              <a:defRPr/>
            </a:lvl1pPr>
          </a:lstStyle>
          <a:p>
            <a:endParaRPr lang="es-ES"/>
          </a:p>
        </p:txBody>
      </p:sp>
      <p:sp>
        <p:nvSpPr>
          <p:cNvPr id="6" name="5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número de diapositiva"/>
          <p:cNvSpPr>
            <a:spLocks noGrp="1"/>
          </p:cNvSpPr>
          <p:nvPr>
            <p:ph type="sldNum" sz="quarter" idx="10"/>
          </p:nvPr>
        </p:nvSpPr>
        <p:spPr/>
        <p:txBody>
          <a:bodyPr/>
          <a:lstStyle>
            <a:lvl1pPr>
              <a:defRPr/>
            </a:lvl1pPr>
          </a:lstStyle>
          <a:p>
            <a:fld id="{B1D36CB6-0417-42F9-A19A-FF2EA8B17B86}" type="slidenum">
              <a:rPr lang="es-ES"/>
              <a:pPr/>
              <a:t>‹Nº›</a:t>
            </a:fld>
            <a:endParaRPr lang="es-ES"/>
          </a:p>
        </p:txBody>
      </p:sp>
      <p:sp>
        <p:nvSpPr>
          <p:cNvPr id="5" name="4 Marcador de fecha"/>
          <p:cNvSpPr>
            <a:spLocks noGrp="1"/>
          </p:cNvSpPr>
          <p:nvPr>
            <p:ph type="dt" sz="half" idx="11"/>
          </p:nvPr>
        </p:nvSpPr>
        <p:spPr/>
        <p:txBody>
          <a:bodyPr/>
          <a:lstStyle>
            <a:lvl1pPr>
              <a:defRPr/>
            </a:lvl1pPr>
          </a:lstStyle>
          <a:p>
            <a:endParaRPr lang="es-ES"/>
          </a:p>
        </p:txBody>
      </p:sp>
      <p:sp>
        <p:nvSpPr>
          <p:cNvPr id="6" name="5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número de diapositiva"/>
          <p:cNvSpPr>
            <a:spLocks noGrp="1"/>
          </p:cNvSpPr>
          <p:nvPr>
            <p:ph type="sldNum" sz="quarter" idx="10"/>
          </p:nvPr>
        </p:nvSpPr>
        <p:spPr/>
        <p:txBody>
          <a:bodyPr/>
          <a:lstStyle>
            <a:lvl1pPr>
              <a:defRPr/>
            </a:lvl1pPr>
          </a:lstStyle>
          <a:p>
            <a:fld id="{9F3F5C7A-76DC-404E-93E2-3697D7D0BEFF}" type="slidenum">
              <a:rPr lang="es-ES"/>
              <a:pPr/>
              <a:t>‹Nº›</a:t>
            </a:fld>
            <a:endParaRPr lang="es-ES"/>
          </a:p>
        </p:txBody>
      </p:sp>
      <p:sp>
        <p:nvSpPr>
          <p:cNvPr id="6" name="5 Marcador de fecha"/>
          <p:cNvSpPr>
            <a:spLocks noGrp="1"/>
          </p:cNvSpPr>
          <p:nvPr>
            <p:ph type="dt" sz="half" idx="11"/>
          </p:nvPr>
        </p:nvSpPr>
        <p:spPr/>
        <p:txBody>
          <a:bodyPr/>
          <a:lstStyle>
            <a:lvl1pPr>
              <a:defRPr/>
            </a:lvl1pPr>
          </a:lstStyle>
          <a:p>
            <a:endParaRPr lang="es-ES"/>
          </a:p>
        </p:txBody>
      </p:sp>
      <p:sp>
        <p:nvSpPr>
          <p:cNvPr id="7" name="6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número de diapositiva"/>
          <p:cNvSpPr>
            <a:spLocks noGrp="1"/>
          </p:cNvSpPr>
          <p:nvPr>
            <p:ph type="sldNum" sz="quarter" idx="10"/>
          </p:nvPr>
        </p:nvSpPr>
        <p:spPr/>
        <p:txBody>
          <a:bodyPr/>
          <a:lstStyle>
            <a:lvl1pPr>
              <a:defRPr/>
            </a:lvl1pPr>
          </a:lstStyle>
          <a:p>
            <a:fld id="{98725365-DBCE-49E8-BC24-E6DA08C655DA}" type="slidenum">
              <a:rPr lang="es-ES"/>
              <a:pPr/>
              <a:t>‹Nº›</a:t>
            </a:fld>
            <a:endParaRPr lang="es-ES"/>
          </a:p>
        </p:txBody>
      </p:sp>
      <p:sp>
        <p:nvSpPr>
          <p:cNvPr id="8" name="7 Marcador de fecha"/>
          <p:cNvSpPr>
            <a:spLocks noGrp="1"/>
          </p:cNvSpPr>
          <p:nvPr>
            <p:ph type="dt" sz="half" idx="11"/>
          </p:nvPr>
        </p:nvSpPr>
        <p:spPr/>
        <p:txBody>
          <a:bodyPr/>
          <a:lstStyle>
            <a:lvl1pPr>
              <a:defRPr/>
            </a:lvl1pPr>
          </a:lstStyle>
          <a:p>
            <a:endParaRPr lang="es-ES"/>
          </a:p>
        </p:txBody>
      </p:sp>
      <p:sp>
        <p:nvSpPr>
          <p:cNvPr id="9" name="8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número de diapositiva"/>
          <p:cNvSpPr>
            <a:spLocks noGrp="1"/>
          </p:cNvSpPr>
          <p:nvPr>
            <p:ph type="sldNum" sz="quarter" idx="10"/>
          </p:nvPr>
        </p:nvSpPr>
        <p:spPr/>
        <p:txBody>
          <a:bodyPr/>
          <a:lstStyle>
            <a:lvl1pPr>
              <a:defRPr/>
            </a:lvl1pPr>
          </a:lstStyle>
          <a:p>
            <a:fld id="{39AB546A-515D-40DF-AEA5-313A2766B439}" type="slidenum">
              <a:rPr lang="es-ES"/>
              <a:pPr/>
              <a:t>‹Nº›</a:t>
            </a:fld>
            <a:endParaRPr lang="es-ES"/>
          </a:p>
        </p:txBody>
      </p:sp>
      <p:sp>
        <p:nvSpPr>
          <p:cNvPr id="4" name="3 Marcador de fecha"/>
          <p:cNvSpPr>
            <a:spLocks noGrp="1"/>
          </p:cNvSpPr>
          <p:nvPr>
            <p:ph type="dt" sz="half" idx="11"/>
          </p:nvPr>
        </p:nvSpPr>
        <p:spPr/>
        <p:txBody>
          <a:bodyPr/>
          <a:lstStyle>
            <a:lvl1pPr>
              <a:defRPr/>
            </a:lvl1pPr>
          </a:lstStyle>
          <a:p>
            <a:endParaRPr lang="es-ES"/>
          </a:p>
        </p:txBody>
      </p:sp>
      <p:sp>
        <p:nvSpPr>
          <p:cNvPr id="5" name="4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lvl1pPr>
              <a:defRPr/>
            </a:lvl1pPr>
          </a:lstStyle>
          <a:p>
            <a:fld id="{30924A48-6F6D-4E6F-BE0A-3C0C7486C82A}" type="slidenum">
              <a:rPr lang="es-ES"/>
              <a:pPr/>
              <a:t>‹Nº›</a:t>
            </a:fld>
            <a:endParaRPr lang="es-ES"/>
          </a:p>
        </p:txBody>
      </p:sp>
      <p:sp>
        <p:nvSpPr>
          <p:cNvPr id="3" name="2 Marcador de fecha"/>
          <p:cNvSpPr>
            <a:spLocks noGrp="1"/>
          </p:cNvSpPr>
          <p:nvPr>
            <p:ph type="dt" sz="half" idx="11"/>
          </p:nvPr>
        </p:nvSpPr>
        <p:spPr/>
        <p:txBody>
          <a:bodyPr/>
          <a:lstStyle>
            <a:lvl1pPr>
              <a:defRPr/>
            </a:lvl1pPr>
          </a:lstStyle>
          <a:p>
            <a:endParaRPr lang="es-ES"/>
          </a:p>
        </p:txBody>
      </p:sp>
      <p:sp>
        <p:nvSpPr>
          <p:cNvPr id="4" name="3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a:lvl1pPr>
          </a:lstStyle>
          <a:p>
            <a:fld id="{7D41EF12-DAF9-400A-BD7D-8B12378551E7}" type="slidenum">
              <a:rPr lang="es-ES"/>
              <a:pPr/>
              <a:t>‹Nº›</a:t>
            </a:fld>
            <a:endParaRPr lang="es-ES"/>
          </a:p>
        </p:txBody>
      </p:sp>
      <p:sp>
        <p:nvSpPr>
          <p:cNvPr id="6" name="5 Marcador de fecha"/>
          <p:cNvSpPr>
            <a:spLocks noGrp="1"/>
          </p:cNvSpPr>
          <p:nvPr>
            <p:ph type="dt" sz="half" idx="11"/>
          </p:nvPr>
        </p:nvSpPr>
        <p:spPr/>
        <p:txBody>
          <a:bodyPr/>
          <a:lstStyle>
            <a:lvl1pPr>
              <a:defRPr/>
            </a:lvl1pPr>
          </a:lstStyle>
          <a:p>
            <a:endParaRPr lang="es-ES"/>
          </a:p>
        </p:txBody>
      </p:sp>
      <p:sp>
        <p:nvSpPr>
          <p:cNvPr id="7" name="6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a:lvl1pPr>
          </a:lstStyle>
          <a:p>
            <a:fld id="{248ACB5A-0B0D-4EEC-8BDF-8FCDB6BB5C73}" type="slidenum">
              <a:rPr lang="es-ES"/>
              <a:pPr/>
              <a:t>‹Nº›</a:t>
            </a:fld>
            <a:endParaRPr lang="es-ES"/>
          </a:p>
        </p:txBody>
      </p:sp>
      <p:sp>
        <p:nvSpPr>
          <p:cNvPr id="6" name="5 Marcador de fecha"/>
          <p:cNvSpPr>
            <a:spLocks noGrp="1"/>
          </p:cNvSpPr>
          <p:nvPr>
            <p:ph type="dt" sz="half" idx="11"/>
          </p:nvPr>
        </p:nvSpPr>
        <p:spPr/>
        <p:txBody>
          <a:bodyPr/>
          <a:lstStyle>
            <a:lvl1pPr>
              <a:defRPr/>
            </a:lvl1pPr>
          </a:lstStyle>
          <a:p>
            <a:endParaRPr lang="es-ES"/>
          </a:p>
        </p:txBody>
      </p:sp>
      <p:sp>
        <p:nvSpPr>
          <p:cNvPr id="7" name="6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496888" y="1308100"/>
            <a:ext cx="10429876" cy="5908675"/>
            <a:chOff x="-313" y="824"/>
            <a:chExt cx="6570" cy="3722"/>
          </a:xfrm>
        </p:grpSpPr>
        <p:sp>
          <p:nvSpPr>
            <p:cNvPr id="717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7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7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7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7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7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7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7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7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8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8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8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8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8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85"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s-ES" b="0">
                <a:effectLst>
                  <a:outerShdw blurRad="38100" dist="38100" dir="2700000" algn="tl">
                    <a:srgbClr val="000000"/>
                  </a:outerShdw>
                </a:effectLst>
              </a:endParaRPr>
            </a:p>
          </p:txBody>
        </p:sp>
        <p:sp>
          <p:nvSpPr>
            <p:cNvPr id="718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s-ES" b="0">
                <a:effectLst>
                  <a:outerShdw blurRad="38100" dist="38100" dir="2700000" algn="tl">
                    <a:srgbClr val="000000"/>
                  </a:outerShdw>
                </a:effectLst>
              </a:endParaRPr>
            </a:p>
          </p:txBody>
        </p:sp>
        <p:sp>
          <p:nvSpPr>
            <p:cNvPr id="718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8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8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9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9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9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9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9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9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9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9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endParaRPr lang="es-ES" b="0">
                <a:effectLst>
                  <a:outerShdw blurRad="38100" dist="38100" dir="2700000" algn="tl">
                    <a:srgbClr val="000000"/>
                  </a:outerShdw>
                </a:effectLst>
              </a:endParaRPr>
            </a:p>
          </p:txBody>
        </p:sp>
        <p:sp>
          <p:nvSpPr>
            <p:cNvPr id="719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19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20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20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20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endParaRPr lang="es-ES" b="0">
                <a:effectLst>
                  <a:outerShdw blurRad="38100" dist="38100" dir="2700000" algn="tl">
                    <a:srgbClr val="000000"/>
                  </a:outerShdw>
                </a:effectLst>
              </a:endParaRPr>
            </a:p>
          </p:txBody>
        </p:sp>
        <p:sp>
          <p:nvSpPr>
            <p:cNvPr id="720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0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0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0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0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0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0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1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1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1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1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1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1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1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1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1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1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2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s-ES"/>
            </a:p>
          </p:txBody>
        </p:sp>
        <p:sp>
          <p:nvSpPr>
            <p:cNvPr id="722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s-ES"/>
            </a:p>
          </p:txBody>
        </p:sp>
        <p:sp>
          <p:nvSpPr>
            <p:cNvPr id="722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2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2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2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2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2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2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2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3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3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3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3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3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3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23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23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3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3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4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4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4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4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4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4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24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4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4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4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5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25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25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25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25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5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5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5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5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5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6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6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6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6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6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6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6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6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6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6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7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7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7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27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27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727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727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7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727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27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8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8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28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8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8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28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28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8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28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28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29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29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9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9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729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29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29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29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29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29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0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0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0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0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0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0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30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30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30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30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31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31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731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31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31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31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31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31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1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31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732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2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3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3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3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3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3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3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3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733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733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33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34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4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s-ES"/>
            </a:p>
          </p:txBody>
        </p:sp>
        <p:sp>
          <p:nvSpPr>
            <p:cNvPr id="735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5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6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736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736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736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7364"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65"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66"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s-ES"/>
            </a:p>
          </p:txBody>
        </p:sp>
        <p:sp>
          <p:nvSpPr>
            <p:cNvPr id="7367"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s-ES"/>
            </a:p>
          </p:txBody>
        </p:sp>
        <p:sp>
          <p:nvSpPr>
            <p:cNvPr id="7368"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69"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70"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s-ES"/>
            </a:p>
          </p:txBody>
        </p:sp>
        <p:sp>
          <p:nvSpPr>
            <p:cNvPr id="7371"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72"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73"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s-ES"/>
            </a:p>
          </p:txBody>
        </p:sp>
        <p:sp>
          <p:nvSpPr>
            <p:cNvPr id="7374"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75"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76"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77"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78"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79"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s-ES"/>
            </a:p>
          </p:txBody>
        </p:sp>
        <p:sp>
          <p:nvSpPr>
            <p:cNvPr id="7380"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s-ES"/>
            </a:p>
          </p:txBody>
        </p:sp>
        <p:sp>
          <p:nvSpPr>
            <p:cNvPr id="7381"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738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738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738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7385"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s-ES"/>
            </a:p>
          </p:txBody>
        </p:sp>
      </p:grpSp>
      <p:sp>
        <p:nvSpPr>
          <p:cNvPr id="7386"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outerShdw blurRad="38100" dist="38100" dir="2700000" algn="tl">
                    <a:srgbClr val="000000"/>
                  </a:outerShdw>
                </a:effectLst>
              </a:defRPr>
            </a:lvl1pPr>
          </a:lstStyle>
          <a:p>
            <a:fld id="{EC1C9120-EFB2-4B8F-B07A-FCCFE742E01D}" type="slidenum">
              <a:rPr lang="es-ES"/>
              <a:pPr/>
              <a:t>‹Nº›</a:t>
            </a:fld>
            <a:endParaRPr lang="es-ES"/>
          </a:p>
        </p:txBody>
      </p:sp>
      <p:sp>
        <p:nvSpPr>
          <p:cNvPr id="7387"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ffectLst>
                  <a:outerShdw blurRad="38100" dist="38100" dir="2700000" algn="tl">
                    <a:srgbClr val="000000"/>
                  </a:outerShdw>
                </a:effectLst>
              </a:defRPr>
            </a:lvl1pPr>
          </a:lstStyle>
          <a:p>
            <a:endParaRPr lang="es-ES"/>
          </a:p>
        </p:txBody>
      </p:sp>
      <p:sp>
        <p:nvSpPr>
          <p:cNvPr id="7388"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effectLst>
                  <a:outerShdw blurRad="38100" dist="38100" dir="2700000" algn="tl">
                    <a:srgbClr val="000000"/>
                  </a:outerShdw>
                </a:effectLst>
              </a:defRPr>
            </a:lvl1pPr>
          </a:lstStyle>
          <a:p>
            <a:endParaRPr lang="es-ES"/>
          </a:p>
        </p:txBody>
      </p:sp>
      <p:sp>
        <p:nvSpPr>
          <p:cNvPr id="7389"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7390"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390"/>
                                        </p:tgtEl>
                                        <p:attrNameLst>
                                          <p:attrName>style.visibility</p:attrName>
                                        </p:attrNameLst>
                                      </p:cBhvr>
                                      <p:to>
                                        <p:strVal val="visible"/>
                                      </p:to>
                                    </p:set>
                                    <p:anim calcmode="lin" valueType="num">
                                      <p:cBhvr>
                                        <p:cTn id="7" dur="1000" fill="hold"/>
                                        <p:tgtEl>
                                          <p:spTgt spid="7390"/>
                                        </p:tgtEl>
                                        <p:attrNameLst>
                                          <p:attrName>ppt_x</p:attrName>
                                        </p:attrNameLst>
                                      </p:cBhvr>
                                      <p:tavLst>
                                        <p:tav tm="0">
                                          <p:val>
                                            <p:strVal val="#ppt_x-.2"/>
                                          </p:val>
                                        </p:tav>
                                        <p:tav tm="100000">
                                          <p:val>
                                            <p:strVal val="#ppt_x"/>
                                          </p:val>
                                        </p:tav>
                                      </p:tavLst>
                                    </p:anim>
                                    <p:anim calcmode="lin" valueType="num">
                                      <p:cBhvr>
                                        <p:cTn id="8" dur="1000" fill="hold"/>
                                        <p:tgtEl>
                                          <p:spTgt spid="73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39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389">
                                            <p:txEl>
                                              <p:pRg st="0" end="0"/>
                                            </p:txEl>
                                          </p:spTgt>
                                        </p:tgtEl>
                                        <p:attrNameLst>
                                          <p:attrName>style.visibility</p:attrName>
                                        </p:attrNameLst>
                                      </p:cBhvr>
                                      <p:to>
                                        <p:strVal val="visible"/>
                                      </p:to>
                                    </p:set>
                                    <p:animEffect transition="in" filter="fade">
                                      <p:cBhvr>
                                        <p:cTn id="14" dur="500"/>
                                        <p:tgtEl>
                                          <p:spTgt spid="7389">
                                            <p:txEl>
                                              <p:pRg st="0" end="0"/>
                                            </p:txEl>
                                          </p:spTgt>
                                        </p:tgtEl>
                                      </p:cBhvr>
                                    </p:animEffect>
                                    <p:anim calcmode="lin" valueType="num">
                                      <p:cBhvr>
                                        <p:cTn id="15" dur="500" fill="hold"/>
                                        <p:tgtEl>
                                          <p:spTgt spid="738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38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7389">
                                            <p:txEl>
                                              <p:pRg st="1" end="1"/>
                                            </p:txEl>
                                          </p:spTgt>
                                        </p:tgtEl>
                                        <p:attrNameLst>
                                          <p:attrName>style.visibility</p:attrName>
                                        </p:attrNameLst>
                                      </p:cBhvr>
                                      <p:to>
                                        <p:strVal val="visible"/>
                                      </p:to>
                                    </p:set>
                                    <p:animEffect transition="in" filter="fade">
                                      <p:cBhvr>
                                        <p:cTn id="19" dur="500"/>
                                        <p:tgtEl>
                                          <p:spTgt spid="7389">
                                            <p:txEl>
                                              <p:pRg st="1" end="1"/>
                                            </p:txEl>
                                          </p:spTgt>
                                        </p:tgtEl>
                                      </p:cBhvr>
                                    </p:animEffect>
                                    <p:anim calcmode="lin" valueType="num">
                                      <p:cBhvr>
                                        <p:cTn id="20" dur="500" fill="hold"/>
                                        <p:tgtEl>
                                          <p:spTgt spid="738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738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7389">
                                            <p:txEl>
                                              <p:pRg st="2" end="2"/>
                                            </p:txEl>
                                          </p:spTgt>
                                        </p:tgtEl>
                                        <p:attrNameLst>
                                          <p:attrName>style.visibility</p:attrName>
                                        </p:attrNameLst>
                                      </p:cBhvr>
                                      <p:to>
                                        <p:strVal val="visible"/>
                                      </p:to>
                                    </p:set>
                                    <p:animEffect transition="in" filter="fade">
                                      <p:cBhvr>
                                        <p:cTn id="24" dur="500"/>
                                        <p:tgtEl>
                                          <p:spTgt spid="7389">
                                            <p:txEl>
                                              <p:pRg st="2" end="2"/>
                                            </p:txEl>
                                          </p:spTgt>
                                        </p:tgtEl>
                                      </p:cBhvr>
                                    </p:animEffect>
                                    <p:anim calcmode="lin" valueType="num">
                                      <p:cBhvr>
                                        <p:cTn id="25" dur="500" fill="hold"/>
                                        <p:tgtEl>
                                          <p:spTgt spid="738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738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7389">
                                            <p:txEl>
                                              <p:pRg st="3" end="3"/>
                                            </p:txEl>
                                          </p:spTgt>
                                        </p:tgtEl>
                                        <p:attrNameLst>
                                          <p:attrName>style.visibility</p:attrName>
                                        </p:attrNameLst>
                                      </p:cBhvr>
                                      <p:to>
                                        <p:strVal val="visible"/>
                                      </p:to>
                                    </p:set>
                                    <p:animEffect transition="in" filter="fade">
                                      <p:cBhvr>
                                        <p:cTn id="29" dur="500"/>
                                        <p:tgtEl>
                                          <p:spTgt spid="7389">
                                            <p:txEl>
                                              <p:pRg st="3" end="3"/>
                                            </p:txEl>
                                          </p:spTgt>
                                        </p:tgtEl>
                                      </p:cBhvr>
                                    </p:animEffect>
                                    <p:anim calcmode="lin" valueType="num">
                                      <p:cBhvr>
                                        <p:cTn id="30" dur="500" fill="hold"/>
                                        <p:tgtEl>
                                          <p:spTgt spid="738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738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7389">
                                            <p:txEl>
                                              <p:pRg st="4" end="4"/>
                                            </p:txEl>
                                          </p:spTgt>
                                        </p:tgtEl>
                                        <p:attrNameLst>
                                          <p:attrName>style.visibility</p:attrName>
                                        </p:attrNameLst>
                                      </p:cBhvr>
                                      <p:to>
                                        <p:strVal val="visible"/>
                                      </p:to>
                                    </p:set>
                                    <p:animEffect transition="in" filter="fade">
                                      <p:cBhvr>
                                        <p:cTn id="34" dur="500"/>
                                        <p:tgtEl>
                                          <p:spTgt spid="7389">
                                            <p:txEl>
                                              <p:pRg st="4" end="4"/>
                                            </p:txEl>
                                          </p:spTgt>
                                        </p:tgtEl>
                                      </p:cBhvr>
                                    </p:animEffect>
                                    <p:anim calcmode="lin" valueType="num">
                                      <p:cBhvr>
                                        <p:cTn id="35" dur="500" fill="hold"/>
                                        <p:tgtEl>
                                          <p:spTgt spid="738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738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9" grpId="0" build="p">
        <p:tmplLst>
          <p:tmpl lvl="1">
            <p:tnLst>
              <p:par>
                <p:cTn presetID="44" presetClass="entr" presetSubtype="0" fill="hold" nodeType="clickEffect">
                  <p:stCondLst>
                    <p:cond delay="0"/>
                  </p:stCondLst>
                  <p:childTnLst>
                    <p:set>
                      <p:cBhvr>
                        <p:cTn dur="1" fill="hold">
                          <p:stCondLst>
                            <p:cond delay="0"/>
                          </p:stCondLst>
                        </p:cTn>
                        <p:tgtEl>
                          <p:spTgt spid="7389"/>
                        </p:tgtEl>
                        <p:attrNameLst>
                          <p:attrName>style.visibility</p:attrName>
                        </p:attrNameLst>
                      </p:cBhvr>
                      <p:to>
                        <p:strVal val="visible"/>
                      </p:to>
                    </p:set>
                    <p:animEffect transition="in" filter="fade">
                      <p:cBhvr>
                        <p:cTn dur="500"/>
                        <p:tgtEl>
                          <p:spTgt spid="7389"/>
                        </p:tgtEl>
                      </p:cBhvr>
                    </p:animEffect>
                    <p:anim calcmode="lin" valueType="num">
                      <p:cBhvr>
                        <p:cTn dur="500" fill="hold"/>
                        <p:tgtEl>
                          <p:spTgt spid="7389"/>
                        </p:tgtEl>
                        <p:attrNameLst>
                          <p:attrName>ppt_x</p:attrName>
                        </p:attrNameLst>
                      </p:cBhvr>
                      <p:tavLst>
                        <p:tav tm="0">
                          <p:val>
                            <p:strVal val="#ppt_x"/>
                          </p:val>
                        </p:tav>
                        <p:tav tm="100000">
                          <p:val>
                            <p:strVal val="#ppt_x"/>
                          </p:val>
                        </p:tav>
                      </p:tavLst>
                    </p:anim>
                    <p:anim calcmode="lin" valueType="num">
                      <p:cBhvr>
                        <p:cTn dur="500" fill="hold"/>
                        <p:tgtEl>
                          <p:spTgt spid="738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7389"/>
                        </p:tgtEl>
                        <p:attrNameLst>
                          <p:attrName>style.visibility</p:attrName>
                        </p:attrNameLst>
                      </p:cBhvr>
                      <p:to>
                        <p:strVal val="visible"/>
                      </p:to>
                    </p:set>
                    <p:animEffect transition="in" filter="fade">
                      <p:cBhvr>
                        <p:cTn dur="500"/>
                        <p:tgtEl>
                          <p:spTgt spid="7389"/>
                        </p:tgtEl>
                      </p:cBhvr>
                    </p:animEffect>
                    <p:anim calcmode="lin" valueType="num">
                      <p:cBhvr>
                        <p:cTn dur="500" fill="hold"/>
                        <p:tgtEl>
                          <p:spTgt spid="7389"/>
                        </p:tgtEl>
                        <p:attrNameLst>
                          <p:attrName>ppt_x</p:attrName>
                        </p:attrNameLst>
                      </p:cBhvr>
                      <p:tavLst>
                        <p:tav tm="0">
                          <p:val>
                            <p:strVal val="#ppt_x"/>
                          </p:val>
                        </p:tav>
                        <p:tav tm="100000">
                          <p:val>
                            <p:strVal val="#ppt_x"/>
                          </p:val>
                        </p:tav>
                      </p:tavLst>
                    </p:anim>
                    <p:anim calcmode="lin" valueType="num">
                      <p:cBhvr>
                        <p:cTn dur="500" fill="hold"/>
                        <p:tgtEl>
                          <p:spTgt spid="738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7389"/>
                        </p:tgtEl>
                        <p:attrNameLst>
                          <p:attrName>style.visibility</p:attrName>
                        </p:attrNameLst>
                      </p:cBhvr>
                      <p:to>
                        <p:strVal val="visible"/>
                      </p:to>
                    </p:set>
                    <p:animEffect transition="in" filter="fade">
                      <p:cBhvr>
                        <p:cTn dur="500"/>
                        <p:tgtEl>
                          <p:spTgt spid="7389"/>
                        </p:tgtEl>
                      </p:cBhvr>
                    </p:animEffect>
                    <p:anim calcmode="lin" valueType="num">
                      <p:cBhvr>
                        <p:cTn dur="500" fill="hold"/>
                        <p:tgtEl>
                          <p:spTgt spid="7389"/>
                        </p:tgtEl>
                        <p:attrNameLst>
                          <p:attrName>ppt_x</p:attrName>
                        </p:attrNameLst>
                      </p:cBhvr>
                      <p:tavLst>
                        <p:tav tm="0">
                          <p:val>
                            <p:strVal val="#ppt_x"/>
                          </p:val>
                        </p:tav>
                        <p:tav tm="100000">
                          <p:val>
                            <p:strVal val="#ppt_x"/>
                          </p:val>
                        </p:tav>
                      </p:tavLst>
                    </p:anim>
                    <p:anim calcmode="lin" valueType="num">
                      <p:cBhvr>
                        <p:cTn dur="500" fill="hold"/>
                        <p:tgtEl>
                          <p:spTgt spid="738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7389"/>
                        </p:tgtEl>
                        <p:attrNameLst>
                          <p:attrName>style.visibility</p:attrName>
                        </p:attrNameLst>
                      </p:cBhvr>
                      <p:to>
                        <p:strVal val="visible"/>
                      </p:to>
                    </p:set>
                    <p:animEffect transition="in" filter="fade">
                      <p:cBhvr>
                        <p:cTn dur="500"/>
                        <p:tgtEl>
                          <p:spTgt spid="7389"/>
                        </p:tgtEl>
                      </p:cBhvr>
                    </p:animEffect>
                    <p:anim calcmode="lin" valueType="num">
                      <p:cBhvr>
                        <p:cTn dur="500" fill="hold"/>
                        <p:tgtEl>
                          <p:spTgt spid="7389"/>
                        </p:tgtEl>
                        <p:attrNameLst>
                          <p:attrName>ppt_x</p:attrName>
                        </p:attrNameLst>
                      </p:cBhvr>
                      <p:tavLst>
                        <p:tav tm="0">
                          <p:val>
                            <p:strVal val="#ppt_x"/>
                          </p:val>
                        </p:tav>
                        <p:tav tm="100000">
                          <p:val>
                            <p:strVal val="#ppt_x"/>
                          </p:val>
                        </p:tav>
                      </p:tavLst>
                    </p:anim>
                    <p:anim calcmode="lin" valueType="num">
                      <p:cBhvr>
                        <p:cTn dur="500" fill="hold"/>
                        <p:tgtEl>
                          <p:spTgt spid="738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7389"/>
                        </p:tgtEl>
                        <p:attrNameLst>
                          <p:attrName>style.visibility</p:attrName>
                        </p:attrNameLst>
                      </p:cBhvr>
                      <p:to>
                        <p:strVal val="visible"/>
                      </p:to>
                    </p:set>
                    <p:animEffect transition="in" filter="fade">
                      <p:cBhvr>
                        <p:cTn dur="500"/>
                        <p:tgtEl>
                          <p:spTgt spid="7389"/>
                        </p:tgtEl>
                      </p:cBhvr>
                    </p:animEffect>
                    <p:anim calcmode="lin" valueType="num">
                      <p:cBhvr>
                        <p:cTn dur="500" fill="hold"/>
                        <p:tgtEl>
                          <p:spTgt spid="7389"/>
                        </p:tgtEl>
                        <p:attrNameLst>
                          <p:attrName>ppt_x</p:attrName>
                        </p:attrNameLst>
                      </p:cBhvr>
                      <p:tavLst>
                        <p:tav tm="0">
                          <p:val>
                            <p:strVal val="#ppt_x"/>
                          </p:val>
                        </p:tav>
                        <p:tav tm="100000">
                          <p:val>
                            <p:strVal val="#ppt_x"/>
                          </p:val>
                        </p:tav>
                      </p:tavLst>
                    </p:anim>
                    <p:anim calcmode="lin" valueType="num">
                      <p:cBhvr>
                        <p:cTn dur="500" fill="hold"/>
                        <p:tgtEl>
                          <p:spTgt spid="7389"/>
                        </p:tgtEl>
                        <p:attrNameLst>
                          <p:attrName>ppt_y</p:attrName>
                        </p:attrNameLst>
                      </p:cBhvr>
                      <p:tavLst>
                        <p:tav tm="0">
                          <p:val>
                            <p:strVal val="#ppt_y+.05"/>
                          </p:val>
                        </p:tav>
                        <p:tav tm="100000">
                          <p:val>
                            <p:strVal val="#ppt_y"/>
                          </p:val>
                        </p:tav>
                      </p:tavLst>
                    </p:anim>
                  </p:childTnLst>
                </p:cTn>
              </p:par>
            </p:tnLst>
          </p:tmpl>
        </p:tmplLst>
      </p:bldP>
      <p:bldP spid="7390" grpId="0"/>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8"/>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8"/>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clapiluba.free.fr/Montriond/photo/gmontriond05.jpg"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bio.winona.msus.edu/berg/ILLUST/H-bond.gif" TargetMode="Externa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r="-35"/>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s-ES">
                <a:solidFill>
                  <a:srgbClr val="FF6600"/>
                </a:solidFill>
              </a:rPr>
              <a:t>LA QUÍMICA CELULAR</a:t>
            </a:r>
          </a:p>
        </p:txBody>
      </p:sp>
      <p:sp>
        <p:nvSpPr>
          <p:cNvPr id="5123" name="Rectangle 3"/>
          <p:cNvSpPr>
            <a:spLocks noGrp="1" noChangeArrowheads="1"/>
          </p:cNvSpPr>
          <p:nvPr>
            <p:ph type="subTitle" idx="1"/>
          </p:nvPr>
        </p:nvSpPr>
        <p:spPr/>
        <p:txBody>
          <a:bodyPr/>
          <a:lstStyle/>
          <a:p>
            <a:r>
              <a:rPr lang="es-ES"/>
              <a:t>LAS MOLÉCULAS DE LOS SERES VIVOS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tension-superficial-66k"/>
          <p:cNvPicPr>
            <a:picLocks noChangeAspect="1" noChangeArrowheads="1"/>
          </p:cNvPicPr>
          <p:nvPr>
            <p:ph idx="1"/>
          </p:nvPr>
        </p:nvPicPr>
        <p:blipFill>
          <a:blip r:embed="rId2"/>
          <a:srcRect/>
          <a:stretch>
            <a:fillRect/>
          </a:stretch>
        </p:blipFill>
        <p:spPr>
          <a:xfrm>
            <a:off x="1071563" y="430213"/>
            <a:ext cx="6813550" cy="6022975"/>
          </a:xfrm>
          <a:noFill/>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7"/>
          <p:cNvSpPr>
            <a:spLocks noGrp="1" noChangeArrowheads="1"/>
          </p:cNvSpPr>
          <p:nvPr>
            <p:ph type="title"/>
          </p:nvPr>
        </p:nvSpPr>
        <p:spPr>
          <a:xfrm>
            <a:off x="457200" y="188913"/>
            <a:ext cx="8229600" cy="1143000"/>
          </a:xfrm>
        </p:spPr>
        <p:txBody>
          <a:bodyPr/>
          <a:lstStyle/>
          <a:p>
            <a:r>
              <a:rPr lang="es-ES"/>
              <a:t>Acción capilar e imbibición</a:t>
            </a:r>
          </a:p>
        </p:txBody>
      </p:sp>
      <p:sp>
        <p:nvSpPr>
          <p:cNvPr id="38920" name="Rectangle 8"/>
          <p:cNvSpPr>
            <a:spLocks noGrp="1" noChangeArrowheads="1"/>
          </p:cNvSpPr>
          <p:nvPr>
            <p:ph type="body" sz="half" idx="1"/>
          </p:nvPr>
        </p:nvSpPr>
        <p:spPr>
          <a:xfrm>
            <a:off x="471488" y="1557338"/>
            <a:ext cx="4316412" cy="2692400"/>
          </a:xfrm>
        </p:spPr>
        <p:txBody>
          <a:bodyPr/>
          <a:lstStyle/>
          <a:p>
            <a:pPr algn="just">
              <a:lnSpc>
                <a:spcPct val="90000"/>
              </a:lnSpc>
            </a:pPr>
            <a:r>
              <a:rPr lang="es-ES" sz="2000"/>
              <a:t>La acción capilar o capilaridad es la combinación de la cohesión y la adhesión que hacen que el agua ascienda entre dos láminas, por tubos muy finos, en un papel secante, o que atraviese lentamente los pequeños espacios entre las partículas del suelo.</a:t>
            </a:r>
          </a:p>
        </p:txBody>
      </p:sp>
      <p:pic>
        <p:nvPicPr>
          <p:cNvPr id="38924" name="Picture 12" descr="agua04.gif (50892 bytes)"/>
          <p:cNvPicPr>
            <a:picLocks noChangeAspect="1" noChangeArrowheads="1"/>
          </p:cNvPicPr>
          <p:nvPr>
            <p:ph sz="quarter" idx="3"/>
          </p:nvPr>
        </p:nvPicPr>
        <p:blipFill>
          <a:blip r:embed="rId2"/>
          <a:srcRect/>
          <a:stretch>
            <a:fillRect/>
          </a:stretch>
        </p:blipFill>
        <p:spPr>
          <a:xfrm>
            <a:off x="1116013" y="4221163"/>
            <a:ext cx="3455987" cy="2597150"/>
          </a:xfrm>
          <a:solidFill>
            <a:schemeClr val="tx1"/>
          </a:solidFill>
          <a:ln/>
        </p:spPr>
      </p:pic>
      <p:pic>
        <p:nvPicPr>
          <p:cNvPr id="38927" name="Picture 15"/>
          <p:cNvPicPr>
            <a:picLocks noChangeAspect="1" noChangeArrowheads="1"/>
          </p:cNvPicPr>
          <p:nvPr>
            <p:ph sz="quarter" idx="2"/>
          </p:nvPr>
        </p:nvPicPr>
        <p:blipFill>
          <a:blip r:embed="rId3"/>
          <a:srcRect/>
          <a:stretch>
            <a:fillRect/>
          </a:stretch>
        </p:blipFill>
        <p:spPr>
          <a:xfrm>
            <a:off x="4932363" y="1671638"/>
            <a:ext cx="4027487" cy="4852987"/>
          </a:xfrm>
          <a:noFill/>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457200" y="188913"/>
            <a:ext cx="8229600" cy="1143000"/>
          </a:xfrm>
          <a:noFill/>
          <a:ln/>
        </p:spPr>
        <p:txBody>
          <a:bodyPr/>
          <a:lstStyle/>
          <a:p>
            <a:r>
              <a:rPr lang="es-ES"/>
              <a:t>Acción capilar e imbibición</a:t>
            </a:r>
          </a:p>
        </p:txBody>
      </p:sp>
      <p:sp>
        <p:nvSpPr>
          <p:cNvPr id="41992" name="Rectangle 8"/>
          <p:cNvSpPr>
            <a:spLocks noGrp="1" noChangeArrowheads="1"/>
          </p:cNvSpPr>
          <p:nvPr>
            <p:ph type="body" sz="half" idx="1"/>
          </p:nvPr>
        </p:nvSpPr>
        <p:spPr>
          <a:xfrm>
            <a:off x="457200" y="1412875"/>
            <a:ext cx="8229600" cy="2190750"/>
          </a:xfrm>
        </p:spPr>
        <p:txBody>
          <a:bodyPr/>
          <a:lstStyle/>
          <a:p>
            <a:pPr>
              <a:lnSpc>
                <a:spcPct val="90000"/>
              </a:lnSpc>
            </a:pPr>
            <a:r>
              <a:rPr lang="es-ES" sz="2800"/>
              <a:t>La imbibición o absorción, es la penetración capilar de moléculas de agua en sustancias tales como la madera o la gelatina que, como resultado de ello, se hinchan (germinación de semillas).</a:t>
            </a:r>
          </a:p>
        </p:txBody>
      </p:sp>
      <p:pic>
        <p:nvPicPr>
          <p:cNvPr id="41991" name="Picture 7"/>
          <p:cNvPicPr>
            <a:picLocks noChangeAspect="1" noChangeArrowheads="1"/>
          </p:cNvPicPr>
          <p:nvPr>
            <p:ph sz="half" idx="2"/>
          </p:nvPr>
        </p:nvPicPr>
        <p:blipFill>
          <a:blip r:embed="rId2"/>
          <a:srcRect/>
          <a:stretch>
            <a:fillRect/>
          </a:stretch>
        </p:blipFill>
        <p:spPr>
          <a:xfrm>
            <a:off x="1547813" y="3498850"/>
            <a:ext cx="5832475" cy="3243263"/>
          </a:xfr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7"/>
          <p:cNvSpPr>
            <a:spLocks noGrp="1" noChangeArrowheads="1"/>
          </p:cNvSpPr>
          <p:nvPr>
            <p:ph type="title"/>
          </p:nvPr>
        </p:nvSpPr>
        <p:spPr/>
        <p:txBody>
          <a:bodyPr/>
          <a:lstStyle/>
          <a:p>
            <a:r>
              <a:rPr lang="es-ES" sz="4000"/>
              <a:t>Resistencia a los cambios de temperatura</a:t>
            </a:r>
          </a:p>
        </p:txBody>
      </p:sp>
      <p:sp>
        <p:nvSpPr>
          <p:cNvPr id="46088" name="Rectangle 8"/>
          <p:cNvSpPr>
            <a:spLocks noGrp="1" noChangeArrowheads="1"/>
          </p:cNvSpPr>
          <p:nvPr>
            <p:ph type="body" sz="half" idx="1"/>
          </p:nvPr>
        </p:nvSpPr>
        <p:spPr/>
        <p:txBody>
          <a:bodyPr/>
          <a:lstStyle/>
          <a:p>
            <a:pPr>
              <a:lnSpc>
                <a:spcPct val="80000"/>
              </a:lnSpc>
            </a:pPr>
            <a:r>
              <a:rPr lang="es-ES" sz="2000"/>
              <a:t>La cantidad de calor que requiere una cantidad dada de sustancia para que se produzca un aumento dado de temperatura, es su </a:t>
            </a:r>
            <a:r>
              <a:rPr lang="es-ES" sz="2000">
                <a:solidFill>
                  <a:srgbClr val="FF6600"/>
                </a:solidFill>
              </a:rPr>
              <a:t>calor específico.</a:t>
            </a:r>
          </a:p>
          <a:p>
            <a:pPr>
              <a:lnSpc>
                <a:spcPct val="80000"/>
              </a:lnSpc>
            </a:pPr>
            <a:r>
              <a:rPr lang="es-ES" sz="2000"/>
              <a:t>Una </a:t>
            </a:r>
            <a:r>
              <a:rPr lang="es-ES" sz="2000">
                <a:solidFill>
                  <a:srgbClr val="FF6600"/>
                </a:solidFill>
              </a:rPr>
              <a:t>caloría</a:t>
            </a:r>
            <a:r>
              <a:rPr lang="es-ES" sz="2000"/>
              <a:t> se define como la cantidad de calor que elevará en 1ºC la temperatura de un gramo (1 mL o 1 cm</a:t>
            </a:r>
            <a:r>
              <a:rPr lang="es-ES" sz="2000" baseline="30000"/>
              <a:t>3</a:t>
            </a:r>
            <a:r>
              <a:rPr lang="es-ES" sz="2000"/>
              <a:t>) de agua.</a:t>
            </a:r>
          </a:p>
          <a:p>
            <a:pPr>
              <a:lnSpc>
                <a:spcPct val="80000"/>
              </a:lnSpc>
            </a:pPr>
            <a:r>
              <a:rPr lang="es-ES" sz="2000"/>
              <a:t>El calor específico del agua es aprox. el doble que el del aceite o del alcohol, 4 veces el del aire o del aluminio y diez veces el del acero. Sólo el amoníaco líquido tiene un  calor específico más alto.</a:t>
            </a:r>
          </a:p>
        </p:txBody>
      </p:sp>
      <p:pic>
        <p:nvPicPr>
          <p:cNvPr id="46294" name="Picture 214"/>
          <p:cNvPicPr>
            <a:picLocks noChangeAspect="1" noChangeArrowheads="1"/>
          </p:cNvPicPr>
          <p:nvPr>
            <p:ph sz="half" idx="2"/>
          </p:nvPr>
        </p:nvPicPr>
        <p:blipFill>
          <a:blip r:embed="rId2"/>
          <a:srcRect/>
          <a:stretch>
            <a:fillRect/>
          </a:stretch>
        </p:blipFill>
        <p:spPr>
          <a:xfrm>
            <a:off x="971550" y="4079875"/>
            <a:ext cx="7489825" cy="2168525"/>
          </a:xfrm>
          <a:noFill/>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Rectangle 7"/>
          <p:cNvSpPr>
            <a:spLocks noGrp="1" noChangeArrowheads="1"/>
          </p:cNvSpPr>
          <p:nvPr>
            <p:ph type="title"/>
          </p:nvPr>
        </p:nvSpPr>
        <p:spPr>
          <a:xfrm>
            <a:off x="457200" y="260350"/>
            <a:ext cx="8229600" cy="1143000"/>
          </a:xfrm>
          <a:noFill/>
          <a:ln/>
        </p:spPr>
        <p:txBody>
          <a:bodyPr/>
          <a:lstStyle/>
          <a:p>
            <a:r>
              <a:rPr lang="es-ES" sz="4000"/>
              <a:t>Resistencia a los cambios de temperatura</a:t>
            </a:r>
          </a:p>
        </p:txBody>
      </p:sp>
      <p:pic>
        <p:nvPicPr>
          <p:cNvPr id="49161" name="Picture 9"/>
          <p:cNvPicPr>
            <a:picLocks noChangeAspect="1" noChangeArrowheads="1"/>
          </p:cNvPicPr>
          <p:nvPr>
            <p:ph sz="quarter" idx="1"/>
          </p:nvPr>
        </p:nvPicPr>
        <p:blipFill>
          <a:blip r:embed="rId2"/>
          <a:srcRect/>
          <a:stretch>
            <a:fillRect/>
          </a:stretch>
        </p:blipFill>
        <p:spPr>
          <a:xfrm>
            <a:off x="395288" y="4144963"/>
            <a:ext cx="4032250" cy="2668587"/>
          </a:xfrm>
        </p:spPr>
      </p:pic>
      <p:sp>
        <p:nvSpPr>
          <p:cNvPr id="49158" name="Rectangle 6"/>
          <p:cNvSpPr>
            <a:spLocks noGrp="1" noChangeArrowheads="1"/>
          </p:cNvSpPr>
          <p:nvPr>
            <p:ph type="body" sz="half" idx="3"/>
          </p:nvPr>
        </p:nvSpPr>
        <p:spPr>
          <a:xfrm>
            <a:off x="4648200" y="1744663"/>
            <a:ext cx="4244975" cy="4997450"/>
          </a:xfrm>
        </p:spPr>
        <p:txBody>
          <a:bodyPr/>
          <a:lstStyle/>
          <a:p>
            <a:pPr>
              <a:lnSpc>
                <a:spcPct val="90000"/>
              </a:lnSpc>
            </a:pPr>
            <a:r>
              <a:rPr lang="es-ES" sz="2000"/>
              <a:t>El calor es una forma de energía, la energía cinética, o energía de movimiento, de las moléculas.</a:t>
            </a:r>
          </a:p>
          <a:p>
            <a:pPr>
              <a:lnSpc>
                <a:spcPct val="90000"/>
              </a:lnSpc>
            </a:pPr>
            <a:r>
              <a:rPr lang="es-ES" sz="2000"/>
              <a:t>El calor que se mide en calorías, refleja la energía cinética total de un grupo de moléculas; incluye tanto la magnitud de los movimientos moleculares como la masa y la cantidad de moléculas en movimiento.</a:t>
            </a:r>
          </a:p>
          <a:p>
            <a:pPr>
              <a:lnSpc>
                <a:spcPct val="90000"/>
              </a:lnSpc>
            </a:pPr>
            <a:r>
              <a:rPr lang="es-ES" sz="2000"/>
              <a:t>La temperatura, que se mide en grados, refleja la energía cinética promedio de las moléculas.</a:t>
            </a:r>
          </a:p>
          <a:p>
            <a:pPr lvl="1">
              <a:lnSpc>
                <a:spcPct val="90000"/>
              </a:lnSpc>
            </a:pPr>
            <a:r>
              <a:rPr lang="es-ES" sz="1800">
                <a:solidFill>
                  <a:srgbClr val="FF6600"/>
                </a:solidFill>
              </a:rPr>
              <a:t>Ej: lago - ave</a:t>
            </a:r>
          </a:p>
        </p:txBody>
      </p:sp>
      <p:pic>
        <p:nvPicPr>
          <p:cNvPr id="49162" name="Picture 10"/>
          <p:cNvPicPr>
            <a:picLocks noChangeAspect="1" noChangeArrowheads="1"/>
          </p:cNvPicPr>
          <p:nvPr>
            <p:ph sz="quarter" idx="2"/>
          </p:nvPr>
        </p:nvPicPr>
        <p:blipFill>
          <a:blip r:embed="rId3"/>
          <a:srcRect/>
          <a:stretch>
            <a:fillRect/>
          </a:stretch>
        </p:blipFill>
        <p:spPr>
          <a:xfrm>
            <a:off x="1116013" y="1644650"/>
            <a:ext cx="2736850" cy="2432050"/>
          </a:xfrm>
          <a:noFill/>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noFill/>
          <a:ln/>
        </p:spPr>
        <p:txBody>
          <a:bodyPr/>
          <a:lstStyle/>
          <a:p>
            <a:r>
              <a:rPr lang="es-ES" sz="4000"/>
              <a:t>Resistencia a los cambios de temperatura</a:t>
            </a:r>
          </a:p>
        </p:txBody>
      </p:sp>
      <p:sp>
        <p:nvSpPr>
          <p:cNvPr id="52227" name="Rectangle 3"/>
          <p:cNvSpPr>
            <a:spLocks noGrp="1" noChangeArrowheads="1"/>
          </p:cNvSpPr>
          <p:nvPr>
            <p:ph type="body" sz="half" idx="1"/>
          </p:nvPr>
        </p:nvSpPr>
        <p:spPr/>
        <p:txBody>
          <a:bodyPr/>
          <a:lstStyle/>
          <a:p>
            <a:r>
              <a:rPr lang="es-ES" sz="2400"/>
              <a:t>El alto calor específico del agua es una consecuencia de los puentes de hidrógeno.</a:t>
            </a:r>
          </a:p>
          <a:p>
            <a:pPr lvl="1"/>
            <a:r>
              <a:rPr lang="es-ES" sz="2000"/>
              <a:t>Estos tienden a restringir el movimiento de las moléculas.</a:t>
            </a:r>
          </a:p>
          <a:p>
            <a:r>
              <a:rPr lang="es-ES" sz="2400"/>
              <a:t>Para que la energía cinética de las moléculas de agua aumente suficientemente como para elevar la temperatura de ésta en un grado centígrado, primero es necesario romper cierto número de sus puentes de hidrógeno.</a:t>
            </a:r>
          </a:p>
        </p:txBody>
      </p:sp>
      <p:pic>
        <p:nvPicPr>
          <p:cNvPr id="52230" name="Picture 6" descr="Microscopic view inside a bubble"/>
          <p:cNvPicPr>
            <a:picLocks noChangeAspect="1" noChangeArrowheads="1" noCrop="1"/>
          </p:cNvPicPr>
          <p:nvPr>
            <p:ph sz="half" idx="2"/>
          </p:nvPr>
        </p:nvPicPr>
        <p:blipFill>
          <a:blip r:embed="rId2"/>
          <a:srcRect/>
          <a:stretch>
            <a:fillRect/>
          </a:stretch>
        </p:blipFill>
        <p:spPr>
          <a:xfrm>
            <a:off x="3059113" y="4365625"/>
            <a:ext cx="4176712" cy="2436813"/>
          </a:xfrm>
          <a:noFill/>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457200" y="115888"/>
            <a:ext cx="8229600" cy="1143000"/>
          </a:xfrm>
          <a:noFill/>
          <a:ln/>
        </p:spPr>
        <p:txBody>
          <a:bodyPr/>
          <a:lstStyle/>
          <a:p>
            <a:r>
              <a:rPr lang="es-ES" sz="4000"/>
              <a:t>Resistencia a los cambios de temperatura</a:t>
            </a:r>
          </a:p>
        </p:txBody>
      </p:sp>
      <p:sp>
        <p:nvSpPr>
          <p:cNvPr id="53251" name="Rectangle 3"/>
          <p:cNvSpPr>
            <a:spLocks noGrp="1" noChangeArrowheads="1"/>
          </p:cNvSpPr>
          <p:nvPr>
            <p:ph type="body" sz="half" idx="1"/>
          </p:nvPr>
        </p:nvSpPr>
        <p:spPr>
          <a:xfrm>
            <a:off x="395288" y="1700213"/>
            <a:ext cx="4176712" cy="3600450"/>
          </a:xfrm>
        </p:spPr>
        <p:txBody>
          <a:bodyPr/>
          <a:lstStyle/>
          <a:p>
            <a:pPr algn="just"/>
            <a:r>
              <a:rPr lang="es-ES" sz="2100"/>
              <a:t>El alto calor específico del agua significa que para una tasa dada de ingreso de calor, la temperatura del agua aumentará más lentamente que la temperatura de casi cualquier otro material. Así mismo, la temperatura caerá más lentamente cuando se elimina calor.</a:t>
            </a:r>
          </a:p>
        </p:txBody>
      </p:sp>
      <p:pic>
        <p:nvPicPr>
          <p:cNvPr id="53254" name="Picture 6" descr="Coral%20Head"/>
          <p:cNvPicPr>
            <a:picLocks noChangeAspect="1" noChangeArrowheads="1"/>
          </p:cNvPicPr>
          <p:nvPr>
            <p:ph sz="half" idx="2"/>
          </p:nvPr>
        </p:nvPicPr>
        <p:blipFill>
          <a:blip r:embed="rId2"/>
          <a:srcRect/>
          <a:stretch>
            <a:fillRect/>
          </a:stretch>
        </p:blipFill>
        <p:spPr>
          <a:xfrm>
            <a:off x="4787900" y="1773238"/>
            <a:ext cx="4244975" cy="3184525"/>
          </a:xfrm>
          <a:noFill/>
          <a:ln/>
        </p:spPr>
      </p:pic>
      <p:sp>
        <p:nvSpPr>
          <p:cNvPr id="53256" name="Rectangle 8"/>
          <p:cNvSpPr>
            <a:spLocks noChangeArrowheads="1"/>
          </p:cNvSpPr>
          <p:nvPr/>
        </p:nvSpPr>
        <p:spPr bwMode="auto">
          <a:xfrm>
            <a:off x="539750" y="5375275"/>
            <a:ext cx="8280400" cy="1006475"/>
          </a:xfrm>
          <a:prstGeom prst="rect">
            <a:avLst/>
          </a:prstGeom>
          <a:noFill/>
          <a:ln w="9525">
            <a:noFill/>
            <a:miter lim="800000"/>
            <a:headEnd/>
            <a:tailEnd/>
          </a:ln>
          <a:effectLst/>
        </p:spPr>
        <p:txBody>
          <a:bodyPr>
            <a:spAutoFit/>
          </a:bodyPr>
          <a:lstStyle/>
          <a:p>
            <a:pPr algn="just">
              <a:spcBef>
                <a:spcPct val="20000"/>
              </a:spcBef>
              <a:buClr>
                <a:schemeClr val="hlink"/>
              </a:buClr>
              <a:buFont typeface="Wingdings" pitchFamily="2" charset="2"/>
              <a:buBlip>
                <a:blip r:embed="rId3"/>
              </a:buBlip>
            </a:pPr>
            <a:r>
              <a:rPr lang="es-ES" sz="2000" b="0">
                <a:effectLst>
                  <a:outerShdw blurRad="38100" dist="38100" dir="2700000" algn="tl">
                    <a:srgbClr val="000000"/>
                  </a:outerShdw>
                </a:effectLst>
              </a:rPr>
              <a:t> Esta constancia de la temperatura es crítica, porque las reacciones químicas biológicamente importantes tiene lugar sólo dentro de un intervalo estrecho de temperatura.</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15888"/>
            <a:ext cx="8229600" cy="1143000"/>
          </a:xfrm>
        </p:spPr>
        <p:txBody>
          <a:bodyPr/>
          <a:lstStyle/>
          <a:p>
            <a:r>
              <a:rPr lang="es-ES"/>
              <a:t>Vaporización</a:t>
            </a:r>
          </a:p>
        </p:txBody>
      </p:sp>
      <p:sp>
        <p:nvSpPr>
          <p:cNvPr id="54275" name="Rectangle 3"/>
          <p:cNvSpPr>
            <a:spLocks noGrp="1" noChangeArrowheads="1"/>
          </p:cNvSpPr>
          <p:nvPr>
            <p:ph type="body" sz="half" idx="1"/>
          </p:nvPr>
        </p:nvSpPr>
        <p:spPr>
          <a:xfrm>
            <a:off x="457200" y="1412875"/>
            <a:ext cx="4546600" cy="4533900"/>
          </a:xfrm>
        </p:spPr>
        <p:txBody>
          <a:bodyPr/>
          <a:lstStyle/>
          <a:p>
            <a:pPr>
              <a:lnSpc>
                <a:spcPct val="80000"/>
              </a:lnSpc>
            </a:pPr>
            <a:r>
              <a:rPr lang="es-ES" sz="2000"/>
              <a:t>Es el cambio de líquido a gas.</a:t>
            </a:r>
          </a:p>
          <a:p>
            <a:pPr>
              <a:lnSpc>
                <a:spcPct val="80000"/>
              </a:lnSpc>
            </a:pPr>
            <a:r>
              <a:rPr lang="es-ES" sz="2000"/>
              <a:t>El agua tiene un alto calor de vaporización.</a:t>
            </a:r>
          </a:p>
          <a:p>
            <a:pPr lvl="1">
              <a:lnSpc>
                <a:spcPct val="80000"/>
              </a:lnSpc>
            </a:pPr>
            <a:r>
              <a:rPr lang="es-ES" sz="2000"/>
              <a:t>En su punto de ebullición (100 ºC – 1 atm), se necesitan 540 calorías para convertir un gramo de agua líquida en vapor, casi 60 veces más que para el éter y casi el doble que para el amoníaco.</a:t>
            </a:r>
          </a:p>
          <a:p>
            <a:pPr>
              <a:lnSpc>
                <a:spcPct val="80000"/>
              </a:lnSpc>
            </a:pPr>
            <a:r>
              <a:rPr lang="es-ES" sz="2000"/>
              <a:t>Para que una molécula de agua se evapore, deben romperse los puentes de H. Esto requiere energía térmica.</a:t>
            </a:r>
          </a:p>
          <a:p>
            <a:pPr lvl="1">
              <a:lnSpc>
                <a:spcPct val="80000"/>
              </a:lnSpc>
            </a:pPr>
            <a:r>
              <a:rPr lang="es-ES" sz="2000"/>
              <a:t>Así, la evaporación tiene un </a:t>
            </a:r>
            <a:r>
              <a:rPr lang="es-ES" sz="2000">
                <a:solidFill>
                  <a:srgbClr val="FF6600"/>
                </a:solidFill>
              </a:rPr>
              <a:t>efecto refrigerante</a:t>
            </a:r>
            <a:r>
              <a:rPr lang="es-ES" sz="2000"/>
              <a:t> y es uno de los principales medios por los cuales los organismos “descargan” el exceso de calor y estabilizan sus temperaturas.</a:t>
            </a:r>
          </a:p>
        </p:txBody>
      </p:sp>
      <p:pic>
        <p:nvPicPr>
          <p:cNvPr id="54277" name="Picture 5" descr="boilwater.gif (5301 bytes)"/>
          <p:cNvPicPr>
            <a:picLocks noChangeAspect="1" noChangeArrowheads="1"/>
          </p:cNvPicPr>
          <p:nvPr>
            <p:ph sz="quarter" idx="2"/>
          </p:nvPr>
        </p:nvPicPr>
        <p:blipFill>
          <a:blip r:embed="rId2"/>
          <a:srcRect/>
          <a:stretch>
            <a:fillRect/>
          </a:stretch>
        </p:blipFill>
        <p:spPr>
          <a:xfrm>
            <a:off x="6108700" y="1431925"/>
            <a:ext cx="1919288" cy="1636713"/>
          </a:xfrm>
          <a:noFill/>
          <a:ln/>
        </p:spPr>
      </p:pic>
      <p:pic>
        <p:nvPicPr>
          <p:cNvPr id="54280" name="Picture 8" descr="fotos%5CDep%5Cbryant_sudor"/>
          <p:cNvPicPr>
            <a:picLocks noChangeAspect="1" noChangeArrowheads="1"/>
          </p:cNvPicPr>
          <p:nvPr>
            <p:ph sz="quarter" idx="3"/>
          </p:nvPr>
        </p:nvPicPr>
        <p:blipFill>
          <a:blip r:embed="rId3"/>
          <a:srcRect/>
          <a:stretch>
            <a:fillRect/>
          </a:stretch>
        </p:blipFill>
        <p:spPr>
          <a:xfrm>
            <a:off x="5821363" y="3294063"/>
            <a:ext cx="2492375" cy="3230562"/>
          </a:xfrm>
          <a:noFill/>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s-ES"/>
              <a:t>Congelamiento</a:t>
            </a:r>
          </a:p>
        </p:txBody>
      </p:sp>
      <p:sp>
        <p:nvSpPr>
          <p:cNvPr id="55299" name="Rectangle 3"/>
          <p:cNvSpPr>
            <a:spLocks noGrp="1" noChangeArrowheads="1"/>
          </p:cNvSpPr>
          <p:nvPr>
            <p:ph type="body" sz="half" idx="2"/>
          </p:nvPr>
        </p:nvSpPr>
        <p:spPr>
          <a:xfrm>
            <a:off x="4648200" y="1600200"/>
            <a:ext cx="4038600" cy="5068888"/>
          </a:xfrm>
        </p:spPr>
        <p:txBody>
          <a:bodyPr/>
          <a:lstStyle/>
          <a:p>
            <a:pPr>
              <a:lnSpc>
                <a:spcPct val="80000"/>
              </a:lnSpc>
            </a:pPr>
            <a:r>
              <a:rPr lang="es-ES_tradnl" sz="2100"/>
              <a:t>La densidad del agua aumenta a medida que la temperatura cae, hasta que se acerca a los 4ºC. Luego, las moléculas de agua se aproximan tanto y se mueven tan lentamente que cada una de ellas puede formar puentes de H simultáneamente con otras cuatro moléculas.</a:t>
            </a:r>
          </a:p>
          <a:p>
            <a:pPr>
              <a:lnSpc>
                <a:spcPct val="80000"/>
              </a:lnSpc>
            </a:pPr>
            <a:r>
              <a:rPr lang="es-ES_tradnl" sz="2100"/>
              <a:t>Sin embargo, cuando la temperatura cae por debajo de los 4°C, las moléculas deben separarse ligeramente para mantener el máximo número de puentes de hidrógeno en una estructura estable.</a:t>
            </a:r>
          </a:p>
          <a:p>
            <a:pPr>
              <a:lnSpc>
                <a:spcPct val="80000"/>
              </a:lnSpc>
            </a:pPr>
            <a:endParaRPr lang="es-ES" sz="2100"/>
          </a:p>
        </p:txBody>
      </p:sp>
      <p:pic>
        <p:nvPicPr>
          <p:cNvPr id="55302" name="Picture 6" descr="ice"/>
          <p:cNvPicPr>
            <a:picLocks noChangeAspect="1" noChangeArrowheads="1"/>
          </p:cNvPicPr>
          <p:nvPr/>
        </p:nvPicPr>
        <p:blipFill>
          <a:blip r:embed="rId2"/>
          <a:srcRect/>
          <a:stretch>
            <a:fillRect/>
          </a:stretch>
        </p:blipFill>
        <p:spPr bwMode="auto">
          <a:xfrm>
            <a:off x="71438" y="2305050"/>
            <a:ext cx="4572000" cy="342900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noFill/>
          <a:ln/>
        </p:spPr>
        <p:txBody>
          <a:bodyPr/>
          <a:lstStyle/>
          <a:p>
            <a:r>
              <a:rPr lang="es-ES"/>
              <a:t>Congelamiento</a:t>
            </a:r>
          </a:p>
        </p:txBody>
      </p:sp>
      <p:sp>
        <p:nvSpPr>
          <p:cNvPr id="57347" name="Rectangle 3"/>
          <p:cNvSpPr>
            <a:spLocks noGrp="1" noChangeArrowheads="1"/>
          </p:cNvSpPr>
          <p:nvPr>
            <p:ph type="body" sz="half" idx="1"/>
          </p:nvPr>
        </p:nvSpPr>
        <p:spPr/>
        <p:txBody>
          <a:bodyPr/>
          <a:lstStyle/>
          <a:p>
            <a:r>
              <a:rPr lang="es-EC" sz="2200"/>
              <a:t>A 0°C, el punto de congelación del agua, se crea un retículo abierto, que es la estructura más estable de un cristal de hielo.</a:t>
            </a:r>
          </a:p>
          <a:p>
            <a:r>
              <a:rPr lang="es-EC" sz="2200"/>
              <a:t>Así, el agua en estado sólido ocupa más volumen que el agua en estado líquido.</a:t>
            </a:r>
          </a:p>
          <a:p>
            <a:pPr lvl="1"/>
            <a:r>
              <a:rPr lang="es-EC" sz="2200"/>
              <a:t>El hielo es menos denso que el agua líquida y, por lo tanto, flota en ella.</a:t>
            </a:r>
            <a:endParaRPr lang="es-ES" sz="2200"/>
          </a:p>
        </p:txBody>
      </p:sp>
      <p:pic>
        <p:nvPicPr>
          <p:cNvPr id="57350" name="Picture 6" descr="water_molecules"/>
          <p:cNvPicPr>
            <a:picLocks noChangeAspect="1" noChangeArrowheads="1"/>
          </p:cNvPicPr>
          <p:nvPr>
            <p:ph sz="half" idx="2"/>
          </p:nvPr>
        </p:nvPicPr>
        <p:blipFill>
          <a:blip r:embed="rId2"/>
          <a:srcRect/>
          <a:stretch>
            <a:fillRect/>
          </a:stretch>
        </p:blipFill>
        <p:spPr>
          <a:xfrm>
            <a:off x="2268538" y="4221163"/>
            <a:ext cx="4895850" cy="2574925"/>
          </a:xfrm>
          <a:noFill/>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a:xfrm>
            <a:off x="611188" y="4068763"/>
            <a:ext cx="7772400" cy="1231900"/>
          </a:xfrm>
        </p:spPr>
        <p:txBody>
          <a:bodyPr/>
          <a:lstStyle/>
          <a:p>
            <a:r>
              <a:rPr lang="es-ES" b="1">
                <a:solidFill>
                  <a:srgbClr val="66CCFF"/>
                </a:solidFill>
              </a:rPr>
              <a:t>EL AGUA</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sz="half" idx="1"/>
          </p:nvPr>
        </p:nvSpPr>
        <p:spPr>
          <a:xfrm>
            <a:off x="323850" y="1744663"/>
            <a:ext cx="4038600" cy="4924425"/>
          </a:xfrm>
        </p:spPr>
        <p:txBody>
          <a:bodyPr/>
          <a:lstStyle/>
          <a:p>
            <a:pPr>
              <a:lnSpc>
                <a:spcPct val="90000"/>
              </a:lnSpc>
            </a:pPr>
            <a:r>
              <a:rPr lang="es-EC" sz="2000"/>
              <a:t>Si el agua siguiera contrayéndose mientras se congela, el hielo sería más pesado que el agua líquida.</a:t>
            </a:r>
          </a:p>
          <a:p>
            <a:pPr lvl="1">
              <a:lnSpc>
                <a:spcPct val="90000"/>
              </a:lnSpc>
            </a:pPr>
            <a:r>
              <a:rPr lang="es-EC" sz="2000"/>
              <a:t>Los lagos y los estanques y otras masas de agua se congelarían desde el fondo hacia la superficie.</a:t>
            </a:r>
          </a:p>
          <a:p>
            <a:pPr>
              <a:lnSpc>
                <a:spcPct val="90000"/>
              </a:lnSpc>
            </a:pPr>
            <a:r>
              <a:rPr lang="es-EC" sz="2000"/>
              <a:t>Una vez que el hielo comenzara a acumularse en el fondo, tendería a no fundirse, estación tras estación.</a:t>
            </a:r>
          </a:p>
          <a:p>
            <a:pPr lvl="1">
              <a:lnSpc>
                <a:spcPct val="90000"/>
              </a:lnSpc>
            </a:pPr>
            <a:r>
              <a:rPr lang="es-EC" sz="2000"/>
              <a:t>Finalmente, toda la masa de agua se solidificaría y toda la vida que albergara sería destruida.</a:t>
            </a:r>
            <a:endParaRPr lang="es-ES" sz="2000"/>
          </a:p>
        </p:txBody>
      </p:sp>
      <p:pic>
        <p:nvPicPr>
          <p:cNvPr id="61445" name="Picture 5" descr="pmontriond05">
            <a:hlinkClick r:id="rId2"/>
          </p:cNvPr>
          <p:cNvPicPr>
            <a:picLocks noChangeAspect="1" noChangeArrowheads="1"/>
          </p:cNvPicPr>
          <p:nvPr>
            <p:ph sz="half" idx="2"/>
          </p:nvPr>
        </p:nvPicPr>
        <p:blipFill>
          <a:blip r:embed="rId3"/>
          <a:srcRect/>
          <a:stretch>
            <a:fillRect/>
          </a:stretch>
        </p:blipFill>
        <p:spPr>
          <a:xfrm>
            <a:off x="4537075" y="2416175"/>
            <a:ext cx="4356100" cy="3028950"/>
          </a:xfrm>
          <a:ln/>
        </p:spPr>
      </p:pic>
      <p:sp>
        <p:nvSpPr>
          <p:cNvPr id="61448" name="Rectangle 8"/>
          <p:cNvSpPr>
            <a:spLocks noGrp="1" noChangeArrowheads="1"/>
          </p:cNvSpPr>
          <p:nvPr>
            <p:ph type="title"/>
          </p:nvPr>
        </p:nvSpPr>
        <p:spPr>
          <a:noFill/>
          <a:ln/>
        </p:spPr>
        <p:txBody>
          <a:bodyPr/>
          <a:lstStyle/>
          <a:p>
            <a:r>
              <a:rPr lang="es-ES"/>
              <a:t>Congelamiento</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Rectangle 8"/>
          <p:cNvSpPr>
            <a:spLocks noGrp="1" noChangeArrowheads="1"/>
          </p:cNvSpPr>
          <p:nvPr>
            <p:ph type="title"/>
          </p:nvPr>
        </p:nvSpPr>
        <p:spPr>
          <a:xfrm>
            <a:off x="457200" y="188913"/>
            <a:ext cx="8229600" cy="1143000"/>
          </a:xfrm>
        </p:spPr>
        <p:txBody>
          <a:bodyPr/>
          <a:lstStyle/>
          <a:p>
            <a:r>
              <a:rPr lang="es-ES"/>
              <a:t>Congelamiento</a:t>
            </a:r>
          </a:p>
        </p:txBody>
      </p:sp>
      <p:sp>
        <p:nvSpPr>
          <p:cNvPr id="65539" name="Rectangle 3"/>
          <p:cNvSpPr>
            <a:spLocks noGrp="1" noChangeArrowheads="1"/>
          </p:cNvSpPr>
          <p:nvPr>
            <p:ph type="body" sz="half" idx="1"/>
          </p:nvPr>
        </p:nvSpPr>
        <p:spPr>
          <a:xfrm>
            <a:off x="395288" y="1412875"/>
            <a:ext cx="8435975" cy="5184775"/>
          </a:xfrm>
        </p:spPr>
        <p:txBody>
          <a:bodyPr/>
          <a:lstStyle/>
          <a:p>
            <a:pPr>
              <a:lnSpc>
                <a:spcPct val="80000"/>
              </a:lnSpc>
            </a:pPr>
            <a:r>
              <a:rPr lang="es-EC" sz="2000"/>
              <a:t>Por el contrario, la capa de hielo flotante que se forma realmente tiende a proteger a los organismos acuáticos, manteniendo la temperatura del agua en el punto de congelación o por encima de él.</a:t>
            </a:r>
          </a:p>
          <a:p>
            <a:pPr>
              <a:lnSpc>
                <a:spcPct val="80000"/>
              </a:lnSpc>
              <a:buFont typeface="Wingdings" pitchFamily="2" charset="2"/>
              <a:buNone/>
            </a:pPr>
            <a:endParaRPr lang="es-EC" sz="2000"/>
          </a:p>
          <a:p>
            <a:pPr>
              <a:lnSpc>
                <a:spcPct val="80000"/>
              </a:lnSpc>
              <a:buFont typeface="Wingdings" pitchFamily="2" charset="2"/>
              <a:buNone/>
            </a:pPr>
            <a:endParaRPr lang="es-EC" sz="2000"/>
          </a:p>
          <a:p>
            <a:pPr>
              <a:lnSpc>
                <a:spcPct val="80000"/>
              </a:lnSpc>
              <a:buFont typeface="Wingdings" pitchFamily="2" charset="2"/>
              <a:buNone/>
            </a:pPr>
            <a:endParaRPr lang="es-EC" sz="2000"/>
          </a:p>
          <a:p>
            <a:pPr>
              <a:lnSpc>
                <a:spcPct val="80000"/>
              </a:lnSpc>
              <a:buFont typeface="Wingdings" pitchFamily="2" charset="2"/>
              <a:buNone/>
            </a:pPr>
            <a:endParaRPr lang="es-EC" sz="2000"/>
          </a:p>
          <a:p>
            <a:pPr>
              <a:lnSpc>
                <a:spcPct val="80000"/>
              </a:lnSpc>
              <a:buFont typeface="Wingdings" pitchFamily="2" charset="2"/>
              <a:buNone/>
            </a:pPr>
            <a:endParaRPr lang="es-EC" sz="2000"/>
          </a:p>
          <a:p>
            <a:pPr>
              <a:lnSpc>
                <a:spcPct val="80000"/>
              </a:lnSpc>
              <a:buFont typeface="Wingdings" pitchFamily="2" charset="2"/>
              <a:buNone/>
            </a:pPr>
            <a:endParaRPr lang="es-EC" sz="2000"/>
          </a:p>
          <a:p>
            <a:pPr>
              <a:lnSpc>
                <a:spcPct val="80000"/>
              </a:lnSpc>
              <a:buFont typeface="Wingdings" pitchFamily="2" charset="2"/>
              <a:buNone/>
            </a:pPr>
            <a:endParaRPr lang="es-EC" sz="2000"/>
          </a:p>
          <a:p>
            <a:pPr>
              <a:lnSpc>
                <a:spcPct val="80000"/>
              </a:lnSpc>
              <a:buFont typeface="Wingdings" pitchFamily="2" charset="2"/>
              <a:buNone/>
            </a:pPr>
            <a:endParaRPr lang="es-EC" sz="2000"/>
          </a:p>
          <a:p>
            <a:pPr>
              <a:lnSpc>
                <a:spcPct val="80000"/>
              </a:lnSpc>
            </a:pPr>
            <a:r>
              <a:rPr lang="es-EC" sz="2000"/>
              <a:t>El punto de fusión del agua es 0°C.</a:t>
            </a:r>
          </a:p>
          <a:p>
            <a:pPr lvl="1">
              <a:lnSpc>
                <a:spcPct val="80000"/>
              </a:lnSpc>
            </a:pPr>
            <a:r>
              <a:rPr lang="es-EC" sz="2000"/>
              <a:t>Para hacer la transición de sólido a líquido, el agua requiere 79,7 calorías por gramo (calor de fusión).</a:t>
            </a:r>
          </a:p>
          <a:p>
            <a:pPr>
              <a:lnSpc>
                <a:spcPct val="80000"/>
              </a:lnSpc>
            </a:pPr>
            <a:r>
              <a:rPr lang="es-EC" sz="2000"/>
              <a:t> A medida que el hielo se funde, extrae esta misma cantidad de calor de sus alrededores, enfriando el medio circundante.</a:t>
            </a:r>
          </a:p>
          <a:p>
            <a:pPr>
              <a:lnSpc>
                <a:spcPct val="80000"/>
              </a:lnSpc>
            </a:pPr>
            <a:r>
              <a:rPr lang="es-EC" sz="2000"/>
              <a:t>A la inversa, a medida que el agua se congela, libera la misma cantidad de calor a sus alrededores.</a:t>
            </a:r>
            <a:endParaRPr lang="es-ES" sz="2000"/>
          </a:p>
        </p:txBody>
      </p:sp>
      <p:pic>
        <p:nvPicPr>
          <p:cNvPr id="65541" name="Picture 5" descr="pez.jpg (16577 bytes)"/>
          <p:cNvPicPr>
            <a:picLocks noChangeAspect="1" noChangeArrowheads="1"/>
          </p:cNvPicPr>
          <p:nvPr>
            <p:ph sz="half" idx="2"/>
          </p:nvPr>
        </p:nvPicPr>
        <p:blipFill>
          <a:blip r:embed="rId2"/>
          <a:srcRect/>
          <a:stretch>
            <a:fillRect/>
          </a:stretch>
        </p:blipFill>
        <p:spPr>
          <a:xfrm>
            <a:off x="2195513" y="2349500"/>
            <a:ext cx="4824412" cy="2222500"/>
          </a:xfrm>
          <a:noFill/>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s-EC"/>
              <a:t>El agua como solvente</a:t>
            </a:r>
            <a:endParaRPr lang="es-ES"/>
          </a:p>
        </p:txBody>
      </p:sp>
      <p:sp>
        <p:nvSpPr>
          <p:cNvPr id="77830" name="Rectangle 6"/>
          <p:cNvSpPr>
            <a:spLocks noGrp="1" noChangeArrowheads="1"/>
          </p:cNvSpPr>
          <p:nvPr>
            <p:ph type="body" sz="half" idx="2"/>
          </p:nvPr>
        </p:nvSpPr>
        <p:spPr>
          <a:xfrm>
            <a:off x="4648200" y="1600200"/>
            <a:ext cx="4038600" cy="4924425"/>
          </a:xfrm>
        </p:spPr>
        <p:txBody>
          <a:bodyPr/>
          <a:lstStyle/>
          <a:p>
            <a:pPr>
              <a:lnSpc>
                <a:spcPct val="90000"/>
              </a:lnSpc>
            </a:pPr>
            <a:r>
              <a:rPr lang="es-ES" sz="2000"/>
              <a:t>Dentro de los sistemas vivos, muchas sustancias se encuentran en solución acuosa.</a:t>
            </a:r>
          </a:p>
          <a:p>
            <a:pPr>
              <a:lnSpc>
                <a:spcPct val="90000"/>
              </a:lnSpc>
            </a:pPr>
            <a:r>
              <a:rPr lang="es-ES" sz="2000"/>
              <a:t>Una </a:t>
            </a:r>
            <a:r>
              <a:rPr lang="es-ES" sz="2000">
                <a:solidFill>
                  <a:srgbClr val="FFFF66"/>
                </a:solidFill>
              </a:rPr>
              <a:t>solución</a:t>
            </a:r>
            <a:r>
              <a:rPr lang="es-ES" sz="2000"/>
              <a:t> es una mezcla uniforme de moléculas de dos o más sustancias (solvente y solutos).</a:t>
            </a:r>
          </a:p>
          <a:p>
            <a:pPr>
              <a:lnSpc>
                <a:spcPct val="90000"/>
              </a:lnSpc>
            </a:pPr>
            <a:r>
              <a:rPr lang="es-ES" sz="2000"/>
              <a:t>La polaridad de las moléculas de agua es la responsable de la capacidad solvente del agua.</a:t>
            </a:r>
          </a:p>
          <a:p>
            <a:pPr lvl="1">
              <a:lnSpc>
                <a:spcPct val="90000"/>
              </a:lnSpc>
            </a:pPr>
            <a:r>
              <a:rPr lang="es-ES" sz="1800"/>
              <a:t>Las moléculas polares de agua tienden a separar sustancias iónicas, como el ClNa.</a:t>
            </a:r>
          </a:p>
        </p:txBody>
      </p:sp>
      <p:pic>
        <p:nvPicPr>
          <p:cNvPr id="77832" name="Picture 8"/>
          <p:cNvPicPr>
            <a:picLocks noChangeAspect="1" noChangeArrowheads="1"/>
          </p:cNvPicPr>
          <p:nvPr>
            <p:ph sz="half" idx="1"/>
          </p:nvPr>
        </p:nvPicPr>
        <p:blipFill>
          <a:blip r:embed="rId2"/>
          <a:srcRect/>
          <a:stretch>
            <a:fillRect/>
          </a:stretch>
        </p:blipFill>
        <p:spPr>
          <a:xfrm>
            <a:off x="457200" y="2354263"/>
            <a:ext cx="4038600" cy="3024187"/>
          </a:xfrm>
          <a:noFill/>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3" name="Rectangle 7"/>
          <p:cNvSpPr>
            <a:spLocks noGrp="1" noChangeArrowheads="1"/>
          </p:cNvSpPr>
          <p:nvPr>
            <p:ph type="title"/>
          </p:nvPr>
        </p:nvSpPr>
        <p:spPr/>
        <p:txBody>
          <a:bodyPr/>
          <a:lstStyle/>
          <a:p>
            <a:r>
              <a:rPr lang="es-EC"/>
              <a:t>El agua como solvente</a:t>
            </a:r>
            <a:endParaRPr lang="es-ES"/>
          </a:p>
        </p:txBody>
      </p:sp>
      <p:sp>
        <p:nvSpPr>
          <p:cNvPr id="80904" name="Rectangle 8"/>
          <p:cNvSpPr>
            <a:spLocks noGrp="1" noChangeArrowheads="1"/>
          </p:cNvSpPr>
          <p:nvPr>
            <p:ph type="body" sz="half" idx="1"/>
          </p:nvPr>
        </p:nvSpPr>
        <p:spPr>
          <a:xfrm>
            <a:off x="457200" y="1600200"/>
            <a:ext cx="4038600" cy="4997450"/>
          </a:xfrm>
        </p:spPr>
        <p:txBody>
          <a:bodyPr/>
          <a:lstStyle/>
          <a:p>
            <a:pPr>
              <a:lnSpc>
                <a:spcPct val="80000"/>
              </a:lnSpc>
            </a:pPr>
            <a:r>
              <a:rPr lang="es-ES" sz="2400"/>
              <a:t>Muchas de las moléculas unidas covalentemente que son importantes en sistemas vivos (glucosa), tienen regiones de carga parcial + o -.</a:t>
            </a:r>
          </a:p>
          <a:p>
            <a:pPr lvl="1">
              <a:lnSpc>
                <a:spcPct val="80000"/>
              </a:lnSpc>
            </a:pPr>
            <a:r>
              <a:rPr lang="es-ES" sz="2000"/>
              <a:t>Las moléculas polares que se disuelven rápidamente en agua se llaman </a:t>
            </a:r>
            <a:r>
              <a:rPr lang="es-ES" sz="2000" b="1">
                <a:solidFill>
                  <a:srgbClr val="FFFF66"/>
                </a:solidFill>
              </a:rPr>
              <a:t>hidrofílicas</a:t>
            </a:r>
            <a:r>
              <a:rPr lang="es-ES" sz="2000"/>
              <a:t>.</a:t>
            </a:r>
          </a:p>
          <a:p>
            <a:pPr>
              <a:lnSpc>
                <a:spcPct val="80000"/>
              </a:lnSpc>
            </a:pPr>
            <a:r>
              <a:rPr lang="es-ES" sz="2400"/>
              <a:t>Moléculas que carecen de regiones polares (grasas), tienden a ser muy insolubles en agua.</a:t>
            </a:r>
          </a:p>
          <a:p>
            <a:pPr lvl="1">
              <a:lnSpc>
                <a:spcPct val="80000"/>
              </a:lnSpc>
            </a:pPr>
            <a:r>
              <a:rPr lang="es-ES" sz="2000"/>
              <a:t>Dichas moléculas se dice que son </a:t>
            </a:r>
            <a:r>
              <a:rPr lang="es-ES" sz="2000" b="1">
                <a:solidFill>
                  <a:srgbClr val="FFFF66"/>
                </a:solidFill>
              </a:rPr>
              <a:t>hidrofóbicas</a:t>
            </a:r>
            <a:r>
              <a:rPr lang="es-ES" sz="2000"/>
              <a:t>.</a:t>
            </a:r>
          </a:p>
        </p:txBody>
      </p:sp>
      <p:pic>
        <p:nvPicPr>
          <p:cNvPr id="80908" name="Picture 12"/>
          <p:cNvPicPr>
            <a:picLocks noChangeAspect="1" noChangeArrowheads="1"/>
          </p:cNvPicPr>
          <p:nvPr>
            <p:ph sz="half" idx="2"/>
          </p:nvPr>
        </p:nvPicPr>
        <p:blipFill>
          <a:blip r:embed="rId2"/>
          <a:srcRect/>
          <a:stretch>
            <a:fillRect/>
          </a:stretch>
        </p:blipFill>
        <p:spPr>
          <a:xfrm>
            <a:off x="4648200" y="2354263"/>
            <a:ext cx="4244975" cy="3178175"/>
          </a:xfrm>
          <a:noFill/>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ctrTitle"/>
          </p:nvPr>
        </p:nvSpPr>
        <p:spPr/>
        <p:txBody>
          <a:bodyPr/>
          <a:lstStyle/>
          <a:p>
            <a:r>
              <a:rPr lang="es-ES"/>
              <a:t>EL PAPEL CENTRAL DEL CARBONO</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s-ES" sz="4000"/>
              <a:t>Moléculas biológicas u orgánicas</a:t>
            </a:r>
          </a:p>
        </p:txBody>
      </p:sp>
      <p:sp>
        <p:nvSpPr>
          <p:cNvPr id="87043" name="Rectangle 3"/>
          <p:cNvSpPr>
            <a:spLocks noGrp="1" noChangeArrowheads="1"/>
          </p:cNvSpPr>
          <p:nvPr>
            <p:ph type="body" sz="half" idx="1"/>
          </p:nvPr>
        </p:nvSpPr>
        <p:spPr>
          <a:xfrm>
            <a:off x="457200" y="1527175"/>
            <a:ext cx="8229600" cy="2262188"/>
          </a:xfrm>
        </p:spPr>
        <p:txBody>
          <a:bodyPr/>
          <a:lstStyle/>
          <a:p>
            <a:pPr algn="just">
              <a:lnSpc>
                <a:spcPct val="90000"/>
              </a:lnSpc>
            </a:pPr>
            <a:r>
              <a:rPr lang="es-ES" sz="2200"/>
              <a:t>En química el término orgánico describe las moléculas que tienen un esqueleto de carbono y que además contienen algunos átomos de hidrógeno.</a:t>
            </a:r>
          </a:p>
          <a:p>
            <a:pPr lvl="1" algn="just">
              <a:lnSpc>
                <a:spcPct val="90000"/>
              </a:lnSpc>
            </a:pPr>
            <a:r>
              <a:rPr lang="es-ES" sz="2200"/>
              <a:t>Se deriva de la capacidad de los organismos vivos de sintetizar y usar esas moléculas.</a:t>
            </a:r>
          </a:p>
          <a:p>
            <a:pPr algn="just">
              <a:lnSpc>
                <a:spcPct val="90000"/>
              </a:lnSpc>
            </a:pPr>
            <a:r>
              <a:rPr lang="es-ES" sz="2200"/>
              <a:t>Entre las moléculas inorgánicas están el dióxido de carbono y todas las moléculas que no tienen carbono, como el agua.</a:t>
            </a:r>
          </a:p>
        </p:txBody>
      </p:sp>
      <p:pic>
        <p:nvPicPr>
          <p:cNvPr id="87047" name="Picture 7" descr="Home-Page-Biomolecules"/>
          <p:cNvPicPr>
            <a:picLocks noGrp="1" noChangeAspect="1" noChangeArrowheads="1"/>
          </p:cNvPicPr>
          <p:nvPr>
            <p:ph sz="half" idx="2"/>
          </p:nvPr>
        </p:nvPicPr>
        <p:blipFill>
          <a:blip r:embed="rId2"/>
          <a:srcRect/>
          <a:stretch>
            <a:fillRect/>
          </a:stretch>
        </p:blipFill>
        <p:spPr>
          <a:xfrm>
            <a:off x="1839913" y="3951288"/>
            <a:ext cx="5395912" cy="2717800"/>
          </a:xfrm>
          <a:solidFill>
            <a:schemeClr val="tx1"/>
          </a:solidFill>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noFill/>
          <a:ln/>
        </p:spPr>
        <p:txBody>
          <a:bodyPr/>
          <a:lstStyle/>
          <a:p>
            <a:r>
              <a:rPr lang="es-ES" sz="4000"/>
              <a:t>¿Por qué es importante el carbono en las moléculas biológicas?</a:t>
            </a:r>
          </a:p>
        </p:txBody>
      </p:sp>
      <p:sp>
        <p:nvSpPr>
          <p:cNvPr id="88067" name="Rectangle 3"/>
          <p:cNvSpPr>
            <a:spLocks noGrp="1" noChangeArrowheads="1"/>
          </p:cNvSpPr>
          <p:nvPr>
            <p:ph type="body" sz="half" idx="1"/>
          </p:nvPr>
        </p:nvSpPr>
        <p:spPr>
          <a:xfrm>
            <a:off x="250825" y="1847850"/>
            <a:ext cx="4244975" cy="4821238"/>
          </a:xfrm>
        </p:spPr>
        <p:txBody>
          <a:bodyPr/>
          <a:lstStyle/>
          <a:p>
            <a:pPr>
              <a:lnSpc>
                <a:spcPct val="90000"/>
              </a:lnSpc>
            </a:pPr>
            <a:r>
              <a:rPr lang="es-ES" sz="2000"/>
              <a:t>Un átomo de carbono tiene 4 electrones en su capa más externa, en la cual caben 8.</a:t>
            </a:r>
          </a:p>
          <a:p>
            <a:pPr lvl="1">
              <a:lnSpc>
                <a:spcPct val="90000"/>
              </a:lnSpc>
            </a:pPr>
            <a:r>
              <a:rPr lang="es-ES" sz="1800"/>
              <a:t>Por ello se estabiliza compartiendo 4 electrones con otros átomos para formar hasta 4 enlaces covalentes sencillos o un número menor de enlaces covalentes dobles o triples.</a:t>
            </a:r>
          </a:p>
          <a:p>
            <a:pPr>
              <a:lnSpc>
                <a:spcPct val="90000"/>
              </a:lnSpc>
            </a:pPr>
            <a:r>
              <a:rPr lang="es-ES" sz="2000"/>
              <a:t>Las moléculas que tienen muchos átomos de carbono pueden asumir formas complejas como cadenas, ramificaciones y anillos, lo cual da pie a una extraordinaria diversidad de moléculas.</a:t>
            </a:r>
          </a:p>
        </p:txBody>
      </p:sp>
      <p:pic>
        <p:nvPicPr>
          <p:cNvPr id="88073" name="Picture 9" descr="FG18_00-06e"/>
          <p:cNvPicPr>
            <a:picLocks noChangeAspect="1" noChangeArrowheads="1"/>
          </p:cNvPicPr>
          <p:nvPr/>
        </p:nvPicPr>
        <p:blipFill>
          <a:blip r:embed="rId2" cstate="print"/>
          <a:srcRect/>
          <a:stretch>
            <a:fillRect/>
          </a:stretch>
        </p:blipFill>
        <p:spPr bwMode="auto">
          <a:xfrm>
            <a:off x="4802188" y="1773238"/>
            <a:ext cx="3873500" cy="2752725"/>
          </a:xfrm>
          <a:prstGeom prst="rect">
            <a:avLst/>
          </a:prstGeom>
          <a:noFill/>
        </p:spPr>
      </p:pic>
      <p:pic>
        <p:nvPicPr>
          <p:cNvPr id="88075" name="Picture 11" descr="image004"/>
          <p:cNvPicPr>
            <a:picLocks noChangeAspect="1" noChangeArrowheads="1"/>
          </p:cNvPicPr>
          <p:nvPr>
            <p:ph sz="half" idx="2"/>
          </p:nvPr>
        </p:nvPicPr>
        <p:blipFill>
          <a:blip r:embed="rId3"/>
          <a:srcRect/>
          <a:stretch>
            <a:fillRect/>
          </a:stretch>
        </p:blipFill>
        <p:spPr>
          <a:xfrm>
            <a:off x="5580063" y="4530725"/>
            <a:ext cx="2303462" cy="2282825"/>
          </a:xfrm>
          <a:no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s-ES"/>
              <a:t>Grupos funcionales</a:t>
            </a:r>
          </a:p>
        </p:txBody>
      </p:sp>
      <p:sp>
        <p:nvSpPr>
          <p:cNvPr id="89091" name="Rectangle 3"/>
          <p:cNvSpPr>
            <a:spLocks noGrp="1" noChangeArrowheads="1"/>
          </p:cNvSpPr>
          <p:nvPr>
            <p:ph type="body" idx="1"/>
          </p:nvPr>
        </p:nvSpPr>
        <p:spPr>
          <a:xfrm>
            <a:off x="457200" y="1600200"/>
            <a:ext cx="8229600" cy="4565650"/>
          </a:xfrm>
        </p:spPr>
        <p:txBody>
          <a:bodyPr/>
          <a:lstStyle/>
          <a:p>
            <a:pPr>
              <a:lnSpc>
                <a:spcPct val="90000"/>
              </a:lnSpc>
            </a:pPr>
            <a:r>
              <a:rPr lang="es-ES" sz="2800"/>
              <a:t>A la “columna vertebral” de carbono se unen grupos de átomos, lamados grupos funcionales, que determinan las características y la reactividad química de las moléculas:</a:t>
            </a:r>
          </a:p>
          <a:p>
            <a:pPr>
              <a:lnSpc>
                <a:spcPct val="90000"/>
              </a:lnSpc>
              <a:buFont typeface="Wingdings" pitchFamily="2" charset="2"/>
              <a:buNone/>
            </a:pPr>
            <a:r>
              <a:rPr lang="es-ES" sz="2800"/>
              <a:t>		</a:t>
            </a:r>
            <a:r>
              <a:rPr lang="es-ES" sz="2800">
                <a:solidFill>
                  <a:srgbClr val="FF6600"/>
                </a:solidFill>
              </a:rPr>
              <a:t>Hidrógeno	-H</a:t>
            </a:r>
          </a:p>
          <a:p>
            <a:pPr>
              <a:lnSpc>
                <a:spcPct val="90000"/>
              </a:lnSpc>
              <a:buFont typeface="Wingdings" pitchFamily="2" charset="2"/>
              <a:buNone/>
            </a:pPr>
            <a:r>
              <a:rPr lang="es-ES" sz="2800">
                <a:solidFill>
                  <a:srgbClr val="FF6600"/>
                </a:solidFill>
              </a:rPr>
              <a:t>		Hidroxilo	-OH</a:t>
            </a:r>
          </a:p>
          <a:p>
            <a:pPr>
              <a:lnSpc>
                <a:spcPct val="90000"/>
              </a:lnSpc>
              <a:buFont typeface="Wingdings" pitchFamily="2" charset="2"/>
              <a:buNone/>
            </a:pPr>
            <a:r>
              <a:rPr lang="es-ES" sz="2800">
                <a:solidFill>
                  <a:srgbClr val="FF6600"/>
                </a:solidFill>
              </a:rPr>
              <a:t>		Carboxilo	-COOH</a:t>
            </a:r>
          </a:p>
          <a:p>
            <a:pPr>
              <a:lnSpc>
                <a:spcPct val="90000"/>
              </a:lnSpc>
              <a:buFont typeface="Wingdings" pitchFamily="2" charset="2"/>
              <a:buNone/>
            </a:pPr>
            <a:r>
              <a:rPr lang="es-ES" sz="2800">
                <a:solidFill>
                  <a:srgbClr val="FF6600"/>
                </a:solidFill>
              </a:rPr>
              <a:t>		Amino	-NH</a:t>
            </a:r>
            <a:r>
              <a:rPr lang="es-ES" sz="2800" baseline="-25000">
                <a:solidFill>
                  <a:srgbClr val="FF6600"/>
                </a:solidFill>
              </a:rPr>
              <a:t>2</a:t>
            </a:r>
            <a:endParaRPr lang="es-ES" sz="2800">
              <a:solidFill>
                <a:srgbClr val="FF6600"/>
              </a:solidFill>
            </a:endParaRPr>
          </a:p>
          <a:p>
            <a:pPr>
              <a:lnSpc>
                <a:spcPct val="90000"/>
              </a:lnSpc>
              <a:buFont typeface="Wingdings" pitchFamily="2" charset="2"/>
              <a:buNone/>
            </a:pPr>
            <a:r>
              <a:rPr lang="es-ES" sz="2800">
                <a:solidFill>
                  <a:srgbClr val="FF6600"/>
                </a:solidFill>
              </a:rPr>
              <a:t>		Fosfato	-H</a:t>
            </a:r>
            <a:r>
              <a:rPr lang="es-ES" sz="2800" baseline="-25000">
                <a:solidFill>
                  <a:srgbClr val="FF6600"/>
                </a:solidFill>
              </a:rPr>
              <a:t>2</a:t>
            </a:r>
            <a:r>
              <a:rPr lang="es-ES" sz="2800">
                <a:solidFill>
                  <a:srgbClr val="FF6600"/>
                </a:solidFill>
              </a:rPr>
              <a:t>PO</a:t>
            </a:r>
            <a:r>
              <a:rPr lang="es-ES" sz="2800" baseline="-25000">
                <a:solidFill>
                  <a:srgbClr val="FF6600"/>
                </a:solidFill>
              </a:rPr>
              <a:t>4</a:t>
            </a:r>
          </a:p>
          <a:p>
            <a:pPr>
              <a:lnSpc>
                <a:spcPct val="90000"/>
              </a:lnSpc>
              <a:buFont typeface="Wingdings" pitchFamily="2" charset="2"/>
              <a:buNone/>
            </a:pPr>
            <a:r>
              <a:rPr lang="es-ES" sz="2800">
                <a:solidFill>
                  <a:srgbClr val="FF6600"/>
                </a:solidFill>
              </a:rPr>
              <a:t>		Metilo	-CH</a:t>
            </a:r>
            <a:r>
              <a:rPr lang="es-ES" sz="2800" baseline="-25000">
                <a:solidFill>
                  <a:srgbClr val="FF6600"/>
                </a:solidFill>
              </a:rPr>
              <a:t>3</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s-ES"/>
              <a:t>Carbohidratos</a:t>
            </a:r>
          </a:p>
        </p:txBody>
      </p:sp>
      <p:sp>
        <p:nvSpPr>
          <p:cNvPr id="91139" name="Rectangle 3"/>
          <p:cNvSpPr>
            <a:spLocks noGrp="1" noChangeArrowheads="1"/>
          </p:cNvSpPr>
          <p:nvPr>
            <p:ph type="body" sz="half" idx="1"/>
          </p:nvPr>
        </p:nvSpPr>
        <p:spPr>
          <a:xfrm>
            <a:off x="457200" y="1600200"/>
            <a:ext cx="4475163" cy="5068888"/>
          </a:xfrm>
        </p:spPr>
        <p:txBody>
          <a:bodyPr/>
          <a:lstStyle/>
          <a:p>
            <a:r>
              <a:rPr lang="es-ES" sz="2400"/>
              <a:t>Normalmente contienen carbono, oxígeno e hidrógeno y tienen la fórmula aproximada (CH</a:t>
            </a:r>
            <a:r>
              <a:rPr lang="es-ES" sz="2400" baseline="-25000"/>
              <a:t>2</a:t>
            </a:r>
            <a:r>
              <a:rPr lang="es-ES" sz="2400"/>
              <a:t>O)</a:t>
            </a:r>
            <a:r>
              <a:rPr lang="es-ES" sz="2400" baseline="-25000"/>
              <a:t>n</a:t>
            </a:r>
            <a:r>
              <a:rPr lang="es-ES" sz="2400"/>
              <a:t>.</a:t>
            </a:r>
          </a:p>
          <a:p>
            <a:pPr lvl="1"/>
            <a:r>
              <a:rPr lang="es-ES" sz="2000">
                <a:solidFill>
                  <a:srgbClr val="FF0000"/>
                </a:solidFill>
              </a:rPr>
              <a:t>Monosacáridos</a:t>
            </a:r>
            <a:r>
              <a:rPr lang="es-ES" sz="2000"/>
              <a:t>: azúcar simple:</a:t>
            </a:r>
          </a:p>
          <a:p>
            <a:pPr lvl="2"/>
            <a:r>
              <a:rPr lang="es-ES" sz="1800">
                <a:solidFill>
                  <a:srgbClr val="FFFF66"/>
                </a:solidFill>
              </a:rPr>
              <a:t>Glucosa</a:t>
            </a:r>
            <a:r>
              <a:rPr lang="es-ES" sz="1800"/>
              <a:t>: importante fuente de energía para las células; subunidad con la que se hacen casi todos los polisacáridos.</a:t>
            </a:r>
          </a:p>
          <a:p>
            <a:pPr lvl="1"/>
            <a:r>
              <a:rPr lang="es-ES" sz="2000">
                <a:solidFill>
                  <a:srgbClr val="FF0000"/>
                </a:solidFill>
              </a:rPr>
              <a:t>Disacáridos</a:t>
            </a:r>
            <a:r>
              <a:rPr lang="es-ES" sz="2000"/>
              <a:t>: dos monosacáridos enlazados:</a:t>
            </a:r>
          </a:p>
          <a:p>
            <a:pPr lvl="2"/>
            <a:r>
              <a:rPr lang="es-ES" sz="1800">
                <a:solidFill>
                  <a:srgbClr val="FFFF66"/>
                </a:solidFill>
              </a:rPr>
              <a:t>Sacarosa</a:t>
            </a:r>
            <a:r>
              <a:rPr lang="es-ES" sz="1800"/>
              <a:t>: principal azúcar transportado dentro del cuerpo de las plantas terrestres.</a:t>
            </a:r>
          </a:p>
        </p:txBody>
      </p:sp>
      <p:pic>
        <p:nvPicPr>
          <p:cNvPr id="91140" name="Picture 4" descr="FG03_UN00d"/>
          <p:cNvPicPr>
            <a:picLocks noChangeAspect="1" noChangeArrowheads="1"/>
          </p:cNvPicPr>
          <p:nvPr>
            <p:ph sz="quarter" idx="2"/>
          </p:nvPr>
        </p:nvPicPr>
        <p:blipFill>
          <a:blip r:embed="rId2"/>
          <a:srcRect/>
          <a:stretch>
            <a:fillRect/>
          </a:stretch>
        </p:blipFill>
        <p:spPr>
          <a:xfrm>
            <a:off x="5435600" y="1528763"/>
            <a:ext cx="3397250" cy="2547937"/>
          </a:xfrm>
          <a:noFill/>
          <a:ln/>
        </p:spPr>
      </p:pic>
      <p:pic>
        <p:nvPicPr>
          <p:cNvPr id="91142" name="Picture 6" descr="FG03_01"/>
          <p:cNvPicPr>
            <a:picLocks noChangeAspect="1" noChangeArrowheads="1"/>
          </p:cNvPicPr>
          <p:nvPr>
            <p:ph sz="quarter" idx="3"/>
          </p:nvPr>
        </p:nvPicPr>
        <p:blipFill>
          <a:blip r:embed="rId3"/>
          <a:srcRect/>
          <a:stretch>
            <a:fillRect/>
          </a:stretch>
        </p:blipFill>
        <p:spPr>
          <a:xfrm>
            <a:off x="5424488" y="4140200"/>
            <a:ext cx="3468687" cy="2601913"/>
          </a:xfrm>
          <a:noFill/>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s-ES"/>
              <a:t>Carbohidratos</a:t>
            </a:r>
          </a:p>
        </p:txBody>
      </p:sp>
      <p:pic>
        <p:nvPicPr>
          <p:cNvPr id="110596" name="Picture 4" descr="FG03_02"/>
          <p:cNvPicPr>
            <a:picLocks noChangeAspect="1" noChangeArrowheads="1"/>
          </p:cNvPicPr>
          <p:nvPr>
            <p:ph sz="half" idx="1"/>
          </p:nvPr>
        </p:nvPicPr>
        <p:blipFill>
          <a:blip r:embed="rId2"/>
          <a:srcRect/>
          <a:stretch>
            <a:fillRect/>
          </a:stretch>
        </p:blipFill>
        <p:spPr>
          <a:xfrm>
            <a:off x="395288" y="2352675"/>
            <a:ext cx="4402137" cy="3302000"/>
          </a:xfrm>
          <a:noFill/>
          <a:ln/>
        </p:spPr>
      </p:pic>
      <p:sp>
        <p:nvSpPr>
          <p:cNvPr id="110598" name="Rectangle 6"/>
          <p:cNvSpPr>
            <a:spLocks noGrp="1" noChangeArrowheads="1"/>
          </p:cNvSpPr>
          <p:nvPr>
            <p:ph type="body" sz="half" idx="2"/>
          </p:nvPr>
        </p:nvSpPr>
        <p:spPr>
          <a:xfrm>
            <a:off x="4648200" y="2276475"/>
            <a:ext cx="4038600" cy="3784600"/>
          </a:xfrm>
        </p:spPr>
        <p:txBody>
          <a:bodyPr/>
          <a:lstStyle/>
          <a:p>
            <a:pPr lvl="1"/>
            <a:r>
              <a:rPr lang="es-ES" sz="2400">
                <a:solidFill>
                  <a:srgbClr val="FF0000"/>
                </a:solidFill>
              </a:rPr>
              <a:t>Polisacáridos</a:t>
            </a:r>
            <a:r>
              <a:rPr lang="es-ES" sz="2400"/>
              <a:t>: muchos monosacáridos (normalmente glucosa) enlazados:</a:t>
            </a:r>
          </a:p>
          <a:p>
            <a:pPr lvl="2"/>
            <a:r>
              <a:rPr lang="es-ES" sz="2000">
                <a:solidFill>
                  <a:srgbClr val="FFFF66"/>
                </a:solidFill>
              </a:rPr>
              <a:t>Almidón, glucógeno, celulosa</a:t>
            </a:r>
            <a:r>
              <a:rPr lang="es-ES" sz="2000"/>
              <a:t>: almacén de energía en plantas, animales y material estructural de plantas, respectivamente.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s-ES"/>
              <a:t>El agua</a:t>
            </a:r>
          </a:p>
        </p:txBody>
      </p:sp>
      <p:sp>
        <p:nvSpPr>
          <p:cNvPr id="10243" name="Rectangle 3"/>
          <p:cNvSpPr>
            <a:spLocks noGrp="1" noChangeArrowheads="1"/>
          </p:cNvSpPr>
          <p:nvPr>
            <p:ph type="body" sz="half" idx="1"/>
          </p:nvPr>
        </p:nvSpPr>
        <p:spPr>
          <a:xfrm>
            <a:off x="457200" y="1600200"/>
            <a:ext cx="4038600" cy="4924425"/>
          </a:xfrm>
        </p:spPr>
        <p:txBody>
          <a:bodyPr/>
          <a:lstStyle/>
          <a:p>
            <a:r>
              <a:rPr lang="es-ES" sz="2500"/>
              <a:t>Es la más abundante de las moléculas que conforman los seres vivos.</a:t>
            </a:r>
          </a:p>
          <a:p>
            <a:pPr lvl="1"/>
            <a:r>
              <a:rPr lang="es-ES" sz="2500">
                <a:solidFill>
                  <a:srgbClr val="FFFF66"/>
                </a:solidFill>
              </a:rPr>
              <a:t>Constituye entre el 50 y el 95% del peso de cualquier sistema vivo.</a:t>
            </a:r>
          </a:p>
          <a:p>
            <a:r>
              <a:rPr lang="es-ES" sz="2500"/>
              <a:t>La vida comenzó en el agua, y en la actualidad, dondequiera que haya agua líquida, hay vida.</a:t>
            </a:r>
          </a:p>
        </p:txBody>
      </p:sp>
      <p:pic>
        <p:nvPicPr>
          <p:cNvPr id="10247" name="Picture 7" descr="amazonas"/>
          <p:cNvPicPr>
            <a:picLocks noChangeAspect="1" noChangeArrowheads="1"/>
          </p:cNvPicPr>
          <p:nvPr>
            <p:ph sz="quarter" idx="2"/>
          </p:nvPr>
        </p:nvPicPr>
        <p:blipFill>
          <a:blip r:embed="rId2"/>
          <a:srcRect/>
          <a:stretch>
            <a:fillRect/>
          </a:stretch>
        </p:blipFill>
        <p:spPr>
          <a:xfrm>
            <a:off x="5219700" y="1633538"/>
            <a:ext cx="3121025" cy="2443162"/>
          </a:xfrm>
          <a:noFill/>
          <a:ln/>
        </p:spPr>
      </p:pic>
      <p:pic>
        <p:nvPicPr>
          <p:cNvPr id="10249" name="Picture 9" descr="lamina_porcentajeagua"/>
          <p:cNvPicPr>
            <a:picLocks noChangeAspect="1" noChangeArrowheads="1"/>
          </p:cNvPicPr>
          <p:nvPr>
            <p:ph sz="quarter" idx="3"/>
          </p:nvPr>
        </p:nvPicPr>
        <p:blipFill>
          <a:blip r:embed="rId3"/>
          <a:srcRect/>
          <a:stretch>
            <a:fillRect/>
          </a:stretch>
        </p:blipFill>
        <p:spPr>
          <a:xfrm>
            <a:off x="5219700" y="4175125"/>
            <a:ext cx="3168650" cy="2566988"/>
          </a:xfrm>
          <a:noFill/>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s-ES"/>
              <a:t>Lípidos</a:t>
            </a:r>
          </a:p>
        </p:txBody>
      </p:sp>
      <p:sp>
        <p:nvSpPr>
          <p:cNvPr id="92163" name="Rectangle 3"/>
          <p:cNvSpPr>
            <a:spLocks noGrp="1" noChangeArrowheads="1"/>
          </p:cNvSpPr>
          <p:nvPr>
            <p:ph type="body" sz="half" idx="1"/>
          </p:nvPr>
        </p:nvSpPr>
        <p:spPr>
          <a:xfrm>
            <a:off x="457200" y="1600200"/>
            <a:ext cx="4619625" cy="5068888"/>
          </a:xfrm>
        </p:spPr>
        <p:txBody>
          <a:bodyPr/>
          <a:lstStyle/>
          <a:p>
            <a:pPr>
              <a:lnSpc>
                <a:spcPct val="80000"/>
              </a:lnSpc>
            </a:pPr>
            <a:r>
              <a:rPr lang="es-ES" sz="1900"/>
              <a:t>Contienen una proporción elevada de carbono e hidrógeno, suelen ser no polares e insolubles en agua.</a:t>
            </a:r>
          </a:p>
          <a:p>
            <a:pPr lvl="1">
              <a:lnSpc>
                <a:spcPct val="80000"/>
              </a:lnSpc>
            </a:pPr>
            <a:r>
              <a:rPr lang="es-ES" sz="1900">
                <a:solidFill>
                  <a:srgbClr val="FF0000"/>
                </a:solidFill>
              </a:rPr>
              <a:t>Triglicéridos</a:t>
            </a:r>
            <a:r>
              <a:rPr lang="es-ES" sz="1900"/>
              <a:t>: 3 ácidos grasos unidos a un glicerol:</a:t>
            </a:r>
          </a:p>
          <a:p>
            <a:pPr lvl="2">
              <a:lnSpc>
                <a:spcPct val="80000"/>
              </a:lnSpc>
            </a:pPr>
            <a:r>
              <a:rPr lang="es-ES" sz="1900"/>
              <a:t>Aceite, grasa: almacén de energía en animales y algunas plantas.</a:t>
            </a:r>
          </a:p>
          <a:p>
            <a:pPr lvl="1">
              <a:lnSpc>
                <a:spcPct val="80000"/>
              </a:lnSpc>
            </a:pPr>
            <a:r>
              <a:rPr lang="es-ES" sz="1900">
                <a:solidFill>
                  <a:srgbClr val="FF0000"/>
                </a:solidFill>
              </a:rPr>
              <a:t>Ceras</a:t>
            </a:r>
            <a:r>
              <a:rPr lang="es-ES" sz="1900"/>
              <a:t>: número variable de ácidos grasos unidos a un alcohol de cadena larga.</a:t>
            </a:r>
          </a:p>
          <a:p>
            <a:pPr lvl="2">
              <a:lnSpc>
                <a:spcPct val="80000"/>
              </a:lnSpc>
            </a:pPr>
            <a:r>
              <a:rPr lang="es-ES" sz="1900"/>
              <a:t>Cubierta impermeable de las hojas y tallos de plantas terrestres.</a:t>
            </a:r>
          </a:p>
          <a:p>
            <a:pPr lvl="1">
              <a:lnSpc>
                <a:spcPct val="80000"/>
              </a:lnSpc>
            </a:pPr>
            <a:r>
              <a:rPr lang="es-ES" sz="1900">
                <a:solidFill>
                  <a:srgbClr val="FF0000"/>
                </a:solidFill>
              </a:rPr>
              <a:t>Fosfolípidos</a:t>
            </a:r>
            <a:r>
              <a:rPr lang="es-ES" sz="1900"/>
              <a:t>: grupo fosfato polar y dos ácidos grasos unidos a glicerol:</a:t>
            </a:r>
          </a:p>
          <a:p>
            <a:pPr lvl="2">
              <a:lnSpc>
                <a:spcPct val="80000"/>
              </a:lnSpc>
            </a:pPr>
            <a:r>
              <a:rPr lang="es-ES" sz="1900"/>
              <a:t>Fosfatidilcolina: componente común de las membranas celulares.</a:t>
            </a:r>
          </a:p>
        </p:txBody>
      </p:sp>
      <p:pic>
        <p:nvPicPr>
          <p:cNvPr id="92164" name="Picture 4" descr="FG03_UN04"/>
          <p:cNvPicPr>
            <a:picLocks noChangeAspect="1" noChangeArrowheads="1"/>
          </p:cNvPicPr>
          <p:nvPr>
            <p:ph sz="quarter" idx="2"/>
          </p:nvPr>
        </p:nvPicPr>
        <p:blipFill>
          <a:blip r:embed="rId2"/>
          <a:srcRect/>
          <a:stretch>
            <a:fillRect/>
          </a:stretch>
        </p:blipFill>
        <p:spPr>
          <a:xfrm>
            <a:off x="5640388" y="1600200"/>
            <a:ext cx="3324225" cy="2493963"/>
          </a:xfrm>
          <a:noFill/>
          <a:ln/>
        </p:spPr>
      </p:pic>
      <p:pic>
        <p:nvPicPr>
          <p:cNvPr id="92166" name="Picture 6" descr="FG03_06"/>
          <p:cNvPicPr>
            <a:picLocks noChangeAspect="1" noChangeArrowheads="1"/>
          </p:cNvPicPr>
          <p:nvPr>
            <p:ph sz="quarter" idx="3"/>
          </p:nvPr>
        </p:nvPicPr>
        <p:blipFill>
          <a:blip r:embed="rId3"/>
          <a:srcRect/>
          <a:stretch>
            <a:fillRect/>
          </a:stretch>
        </p:blipFill>
        <p:spPr>
          <a:xfrm>
            <a:off x="5638800" y="4248150"/>
            <a:ext cx="3325813" cy="2493963"/>
          </a:xfrm>
          <a:noFill/>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s-ES"/>
              <a:t>Lípidos</a:t>
            </a:r>
          </a:p>
        </p:txBody>
      </p:sp>
      <p:sp>
        <p:nvSpPr>
          <p:cNvPr id="111623" name="Rectangle 7"/>
          <p:cNvSpPr>
            <a:spLocks noGrp="1" noChangeArrowheads="1"/>
          </p:cNvSpPr>
          <p:nvPr>
            <p:ph type="body" sz="half" idx="1"/>
          </p:nvPr>
        </p:nvSpPr>
        <p:spPr>
          <a:xfrm>
            <a:off x="250825" y="1557338"/>
            <a:ext cx="3673475" cy="4679950"/>
          </a:xfrm>
        </p:spPr>
        <p:txBody>
          <a:bodyPr/>
          <a:lstStyle/>
          <a:p>
            <a:pPr lvl="1"/>
            <a:r>
              <a:rPr lang="es-ES" sz="2100">
                <a:solidFill>
                  <a:srgbClr val="FF0000"/>
                </a:solidFill>
              </a:rPr>
              <a:t>Esteroides</a:t>
            </a:r>
            <a:r>
              <a:rPr lang="es-ES" sz="2100"/>
              <a:t>: cuatro anillos fusionados de átomos de carbono, con grupos funcionales unidos:</a:t>
            </a:r>
          </a:p>
          <a:p>
            <a:pPr lvl="2"/>
            <a:r>
              <a:rPr lang="es-ES" sz="2000"/>
              <a:t>Colesterol: componente común de las membranas de las células eucariotas; precursor de otros esteroides como testosterona, sales biliares.</a:t>
            </a:r>
          </a:p>
          <a:p>
            <a:endParaRPr lang="es-ES" sz="2400"/>
          </a:p>
        </p:txBody>
      </p:sp>
      <p:pic>
        <p:nvPicPr>
          <p:cNvPr id="111625" name="Picture 9" descr="FG03_07"/>
          <p:cNvPicPr>
            <a:picLocks noGrp="1" noChangeAspect="1" noChangeArrowheads="1"/>
          </p:cNvPicPr>
          <p:nvPr>
            <p:ph sz="half" idx="2"/>
          </p:nvPr>
        </p:nvPicPr>
        <p:blipFill>
          <a:blip r:embed="rId2"/>
          <a:srcRect/>
          <a:stretch>
            <a:fillRect/>
          </a:stretch>
        </p:blipFill>
        <p:spPr>
          <a:xfrm>
            <a:off x="4500563" y="2133600"/>
            <a:ext cx="4244975" cy="3184525"/>
          </a:xfr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s-ES_tradnl"/>
              <a:t>Proteínas</a:t>
            </a:r>
            <a:endParaRPr lang="es-ES"/>
          </a:p>
        </p:txBody>
      </p:sp>
      <p:sp>
        <p:nvSpPr>
          <p:cNvPr id="93187" name="Rectangle 3"/>
          <p:cNvSpPr>
            <a:spLocks noGrp="1" noChangeArrowheads="1"/>
          </p:cNvSpPr>
          <p:nvPr>
            <p:ph type="body" sz="half" idx="1"/>
          </p:nvPr>
        </p:nvSpPr>
        <p:spPr/>
        <p:txBody>
          <a:bodyPr/>
          <a:lstStyle/>
          <a:p>
            <a:r>
              <a:rPr lang="es-ES_tradnl" sz="2800"/>
              <a:t>Cadenas de aminoácidos; contienen C, H, O, N y S.</a:t>
            </a:r>
          </a:p>
        </p:txBody>
      </p:sp>
      <p:pic>
        <p:nvPicPr>
          <p:cNvPr id="93188" name="Picture 4" descr="FG3_10"/>
          <p:cNvPicPr>
            <a:picLocks noChangeAspect="1" noChangeArrowheads="1"/>
          </p:cNvPicPr>
          <p:nvPr>
            <p:ph sz="half" idx="2"/>
          </p:nvPr>
        </p:nvPicPr>
        <p:blipFill>
          <a:blip r:embed="rId2"/>
          <a:srcRect/>
          <a:stretch>
            <a:fillRect/>
          </a:stretch>
        </p:blipFill>
        <p:spPr>
          <a:xfrm>
            <a:off x="1979613" y="2549525"/>
            <a:ext cx="5492750" cy="4119563"/>
          </a:xfrm>
          <a:noFill/>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5"/>
          <p:cNvSpPr>
            <a:spLocks noGrp="1" noChangeArrowheads="1"/>
          </p:cNvSpPr>
          <p:nvPr>
            <p:ph type="title"/>
          </p:nvPr>
        </p:nvSpPr>
        <p:spPr/>
        <p:txBody>
          <a:bodyPr/>
          <a:lstStyle/>
          <a:p>
            <a:r>
              <a:rPr lang="es-ES_tradnl"/>
              <a:t>Proteínas</a:t>
            </a:r>
            <a:endParaRPr lang="es-ES"/>
          </a:p>
        </p:txBody>
      </p:sp>
      <p:pic>
        <p:nvPicPr>
          <p:cNvPr id="108548" name="Picture 4" descr="FG03_09"/>
          <p:cNvPicPr>
            <a:picLocks noChangeAspect="1" noChangeArrowheads="1"/>
          </p:cNvPicPr>
          <p:nvPr>
            <p:ph idx="1"/>
          </p:nvPr>
        </p:nvPicPr>
        <p:blipFill>
          <a:blip r:embed="rId2"/>
          <a:srcRect/>
          <a:stretch>
            <a:fillRect/>
          </a:stretch>
        </p:blipFill>
        <p:spPr>
          <a:xfrm>
            <a:off x="1187450" y="1600200"/>
            <a:ext cx="6621463" cy="4968875"/>
          </a:xfrm>
          <a:noFill/>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p:txBody>
          <a:bodyPr/>
          <a:lstStyle/>
          <a:p>
            <a:pPr lvl="1">
              <a:lnSpc>
                <a:spcPct val="90000"/>
              </a:lnSpc>
            </a:pPr>
            <a:r>
              <a:rPr lang="es-ES_tradnl"/>
              <a:t>Estructurales (</a:t>
            </a:r>
            <a:r>
              <a:rPr lang="es-ES_tradnl" sz="2400"/>
              <a:t>Queratina en pelo, uñas y cuernos</a:t>
            </a:r>
            <a:r>
              <a:rPr lang="es-ES_tradnl"/>
              <a:t>).</a:t>
            </a:r>
          </a:p>
          <a:p>
            <a:pPr lvl="1">
              <a:lnSpc>
                <a:spcPct val="90000"/>
              </a:lnSpc>
            </a:pPr>
            <a:r>
              <a:rPr lang="es-ES_tradnl"/>
              <a:t>Movimiento (</a:t>
            </a:r>
            <a:r>
              <a:rPr lang="es-ES_tradnl" sz="2500"/>
              <a:t>Actina y Miosina en los músculos</a:t>
            </a:r>
            <a:r>
              <a:rPr lang="es-ES_tradnl"/>
              <a:t>).</a:t>
            </a:r>
          </a:p>
          <a:p>
            <a:pPr lvl="1">
              <a:lnSpc>
                <a:spcPct val="90000"/>
              </a:lnSpc>
            </a:pPr>
            <a:r>
              <a:rPr lang="es-ES_tradnl"/>
              <a:t>Transporte (Hemoglobina de la sangre).</a:t>
            </a:r>
          </a:p>
          <a:p>
            <a:pPr lvl="1">
              <a:lnSpc>
                <a:spcPct val="90000"/>
              </a:lnSpc>
            </a:pPr>
            <a:r>
              <a:rPr lang="es-ES_tradnl"/>
              <a:t>Defensa (</a:t>
            </a:r>
            <a:r>
              <a:rPr lang="es-ES_tradnl" sz="2500"/>
              <a:t>Anticuerpos en el torrente sanguíneo</a:t>
            </a:r>
            <a:r>
              <a:rPr lang="es-ES_tradnl"/>
              <a:t>)</a:t>
            </a:r>
          </a:p>
          <a:p>
            <a:pPr lvl="1">
              <a:lnSpc>
                <a:spcPct val="90000"/>
              </a:lnSpc>
            </a:pPr>
            <a:r>
              <a:rPr lang="es-ES_tradnl"/>
              <a:t>Almacenamiento (</a:t>
            </a:r>
            <a:r>
              <a:rPr lang="es-ES_tradnl" sz="2400"/>
              <a:t>Albúmina de la clara de huevo</a:t>
            </a:r>
            <a:r>
              <a:rPr lang="es-ES_tradnl"/>
              <a:t>).</a:t>
            </a:r>
          </a:p>
          <a:p>
            <a:pPr lvl="1">
              <a:lnSpc>
                <a:spcPct val="90000"/>
              </a:lnSpc>
            </a:pPr>
            <a:r>
              <a:rPr lang="es-ES_tradnl"/>
              <a:t>Señales (</a:t>
            </a:r>
            <a:r>
              <a:rPr lang="es-ES_tradnl" sz="2400"/>
              <a:t>Hormona del crecimiento en el torrente sanguíneo</a:t>
            </a:r>
            <a:r>
              <a:rPr lang="es-ES_tradnl"/>
              <a:t>).</a:t>
            </a:r>
          </a:p>
          <a:p>
            <a:pPr lvl="1">
              <a:lnSpc>
                <a:spcPct val="90000"/>
              </a:lnSpc>
            </a:pPr>
            <a:r>
              <a:rPr lang="es-ES_tradnl"/>
              <a:t>Catálisis (Enzimas que catalizan casi todas las reacciones químicas en las células) (Amilasa, ATP sintetasa).</a:t>
            </a:r>
            <a:endParaRPr lang="es-ES"/>
          </a:p>
        </p:txBody>
      </p:sp>
      <p:sp>
        <p:nvSpPr>
          <p:cNvPr id="97284" name="Rectangle 4"/>
          <p:cNvSpPr>
            <a:spLocks noGrp="1" noChangeArrowheads="1"/>
          </p:cNvSpPr>
          <p:nvPr>
            <p:ph type="title"/>
          </p:nvPr>
        </p:nvSpPr>
        <p:spPr>
          <a:noFill/>
          <a:ln/>
        </p:spPr>
        <p:txBody>
          <a:bodyPr/>
          <a:lstStyle/>
          <a:p>
            <a:r>
              <a:rPr lang="es-ES_tradnl"/>
              <a:t>Proteínas</a:t>
            </a:r>
            <a:endParaRPr lang="es-ES"/>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s-ES_tradnl"/>
              <a:t>Proteínas</a:t>
            </a:r>
            <a:endParaRPr lang="es-ES"/>
          </a:p>
        </p:txBody>
      </p:sp>
      <p:pic>
        <p:nvPicPr>
          <p:cNvPr id="106500" name="Picture 4" descr="FG03_E1"/>
          <p:cNvPicPr>
            <a:picLocks noChangeAspect="1" noChangeArrowheads="1"/>
          </p:cNvPicPr>
          <p:nvPr>
            <p:ph idx="1"/>
          </p:nvPr>
        </p:nvPicPr>
        <p:blipFill>
          <a:blip r:embed="rId2"/>
          <a:srcRect/>
          <a:stretch>
            <a:fillRect/>
          </a:stretch>
        </p:blipFill>
        <p:spPr>
          <a:xfrm>
            <a:off x="1554163" y="1600200"/>
            <a:ext cx="6035675" cy="4533900"/>
          </a:xfrm>
          <a:noFill/>
          <a:ln/>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s-ES_tradnl"/>
              <a:t>Ácidos Nucleicos</a:t>
            </a:r>
            <a:endParaRPr lang="es-ES"/>
          </a:p>
        </p:txBody>
      </p:sp>
      <p:sp>
        <p:nvSpPr>
          <p:cNvPr id="94211" name="Rectangle 3"/>
          <p:cNvSpPr>
            <a:spLocks noGrp="1" noChangeArrowheads="1"/>
          </p:cNvSpPr>
          <p:nvPr>
            <p:ph type="body" sz="half" idx="1"/>
          </p:nvPr>
        </p:nvSpPr>
        <p:spPr/>
        <p:txBody>
          <a:bodyPr/>
          <a:lstStyle/>
          <a:p>
            <a:pPr algn="just"/>
            <a:r>
              <a:rPr lang="es-ES_tradnl" sz="2800"/>
              <a:t>Formados por subunidades llamadas nucleótidos; pueden ser un solo nucleótido o una cadena larga de nucleótidos.</a:t>
            </a:r>
          </a:p>
        </p:txBody>
      </p:sp>
      <p:pic>
        <p:nvPicPr>
          <p:cNvPr id="94213" name="Picture 5" descr="nucleotide"/>
          <p:cNvPicPr>
            <a:picLocks noChangeAspect="1" noChangeArrowheads="1"/>
          </p:cNvPicPr>
          <p:nvPr>
            <p:ph sz="half" idx="2"/>
          </p:nvPr>
        </p:nvPicPr>
        <p:blipFill>
          <a:blip r:embed="rId2"/>
          <a:srcRect/>
          <a:stretch>
            <a:fillRect/>
          </a:stretch>
        </p:blipFill>
        <p:spPr>
          <a:xfrm>
            <a:off x="2357438" y="3074988"/>
            <a:ext cx="4519612" cy="3667125"/>
          </a:xfrm>
          <a:noFill/>
          <a:ln/>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s-ES_tradnl"/>
              <a:t>Ácidos Nucleicos</a:t>
            </a:r>
            <a:endParaRPr lang="es-ES"/>
          </a:p>
        </p:txBody>
      </p:sp>
      <p:sp>
        <p:nvSpPr>
          <p:cNvPr id="95235" name="Rectangle 3"/>
          <p:cNvSpPr>
            <a:spLocks noGrp="1" noChangeArrowheads="1"/>
          </p:cNvSpPr>
          <p:nvPr>
            <p:ph type="body" sz="half" idx="1"/>
          </p:nvPr>
        </p:nvSpPr>
        <p:spPr>
          <a:xfrm>
            <a:off x="250825" y="1600200"/>
            <a:ext cx="3168650" cy="5068888"/>
          </a:xfrm>
        </p:spPr>
        <p:txBody>
          <a:bodyPr/>
          <a:lstStyle/>
          <a:p>
            <a:pPr lvl="1">
              <a:lnSpc>
                <a:spcPct val="90000"/>
              </a:lnSpc>
            </a:pPr>
            <a:r>
              <a:rPr lang="es-ES_tradnl" sz="2400"/>
              <a:t>Nucleótidos individuales:</a:t>
            </a:r>
          </a:p>
          <a:p>
            <a:pPr lvl="2">
              <a:lnSpc>
                <a:spcPct val="90000"/>
              </a:lnSpc>
            </a:pPr>
            <a:r>
              <a:rPr lang="es-ES_tradnl" sz="2000">
                <a:solidFill>
                  <a:srgbClr val="FF6600"/>
                </a:solidFill>
              </a:rPr>
              <a:t>Trifosfato de adenosina</a:t>
            </a:r>
            <a:r>
              <a:rPr lang="es-ES_tradnl" sz="2000"/>
              <a:t> (</a:t>
            </a:r>
            <a:r>
              <a:rPr lang="es-ES_tradnl" sz="2000">
                <a:solidFill>
                  <a:srgbClr val="FFFF66"/>
                </a:solidFill>
              </a:rPr>
              <a:t>ATP</a:t>
            </a:r>
            <a:r>
              <a:rPr lang="es-ES_tradnl" sz="2000"/>
              <a:t>): principal molécula portadora de energía a corto plazo en las células.</a:t>
            </a:r>
          </a:p>
          <a:p>
            <a:pPr lvl="2">
              <a:lnSpc>
                <a:spcPct val="90000"/>
              </a:lnSpc>
            </a:pPr>
            <a:r>
              <a:rPr lang="es-ES_tradnl" sz="2000">
                <a:solidFill>
                  <a:srgbClr val="FF6600"/>
                </a:solidFill>
              </a:rPr>
              <a:t>Monofosfato de adenosina cíclico</a:t>
            </a:r>
            <a:r>
              <a:rPr lang="es-ES_tradnl" sz="2000"/>
              <a:t> (</a:t>
            </a:r>
            <a:r>
              <a:rPr lang="es-ES_tradnl" sz="2000">
                <a:solidFill>
                  <a:srgbClr val="FFFF66"/>
                </a:solidFill>
              </a:rPr>
              <a:t>AMP cíclico</a:t>
            </a:r>
            <a:r>
              <a:rPr lang="es-ES_tradnl" sz="2000"/>
              <a:t>): mensajero intracelular.</a:t>
            </a:r>
            <a:endParaRPr lang="es-ES" sz="2000"/>
          </a:p>
          <a:p>
            <a:pPr>
              <a:lnSpc>
                <a:spcPct val="90000"/>
              </a:lnSpc>
            </a:pPr>
            <a:endParaRPr lang="es-ES" sz="2800"/>
          </a:p>
        </p:txBody>
      </p:sp>
      <p:pic>
        <p:nvPicPr>
          <p:cNvPr id="95237" name="Picture 5" descr="atp"/>
          <p:cNvPicPr>
            <a:picLocks noChangeAspect="1" noChangeArrowheads="1"/>
          </p:cNvPicPr>
          <p:nvPr>
            <p:ph sz="quarter" idx="2"/>
          </p:nvPr>
        </p:nvPicPr>
        <p:blipFill>
          <a:blip r:embed="rId2"/>
          <a:srcRect/>
          <a:stretch>
            <a:fillRect/>
          </a:stretch>
        </p:blipFill>
        <p:spPr>
          <a:xfrm>
            <a:off x="4572000" y="1689100"/>
            <a:ext cx="3717925" cy="2603500"/>
          </a:xfrm>
          <a:noFill/>
          <a:ln/>
        </p:spPr>
      </p:pic>
      <p:pic>
        <p:nvPicPr>
          <p:cNvPr id="95240" name="Picture 8" descr="dij"/>
          <p:cNvPicPr>
            <a:picLocks noChangeAspect="1" noChangeArrowheads="1"/>
          </p:cNvPicPr>
          <p:nvPr>
            <p:ph sz="quarter" idx="3"/>
          </p:nvPr>
        </p:nvPicPr>
        <p:blipFill>
          <a:blip r:embed="rId3"/>
          <a:srcRect/>
          <a:stretch>
            <a:fillRect/>
          </a:stretch>
        </p:blipFill>
        <p:spPr>
          <a:xfrm>
            <a:off x="4427538" y="4437063"/>
            <a:ext cx="3992562" cy="2305050"/>
          </a:xfrm>
          <a:noFill/>
          <a:ln/>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s-ES_tradnl"/>
              <a:t>Ácidos Nucleicos</a:t>
            </a:r>
            <a:endParaRPr lang="es-ES"/>
          </a:p>
        </p:txBody>
      </p:sp>
      <p:sp>
        <p:nvSpPr>
          <p:cNvPr id="96259" name="Rectangle 3"/>
          <p:cNvSpPr>
            <a:spLocks noGrp="1" noChangeArrowheads="1"/>
          </p:cNvSpPr>
          <p:nvPr>
            <p:ph type="body" sz="half" idx="1"/>
          </p:nvPr>
        </p:nvSpPr>
        <p:spPr>
          <a:xfrm>
            <a:off x="457200" y="1600200"/>
            <a:ext cx="3683000" cy="4924425"/>
          </a:xfrm>
        </p:spPr>
        <p:txBody>
          <a:bodyPr/>
          <a:lstStyle/>
          <a:p>
            <a:pPr lvl="1"/>
            <a:r>
              <a:rPr lang="es-ES_tradnl" sz="2400"/>
              <a:t>Ácidos nucleicos de cadena larga:</a:t>
            </a:r>
          </a:p>
          <a:p>
            <a:pPr lvl="2"/>
            <a:r>
              <a:rPr lang="es-ES_tradnl" sz="2000">
                <a:solidFill>
                  <a:srgbClr val="FF6600"/>
                </a:solidFill>
              </a:rPr>
              <a:t>Ácido desoxirribonucleico</a:t>
            </a:r>
            <a:r>
              <a:rPr lang="es-ES_tradnl" sz="2000"/>
              <a:t> (</a:t>
            </a:r>
            <a:r>
              <a:rPr lang="es-ES_tradnl" sz="2000">
                <a:solidFill>
                  <a:srgbClr val="FFFF66"/>
                </a:solidFill>
              </a:rPr>
              <a:t>ADN</a:t>
            </a:r>
            <a:r>
              <a:rPr lang="es-ES_tradnl" sz="2000"/>
              <a:t>): material genético de todas las células vivas.</a:t>
            </a:r>
          </a:p>
          <a:p>
            <a:pPr lvl="2"/>
            <a:r>
              <a:rPr lang="es-ES_tradnl" sz="2000"/>
              <a:t> </a:t>
            </a:r>
            <a:r>
              <a:rPr lang="es-ES_tradnl" sz="2000">
                <a:solidFill>
                  <a:srgbClr val="FF6600"/>
                </a:solidFill>
              </a:rPr>
              <a:t>Ácido ribonucleico</a:t>
            </a:r>
            <a:r>
              <a:rPr lang="es-ES_tradnl" sz="2000"/>
              <a:t> (</a:t>
            </a:r>
            <a:r>
              <a:rPr lang="es-ES_tradnl" sz="2000">
                <a:solidFill>
                  <a:srgbClr val="FFFF66"/>
                </a:solidFill>
              </a:rPr>
              <a:t>ARN</a:t>
            </a:r>
            <a:r>
              <a:rPr lang="es-ES_tradnl" sz="2000"/>
              <a:t>): material genético de algunos virus; transfiere la información genética del ADN a las proteínas.</a:t>
            </a:r>
          </a:p>
          <a:p>
            <a:endParaRPr lang="es-ES" sz="2800"/>
          </a:p>
        </p:txBody>
      </p:sp>
      <p:pic>
        <p:nvPicPr>
          <p:cNvPr id="96261" name="Picture 5" descr="cell-DNA"/>
          <p:cNvPicPr>
            <a:picLocks noChangeAspect="1" noChangeArrowheads="1"/>
          </p:cNvPicPr>
          <p:nvPr>
            <p:ph sz="quarter" idx="2"/>
          </p:nvPr>
        </p:nvPicPr>
        <p:blipFill>
          <a:blip r:embed="rId2"/>
          <a:srcRect/>
          <a:stretch>
            <a:fillRect/>
          </a:stretch>
        </p:blipFill>
        <p:spPr>
          <a:xfrm>
            <a:off x="5364163" y="1577975"/>
            <a:ext cx="2879725" cy="2466975"/>
          </a:xfrm>
          <a:noFill/>
          <a:ln/>
        </p:spPr>
      </p:pic>
      <p:pic>
        <p:nvPicPr>
          <p:cNvPr id="96264" name="Picture 8" descr="DNA-RNA"/>
          <p:cNvPicPr>
            <a:picLocks noChangeAspect="1" noChangeArrowheads="1"/>
          </p:cNvPicPr>
          <p:nvPr>
            <p:ph sz="quarter" idx="3"/>
          </p:nvPr>
        </p:nvPicPr>
        <p:blipFill>
          <a:blip r:embed="rId3"/>
          <a:srcRect/>
          <a:stretch>
            <a:fillRect/>
          </a:stretch>
        </p:blipFill>
        <p:spPr>
          <a:xfrm>
            <a:off x="5311775" y="4075113"/>
            <a:ext cx="2932113" cy="2646362"/>
          </a:xfrm>
          <a:noFill/>
          <a:ln/>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endParaRPr lang="es-ES"/>
          </a:p>
        </p:txBody>
      </p:sp>
      <p:sp>
        <p:nvSpPr>
          <p:cNvPr id="114691" name="Rectangle 3"/>
          <p:cNvSpPr>
            <a:spLocks noGrp="1" noChangeArrowheads="1"/>
          </p:cNvSpPr>
          <p:nvPr>
            <p:ph type="body" idx="1"/>
          </p:nvPr>
        </p:nvSpPr>
        <p:spPr/>
        <p:txBody>
          <a:bodyPr/>
          <a:lstStyle/>
          <a:p>
            <a:endParaRPr lang="es-ES"/>
          </a:p>
        </p:txBody>
      </p:sp>
      <p:pic>
        <p:nvPicPr>
          <p:cNvPr id="114693" name="Picture 5" descr="DNA"/>
          <p:cNvPicPr>
            <a:picLocks noChangeAspect="1" noChangeArrowheads="1"/>
          </p:cNvPicPr>
          <p:nvPr/>
        </p:nvPicPr>
        <p:blipFill>
          <a:blip r:embed="rId2"/>
          <a:srcRect/>
          <a:stretch>
            <a:fillRect/>
          </a:stretch>
        </p:blipFill>
        <p:spPr bwMode="auto">
          <a:xfrm>
            <a:off x="684213" y="260350"/>
            <a:ext cx="7850187" cy="6416675"/>
          </a:xfrm>
          <a:prstGeom prst="rect">
            <a:avLst/>
          </a:prstGeom>
          <a:noFill/>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_tradnl"/>
              <a:t>El agua</a:t>
            </a:r>
            <a:endParaRPr lang="es-ES"/>
          </a:p>
        </p:txBody>
      </p:sp>
      <p:sp>
        <p:nvSpPr>
          <p:cNvPr id="14339" name="Rectangle 3"/>
          <p:cNvSpPr>
            <a:spLocks noGrp="1" noChangeArrowheads="1"/>
          </p:cNvSpPr>
          <p:nvPr>
            <p:ph type="body" sz="half" idx="1"/>
          </p:nvPr>
        </p:nvSpPr>
        <p:spPr/>
        <p:txBody>
          <a:bodyPr/>
          <a:lstStyle/>
          <a:p>
            <a:pPr>
              <a:lnSpc>
                <a:spcPct val="90000"/>
              </a:lnSpc>
            </a:pPr>
            <a:r>
              <a:rPr lang="es-ES_tradnl" sz="2400"/>
              <a:t>Cubre las tres cuartas partes de la superficie de la Tierra.</a:t>
            </a:r>
          </a:p>
          <a:p>
            <a:pPr>
              <a:lnSpc>
                <a:spcPct val="90000"/>
              </a:lnSpc>
            </a:pPr>
            <a:r>
              <a:rPr lang="es-ES_tradnl" sz="2400"/>
              <a:t>Pero, el agua no es en absoluto un líquido ordinario, es en realidad, bastante extraordinaria.</a:t>
            </a:r>
          </a:p>
          <a:p>
            <a:pPr>
              <a:lnSpc>
                <a:spcPct val="90000"/>
              </a:lnSpc>
            </a:pPr>
            <a:r>
              <a:rPr lang="es-ES_tradnl" sz="2400"/>
              <a:t>Si no lo fuera, es improbable que alguna vez pudiese haber evolucionado la vida sobre la Tierra.</a:t>
            </a:r>
          </a:p>
          <a:p>
            <a:pPr>
              <a:lnSpc>
                <a:spcPct val="90000"/>
              </a:lnSpc>
            </a:pPr>
            <a:endParaRPr lang="es-ES" sz="2400"/>
          </a:p>
        </p:txBody>
      </p:sp>
      <p:pic>
        <p:nvPicPr>
          <p:cNvPr id="14343" name="Picture 7" descr="tierra1"/>
          <p:cNvPicPr>
            <a:picLocks noChangeAspect="1" noChangeArrowheads="1"/>
          </p:cNvPicPr>
          <p:nvPr>
            <p:ph sz="half" idx="2"/>
          </p:nvPr>
        </p:nvPicPr>
        <p:blipFill>
          <a:blip r:embed="rId2"/>
          <a:srcRect/>
          <a:stretch>
            <a:fillRect/>
          </a:stretch>
        </p:blipFill>
        <p:spPr>
          <a:xfrm>
            <a:off x="4932363" y="1916113"/>
            <a:ext cx="3816350" cy="3816350"/>
          </a:xfrm>
          <a:noFill/>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260350"/>
            <a:ext cx="8229600" cy="1143000"/>
          </a:xfrm>
        </p:spPr>
        <p:txBody>
          <a:bodyPr/>
          <a:lstStyle/>
          <a:p>
            <a:r>
              <a:rPr lang="es-ES_tradnl"/>
              <a:t>La estructura del agua</a:t>
            </a:r>
            <a:endParaRPr lang="es-ES"/>
          </a:p>
        </p:txBody>
      </p:sp>
      <p:sp>
        <p:nvSpPr>
          <p:cNvPr id="16390" name="Rectangle 6"/>
          <p:cNvSpPr>
            <a:spLocks noGrp="1" noChangeArrowheads="1"/>
          </p:cNvSpPr>
          <p:nvPr>
            <p:ph type="body" sz="half" idx="1"/>
          </p:nvPr>
        </p:nvSpPr>
        <p:spPr>
          <a:xfrm>
            <a:off x="457200" y="1484313"/>
            <a:ext cx="8229600" cy="2190750"/>
          </a:xfrm>
        </p:spPr>
        <p:txBody>
          <a:bodyPr/>
          <a:lstStyle/>
          <a:p>
            <a:pPr>
              <a:lnSpc>
                <a:spcPct val="80000"/>
              </a:lnSpc>
            </a:pPr>
            <a:r>
              <a:rPr lang="es-ES_tradnl" sz="2400"/>
              <a:t>Cada molécula de agua está constituida por dos átomos de hidrógeno (H) y un átomo de oxígeno (O).</a:t>
            </a:r>
          </a:p>
          <a:p>
            <a:pPr>
              <a:lnSpc>
                <a:spcPct val="80000"/>
              </a:lnSpc>
            </a:pPr>
            <a:r>
              <a:rPr lang="es-ES_tradnl" sz="2400"/>
              <a:t>Cada uno de los átomos de hidrógeno está unido a un átomo de oxígeno por un enlace covalente.</a:t>
            </a:r>
          </a:p>
          <a:p>
            <a:pPr lvl="1">
              <a:lnSpc>
                <a:spcPct val="80000"/>
              </a:lnSpc>
            </a:pPr>
            <a:r>
              <a:rPr lang="es-ES_tradnl" sz="2000">
                <a:solidFill>
                  <a:srgbClr val="FFFF66"/>
                </a:solidFill>
              </a:rPr>
              <a:t>El único electrón de cada átomo de hidrógeno es compartido con el átomo de oxígeno, que también contribuye con un electrón a cada enlace.</a:t>
            </a:r>
            <a:endParaRPr lang="es-ES" sz="2000">
              <a:solidFill>
                <a:srgbClr val="FFFF66"/>
              </a:solidFill>
            </a:endParaRPr>
          </a:p>
        </p:txBody>
      </p:sp>
      <p:pic>
        <p:nvPicPr>
          <p:cNvPr id="16392" name="Picture 8" descr="molecul2"/>
          <p:cNvPicPr>
            <a:picLocks noChangeAspect="1" noChangeArrowheads="1"/>
          </p:cNvPicPr>
          <p:nvPr>
            <p:ph sz="half" idx="2"/>
          </p:nvPr>
        </p:nvPicPr>
        <p:blipFill>
          <a:blip r:embed="rId2"/>
          <a:srcRect/>
          <a:stretch>
            <a:fillRect/>
          </a:stretch>
        </p:blipFill>
        <p:spPr>
          <a:xfrm>
            <a:off x="1463675" y="3860800"/>
            <a:ext cx="3395663" cy="2781300"/>
          </a:xfrm>
          <a:noFill/>
          <a:ln/>
        </p:spPr>
      </p:pic>
      <p:pic>
        <p:nvPicPr>
          <p:cNvPr id="16395" name="Picture 11" descr="water"/>
          <p:cNvPicPr>
            <a:picLocks noChangeAspect="1" noChangeArrowheads="1"/>
          </p:cNvPicPr>
          <p:nvPr>
            <p:ph sz="quarter" idx="4294967295"/>
          </p:nvPr>
        </p:nvPicPr>
        <p:blipFill>
          <a:blip r:embed="rId3"/>
          <a:srcRect/>
          <a:stretch>
            <a:fillRect/>
          </a:stretch>
        </p:blipFill>
        <p:spPr>
          <a:xfrm>
            <a:off x="5292725" y="3573463"/>
            <a:ext cx="3157538" cy="3198812"/>
          </a:xfrm>
          <a:noFill/>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57200" y="188913"/>
            <a:ext cx="8229600" cy="1143000"/>
          </a:xfrm>
        </p:spPr>
        <p:txBody>
          <a:bodyPr/>
          <a:lstStyle/>
          <a:p>
            <a:r>
              <a:rPr lang="es-ES_tradnl"/>
              <a:t>La estructura del agua</a:t>
            </a:r>
            <a:endParaRPr lang="es-ES"/>
          </a:p>
        </p:txBody>
      </p:sp>
      <p:sp>
        <p:nvSpPr>
          <p:cNvPr id="18437" name="Rectangle 5"/>
          <p:cNvSpPr>
            <a:spLocks noGrp="1" noChangeArrowheads="1"/>
          </p:cNvSpPr>
          <p:nvPr>
            <p:ph type="body" sz="half" idx="1"/>
          </p:nvPr>
        </p:nvSpPr>
        <p:spPr/>
        <p:txBody>
          <a:bodyPr/>
          <a:lstStyle/>
          <a:p>
            <a:pPr>
              <a:lnSpc>
                <a:spcPct val="90000"/>
              </a:lnSpc>
            </a:pPr>
            <a:r>
              <a:rPr lang="es-ES_tradnl" sz="2000"/>
              <a:t>La molécula de agua, en conjunto, posee carga neutra y tiene igual número de electrones y protones.</a:t>
            </a:r>
          </a:p>
          <a:p>
            <a:pPr lvl="1">
              <a:lnSpc>
                <a:spcPct val="90000"/>
              </a:lnSpc>
            </a:pPr>
            <a:r>
              <a:rPr lang="es-ES_tradnl" sz="1800">
                <a:solidFill>
                  <a:srgbClr val="FFFF66"/>
                </a:solidFill>
              </a:rPr>
              <a:t>Sin embargo, es una molécula polar.</a:t>
            </a:r>
          </a:p>
          <a:p>
            <a:pPr>
              <a:lnSpc>
                <a:spcPct val="90000"/>
              </a:lnSpc>
            </a:pPr>
            <a:r>
              <a:rPr lang="es-ES_tradnl" sz="2000"/>
              <a:t>El núcleo de oxígeno “arrastra” electrones fuera del núcleo de hidrógeno, dejando a estos núcleos con una pequeña carga positiva neta.</a:t>
            </a:r>
          </a:p>
          <a:p>
            <a:pPr>
              <a:lnSpc>
                <a:spcPct val="90000"/>
              </a:lnSpc>
            </a:pPr>
            <a:r>
              <a:rPr lang="es-ES_tradnl" sz="2000"/>
              <a:t>El exceso de densidad de electrones en el átomo de oxígeno crea regiones débilmente negativas en los otros dos vértices de un tetraedro imaginario. </a:t>
            </a:r>
            <a:endParaRPr lang="es-ES" sz="2000"/>
          </a:p>
        </p:txBody>
      </p:sp>
      <p:pic>
        <p:nvPicPr>
          <p:cNvPr id="18440" name="Picture 8" descr="watermolecule"/>
          <p:cNvPicPr>
            <a:picLocks noChangeAspect="1" noChangeArrowheads="1"/>
          </p:cNvPicPr>
          <p:nvPr>
            <p:ph sz="quarter" idx="3"/>
          </p:nvPr>
        </p:nvPicPr>
        <p:blipFill>
          <a:blip r:embed="rId2"/>
          <a:srcRect/>
          <a:stretch>
            <a:fillRect/>
          </a:stretch>
        </p:blipFill>
        <p:spPr>
          <a:xfrm>
            <a:off x="5700713" y="4149725"/>
            <a:ext cx="2543175" cy="2592388"/>
          </a:xfrm>
          <a:noFill/>
          <a:ln/>
        </p:spPr>
      </p:pic>
      <p:pic>
        <p:nvPicPr>
          <p:cNvPr id="18446" name="Picture 14" descr="os_wat"/>
          <p:cNvPicPr>
            <a:picLocks noChangeAspect="1" noChangeArrowheads="1"/>
          </p:cNvPicPr>
          <p:nvPr>
            <p:ph sz="quarter" idx="2"/>
          </p:nvPr>
        </p:nvPicPr>
        <p:blipFill>
          <a:blip r:embed="rId3"/>
          <a:srcRect/>
          <a:stretch>
            <a:fillRect/>
          </a:stretch>
        </p:blipFill>
        <p:spPr>
          <a:xfrm>
            <a:off x="5076825" y="1731963"/>
            <a:ext cx="3598863" cy="2324100"/>
          </a:xfrm>
          <a:solidFill>
            <a:schemeClr val="tx1"/>
          </a:solidFill>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S_tradnl"/>
              <a:t>La estructura del agua</a:t>
            </a:r>
            <a:endParaRPr lang="es-ES"/>
          </a:p>
        </p:txBody>
      </p:sp>
      <p:sp>
        <p:nvSpPr>
          <p:cNvPr id="22535" name="Rectangle 7"/>
          <p:cNvSpPr>
            <a:spLocks noGrp="1" noChangeArrowheads="1"/>
          </p:cNvSpPr>
          <p:nvPr>
            <p:ph type="body" sz="half" idx="3"/>
          </p:nvPr>
        </p:nvSpPr>
        <p:spPr>
          <a:xfrm>
            <a:off x="4500563" y="1600200"/>
            <a:ext cx="4319587" cy="4997450"/>
          </a:xfrm>
        </p:spPr>
        <p:txBody>
          <a:bodyPr/>
          <a:lstStyle/>
          <a:p>
            <a:pPr>
              <a:lnSpc>
                <a:spcPct val="80000"/>
              </a:lnSpc>
            </a:pPr>
            <a:r>
              <a:rPr lang="es-ES_tradnl" sz="2200"/>
              <a:t>Cuando una región de carga parcial positiva de una molécula de agua se aproxima a una región de carga parcial negativa de otra molécula de agua, la fuerza de atracción forma entre ellas un enlace que se conoce como </a:t>
            </a:r>
            <a:r>
              <a:rPr lang="es-ES_tradnl" sz="2200">
                <a:solidFill>
                  <a:srgbClr val="FF0000"/>
                </a:solidFill>
              </a:rPr>
              <a:t>puente de hidrógeno</a:t>
            </a:r>
            <a:r>
              <a:rPr lang="es-ES_tradnl" sz="2200"/>
              <a:t>.</a:t>
            </a:r>
          </a:p>
          <a:p>
            <a:pPr>
              <a:lnSpc>
                <a:spcPct val="80000"/>
              </a:lnSpc>
            </a:pPr>
            <a:r>
              <a:rPr lang="es-ES_tradnl" sz="2200"/>
              <a:t>Un puente de H puede formarse solamente entre cualquier átomo de H que esté unido covalentemente a un átomo que posee fuerte atracción por los electrones (generalmente el O o el N) y un átomo de O o N de otra molécula.</a:t>
            </a:r>
            <a:endParaRPr lang="es-ES" sz="2200"/>
          </a:p>
        </p:txBody>
      </p:sp>
      <p:pic>
        <p:nvPicPr>
          <p:cNvPr id="22541" name="Picture 13" descr="H-bond">
            <a:hlinkClick r:id="rId2"/>
          </p:cNvPr>
          <p:cNvPicPr>
            <a:picLocks noGrp="1" noChangeAspect="1" noChangeArrowheads="1"/>
          </p:cNvPicPr>
          <p:nvPr>
            <p:ph sz="quarter" idx="1"/>
          </p:nvPr>
        </p:nvPicPr>
        <p:blipFill>
          <a:blip r:embed="rId3"/>
          <a:srcRect/>
          <a:stretch>
            <a:fillRect/>
          </a:stretch>
        </p:blipFill>
        <p:spPr>
          <a:xfrm>
            <a:off x="1042988" y="1844675"/>
            <a:ext cx="2963862" cy="3141663"/>
          </a:xfrm>
        </p:spPr>
      </p:pic>
      <p:pic>
        <p:nvPicPr>
          <p:cNvPr id="22543" name="Picture 15" descr="Hydrogen bonding between water molecules"/>
          <p:cNvPicPr>
            <a:picLocks noChangeAspect="1" noChangeArrowheads="1"/>
          </p:cNvPicPr>
          <p:nvPr>
            <p:ph sz="quarter" idx="2"/>
          </p:nvPr>
        </p:nvPicPr>
        <p:blipFill>
          <a:blip r:embed="rId4"/>
          <a:srcRect/>
          <a:stretch>
            <a:fillRect/>
          </a:stretch>
        </p:blipFill>
        <p:spPr>
          <a:xfrm>
            <a:off x="1073150" y="3573463"/>
            <a:ext cx="2922588" cy="2979737"/>
          </a:xfrm>
          <a:solidFill>
            <a:schemeClr val="tx1"/>
          </a:solidFill>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Rectangle 9"/>
          <p:cNvSpPr>
            <a:spLocks noGrp="1" noChangeArrowheads="1"/>
          </p:cNvSpPr>
          <p:nvPr>
            <p:ph type="title"/>
          </p:nvPr>
        </p:nvSpPr>
        <p:spPr/>
        <p:txBody>
          <a:bodyPr/>
          <a:lstStyle/>
          <a:p>
            <a:r>
              <a:rPr lang="es-ES"/>
              <a:t>Puentes de hidrógeno</a:t>
            </a:r>
          </a:p>
        </p:txBody>
      </p:sp>
      <p:sp>
        <p:nvSpPr>
          <p:cNvPr id="31754" name="Rectangle 10"/>
          <p:cNvSpPr>
            <a:spLocks noGrp="1" noChangeArrowheads="1"/>
          </p:cNvSpPr>
          <p:nvPr>
            <p:ph type="body" sz="half" idx="1"/>
          </p:nvPr>
        </p:nvSpPr>
        <p:spPr>
          <a:xfrm>
            <a:off x="250825" y="1703388"/>
            <a:ext cx="4244975" cy="4462462"/>
          </a:xfrm>
        </p:spPr>
        <p:txBody>
          <a:bodyPr/>
          <a:lstStyle/>
          <a:p>
            <a:pPr>
              <a:lnSpc>
                <a:spcPct val="90000"/>
              </a:lnSpc>
            </a:pPr>
            <a:r>
              <a:rPr lang="es-ES" sz="2000"/>
              <a:t>En el agua, los puentes de hidrógeno se forman entre un “vértice” negativo de la molécula de agua con el “vértice” positivo de otra.</a:t>
            </a:r>
          </a:p>
          <a:p>
            <a:pPr>
              <a:lnSpc>
                <a:spcPct val="90000"/>
              </a:lnSpc>
            </a:pPr>
            <a:r>
              <a:rPr lang="es-ES" sz="2000"/>
              <a:t>Cada molécula de agua puede establecer puentes de hidrógeno con otras </a:t>
            </a:r>
            <a:r>
              <a:rPr lang="es-ES" sz="2000">
                <a:solidFill>
                  <a:srgbClr val="FFFF66"/>
                </a:solidFill>
              </a:rPr>
              <a:t>cuatro moléculas</a:t>
            </a:r>
            <a:r>
              <a:rPr lang="es-ES" sz="2000"/>
              <a:t> de agua.</a:t>
            </a:r>
          </a:p>
          <a:p>
            <a:pPr>
              <a:lnSpc>
                <a:spcPct val="90000"/>
              </a:lnSpc>
            </a:pPr>
            <a:r>
              <a:rPr lang="es-ES" sz="2000"/>
              <a:t>Un puente de H es más débil que un enlace covalente o uno iónico, pero, en conjunto tienen una fuerza considerable y hacen que las moléculas se aferren estrechamente.</a:t>
            </a:r>
          </a:p>
        </p:txBody>
      </p:sp>
      <p:pic>
        <p:nvPicPr>
          <p:cNvPr id="31748" name="Picture 4" descr="slide0031_image035"/>
          <p:cNvPicPr>
            <a:picLocks noChangeAspect="1" noChangeArrowheads="1"/>
          </p:cNvPicPr>
          <p:nvPr>
            <p:ph sz="half" idx="2"/>
          </p:nvPr>
        </p:nvPicPr>
        <p:blipFill>
          <a:blip r:embed="rId2"/>
          <a:srcRect/>
          <a:stretch>
            <a:fillRect/>
          </a:stretch>
        </p:blipFill>
        <p:spPr>
          <a:xfrm>
            <a:off x="4648200" y="2060575"/>
            <a:ext cx="4244975" cy="3441700"/>
          </a:xfrm>
          <a:noFill/>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s-ES"/>
              <a:t>Tensión superficial</a:t>
            </a:r>
          </a:p>
        </p:txBody>
      </p:sp>
      <p:sp>
        <p:nvSpPr>
          <p:cNvPr id="36870" name="Rectangle 6"/>
          <p:cNvSpPr>
            <a:spLocks noGrp="1" noChangeArrowheads="1"/>
          </p:cNvSpPr>
          <p:nvPr>
            <p:ph type="body" sz="half" idx="3"/>
          </p:nvPr>
        </p:nvSpPr>
        <p:spPr/>
        <p:txBody>
          <a:bodyPr/>
          <a:lstStyle/>
          <a:p>
            <a:pPr>
              <a:lnSpc>
                <a:spcPct val="90000"/>
              </a:lnSpc>
            </a:pPr>
            <a:r>
              <a:rPr lang="es-ES" sz="2400"/>
              <a:t>Es una consecuencia de la cohesión o la atracción mutua, de las moléculas de agua. </a:t>
            </a:r>
          </a:p>
          <a:p>
            <a:pPr lvl="1">
              <a:lnSpc>
                <a:spcPct val="90000"/>
              </a:lnSpc>
            </a:pPr>
            <a:r>
              <a:rPr lang="es-ES" sz="2000">
                <a:solidFill>
                  <a:srgbClr val="FF6600"/>
                </a:solidFill>
              </a:rPr>
              <a:t>Considere el goteo de agua e insectos caminando sobre un estanque.</a:t>
            </a:r>
            <a:endParaRPr lang="es-ES" sz="2000"/>
          </a:p>
          <a:p>
            <a:pPr>
              <a:lnSpc>
                <a:spcPct val="90000"/>
              </a:lnSpc>
            </a:pPr>
            <a:r>
              <a:rPr lang="es-ES" sz="2400"/>
              <a:t>La </a:t>
            </a:r>
            <a:r>
              <a:rPr lang="es-ES" sz="2400">
                <a:solidFill>
                  <a:srgbClr val="FFFF66"/>
                </a:solidFill>
              </a:rPr>
              <a:t>cohesión</a:t>
            </a:r>
            <a:r>
              <a:rPr lang="es-ES" sz="2400"/>
              <a:t> es la unión de moléculas de la misma sustancia.</a:t>
            </a:r>
          </a:p>
          <a:p>
            <a:pPr>
              <a:lnSpc>
                <a:spcPct val="90000"/>
              </a:lnSpc>
            </a:pPr>
            <a:r>
              <a:rPr lang="es-ES" sz="2400"/>
              <a:t>La </a:t>
            </a:r>
            <a:r>
              <a:rPr lang="es-ES" sz="2400">
                <a:solidFill>
                  <a:srgbClr val="FFFF66"/>
                </a:solidFill>
              </a:rPr>
              <a:t>adhesión</a:t>
            </a:r>
            <a:r>
              <a:rPr lang="es-ES" sz="2400"/>
              <a:t> es la unión de moléculas de sustancias distintas.</a:t>
            </a:r>
          </a:p>
        </p:txBody>
      </p:sp>
      <p:pic>
        <p:nvPicPr>
          <p:cNvPr id="36879" name="Picture 15"/>
          <p:cNvPicPr>
            <a:picLocks noChangeAspect="1" noChangeArrowheads="1"/>
          </p:cNvPicPr>
          <p:nvPr>
            <p:ph sz="quarter" idx="1"/>
          </p:nvPr>
        </p:nvPicPr>
        <p:blipFill>
          <a:blip r:embed="rId2"/>
          <a:srcRect/>
          <a:stretch>
            <a:fillRect/>
          </a:stretch>
        </p:blipFill>
        <p:spPr>
          <a:xfrm>
            <a:off x="250825" y="2108200"/>
            <a:ext cx="4349750" cy="3265488"/>
          </a:xfrm>
          <a:noFill/>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untos digitales">
  <a:themeElements>
    <a:clrScheme name="Puntos digitale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fontScheme name="Puntos digita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untos digitale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Puntos digital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Puntos digitale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untos digitale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Puntos digitale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Puntos digitale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Puntos digitale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Puntos digitale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Puntos digitale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Digital Dots</Template>
  <TotalTime>511</TotalTime>
  <Words>2111</Words>
  <Application>Microsoft PowerPoint</Application>
  <PresentationFormat>Presentación en pantalla (4:3)</PresentationFormat>
  <Paragraphs>153</Paragraphs>
  <Slides>39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39</vt:i4>
      </vt:variant>
    </vt:vector>
  </HeadingPairs>
  <TitlesOfParts>
    <vt:vector size="43" baseType="lpstr">
      <vt:lpstr>Times New Roman</vt:lpstr>
      <vt:lpstr>Arial</vt:lpstr>
      <vt:lpstr>Wingdings</vt:lpstr>
      <vt:lpstr>Puntos digitales</vt:lpstr>
      <vt:lpstr>LA QUÍMICA CELULAR</vt:lpstr>
      <vt:lpstr>EL AGUA</vt:lpstr>
      <vt:lpstr>El agua</vt:lpstr>
      <vt:lpstr>El agua</vt:lpstr>
      <vt:lpstr>La estructura del agua</vt:lpstr>
      <vt:lpstr>La estructura del agua</vt:lpstr>
      <vt:lpstr>La estructura del agua</vt:lpstr>
      <vt:lpstr>Puentes de hidrógeno</vt:lpstr>
      <vt:lpstr>Tensión superficial</vt:lpstr>
      <vt:lpstr>Diapositiva 10</vt:lpstr>
      <vt:lpstr>Acción capilar e imbibición</vt:lpstr>
      <vt:lpstr>Acción capilar e imbibición</vt:lpstr>
      <vt:lpstr>Resistencia a los cambios de temperatura</vt:lpstr>
      <vt:lpstr>Resistencia a los cambios de temperatura</vt:lpstr>
      <vt:lpstr>Resistencia a los cambios de temperatura</vt:lpstr>
      <vt:lpstr>Resistencia a los cambios de temperatura</vt:lpstr>
      <vt:lpstr>Vaporización</vt:lpstr>
      <vt:lpstr>Congelamiento</vt:lpstr>
      <vt:lpstr>Congelamiento</vt:lpstr>
      <vt:lpstr>Congelamiento</vt:lpstr>
      <vt:lpstr>Congelamiento</vt:lpstr>
      <vt:lpstr>El agua como solvente</vt:lpstr>
      <vt:lpstr>El agua como solvente</vt:lpstr>
      <vt:lpstr>EL PAPEL CENTRAL DEL CARBONO</vt:lpstr>
      <vt:lpstr>Moléculas biológicas u orgánicas</vt:lpstr>
      <vt:lpstr>¿Por qué es importante el carbono en las moléculas biológicas?</vt:lpstr>
      <vt:lpstr>Grupos funcionales</vt:lpstr>
      <vt:lpstr>Carbohidratos</vt:lpstr>
      <vt:lpstr>Carbohidratos</vt:lpstr>
      <vt:lpstr>Lípidos</vt:lpstr>
      <vt:lpstr>Lípidos</vt:lpstr>
      <vt:lpstr>Proteínas</vt:lpstr>
      <vt:lpstr>Proteínas</vt:lpstr>
      <vt:lpstr>Proteínas</vt:lpstr>
      <vt:lpstr>Proteínas</vt:lpstr>
      <vt:lpstr>Ácidos Nucleicos</vt:lpstr>
      <vt:lpstr>Ácidos Nucleicos</vt:lpstr>
      <vt:lpstr>Ácidos Nucleicos</vt:lpstr>
      <vt:lpstr>Diapositiva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Administrador</cp:lastModifiedBy>
  <cp:revision>38</cp:revision>
  <dcterms:created xsi:type="dcterms:W3CDTF">1601-01-01T00:00:00Z</dcterms:created>
  <dcterms:modified xsi:type="dcterms:W3CDTF">2009-08-12T17:45:43Z</dcterms:modified>
</cp:coreProperties>
</file>