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9"/>
  </p:notesMasterIdLst>
  <p:handoutMasterIdLst>
    <p:handoutMasterId r:id="rId20"/>
  </p:handoutMasterIdLst>
  <p:sldIdLst>
    <p:sldId id="561" r:id="rId2"/>
    <p:sldId id="562" r:id="rId3"/>
    <p:sldId id="563" r:id="rId4"/>
    <p:sldId id="564" r:id="rId5"/>
    <p:sldId id="565" r:id="rId6"/>
    <p:sldId id="566" r:id="rId7"/>
    <p:sldId id="567" r:id="rId8"/>
    <p:sldId id="568" r:id="rId9"/>
    <p:sldId id="569" r:id="rId10"/>
    <p:sldId id="570" r:id="rId11"/>
    <p:sldId id="571" r:id="rId12"/>
    <p:sldId id="572" r:id="rId13"/>
    <p:sldId id="573" r:id="rId14"/>
    <p:sldId id="574" r:id="rId15"/>
    <p:sldId id="575" r:id="rId16"/>
    <p:sldId id="576" r:id="rId17"/>
    <p:sldId id="577" r:id="rId18"/>
  </p:sldIdLst>
  <p:sldSz cx="9144000" cy="6858000" type="screen4x3"/>
  <p:notesSz cx="6858000" cy="9144000"/>
  <p:defaultTextStyle>
    <a:defPPr>
      <a:defRPr lang="en-US"/>
    </a:defPPr>
    <a:lvl1pPr algn="l" rtl="0" fontAlgn="base">
      <a:spcBef>
        <a:spcPct val="20000"/>
      </a:spcBef>
      <a:spcAft>
        <a:spcPct val="0"/>
      </a:spcAft>
      <a:buChar char="•"/>
      <a:defRPr sz="3000" kern="1200">
        <a:solidFill>
          <a:schemeClr val="tx1"/>
        </a:solidFill>
        <a:latin typeface="Arial" charset="0"/>
        <a:ea typeface="+mn-ea"/>
        <a:cs typeface="+mn-cs"/>
      </a:defRPr>
    </a:lvl1pPr>
    <a:lvl2pPr marL="457200" algn="l" rtl="0" fontAlgn="base">
      <a:spcBef>
        <a:spcPct val="20000"/>
      </a:spcBef>
      <a:spcAft>
        <a:spcPct val="0"/>
      </a:spcAft>
      <a:buChar char="•"/>
      <a:defRPr sz="3000" kern="1200">
        <a:solidFill>
          <a:schemeClr val="tx1"/>
        </a:solidFill>
        <a:latin typeface="Arial" charset="0"/>
        <a:ea typeface="+mn-ea"/>
        <a:cs typeface="+mn-cs"/>
      </a:defRPr>
    </a:lvl2pPr>
    <a:lvl3pPr marL="914400" algn="l" rtl="0" fontAlgn="base">
      <a:spcBef>
        <a:spcPct val="20000"/>
      </a:spcBef>
      <a:spcAft>
        <a:spcPct val="0"/>
      </a:spcAft>
      <a:buChar char="•"/>
      <a:defRPr sz="3000" kern="1200">
        <a:solidFill>
          <a:schemeClr val="tx1"/>
        </a:solidFill>
        <a:latin typeface="Arial" charset="0"/>
        <a:ea typeface="+mn-ea"/>
        <a:cs typeface="+mn-cs"/>
      </a:defRPr>
    </a:lvl3pPr>
    <a:lvl4pPr marL="1371600" algn="l" rtl="0" fontAlgn="base">
      <a:spcBef>
        <a:spcPct val="20000"/>
      </a:spcBef>
      <a:spcAft>
        <a:spcPct val="0"/>
      </a:spcAft>
      <a:buChar char="•"/>
      <a:defRPr sz="3000" kern="1200">
        <a:solidFill>
          <a:schemeClr val="tx1"/>
        </a:solidFill>
        <a:latin typeface="Arial" charset="0"/>
        <a:ea typeface="+mn-ea"/>
        <a:cs typeface="+mn-cs"/>
      </a:defRPr>
    </a:lvl4pPr>
    <a:lvl5pPr marL="1828800" algn="l" rtl="0" fontAlgn="base">
      <a:spcBef>
        <a:spcPct val="20000"/>
      </a:spcBef>
      <a:spcAft>
        <a:spcPct val="0"/>
      </a:spcAft>
      <a:buChar char="•"/>
      <a:defRPr sz="3000" kern="1200">
        <a:solidFill>
          <a:schemeClr val="tx1"/>
        </a:solidFill>
        <a:latin typeface="Arial" charset="0"/>
        <a:ea typeface="+mn-ea"/>
        <a:cs typeface="+mn-cs"/>
      </a:defRPr>
    </a:lvl5pPr>
    <a:lvl6pPr marL="2286000" algn="l" defTabSz="914400" rtl="0" eaLnBrk="1" latinLnBrk="0" hangingPunct="1">
      <a:defRPr sz="3000" kern="1200">
        <a:solidFill>
          <a:schemeClr val="tx1"/>
        </a:solidFill>
        <a:latin typeface="Arial" charset="0"/>
        <a:ea typeface="+mn-ea"/>
        <a:cs typeface="+mn-cs"/>
      </a:defRPr>
    </a:lvl6pPr>
    <a:lvl7pPr marL="2743200" algn="l" defTabSz="914400" rtl="0" eaLnBrk="1" latinLnBrk="0" hangingPunct="1">
      <a:defRPr sz="3000" kern="1200">
        <a:solidFill>
          <a:schemeClr val="tx1"/>
        </a:solidFill>
        <a:latin typeface="Arial" charset="0"/>
        <a:ea typeface="+mn-ea"/>
        <a:cs typeface="+mn-cs"/>
      </a:defRPr>
    </a:lvl7pPr>
    <a:lvl8pPr marL="3200400" algn="l" defTabSz="914400" rtl="0" eaLnBrk="1" latinLnBrk="0" hangingPunct="1">
      <a:defRPr sz="3000" kern="1200">
        <a:solidFill>
          <a:schemeClr val="tx1"/>
        </a:solidFill>
        <a:latin typeface="Arial" charset="0"/>
        <a:ea typeface="+mn-ea"/>
        <a:cs typeface="+mn-cs"/>
      </a:defRPr>
    </a:lvl8pPr>
    <a:lvl9pPr marL="3657600" algn="l" defTabSz="914400" rtl="0" eaLnBrk="1" latinLnBrk="0" hangingPunct="1">
      <a:defRPr sz="3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2787"/>
    <p:restoredTop sz="90929"/>
  </p:normalViewPr>
  <p:slideViewPr>
    <p:cSldViewPr>
      <p:cViewPr varScale="1">
        <p:scale>
          <a:sx n="66" d="100"/>
          <a:sy n="66" d="100"/>
        </p:scale>
        <p:origin x="-114"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6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FontTx/>
              <a:buNone/>
              <a:defRPr sz="1200">
                <a:latin typeface="Tahoma" pitchFamily="34" charset="0"/>
              </a:defRPr>
            </a:lvl1pPr>
          </a:lstStyle>
          <a:p>
            <a:endParaRPr lang="es-EC"/>
          </a:p>
        </p:txBody>
      </p:sp>
      <p:sp>
        <p:nvSpPr>
          <p:cNvPr id="38605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Tx/>
              <a:buNone/>
              <a:defRPr sz="1200">
                <a:latin typeface="Tahoma" pitchFamily="34" charset="0"/>
              </a:defRPr>
            </a:lvl1pPr>
          </a:lstStyle>
          <a:p>
            <a:endParaRPr lang="es-EC"/>
          </a:p>
        </p:txBody>
      </p:sp>
      <p:sp>
        <p:nvSpPr>
          <p:cNvPr id="38605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buFontTx/>
              <a:buNone/>
              <a:defRPr sz="1200">
                <a:latin typeface="Tahoma" pitchFamily="34" charset="0"/>
              </a:defRPr>
            </a:lvl1pPr>
          </a:lstStyle>
          <a:p>
            <a:r>
              <a:rPr lang="es-EC"/>
              <a:t>Nanotecnologia</a:t>
            </a:r>
          </a:p>
        </p:txBody>
      </p:sp>
      <p:sp>
        <p:nvSpPr>
          <p:cNvPr id="38605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Tx/>
              <a:buNone/>
              <a:defRPr sz="1200">
                <a:latin typeface="Tahoma" pitchFamily="34" charset="0"/>
              </a:defRPr>
            </a:lvl1pPr>
          </a:lstStyle>
          <a:p>
            <a:fld id="{8CDB5D21-C9E8-4D2D-A29F-10B4148D86C2}" type="slidenum">
              <a:rPr lang="es-EC"/>
              <a:pPr/>
              <a:t>‹Nº›</a:t>
            </a:fld>
            <a:endParaRPr lang="es-EC"/>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5582" name="Rectangle 14"/>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buFontTx/>
              <a:buNone/>
              <a:defRPr sz="1200">
                <a:latin typeface="Tahoma" pitchFamily="34" charset="0"/>
              </a:defRPr>
            </a:lvl1pPr>
          </a:lstStyle>
          <a:p>
            <a:endParaRPr lang="es-EC"/>
          </a:p>
        </p:txBody>
      </p:sp>
      <p:sp>
        <p:nvSpPr>
          <p:cNvPr id="365583" name="Rectangle 15"/>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65584" name="Rectangle 1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365585" name="Rectangle 1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buFontTx/>
              <a:buNone/>
              <a:defRPr sz="1200">
                <a:latin typeface="Tahoma" pitchFamily="34" charset="0"/>
              </a:defRPr>
            </a:lvl1pPr>
          </a:lstStyle>
          <a:p>
            <a:endParaRPr lang="es-EC"/>
          </a:p>
        </p:txBody>
      </p:sp>
      <p:sp>
        <p:nvSpPr>
          <p:cNvPr id="365586" name="Rectangle 18"/>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buFontTx/>
              <a:buNone/>
              <a:defRPr sz="1200">
                <a:latin typeface="Tahoma" pitchFamily="34" charset="0"/>
              </a:defRPr>
            </a:lvl1pPr>
          </a:lstStyle>
          <a:p>
            <a:endParaRPr lang="es-EC"/>
          </a:p>
        </p:txBody>
      </p:sp>
      <p:sp>
        <p:nvSpPr>
          <p:cNvPr id="365587" name="Rectangle 19"/>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buFontTx/>
              <a:buNone/>
              <a:defRPr sz="1200">
                <a:latin typeface="Tahoma" pitchFamily="34" charset="0"/>
              </a:defRPr>
            </a:lvl1pPr>
          </a:lstStyle>
          <a:p>
            <a:fld id="{AB39C1BB-E897-4D78-A27C-C6A3EE0F1AFC}" type="slidenum">
              <a:rPr lang="es-EC"/>
              <a:pPr/>
              <a:t>‹Nº›</a:t>
            </a:fld>
            <a:endParaRPr lang="es-EC"/>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9"/>
          <p:cNvSpPr>
            <a:spLocks noGrp="1" noChangeArrowheads="1"/>
          </p:cNvSpPr>
          <p:nvPr>
            <p:ph type="sldNum" sz="quarter" idx="5"/>
          </p:nvPr>
        </p:nvSpPr>
        <p:spPr>
          <a:ln/>
        </p:spPr>
        <p:txBody>
          <a:bodyPr/>
          <a:lstStyle/>
          <a:p>
            <a:fld id="{A742DE1E-D0C5-4B7C-85EE-1252B4BFEF68}" type="slidenum">
              <a:rPr lang="es-EC"/>
              <a:pPr/>
              <a:t>6</a:t>
            </a:fld>
            <a:endParaRPr lang="es-EC"/>
          </a:p>
        </p:txBody>
      </p:sp>
      <p:sp>
        <p:nvSpPr>
          <p:cNvPr id="44544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5443" name="Rectangle 3"/>
          <p:cNvSpPr>
            <a:spLocks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9"/>
          <p:cNvSpPr>
            <a:spLocks noGrp="1" noChangeArrowheads="1"/>
          </p:cNvSpPr>
          <p:nvPr>
            <p:ph type="sldNum" sz="quarter" idx="5"/>
          </p:nvPr>
        </p:nvSpPr>
        <p:spPr>
          <a:ln/>
        </p:spPr>
        <p:txBody>
          <a:bodyPr/>
          <a:lstStyle/>
          <a:p>
            <a:fld id="{85B0D124-5C59-412C-8B92-8FF7B415D5BA}" type="slidenum">
              <a:rPr lang="es-EC"/>
              <a:pPr/>
              <a:t>16</a:t>
            </a:fld>
            <a:endParaRPr lang="es-EC"/>
          </a:p>
        </p:txBody>
      </p:sp>
      <p:sp>
        <p:nvSpPr>
          <p:cNvPr id="45670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6707" name="Rectangle 3"/>
          <p:cNvSpPr>
            <a:spLocks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06530" name="AutoShape 2050"/>
          <p:cNvSpPr>
            <a:spLocks noChangeArrowheads="1"/>
          </p:cNvSpPr>
          <p:nvPr/>
        </p:nvSpPr>
        <p:spPr bwMode="blackWhite">
          <a:xfrm>
            <a:off x="1600200" y="-2209800"/>
            <a:ext cx="9144000" cy="9067800"/>
          </a:xfrm>
          <a:prstGeom prst="diamond">
            <a:avLst/>
          </a:prstGeom>
          <a:gradFill rotWithShape="0">
            <a:gsLst>
              <a:gs pos="0">
                <a:schemeClr val="bg1"/>
              </a:gs>
              <a:gs pos="100000">
                <a:schemeClr val="accent2"/>
              </a:gs>
            </a:gsLst>
            <a:lin ang="5400000" scaled="1"/>
          </a:gradFill>
          <a:ln w="9525">
            <a:noFill/>
            <a:miter lim="800000"/>
            <a:headEnd/>
            <a:tailEnd/>
          </a:ln>
        </p:spPr>
        <p:txBody>
          <a:bodyPr wrap="none" anchor="ctr"/>
          <a:lstStyle/>
          <a:p>
            <a:pPr algn="ctr"/>
            <a:endParaRPr kumimoji="1" lang="es-EC"/>
          </a:p>
        </p:txBody>
      </p:sp>
      <p:sp>
        <p:nvSpPr>
          <p:cNvPr id="406531" name="Rectangle 2051"/>
          <p:cNvSpPr>
            <a:spLocks noChangeArrowheads="1"/>
          </p:cNvSpPr>
          <p:nvPr/>
        </p:nvSpPr>
        <p:spPr bwMode="auto">
          <a:xfrm>
            <a:off x="0" y="0"/>
            <a:ext cx="381000" cy="6858000"/>
          </a:xfrm>
          <a:prstGeom prst="rect">
            <a:avLst/>
          </a:prstGeom>
          <a:solidFill>
            <a:schemeClr val="accent1"/>
          </a:solidFill>
          <a:ln w="9525">
            <a:noFill/>
            <a:miter lim="800000"/>
            <a:headEnd/>
            <a:tailEnd/>
          </a:ln>
        </p:spPr>
        <p:txBody>
          <a:bodyPr wrap="none" anchor="ctr"/>
          <a:lstStyle/>
          <a:p>
            <a:pPr algn="ctr"/>
            <a:endParaRPr kumimoji="1" lang="es-EC"/>
          </a:p>
        </p:txBody>
      </p:sp>
      <p:sp>
        <p:nvSpPr>
          <p:cNvPr id="406532" name="Rectangle 2052"/>
          <p:cNvSpPr>
            <a:spLocks noChangeArrowheads="1"/>
          </p:cNvSpPr>
          <p:nvPr/>
        </p:nvSpPr>
        <p:spPr bwMode="auto">
          <a:xfrm>
            <a:off x="0" y="0"/>
            <a:ext cx="381000" cy="2286000"/>
          </a:xfrm>
          <a:prstGeom prst="rect">
            <a:avLst/>
          </a:prstGeom>
          <a:solidFill>
            <a:schemeClr val="bg2"/>
          </a:solidFill>
          <a:ln w="9525">
            <a:noFill/>
            <a:miter lim="800000"/>
            <a:headEnd/>
            <a:tailEnd/>
          </a:ln>
        </p:spPr>
        <p:txBody>
          <a:bodyPr wrap="none" anchor="ctr"/>
          <a:lstStyle/>
          <a:p>
            <a:pPr algn="ctr">
              <a:buFontTx/>
              <a:buNone/>
            </a:pPr>
            <a:endParaRPr lang="es-EC" altLang="en-US"/>
          </a:p>
        </p:txBody>
      </p:sp>
      <p:sp>
        <p:nvSpPr>
          <p:cNvPr id="406533" name="Rectangle 2053"/>
          <p:cNvSpPr>
            <a:spLocks noGrp="1" noChangeArrowheads="1"/>
          </p:cNvSpPr>
          <p:nvPr>
            <p:ph type="ctrTitle"/>
          </p:nvPr>
        </p:nvSpPr>
        <p:spPr>
          <a:xfrm>
            <a:off x="914400" y="1828800"/>
            <a:ext cx="7772400" cy="1143000"/>
          </a:xfrm>
        </p:spPr>
        <p:txBody>
          <a:bodyPr/>
          <a:lstStyle>
            <a:lvl1pPr>
              <a:defRPr sz="4800"/>
            </a:lvl1pPr>
          </a:lstStyle>
          <a:p>
            <a:r>
              <a:rPr lang="es-ES" altLang="en-US"/>
              <a:t>Haga clic para modificar el estilo de título del patrón</a:t>
            </a:r>
          </a:p>
        </p:txBody>
      </p:sp>
      <p:sp>
        <p:nvSpPr>
          <p:cNvPr id="406534" name="Rectangle 2054"/>
          <p:cNvSpPr>
            <a:spLocks noGrp="1" noChangeArrowheads="1"/>
          </p:cNvSpPr>
          <p:nvPr>
            <p:ph type="subTitle" idx="1"/>
          </p:nvPr>
        </p:nvSpPr>
        <p:spPr>
          <a:xfrm>
            <a:off x="914400" y="3276600"/>
            <a:ext cx="6400800" cy="1752600"/>
          </a:xfrm>
        </p:spPr>
        <p:txBody>
          <a:bodyPr/>
          <a:lstStyle>
            <a:lvl1pPr marL="0" indent="0">
              <a:buFontTx/>
              <a:buNone/>
              <a:defRPr/>
            </a:lvl1pPr>
          </a:lstStyle>
          <a:p>
            <a:r>
              <a:rPr lang="es-ES" altLang="en-US"/>
              <a:t>Haga clic para modificar el estilo de subtítulo del patrón</a:t>
            </a:r>
          </a:p>
        </p:txBody>
      </p:sp>
      <p:sp>
        <p:nvSpPr>
          <p:cNvPr id="406535" name="Rectangle 2055"/>
          <p:cNvSpPr>
            <a:spLocks noGrp="1" noChangeArrowheads="1"/>
          </p:cNvSpPr>
          <p:nvPr>
            <p:ph type="dt" sz="half" idx="2"/>
          </p:nvPr>
        </p:nvSpPr>
        <p:spPr/>
        <p:txBody>
          <a:bodyPr/>
          <a:lstStyle>
            <a:lvl1pPr>
              <a:defRPr/>
            </a:lvl1pPr>
          </a:lstStyle>
          <a:p>
            <a:fld id="{EAAAFFAD-1B96-4C6F-9E4E-5DE109A6B62C}" type="datetime1">
              <a:rPr lang="es-EC"/>
              <a:pPr/>
              <a:t>12/08/2009</a:t>
            </a:fld>
            <a:endParaRPr lang="es-EC" altLang="en-US"/>
          </a:p>
        </p:txBody>
      </p:sp>
      <p:sp>
        <p:nvSpPr>
          <p:cNvPr id="406536" name="Rectangle 2056"/>
          <p:cNvSpPr>
            <a:spLocks noGrp="1" noChangeArrowheads="1"/>
          </p:cNvSpPr>
          <p:nvPr>
            <p:ph type="ftr" sz="quarter" idx="3"/>
          </p:nvPr>
        </p:nvSpPr>
        <p:spPr/>
        <p:txBody>
          <a:bodyPr/>
          <a:lstStyle>
            <a:lvl1pPr>
              <a:defRPr/>
            </a:lvl1pPr>
          </a:lstStyle>
          <a:p>
            <a:r>
              <a:rPr lang="es-EC" altLang="en-US"/>
              <a:t>Todos los derechos reservados del autor...</a:t>
            </a:r>
          </a:p>
        </p:txBody>
      </p:sp>
      <p:sp>
        <p:nvSpPr>
          <p:cNvPr id="406537" name="Rectangle 2057"/>
          <p:cNvSpPr>
            <a:spLocks noGrp="1" noChangeArrowheads="1"/>
          </p:cNvSpPr>
          <p:nvPr>
            <p:ph type="sldNum" sz="quarter" idx="4"/>
          </p:nvPr>
        </p:nvSpPr>
        <p:spPr/>
        <p:txBody>
          <a:bodyPr/>
          <a:lstStyle>
            <a:lvl1pPr>
              <a:defRPr/>
            </a:lvl1pPr>
          </a:lstStyle>
          <a:p>
            <a:fld id="{5FDE17FF-3673-41BA-9C02-17E111BA5E8F}" type="slidenum">
              <a:rPr lang="es-EC" altLang="en-US"/>
              <a:pPr/>
              <a:t>‹Nº›</a:t>
            </a:fld>
            <a:endParaRPr lang="es-EC"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48324274-BBBC-4446-9AC5-A9238E35143D}" type="datetime1">
              <a:rPr lang="es-EC"/>
              <a:pPr/>
              <a:t>12/08/2009</a:t>
            </a:fld>
            <a:endParaRPr lang="es-EC" altLang="en-US"/>
          </a:p>
        </p:txBody>
      </p:sp>
      <p:sp>
        <p:nvSpPr>
          <p:cNvPr id="5" name="4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6" name="5 Marcador de número de diapositiva"/>
          <p:cNvSpPr>
            <a:spLocks noGrp="1"/>
          </p:cNvSpPr>
          <p:nvPr>
            <p:ph type="sldNum" sz="quarter" idx="12"/>
          </p:nvPr>
        </p:nvSpPr>
        <p:spPr/>
        <p:txBody>
          <a:bodyPr/>
          <a:lstStyle>
            <a:lvl1pPr>
              <a:defRPr/>
            </a:lvl1pPr>
          </a:lstStyle>
          <a:p>
            <a:fld id="{695E0626-61C5-4918-B4E0-C478288845F6}" type="slidenum">
              <a:rPr lang="es-EC" altLang="en-US"/>
              <a:pPr/>
              <a:t>‹Nº›</a:t>
            </a:fld>
            <a:endParaRPr lang="es-EC"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2250" y="609600"/>
            <a:ext cx="1885950" cy="53340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14400" y="609600"/>
            <a:ext cx="5505450" cy="5334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9CB956FF-8A9B-4312-8038-4ADA35A63733}" type="datetime1">
              <a:rPr lang="es-EC"/>
              <a:pPr/>
              <a:t>12/08/2009</a:t>
            </a:fld>
            <a:endParaRPr lang="es-EC" altLang="en-US"/>
          </a:p>
        </p:txBody>
      </p:sp>
      <p:sp>
        <p:nvSpPr>
          <p:cNvPr id="5" name="4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6" name="5 Marcador de número de diapositiva"/>
          <p:cNvSpPr>
            <a:spLocks noGrp="1"/>
          </p:cNvSpPr>
          <p:nvPr>
            <p:ph type="sldNum" sz="quarter" idx="12"/>
          </p:nvPr>
        </p:nvSpPr>
        <p:spPr/>
        <p:txBody>
          <a:bodyPr/>
          <a:lstStyle>
            <a:lvl1pPr>
              <a:defRPr/>
            </a:lvl1pPr>
          </a:lstStyle>
          <a:p>
            <a:fld id="{132B924E-8B57-4BDB-89CC-BD0358721399}" type="slidenum">
              <a:rPr lang="es-EC" altLang="en-US"/>
              <a:pPr/>
              <a:t>‹Nº›</a:t>
            </a:fld>
            <a:endParaRPr lang="es-EC"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1 Título"/>
          <p:cNvSpPr>
            <a:spLocks noGrp="1"/>
          </p:cNvSpPr>
          <p:nvPr>
            <p:ph type="title"/>
          </p:nvPr>
        </p:nvSpPr>
        <p:spPr>
          <a:xfrm>
            <a:off x="914400" y="609600"/>
            <a:ext cx="7543800" cy="1143000"/>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914400" y="2286000"/>
            <a:ext cx="3695700" cy="3657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762500" y="2286000"/>
            <a:ext cx="3695700" cy="3657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6629400" y="6096000"/>
            <a:ext cx="2286000" cy="304800"/>
          </a:xfrm>
        </p:spPr>
        <p:txBody>
          <a:bodyPr/>
          <a:lstStyle>
            <a:lvl1pPr>
              <a:defRPr/>
            </a:lvl1pPr>
          </a:lstStyle>
          <a:p>
            <a:fld id="{67C8355A-6CCD-4AAF-BC2D-75E6664C3843}" type="datetime1">
              <a:rPr lang="es-EC"/>
              <a:pPr/>
              <a:t>12/08/2009</a:t>
            </a:fld>
            <a:endParaRPr lang="es-EC" altLang="en-US"/>
          </a:p>
        </p:txBody>
      </p:sp>
      <p:sp>
        <p:nvSpPr>
          <p:cNvPr id="6" name="5 Marcador de pie de página"/>
          <p:cNvSpPr>
            <a:spLocks noGrp="1"/>
          </p:cNvSpPr>
          <p:nvPr>
            <p:ph type="ftr" sz="quarter" idx="11"/>
          </p:nvPr>
        </p:nvSpPr>
        <p:spPr>
          <a:xfrm>
            <a:off x="2286000" y="6096000"/>
            <a:ext cx="4343400" cy="534988"/>
          </a:xfrm>
        </p:spPr>
        <p:txBody>
          <a:bodyPr/>
          <a:lstStyle>
            <a:lvl1pPr>
              <a:defRPr/>
            </a:lvl1pPr>
          </a:lstStyle>
          <a:p>
            <a:r>
              <a:rPr lang="es-EC" altLang="en-US"/>
              <a:t>Todos los derechos reservados del autor...</a:t>
            </a:r>
          </a:p>
        </p:txBody>
      </p:sp>
      <p:sp>
        <p:nvSpPr>
          <p:cNvPr id="7" name="6 Marcador de número de diapositiva"/>
          <p:cNvSpPr>
            <a:spLocks noGrp="1"/>
          </p:cNvSpPr>
          <p:nvPr>
            <p:ph type="sldNum" sz="quarter" idx="12"/>
          </p:nvPr>
        </p:nvSpPr>
        <p:spPr>
          <a:xfrm>
            <a:off x="6629400" y="6400800"/>
            <a:ext cx="2286000" cy="228600"/>
          </a:xfrm>
        </p:spPr>
        <p:txBody>
          <a:bodyPr/>
          <a:lstStyle>
            <a:lvl1pPr>
              <a:defRPr/>
            </a:lvl1pPr>
          </a:lstStyle>
          <a:p>
            <a:fld id="{A2E10149-8D63-42F7-BAF0-5AA65DDA24C1}" type="slidenum">
              <a:rPr lang="es-EC" altLang="en-US"/>
              <a:pPr/>
              <a:t>‹Nº›</a:t>
            </a:fld>
            <a:endParaRPr lang="es-EC"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914400" y="609600"/>
            <a:ext cx="75438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914400" y="2286000"/>
            <a:ext cx="3695700" cy="3657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762500" y="2286000"/>
            <a:ext cx="3695700" cy="3657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6629400" y="6096000"/>
            <a:ext cx="2286000" cy="304800"/>
          </a:xfrm>
        </p:spPr>
        <p:txBody>
          <a:bodyPr/>
          <a:lstStyle>
            <a:lvl1pPr>
              <a:defRPr/>
            </a:lvl1pPr>
          </a:lstStyle>
          <a:p>
            <a:fld id="{88F3A81B-3D88-4FDF-99C9-B80795D30922}" type="datetime1">
              <a:rPr lang="es-EC"/>
              <a:pPr/>
              <a:t>12/08/2009</a:t>
            </a:fld>
            <a:endParaRPr lang="es-EC" altLang="en-US"/>
          </a:p>
        </p:txBody>
      </p:sp>
      <p:sp>
        <p:nvSpPr>
          <p:cNvPr id="6" name="5 Marcador de pie de página"/>
          <p:cNvSpPr>
            <a:spLocks noGrp="1"/>
          </p:cNvSpPr>
          <p:nvPr>
            <p:ph type="ftr" sz="quarter" idx="11"/>
          </p:nvPr>
        </p:nvSpPr>
        <p:spPr>
          <a:xfrm>
            <a:off x="2286000" y="6096000"/>
            <a:ext cx="4343400" cy="534988"/>
          </a:xfrm>
        </p:spPr>
        <p:txBody>
          <a:bodyPr/>
          <a:lstStyle>
            <a:lvl1pPr>
              <a:defRPr/>
            </a:lvl1pPr>
          </a:lstStyle>
          <a:p>
            <a:r>
              <a:rPr lang="es-EC" altLang="en-US"/>
              <a:t>Todos los derechos reservados del autor...</a:t>
            </a:r>
          </a:p>
        </p:txBody>
      </p:sp>
      <p:sp>
        <p:nvSpPr>
          <p:cNvPr id="7" name="6 Marcador de número de diapositiva"/>
          <p:cNvSpPr>
            <a:spLocks noGrp="1"/>
          </p:cNvSpPr>
          <p:nvPr>
            <p:ph type="sldNum" sz="quarter" idx="12"/>
          </p:nvPr>
        </p:nvSpPr>
        <p:spPr>
          <a:xfrm>
            <a:off x="6629400" y="6400800"/>
            <a:ext cx="2286000" cy="228600"/>
          </a:xfrm>
        </p:spPr>
        <p:txBody>
          <a:bodyPr/>
          <a:lstStyle>
            <a:lvl1pPr>
              <a:defRPr/>
            </a:lvl1pPr>
          </a:lstStyle>
          <a:p>
            <a:fld id="{B7E3BDA5-9ADE-4256-A560-7E99FBFF04E3}" type="slidenum">
              <a:rPr lang="es-EC" altLang="en-US"/>
              <a:pPr/>
              <a:t>‹Nº›</a:t>
            </a:fld>
            <a:endParaRPr lang="es-EC"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B1A554B6-AB2D-4A10-9B14-CE2ADEE0328A}" type="datetime1">
              <a:rPr lang="es-EC"/>
              <a:pPr/>
              <a:t>12/08/2009</a:t>
            </a:fld>
            <a:endParaRPr lang="es-EC" altLang="en-US"/>
          </a:p>
        </p:txBody>
      </p:sp>
      <p:sp>
        <p:nvSpPr>
          <p:cNvPr id="5" name="4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6" name="5 Marcador de número de diapositiva"/>
          <p:cNvSpPr>
            <a:spLocks noGrp="1"/>
          </p:cNvSpPr>
          <p:nvPr>
            <p:ph type="sldNum" sz="quarter" idx="12"/>
          </p:nvPr>
        </p:nvSpPr>
        <p:spPr/>
        <p:txBody>
          <a:bodyPr/>
          <a:lstStyle>
            <a:lvl1pPr>
              <a:defRPr/>
            </a:lvl1pPr>
          </a:lstStyle>
          <a:p>
            <a:fld id="{51EEBC66-C12E-447D-870E-A5E5B5FDB33C}" type="slidenum">
              <a:rPr lang="es-EC" altLang="en-US"/>
              <a:pPr/>
              <a:t>‹Nº›</a:t>
            </a:fld>
            <a:endParaRPr lang="es-EC"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5DA5CD5C-D328-484D-942A-57AB0CE3AEF8}" type="datetime1">
              <a:rPr lang="es-EC"/>
              <a:pPr/>
              <a:t>12/08/2009</a:t>
            </a:fld>
            <a:endParaRPr lang="es-EC" altLang="en-US"/>
          </a:p>
        </p:txBody>
      </p:sp>
      <p:sp>
        <p:nvSpPr>
          <p:cNvPr id="5" name="4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6" name="5 Marcador de número de diapositiva"/>
          <p:cNvSpPr>
            <a:spLocks noGrp="1"/>
          </p:cNvSpPr>
          <p:nvPr>
            <p:ph type="sldNum" sz="quarter" idx="12"/>
          </p:nvPr>
        </p:nvSpPr>
        <p:spPr/>
        <p:txBody>
          <a:bodyPr/>
          <a:lstStyle>
            <a:lvl1pPr>
              <a:defRPr/>
            </a:lvl1pPr>
          </a:lstStyle>
          <a:p>
            <a:fld id="{6B3625E4-B124-4CB8-A98B-54D1840D6D53}" type="slidenum">
              <a:rPr lang="es-EC" altLang="en-US"/>
              <a:pPr/>
              <a:t>‹Nº›</a:t>
            </a:fld>
            <a:endParaRPr lang="es-EC"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914400" y="2286000"/>
            <a:ext cx="36957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762500" y="2286000"/>
            <a:ext cx="36957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fld id="{6DD19FB8-B8E5-4DBB-851A-96D68624B987}" type="datetime1">
              <a:rPr lang="es-EC"/>
              <a:pPr/>
              <a:t>12/08/2009</a:t>
            </a:fld>
            <a:endParaRPr lang="es-EC" altLang="en-US"/>
          </a:p>
        </p:txBody>
      </p:sp>
      <p:sp>
        <p:nvSpPr>
          <p:cNvPr id="6" name="5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7" name="6 Marcador de número de diapositiva"/>
          <p:cNvSpPr>
            <a:spLocks noGrp="1"/>
          </p:cNvSpPr>
          <p:nvPr>
            <p:ph type="sldNum" sz="quarter" idx="12"/>
          </p:nvPr>
        </p:nvSpPr>
        <p:spPr/>
        <p:txBody>
          <a:bodyPr/>
          <a:lstStyle>
            <a:lvl1pPr>
              <a:defRPr/>
            </a:lvl1pPr>
          </a:lstStyle>
          <a:p>
            <a:fld id="{F1740627-9916-4612-8C7F-35CA31D6E3D8}" type="slidenum">
              <a:rPr lang="es-EC" altLang="en-US"/>
              <a:pPr/>
              <a:t>‹Nº›</a:t>
            </a:fld>
            <a:endParaRPr lang="es-EC"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fld id="{F228668F-BC36-47C0-99C0-735E3E75366F}" type="datetime1">
              <a:rPr lang="es-EC"/>
              <a:pPr/>
              <a:t>12/08/2009</a:t>
            </a:fld>
            <a:endParaRPr lang="es-EC" altLang="en-US"/>
          </a:p>
        </p:txBody>
      </p:sp>
      <p:sp>
        <p:nvSpPr>
          <p:cNvPr id="8" name="7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9" name="8 Marcador de número de diapositiva"/>
          <p:cNvSpPr>
            <a:spLocks noGrp="1"/>
          </p:cNvSpPr>
          <p:nvPr>
            <p:ph type="sldNum" sz="quarter" idx="12"/>
          </p:nvPr>
        </p:nvSpPr>
        <p:spPr/>
        <p:txBody>
          <a:bodyPr/>
          <a:lstStyle>
            <a:lvl1pPr>
              <a:defRPr/>
            </a:lvl1pPr>
          </a:lstStyle>
          <a:p>
            <a:fld id="{67FDC7D3-B2D2-4529-A9D3-864E7428C6EA}" type="slidenum">
              <a:rPr lang="es-EC" altLang="en-US"/>
              <a:pPr/>
              <a:t>‹Nº›</a:t>
            </a:fld>
            <a:endParaRPr lang="es-EC"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fld id="{B081AAF8-5147-4430-9D5C-DC7F55DF244F}" type="datetime1">
              <a:rPr lang="es-EC"/>
              <a:pPr/>
              <a:t>12/08/2009</a:t>
            </a:fld>
            <a:endParaRPr lang="es-EC" altLang="en-US"/>
          </a:p>
        </p:txBody>
      </p:sp>
      <p:sp>
        <p:nvSpPr>
          <p:cNvPr id="4" name="3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5" name="4 Marcador de número de diapositiva"/>
          <p:cNvSpPr>
            <a:spLocks noGrp="1"/>
          </p:cNvSpPr>
          <p:nvPr>
            <p:ph type="sldNum" sz="quarter" idx="12"/>
          </p:nvPr>
        </p:nvSpPr>
        <p:spPr/>
        <p:txBody>
          <a:bodyPr/>
          <a:lstStyle>
            <a:lvl1pPr>
              <a:defRPr/>
            </a:lvl1pPr>
          </a:lstStyle>
          <a:p>
            <a:fld id="{AF79DDF3-EEC1-49ED-B973-1E9A9C9B8293}" type="slidenum">
              <a:rPr lang="es-EC" altLang="en-US"/>
              <a:pPr/>
              <a:t>‹Nº›</a:t>
            </a:fld>
            <a:endParaRPr lang="es-EC"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fld id="{3449DE21-EF71-463C-B080-5490518F029C}" type="datetime1">
              <a:rPr lang="es-EC"/>
              <a:pPr/>
              <a:t>12/08/2009</a:t>
            </a:fld>
            <a:endParaRPr lang="es-EC" altLang="en-US"/>
          </a:p>
        </p:txBody>
      </p:sp>
      <p:sp>
        <p:nvSpPr>
          <p:cNvPr id="3" name="2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4" name="3 Marcador de número de diapositiva"/>
          <p:cNvSpPr>
            <a:spLocks noGrp="1"/>
          </p:cNvSpPr>
          <p:nvPr>
            <p:ph type="sldNum" sz="quarter" idx="12"/>
          </p:nvPr>
        </p:nvSpPr>
        <p:spPr/>
        <p:txBody>
          <a:bodyPr/>
          <a:lstStyle>
            <a:lvl1pPr>
              <a:defRPr/>
            </a:lvl1pPr>
          </a:lstStyle>
          <a:p>
            <a:fld id="{C4745112-5270-4858-8046-C841863742D4}" type="slidenum">
              <a:rPr lang="es-EC" altLang="en-US"/>
              <a:pPr/>
              <a:t>‹Nº›</a:t>
            </a:fld>
            <a:endParaRPr lang="es-EC"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5F12C31D-6102-48A5-96E0-1EAEF6BCCD25}" type="datetime1">
              <a:rPr lang="es-EC"/>
              <a:pPr/>
              <a:t>12/08/2009</a:t>
            </a:fld>
            <a:endParaRPr lang="es-EC" altLang="en-US"/>
          </a:p>
        </p:txBody>
      </p:sp>
      <p:sp>
        <p:nvSpPr>
          <p:cNvPr id="6" name="5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7" name="6 Marcador de número de diapositiva"/>
          <p:cNvSpPr>
            <a:spLocks noGrp="1"/>
          </p:cNvSpPr>
          <p:nvPr>
            <p:ph type="sldNum" sz="quarter" idx="12"/>
          </p:nvPr>
        </p:nvSpPr>
        <p:spPr/>
        <p:txBody>
          <a:bodyPr/>
          <a:lstStyle>
            <a:lvl1pPr>
              <a:defRPr/>
            </a:lvl1pPr>
          </a:lstStyle>
          <a:p>
            <a:fld id="{AB5FD16B-C392-43C7-9474-1474EA343CED}" type="slidenum">
              <a:rPr lang="es-EC" altLang="en-US"/>
              <a:pPr/>
              <a:t>‹Nº›</a:t>
            </a:fld>
            <a:endParaRPr lang="es-EC"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C3D277DB-069C-4B5D-AB90-592827544429}" type="datetime1">
              <a:rPr lang="es-EC"/>
              <a:pPr/>
              <a:t>12/08/2009</a:t>
            </a:fld>
            <a:endParaRPr lang="es-EC" altLang="en-US"/>
          </a:p>
        </p:txBody>
      </p:sp>
      <p:sp>
        <p:nvSpPr>
          <p:cNvPr id="6" name="5 Marcador de pie de página"/>
          <p:cNvSpPr>
            <a:spLocks noGrp="1"/>
          </p:cNvSpPr>
          <p:nvPr>
            <p:ph type="ftr" sz="quarter" idx="11"/>
          </p:nvPr>
        </p:nvSpPr>
        <p:spPr/>
        <p:txBody>
          <a:bodyPr/>
          <a:lstStyle>
            <a:lvl1pPr>
              <a:defRPr/>
            </a:lvl1pPr>
          </a:lstStyle>
          <a:p>
            <a:r>
              <a:rPr lang="es-EC" altLang="en-US"/>
              <a:t>Todos los derechos reservados del autor...</a:t>
            </a:r>
          </a:p>
        </p:txBody>
      </p:sp>
      <p:sp>
        <p:nvSpPr>
          <p:cNvPr id="7" name="6 Marcador de número de diapositiva"/>
          <p:cNvSpPr>
            <a:spLocks noGrp="1"/>
          </p:cNvSpPr>
          <p:nvPr>
            <p:ph type="sldNum" sz="quarter" idx="12"/>
          </p:nvPr>
        </p:nvSpPr>
        <p:spPr/>
        <p:txBody>
          <a:bodyPr/>
          <a:lstStyle>
            <a:lvl1pPr>
              <a:defRPr/>
            </a:lvl1pPr>
          </a:lstStyle>
          <a:p>
            <a:fld id="{30CBF158-6072-4EB5-A997-EE0857B9F160}" type="slidenum">
              <a:rPr lang="es-EC" altLang="en-US"/>
              <a:pPr/>
              <a:t>‹Nº›</a:t>
            </a:fld>
            <a:endParaRPr lang="es-EC"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s>
            <a:gs pos="100000">
              <a:schemeClr val="bg1"/>
            </a:gs>
          </a:gsLst>
          <a:lin ang="5400000" scaled="1"/>
        </a:gradFill>
        <a:effectLst/>
      </p:bgPr>
    </p:bg>
    <p:spTree>
      <p:nvGrpSpPr>
        <p:cNvPr id="1" name=""/>
        <p:cNvGrpSpPr/>
        <p:nvPr/>
      </p:nvGrpSpPr>
      <p:grpSpPr>
        <a:xfrm>
          <a:off x="0" y="0"/>
          <a:ext cx="0" cy="0"/>
          <a:chOff x="0" y="0"/>
          <a:chExt cx="0" cy="0"/>
        </a:xfrm>
      </p:grpSpPr>
      <p:sp>
        <p:nvSpPr>
          <p:cNvPr id="405506" name="AutoShape 2"/>
          <p:cNvSpPr>
            <a:spLocks noChangeArrowheads="1"/>
          </p:cNvSpPr>
          <p:nvPr/>
        </p:nvSpPr>
        <p:spPr bwMode="blackWhite">
          <a:xfrm>
            <a:off x="1600200" y="-2209800"/>
            <a:ext cx="9144000" cy="9067800"/>
          </a:xfrm>
          <a:prstGeom prst="diamond">
            <a:avLst/>
          </a:prstGeom>
          <a:gradFill rotWithShape="0">
            <a:gsLst>
              <a:gs pos="0">
                <a:schemeClr val="bg1"/>
              </a:gs>
              <a:gs pos="100000">
                <a:schemeClr val="accent2"/>
              </a:gs>
            </a:gsLst>
            <a:lin ang="5400000" scaled="1"/>
          </a:gradFill>
          <a:ln w="9525">
            <a:noFill/>
            <a:miter lim="800000"/>
            <a:headEnd/>
            <a:tailEnd/>
          </a:ln>
        </p:spPr>
        <p:txBody>
          <a:bodyPr wrap="none" anchor="ctr"/>
          <a:lstStyle/>
          <a:p>
            <a:pPr algn="ctr"/>
            <a:endParaRPr kumimoji="1" lang="es-EC"/>
          </a:p>
        </p:txBody>
      </p:sp>
      <p:sp>
        <p:nvSpPr>
          <p:cNvPr id="405507" name="Rectangle 3"/>
          <p:cNvSpPr>
            <a:spLocks noChangeArrowheads="1"/>
          </p:cNvSpPr>
          <p:nvPr/>
        </p:nvSpPr>
        <p:spPr bwMode="auto">
          <a:xfrm>
            <a:off x="0" y="0"/>
            <a:ext cx="381000" cy="6858000"/>
          </a:xfrm>
          <a:prstGeom prst="rect">
            <a:avLst/>
          </a:prstGeom>
          <a:solidFill>
            <a:schemeClr val="accent1"/>
          </a:solidFill>
          <a:ln w="9525">
            <a:noFill/>
            <a:miter lim="800000"/>
            <a:headEnd/>
            <a:tailEnd/>
          </a:ln>
        </p:spPr>
        <p:txBody>
          <a:bodyPr wrap="none" anchor="ctr"/>
          <a:lstStyle/>
          <a:p>
            <a:pPr algn="ctr"/>
            <a:endParaRPr kumimoji="1" lang="es-EC"/>
          </a:p>
        </p:txBody>
      </p:sp>
      <p:sp>
        <p:nvSpPr>
          <p:cNvPr id="405508" name="Rectangle 4"/>
          <p:cNvSpPr>
            <a:spLocks noChangeArrowheads="1"/>
          </p:cNvSpPr>
          <p:nvPr/>
        </p:nvSpPr>
        <p:spPr bwMode="auto">
          <a:xfrm>
            <a:off x="0" y="0"/>
            <a:ext cx="381000" cy="2286000"/>
          </a:xfrm>
          <a:prstGeom prst="rect">
            <a:avLst/>
          </a:prstGeom>
          <a:solidFill>
            <a:schemeClr val="bg2"/>
          </a:solidFill>
          <a:ln w="9525">
            <a:noFill/>
            <a:miter lim="800000"/>
            <a:headEnd/>
            <a:tailEnd/>
          </a:ln>
        </p:spPr>
        <p:txBody>
          <a:bodyPr wrap="none" anchor="ctr"/>
          <a:lstStyle/>
          <a:p>
            <a:pPr algn="ctr"/>
            <a:endParaRPr lang="es-EC" altLang="en-US"/>
          </a:p>
        </p:txBody>
      </p:sp>
      <p:sp>
        <p:nvSpPr>
          <p:cNvPr id="405509" name="Rectangle 5"/>
          <p:cNvSpPr>
            <a:spLocks noGrp="1" noChangeArrowheads="1"/>
          </p:cNvSpPr>
          <p:nvPr>
            <p:ph type="title"/>
          </p:nvPr>
        </p:nvSpPr>
        <p:spPr bwMode="auto">
          <a:xfrm>
            <a:off x="914400" y="609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en-US" smtClean="0"/>
              <a:t>Haga clic para modificar el estilo de título del patrón</a:t>
            </a:r>
          </a:p>
        </p:txBody>
      </p:sp>
      <p:sp>
        <p:nvSpPr>
          <p:cNvPr id="405510" name="Rectangle 6"/>
          <p:cNvSpPr>
            <a:spLocks noGrp="1" noChangeArrowheads="1"/>
          </p:cNvSpPr>
          <p:nvPr>
            <p:ph type="body" idx="1"/>
          </p:nvPr>
        </p:nvSpPr>
        <p:spPr bwMode="auto">
          <a:xfrm>
            <a:off x="914400" y="2286000"/>
            <a:ext cx="75438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título del patrón</a:t>
            </a:r>
          </a:p>
          <a:p>
            <a:pPr lvl="1"/>
            <a:r>
              <a:rPr lang="es-ES" altLang="en-US" smtClean="0"/>
              <a:t>Segundo nivel</a:t>
            </a:r>
          </a:p>
          <a:p>
            <a:pPr lvl="2"/>
            <a:r>
              <a:rPr lang="es-ES" altLang="en-US" smtClean="0"/>
              <a:t>Tercer nivel </a:t>
            </a:r>
          </a:p>
          <a:p>
            <a:pPr lvl="3"/>
            <a:r>
              <a:rPr lang="es-ES" altLang="en-US" smtClean="0"/>
              <a:t>Cuarto nivel</a:t>
            </a:r>
          </a:p>
          <a:p>
            <a:pPr lvl="4"/>
            <a:r>
              <a:rPr lang="es-ES" altLang="en-US" smtClean="0"/>
              <a:t>Quinto nivel</a:t>
            </a:r>
          </a:p>
          <a:p>
            <a:pPr lvl="3"/>
            <a:endParaRPr lang="es-ES" altLang="en-US" smtClean="0"/>
          </a:p>
        </p:txBody>
      </p:sp>
      <p:sp>
        <p:nvSpPr>
          <p:cNvPr id="405511" name="Rectangle 7"/>
          <p:cNvSpPr>
            <a:spLocks noGrp="1" noChangeArrowheads="1"/>
          </p:cNvSpPr>
          <p:nvPr>
            <p:ph type="dt" sz="half" idx="2"/>
          </p:nvPr>
        </p:nvSpPr>
        <p:spPr bwMode="auto">
          <a:xfrm>
            <a:off x="6629400" y="6096000"/>
            <a:ext cx="2286000" cy="3048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buFontTx/>
              <a:buNone/>
              <a:defRPr sz="1400"/>
            </a:lvl1pPr>
          </a:lstStyle>
          <a:p>
            <a:fld id="{30E0C256-BFB5-445E-B21B-4B6C0248BEE4}" type="datetime1">
              <a:rPr lang="es-EC"/>
              <a:pPr/>
              <a:t>12/08/2009</a:t>
            </a:fld>
            <a:endParaRPr lang="es-EC" altLang="en-US"/>
          </a:p>
        </p:txBody>
      </p:sp>
      <p:sp>
        <p:nvSpPr>
          <p:cNvPr id="405512" name="Rectangle 8"/>
          <p:cNvSpPr>
            <a:spLocks noGrp="1" noChangeArrowheads="1"/>
          </p:cNvSpPr>
          <p:nvPr>
            <p:ph type="ftr" sz="quarter" idx="3"/>
          </p:nvPr>
        </p:nvSpPr>
        <p:spPr bwMode="auto">
          <a:xfrm>
            <a:off x="2286000" y="6096000"/>
            <a:ext cx="4343400" cy="5349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buFontTx/>
              <a:buNone/>
              <a:defRPr sz="1400"/>
            </a:lvl1pPr>
          </a:lstStyle>
          <a:p>
            <a:r>
              <a:rPr lang="es-EC" altLang="en-US"/>
              <a:t>Todos los derechos reservados del autor...</a:t>
            </a:r>
          </a:p>
        </p:txBody>
      </p:sp>
      <p:sp>
        <p:nvSpPr>
          <p:cNvPr id="405513" name="Rectangle 9"/>
          <p:cNvSpPr>
            <a:spLocks noGrp="1" noChangeArrowheads="1"/>
          </p:cNvSpPr>
          <p:nvPr>
            <p:ph type="sldNum" sz="quarter" idx="4"/>
          </p:nvPr>
        </p:nvSpPr>
        <p:spPr bwMode="auto">
          <a:xfrm>
            <a:off x="6629400" y="6400800"/>
            <a:ext cx="2286000" cy="2286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buFontTx/>
              <a:buNone/>
              <a:defRPr sz="1400"/>
            </a:lvl1pPr>
          </a:lstStyle>
          <a:p>
            <a:fld id="{402D0D92-25BB-4DB1-8DB1-BF868C67EEBA}" type="slidenum">
              <a:rPr lang="es-EC" altLang="en-US"/>
              <a:pPr/>
              <a:t>‹Nº›</a:t>
            </a:fld>
            <a:endParaRPr lang="es-EC" altLang="en-US"/>
          </a:p>
        </p:txBody>
      </p:sp>
    </p:spTree>
  </p:cSld>
  <p:clrMap bg1="dk2" tx1="lt1" bg2="dk1"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Lst>
  <p:hf hdr="0"/>
  <p:txStyles>
    <p:titleStyle>
      <a:lvl1pPr algn="l" rtl="0" fontAlgn="base">
        <a:lnSpc>
          <a:spcPct val="85000"/>
        </a:lnSpc>
        <a:spcBef>
          <a:spcPct val="0"/>
        </a:spcBef>
        <a:spcAft>
          <a:spcPct val="0"/>
        </a:spcAft>
        <a:defRPr sz="4200">
          <a:solidFill>
            <a:schemeClr val="tx2"/>
          </a:solidFill>
          <a:latin typeface="+mj-lt"/>
          <a:ea typeface="+mj-ea"/>
          <a:cs typeface="+mj-cs"/>
        </a:defRPr>
      </a:lvl1pPr>
      <a:lvl2pPr algn="l" rtl="0" fontAlgn="base">
        <a:lnSpc>
          <a:spcPct val="85000"/>
        </a:lnSpc>
        <a:spcBef>
          <a:spcPct val="0"/>
        </a:spcBef>
        <a:spcAft>
          <a:spcPct val="0"/>
        </a:spcAft>
        <a:defRPr sz="4200">
          <a:solidFill>
            <a:schemeClr val="tx2"/>
          </a:solidFill>
          <a:latin typeface="Arial" charset="0"/>
        </a:defRPr>
      </a:lvl2pPr>
      <a:lvl3pPr algn="l" rtl="0" fontAlgn="base">
        <a:lnSpc>
          <a:spcPct val="85000"/>
        </a:lnSpc>
        <a:spcBef>
          <a:spcPct val="0"/>
        </a:spcBef>
        <a:spcAft>
          <a:spcPct val="0"/>
        </a:spcAft>
        <a:defRPr sz="4200">
          <a:solidFill>
            <a:schemeClr val="tx2"/>
          </a:solidFill>
          <a:latin typeface="Arial" charset="0"/>
        </a:defRPr>
      </a:lvl3pPr>
      <a:lvl4pPr algn="l" rtl="0" fontAlgn="base">
        <a:lnSpc>
          <a:spcPct val="85000"/>
        </a:lnSpc>
        <a:spcBef>
          <a:spcPct val="0"/>
        </a:spcBef>
        <a:spcAft>
          <a:spcPct val="0"/>
        </a:spcAft>
        <a:defRPr sz="4200">
          <a:solidFill>
            <a:schemeClr val="tx2"/>
          </a:solidFill>
          <a:latin typeface="Arial" charset="0"/>
        </a:defRPr>
      </a:lvl4pPr>
      <a:lvl5pPr algn="l" rtl="0" fontAlgn="base">
        <a:lnSpc>
          <a:spcPct val="85000"/>
        </a:lnSpc>
        <a:spcBef>
          <a:spcPct val="0"/>
        </a:spcBef>
        <a:spcAft>
          <a:spcPct val="0"/>
        </a:spcAft>
        <a:defRPr sz="4200">
          <a:solidFill>
            <a:schemeClr val="tx2"/>
          </a:solidFill>
          <a:latin typeface="Arial" charset="0"/>
        </a:defRPr>
      </a:lvl5pPr>
      <a:lvl6pPr marL="457200" algn="l" rtl="0" fontAlgn="base">
        <a:lnSpc>
          <a:spcPct val="85000"/>
        </a:lnSpc>
        <a:spcBef>
          <a:spcPct val="0"/>
        </a:spcBef>
        <a:spcAft>
          <a:spcPct val="0"/>
        </a:spcAft>
        <a:defRPr sz="4200">
          <a:solidFill>
            <a:schemeClr val="tx2"/>
          </a:solidFill>
          <a:latin typeface="Arial" charset="0"/>
        </a:defRPr>
      </a:lvl6pPr>
      <a:lvl7pPr marL="914400" algn="l" rtl="0" fontAlgn="base">
        <a:lnSpc>
          <a:spcPct val="85000"/>
        </a:lnSpc>
        <a:spcBef>
          <a:spcPct val="0"/>
        </a:spcBef>
        <a:spcAft>
          <a:spcPct val="0"/>
        </a:spcAft>
        <a:defRPr sz="4200">
          <a:solidFill>
            <a:schemeClr val="tx2"/>
          </a:solidFill>
          <a:latin typeface="Arial" charset="0"/>
        </a:defRPr>
      </a:lvl7pPr>
      <a:lvl8pPr marL="1371600" algn="l" rtl="0" fontAlgn="base">
        <a:lnSpc>
          <a:spcPct val="85000"/>
        </a:lnSpc>
        <a:spcBef>
          <a:spcPct val="0"/>
        </a:spcBef>
        <a:spcAft>
          <a:spcPct val="0"/>
        </a:spcAft>
        <a:defRPr sz="4200">
          <a:solidFill>
            <a:schemeClr val="tx2"/>
          </a:solidFill>
          <a:latin typeface="Arial" charset="0"/>
        </a:defRPr>
      </a:lvl8pPr>
      <a:lvl9pPr marL="1828800" algn="l" rtl="0" fontAlgn="base">
        <a:lnSpc>
          <a:spcPct val="85000"/>
        </a:lnSpc>
        <a:spcBef>
          <a:spcPct val="0"/>
        </a:spcBef>
        <a:spcAft>
          <a:spcPct val="0"/>
        </a:spcAft>
        <a:defRPr sz="4200">
          <a:solidFill>
            <a:schemeClr val="tx2"/>
          </a:solidFill>
          <a:latin typeface="Arial" charset="0"/>
        </a:defRPr>
      </a:lvl9pPr>
    </p:titleStyle>
    <p:bodyStyle>
      <a:lvl1pPr marL="342900" indent="-342900" algn="l" rtl="0" fontAlgn="base">
        <a:spcBef>
          <a:spcPct val="60000"/>
        </a:spcBef>
        <a:spcAft>
          <a:spcPct val="0"/>
        </a:spcAft>
        <a:buClr>
          <a:schemeClr val="tx1"/>
        </a:buClr>
        <a:buChar char="•"/>
        <a:defRPr sz="3000">
          <a:solidFill>
            <a:schemeClr val="tx1"/>
          </a:solidFill>
          <a:latin typeface="+mn-lt"/>
          <a:ea typeface="+mn-ea"/>
          <a:cs typeface="+mn-cs"/>
        </a:defRPr>
      </a:lvl1pPr>
      <a:lvl2pPr marL="742950" indent="-285750" algn="l" rtl="0" fontAlgn="base">
        <a:spcBef>
          <a:spcPct val="40000"/>
        </a:spcBef>
        <a:spcAft>
          <a:spcPct val="0"/>
        </a:spcAft>
        <a:buClr>
          <a:schemeClr val="tx1"/>
        </a:buClr>
        <a:buChar char="–"/>
        <a:defRPr sz="2600">
          <a:solidFill>
            <a:schemeClr val="tx1"/>
          </a:solidFill>
          <a:latin typeface="+mn-lt"/>
        </a:defRPr>
      </a:lvl2pPr>
      <a:lvl3pPr marL="1143000" indent="-228600" algn="l" rtl="0" fontAlgn="base">
        <a:lnSpc>
          <a:spcPct val="95000"/>
        </a:lnSpc>
        <a:spcBef>
          <a:spcPct val="35000"/>
        </a:spcBef>
        <a:spcAft>
          <a:spcPct val="0"/>
        </a:spcAft>
        <a:buClr>
          <a:schemeClr val="tx1"/>
        </a:buClr>
        <a:buChar char="•"/>
        <a:defRPr sz="2400">
          <a:solidFill>
            <a:schemeClr val="tx1"/>
          </a:solidFill>
          <a:latin typeface="+mn-lt"/>
        </a:defRPr>
      </a:lvl3pPr>
      <a:lvl4pPr marL="1600200" indent="-228600" algn="l" rtl="0" fontAlgn="base">
        <a:lnSpc>
          <a:spcPct val="75000"/>
        </a:lnSpc>
        <a:spcBef>
          <a:spcPct val="30000"/>
        </a:spcBef>
        <a:spcAft>
          <a:spcPct val="0"/>
        </a:spcAft>
        <a:buClr>
          <a:schemeClr val="tx1"/>
        </a:buClr>
        <a:buChar char="–"/>
        <a:defRPr sz="2000">
          <a:solidFill>
            <a:schemeClr val="tx1"/>
          </a:solidFill>
          <a:latin typeface="+mn-lt"/>
        </a:defRPr>
      </a:lvl4pPr>
      <a:lvl5pPr marL="2057400" indent="-228600" algn="l" rtl="0" fontAlgn="base">
        <a:lnSpc>
          <a:spcPct val="75000"/>
        </a:lnSpc>
        <a:spcBef>
          <a:spcPct val="30000"/>
        </a:spcBef>
        <a:spcAft>
          <a:spcPct val="0"/>
        </a:spcAft>
        <a:buClr>
          <a:schemeClr val="tx1"/>
        </a:buClr>
        <a:buChar char="»"/>
        <a:defRPr>
          <a:solidFill>
            <a:schemeClr val="tx1"/>
          </a:solidFill>
          <a:latin typeface="+mn-lt"/>
        </a:defRPr>
      </a:lvl5pPr>
      <a:lvl6pPr marL="2514600" indent="-228600" algn="l" rtl="0" fontAlgn="base">
        <a:lnSpc>
          <a:spcPct val="75000"/>
        </a:lnSpc>
        <a:spcBef>
          <a:spcPct val="30000"/>
        </a:spcBef>
        <a:spcAft>
          <a:spcPct val="0"/>
        </a:spcAft>
        <a:buClr>
          <a:schemeClr val="tx1"/>
        </a:buClr>
        <a:buChar char="»"/>
        <a:defRPr>
          <a:solidFill>
            <a:schemeClr val="tx1"/>
          </a:solidFill>
          <a:latin typeface="+mn-lt"/>
        </a:defRPr>
      </a:lvl6pPr>
      <a:lvl7pPr marL="2971800" indent="-228600" algn="l" rtl="0" fontAlgn="base">
        <a:lnSpc>
          <a:spcPct val="75000"/>
        </a:lnSpc>
        <a:spcBef>
          <a:spcPct val="30000"/>
        </a:spcBef>
        <a:spcAft>
          <a:spcPct val="0"/>
        </a:spcAft>
        <a:buClr>
          <a:schemeClr val="tx1"/>
        </a:buClr>
        <a:buChar char="»"/>
        <a:defRPr>
          <a:solidFill>
            <a:schemeClr val="tx1"/>
          </a:solidFill>
          <a:latin typeface="+mn-lt"/>
        </a:defRPr>
      </a:lvl7pPr>
      <a:lvl8pPr marL="3429000" indent="-228600" algn="l" rtl="0" fontAlgn="base">
        <a:lnSpc>
          <a:spcPct val="75000"/>
        </a:lnSpc>
        <a:spcBef>
          <a:spcPct val="30000"/>
        </a:spcBef>
        <a:spcAft>
          <a:spcPct val="0"/>
        </a:spcAft>
        <a:buClr>
          <a:schemeClr val="tx1"/>
        </a:buClr>
        <a:buChar char="»"/>
        <a:defRPr>
          <a:solidFill>
            <a:schemeClr val="tx1"/>
          </a:solidFill>
          <a:latin typeface="+mn-lt"/>
        </a:defRPr>
      </a:lvl8pPr>
      <a:lvl9pPr marL="3886200" indent="-228600" algn="l" rtl="0" fontAlgn="base">
        <a:lnSpc>
          <a:spcPct val="75000"/>
        </a:lnSpc>
        <a:spcBef>
          <a:spcPct val="30000"/>
        </a:spcBef>
        <a:spcAft>
          <a:spcPct val="0"/>
        </a:spcAft>
        <a:buClr>
          <a:schemeClr val="tx1"/>
        </a:buClr>
        <a:buChar char="»"/>
        <a:defRPr>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slide" Target="slide9.xml"/><Relationship Id="rId4" Type="http://schemas.openxmlformats.org/officeDocument/2006/relationships/slide" Target="slide15.xml"/><Relationship Id="rId9" Type="http://schemas.openxmlformats.org/officeDocument/2006/relationships/image" Target="../media/image5.gif"/></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file:///C:\Documents%20and%20Settings\Peter\Escritorio\xposicion\citocinesis%20y%20formacion%20de%20la%20pared%20celular.gif" TargetMode="External"/><Relationship Id="rId1" Type="http://schemas.openxmlformats.org/officeDocument/2006/relationships/slideLayout" Target="../slideLayouts/slideLayout13.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1.gif"/><Relationship Id="rId4" Type="http://schemas.openxmlformats.org/officeDocument/2006/relationships/hyperlink" Target="file:///G:\expo-bio\cromo.gif"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file:///F:\expo-bio\chromo1.gif"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file:///G:\expo-bio\tiposcromosomas.gif" TargetMode="Externa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hyperlink" Target="file:///G:\expo-bio\Mitosisprinc_archivos\mitoani.gif"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file:///G:\expo-bio\Mitosisprinc_archivos\mitoani.gif" TargetMode="Externa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055"/>
          <p:cNvSpPr>
            <a:spLocks noGrp="1" noChangeArrowheads="1"/>
          </p:cNvSpPr>
          <p:nvPr>
            <p:ph type="dt" sz="half" idx="2"/>
          </p:nvPr>
        </p:nvSpPr>
        <p:spPr/>
        <p:txBody>
          <a:bodyPr/>
          <a:lstStyle/>
          <a:p>
            <a:fld id="{C452725D-026B-4CC9-AF85-3A4EB14BE6A8}" type="datetime1">
              <a:rPr lang="es-EC"/>
              <a:pPr/>
              <a:t>12/08/2009</a:t>
            </a:fld>
            <a:endParaRPr lang="es-EC" altLang="en-US"/>
          </a:p>
        </p:txBody>
      </p:sp>
      <p:sp>
        <p:nvSpPr>
          <p:cNvPr id="439298" name="AutoShape 2"/>
          <p:cNvSpPr>
            <a:spLocks noChangeArrowheads="1"/>
          </p:cNvSpPr>
          <p:nvPr/>
        </p:nvSpPr>
        <p:spPr bwMode="auto">
          <a:xfrm>
            <a:off x="468313" y="1700213"/>
            <a:ext cx="4535487" cy="4033837"/>
          </a:xfrm>
          <a:prstGeom prst="foldedCorner">
            <a:avLst>
              <a:gd name="adj" fmla="val 12500"/>
            </a:avLst>
          </a:prstGeom>
          <a:solidFill>
            <a:schemeClr val="tx2">
              <a:alpha val="8000"/>
            </a:schemeClr>
          </a:solidFill>
          <a:ln w="9525">
            <a:solidFill>
              <a:srgbClr val="71BB96"/>
            </a:solidFill>
            <a:round/>
            <a:headEnd/>
            <a:tailEnd/>
          </a:ln>
          <a:effectLst/>
        </p:spPr>
        <p:txBody>
          <a:bodyPr anchor="ctr">
            <a:spAutoFit/>
          </a:bodyPr>
          <a:lstStyle/>
          <a:p>
            <a:endParaRPr lang="es-ES"/>
          </a:p>
        </p:txBody>
      </p:sp>
      <p:sp>
        <p:nvSpPr>
          <p:cNvPr id="439299" name="Rectangle 3" descr="Green marble">
            <a:hlinkClick r:id="rId2" action="ppaction://hlinksldjump"/>
          </p:cNvPr>
          <p:cNvSpPr>
            <a:spLocks noChangeArrowheads="1"/>
          </p:cNvSpPr>
          <p:nvPr/>
        </p:nvSpPr>
        <p:spPr bwMode="auto">
          <a:xfrm>
            <a:off x="611188" y="1844675"/>
            <a:ext cx="609600" cy="609600"/>
          </a:xfrm>
          <a:prstGeom prst="rect">
            <a:avLst/>
          </a:prstGeom>
          <a:blipFill dpi="0" rotWithShape="0">
            <a:blip r:embed="rId3"/>
            <a:srcRect/>
            <a:tile tx="0" ty="0" sx="100000" sy="100000" flip="none" algn="tl"/>
          </a:blipFill>
          <a:ln w="9525">
            <a:noFill/>
            <a:miter lim="800000"/>
            <a:headEnd/>
            <a:tailEnd/>
          </a:ln>
          <a:effectLst/>
        </p:spPr>
        <p:txBody>
          <a:bodyPr/>
          <a:lstStyle/>
          <a:p>
            <a:endParaRPr lang="es-ES"/>
          </a:p>
        </p:txBody>
      </p:sp>
      <p:sp>
        <p:nvSpPr>
          <p:cNvPr id="439300" name="Freeform 4"/>
          <p:cNvSpPr>
            <a:spLocks/>
          </p:cNvSpPr>
          <p:nvPr/>
        </p:nvSpPr>
        <p:spPr bwMode="auto">
          <a:xfrm>
            <a:off x="611188" y="1844675"/>
            <a:ext cx="611187" cy="611188"/>
          </a:xfrm>
          <a:custGeom>
            <a:avLst/>
            <a:gdLst/>
            <a:ahLst/>
            <a:cxnLst>
              <a:cxn ang="0">
                <a:pos x="38" y="38"/>
              </a:cxn>
              <a:cxn ang="0">
                <a:pos x="346" y="38"/>
              </a:cxn>
              <a:cxn ang="0">
                <a:pos x="346" y="346"/>
              </a:cxn>
              <a:cxn ang="0">
                <a:pos x="384" y="384"/>
              </a:cxn>
              <a:cxn ang="0">
                <a:pos x="384" y="0"/>
              </a:cxn>
              <a:cxn ang="0">
                <a:pos x="0" y="0"/>
              </a:cxn>
            </a:cxnLst>
            <a:rect l="0" t="0" r="r" b="b"/>
            <a:pathLst>
              <a:path w="385" h="385">
                <a:moveTo>
                  <a:pt x="38" y="38"/>
                </a:moveTo>
                <a:lnTo>
                  <a:pt x="346" y="38"/>
                </a:lnTo>
                <a:lnTo>
                  <a:pt x="346" y="346"/>
                </a:lnTo>
                <a:lnTo>
                  <a:pt x="384" y="384"/>
                </a:lnTo>
                <a:lnTo>
                  <a:pt x="384" y="0"/>
                </a:lnTo>
                <a:lnTo>
                  <a:pt x="0" y="0"/>
                </a:lnTo>
              </a:path>
            </a:pathLst>
          </a:custGeom>
          <a:solidFill>
            <a:srgbClr val="71BB96">
              <a:alpha val="50000"/>
            </a:srgbClr>
          </a:solidFill>
          <a:ln w="9525">
            <a:noFill/>
            <a:round/>
            <a:headEnd type="none" w="sm" len="sm"/>
            <a:tailEnd type="none" w="sm" len="sm"/>
          </a:ln>
          <a:effectLst/>
        </p:spPr>
        <p:txBody>
          <a:bodyPr/>
          <a:lstStyle/>
          <a:p>
            <a:endParaRPr lang="es-ES"/>
          </a:p>
        </p:txBody>
      </p:sp>
      <p:sp>
        <p:nvSpPr>
          <p:cNvPr id="439301" name="Freeform 5"/>
          <p:cNvSpPr>
            <a:spLocks/>
          </p:cNvSpPr>
          <p:nvPr/>
        </p:nvSpPr>
        <p:spPr bwMode="auto">
          <a:xfrm>
            <a:off x="611188" y="1844675"/>
            <a:ext cx="611187" cy="611188"/>
          </a:xfrm>
          <a:custGeom>
            <a:avLst/>
            <a:gdLst/>
            <a:ahLst/>
            <a:cxnLst>
              <a:cxn ang="0">
                <a:pos x="38" y="38"/>
              </a:cxn>
              <a:cxn ang="0">
                <a:pos x="38" y="346"/>
              </a:cxn>
              <a:cxn ang="0">
                <a:pos x="346" y="346"/>
              </a:cxn>
              <a:cxn ang="0">
                <a:pos x="384" y="384"/>
              </a:cxn>
              <a:cxn ang="0">
                <a:pos x="0" y="384"/>
              </a:cxn>
              <a:cxn ang="0">
                <a:pos x="0" y="0"/>
              </a:cxn>
              <a:cxn ang="0">
                <a:pos x="38" y="38"/>
              </a:cxn>
            </a:cxnLst>
            <a:rect l="0" t="0" r="r" b="b"/>
            <a:pathLst>
              <a:path w="385" h="385">
                <a:moveTo>
                  <a:pt x="38" y="38"/>
                </a:moveTo>
                <a:lnTo>
                  <a:pt x="38" y="346"/>
                </a:lnTo>
                <a:lnTo>
                  <a:pt x="346" y="346"/>
                </a:lnTo>
                <a:lnTo>
                  <a:pt x="384" y="384"/>
                </a:lnTo>
                <a:lnTo>
                  <a:pt x="0" y="384"/>
                </a:lnTo>
                <a:lnTo>
                  <a:pt x="0" y="0"/>
                </a:lnTo>
                <a:lnTo>
                  <a:pt x="38" y="38"/>
                </a:lnTo>
              </a:path>
            </a:pathLst>
          </a:custGeom>
          <a:solidFill>
            <a:srgbClr val="002010">
              <a:alpha val="50000"/>
            </a:srgbClr>
          </a:solidFill>
          <a:ln w="9525">
            <a:noFill/>
            <a:round/>
            <a:headEnd type="none" w="sm" len="sm"/>
            <a:tailEnd type="none" w="sm" len="sm"/>
          </a:ln>
          <a:effectLst/>
        </p:spPr>
        <p:txBody>
          <a:bodyPr/>
          <a:lstStyle/>
          <a:p>
            <a:endParaRPr lang="es-ES"/>
          </a:p>
        </p:txBody>
      </p:sp>
      <p:sp>
        <p:nvSpPr>
          <p:cNvPr id="439302" name="Rectangle 6"/>
          <p:cNvSpPr>
            <a:spLocks noChangeArrowheads="1"/>
          </p:cNvSpPr>
          <p:nvPr/>
        </p:nvSpPr>
        <p:spPr bwMode="auto">
          <a:xfrm>
            <a:off x="1373188" y="1920875"/>
            <a:ext cx="1182687" cy="457200"/>
          </a:xfrm>
          <a:prstGeom prst="rect">
            <a:avLst/>
          </a:prstGeom>
          <a:noFill/>
          <a:ln w="9525">
            <a:noFill/>
            <a:miter lim="800000"/>
            <a:headEnd/>
            <a:tailEnd/>
          </a:ln>
          <a:effectLst/>
        </p:spPr>
        <p:txBody>
          <a:bodyPr lIns="92075" tIns="46038" rIns="92075" bIns="46038">
            <a:spAutoFit/>
          </a:bodyPr>
          <a:lstStyle/>
          <a:p>
            <a:pPr eaLnBrk="0" hangingPunct="0">
              <a:spcBef>
                <a:spcPct val="50000"/>
              </a:spcBef>
              <a:buFontTx/>
              <a:buNone/>
            </a:pPr>
            <a:r>
              <a:rPr kumimoji="1" lang="es-EC" sz="2400" i="1">
                <a:latin typeface="Times New Roman" charset="0"/>
              </a:rPr>
              <a:t>Mitosis</a:t>
            </a:r>
            <a:endParaRPr kumimoji="1" lang="es-ES" sz="2400">
              <a:latin typeface="Times New Roman" charset="0"/>
            </a:endParaRPr>
          </a:p>
        </p:txBody>
      </p:sp>
      <p:sp>
        <p:nvSpPr>
          <p:cNvPr id="439303" name="Rectangle 7" descr="Green marble">
            <a:hlinkClick r:id="rId4" action="ppaction://hlinksldjump"/>
          </p:cNvPr>
          <p:cNvSpPr>
            <a:spLocks noChangeArrowheads="1"/>
          </p:cNvSpPr>
          <p:nvPr/>
        </p:nvSpPr>
        <p:spPr bwMode="auto">
          <a:xfrm>
            <a:off x="611188" y="2911475"/>
            <a:ext cx="609600" cy="609600"/>
          </a:xfrm>
          <a:prstGeom prst="rect">
            <a:avLst/>
          </a:prstGeom>
          <a:blipFill dpi="0" rotWithShape="0">
            <a:blip r:embed="rId3"/>
            <a:srcRect/>
            <a:tile tx="0" ty="0" sx="100000" sy="100000" flip="none" algn="tl"/>
          </a:blipFill>
          <a:ln w="9525">
            <a:noFill/>
            <a:miter lim="800000"/>
            <a:headEnd/>
            <a:tailEnd/>
          </a:ln>
          <a:effectLst/>
        </p:spPr>
        <p:txBody>
          <a:bodyPr/>
          <a:lstStyle/>
          <a:p>
            <a:endParaRPr lang="es-ES"/>
          </a:p>
        </p:txBody>
      </p:sp>
      <p:sp>
        <p:nvSpPr>
          <p:cNvPr id="439304" name="Freeform 8"/>
          <p:cNvSpPr>
            <a:spLocks/>
          </p:cNvSpPr>
          <p:nvPr/>
        </p:nvSpPr>
        <p:spPr bwMode="auto">
          <a:xfrm>
            <a:off x="611188" y="2911475"/>
            <a:ext cx="611187" cy="611188"/>
          </a:xfrm>
          <a:custGeom>
            <a:avLst/>
            <a:gdLst/>
            <a:ahLst/>
            <a:cxnLst>
              <a:cxn ang="0">
                <a:pos x="38" y="38"/>
              </a:cxn>
              <a:cxn ang="0">
                <a:pos x="346" y="38"/>
              </a:cxn>
              <a:cxn ang="0">
                <a:pos x="346" y="346"/>
              </a:cxn>
              <a:cxn ang="0">
                <a:pos x="384" y="384"/>
              </a:cxn>
              <a:cxn ang="0">
                <a:pos x="384" y="0"/>
              </a:cxn>
              <a:cxn ang="0">
                <a:pos x="0" y="0"/>
              </a:cxn>
            </a:cxnLst>
            <a:rect l="0" t="0" r="r" b="b"/>
            <a:pathLst>
              <a:path w="385" h="385">
                <a:moveTo>
                  <a:pt x="38" y="38"/>
                </a:moveTo>
                <a:lnTo>
                  <a:pt x="346" y="38"/>
                </a:lnTo>
                <a:lnTo>
                  <a:pt x="346" y="346"/>
                </a:lnTo>
                <a:lnTo>
                  <a:pt x="384" y="384"/>
                </a:lnTo>
                <a:lnTo>
                  <a:pt x="384" y="0"/>
                </a:lnTo>
                <a:lnTo>
                  <a:pt x="0" y="0"/>
                </a:lnTo>
              </a:path>
            </a:pathLst>
          </a:custGeom>
          <a:solidFill>
            <a:srgbClr val="71BB96">
              <a:alpha val="50000"/>
            </a:srgbClr>
          </a:solidFill>
          <a:ln w="9525">
            <a:noFill/>
            <a:round/>
            <a:headEnd type="none" w="sm" len="sm"/>
            <a:tailEnd type="none" w="sm" len="sm"/>
          </a:ln>
          <a:effectLst/>
        </p:spPr>
        <p:txBody>
          <a:bodyPr/>
          <a:lstStyle/>
          <a:p>
            <a:endParaRPr lang="es-ES"/>
          </a:p>
        </p:txBody>
      </p:sp>
      <p:sp>
        <p:nvSpPr>
          <p:cNvPr id="439305" name="Freeform 9">
            <a:hlinkClick r:id="rId5" action="ppaction://hlinksldjump"/>
          </p:cNvPr>
          <p:cNvSpPr>
            <a:spLocks/>
          </p:cNvSpPr>
          <p:nvPr/>
        </p:nvSpPr>
        <p:spPr bwMode="auto">
          <a:xfrm>
            <a:off x="611188" y="2911475"/>
            <a:ext cx="611187" cy="611188"/>
          </a:xfrm>
          <a:custGeom>
            <a:avLst/>
            <a:gdLst/>
            <a:ahLst/>
            <a:cxnLst>
              <a:cxn ang="0">
                <a:pos x="38" y="38"/>
              </a:cxn>
              <a:cxn ang="0">
                <a:pos x="38" y="346"/>
              </a:cxn>
              <a:cxn ang="0">
                <a:pos x="346" y="346"/>
              </a:cxn>
              <a:cxn ang="0">
                <a:pos x="384" y="384"/>
              </a:cxn>
              <a:cxn ang="0">
                <a:pos x="0" y="384"/>
              </a:cxn>
              <a:cxn ang="0">
                <a:pos x="0" y="0"/>
              </a:cxn>
              <a:cxn ang="0">
                <a:pos x="38" y="38"/>
              </a:cxn>
            </a:cxnLst>
            <a:rect l="0" t="0" r="r" b="b"/>
            <a:pathLst>
              <a:path w="385" h="385">
                <a:moveTo>
                  <a:pt x="38" y="38"/>
                </a:moveTo>
                <a:lnTo>
                  <a:pt x="38" y="346"/>
                </a:lnTo>
                <a:lnTo>
                  <a:pt x="346" y="346"/>
                </a:lnTo>
                <a:lnTo>
                  <a:pt x="384" y="384"/>
                </a:lnTo>
                <a:lnTo>
                  <a:pt x="0" y="384"/>
                </a:lnTo>
                <a:lnTo>
                  <a:pt x="0" y="0"/>
                </a:lnTo>
                <a:lnTo>
                  <a:pt x="38" y="38"/>
                </a:lnTo>
              </a:path>
            </a:pathLst>
          </a:custGeom>
          <a:solidFill>
            <a:srgbClr val="002010">
              <a:alpha val="50000"/>
            </a:srgbClr>
          </a:solidFill>
          <a:ln w="9525">
            <a:noFill/>
            <a:round/>
            <a:headEnd type="none" w="sm" len="sm"/>
            <a:tailEnd type="none" w="sm" len="sm"/>
          </a:ln>
          <a:effectLst/>
        </p:spPr>
        <p:txBody>
          <a:bodyPr/>
          <a:lstStyle/>
          <a:p>
            <a:endParaRPr lang="es-ES"/>
          </a:p>
        </p:txBody>
      </p:sp>
      <p:sp>
        <p:nvSpPr>
          <p:cNvPr id="439306" name="Rectangle 10"/>
          <p:cNvSpPr>
            <a:spLocks noChangeArrowheads="1"/>
          </p:cNvSpPr>
          <p:nvPr/>
        </p:nvSpPr>
        <p:spPr bwMode="auto">
          <a:xfrm>
            <a:off x="1373188" y="2987675"/>
            <a:ext cx="2743200" cy="457200"/>
          </a:xfrm>
          <a:prstGeom prst="rect">
            <a:avLst/>
          </a:prstGeom>
          <a:noFill/>
          <a:ln w="9525">
            <a:noFill/>
            <a:miter lim="800000"/>
            <a:headEnd/>
            <a:tailEnd/>
          </a:ln>
          <a:effectLst/>
        </p:spPr>
        <p:txBody>
          <a:bodyPr lIns="92075" tIns="46038" rIns="92075" bIns="46038">
            <a:spAutoFit/>
          </a:bodyPr>
          <a:lstStyle/>
          <a:p>
            <a:pPr eaLnBrk="0" hangingPunct="0">
              <a:spcBef>
                <a:spcPct val="50000"/>
              </a:spcBef>
              <a:buFontTx/>
              <a:buNone/>
            </a:pPr>
            <a:r>
              <a:rPr kumimoji="1" lang="es-ES" sz="2400" i="1">
                <a:latin typeface="Times New Roman" charset="0"/>
              </a:rPr>
              <a:t>Meiosis</a:t>
            </a:r>
            <a:endParaRPr kumimoji="1" lang="es-ES" sz="2400">
              <a:latin typeface="Times New Roman" charset="0"/>
            </a:endParaRPr>
          </a:p>
        </p:txBody>
      </p:sp>
      <p:sp>
        <p:nvSpPr>
          <p:cNvPr id="439307" name="Rectangle 11" descr="Green marble">
            <a:hlinkClick r:id="" action="ppaction://noaction"/>
          </p:cNvPr>
          <p:cNvSpPr>
            <a:spLocks noChangeArrowheads="1"/>
          </p:cNvSpPr>
          <p:nvPr/>
        </p:nvSpPr>
        <p:spPr bwMode="auto">
          <a:xfrm>
            <a:off x="611188" y="3978275"/>
            <a:ext cx="609600" cy="609600"/>
          </a:xfrm>
          <a:prstGeom prst="rect">
            <a:avLst/>
          </a:prstGeom>
          <a:blipFill dpi="0" rotWithShape="0">
            <a:blip r:embed="rId3"/>
            <a:srcRect/>
            <a:tile tx="0" ty="0" sx="100000" sy="100000" flip="none" algn="tl"/>
          </a:blipFill>
          <a:ln w="9525">
            <a:noFill/>
            <a:miter lim="800000"/>
            <a:headEnd/>
            <a:tailEnd/>
          </a:ln>
          <a:effectLst/>
        </p:spPr>
        <p:txBody>
          <a:bodyPr/>
          <a:lstStyle/>
          <a:p>
            <a:endParaRPr lang="es-ES"/>
          </a:p>
        </p:txBody>
      </p:sp>
      <p:sp>
        <p:nvSpPr>
          <p:cNvPr id="439308" name="Freeform 12"/>
          <p:cNvSpPr>
            <a:spLocks/>
          </p:cNvSpPr>
          <p:nvPr/>
        </p:nvSpPr>
        <p:spPr bwMode="auto">
          <a:xfrm>
            <a:off x="611188" y="3978275"/>
            <a:ext cx="611187" cy="611188"/>
          </a:xfrm>
          <a:custGeom>
            <a:avLst/>
            <a:gdLst/>
            <a:ahLst/>
            <a:cxnLst>
              <a:cxn ang="0">
                <a:pos x="38" y="38"/>
              </a:cxn>
              <a:cxn ang="0">
                <a:pos x="346" y="38"/>
              </a:cxn>
              <a:cxn ang="0">
                <a:pos x="346" y="346"/>
              </a:cxn>
              <a:cxn ang="0">
                <a:pos x="384" y="384"/>
              </a:cxn>
              <a:cxn ang="0">
                <a:pos x="384" y="0"/>
              </a:cxn>
              <a:cxn ang="0">
                <a:pos x="0" y="0"/>
              </a:cxn>
            </a:cxnLst>
            <a:rect l="0" t="0" r="r" b="b"/>
            <a:pathLst>
              <a:path w="385" h="385">
                <a:moveTo>
                  <a:pt x="38" y="38"/>
                </a:moveTo>
                <a:lnTo>
                  <a:pt x="346" y="38"/>
                </a:lnTo>
                <a:lnTo>
                  <a:pt x="346" y="346"/>
                </a:lnTo>
                <a:lnTo>
                  <a:pt x="384" y="384"/>
                </a:lnTo>
                <a:lnTo>
                  <a:pt x="384" y="0"/>
                </a:lnTo>
                <a:lnTo>
                  <a:pt x="0" y="0"/>
                </a:lnTo>
              </a:path>
            </a:pathLst>
          </a:custGeom>
          <a:solidFill>
            <a:srgbClr val="71BB96">
              <a:alpha val="50000"/>
            </a:srgbClr>
          </a:solidFill>
          <a:ln w="9525">
            <a:noFill/>
            <a:round/>
            <a:headEnd type="none" w="sm" len="sm"/>
            <a:tailEnd type="none" w="sm" len="sm"/>
          </a:ln>
          <a:effectLst/>
        </p:spPr>
        <p:txBody>
          <a:bodyPr/>
          <a:lstStyle/>
          <a:p>
            <a:endParaRPr lang="es-ES"/>
          </a:p>
        </p:txBody>
      </p:sp>
      <p:sp>
        <p:nvSpPr>
          <p:cNvPr id="439309" name="Freeform 13"/>
          <p:cNvSpPr>
            <a:spLocks/>
          </p:cNvSpPr>
          <p:nvPr/>
        </p:nvSpPr>
        <p:spPr bwMode="auto">
          <a:xfrm>
            <a:off x="611188" y="3978275"/>
            <a:ext cx="611187" cy="611188"/>
          </a:xfrm>
          <a:custGeom>
            <a:avLst/>
            <a:gdLst/>
            <a:ahLst/>
            <a:cxnLst>
              <a:cxn ang="0">
                <a:pos x="38" y="38"/>
              </a:cxn>
              <a:cxn ang="0">
                <a:pos x="38" y="346"/>
              </a:cxn>
              <a:cxn ang="0">
                <a:pos x="346" y="346"/>
              </a:cxn>
              <a:cxn ang="0">
                <a:pos x="384" y="384"/>
              </a:cxn>
              <a:cxn ang="0">
                <a:pos x="0" y="384"/>
              </a:cxn>
              <a:cxn ang="0">
                <a:pos x="0" y="0"/>
              </a:cxn>
              <a:cxn ang="0">
                <a:pos x="38" y="38"/>
              </a:cxn>
            </a:cxnLst>
            <a:rect l="0" t="0" r="r" b="b"/>
            <a:pathLst>
              <a:path w="385" h="385">
                <a:moveTo>
                  <a:pt x="38" y="38"/>
                </a:moveTo>
                <a:lnTo>
                  <a:pt x="38" y="346"/>
                </a:lnTo>
                <a:lnTo>
                  <a:pt x="346" y="346"/>
                </a:lnTo>
                <a:lnTo>
                  <a:pt x="384" y="384"/>
                </a:lnTo>
                <a:lnTo>
                  <a:pt x="0" y="384"/>
                </a:lnTo>
                <a:lnTo>
                  <a:pt x="0" y="0"/>
                </a:lnTo>
                <a:lnTo>
                  <a:pt x="38" y="38"/>
                </a:lnTo>
              </a:path>
            </a:pathLst>
          </a:custGeom>
          <a:solidFill>
            <a:srgbClr val="002010">
              <a:alpha val="50000"/>
            </a:srgbClr>
          </a:solidFill>
          <a:ln w="9525">
            <a:noFill/>
            <a:round/>
            <a:headEnd type="none" w="sm" len="sm"/>
            <a:tailEnd type="none" w="sm" len="sm"/>
          </a:ln>
          <a:effectLst/>
        </p:spPr>
        <p:txBody>
          <a:bodyPr/>
          <a:lstStyle/>
          <a:p>
            <a:endParaRPr lang="es-ES"/>
          </a:p>
        </p:txBody>
      </p:sp>
      <p:sp>
        <p:nvSpPr>
          <p:cNvPr id="439310" name="Rectangle 14"/>
          <p:cNvSpPr>
            <a:spLocks noChangeArrowheads="1"/>
          </p:cNvSpPr>
          <p:nvPr/>
        </p:nvSpPr>
        <p:spPr bwMode="auto">
          <a:xfrm>
            <a:off x="1371600" y="4076700"/>
            <a:ext cx="3632200" cy="457200"/>
          </a:xfrm>
          <a:prstGeom prst="rect">
            <a:avLst/>
          </a:prstGeom>
          <a:noFill/>
          <a:ln w="9525">
            <a:noFill/>
            <a:miter lim="800000"/>
            <a:headEnd/>
            <a:tailEnd/>
          </a:ln>
          <a:effectLst/>
        </p:spPr>
        <p:txBody>
          <a:bodyPr lIns="92075" tIns="46038" rIns="92075" bIns="46038">
            <a:spAutoFit/>
          </a:bodyPr>
          <a:lstStyle/>
          <a:p>
            <a:pPr eaLnBrk="0" hangingPunct="0">
              <a:spcBef>
                <a:spcPct val="50000"/>
              </a:spcBef>
              <a:buFontTx/>
              <a:buNone/>
            </a:pPr>
            <a:r>
              <a:rPr kumimoji="1" lang="es-EC" sz="2400" i="1">
                <a:latin typeface="Times New Roman" charset="0"/>
              </a:rPr>
              <a:t>Comparación</a:t>
            </a:r>
            <a:endParaRPr kumimoji="1" lang="es-ES" sz="2400" i="1">
              <a:latin typeface="Times New Roman" charset="0"/>
            </a:endParaRPr>
          </a:p>
        </p:txBody>
      </p:sp>
      <p:sp>
        <p:nvSpPr>
          <p:cNvPr id="439311" name="Rectangle 15" descr="Green marble">
            <a:hlinkClick r:id="" action="ppaction://noaction"/>
          </p:cNvPr>
          <p:cNvSpPr>
            <a:spLocks noChangeArrowheads="1"/>
          </p:cNvSpPr>
          <p:nvPr/>
        </p:nvSpPr>
        <p:spPr bwMode="auto">
          <a:xfrm>
            <a:off x="611188" y="5045075"/>
            <a:ext cx="609600" cy="609600"/>
          </a:xfrm>
          <a:prstGeom prst="rect">
            <a:avLst/>
          </a:prstGeom>
          <a:blipFill dpi="0" rotWithShape="0">
            <a:blip r:embed="rId3"/>
            <a:srcRect/>
            <a:tile tx="0" ty="0" sx="100000" sy="100000" flip="none" algn="tl"/>
          </a:blipFill>
          <a:ln w="9525">
            <a:noFill/>
            <a:miter lim="800000"/>
            <a:headEnd/>
            <a:tailEnd/>
          </a:ln>
          <a:effectLst/>
        </p:spPr>
        <p:txBody>
          <a:bodyPr/>
          <a:lstStyle/>
          <a:p>
            <a:endParaRPr lang="es-ES"/>
          </a:p>
        </p:txBody>
      </p:sp>
      <p:sp>
        <p:nvSpPr>
          <p:cNvPr id="439312" name="Freeform 16"/>
          <p:cNvSpPr>
            <a:spLocks/>
          </p:cNvSpPr>
          <p:nvPr/>
        </p:nvSpPr>
        <p:spPr bwMode="auto">
          <a:xfrm>
            <a:off x="611188" y="5045075"/>
            <a:ext cx="611187" cy="611188"/>
          </a:xfrm>
          <a:custGeom>
            <a:avLst/>
            <a:gdLst/>
            <a:ahLst/>
            <a:cxnLst>
              <a:cxn ang="0">
                <a:pos x="38" y="38"/>
              </a:cxn>
              <a:cxn ang="0">
                <a:pos x="346" y="38"/>
              </a:cxn>
              <a:cxn ang="0">
                <a:pos x="346" y="346"/>
              </a:cxn>
              <a:cxn ang="0">
                <a:pos x="384" y="384"/>
              </a:cxn>
              <a:cxn ang="0">
                <a:pos x="384" y="0"/>
              </a:cxn>
              <a:cxn ang="0">
                <a:pos x="0" y="0"/>
              </a:cxn>
            </a:cxnLst>
            <a:rect l="0" t="0" r="r" b="b"/>
            <a:pathLst>
              <a:path w="385" h="385">
                <a:moveTo>
                  <a:pt x="38" y="38"/>
                </a:moveTo>
                <a:lnTo>
                  <a:pt x="346" y="38"/>
                </a:lnTo>
                <a:lnTo>
                  <a:pt x="346" y="346"/>
                </a:lnTo>
                <a:lnTo>
                  <a:pt x="384" y="384"/>
                </a:lnTo>
                <a:lnTo>
                  <a:pt x="384" y="0"/>
                </a:lnTo>
                <a:lnTo>
                  <a:pt x="0" y="0"/>
                </a:lnTo>
              </a:path>
            </a:pathLst>
          </a:custGeom>
          <a:solidFill>
            <a:srgbClr val="71BB96">
              <a:alpha val="50000"/>
            </a:srgbClr>
          </a:solidFill>
          <a:ln w="9525">
            <a:noFill/>
            <a:round/>
            <a:headEnd type="none" w="sm" len="sm"/>
            <a:tailEnd type="none" w="sm" len="sm"/>
          </a:ln>
          <a:effectLst/>
        </p:spPr>
        <p:txBody>
          <a:bodyPr/>
          <a:lstStyle/>
          <a:p>
            <a:endParaRPr lang="es-ES"/>
          </a:p>
        </p:txBody>
      </p:sp>
      <p:sp>
        <p:nvSpPr>
          <p:cNvPr id="439313" name="Freeform 17"/>
          <p:cNvSpPr>
            <a:spLocks/>
          </p:cNvSpPr>
          <p:nvPr/>
        </p:nvSpPr>
        <p:spPr bwMode="auto">
          <a:xfrm>
            <a:off x="611188" y="5045075"/>
            <a:ext cx="611187" cy="611188"/>
          </a:xfrm>
          <a:custGeom>
            <a:avLst/>
            <a:gdLst/>
            <a:ahLst/>
            <a:cxnLst>
              <a:cxn ang="0">
                <a:pos x="38" y="38"/>
              </a:cxn>
              <a:cxn ang="0">
                <a:pos x="38" y="346"/>
              </a:cxn>
              <a:cxn ang="0">
                <a:pos x="346" y="346"/>
              </a:cxn>
              <a:cxn ang="0">
                <a:pos x="384" y="384"/>
              </a:cxn>
              <a:cxn ang="0">
                <a:pos x="0" y="384"/>
              </a:cxn>
              <a:cxn ang="0">
                <a:pos x="0" y="0"/>
              </a:cxn>
              <a:cxn ang="0">
                <a:pos x="38" y="38"/>
              </a:cxn>
            </a:cxnLst>
            <a:rect l="0" t="0" r="r" b="b"/>
            <a:pathLst>
              <a:path w="385" h="385">
                <a:moveTo>
                  <a:pt x="38" y="38"/>
                </a:moveTo>
                <a:lnTo>
                  <a:pt x="38" y="346"/>
                </a:lnTo>
                <a:lnTo>
                  <a:pt x="346" y="346"/>
                </a:lnTo>
                <a:lnTo>
                  <a:pt x="384" y="384"/>
                </a:lnTo>
                <a:lnTo>
                  <a:pt x="0" y="384"/>
                </a:lnTo>
                <a:lnTo>
                  <a:pt x="0" y="0"/>
                </a:lnTo>
                <a:lnTo>
                  <a:pt x="38" y="38"/>
                </a:lnTo>
              </a:path>
            </a:pathLst>
          </a:custGeom>
          <a:solidFill>
            <a:srgbClr val="002010">
              <a:alpha val="50000"/>
            </a:srgbClr>
          </a:solidFill>
          <a:ln w="9525">
            <a:noFill/>
            <a:round/>
            <a:headEnd type="none" w="sm" len="sm"/>
            <a:tailEnd type="none" w="sm" len="sm"/>
          </a:ln>
          <a:effectLst/>
        </p:spPr>
        <p:txBody>
          <a:bodyPr/>
          <a:lstStyle/>
          <a:p>
            <a:endParaRPr lang="es-ES"/>
          </a:p>
        </p:txBody>
      </p:sp>
      <p:sp>
        <p:nvSpPr>
          <p:cNvPr id="439314" name="Rectangle 18"/>
          <p:cNvSpPr>
            <a:spLocks noChangeArrowheads="1"/>
          </p:cNvSpPr>
          <p:nvPr/>
        </p:nvSpPr>
        <p:spPr bwMode="auto">
          <a:xfrm>
            <a:off x="1373188" y="5121275"/>
            <a:ext cx="2743200" cy="457200"/>
          </a:xfrm>
          <a:prstGeom prst="rect">
            <a:avLst/>
          </a:prstGeom>
          <a:noFill/>
          <a:ln w="9525">
            <a:noFill/>
            <a:miter lim="800000"/>
            <a:headEnd/>
            <a:tailEnd/>
          </a:ln>
          <a:effectLst/>
        </p:spPr>
        <p:txBody>
          <a:bodyPr lIns="92075" tIns="46038" rIns="92075" bIns="46038">
            <a:spAutoFit/>
          </a:bodyPr>
          <a:lstStyle/>
          <a:p>
            <a:pPr eaLnBrk="0" hangingPunct="0">
              <a:spcBef>
                <a:spcPct val="50000"/>
              </a:spcBef>
              <a:buFontTx/>
              <a:buNone/>
            </a:pPr>
            <a:r>
              <a:rPr kumimoji="1" lang="es-EC" sz="2400">
                <a:latin typeface="Times New Roman" charset="0"/>
              </a:rPr>
              <a:t>Diferencias</a:t>
            </a:r>
            <a:endParaRPr kumimoji="1" lang="es-ES" sz="2400">
              <a:latin typeface="Times New Roman" charset="0"/>
            </a:endParaRPr>
          </a:p>
        </p:txBody>
      </p:sp>
      <p:pic>
        <p:nvPicPr>
          <p:cNvPr id="439315" name="Picture 19" descr="logo"/>
          <p:cNvPicPr>
            <a:picLocks noChangeAspect="1" noChangeArrowheads="1"/>
          </p:cNvPicPr>
          <p:nvPr/>
        </p:nvPicPr>
        <p:blipFill>
          <a:blip r:embed="rId6"/>
          <a:srcRect/>
          <a:stretch>
            <a:fillRect/>
          </a:stretch>
        </p:blipFill>
        <p:spPr bwMode="auto">
          <a:xfrm>
            <a:off x="7115175" y="0"/>
            <a:ext cx="2028825" cy="704850"/>
          </a:xfrm>
          <a:prstGeom prst="rect">
            <a:avLst/>
          </a:prstGeom>
          <a:noFill/>
          <a:ln w="9525">
            <a:noFill/>
            <a:miter lim="800000"/>
            <a:headEnd/>
            <a:tailEnd/>
          </a:ln>
        </p:spPr>
      </p:pic>
      <p:pic>
        <p:nvPicPr>
          <p:cNvPr id="439316" name="Picture 20"/>
          <p:cNvPicPr>
            <a:picLocks noChangeAspect="1" noChangeArrowheads="1"/>
          </p:cNvPicPr>
          <p:nvPr/>
        </p:nvPicPr>
        <p:blipFill>
          <a:blip r:embed="rId7"/>
          <a:srcRect/>
          <a:stretch>
            <a:fillRect/>
          </a:stretch>
        </p:blipFill>
        <p:spPr bwMode="auto">
          <a:xfrm>
            <a:off x="5435600" y="2276475"/>
            <a:ext cx="2209800" cy="2228850"/>
          </a:xfrm>
          <a:prstGeom prst="rect">
            <a:avLst/>
          </a:prstGeom>
          <a:noFill/>
        </p:spPr>
      </p:pic>
      <p:sp>
        <p:nvSpPr>
          <p:cNvPr id="439317" name="AutoShape 21"/>
          <p:cNvSpPr>
            <a:spLocks noChangeArrowheads="1"/>
          </p:cNvSpPr>
          <p:nvPr/>
        </p:nvSpPr>
        <p:spPr bwMode="auto">
          <a:xfrm>
            <a:off x="134938" y="981075"/>
            <a:ext cx="9009062" cy="638175"/>
          </a:xfrm>
          <a:prstGeom prst="foldedCorner">
            <a:avLst>
              <a:gd name="adj" fmla="val 12500"/>
            </a:avLst>
          </a:prstGeom>
          <a:noFill/>
          <a:ln w="3175" cap="sq">
            <a:solidFill>
              <a:schemeClr val="tx2"/>
            </a:solidFill>
            <a:round/>
            <a:headEnd type="none" w="sm" len="sm"/>
            <a:tailEnd type="none" w="sm" len="sm"/>
          </a:ln>
          <a:effectLst/>
        </p:spPr>
        <p:txBody>
          <a:bodyPr>
            <a:spAutoFit/>
          </a:bodyPr>
          <a:lstStyle/>
          <a:p>
            <a:pPr>
              <a:spcBef>
                <a:spcPct val="0"/>
              </a:spcBef>
              <a:buFontTx/>
              <a:buNone/>
            </a:pPr>
            <a:r>
              <a:rPr lang="es-EC" sz="3200" b="1">
                <a:solidFill>
                  <a:srgbClr val="FFFFCC"/>
                </a:solidFill>
                <a:effectLst>
                  <a:outerShdw blurRad="38100" dist="38100" dir="2700000" algn="tl">
                    <a:srgbClr val="000000"/>
                  </a:outerShdw>
                </a:effectLst>
                <a:latin typeface="Trebuchet MS" pitchFamily="34" charset="0"/>
              </a:rPr>
              <a:t>ESCUELA SUPERIOR POLITECNICA DEL LITORAL</a:t>
            </a:r>
            <a:endParaRPr lang="es-ES" sz="3200" b="1">
              <a:solidFill>
                <a:srgbClr val="FFFFCC"/>
              </a:solidFill>
              <a:effectLst>
                <a:outerShdw blurRad="38100" dist="38100" dir="2700000" algn="tl">
                  <a:srgbClr val="000000"/>
                </a:outerShdw>
              </a:effectLst>
              <a:latin typeface="Trebuchet MS" pitchFamily="34" charset="0"/>
            </a:endParaRPr>
          </a:p>
        </p:txBody>
      </p:sp>
      <p:pic>
        <p:nvPicPr>
          <p:cNvPr id="439318" name="Picture 22" descr="1"/>
          <p:cNvPicPr>
            <a:picLocks noChangeAspect="1" noChangeArrowheads="1"/>
          </p:cNvPicPr>
          <p:nvPr/>
        </p:nvPicPr>
        <p:blipFill>
          <a:blip r:embed="rId8">
            <a:clrChange>
              <a:clrFrom>
                <a:srgbClr val="FEFDFB"/>
              </a:clrFrom>
              <a:clrTo>
                <a:srgbClr val="FEFDFB">
                  <a:alpha val="0"/>
                </a:srgbClr>
              </a:clrTo>
            </a:clrChange>
          </a:blip>
          <a:srcRect/>
          <a:stretch>
            <a:fillRect/>
          </a:stretch>
        </p:blipFill>
        <p:spPr bwMode="auto">
          <a:xfrm>
            <a:off x="7451725" y="4581525"/>
            <a:ext cx="838200" cy="1400175"/>
          </a:xfrm>
          <a:prstGeom prst="rect">
            <a:avLst/>
          </a:prstGeom>
          <a:noFill/>
        </p:spPr>
      </p:pic>
      <p:pic>
        <p:nvPicPr>
          <p:cNvPr id="439319" name="Picture 23" descr="aladin2"/>
          <p:cNvPicPr>
            <a:picLocks noChangeAspect="1" noChangeArrowheads="1" noCrop="1"/>
          </p:cNvPicPr>
          <p:nvPr/>
        </p:nvPicPr>
        <p:blipFill>
          <a:blip r:embed="rId9"/>
          <a:srcRect/>
          <a:stretch>
            <a:fillRect/>
          </a:stretch>
        </p:blipFill>
        <p:spPr bwMode="auto">
          <a:xfrm>
            <a:off x="7626350" y="2492375"/>
            <a:ext cx="1517650" cy="1517650"/>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9317"/>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439316"/>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439298"/>
                                        </p:tgtEl>
                                        <p:attrNameLst>
                                          <p:attrName>style.visibility</p:attrName>
                                        </p:attrNameLst>
                                      </p:cBhvr>
                                      <p:to>
                                        <p:strVal val="visible"/>
                                      </p:to>
                                    </p:set>
                                  </p:childTnLst>
                                </p:cTn>
                              </p:par>
                            </p:childTnLst>
                          </p:cTn>
                        </p:par>
                        <p:par>
                          <p:cTn id="13" fill="hold">
                            <p:stCondLst>
                              <p:cond delay="1500"/>
                            </p:stCondLst>
                            <p:childTnLst>
                              <p:par>
                                <p:cTn id="14" presetID="17" presetClass="entr" presetSubtype="10" fill="hold" grpId="0" nodeType="afterEffect">
                                  <p:stCondLst>
                                    <p:cond delay="0"/>
                                  </p:stCondLst>
                                  <p:childTnLst>
                                    <p:set>
                                      <p:cBhvr>
                                        <p:cTn id="15" dur="1" fill="hold">
                                          <p:stCondLst>
                                            <p:cond delay="0"/>
                                          </p:stCondLst>
                                        </p:cTn>
                                        <p:tgtEl>
                                          <p:spTgt spid="439299"/>
                                        </p:tgtEl>
                                        <p:attrNameLst>
                                          <p:attrName>style.visibility</p:attrName>
                                        </p:attrNameLst>
                                      </p:cBhvr>
                                      <p:to>
                                        <p:strVal val="visible"/>
                                      </p:to>
                                    </p:set>
                                    <p:anim calcmode="lin" valueType="num">
                                      <p:cBhvr>
                                        <p:cTn id="16" dur="500" fill="hold"/>
                                        <p:tgtEl>
                                          <p:spTgt spid="439299"/>
                                        </p:tgtEl>
                                        <p:attrNameLst>
                                          <p:attrName>ppt_w</p:attrName>
                                        </p:attrNameLst>
                                      </p:cBhvr>
                                      <p:tavLst>
                                        <p:tav tm="0">
                                          <p:val>
                                            <p:fltVal val="0"/>
                                          </p:val>
                                        </p:tav>
                                        <p:tav tm="100000">
                                          <p:val>
                                            <p:strVal val="#ppt_w"/>
                                          </p:val>
                                        </p:tav>
                                      </p:tavLst>
                                    </p:anim>
                                    <p:anim calcmode="lin" valueType="num">
                                      <p:cBhvr>
                                        <p:cTn id="17" dur="500" fill="hold"/>
                                        <p:tgtEl>
                                          <p:spTgt spid="439299"/>
                                        </p:tgtEl>
                                        <p:attrNameLst>
                                          <p:attrName>ppt_h</p:attrName>
                                        </p:attrNameLst>
                                      </p:cBhvr>
                                      <p:tavLst>
                                        <p:tav tm="0">
                                          <p:val>
                                            <p:strVal val="#ppt_h"/>
                                          </p:val>
                                        </p:tav>
                                        <p:tav tm="100000">
                                          <p:val>
                                            <p:strVal val="#ppt_h"/>
                                          </p:val>
                                        </p:tav>
                                      </p:tavLst>
                                    </p:anim>
                                  </p:childTnLst>
                                </p:cTn>
                              </p:par>
                            </p:childTnLst>
                          </p:cTn>
                        </p:par>
                        <p:par>
                          <p:cTn id="18" fill="hold">
                            <p:stCondLst>
                              <p:cond delay="2000"/>
                            </p:stCondLst>
                            <p:childTnLst>
                              <p:par>
                                <p:cTn id="19" presetID="17" presetClass="entr" presetSubtype="10" fill="hold" grpId="0" nodeType="afterEffect">
                                  <p:stCondLst>
                                    <p:cond delay="0"/>
                                  </p:stCondLst>
                                  <p:childTnLst>
                                    <p:set>
                                      <p:cBhvr>
                                        <p:cTn id="20" dur="1" fill="hold">
                                          <p:stCondLst>
                                            <p:cond delay="0"/>
                                          </p:stCondLst>
                                        </p:cTn>
                                        <p:tgtEl>
                                          <p:spTgt spid="439302"/>
                                        </p:tgtEl>
                                        <p:attrNameLst>
                                          <p:attrName>style.visibility</p:attrName>
                                        </p:attrNameLst>
                                      </p:cBhvr>
                                      <p:to>
                                        <p:strVal val="visible"/>
                                      </p:to>
                                    </p:set>
                                    <p:anim calcmode="lin" valueType="num">
                                      <p:cBhvr>
                                        <p:cTn id="21" dur="500" fill="hold"/>
                                        <p:tgtEl>
                                          <p:spTgt spid="439302"/>
                                        </p:tgtEl>
                                        <p:attrNameLst>
                                          <p:attrName>ppt_w</p:attrName>
                                        </p:attrNameLst>
                                      </p:cBhvr>
                                      <p:tavLst>
                                        <p:tav tm="0">
                                          <p:val>
                                            <p:fltVal val="0"/>
                                          </p:val>
                                        </p:tav>
                                        <p:tav tm="100000">
                                          <p:val>
                                            <p:strVal val="#ppt_w"/>
                                          </p:val>
                                        </p:tav>
                                      </p:tavLst>
                                    </p:anim>
                                    <p:anim calcmode="lin" valueType="num">
                                      <p:cBhvr>
                                        <p:cTn id="22" dur="500" fill="hold"/>
                                        <p:tgtEl>
                                          <p:spTgt spid="439302"/>
                                        </p:tgtEl>
                                        <p:attrNameLst>
                                          <p:attrName>ppt_h</p:attrName>
                                        </p:attrNameLst>
                                      </p:cBhvr>
                                      <p:tavLst>
                                        <p:tav tm="0">
                                          <p:val>
                                            <p:strVal val="#ppt_h"/>
                                          </p:val>
                                        </p:tav>
                                        <p:tav tm="100000">
                                          <p:val>
                                            <p:strVal val="#ppt_h"/>
                                          </p:val>
                                        </p:tav>
                                      </p:tavLst>
                                    </p:anim>
                                  </p:childTnLst>
                                </p:cTn>
                              </p:par>
                            </p:childTnLst>
                          </p:cTn>
                        </p:par>
                        <p:par>
                          <p:cTn id="23" fill="hold">
                            <p:stCondLst>
                              <p:cond delay="2500"/>
                            </p:stCondLst>
                            <p:childTnLst>
                              <p:par>
                                <p:cTn id="24" presetID="17" presetClass="entr" presetSubtype="10" fill="hold" grpId="0" nodeType="afterEffect">
                                  <p:stCondLst>
                                    <p:cond delay="0"/>
                                  </p:stCondLst>
                                  <p:childTnLst>
                                    <p:set>
                                      <p:cBhvr>
                                        <p:cTn id="25" dur="1" fill="hold">
                                          <p:stCondLst>
                                            <p:cond delay="0"/>
                                          </p:stCondLst>
                                        </p:cTn>
                                        <p:tgtEl>
                                          <p:spTgt spid="439304"/>
                                        </p:tgtEl>
                                        <p:attrNameLst>
                                          <p:attrName>style.visibility</p:attrName>
                                        </p:attrNameLst>
                                      </p:cBhvr>
                                      <p:to>
                                        <p:strVal val="visible"/>
                                      </p:to>
                                    </p:set>
                                    <p:anim calcmode="lin" valueType="num">
                                      <p:cBhvr>
                                        <p:cTn id="26" dur="500" fill="hold"/>
                                        <p:tgtEl>
                                          <p:spTgt spid="439304"/>
                                        </p:tgtEl>
                                        <p:attrNameLst>
                                          <p:attrName>ppt_w</p:attrName>
                                        </p:attrNameLst>
                                      </p:cBhvr>
                                      <p:tavLst>
                                        <p:tav tm="0">
                                          <p:val>
                                            <p:fltVal val="0"/>
                                          </p:val>
                                        </p:tav>
                                        <p:tav tm="100000">
                                          <p:val>
                                            <p:strVal val="#ppt_w"/>
                                          </p:val>
                                        </p:tav>
                                      </p:tavLst>
                                    </p:anim>
                                    <p:anim calcmode="lin" valueType="num">
                                      <p:cBhvr>
                                        <p:cTn id="27" dur="500" fill="hold"/>
                                        <p:tgtEl>
                                          <p:spTgt spid="439304"/>
                                        </p:tgtEl>
                                        <p:attrNameLst>
                                          <p:attrName>ppt_h</p:attrName>
                                        </p:attrNameLst>
                                      </p:cBhvr>
                                      <p:tavLst>
                                        <p:tav tm="0">
                                          <p:val>
                                            <p:strVal val="#ppt_h"/>
                                          </p:val>
                                        </p:tav>
                                        <p:tav tm="100000">
                                          <p:val>
                                            <p:strVal val="#ppt_h"/>
                                          </p:val>
                                        </p:tav>
                                      </p:tavLst>
                                    </p:anim>
                                  </p:childTnLst>
                                </p:cTn>
                              </p:par>
                            </p:childTnLst>
                          </p:cTn>
                        </p:par>
                        <p:par>
                          <p:cTn id="28" fill="hold">
                            <p:stCondLst>
                              <p:cond delay="3000"/>
                            </p:stCondLst>
                            <p:childTnLst>
                              <p:par>
                                <p:cTn id="29" presetID="17" presetClass="entr" presetSubtype="10" fill="hold" grpId="0" nodeType="afterEffect">
                                  <p:stCondLst>
                                    <p:cond delay="0"/>
                                  </p:stCondLst>
                                  <p:childTnLst>
                                    <p:set>
                                      <p:cBhvr>
                                        <p:cTn id="30" dur="1" fill="hold">
                                          <p:stCondLst>
                                            <p:cond delay="0"/>
                                          </p:stCondLst>
                                        </p:cTn>
                                        <p:tgtEl>
                                          <p:spTgt spid="439306"/>
                                        </p:tgtEl>
                                        <p:attrNameLst>
                                          <p:attrName>style.visibility</p:attrName>
                                        </p:attrNameLst>
                                      </p:cBhvr>
                                      <p:to>
                                        <p:strVal val="visible"/>
                                      </p:to>
                                    </p:set>
                                    <p:anim calcmode="lin" valueType="num">
                                      <p:cBhvr>
                                        <p:cTn id="31" dur="500" fill="hold"/>
                                        <p:tgtEl>
                                          <p:spTgt spid="439306"/>
                                        </p:tgtEl>
                                        <p:attrNameLst>
                                          <p:attrName>ppt_w</p:attrName>
                                        </p:attrNameLst>
                                      </p:cBhvr>
                                      <p:tavLst>
                                        <p:tav tm="0">
                                          <p:val>
                                            <p:fltVal val="0"/>
                                          </p:val>
                                        </p:tav>
                                        <p:tav tm="100000">
                                          <p:val>
                                            <p:strVal val="#ppt_w"/>
                                          </p:val>
                                        </p:tav>
                                      </p:tavLst>
                                    </p:anim>
                                    <p:anim calcmode="lin" valueType="num">
                                      <p:cBhvr>
                                        <p:cTn id="32" dur="500" fill="hold"/>
                                        <p:tgtEl>
                                          <p:spTgt spid="439306"/>
                                        </p:tgtEl>
                                        <p:attrNameLst>
                                          <p:attrName>ppt_h</p:attrName>
                                        </p:attrNameLst>
                                      </p:cBhvr>
                                      <p:tavLst>
                                        <p:tav tm="0">
                                          <p:val>
                                            <p:strVal val="#ppt_h"/>
                                          </p:val>
                                        </p:tav>
                                        <p:tav tm="100000">
                                          <p:val>
                                            <p:strVal val="#ppt_h"/>
                                          </p:val>
                                        </p:tav>
                                      </p:tavLst>
                                    </p:anim>
                                  </p:childTnLst>
                                </p:cTn>
                              </p:par>
                            </p:childTnLst>
                          </p:cTn>
                        </p:par>
                        <p:par>
                          <p:cTn id="33" fill="hold">
                            <p:stCondLst>
                              <p:cond delay="3500"/>
                            </p:stCondLst>
                            <p:childTnLst>
                              <p:par>
                                <p:cTn id="34" presetID="17" presetClass="entr" presetSubtype="10" fill="hold" grpId="0" nodeType="afterEffect">
                                  <p:stCondLst>
                                    <p:cond delay="0"/>
                                  </p:stCondLst>
                                  <p:childTnLst>
                                    <p:set>
                                      <p:cBhvr>
                                        <p:cTn id="35" dur="1" fill="hold">
                                          <p:stCondLst>
                                            <p:cond delay="0"/>
                                          </p:stCondLst>
                                        </p:cTn>
                                        <p:tgtEl>
                                          <p:spTgt spid="439307"/>
                                        </p:tgtEl>
                                        <p:attrNameLst>
                                          <p:attrName>style.visibility</p:attrName>
                                        </p:attrNameLst>
                                      </p:cBhvr>
                                      <p:to>
                                        <p:strVal val="visible"/>
                                      </p:to>
                                    </p:set>
                                    <p:anim calcmode="lin" valueType="num">
                                      <p:cBhvr>
                                        <p:cTn id="36" dur="500" fill="hold"/>
                                        <p:tgtEl>
                                          <p:spTgt spid="439307"/>
                                        </p:tgtEl>
                                        <p:attrNameLst>
                                          <p:attrName>ppt_w</p:attrName>
                                        </p:attrNameLst>
                                      </p:cBhvr>
                                      <p:tavLst>
                                        <p:tav tm="0">
                                          <p:val>
                                            <p:fltVal val="0"/>
                                          </p:val>
                                        </p:tav>
                                        <p:tav tm="100000">
                                          <p:val>
                                            <p:strVal val="#ppt_w"/>
                                          </p:val>
                                        </p:tav>
                                      </p:tavLst>
                                    </p:anim>
                                    <p:anim calcmode="lin" valueType="num">
                                      <p:cBhvr>
                                        <p:cTn id="37" dur="500" fill="hold"/>
                                        <p:tgtEl>
                                          <p:spTgt spid="439307"/>
                                        </p:tgtEl>
                                        <p:attrNameLst>
                                          <p:attrName>ppt_h</p:attrName>
                                        </p:attrNameLst>
                                      </p:cBhvr>
                                      <p:tavLst>
                                        <p:tav tm="0">
                                          <p:val>
                                            <p:strVal val="#ppt_h"/>
                                          </p:val>
                                        </p:tav>
                                        <p:tav tm="100000">
                                          <p:val>
                                            <p:strVal val="#ppt_h"/>
                                          </p:val>
                                        </p:tav>
                                      </p:tavLst>
                                    </p:anim>
                                  </p:childTnLst>
                                </p:cTn>
                              </p:par>
                            </p:childTnLst>
                          </p:cTn>
                        </p:par>
                        <p:par>
                          <p:cTn id="38" fill="hold">
                            <p:stCondLst>
                              <p:cond delay="4000"/>
                            </p:stCondLst>
                            <p:childTnLst>
                              <p:par>
                                <p:cTn id="39" presetID="17" presetClass="entr" presetSubtype="10" fill="hold" grpId="0" nodeType="afterEffect">
                                  <p:stCondLst>
                                    <p:cond delay="0"/>
                                  </p:stCondLst>
                                  <p:childTnLst>
                                    <p:set>
                                      <p:cBhvr>
                                        <p:cTn id="40" dur="1" fill="hold">
                                          <p:stCondLst>
                                            <p:cond delay="0"/>
                                          </p:stCondLst>
                                        </p:cTn>
                                        <p:tgtEl>
                                          <p:spTgt spid="439310"/>
                                        </p:tgtEl>
                                        <p:attrNameLst>
                                          <p:attrName>style.visibility</p:attrName>
                                        </p:attrNameLst>
                                      </p:cBhvr>
                                      <p:to>
                                        <p:strVal val="visible"/>
                                      </p:to>
                                    </p:set>
                                    <p:anim calcmode="lin" valueType="num">
                                      <p:cBhvr>
                                        <p:cTn id="41" dur="500" fill="hold"/>
                                        <p:tgtEl>
                                          <p:spTgt spid="439310"/>
                                        </p:tgtEl>
                                        <p:attrNameLst>
                                          <p:attrName>ppt_w</p:attrName>
                                        </p:attrNameLst>
                                      </p:cBhvr>
                                      <p:tavLst>
                                        <p:tav tm="0">
                                          <p:val>
                                            <p:fltVal val="0"/>
                                          </p:val>
                                        </p:tav>
                                        <p:tav tm="100000">
                                          <p:val>
                                            <p:strVal val="#ppt_w"/>
                                          </p:val>
                                        </p:tav>
                                      </p:tavLst>
                                    </p:anim>
                                    <p:anim calcmode="lin" valueType="num">
                                      <p:cBhvr>
                                        <p:cTn id="42" dur="500" fill="hold"/>
                                        <p:tgtEl>
                                          <p:spTgt spid="439310"/>
                                        </p:tgtEl>
                                        <p:attrNameLst>
                                          <p:attrName>ppt_h</p:attrName>
                                        </p:attrNameLst>
                                      </p:cBhvr>
                                      <p:tavLst>
                                        <p:tav tm="0">
                                          <p:val>
                                            <p:strVal val="#ppt_h"/>
                                          </p:val>
                                        </p:tav>
                                        <p:tav tm="100000">
                                          <p:val>
                                            <p:strVal val="#ppt_h"/>
                                          </p:val>
                                        </p:tav>
                                      </p:tavLst>
                                    </p:anim>
                                  </p:childTnLst>
                                </p:cTn>
                              </p:par>
                            </p:childTnLst>
                          </p:cTn>
                        </p:par>
                        <p:par>
                          <p:cTn id="43" fill="hold">
                            <p:stCondLst>
                              <p:cond delay="4500"/>
                            </p:stCondLst>
                            <p:childTnLst>
                              <p:par>
                                <p:cTn id="44" presetID="17" presetClass="entr" presetSubtype="10" fill="hold" grpId="0" nodeType="afterEffect">
                                  <p:stCondLst>
                                    <p:cond delay="0"/>
                                  </p:stCondLst>
                                  <p:childTnLst>
                                    <p:set>
                                      <p:cBhvr>
                                        <p:cTn id="45" dur="1" fill="hold">
                                          <p:stCondLst>
                                            <p:cond delay="0"/>
                                          </p:stCondLst>
                                        </p:cTn>
                                        <p:tgtEl>
                                          <p:spTgt spid="439311"/>
                                        </p:tgtEl>
                                        <p:attrNameLst>
                                          <p:attrName>style.visibility</p:attrName>
                                        </p:attrNameLst>
                                      </p:cBhvr>
                                      <p:to>
                                        <p:strVal val="visible"/>
                                      </p:to>
                                    </p:set>
                                    <p:anim calcmode="lin" valueType="num">
                                      <p:cBhvr>
                                        <p:cTn id="46" dur="500" fill="hold"/>
                                        <p:tgtEl>
                                          <p:spTgt spid="439311"/>
                                        </p:tgtEl>
                                        <p:attrNameLst>
                                          <p:attrName>ppt_w</p:attrName>
                                        </p:attrNameLst>
                                      </p:cBhvr>
                                      <p:tavLst>
                                        <p:tav tm="0">
                                          <p:val>
                                            <p:fltVal val="0"/>
                                          </p:val>
                                        </p:tav>
                                        <p:tav tm="100000">
                                          <p:val>
                                            <p:strVal val="#ppt_w"/>
                                          </p:val>
                                        </p:tav>
                                      </p:tavLst>
                                    </p:anim>
                                    <p:anim calcmode="lin" valueType="num">
                                      <p:cBhvr>
                                        <p:cTn id="47" dur="500" fill="hold"/>
                                        <p:tgtEl>
                                          <p:spTgt spid="439311"/>
                                        </p:tgtEl>
                                        <p:attrNameLst>
                                          <p:attrName>ppt_h</p:attrName>
                                        </p:attrNameLst>
                                      </p:cBhvr>
                                      <p:tavLst>
                                        <p:tav tm="0">
                                          <p:val>
                                            <p:strVal val="#ppt_h"/>
                                          </p:val>
                                        </p:tav>
                                        <p:tav tm="100000">
                                          <p:val>
                                            <p:strVal val="#ppt_h"/>
                                          </p:val>
                                        </p:tav>
                                      </p:tavLst>
                                    </p:anim>
                                  </p:childTnLst>
                                </p:cTn>
                              </p:par>
                            </p:childTnLst>
                          </p:cTn>
                        </p:par>
                        <p:par>
                          <p:cTn id="48" fill="hold">
                            <p:stCondLst>
                              <p:cond delay="5000"/>
                            </p:stCondLst>
                            <p:childTnLst>
                              <p:par>
                                <p:cTn id="49" presetID="17" presetClass="entr" presetSubtype="10" fill="hold" grpId="0" nodeType="afterEffect">
                                  <p:stCondLst>
                                    <p:cond delay="0"/>
                                  </p:stCondLst>
                                  <p:childTnLst>
                                    <p:set>
                                      <p:cBhvr>
                                        <p:cTn id="50" dur="1" fill="hold">
                                          <p:stCondLst>
                                            <p:cond delay="0"/>
                                          </p:stCondLst>
                                        </p:cTn>
                                        <p:tgtEl>
                                          <p:spTgt spid="439314"/>
                                        </p:tgtEl>
                                        <p:attrNameLst>
                                          <p:attrName>style.visibility</p:attrName>
                                        </p:attrNameLst>
                                      </p:cBhvr>
                                      <p:to>
                                        <p:strVal val="visible"/>
                                      </p:to>
                                    </p:set>
                                    <p:anim calcmode="lin" valueType="num">
                                      <p:cBhvr>
                                        <p:cTn id="51" dur="500" fill="hold"/>
                                        <p:tgtEl>
                                          <p:spTgt spid="439314"/>
                                        </p:tgtEl>
                                        <p:attrNameLst>
                                          <p:attrName>ppt_w</p:attrName>
                                        </p:attrNameLst>
                                      </p:cBhvr>
                                      <p:tavLst>
                                        <p:tav tm="0">
                                          <p:val>
                                            <p:fltVal val="0"/>
                                          </p:val>
                                        </p:tav>
                                        <p:tav tm="100000">
                                          <p:val>
                                            <p:strVal val="#ppt_w"/>
                                          </p:val>
                                        </p:tav>
                                      </p:tavLst>
                                    </p:anim>
                                    <p:anim calcmode="lin" valueType="num">
                                      <p:cBhvr>
                                        <p:cTn id="52" dur="500" fill="hold"/>
                                        <p:tgtEl>
                                          <p:spTgt spid="439314"/>
                                        </p:tgtEl>
                                        <p:attrNameLst>
                                          <p:attrName>ppt_h</p:attrName>
                                        </p:attrNameLst>
                                      </p:cBhvr>
                                      <p:tavLst>
                                        <p:tav tm="0">
                                          <p:val>
                                            <p:strVal val="#ppt_h"/>
                                          </p:val>
                                        </p:tav>
                                        <p:tav tm="100000">
                                          <p:val>
                                            <p:strVal val="#ppt_h"/>
                                          </p:val>
                                        </p:tav>
                                      </p:tavLst>
                                    </p:anim>
                                  </p:childTnLst>
                                </p:cTn>
                              </p:par>
                            </p:childTnLst>
                          </p:cTn>
                        </p:par>
                        <p:par>
                          <p:cTn id="53" fill="hold">
                            <p:stCondLst>
                              <p:cond delay="5500"/>
                            </p:stCondLst>
                            <p:childTnLst>
                              <p:par>
                                <p:cTn id="54" presetID="1" presetClass="entr" presetSubtype="0" fill="hold" nodeType="afterEffect">
                                  <p:stCondLst>
                                    <p:cond delay="0"/>
                                  </p:stCondLst>
                                  <p:childTnLst>
                                    <p:set>
                                      <p:cBhvr>
                                        <p:cTn id="55" dur="1" fill="hold">
                                          <p:stCondLst>
                                            <p:cond delay="499"/>
                                          </p:stCondLst>
                                        </p:cTn>
                                        <p:tgtEl>
                                          <p:spTgt spid="439318"/>
                                        </p:tgtEl>
                                        <p:attrNameLst>
                                          <p:attrName>style.visibility</p:attrName>
                                        </p:attrNameLst>
                                      </p:cBhvr>
                                      <p:to>
                                        <p:strVal val="visible"/>
                                      </p:to>
                                    </p:set>
                                  </p:childTnLst>
                                </p:cTn>
                              </p:par>
                            </p:childTnLst>
                          </p:cTn>
                        </p:par>
                        <p:par>
                          <p:cTn id="56" fill="hold">
                            <p:stCondLst>
                              <p:cond delay="6000"/>
                            </p:stCondLst>
                            <p:childTnLst>
                              <p:par>
                                <p:cTn id="57" presetID="1" presetClass="entr" presetSubtype="0" fill="hold" nodeType="afterEffect">
                                  <p:stCondLst>
                                    <p:cond delay="0"/>
                                  </p:stCondLst>
                                  <p:childTnLst>
                                    <p:set>
                                      <p:cBhvr>
                                        <p:cTn id="58" dur="1" fill="hold">
                                          <p:stCondLst>
                                            <p:cond delay="499"/>
                                          </p:stCondLst>
                                        </p:cTn>
                                        <p:tgtEl>
                                          <p:spTgt spid="4393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8" grpId="0" animBg="1"/>
      <p:bldP spid="439299" grpId="0" animBg="1"/>
      <p:bldP spid="439302" grpId="0" autoUpdateAnimBg="0"/>
      <p:bldP spid="439304" grpId="0" animBg="1"/>
      <p:bldP spid="439306" grpId="0" autoUpdateAnimBg="0"/>
      <p:bldP spid="439307" grpId="0" animBg="1"/>
      <p:bldP spid="439310" grpId="0" autoUpdateAnimBg="0"/>
      <p:bldP spid="439311" grpId="0" animBg="1"/>
      <p:bldP spid="439314" grpId="0" autoUpdateAnimBg="0"/>
      <p:bldP spid="439317"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fecha"/>
          <p:cNvSpPr>
            <a:spLocks noGrp="1"/>
          </p:cNvSpPr>
          <p:nvPr>
            <p:ph type="dt" sz="half" idx="10"/>
          </p:nvPr>
        </p:nvSpPr>
        <p:spPr/>
        <p:txBody>
          <a:bodyPr/>
          <a:lstStyle/>
          <a:p>
            <a:fld id="{B57E4DA4-5FF3-4720-8E46-9A002D902354}" type="datetime1">
              <a:rPr lang="es-EC"/>
              <a:pPr/>
              <a:t>12/08/2009</a:t>
            </a:fld>
            <a:endParaRPr lang="es-EC" altLang="en-US"/>
          </a:p>
        </p:txBody>
      </p:sp>
      <p:sp>
        <p:nvSpPr>
          <p:cNvPr id="449538"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 </a:t>
            </a:r>
            <a:r>
              <a:rPr lang="es-ES" b="1">
                <a:effectLst>
                  <a:outerShdw blurRad="38100" dist="38100" dir="2700000" algn="tl">
                    <a:srgbClr val="000000"/>
                  </a:outerShdw>
                </a:effectLst>
                <a:latin typeface="Trebuchet MS" pitchFamily="34" charset="0"/>
              </a:rPr>
              <a:t>Las fases de la meiosis 1</a:t>
            </a:r>
            <a:r>
              <a:rPr lang="es-ES">
                <a:effectLst>
                  <a:outerShdw blurRad="38100" dist="38100" dir="2700000" algn="tl">
                    <a:srgbClr val="000000"/>
                  </a:outerShdw>
                </a:effectLst>
                <a:latin typeface="Trebuchet MS" pitchFamily="34" charset="0"/>
              </a:rPr>
              <a:t> </a:t>
            </a:r>
          </a:p>
        </p:txBody>
      </p:sp>
      <p:sp>
        <p:nvSpPr>
          <p:cNvPr id="449539" name="Rectangle 3"/>
          <p:cNvSpPr>
            <a:spLocks noGrp="1" noChangeArrowheads="1"/>
          </p:cNvSpPr>
          <p:nvPr>
            <p:ph type="body" sz="half" idx="1"/>
          </p:nvPr>
        </p:nvSpPr>
        <p:spPr>
          <a:xfrm>
            <a:off x="468313" y="2708275"/>
            <a:ext cx="4319587" cy="2460625"/>
          </a:xfrm>
        </p:spPr>
        <p:txBody>
          <a:bodyPr/>
          <a:lstStyle/>
          <a:p>
            <a:pPr>
              <a:lnSpc>
                <a:spcPct val="80000"/>
              </a:lnSpc>
            </a:pPr>
            <a:r>
              <a:rPr lang="es-ES" sz="1900" b="1"/>
              <a:t>Prometafase I</a:t>
            </a:r>
            <a:r>
              <a:rPr lang="es-ES" sz="2200"/>
              <a:t> </a:t>
            </a:r>
          </a:p>
          <a:p>
            <a:pPr>
              <a:lnSpc>
                <a:spcPct val="80000"/>
              </a:lnSpc>
            </a:pPr>
            <a:endParaRPr lang="es-ES" sz="1800"/>
          </a:p>
          <a:p>
            <a:pPr>
              <a:lnSpc>
                <a:spcPct val="80000"/>
              </a:lnSpc>
              <a:buFontTx/>
              <a:buNone/>
            </a:pPr>
            <a:r>
              <a:rPr lang="es-ES" sz="1800"/>
              <a:t>      La membrana nuclear desaparece.  Un cinetocoro se forma por cada cromosoma, no uno por cada cromátida, y los cromosomas adosados a fibras del huso comienzan a moverse.  </a:t>
            </a:r>
          </a:p>
        </p:txBody>
      </p:sp>
      <p:pic>
        <p:nvPicPr>
          <p:cNvPr id="449540"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49541" name="Picture 5" descr="prometaphase1"/>
          <p:cNvPicPr>
            <a:picLocks noChangeAspect="1" noChangeArrowheads="1"/>
          </p:cNvPicPr>
          <p:nvPr>
            <p:ph sz="half" idx="2"/>
          </p:nvPr>
        </p:nvPicPr>
        <p:blipFill>
          <a:blip r:embed="rId3"/>
          <a:srcRect/>
          <a:stretch>
            <a:fillRect/>
          </a:stretch>
        </p:blipFill>
        <p:spPr>
          <a:xfrm>
            <a:off x="5688013" y="2936875"/>
            <a:ext cx="2444750" cy="2089150"/>
          </a:xfrm>
          <a:noFill/>
          <a:ln/>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9538"/>
                                        </p:tgtEl>
                                        <p:attrNameLst>
                                          <p:attrName>style.visibility</p:attrName>
                                        </p:attrNameLst>
                                      </p:cBhvr>
                                      <p:to>
                                        <p:strVal val="visible"/>
                                      </p:to>
                                    </p:set>
                                    <p:anim calcmode="lin" valueType="num">
                                      <p:cBhvr>
                                        <p:cTn id="7" dur="500" fill="hold"/>
                                        <p:tgtEl>
                                          <p:spTgt spid="449538"/>
                                        </p:tgtEl>
                                        <p:attrNameLst>
                                          <p:attrName>ppt_w</p:attrName>
                                        </p:attrNameLst>
                                      </p:cBhvr>
                                      <p:tavLst>
                                        <p:tav tm="0">
                                          <p:val>
                                            <p:fltVal val="0"/>
                                          </p:val>
                                        </p:tav>
                                        <p:tav tm="100000">
                                          <p:val>
                                            <p:strVal val="#ppt_w"/>
                                          </p:val>
                                        </p:tav>
                                      </p:tavLst>
                                    </p:anim>
                                    <p:anim calcmode="lin" valueType="num">
                                      <p:cBhvr>
                                        <p:cTn id="8" dur="500" fill="hold"/>
                                        <p:tgtEl>
                                          <p:spTgt spid="44953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49539">
                                            <p:txEl>
                                              <p:pRg st="0" end="0"/>
                                            </p:txEl>
                                          </p:spTgt>
                                        </p:tgtEl>
                                        <p:attrNameLst>
                                          <p:attrName>style.visibility</p:attrName>
                                        </p:attrNameLst>
                                      </p:cBhvr>
                                      <p:to>
                                        <p:strVal val="visible"/>
                                      </p:to>
                                    </p:set>
                                    <p:animEffect transition="in" filter="wipe(up)">
                                      <p:cBhvr>
                                        <p:cTn id="12" dur="500"/>
                                        <p:tgtEl>
                                          <p:spTgt spid="449539">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49539">
                                            <p:txEl>
                                              <p:pRg st="2" end="2"/>
                                            </p:txEl>
                                          </p:spTgt>
                                        </p:tgtEl>
                                        <p:attrNameLst>
                                          <p:attrName>style.visibility</p:attrName>
                                        </p:attrNameLst>
                                      </p:cBhvr>
                                      <p:to>
                                        <p:strVal val="visible"/>
                                      </p:to>
                                    </p:set>
                                    <p:animEffect transition="in" filter="wipe(up)">
                                      <p:cBhvr>
                                        <p:cTn id="16" dur="500"/>
                                        <p:tgtEl>
                                          <p:spTgt spid="449539">
                                            <p:txEl>
                                              <p:pRg st="2" end="2"/>
                                            </p:txEl>
                                          </p:spTgt>
                                        </p:tgtEl>
                                      </p:cBhvr>
                                    </p:animEffect>
                                  </p:childTnLst>
                                </p:cTn>
                              </p:par>
                            </p:childTnLst>
                          </p:cTn>
                        </p:par>
                        <p:par>
                          <p:cTn id="17" fill="hold">
                            <p:stCondLst>
                              <p:cond delay="1500"/>
                            </p:stCondLst>
                            <p:childTnLst>
                              <p:par>
                                <p:cTn id="18" presetID="1" presetClass="entr" presetSubtype="0" fill="hold" nodeType="afterEffect">
                                  <p:stCondLst>
                                    <p:cond delay="0"/>
                                  </p:stCondLst>
                                  <p:childTnLst>
                                    <p:set>
                                      <p:cBhvr>
                                        <p:cTn id="19" dur="1" fill="hold">
                                          <p:stCondLst>
                                            <p:cond delay="499"/>
                                          </p:stCondLst>
                                        </p:cTn>
                                        <p:tgtEl>
                                          <p:spTgt spid="449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38" grpId="0" autoUpdateAnimBg="0"/>
      <p:bldP spid="449539" grpId="0" build="p" autoUpdateAnimBg="0" advAuto="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fecha"/>
          <p:cNvSpPr>
            <a:spLocks noGrp="1"/>
          </p:cNvSpPr>
          <p:nvPr>
            <p:ph type="dt" sz="half" idx="10"/>
          </p:nvPr>
        </p:nvSpPr>
        <p:spPr/>
        <p:txBody>
          <a:bodyPr/>
          <a:lstStyle/>
          <a:p>
            <a:fld id="{F7EC6AEE-B90A-4662-849F-61A90B978E97}" type="datetime1">
              <a:rPr lang="es-EC"/>
              <a:pPr/>
              <a:t>12/08/2009</a:t>
            </a:fld>
            <a:endParaRPr lang="es-EC" altLang="en-US"/>
          </a:p>
        </p:txBody>
      </p:sp>
      <p:sp>
        <p:nvSpPr>
          <p:cNvPr id="450562"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 </a:t>
            </a:r>
            <a:r>
              <a:rPr lang="es-ES" b="1">
                <a:effectLst>
                  <a:outerShdw blurRad="38100" dist="38100" dir="2700000" algn="tl">
                    <a:srgbClr val="000000"/>
                  </a:outerShdw>
                </a:effectLst>
                <a:latin typeface="Trebuchet MS" pitchFamily="34" charset="0"/>
              </a:rPr>
              <a:t>Las fases de la meiosis 1</a:t>
            </a:r>
            <a:r>
              <a:rPr lang="es-ES">
                <a:effectLst>
                  <a:outerShdw blurRad="38100" dist="38100" dir="2700000" algn="tl">
                    <a:srgbClr val="000000"/>
                  </a:outerShdw>
                </a:effectLst>
                <a:latin typeface="Trebuchet MS" pitchFamily="34" charset="0"/>
              </a:rPr>
              <a:t> </a:t>
            </a:r>
          </a:p>
        </p:txBody>
      </p:sp>
      <p:sp>
        <p:nvSpPr>
          <p:cNvPr id="450563" name="Rectangle 3"/>
          <p:cNvSpPr>
            <a:spLocks noGrp="1" noChangeArrowheads="1"/>
          </p:cNvSpPr>
          <p:nvPr>
            <p:ph type="body" sz="half" idx="1"/>
          </p:nvPr>
        </p:nvSpPr>
        <p:spPr>
          <a:xfrm>
            <a:off x="395288" y="1905000"/>
            <a:ext cx="4824412" cy="3611563"/>
          </a:xfrm>
        </p:spPr>
        <p:txBody>
          <a:bodyPr/>
          <a:lstStyle/>
          <a:p>
            <a:pPr>
              <a:lnSpc>
                <a:spcPct val="90000"/>
              </a:lnSpc>
            </a:pPr>
            <a:r>
              <a:rPr lang="es-ES" sz="2100" b="1"/>
              <a:t>Metafase I</a:t>
            </a:r>
            <a:r>
              <a:rPr lang="es-ES" sz="2000"/>
              <a:t>  </a:t>
            </a:r>
            <a:br>
              <a:rPr lang="es-ES" sz="2000"/>
            </a:br>
            <a:r>
              <a:rPr lang="es-ES" sz="2000"/>
              <a:t>  </a:t>
            </a:r>
            <a:br>
              <a:rPr lang="es-ES" sz="2000"/>
            </a:br>
            <a:r>
              <a:rPr lang="es-ES" sz="2000"/>
              <a:t>Bivalentes, cada uno compuesto de dos cromosomas (cuatro cromatidas) se alinean en el plato de metafase. La orientación es al azar, con cada homólogo paterno en un lado. Esto quiere decir que  hay un 50% de posibilidad de que las células hijas reciban el homólogo del padre o de la madre por cada cromosoma.</a:t>
            </a:r>
          </a:p>
        </p:txBody>
      </p:sp>
      <p:pic>
        <p:nvPicPr>
          <p:cNvPr id="450564"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50565" name="Picture 5" descr="metaphase1"/>
          <p:cNvPicPr>
            <a:picLocks noChangeAspect="1" noChangeArrowheads="1"/>
          </p:cNvPicPr>
          <p:nvPr>
            <p:ph sz="half" idx="2"/>
          </p:nvPr>
        </p:nvPicPr>
        <p:blipFill>
          <a:blip r:embed="rId3"/>
          <a:srcRect/>
          <a:stretch>
            <a:fillRect/>
          </a:stretch>
        </p:blipFill>
        <p:spPr>
          <a:xfrm>
            <a:off x="5688013" y="2936875"/>
            <a:ext cx="2444750" cy="2089150"/>
          </a:xfrm>
          <a:noFill/>
          <a:ln/>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50562"/>
                                        </p:tgtEl>
                                        <p:attrNameLst>
                                          <p:attrName>style.visibility</p:attrName>
                                        </p:attrNameLst>
                                      </p:cBhvr>
                                      <p:to>
                                        <p:strVal val="visible"/>
                                      </p:to>
                                    </p:set>
                                    <p:anim calcmode="lin" valueType="num">
                                      <p:cBhvr>
                                        <p:cTn id="7" dur="500" fill="hold"/>
                                        <p:tgtEl>
                                          <p:spTgt spid="450562"/>
                                        </p:tgtEl>
                                        <p:attrNameLst>
                                          <p:attrName>ppt_w</p:attrName>
                                        </p:attrNameLst>
                                      </p:cBhvr>
                                      <p:tavLst>
                                        <p:tav tm="0">
                                          <p:val>
                                            <p:fltVal val="0"/>
                                          </p:val>
                                        </p:tav>
                                        <p:tav tm="100000">
                                          <p:val>
                                            <p:strVal val="#ppt_w"/>
                                          </p:val>
                                        </p:tav>
                                      </p:tavLst>
                                    </p:anim>
                                    <p:anim calcmode="lin" valueType="num">
                                      <p:cBhvr>
                                        <p:cTn id="8" dur="500" fill="hold"/>
                                        <p:tgtEl>
                                          <p:spTgt spid="45056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50563">
                                            <p:txEl>
                                              <p:pRg st="0" end="0"/>
                                            </p:txEl>
                                          </p:spTgt>
                                        </p:tgtEl>
                                        <p:attrNameLst>
                                          <p:attrName>style.visibility</p:attrName>
                                        </p:attrNameLst>
                                      </p:cBhvr>
                                      <p:to>
                                        <p:strVal val="visible"/>
                                      </p:to>
                                    </p:set>
                                    <p:animEffect transition="in" filter="wipe(up)">
                                      <p:cBhvr>
                                        <p:cTn id="12" dur="500"/>
                                        <p:tgtEl>
                                          <p:spTgt spid="450563">
                                            <p:txEl>
                                              <p:pRg st="0" end="0"/>
                                            </p:txEl>
                                          </p:spTgt>
                                        </p:tgtEl>
                                      </p:cBhvr>
                                    </p:animEffect>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499"/>
                                          </p:stCondLst>
                                        </p:cTn>
                                        <p:tgtEl>
                                          <p:spTgt spid="4505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2" grpId="0" autoUpdateAnimBg="0"/>
      <p:bldP spid="450563" grpId="0" build="p" autoUpdateAnimBg="0" advAuto="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fecha"/>
          <p:cNvSpPr>
            <a:spLocks noGrp="1"/>
          </p:cNvSpPr>
          <p:nvPr>
            <p:ph type="dt" sz="half" idx="10"/>
          </p:nvPr>
        </p:nvSpPr>
        <p:spPr/>
        <p:txBody>
          <a:bodyPr/>
          <a:lstStyle/>
          <a:p>
            <a:fld id="{B93200CB-A180-431D-AD9D-45063DE9B513}" type="datetime1">
              <a:rPr lang="es-EC"/>
              <a:pPr/>
              <a:t>12/08/2009</a:t>
            </a:fld>
            <a:endParaRPr lang="es-EC" altLang="en-US"/>
          </a:p>
        </p:txBody>
      </p:sp>
      <p:sp>
        <p:nvSpPr>
          <p:cNvPr id="451586"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 </a:t>
            </a:r>
            <a:r>
              <a:rPr lang="es-ES" b="1">
                <a:effectLst>
                  <a:outerShdw blurRad="38100" dist="38100" dir="2700000" algn="tl">
                    <a:srgbClr val="000000"/>
                  </a:outerShdw>
                </a:effectLst>
                <a:latin typeface="Trebuchet MS" pitchFamily="34" charset="0"/>
              </a:rPr>
              <a:t>Las fases de la meiosis 1</a:t>
            </a:r>
            <a:r>
              <a:rPr lang="es-ES">
                <a:effectLst>
                  <a:outerShdw blurRad="38100" dist="38100" dir="2700000" algn="tl">
                    <a:srgbClr val="000000"/>
                  </a:outerShdw>
                </a:effectLst>
                <a:latin typeface="Trebuchet MS" pitchFamily="34" charset="0"/>
              </a:rPr>
              <a:t> </a:t>
            </a:r>
          </a:p>
        </p:txBody>
      </p:sp>
      <p:sp>
        <p:nvSpPr>
          <p:cNvPr id="451587" name="Rectangle 3"/>
          <p:cNvSpPr>
            <a:spLocks noGrp="1" noChangeArrowheads="1"/>
          </p:cNvSpPr>
          <p:nvPr>
            <p:ph type="body" sz="half" idx="1"/>
          </p:nvPr>
        </p:nvSpPr>
        <p:spPr>
          <a:xfrm>
            <a:off x="323850" y="1905000"/>
            <a:ext cx="4752975" cy="2963863"/>
          </a:xfrm>
        </p:spPr>
        <p:txBody>
          <a:bodyPr/>
          <a:lstStyle/>
          <a:p>
            <a:pPr>
              <a:lnSpc>
                <a:spcPct val="90000"/>
              </a:lnSpc>
            </a:pPr>
            <a:r>
              <a:rPr lang="es-ES" sz="2100" b="1"/>
              <a:t>Anafase I</a:t>
            </a:r>
            <a:r>
              <a:rPr lang="es-ES" sz="2100"/>
              <a:t> </a:t>
            </a:r>
            <a:r>
              <a:rPr lang="es-ES" sz="2000"/>
              <a:t> </a:t>
            </a:r>
            <a:br>
              <a:rPr lang="es-ES" sz="2000"/>
            </a:br>
            <a:r>
              <a:rPr lang="es-ES" sz="2000"/>
              <a:t>  </a:t>
            </a:r>
            <a:br>
              <a:rPr lang="es-ES" sz="2000"/>
            </a:br>
            <a:r>
              <a:rPr lang="es-ES" sz="2000"/>
              <a:t>Los quiasmas se separan. Los cromosomas, cada uno con dos cromátidas, se mueven a polos opuestos. Cada una de las células hijas ahora es haploide (23 cromosomas), pero cada cromosoma tiene dos cromátidas. </a:t>
            </a:r>
          </a:p>
        </p:txBody>
      </p:sp>
      <p:pic>
        <p:nvPicPr>
          <p:cNvPr id="451588"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51589" name="Picture 5" descr="anaphase1"/>
          <p:cNvPicPr>
            <a:picLocks noChangeAspect="1" noChangeArrowheads="1"/>
          </p:cNvPicPr>
          <p:nvPr>
            <p:ph sz="half" idx="2"/>
          </p:nvPr>
        </p:nvPicPr>
        <p:blipFill>
          <a:blip r:embed="rId3"/>
          <a:srcRect/>
          <a:stretch>
            <a:fillRect/>
          </a:stretch>
        </p:blipFill>
        <p:spPr>
          <a:xfrm>
            <a:off x="5688013" y="2936875"/>
            <a:ext cx="2444750" cy="2087563"/>
          </a:xfrm>
          <a:noFill/>
          <a:ln/>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51586"/>
                                        </p:tgtEl>
                                        <p:attrNameLst>
                                          <p:attrName>style.visibility</p:attrName>
                                        </p:attrNameLst>
                                      </p:cBhvr>
                                      <p:to>
                                        <p:strVal val="visible"/>
                                      </p:to>
                                    </p:set>
                                    <p:anim calcmode="lin" valueType="num">
                                      <p:cBhvr>
                                        <p:cTn id="7" dur="500" fill="hold"/>
                                        <p:tgtEl>
                                          <p:spTgt spid="451586"/>
                                        </p:tgtEl>
                                        <p:attrNameLst>
                                          <p:attrName>ppt_w</p:attrName>
                                        </p:attrNameLst>
                                      </p:cBhvr>
                                      <p:tavLst>
                                        <p:tav tm="0">
                                          <p:val>
                                            <p:fltVal val="0"/>
                                          </p:val>
                                        </p:tav>
                                        <p:tav tm="100000">
                                          <p:val>
                                            <p:strVal val="#ppt_w"/>
                                          </p:val>
                                        </p:tav>
                                      </p:tavLst>
                                    </p:anim>
                                    <p:anim calcmode="lin" valueType="num">
                                      <p:cBhvr>
                                        <p:cTn id="8" dur="500" fill="hold"/>
                                        <p:tgtEl>
                                          <p:spTgt spid="45158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51587">
                                            <p:txEl>
                                              <p:pRg st="0" end="0"/>
                                            </p:txEl>
                                          </p:spTgt>
                                        </p:tgtEl>
                                        <p:attrNameLst>
                                          <p:attrName>style.visibility</p:attrName>
                                        </p:attrNameLst>
                                      </p:cBhvr>
                                      <p:to>
                                        <p:strVal val="visible"/>
                                      </p:to>
                                    </p:set>
                                    <p:animEffect transition="in" filter="wipe(up)">
                                      <p:cBhvr>
                                        <p:cTn id="12" dur="500"/>
                                        <p:tgtEl>
                                          <p:spTgt spid="451587">
                                            <p:txEl>
                                              <p:pRg st="0" end="0"/>
                                            </p:txEl>
                                          </p:spTgt>
                                        </p:tgtEl>
                                      </p:cBhvr>
                                    </p:animEffect>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499"/>
                                          </p:stCondLst>
                                        </p:cTn>
                                        <p:tgtEl>
                                          <p:spTgt spid="4515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6" grpId="0" autoUpdateAnimBg="0"/>
      <p:bldP spid="451587" grpId="0" build="p"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fecha"/>
          <p:cNvSpPr>
            <a:spLocks noGrp="1"/>
          </p:cNvSpPr>
          <p:nvPr>
            <p:ph type="dt" sz="half" idx="10"/>
          </p:nvPr>
        </p:nvSpPr>
        <p:spPr/>
        <p:txBody>
          <a:bodyPr/>
          <a:lstStyle/>
          <a:p>
            <a:fld id="{E70D5B2A-9788-4B29-9028-D78E4BF0EEF5}" type="datetime1">
              <a:rPr lang="es-EC"/>
              <a:pPr/>
              <a:t>12/08/2009</a:t>
            </a:fld>
            <a:endParaRPr lang="es-EC" altLang="en-US"/>
          </a:p>
        </p:txBody>
      </p:sp>
      <p:sp>
        <p:nvSpPr>
          <p:cNvPr id="452610"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 </a:t>
            </a:r>
            <a:r>
              <a:rPr lang="es-ES" b="1">
                <a:effectLst>
                  <a:outerShdw blurRad="38100" dist="38100" dir="2700000" algn="tl">
                    <a:srgbClr val="000000"/>
                  </a:outerShdw>
                </a:effectLst>
                <a:latin typeface="Trebuchet MS" pitchFamily="34" charset="0"/>
              </a:rPr>
              <a:t>Las fases de la meiosis 1</a:t>
            </a:r>
            <a:r>
              <a:rPr lang="es-ES">
                <a:effectLst>
                  <a:outerShdw blurRad="38100" dist="38100" dir="2700000" algn="tl">
                    <a:srgbClr val="000000"/>
                  </a:outerShdw>
                </a:effectLst>
                <a:latin typeface="Trebuchet MS" pitchFamily="34" charset="0"/>
              </a:rPr>
              <a:t> </a:t>
            </a:r>
          </a:p>
        </p:txBody>
      </p:sp>
      <p:sp>
        <p:nvSpPr>
          <p:cNvPr id="452611" name="Rectangle 3"/>
          <p:cNvSpPr>
            <a:spLocks noGrp="1" noChangeArrowheads="1"/>
          </p:cNvSpPr>
          <p:nvPr>
            <p:ph type="body" sz="half" idx="1"/>
          </p:nvPr>
        </p:nvSpPr>
        <p:spPr>
          <a:xfrm>
            <a:off x="323850" y="2852738"/>
            <a:ext cx="3887788" cy="2100262"/>
          </a:xfrm>
        </p:spPr>
        <p:txBody>
          <a:bodyPr/>
          <a:lstStyle/>
          <a:p>
            <a:r>
              <a:rPr lang="es-ES" sz="2100" b="1"/>
              <a:t>Telofase I</a:t>
            </a:r>
            <a:r>
              <a:rPr lang="es-ES" sz="2100"/>
              <a:t> </a:t>
            </a:r>
            <a:r>
              <a:rPr lang="es-ES" sz="2000"/>
              <a:t> </a:t>
            </a:r>
            <a:br>
              <a:rPr lang="es-ES" sz="2000"/>
            </a:br>
            <a:r>
              <a:rPr lang="es-ES" sz="2000"/>
              <a:t>  </a:t>
            </a:r>
            <a:br>
              <a:rPr lang="es-ES" sz="2000"/>
            </a:br>
            <a:r>
              <a:rPr lang="es-ES" sz="2000"/>
              <a:t>Las envolturas nucleares se pueden reformar, o la célula puede comenzar rápidamente  meiosis II. </a:t>
            </a:r>
          </a:p>
        </p:txBody>
      </p:sp>
      <p:pic>
        <p:nvPicPr>
          <p:cNvPr id="452612"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52613" name="Picture 5" descr="telophase1a"/>
          <p:cNvPicPr>
            <a:picLocks noChangeAspect="1" noChangeArrowheads="1"/>
          </p:cNvPicPr>
          <p:nvPr>
            <p:ph sz="half" idx="2"/>
          </p:nvPr>
        </p:nvPicPr>
        <p:blipFill>
          <a:blip r:embed="rId3"/>
          <a:srcRect/>
          <a:stretch>
            <a:fillRect/>
          </a:stretch>
        </p:blipFill>
        <p:spPr>
          <a:xfrm>
            <a:off x="5689600" y="2936875"/>
            <a:ext cx="2444750" cy="2089150"/>
          </a:xfrm>
          <a:noFill/>
          <a:ln/>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52610"/>
                                        </p:tgtEl>
                                        <p:attrNameLst>
                                          <p:attrName>style.visibility</p:attrName>
                                        </p:attrNameLst>
                                      </p:cBhvr>
                                      <p:to>
                                        <p:strVal val="visible"/>
                                      </p:to>
                                    </p:set>
                                    <p:anim calcmode="lin" valueType="num">
                                      <p:cBhvr>
                                        <p:cTn id="7" dur="500" fill="hold"/>
                                        <p:tgtEl>
                                          <p:spTgt spid="452610"/>
                                        </p:tgtEl>
                                        <p:attrNameLst>
                                          <p:attrName>ppt_w</p:attrName>
                                        </p:attrNameLst>
                                      </p:cBhvr>
                                      <p:tavLst>
                                        <p:tav tm="0">
                                          <p:val>
                                            <p:fltVal val="0"/>
                                          </p:val>
                                        </p:tav>
                                        <p:tav tm="100000">
                                          <p:val>
                                            <p:strVal val="#ppt_w"/>
                                          </p:val>
                                        </p:tav>
                                      </p:tavLst>
                                    </p:anim>
                                    <p:anim calcmode="lin" valueType="num">
                                      <p:cBhvr>
                                        <p:cTn id="8" dur="500" fill="hold"/>
                                        <p:tgtEl>
                                          <p:spTgt spid="45261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52611">
                                            <p:txEl>
                                              <p:pRg st="0" end="0"/>
                                            </p:txEl>
                                          </p:spTgt>
                                        </p:tgtEl>
                                        <p:attrNameLst>
                                          <p:attrName>style.visibility</p:attrName>
                                        </p:attrNameLst>
                                      </p:cBhvr>
                                      <p:to>
                                        <p:strVal val="visible"/>
                                      </p:to>
                                    </p:set>
                                    <p:animEffect transition="in" filter="wipe(up)">
                                      <p:cBhvr>
                                        <p:cTn id="12" dur="500"/>
                                        <p:tgtEl>
                                          <p:spTgt spid="452611">
                                            <p:txEl>
                                              <p:pRg st="0" end="0"/>
                                            </p:txEl>
                                          </p:spTgt>
                                        </p:tgtEl>
                                      </p:cBhvr>
                                    </p:animEffect>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499"/>
                                          </p:stCondLst>
                                        </p:cTn>
                                        <p:tgtEl>
                                          <p:spTgt spid="4526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0" grpId="0" autoUpdateAnimBg="0"/>
      <p:bldP spid="452611"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fecha"/>
          <p:cNvSpPr>
            <a:spLocks noGrp="1"/>
          </p:cNvSpPr>
          <p:nvPr>
            <p:ph type="dt" sz="half" idx="10"/>
          </p:nvPr>
        </p:nvSpPr>
        <p:spPr/>
        <p:txBody>
          <a:bodyPr/>
          <a:lstStyle/>
          <a:p>
            <a:fld id="{0E9ECC3C-543E-4EB6-919A-7130B39824DF}" type="datetime1">
              <a:rPr lang="es-EC"/>
              <a:pPr/>
              <a:t>12/08/2009</a:t>
            </a:fld>
            <a:endParaRPr lang="es-EC" altLang="en-US"/>
          </a:p>
        </p:txBody>
      </p:sp>
      <p:sp>
        <p:nvSpPr>
          <p:cNvPr id="453634"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 </a:t>
            </a:r>
            <a:r>
              <a:rPr lang="es-ES" b="1">
                <a:effectLst>
                  <a:outerShdw blurRad="38100" dist="38100" dir="2700000" algn="tl">
                    <a:srgbClr val="000000"/>
                  </a:outerShdw>
                </a:effectLst>
                <a:latin typeface="Trebuchet MS" pitchFamily="34" charset="0"/>
              </a:rPr>
              <a:t>Las fases de la meiosis 1</a:t>
            </a:r>
            <a:r>
              <a:rPr lang="es-ES">
                <a:effectLst>
                  <a:outerShdw blurRad="38100" dist="38100" dir="2700000" algn="tl">
                    <a:srgbClr val="000000"/>
                  </a:outerShdw>
                </a:effectLst>
                <a:latin typeface="Trebuchet MS" pitchFamily="34" charset="0"/>
              </a:rPr>
              <a:t> </a:t>
            </a:r>
          </a:p>
        </p:txBody>
      </p:sp>
      <p:sp>
        <p:nvSpPr>
          <p:cNvPr id="453635" name="Rectangle 3"/>
          <p:cNvSpPr>
            <a:spLocks noChangeArrowheads="1"/>
          </p:cNvSpPr>
          <p:nvPr>
            <p:ph type="body" sz="half" idx="1"/>
          </p:nvPr>
        </p:nvSpPr>
        <p:spPr>
          <a:xfrm>
            <a:off x="468313" y="2781300"/>
            <a:ext cx="3810000" cy="2100263"/>
          </a:xfrm>
          <a:noFill/>
          <a:ln/>
        </p:spPr>
        <p:txBody>
          <a:bodyPr lIns="92075" tIns="46038" rIns="92075" bIns="46038"/>
          <a:lstStyle/>
          <a:p>
            <a:r>
              <a:rPr lang="es-ES" sz="2100" b="1">
                <a:solidFill>
                  <a:srgbClr val="FFFFCC"/>
                </a:solidFill>
                <a:hlinkClick r:id="rId2" action="ppaction://program"/>
              </a:rPr>
              <a:t>Citocinesis</a:t>
            </a:r>
            <a:r>
              <a:rPr lang="es-ES" sz="2100">
                <a:solidFill>
                  <a:srgbClr val="FFFFCC"/>
                </a:solidFill>
              </a:rPr>
              <a:t> </a:t>
            </a:r>
            <a:r>
              <a:rPr lang="es-ES" sz="2000"/>
              <a:t> </a:t>
            </a:r>
            <a:br>
              <a:rPr lang="es-ES" sz="2000"/>
            </a:br>
            <a:endParaRPr lang="es-ES" sz="2000"/>
          </a:p>
          <a:p>
            <a:pPr>
              <a:buFontTx/>
              <a:buNone/>
            </a:pPr>
            <a:r>
              <a:rPr lang="es-ES" sz="2000"/>
              <a:t>     Análoga a la mitosis dónde dos células hijas completas se forman.  </a:t>
            </a:r>
          </a:p>
        </p:txBody>
      </p:sp>
      <p:pic>
        <p:nvPicPr>
          <p:cNvPr id="453636" name="Picture 4"/>
          <p:cNvPicPr>
            <a:picLocks noChangeAspect="1" noChangeArrowheads="1"/>
          </p:cNvPicPr>
          <p:nvPr/>
        </p:nvPicPr>
        <p:blipFill>
          <a:blip r:embed="rId3"/>
          <a:srcRect/>
          <a:stretch>
            <a:fillRect/>
          </a:stretch>
        </p:blipFill>
        <p:spPr bwMode="auto">
          <a:xfrm>
            <a:off x="7934325" y="5638800"/>
            <a:ext cx="1209675" cy="1219200"/>
          </a:xfrm>
          <a:prstGeom prst="rect">
            <a:avLst/>
          </a:prstGeom>
          <a:noFill/>
        </p:spPr>
      </p:pic>
      <p:pic>
        <p:nvPicPr>
          <p:cNvPr id="453637" name="Picture 5" descr="telophase1b"/>
          <p:cNvPicPr>
            <a:picLocks noChangeAspect="1" noChangeArrowheads="1"/>
          </p:cNvPicPr>
          <p:nvPr>
            <p:ph sz="half" idx="2"/>
          </p:nvPr>
        </p:nvPicPr>
        <p:blipFill>
          <a:blip r:embed="rId4"/>
          <a:srcRect/>
          <a:stretch>
            <a:fillRect/>
          </a:stretch>
        </p:blipFill>
        <p:spPr>
          <a:xfrm>
            <a:off x="5689600" y="2936875"/>
            <a:ext cx="2444750" cy="2089150"/>
          </a:xfrm>
          <a:noFill/>
          <a:ln/>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53634"/>
                                        </p:tgtEl>
                                        <p:attrNameLst>
                                          <p:attrName>style.visibility</p:attrName>
                                        </p:attrNameLst>
                                      </p:cBhvr>
                                      <p:to>
                                        <p:strVal val="visible"/>
                                      </p:to>
                                    </p:set>
                                    <p:anim calcmode="lin" valueType="num">
                                      <p:cBhvr>
                                        <p:cTn id="7" dur="500" fill="hold"/>
                                        <p:tgtEl>
                                          <p:spTgt spid="453634"/>
                                        </p:tgtEl>
                                        <p:attrNameLst>
                                          <p:attrName>ppt_w</p:attrName>
                                        </p:attrNameLst>
                                      </p:cBhvr>
                                      <p:tavLst>
                                        <p:tav tm="0">
                                          <p:val>
                                            <p:fltVal val="0"/>
                                          </p:val>
                                        </p:tav>
                                        <p:tav tm="100000">
                                          <p:val>
                                            <p:strVal val="#ppt_w"/>
                                          </p:val>
                                        </p:tav>
                                      </p:tavLst>
                                    </p:anim>
                                    <p:anim calcmode="lin" valueType="num">
                                      <p:cBhvr>
                                        <p:cTn id="8" dur="500" fill="hold"/>
                                        <p:tgtEl>
                                          <p:spTgt spid="45363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53635">
                                            <p:txEl>
                                              <p:pRg st="0" end="0"/>
                                            </p:txEl>
                                          </p:spTgt>
                                        </p:tgtEl>
                                        <p:attrNameLst>
                                          <p:attrName>style.visibility</p:attrName>
                                        </p:attrNameLst>
                                      </p:cBhvr>
                                      <p:to>
                                        <p:strVal val="visible"/>
                                      </p:to>
                                    </p:set>
                                    <p:animEffect transition="in" filter="wipe(up)">
                                      <p:cBhvr>
                                        <p:cTn id="12" dur="500"/>
                                        <p:tgtEl>
                                          <p:spTgt spid="453635">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53635">
                                            <p:txEl>
                                              <p:pRg st="1" end="1"/>
                                            </p:txEl>
                                          </p:spTgt>
                                        </p:tgtEl>
                                        <p:attrNameLst>
                                          <p:attrName>style.visibility</p:attrName>
                                        </p:attrNameLst>
                                      </p:cBhvr>
                                      <p:to>
                                        <p:strVal val="visible"/>
                                      </p:to>
                                    </p:set>
                                    <p:animEffect transition="in" filter="wipe(up)">
                                      <p:cBhvr>
                                        <p:cTn id="16" dur="500"/>
                                        <p:tgtEl>
                                          <p:spTgt spid="453635">
                                            <p:txEl>
                                              <p:pRg st="1" end="1"/>
                                            </p:txEl>
                                          </p:spTgt>
                                        </p:tgtEl>
                                      </p:cBhvr>
                                    </p:animEffect>
                                  </p:childTnLst>
                                </p:cTn>
                              </p:par>
                            </p:childTnLst>
                          </p:cTn>
                        </p:par>
                        <p:par>
                          <p:cTn id="17" fill="hold">
                            <p:stCondLst>
                              <p:cond delay="1500"/>
                            </p:stCondLst>
                            <p:childTnLst>
                              <p:par>
                                <p:cTn id="18" presetID="1" presetClass="entr" presetSubtype="0" fill="hold" nodeType="afterEffect">
                                  <p:stCondLst>
                                    <p:cond delay="0"/>
                                  </p:stCondLst>
                                  <p:childTnLst>
                                    <p:set>
                                      <p:cBhvr>
                                        <p:cTn id="19" dur="1" fill="hold">
                                          <p:stCondLst>
                                            <p:cond delay="499"/>
                                          </p:stCondLst>
                                        </p:cTn>
                                        <p:tgtEl>
                                          <p:spTgt spid="4536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634" grpId="0" autoUpdateAnimBg="0"/>
      <p:bldP spid="453635" grpId="0" build="p"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3 Marcador de fecha"/>
          <p:cNvSpPr>
            <a:spLocks noGrp="1"/>
          </p:cNvSpPr>
          <p:nvPr>
            <p:ph type="dt" sz="half" idx="10"/>
          </p:nvPr>
        </p:nvSpPr>
        <p:spPr/>
        <p:txBody>
          <a:bodyPr/>
          <a:lstStyle/>
          <a:p>
            <a:fld id="{8CF258AC-067A-418A-BC5B-D55A31C68CC3}" type="datetime1">
              <a:rPr lang="es-EC"/>
              <a:pPr/>
              <a:t>12/08/2009</a:t>
            </a:fld>
            <a:endParaRPr lang="es-EC" altLang="en-US"/>
          </a:p>
        </p:txBody>
      </p:sp>
      <p:sp>
        <p:nvSpPr>
          <p:cNvPr id="454658"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Meiosis - 2</a:t>
            </a:r>
          </a:p>
        </p:txBody>
      </p:sp>
      <p:sp>
        <p:nvSpPr>
          <p:cNvPr id="454659" name="Rectangle 3"/>
          <p:cNvSpPr>
            <a:spLocks noChangeArrowheads="1"/>
          </p:cNvSpPr>
          <p:nvPr>
            <p:ph type="body" idx="1"/>
          </p:nvPr>
        </p:nvSpPr>
        <p:spPr>
          <a:xfrm>
            <a:off x="539750" y="2565400"/>
            <a:ext cx="7772400" cy="2808288"/>
          </a:xfrm>
          <a:noFill/>
          <a:ln/>
        </p:spPr>
        <p:txBody>
          <a:bodyPr lIns="92075" tIns="46038" rIns="92075" bIns="46038"/>
          <a:lstStyle/>
          <a:p>
            <a:pPr>
              <a:lnSpc>
                <a:spcPct val="90000"/>
              </a:lnSpc>
              <a:buFontTx/>
              <a:buNone/>
            </a:pPr>
            <a:r>
              <a:rPr lang="es-ES" sz="2200"/>
              <a:t>La meiosis II es similar a la mitosis. Sin embargo no hay fase "S".  Las cromatidas de cada cromosoma ya no son idénticas en razón de la recombinación. </a:t>
            </a:r>
          </a:p>
          <a:p>
            <a:pPr>
              <a:lnSpc>
                <a:spcPct val="90000"/>
              </a:lnSpc>
              <a:buFontTx/>
              <a:buNone/>
            </a:pPr>
            <a:endParaRPr lang="es-ES" sz="2200"/>
          </a:p>
          <a:p>
            <a:pPr>
              <a:lnSpc>
                <a:spcPct val="90000"/>
              </a:lnSpc>
              <a:buFontTx/>
              <a:buNone/>
            </a:pPr>
            <a:r>
              <a:rPr lang="es-ES" sz="2200"/>
              <a:t>La meiosis II separa las cromatidas produciendo dos células hijas, cada una con 23 cromosomas (haploide), y cada cromosoma tiene solamente una cromatida.   </a:t>
            </a:r>
          </a:p>
        </p:txBody>
      </p:sp>
      <p:pic>
        <p:nvPicPr>
          <p:cNvPr id="454660"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54658"/>
                                        </p:tgtEl>
                                        <p:attrNameLst>
                                          <p:attrName>style.visibility</p:attrName>
                                        </p:attrNameLst>
                                      </p:cBhvr>
                                      <p:to>
                                        <p:strVal val="visible"/>
                                      </p:to>
                                    </p:set>
                                    <p:anim calcmode="lin" valueType="num">
                                      <p:cBhvr>
                                        <p:cTn id="7" dur="500" fill="hold"/>
                                        <p:tgtEl>
                                          <p:spTgt spid="454658"/>
                                        </p:tgtEl>
                                        <p:attrNameLst>
                                          <p:attrName>ppt_w</p:attrName>
                                        </p:attrNameLst>
                                      </p:cBhvr>
                                      <p:tavLst>
                                        <p:tav tm="0">
                                          <p:val>
                                            <p:fltVal val="0"/>
                                          </p:val>
                                        </p:tav>
                                        <p:tav tm="100000">
                                          <p:val>
                                            <p:strVal val="#ppt_w"/>
                                          </p:val>
                                        </p:tav>
                                      </p:tavLst>
                                    </p:anim>
                                    <p:anim calcmode="lin" valueType="num">
                                      <p:cBhvr>
                                        <p:cTn id="8" dur="500" fill="hold"/>
                                        <p:tgtEl>
                                          <p:spTgt spid="45465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54659">
                                            <p:txEl>
                                              <p:pRg st="0" end="0"/>
                                            </p:txEl>
                                          </p:spTgt>
                                        </p:tgtEl>
                                        <p:attrNameLst>
                                          <p:attrName>style.visibility</p:attrName>
                                        </p:attrNameLst>
                                      </p:cBhvr>
                                      <p:to>
                                        <p:strVal val="visible"/>
                                      </p:to>
                                    </p:set>
                                    <p:animEffect transition="in" filter="wipe(up)">
                                      <p:cBhvr>
                                        <p:cTn id="12" dur="500"/>
                                        <p:tgtEl>
                                          <p:spTgt spid="454659">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54659">
                                            <p:txEl>
                                              <p:pRg st="2" end="2"/>
                                            </p:txEl>
                                          </p:spTgt>
                                        </p:tgtEl>
                                        <p:attrNameLst>
                                          <p:attrName>style.visibility</p:attrName>
                                        </p:attrNameLst>
                                      </p:cBhvr>
                                      <p:to>
                                        <p:strVal val="visible"/>
                                      </p:to>
                                    </p:set>
                                    <p:animEffect transition="in" filter="wipe(up)">
                                      <p:cBhvr>
                                        <p:cTn id="16" dur="500"/>
                                        <p:tgtEl>
                                          <p:spTgt spid="454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58" grpId="0" autoUpdateAnimBg="0"/>
      <p:bldP spid="454659" grpId="0" build="p"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3 Marcador de fecha"/>
          <p:cNvSpPr>
            <a:spLocks noGrp="1"/>
          </p:cNvSpPr>
          <p:nvPr>
            <p:ph type="dt" sz="half" idx="10"/>
          </p:nvPr>
        </p:nvSpPr>
        <p:spPr/>
        <p:txBody>
          <a:bodyPr/>
          <a:lstStyle/>
          <a:p>
            <a:fld id="{6639A38D-6F70-485F-8BC7-13C324BEBB1A}" type="datetime1">
              <a:rPr lang="es-EC"/>
              <a:pPr/>
              <a:t>12/08/2009</a:t>
            </a:fld>
            <a:endParaRPr lang="es-EC" altLang="en-US"/>
          </a:p>
        </p:txBody>
      </p:sp>
      <p:sp>
        <p:nvSpPr>
          <p:cNvPr id="455682" name="Rectangle 2"/>
          <p:cNvSpPr>
            <a:spLocks noChangeArrowheads="1"/>
          </p:cNvSpPr>
          <p:nvPr>
            <p:ph type="title"/>
          </p:nvPr>
        </p:nvSpPr>
        <p:spPr>
          <a:xfrm>
            <a:off x="1905000" y="228600"/>
            <a:ext cx="7239000" cy="1447800"/>
          </a:xfrm>
          <a:noFill/>
          <a:ln/>
        </p:spPr>
        <p:txBody>
          <a:bodyPr lIns="92075" tIns="46038" rIns="92075" bIns="46038"/>
          <a:lstStyle/>
          <a:p>
            <a:r>
              <a:rPr lang="es-EC">
                <a:effectLst>
                  <a:outerShdw blurRad="38100" dist="38100" dir="2700000" algn="tl">
                    <a:srgbClr val="000000"/>
                  </a:outerShdw>
                </a:effectLst>
                <a:latin typeface="Trebuchet MS" pitchFamily="34" charset="0"/>
              </a:rPr>
              <a:t>Comparación</a:t>
            </a:r>
            <a:endParaRPr lang="es-ES">
              <a:effectLst>
                <a:outerShdw blurRad="38100" dist="38100" dir="2700000" algn="tl">
                  <a:srgbClr val="000000"/>
                </a:outerShdw>
              </a:effectLst>
              <a:latin typeface="Trebuchet MS" pitchFamily="34" charset="0"/>
            </a:endParaRPr>
          </a:p>
        </p:txBody>
      </p:sp>
      <p:sp>
        <p:nvSpPr>
          <p:cNvPr id="455683" name="Rectangle 3"/>
          <p:cNvSpPr>
            <a:spLocks noChangeArrowheads="1"/>
          </p:cNvSpPr>
          <p:nvPr>
            <p:ph type="body" idx="1"/>
          </p:nvPr>
        </p:nvSpPr>
        <p:spPr>
          <a:xfrm>
            <a:off x="468313" y="1700213"/>
            <a:ext cx="7772400" cy="4392612"/>
          </a:xfrm>
          <a:noFill/>
          <a:ln/>
        </p:spPr>
        <p:txBody>
          <a:bodyPr lIns="92075" tIns="46038" rIns="92075" bIns="46038"/>
          <a:lstStyle/>
          <a:p>
            <a:pPr>
              <a:lnSpc>
                <a:spcPct val="90000"/>
              </a:lnSpc>
              <a:buFontTx/>
              <a:buNone/>
            </a:pPr>
            <a:r>
              <a:rPr lang="es-ES" sz="2100">
                <a:solidFill>
                  <a:srgbClr val="FFFFCC"/>
                </a:solidFill>
              </a:rPr>
              <a:t>Comportamiento de los cromosomas </a:t>
            </a:r>
            <a:r>
              <a:rPr lang="es-ES" sz="2000"/>
              <a:t> </a:t>
            </a:r>
          </a:p>
          <a:p>
            <a:pPr>
              <a:lnSpc>
                <a:spcPct val="90000"/>
              </a:lnSpc>
            </a:pPr>
            <a:r>
              <a:rPr lang="es-ES" sz="2000"/>
              <a:t>Mitosis: Cromosomas homólogos independientes  </a:t>
            </a:r>
          </a:p>
          <a:p>
            <a:pPr>
              <a:lnSpc>
                <a:spcPct val="90000"/>
              </a:lnSpc>
            </a:pPr>
            <a:r>
              <a:rPr lang="es-ES" sz="2000"/>
              <a:t>Meiosis: Cromosomas homólogos se aparean formando bivalentes hasta anafase I  </a:t>
            </a:r>
          </a:p>
          <a:p>
            <a:pPr>
              <a:lnSpc>
                <a:spcPct val="90000"/>
              </a:lnSpc>
              <a:buFontTx/>
              <a:buNone/>
            </a:pPr>
            <a:r>
              <a:rPr lang="es-ES" sz="2100">
                <a:solidFill>
                  <a:srgbClr val="FFFFCC"/>
                </a:solidFill>
              </a:rPr>
              <a:t>Número de cromosomas- reducción en meiosis  </a:t>
            </a:r>
          </a:p>
          <a:p>
            <a:pPr>
              <a:lnSpc>
                <a:spcPct val="90000"/>
              </a:lnSpc>
            </a:pPr>
            <a:r>
              <a:rPr lang="es-ES" sz="2000"/>
              <a:t>mitosis- células hijas idénticas  </a:t>
            </a:r>
          </a:p>
          <a:p>
            <a:pPr>
              <a:lnSpc>
                <a:spcPct val="90000"/>
              </a:lnSpc>
            </a:pPr>
            <a:r>
              <a:rPr lang="es-ES" sz="2000"/>
              <a:t>meiosis- células hijas haploides  </a:t>
            </a:r>
          </a:p>
          <a:p>
            <a:pPr>
              <a:lnSpc>
                <a:spcPct val="90000"/>
              </a:lnSpc>
              <a:buFontTx/>
              <a:buNone/>
            </a:pPr>
            <a:r>
              <a:rPr lang="es-ES" sz="2100">
                <a:solidFill>
                  <a:srgbClr val="FFFFCC"/>
                </a:solidFill>
              </a:rPr>
              <a:t>Identidad genética de la progenie: </a:t>
            </a:r>
            <a:r>
              <a:rPr lang="es-ES" sz="2100"/>
              <a:t> </a:t>
            </a:r>
          </a:p>
          <a:p>
            <a:pPr>
              <a:lnSpc>
                <a:spcPct val="90000"/>
              </a:lnSpc>
            </a:pPr>
            <a:r>
              <a:rPr lang="es-ES" sz="2000"/>
              <a:t>Mitosis: células hijas idénticas  </a:t>
            </a:r>
          </a:p>
          <a:p>
            <a:pPr>
              <a:lnSpc>
                <a:spcPct val="90000"/>
              </a:lnSpc>
            </a:pPr>
            <a:r>
              <a:rPr lang="es-ES" sz="2000"/>
              <a:t>Meiosis: Las células hijas tienen una nueva variedad de  cromosomas paternos.  </a:t>
            </a:r>
          </a:p>
          <a:p>
            <a:pPr>
              <a:lnSpc>
                <a:spcPct val="90000"/>
              </a:lnSpc>
              <a:buFontTx/>
              <a:buNone/>
            </a:pPr>
            <a:r>
              <a:rPr lang="es-ES" sz="2000"/>
              <a:t> </a:t>
            </a:r>
          </a:p>
          <a:p>
            <a:pPr>
              <a:lnSpc>
                <a:spcPct val="90000"/>
              </a:lnSpc>
              <a:buFontTx/>
              <a:buNone/>
            </a:pPr>
            <a:endParaRPr lang="es-ES" sz="2000"/>
          </a:p>
        </p:txBody>
      </p:sp>
      <p:pic>
        <p:nvPicPr>
          <p:cNvPr id="455684" name="Picture 4"/>
          <p:cNvPicPr>
            <a:picLocks noChangeAspect="1" noChangeArrowheads="1"/>
          </p:cNvPicPr>
          <p:nvPr/>
        </p:nvPicPr>
        <p:blipFill>
          <a:blip r:embed="rId3"/>
          <a:srcRect/>
          <a:stretch>
            <a:fillRect/>
          </a:stretch>
        </p:blipFill>
        <p:spPr bwMode="auto">
          <a:xfrm>
            <a:off x="7934325" y="5638800"/>
            <a:ext cx="1209675" cy="1219200"/>
          </a:xfrm>
          <a:prstGeom prst="rect">
            <a:avLst/>
          </a:prstGeom>
          <a:noFill/>
        </p:spPr>
      </p:pic>
      <p:pic>
        <p:nvPicPr>
          <p:cNvPr id="455685" name="Picture 5" descr="cromo">
            <a:hlinkClick r:id="rId4" action="ppaction://program" highlightClick="1"/>
            <a:hlinkHover r:id="" action="ppaction://noaction" highlightClick="1"/>
          </p:cNvPr>
          <p:cNvPicPr>
            <a:picLocks noChangeAspect="1" noChangeArrowheads="1" noCrop="1"/>
          </p:cNvPicPr>
          <p:nvPr/>
        </p:nvPicPr>
        <p:blipFill>
          <a:blip r:embed="rId5"/>
          <a:srcRect/>
          <a:stretch>
            <a:fillRect/>
          </a:stretch>
        </p:blipFill>
        <p:spPr bwMode="auto">
          <a:xfrm>
            <a:off x="6810375" y="2852738"/>
            <a:ext cx="2333625" cy="2371725"/>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55682"/>
                                        </p:tgtEl>
                                        <p:attrNameLst>
                                          <p:attrName>style.visibility</p:attrName>
                                        </p:attrNameLst>
                                      </p:cBhvr>
                                      <p:to>
                                        <p:strVal val="visible"/>
                                      </p:to>
                                    </p:set>
                                    <p:anim calcmode="lin" valueType="num">
                                      <p:cBhvr>
                                        <p:cTn id="7" dur="500" fill="hold"/>
                                        <p:tgtEl>
                                          <p:spTgt spid="455682"/>
                                        </p:tgtEl>
                                        <p:attrNameLst>
                                          <p:attrName>ppt_w</p:attrName>
                                        </p:attrNameLst>
                                      </p:cBhvr>
                                      <p:tavLst>
                                        <p:tav tm="0">
                                          <p:val>
                                            <p:fltVal val="0"/>
                                          </p:val>
                                        </p:tav>
                                        <p:tav tm="100000">
                                          <p:val>
                                            <p:strVal val="#ppt_w"/>
                                          </p:val>
                                        </p:tav>
                                      </p:tavLst>
                                    </p:anim>
                                    <p:anim calcmode="lin" valueType="num">
                                      <p:cBhvr>
                                        <p:cTn id="8" dur="500" fill="hold"/>
                                        <p:tgtEl>
                                          <p:spTgt spid="45568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55683">
                                            <p:txEl>
                                              <p:pRg st="0" end="0"/>
                                            </p:txEl>
                                          </p:spTgt>
                                        </p:tgtEl>
                                        <p:attrNameLst>
                                          <p:attrName>style.visibility</p:attrName>
                                        </p:attrNameLst>
                                      </p:cBhvr>
                                      <p:to>
                                        <p:strVal val="visible"/>
                                      </p:to>
                                    </p:set>
                                    <p:animEffect transition="in" filter="wipe(up)">
                                      <p:cBhvr>
                                        <p:cTn id="12" dur="500"/>
                                        <p:tgtEl>
                                          <p:spTgt spid="455683">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55683">
                                            <p:txEl>
                                              <p:pRg st="1" end="1"/>
                                            </p:txEl>
                                          </p:spTgt>
                                        </p:tgtEl>
                                        <p:attrNameLst>
                                          <p:attrName>style.visibility</p:attrName>
                                        </p:attrNameLst>
                                      </p:cBhvr>
                                      <p:to>
                                        <p:strVal val="visible"/>
                                      </p:to>
                                    </p:set>
                                    <p:animEffect transition="in" filter="wipe(up)">
                                      <p:cBhvr>
                                        <p:cTn id="16" dur="500"/>
                                        <p:tgtEl>
                                          <p:spTgt spid="455683">
                                            <p:txEl>
                                              <p:pRg st="1" end="1"/>
                                            </p:txEl>
                                          </p:spTgt>
                                        </p:tgtEl>
                                      </p:cBhvr>
                                    </p:animEffect>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455683">
                                            <p:txEl>
                                              <p:pRg st="2" end="2"/>
                                            </p:txEl>
                                          </p:spTgt>
                                        </p:tgtEl>
                                        <p:attrNameLst>
                                          <p:attrName>style.visibility</p:attrName>
                                        </p:attrNameLst>
                                      </p:cBhvr>
                                      <p:to>
                                        <p:strVal val="visible"/>
                                      </p:to>
                                    </p:set>
                                    <p:animEffect transition="in" filter="wipe(up)">
                                      <p:cBhvr>
                                        <p:cTn id="20" dur="500"/>
                                        <p:tgtEl>
                                          <p:spTgt spid="455683">
                                            <p:txEl>
                                              <p:pRg st="2" end="2"/>
                                            </p:txEl>
                                          </p:spTgt>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455683">
                                            <p:txEl>
                                              <p:pRg st="3" end="3"/>
                                            </p:txEl>
                                          </p:spTgt>
                                        </p:tgtEl>
                                        <p:attrNameLst>
                                          <p:attrName>style.visibility</p:attrName>
                                        </p:attrNameLst>
                                      </p:cBhvr>
                                      <p:to>
                                        <p:strVal val="visible"/>
                                      </p:to>
                                    </p:set>
                                    <p:animEffect transition="in" filter="wipe(up)">
                                      <p:cBhvr>
                                        <p:cTn id="24" dur="500"/>
                                        <p:tgtEl>
                                          <p:spTgt spid="455683">
                                            <p:txEl>
                                              <p:pRg st="3" end="3"/>
                                            </p:txEl>
                                          </p:spTgt>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455683">
                                            <p:txEl>
                                              <p:pRg st="4" end="4"/>
                                            </p:txEl>
                                          </p:spTgt>
                                        </p:tgtEl>
                                        <p:attrNameLst>
                                          <p:attrName>style.visibility</p:attrName>
                                        </p:attrNameLst>
                                      </p:cBhvr>
                                      <p:to>
                                        <p:strVal val="visible"/>
                                      </p:to>
                                    </p:set>
                                    <p:animEffect transition="in" filter="wipe(up)">
                                      <p:cBhvr>
                                        <p:cTn id="28" dur="500"/>
                                        <p:tgtEl>
                                          <p:spTgt spid="455683">
                                            <p:txEl>
                                              <p:pRg st="4" end="4"/>
                                            </p:txEl>
                                          </p:spTgt>
                                        </p:tgtEl>
                                      </p:cBhvr>
                                    </p:animEffect>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455683">
                                            <p:txEl>
                                              <p:pRg st="5" end="5"/>
                                            </p:txEl>
                                          </p:spTgt>
                                        </p:tgtEl>
                                        <p:attrNameLst>
                                          <p:attrName>style.visibility</p:attrName>
                                        </p:attrNameLst>
                                      </p:cBhvr>
                                      <p:to>
                                        <p:strVal val="visible"/>
                                      </p:to>
                                    </p:set>
                                    <p:animEffect transition="in" filter="wipe(up)">
                                      <p:cBhvr>
                                        <p:cTn id="32" dur="500"/>
                                        <p:tgtEl>
                                          <p:spTgt spid="455683">
                                            <p:txEl>
                                              <p:pRg st="5" end="5"/>
                                            </p:txEl>
                                          </p:spTgt>
                                        </p:tgtEl>
                                      </p:cBhvr>
                                    </p:animEffect>
                                  </p:childTnLst>
                                </p:cTn>
                              </p:par>
                            </p:childTnLst>
                          </p:cTn>
                        </p:par>
                        <p:par>
                          <p:cTn id="33" fill="hold">
                            <p:stCondLst>
                              <p:cond delay="3500"/>
                            </p:stCondLst>
                            <p:childTnLst>
                              <p:par>
                                <p:cTn id="34" presetID="22" presetClass="entr" presetSubtype="1" fill="hold" grpId="0" nodeType="afterEffect">
                                  <p:stCondLst>
                                    <p:cond delay="0"/>
                                  </p:stCondLst>
                                  <p:childTnLst>
                                    <p:set>
                                      <p:cBhvr>
                                        <p:cTn id="35" dur="1" fill="hold">
                                          <p:stCondLst>
                                            <p:cond delay="0"/>
                                          </p:stCondLst>
                                        </p:cTn>
                                        <p:tgtEl>
                                          <p:spTgt spid="455683">
                                            <p:txEl>
                                              <p:pRg st="6" end="6"/>
                                            </p:txEl>
                                          </p:spTgt>
                                        </p:tgtEl>
                                        <p:attrNameLst>
                                          <p:attrName>style.visibility</p:attrName>
                                        </p:attrNameLst>
                                      </p:cBhvr>
                                      <p:to>
                                        <p:strVal val="visible"/>
                                      </p:to>
                                    </p:set>
                                    <p:animEffect transition="in" filter="wipe(up)">
                                      <p:cBhvr>
                                        <p:cTn id="36" dur="500"/>
                                        <p:tgtEl>
                                          <p:spTgt spid="455683">
                                            <p:txEl>
                                              <p:pRg st="6" end="6"/>
                                            </p:txEl>
                                          </p:spTgt>
                                        </p:tgtEl>
                                      </p:cBhvr>
                                    </p:animEffect>
                                  </p:childTnLst>
                                </p:cTn>
                              </p:par>
                            </p:childTnLst>
                          </p:cTn>
                        </p:par>
                        <p:par>
                          <p:cTn id="37" fill="hold">
                            <p:stCondLst>
                              <p:cond delay="4000"/>
                            </p:stCondLst>
                            <p:childTnLst>
                              <p:par>
                                <p:cTn id="38" presetID="22" presetClass="entr" presetSubtype="1" fill="hold" grpId="0" nodeType="afterEffect">
                                  <p:stCondLst>
                                    <p:cond delay="0"/>
                                  </p:stCondLst>
                                  <p:childTnLst>
                                    <p:set>
                                      <p:cBhvr>
                                        <p:cTn id="39" dur="1" fill="hold">
                                          <p:stCondLst>
                                            <p:cond delay="0"/>
                                          </p:stCondLst>
                                        </p:cTn>
                                        <p:tgtEl>
                                          <p:spTgt spid="455683">
                                            <p:txEl>
                                              <p:pRg st="7" end="7"/>
                                            </p:txEl>
                                          </p:spTgt>
                                        </p:tgtEl>
                                        <p:attrNameLst>
                                          <p:attrName>style.visibility</p:attrName>
                                        </p:attrNameLst>
                                      </p:cBhvr>
                                      <p:to>
                                        <p:strVal val="visible"/>
                                      </p:to>
                                    </p:set>
                                    <p:animEffect transition="in" filter="wipe(up)">
                                      <p:cBhvr>
                                        <p:cTn id="40" dur="500"/>
                                        <p:tgtEl>
                                          <p:spTgt spid="455683">
                                            <p:txEl>
                                              <p:pRg st="7" end="7"/>
                                            </p:txEl>
                                          </p:spTgt>
                                        </p:tgtEl>
                                      </p:cBhvr>
                                    </p:animEffect>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455683">
                                            <p:txEl>
                                              <p:pRg st="8" end="8"/>
                                            </p:txEl>
                                          </p:spTgt>
                                        </p:tgtEl>
                                        <p:attrNameLst>
                                          <p:attrName>style.visibility</p:attrName>
                                        </p:attrNameLst>
                                      </p:cBhvr>
                                      <p:to>
                                        <p:strVal val="visible"/>
                                      </p:to>
                                    </p:set>
                                    <p:animEffect transition="in" filter="wipe(up)">
                                      <p:cBhvr>
                                        <p:cTn id="44" dur="500"/>
                                        <p:tgtEl>
                                          <p:spTgt spid="455683">
                                            <p:txEl>
                                              <p:pRg st="8" end="8"/>
                                            </p:txEl>
                                          </p:spTgt>
                                        </p:tgtEl>
                                      </p:cBhvr>
                                    </p:animEffect>
                                  </p:childTnLst>
                                </p:cTn>
                              </p:par>
                            </p:childTnLst>
                          </p:cTn>
                        </p:par>
                        <p:par>
                          <p:cTn id="45" fill="hold">
                            <p:stCondLst>
                              <p:cond delay="5000"/>
                            </p:stCondLst>
                            <p:childTnLst>
                              <p:par>
                                <p:cTn id="46" presetID="22" presetClass="entr" presetSubtype="1" fill="hold" grpId="0" nodeType="afterEffect">
                                  <p:stCondLst>
                                    <p:cond delay="0"/>
                                  </p:stCondLst>
                                  <p:childTnLst>
                                    <p:set>
                                      <p:cBhvr>
                                        <p:cTn id="47" dur="1" fill="hold">
                                          <p:stCondLst>
                                            <p:cond delay="0"/>
                                          </p:stCondLst>
                                        </p:cTn>
                                        <p:tgtEl>
                                          <p:spTgt spid="455683">
                                            <p:txEl>
                                              <p:pRg st="9" end="9"/>
                                            </p:txEl>
                                          </p:spTgt>
                                        </p:tgtEl>
                                        <p:attrNameLst>
                                          <p:attrName>style.visibility</p:attrName>
                                        </p:attrNameLst>
                                      </p:cBhvr>
                                      <p:to>
                                        <p:strVal val="visible"/>
                                      </p:to>
                                    </p:set>
                                    <p:animEffect transition="in" filter="wipe(up)">
                                      <p:cBhvr>
                                        <p:cTn id="48" dur="500"/>
                                        <p:tgtEl>
                                          <p:spTgt spid="455683">
                                            <p:txEl>
                                              <p:pRg st="9" end="9"/>
                                            </p:txEl>
                                          </p:spTgt>
                                        </p:tgtEl>
                                      </p:cBhvr>
                                    </p:animEffect>
                                  </p:childTnLst>
                                </p:cTn>
                              </p:par>
                            </p:childTnLst>
                          </p:cTn>
                        </p:par>
                        <p:par>
                          <p:cTn id="49" fill="hold">
                            <p:stCondLst>
                              <p:cond delay="5500"/>
                            </p:stCondLst>
                            <p:childTnLst>
                              <p:par>
                                <p:cTn id="50" presetID="1" presetClass="entr" presetSubtype="0" fill="hold" nodeType="afterEffect">
                                  <p:stCondLst>
                                    <p:cond delay="0"/>
                                  </p:stCondLst>
                                  <p:childTnLst>
                                    <p:set>
                                      <p:cBhvr>
                                        <p:cTn id="51" dur="1" fill="hold">
                                          <p:stCondLst>
                                            <p:cond delay="499"/>
                                          </p:stCondLst>
                                        </p:cTn>
                                        <p:tgtEl>
                                          <p:spTgt spid="4556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2" grpId="0" autoUpdateAnimBg="0"/>
      <p:bldP spid="455683" grpId="0" build="p"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3 Marcador de fecha"/>
          <p:cNvSpPr>
            <a:spLocks noGrp="1"/>
          </p:cNvSpPr>
          <p:nvPr>
            <p:ph type="dt" sz="half" idx="10"/>
          </p:nvPr>
        </p:nvSpPr>
        <p:spPr/>
        <p:txBody>
          <a:bodyPr/>
          <a:lstStyle/>
          <a:p>
            <a:fld id="{EFF26FB3-589E-42EE-B4BA-E1F3F7BB247C}" type="datetime1">
              <a:rPr lang="es-EC"/>
              <a:pPr/>
              <a:t>12/08/2009</a:t>
            </a:fld>
            <a:endParaRPr lang="es-EC" altLang="en-US"/>
          </a:p>
        </p:txBody>
      </p:sp>
      <p:sp>
        <p:nvSpPr>
          <p:cNvPr id="457730" name="Rectangle 2"/>
          <p:cNvSpPr>
            <a:spLocks noChangeArrowheads="1"/>
          </p:cNvSpPr>
          <p:nvPr>
            <p:ph type="title"/>
          </p:nvPr>
        </p:nvSpPr>
        <p:spPr>
          <a:noFill/>
          <a:ln/>
        </p:spPr>
        <p:txBody>
          <a:bodyPr lIns="92075" tIns="46038" rIns="92075" bIns="46038"/>
          <a:lstStyle/>
          <a:p>
            <a:r>
              <a:rPr lang="es-EC">
                <a:effectLst>
                  <a:outerShdw blurRad="38100" dist="38100" dir="2700000" algn="tl">
                    <a:srgbClr val="000000"/>
                  </a:outerShdw>
                </a:effectLst>
                <a:latin typeface="Trebuchet MS" pitchFamily="34" charset="0"/>
              </a:rPr>
              <a:t>Diferencias....</a:t>
            </a:r>
            <a:endParaRPr lang="es-ES">
              <a:effectLst>
                <a:outerShdw blurRad="38100" dist="38100" dir="2700000" algn="tl">
                  <a:srgbClr val="000000"/>
                </a:outerShdw>
              </a:effectLst>
              <a:latin typeface="Trebuchet MS" pitchFamily="34" charset="0"/>
            </a:endParaRPr>
          </a:p>
        </p:txBody>
      </p:sp>
      <p:sp>
        <p:nvSpPr>
          <p:cNvPr id="457731" name="Rectangle 3"/>
          <p:cNvSpPr>
            <a:spLocks noChangeArrowheads="1"/>
          </p:cNvSpPr>
          <p:nvPr>
            <p:ph type="body" idx="1"/>
          </p:nvPr>
        </p:nvSpPr>
        <p:spPr>
          <a:xfrm>
            <a:off x="684213" y="2060575"/>
            <a:ext cx="7775575" cy="3313113"/>
          </a:xfrm>
          <a:noFill/>
          <a:ln/>
        </p:spPr>
        <p:txBody>
          <a:bodyPr lIns="92075" tIns="46038" rIns="92075" bIns="46038"/>
          <a:lstStyle/>
          <a:p>
            <a:pPr>
              <a:lnSpc>
                <a:spcPct val="80000"/>
              </a:lnSpc>
              <a:buFontTx/>
              <a:buNone/>
            </a:pPr>
            <a:r>
              <a:rPr lang="es-ES" sz="2100"/>
              <a:t>La </a:t>
            </a:r>
            <a:r>
              <a:rPr lang="es-ES" sz="2100">
                <a:solidFill>
                  <a:srgbClr val="FFFFCC"/>
                </a:solidFill>
              </a:rPr>
              <a:t>mitosis </a:t>
            </a:r>
            <a:r>
              <a:rPr lang="es-ES" sz="2100"/>
              <a:t>puede ocurrir en células </a:t>
            </a:r>
            <a:r>
              <a:rPr lang="es-ES" sz="2100" b="1"/>
              <a:t>haploides</a:t>
            </a:r>
            <a:r>
              <a:rPr lang="es-ES" sz="2100"/>
              <a:t> o </a:t>
            </a:r>
            <a:r>
              <a:rPr lang="es-ES" sz="2100" b="1"/>
              <a:t>diploides.</a:t>
            </a:r>
            <a:r>
              <a:rPr lang="es-ES" sz="2100"/>
              <a:t> </a:t>
            </a:r>
          </a:p>
          <a:p>
            <a:pPr>
              <a:lnSpc>
                <a:spcPct val="80000"/>
              </a:lnSpc>
              <a:buFontTx/>
              <a:buNone/>
            </a:pPr>
            <a:endParaRPr lang="es-ES" sz="2100"/>
          </a:p>
          <a:p>
            <a:pPr>
              <a:lnSpc>
                <a:spcPct val="80000"/>
              </a:lnSpc>
              <a:buFontTx/>
              <a:buNone/>
            </a:pPr>
            <a:r>
              <a:rPr lang="es-ES" sz="2100"/>
              <a:t>La </a:t>
            </a:r>
            <a:r>
              <a:rPr lang="es-ES" sz="2100">
                <a:solidFill>
                  <a:srgbClr val="FFFFCC"/>
                </a:solidFill>
              </a:rPr>
              <a:t>meiosis</a:t>
            </a:r>
            <a:r>
              <a:rPr lang="es-ES" sz="2100"/>
              <a:t> ocurre en células con el número diploide (o poliploide) de cromosomas.</a:t>
            </a:r>
          </a:p>
          <a:p>
            <a:pPr>
              <a:lnSpc>
                <a:spcPct val="80000"/>
              </a:lnSpc>
              <a:buFontTx/>
              <a:buNone/>
            </a:pPr>
            <a:r>
              <a:rPr lang="es-ES" sz="2100"/>
              <a:t>Durante la meiosis cada núcleo diploide se divide dos veces, produciendo un total de cuatro núcleos. Sin embargo, los cromosomas se duplican sólo una vez, antes de la primera división nuclear. Así cada uno de los cuatro núcleos producidos contiene la mitad del número de cromosomas presentes en el núcleo original.</a:t>
            </a:r>
          </a:p>
        </p:txBody>
      </p:sp>
      <p:pic>
        <p:nvPicPr>
          <p:cNvPr id="457732"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57730"/>
                                        </p:tgtEl>
                                        <p:attrNameLst>
                                          <p:attrName>style.visibility</p:attrName>
                                        </p:attrNameLst>
                                      </p:cBhvr>
                                      <p:to>
                                        <p:strVal val="visible"/>
                                      </p:to>
                                    </p:set>
                                    <p:anim calcmode="lin" valueType="num">
                                      <p:cBhvr>
                                        <p:cTn id="7" dur="500" fill="hold"/>
                                        <p:tgtEl>
                                          <p:spTgt spid="457730"/>
                                        </p:tgtEl>
                                        <p:attrNameLst>
                                          <p:attrName>ppt_w</p:attrName>
                                        </p:attrNameLst>
                                      </p:cBhvr>
                                      <p:tavLst>
                                        <p:tav tm="0">
                                          <p:val>
                                            <p:fltVal val="0"/>
                                          </p:val>
                                        </p:tav>
                                        <p:tav tm="100000">
                                          <p:val>
                                            <p:strVal val="#ppt_w"/>
                                          </p:val>
                                        </p:tav>
                                      </p:tavLst>
                                    </p:anim>
                                    <p:anim calcmode="lin" valueType="num">
                                      <p:cBhvr>
                                        <p:cTn id="8" dur="500" fill="hold"/>
                                        <p:tgtEl>
                                          <p:spTgt spid="45773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457731">
                                            <p:txEl>
                                              <p:pRg st="0" end="0"/>
                                            </p:txEl>
                                          </p:spTgt>
                                        </p:tgtEl>
                                        <p:attrNameLst>
                                          <p:attrName>style.visibility</p:attrName>
                                        </p:attrNameLst>
                                      </p:cBhvr>
                                      <p:to>
                                        <p:strVal val="visible"/>
                                      </p:to>
                                    </p:set>
                                    <p:animEffect transition="in" filter="wipe(left)">
                                      <p:cBhvr>
                                        <p:cTn id="12" dur="500"/>
                                        <p:tgtEl>
                                          <p:spTgt spid="457731">
                                            <p:txEl>
                                              <p:pRg st="0" end="0"/>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57731">
                                            <p:txEl>
                                              <p:pRg st="2" end="2"/>
                                            </p:txEl>
                                          </p:spTgt>
                                        </p:tgtEl>
                                        <p:attrNameLst>
                                          <p:attrName>style.visibility</p:attrName>
                                        </p:attrNameLst>
                                      </p:cBhvr>
                                      <p:to>
                                        <p:strVal val="visible"/>
                                      </p:to>
                                    </p:set>
                                    <p:animEffect transition="in" filter="wipe(left)">
                                      <p:cBhvr>
                                        <p:cTn id="16" dur="500"/>
                                        <p:tgtEl>
                                          <p:spTgt spid="457731">
                                            <p:txEl>
                                              <p:pRg st="2" end="2"/>
                                            </p:txEl>
                                          </p:spTgt>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57731">
                                            <p:txEl>
                                              <p:pRg st="3" end="3"/>
                                            </p:txEl>
                                          </p:spTgt>
                                        </p:tgtEl>
                                        <p:attrNameLst>
                                          <p:attrName>style.visibility</p:attrName>
                                        </p:attrNameLst>
                                      </p:cBhvr>
                                      <p:to>
                                        <p:strVal val="visible"/>
                                      </p:to>
                                    </p:set>
                                    <p:animEffect transition="in" filter="wipe(left)">
                                      <p:cBhvr>
                                        <p:cTn id="20" dur="500"/>
                                        <p:tgtEl>
                                          <p:spTgt spid="4577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0" grpId="0" autoUpdateAnimBg="0"/>
      <p:bldP spid="457731" grpId="0" build="p" autoUpdateAnimBg="0" advAuto="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3 Marcador de fecha"/>
          <p:cNvSpPr>
            <a:spLocks noGrp="1"/>
          </p:cNvSpPr>
          <p:nvPr>
            <p:ph type="dt" sz="half" idx="10"/>
          </p:nvPr>
        </p:nvSpPr>
        <p:spPr/>
        <p:txBody>
          <a:bodyPr/>
          <a:lstStyle/>
          <a:p>
            <a:fld id="{86B89CDD-42C5-4A08-9951-4D2B33CF57E2}" type="datetime1">
              <a:rPr lang="es-EC"/>
              <a:pPr/>
              <a:t>12/08/2009</a:t>
            </a:fld>
            <a:endParaRPr lang="es-EC" altLang="en-US"/>
          </a:p>
        </p:txBody>
      </p:sp>
      <p:sp>
        <p:nvSpPr>
          <p:cNvPr id="440322"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Mitosis </a:t>
            </a:r>
            <a:r>
              <a:rPr lang="es-ES" sz="1900">
                <a:effectLst>
                  <a:outerShdw blurRad="38100" dist="38100" dir="2700000" algn="tl">
                    <a:srgbClr val="000000"/>
                  </a:outerShdw>
                </a:effectLst>
                <a:latin typeface="Trebuchet MS" pitchFamily="34" charset="0"/>
              </a:rPr>
              <a:t>o</a:t>
            </a:r>
            <a:r>
              <a:rPr lang="es-ES">
                <a:effectLst>
                  <a:outerShdw blurRad="38100" dist="38100" dir="2700000" algn="tl">
                    <a:srgbClr val="000000"/>
                  </a:outerShdw>
                </a:effectLst>
                <a:latin typeface="Trebuchet MS" pitchFamily="34" charset="0"/>
              </a:rPr>
              <a:t> </a:t>
            </a:r>
            <a:r>
              <a:rPr lang="es-ES" sz="1900">
                <a:effectLst>
                  <a:outerShdw blurRad="38100" dist="38100" dir="2700000" algn="tl">
                    <a:srgbClr val="000000"/>
                  </a:outerShdw>
                </a:effectLst>
                <a:latin typeface="Trebuchet MS" pitchFamily="34" charset="0"/>
              </a:rPr>
              <a:t>cariocinesis</a:t>
            </a:r>
          </a:p>
        </p:txBody>
      </p:sp>
      <p:pic>
        <p:nvPicPr>
          <p:cNvPr id="440323" name="Picture 3"/>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40324" name="Picture 4" descr="mitosis"/>
          <p:cNvPicPr>
            <a:picLocks noChangeAspect="1" noChangeArrowheads="1"/>
          </p:cNvPicPr>
          <p:nvPr/>
        </p:nvPicPr>
        <p:blipFill>
          <a:blip r:embed="rId3"/>
          <a:srcRect/>
          <a:stretch>
            <a:fillRect/>
          </a:stretch>
        </p:blipFill>
        <p:spPr bwMode="auto">
          <a:xfrm>
            <a:off x="2268538" y="1196975"/>
            <a:ext cx="5146675" cy="5300663"/>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0322"/>
                                        </p:tgtEl>
                                        <p:attrNameLst>
                                          <p:attrName>style.visibility</p:attrName>
                                        </p:attrNameLst>
                                      </p:cBhvr>
                                      <p:to>
                                        <p:strVal val="visible"/>
                                      </p:to>
                                    </p:set>
                                    <p:anim calcmode="lin" valueType="num">
                                      <p:cBhvr>
                                        <p:cTn id="7" dur="500" fill="hold"/>
                                        <p:tgtEl>
                                          <p:spTgt spid="440322"/>
                                        </p:tgtEl>
                                        <p:attrNameLst>
                                          <p:attrName>ppt_w</p:attrName>
                                        </p:attrNameLst>
                                      </p:cBhvr>
                                      <p:tavLst>
                                        <p:tav tm="0">
                                          <p:val>
                                            <p:fltVal val="0"/>
                                          </p:val>
                                        </p:tav>
                                        <p:tav tm="100000">
                                          <p:val>
                                            <p:strVal val="#ppt_w"/>
                                          </p:val>
                                        </p:tav>
                                      </p:tavLst>
                                    </p:anim>
                                    <p:anim calcmode="lin" valueType="num">
                                      <p:cBhvr>
                                        <p:cTn id="8" dur="500" fill="hold"/>
                                        <p:tgtEl>
                                          <p:spTgt spid="44032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499"/>
                                          </p:stCondLst>
                                        </p:cTn>
                                        <p:tgtEl>
                                          <p:spTgt spid="440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3 Marcador de fecha"/>
          <p:cNvSpPr>
            <a:spLocks noGrp="1"/>
          </p:cNvSpPr>
          <p:nvPr>
            <p:ph type="dt" sz="half" idx="10"/>
          </p:nvPr>
        </p:nvSpPr>
        <p:spPr/>
        <p:txBody>
          <a:bodyPr/>
          <a:lstStyle/>
          <a:p>
            <a:fld id="{4E445F42-0934-43E8-9DBE-97FF51A53AEC}" type="datetime1">
              <a:rPr lang="es-EC"/>
              <a:pPr/>
              <a:t>12/08/2009</a:t>
            </a:fld>
            <a:endParaRPr lang="es-EC" altLang="en-US"/>
          </a:p>
        </p:txBody>
      </p:sp>
      <p:sp>
        <p:nvSpPr>
          <p:cNvPr id="441346"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Mitosis</a:t>
            </a:r>
          </a:p>
        </p:txBody>
      </p:sp>
      <p:sp>
        <p:nvSpPr>
          <p:cNvPr id="441347" name="Rectangle 3"/>
          <p:cNvSpPr>
            <a:spLocks noChangeArrowheads="1"/>
          </p:cNvSpPr>
          <p:nvPr>
            <p:ph type="body" idx="1"/>
          </p:nvPr>
        </p:nvSpPr>
        <p:spPr>
          <a:xfrm>
            <a:off x="684213" y="1700213"/>
            <a:ext cx="7772400" cy="4114800"/>
          </a:xfrm>
          <a:noFill/>
          <a:ln/>
        </p:spPr>
        <p:txBody>
          <a:bodyPr lIns="92075" tIns="46038" rIns="92075" bIns="46038"/>
          <a:lstStyle/>
          <a:p>
            <a:pPr>
              <a:lnSpc>
                <a:spcPct val="90000"/>
              </a:lnSpc>
              <a:buFontTx/>
              <a:buNone/>
            </a:pPr>
            <a:r>
              <a:rPr lang="es-ES" sz="2000"/>
              <a:t>División del núcleo en dos núcleos hijos y división del citoplasma. </a:t>
            </a:r>
          </a:p>
          <a:p>
            <a:pPr>
              <a:lnSpc>
                <a:spcPct val="90000"/>
              </a:lnSpc>
              <a:buFontTx/>
              <a:buNone/>
            </a:pPr>
            <a:r>
              <a:rPr lang="es-ES" sz="2000"/>
              <a:t>Proceso de división celular. La célula de origen duplica sus cromosomas, proveyendo a ambas células hijas con una copia completa de información genética.</a:t>
            </a:r>
          </a:p>
          <a:p>
            <a:pPr>
              <a:lnSpc>
                <a:spcPct val="90000"/>
              </a:lnSpc>
              <a:buFontTx/>
              <a:buNone/>
            </a:pPr>
            <a:r>
              <a:rPr lang="es-ES" sz="2000">
                <a:solidFill>
                  <a:srgbClr val="FFFFCC"/>
                </a:solidFill>
              </a:rPr>
              <a:t>Dependiendo de la posición del centrómero los cromosomas se clasifican en: </a:t>
            </a:r>
          </a:p>
          <a:p>
            <a:pPr>
              <a:lnSpc>
                <a:spcPct val="90000"/>
              </a:lnSpc>
              <a:buFontTx/>
              <a:buNone/>
            </a:pPr>
            <a:r>
              <a:rPr lang="es-ES" sz="2000">
                <a:solidFill>
                  <a:srgbClr val="FFFFCC"/>
                </a:solidFill>
              </a:rPr>
              <a:t>A</a:t>
            </a:r>
            <a:r>
              <a:rPr lang="es-ES" sz="2000"/>
              <a:t>. telocéntricos, con el centrómero en un extremo</a:t>
            </a:r>
          </a:p>
          <a:p>
            <a:pPr>
              <a:lnSpc>
                <a:spcPct val="90000"/>
              </a:lnSpc>
              <a:buFontTx/>
              <a:buNone/>
            </a:pPr>
            <a:r>
              <a:rPr lang="es-ES" sz="2000">
                <a:solidFill>
                  <a:srgbClr val="FFFFCC"/>
                </a:solidFill>
              </a:rPr>
              <a:t>B.</a:t>
            </a:r>
            <a:r>
              <a:rPr lang="es-ES" sz="2000"/>
              <a:t> acrocéntricos, uno de sus brazos es muy corto</a:t>
            </a:r>
          </a:p>
          <a:p>
            <a:pPr>
              <a:lnSpc>
                <a:spcPct val="90000"/>
              </a:lnSpc>
              <a:buFontTx/>
              <a:buNone/>
            </a:pPr>
            <a:r>
              <a:rPr lang="es-ES" sz="2000">
                <a:solidFill>
                  <a:srgbClr val="FFFFCC"/>
                </a:solidFill>
              </a:rPr>
              <a:t>C</a:t>
            </a:r>
            <a:r>
              <a:rPr lang="es-ES" sz="2000"/>
              <a:t>. submetacéntricos, brazos de diferente longitud</a:t>
            </a:r>
          </a:p>
          <a:p>
            <a:pPr>
              <a:lnSpc>
                <a:spcPct val="90000"/>
              </a:lnSpc>
              <a:buFontTx/>
              <a:buNone/>
            </a:pPr>
            <a:r>
              <a:rPr lang="es-ES" sz="2000">
                <a:solidFill>
                  <a:srgbClr val="FFFFCC"/>
                </a:solidFill>
              </a:rPr>
              <a:t>D.</a:t>
            </a:r>
            <a:r>
              <a:rPr lang="es-ES" sz="2000"/>
              <a:t> metacéntricos, brazos de igual longitud</a:t>
            </a:r>
            <a:r>
              <a:rPr lang="es-ES"/>
              <a:t> </a:t>
            </a:r>
          </a:p>
        </p:txBody>
      </p:sp>
      <p:pic>
        <p:nvPicPr>
          <p:cNvPr id="441348"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41349" name="Picture 5" descr="chromo1">
            <a:hlinkClick r:id="rId3" action="ppaction://program" highlightClick="1"/>
            <a:hlinkHover r:id="" action="ppaction://noaction" highlightClick="1"/>
          </p:cNvPr>
          <p:cNvPicPr>
            <a:picLocks noChangeAspect="1" noChangeArrowheads="1"/>
          </p:cNvPicPr>
          <p:nvPr/>
        </p:nvPicPr>
        <p:blipFill>
          <a:blip r:embed="rId4"/>
          <a:srcRect/>
          <a:stretch>
            <a:fillRect/>
          </a:stretch>
        </p:blipFill>
        <p:spPr bwMode="auto">
          <a:xfrm>
            <a:off x="6156325" y="692150"/>
            <a:ext cx="2344738" cy="1047750"/>
          </a:xfrm>
          <a:prstGeom prst="rect">
            <a:avLst/>
          </a:prstGeom>
          <a:noFill/>
        </p:spPr>
      </p:pic>
      <p:pic>
        <p:nvPicPr>
          <p:cNvPr id="441350" name="Picture 6" descr="tiposcromosomas">
            <a:hlinkClick r:id="rId5" action="ppaction://program" highlightClick="1"/>
            <a:hlinkHover r:id="" action="ppaction://noaction" highlightClick="1"/>
          </p:cNvPr>
          <p:cNvPicPr>
            <a:picLocks noChangeAspect="1" noChangeArrowheads="1"/>
          </p:cNvPicPr>
          <p:nvPr/>
        </p:nvPicPr>
        <p:blipFill>
          <a:blip r:embed="rId6"/>
          <a:srcRect/>
          <a:stretch>
            <a:fillRect/>
          </a:stretch>
        </p:blipFill>
        <p:spPr bwMode="auto">
          <a:xfrm>
            <a:off x="6372225" y="3500438"/>
            <a:ext cx="2570163" cy="1885950"/>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1346"/>
                                        </p:tgtEl>
                                        <p:attrNameLst>
                                          <p:attrName>style.visibility</p:attrName>
                                        </p:attrNameLst>
                                      </p:cBhvr>
                                      <p:to>
                                        <p:strVal val="visible"/>
                                      </p:to>
                                    </p:set>
                                    <p:anim calcmode="lin" valueType="num">
                                      <p:cBhvr>
                                        <p:cTn id="7" dur="500" fill="hold"/>
                                        <p:tgtEl>
                                          <p:spTgt spid="441346"/>
                                        </p:tgtEl>
                                        <p:attrNameLst>
                                          <p:attrName>ppt_w</p:attrName>
                                        </p:attrNameLst>
                                      </p:cBhvr>
                                      <p:tavLst>
                                        <p:tav tm="0">
                                          <p:val>
                                            <p:fltVal val="0"/>
                                          </p:val>
                                        </p:tav>
                                        <p:tav tm="100000">
                                          <p:val>
                                            <p:strVal val="#ppt_w"/>
                                          </p:val>
                                        </p:tav>
                                      </p:tavLst>
                                    </p:anim>
                                    <p:anim calcmode="lin" valueType="num">
                                      <p:cBhvr>
                                        <p:cTn id="8" dur="500" fill="hold"/>
                                        <p:tgtEl>
                                          <p:spTgt spid="44134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41347">
                                            <p:txEl>
                                              <p:pRg st="0" end="0"/>
                                            </p:txEl>
                                          </p:spTgt>
                                        </p:tgtEl>
                                        <p:attrNameLst>
                                          <p:attrName>style.visibility</p:attrName>
                                        </p:attrNameLst>
                                      </p:cBhvr>
                                      <p:to>
                                        <p:strVal val="visible"/>
                                      </p:to>
                                    </p:set>
                                    <p:animEffect transition="in" filter="wipe(up)">
                                      <p:cBhvr>
                                        <p:cTn id="12" dur="500"/>
                                        <p:tgtEl>
                                          <p:spTgt spid="441347">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41347">
                                            <p:txEl>
                                              <p:pRg st="1" end="1"/>
                                            </p:txEl>
                                          </p:spTgt>
                                        </p:tgtEl>
                                        <p:attrNameLst>
                                          <p:attrName>style.visibility</p:attrName>
                                        </p:attrNameLst>
                                      </p:cBhvr>
                                      <p:to>
                                        <p:strVal val="visible"/>
                                      </p:to>
                                    </p:set>
                                    <p:animEffect transition="in" filter="wipe(up)">
                                      <p:cBhvr>
                                        <p:cTn id="16" dur="500"/>
                                        <p:tgtEl>
                                          <p:spTgt spid="441347">
                                            <p:txEl>
                                              <p:pRg st="1" end="1"/>
                                            </p:txEl>
                                          </p:spTgt>
                                        </p:tgtEl>
                                      </p:cBhvr>
                                    </p:animEffect>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441347">
                                            <p:txEl>
                                              <p:pRg st="2" end="2"/>
                                            </p:txEl>
                                          </p:spTgt>
                                        </p:tgtEl>
                                        <p:attrNameLst>
                                          <p:attrName>style.visibility</p:attrName>
                                        </p:attrNameLst>
                                      </p:cBhvr>
                                      <p:to>
                                        <p:strVal val="visible"/>
                                      </p:to>
                                    </p:set>
                                    <p:animEffect transition="in" filter="wipe(up)">
                                      <p:cBhvr>
                                        <p:cTn id="20" dur="500"/>
                                        <p:tgtEl>
                                          <p:spTgt spid="441347">
                                            <p:txEl>
                                              <p:pRg st="2" end="2"/>
                                            </p:txEl>
                                          </p:spTgt>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441347">
                                            <p:txEl>
                                              <p:pRg st="3" end="3"/>
                                            </p:txEl>
                                          </p:spTgt>
                                        </p:tgtEl>
                                        <p:attrNameLst>
                                          <p:attrName>style.visibility</p:attrName>
                                        </p:attrNameLst>
                                      </p:cBhvr>
                                      <p:to>
                                        <p:strVal val="visible"/>
                                      </p:to>
                                    </p:set>
                                    <p:animEffect transition="in" filter="wipe(up)">
                                      <p:cBhvr>
                                        <p:cTn id="24" dur="500"/>
                                        <p:tgtEl>
                                          <p:spTgt spid="441347">
                                            <p:txEl>
                                              <p:pRg st="3" end="3"/>
                                            </p:txEl>
                                          </p:spTgt>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441347">
                                            <p:txEl>
                                              <p:pRg st="4" end="4"/>
                                            </p:txEl>
                                          </p:spTgt>
                                        </p:tgtEl>
                                        <p:attrNameLst>
                                          <p:attrName>style.visibility</p:attrName>
                                        </p:attrNameLst>
                                      </p:cBhvr>
                                      <p:to>
                                        <p:strVal val="visible"/>
                                      </p:to>
                                    </p:set>
                                    <p:animEffect transition="in" filter="wipe(up)">
                                      <p:cBhvr>
                                        <p:cTn id="28" dur="500"/>
                                        <p:tgtEl>
                                          <p:spTgt spid="441347">
                                            <p:txEl>
                                              <p:pRg st="4" end="4"/>
                                            </p:txEl>
                                          </p:spTgt>
                                        </p:tgtEl>
                                      </p:cBhvr>
                                    </p:animEffect>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441347">
                                            <p:txEl>
                                              <p:pRg st="5" end="5"/>
                                            </p:txEl>
                                          </p:spTgt>
                                        </p:tgtEl>
                                        <p:attrNameLst>
                                          <p:attrName>style.visibility</p:attrName>
                                        </p:attrNameLst>
                                      </p:cBhvr>
                                      <p:to>
                                        <p:strVal val="visible"/>
                                      </p:to>
                                    </p:set>
                                    <p:animEffect transition="in" filter="wipe(up)">
                                      <p:cBhvr>
                                        <p:cTn id="32" dur="500"/>
                                        <p:tgtEl>
                                          <p:spTgt spid="441347">
                                            <p:txEl>
                                              <p:pRg st="5" end="5"/>
                                            </p:txEl>
                                          </p:spTgt>
                                        </p:tgtEl>
                                      </p:cBhvr>
                                    </p:animEffect>
                                  </p:childTnLst>
                                </p:cTn>
                              </p:par>
                            </p:childTnLst>
                          </p:cTn>
                        </p:par>
                        <p:par>
                          <p:cTn id="33" fill="hold">
                            <p:stCondLst>
                              <p:cond delay="3500"/>
                            </p:stCondLst>
                            <p:childTnLst>
                              <p:par>
                                <p:cTn id="34" presetID="22" presetClass="entr" presetSubtype="1" fill="hold" grpId="0" nodeType="afterEffect">
                                  <p:stCondLst>
                                    <p:cond delay="0"/>
                                  </p:stCondLst>
                                  <p:childTnLst>
                                    <p:set>
                                      <p:cBhvr>
                                        <p:cTn id="35" dur="1" fill="hold">
                                          <p:stCondLst>
                                            <p:cond delay="0"/>
                                          </p:stCondLst>
                                        </p:cTn>
                                        <p:tgtEl>
                                          <p:spTgt spid="441347">
                                            <p:txEl>
                                              <p:pRg st="6" end="6"/>
                                            </p:txEl>
                                          </p:spTgt>
                                        </p:tgtEl>
                                        <p:attrNameLst>
                                          <p:attrName>style.visibility</p:attrName>
                                        </p:attrNameLst>
                                      </p:cBhvr>
                                      <p:to>
                                        <p:strVal val="visible"/>
                                      </p:to>
                                    </p:set>
                                    <p:animEffect transition="in" filter="wipe(up)">
                                      <p:cBhvr>
                                        <p:cTn id="36" dur="500"/>
                                        <p:tgtEl>
                                          <p:spTgt spid="441347">
                                            <p:txEl>
                                              <p:pRg st="6" end="6"/>
                                            </p:txEl>
                                          </p:spTgt>
                                        </p:tgtEl>
                                      </p:cBhvr>
                                    </p:animEffect>
                                  </p:childTnLst>
                                </p:cTn>
                              </p:par>
                            </p:childTnLst>
                          </p:cTn>
                        </p:par>
                        <p:par>
                          <p:cTn id="37" fill="hold">
                            <p:stCondLst>
                              <p:cond delay="4000"/>
                            </p:stCondLst>
                            <p:childTnLst>
                              <p:par>
                                <p:cTn id="38" presetID="1" presetClass="entr" presetSubtype="0" fill="hold" nodeType="afterEffect">
                                  <p:stCondLst>
                                    <p:cond delay="0"/>
                                  </p:stCondLst>
                                  <p:childTnLst>
                                    <p:set>
                                      <p:cBhvr>
                                        <p:cTn id="39" dur="1" fill="hold">
                                          <p:stCondLst>
                                            <p:cond delay="499"/>
                                          </p:stCondLst>
                                        </p:cTn>
                                        <p:tgtEl>
                                          <p:spTgt spid="441349"/>
                                        </p:tgtEl>
                                        <p:attrNameLst>
                                          <p:attrName>style.visibility</p:attrName>
                                        </p:attrNameLst>
                                      </p:cBhvr>
                                      <p:to>
                                        <p:strVal val="visible"/>
                                      </p:to>
                                    </p:set>
                                  </p:childTnLst>
                                </p:cTn>
                              </p:par>
                            </p:childTnLst>
                          </p:cTn>
                        </p:par>
                        <p:par>
                          <p:cTn id="40" fill="hold">
                            <p:stCondLst>
                              <p:cond delay="4500"/>
                            </p:stCondLst>
                            <p:childTnLst>
                              <p:par>
                                <p:cTn id="41" presetID="1" presetClass="entr" presetSubtype="0" fill="hold" nodeType="afterEffect">
                                  <p:stCondLst>
                                    <p:cond delay="0"/>
                                  </p:stCondLst>
                                  <p:childTnLst>
                                    <p:set>
                                      <p:cBhvr>
                                        <p:cTn id="42" dur="1" fill="hold">
                                          <p:stCondLst>
                                            <p:cond delay="499"/>
                                          </p:stCondLst>
                                        </p:cTn>
                                        <p:tgtEl>
                                          <p:spTgt spid="4413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6" grpId="0" autoUpdateAnimBg="0"/>
      <p:bldP spid="441347"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3 Marcador de fecha"/>
          <p:cNvSpPr>
            <a:spLocks noGrp="1"/>
          </p:cNvSpPr>
          <p:nvPr>
            <p:ph type="dt" sz="half" idx="10"/>
          </p:nvPr>
        </p:nvSpPr>
        <p:spPr/>
        <p:txBody>
          <a:bodyPr/>
          <a:lstStyle/>
          <a:p>
            <a:fld id="{10C6CFF5-DC85-48FB-ACDC-7CB4CCDBF497}" type="datetime1">
              <a:rPr lang="es-EC"/>
              <a:pPr/>
              <a:t>12/08/2009</a:t>
            </a:fld>
            <a:endParaRPr lang="es-EC" altLang="en-US"/>
          </a:p>
        </p:txBody>
      </p:sp>
      <p:sp>
        <p:nvSpPr>
          <p:cNvPr id="442370"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Mitosis</a:t>
            </a:r>
          </a:p>
        </p:txBody>
      </p:sp>
      <p:sp>
        <p:nvSpPr>
          <p:cNvPr id="442371" name="Rectangle 3"/>
          <p:cNvSpPr>
            <a:spLocks noChangeArrowheads="1"/>
          </p:cNvSpPr>
          <p:nvPr>
            <p:ph type="body" idx="1"/>
          </p:nvPr>
        </p:nvSpPr>
        <p:spPr>
          <a:xfrm>
            <a:off x="611188" y="1916113"/>
            <a:ext cx="7772400" cy="3887787"/>
          </a:xfrm>
          <a:noFill/>
          <a:ln/>
        </p:spPr>
        <p:txBody>
          <a:bodyPr lIns="92075" tIns="46038" rIns="92075" bIns="46038"/>
          <a:lstStyle/>
          <a:p>
            <a:pPr>
              <a:lnSpc>
                <a:spcPct val="80000"/>
              </a:lnSpc>
              <a:buFontTx/>
              <a:buNone/>
            </a:pPr>
            <a:r>
              <a:rPr lang="es-ES" sz="1700">
                <a:solidFill>
                  <a:srgbClr val="FFFFCC"/>
                </a:solidFill>
                <a:effectLst>
                  <a:outerShdw blurRad="38100" dist="38100" dir="2700000" algn="tl">
                    <a:srgbClr val="000000"/>
                  </a:outerShdw>
                </a:effectLst>
              </a:rPr>
              <a:t>Profase</a:t>
            </a:r>
            <a:r>
              <a:rPr lang="es-ES" sz="1700">
                <a:effectLst>
                  <a:outerShdw blurRad="38100" dist="38100" dir="2700000" algn="tl">
                    <a:srgbClr val="000000"/>
                  </a:outerShdw>
                </a:effectLst>
              </a:rPr>
              <a:t>  </a:t>
            </a:r>
          </a:p>
          <a:p>
            <a:pPr>
              <a:lnSpc>
                <a:spcPct val="80000"/>
              </a:lnSpc>
              <a:buFontTx/>
              <a:buNone/>
            </a:pPr>
            <a:r>
              <a:rPr lang="es-ES" sz="1700"/>
              <a:t>  </a:t>
            </a:r>
          </a:p>
          <a:p>
            <a:pPr>
              <a:lnSpc>
                <a:spcPct val="80000"/>
              </a:lnSpc>
              <a:buFontTx/>
              <a:buNone/>
            </a:pPr>
            <a:r>
              <a:rPr lang="es-ES" sz="1700"/>
              <a:t>Cierto número de filamentos dobles: los cromosomas.Cada cromosoma constituido por dos cromátidas, que se mantienen unidas por un estrangulamiento que es el centrómero. Cada cromátida corresponde a una larga cadena de ADN. Al final de la profase ha desaparecido la membrana nuclear y el nucléolo. muy condensada </a:t>
            </a:r>
          </a:p>
          <a:p>
            <a:pPr>
              <a:lnSpc>
                <a:spcPct val="80000"/>
              </a:lnSpc>
              <a:buFontTx/>
              <a:buNone/>
            </a:pPr>
            <a:endParaRPr lang="es-EC" sz="1700"/>
          </a:p>
          <a:p>
            <a:pPr>
              <a:lnSpc>
                <a:spcPct val="80000"/>
              </a:lnSpc>
              <a:buFontTx/>
              <a:buNone/>
            </a:pPr>
            <a:r>
              <a:rPr lang="es-ES" sz="1700">
                <a:solidFill>
                  <a:srgbClr val="FFFFCC"/>
                </a:solidFill>
                <a:effectLst>
                  <a:outerShdw blurRad="38100" dist="38100" dir="2700000" algn="tl">
                    <a:srgbClr val="000000"/>
                  </a:outerShdw>
                </a:effectLst>
              </a:rPr>
              <a:t>Metafase</a:t>
            </a:r>
            <a:r>
              <a:rPr lang="es-ES" sz="1700"/>
              <a:t>  </a:t>
            </a:r>
          </a:p>
          <a:p>
            <a:pPr>
              <a:lnSpc>
                <a:spcPct val="80000"/>
              </a:lnSpc>
              <a:buFontTx/>
              <a:buNone/>
            </a:pPr>
            <a:r>
              <a:rPr lang="es-ES" sz="1700"/>
              <a:t>  </a:t>
            </a:r>
          </a:p>
          <a:p>
            <a:pPr>
              <a:lnSpc>
                <a:spcPct val="80000"/>
              </a:lnSpc>
              <a:buFontTx/>
              <a:buNone/>
            </a:pPr>
            <a:r>
              <a:rPr lang="es-ES" sz="1700"/>
              <a:t> Se inicia con la aparición del huso, donde se insertan los cromosomas y se van desplazando hasta situarse en el ecuador del huso, formando la placa metafásica o ecuatorial.</a:t>
            </a:r>
          </a:p>
        </p:txBody>
      </p:sp>
      <p:pic>
        <p:nvPicPr>
          <p:cNvPr id="442372"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sp>
        <p:nvSpPr>
          <p:cNvPr id="442373" name="Text Box 5"/>
          <p:cNvSpPr txBox="1">
            <a:spLocks noChangeArrowheads="1"/>
          </p:cNvSpPr>
          <p:nvPr/>
        </p:nvSpPr>
        <p:spPr bwMode="auto">
          <a:xfrm>
            <a:off x="5940425" y="6278563"/>
            <a:ext cx="863600" cy="336550"/>
          </a:xfrm>
          <a:prstGeom prst="rect">
            <a:avLst/>
          </a:prstGeom>
          <a:noFill/>
          <a:ln w="3175" cap="sq" algn="ctr">
            <a:noFill/>
            <a:miter lim="800000"/>
            <a:headEnd/>
            <a:tailEnd/>
          </a:ln>
          <a:effectLst/>
        </p:spPr>
        <p:txBody>
          <a:bodyPr>
            <a:spAutoFit/>
          </a:bodyPr>
          <a:lstStyle/>
          <a:p>
            <a:pPr>
              <a:spcBef>
                <a:spcPct val="50000"/>
              </a:spcBef>
              <a:buFontTx/>
              <a:buNone/>
            </a:pPr>
            <a:r>
              <a:rPr lang="es-EC" sz="1600" b="1">
                <a:solidFill>
                  <a:srgbClr val="FFFFCC"/>
                </a:solidFill>
                <a:effectLst>
                  <a:outerShdw blurRad="38100" dist="38100" dir="2700000" algn="tl">
                    <a:srgbClr val="000000"/>
                  </a:outerShdw>
                </a:effectLst>
                <a:latin typeface="Trebuchet MS" pitchFamily="34" charset="0"/>
                <a:hlinkClick r:id="rId3" action="ppaction://program"/>
              </a:rPr>
              <a:t>anima</a:t>
            </a:r>
            <a:endParaRPr lang="es-ES" sz="1600" b="1">
              <a:solidFill>
                <a:srgbClr val="FFFFCC"/>
              </a:solidFill>
              <a:effectLst>
                <a:outerShdw blurRad="38100" dist="38100" dir="2700000" algn="tl">
                  <a:srgbClr val="000000"/>
                </a:outerShdw>
              </a:effectLst>
              <a:latin typeface="Trebuchet MS" pitchFamily="34" charset="0"/>
            </a:endParaRPr>
          </a:p>
        </p:txBody>
      </p:sp>
      <p:pic>
        <p:nvPicPr>
          <p:cNvPr id="442374" name="Picture 6" descr="3001_1"/>
          <p:cNvPicPr>
            <a:picLocks noChangeAspect="1" noChangeArrowheads="1"/>
          </p:cNvPicPr>
          <p:nvPr/>
        </p:nvPicPr>
        <p:blipFill>
          <a:blip r:embed="rId4"/>
          <a:srcRect/>
          <a:stretch>
            <a:fillRect/>
          </a:stretch>
        </p:blipFill>
        <p:spPr bwMode="auto">
          <a:xfrm>
            <a:off x="6877050" y="1412875"/>
            <a:ext cx="1963738" cy="1095375"/>
          </a:xfrm>
          <a:prstGeom prst="rect">
            <a:avLst/>
          </a:prstGeom>
          <a:noFill/>
        </p:spPr>
      </p:pic>
      <p:pic>
        <p:nvPicPr>
          <p:cNvPr id="442375" name="Picture 7" descr="3001_2"/>
          <p:cNvPicPr>
            <a:picLocks noChangeAspect="1" noChangeArrowheads="1"/>
          </p:cNvPicPr>
          <p:nvPr/>
        </p:nvPicPr>
        <p:blipFill>
          <a:blip r:embed="rId5"/>
          <a:srcRect/>
          <a:stretch>
            <a:fillRect/>
          </a:stretch>
        </p:blipFill>
        <p:spPr bwMode="auto">
          <a:xfrm>
            <a:off x="6877050" y="3644900"/>
            <a:ext cx="1944688" cy="1079500"/>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2370"/>
                                        </p:tgtEl>
                                        <p:attrNameLst>
                                          <p:attrName>style.visibility</p:attrName>
                                        </p:attrNameLst>
                                      </p:cBhvr>
                                      <p:to>
                                        <p:strVal val="visible"/>
                                      </p:to>
                                    </p:set>
                                    <p:anim calcmode="lin" valueType="num">
                                      <p:cBhvr>
                                        <p:cTn id="7" dur="500" fill="hold"/>
                                        <p:tgtEl>
                                          <p:spTgt spid="442370"/>
                                        </p:tgtEl>
                                        <p:attrNameLst>
                                          <p:attrName>ppt_w</p:attrName>
                                        </p:attrNameLst>
                                      </p:cBhvr>
                                      <p:tavLst>
                                        <p:tav tm="0">
                                          <p:val>
                                            <p:fltVal val="0"/>
                                          </p:val>
                                        </p:tav>
                                        <p:tav tm="100000">
                                          <p:val>
                                            <p:strVal val="#ppt_w"/>
                                          </p:val>
                                        </p:tav>
                                      </p:tavLst>
                                    </p:anim>
                                    <p:anim calcmode="lin" valueType="num">
                                      <p:cBhvr>
                                        <p:cTn id="8" dur="500" fill="hold"/>
                                        <p:tgtEl>
                                          <p:spTgt spid="44237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42371">
                                            <p:txEl>
                                              <p:pRg st="0" end="0"/>
                                            </p:txEl>
                                          </p:spTgt>
                                        </p:tgtEl>
                                        <p:attrNameLst>
                                          <p:attrName>style.visibility</p:attrName>
                                        </p:attrNameLst>
                                      </p:cBhvr>
                                      <p:to>
                                        <p:strVal val="visible"/>
                                      </p:to>
                                    </p:set>
                                    <p:animEffect transition="in" filter="wipe(up)">
                                      <p:cBhvr>
                                        <p:cTn id="12" dur="500"/>
                                        <p:tgtEl>
                                          <p:spTgt spid="442371">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42371">
                                            <p:txEl>
                                              <p:pRg st="1" end="1"/>
                                            </p:txEl>
                                          </p:spTgt>
                                        </p:tgtEl>
                                        <p:attrNameLst>
                                          <p:attrName>style.visibility</p:attrName>
                                        </p:attrNameLst>
                                      </p:cBhvr>
                                      <p:to>
                                        <p:strVal val="visible"/>
                                      </p:to>
                                    </p:set>
                                    <p:animEffect transition="in" filter="wipe(up)">
                                      <p:cBhvr>
                                        <p:cTn id="16" dur="500"/>
                                        <p:tgtEl>
                                          <p:spTgt spid="442371">
                                            <p:txEl>
                                              <p:pRg st="1" end="1"/>
                                            </p:txEl>
                                          </p:spTgt>
                                        </p:tgtEl>
                                      </p:cBhvr>
                                    </p:animEffect>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442371">
                                            <p:txEl>
                                              <p:pRg st="2" end="2"/>
                                            </p:txEl>
                                          </p:spTgt>
                                        </p:tgtEl>
                                        <p:attrNameLst>
                                          <p:attrName>style.visibility</p:attrName>
                                        </p:attrNameLst>
                                      </p:cBhvr>
                                      <p:to>
                                        <p:strVal val="visible"/>
                                      </p:to>
                                    </p:set>
                                    <p:animEffect transition="in" filter="wipe(up)">
                                      <p:cBhvr>
                                        <p:cTn id="20" dur="500"/>
                                        <p:tgtEl>
                                          <p:spTgt spid="442371">
                                            <p:txEl>
                                              <p:pRg st="2" end="2"/>
                                            </p:txEl>
                                          </p:spTgt>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442371">
                                            <p:txEl>
                                              <p:pRg st="4" end="4"/>
                                            </p:txEl>
                                          </p:spTgt>
                                        </p:tgtEl>
                                        <p:attrNameLst>
                                          <p:attrName>style.visibility</p:attrName>
                                        </p:attrNameLst>
                                      </p:cBhvr>
                                      <p:to>
                                        <p:strVal val="visible"/>
                                      </p:to>
                                    </p:set>
                                    <p:animEffect transition="in" filter="wipe(up)">
                                      <p:cBhvr>
                                        <p:cTn id="24" dur="500"/>
                                        <p:tgtEl>
                                          <p:spTgt spid="442371">
                                            <p:txEl>
                                              <p:pRg st="4" end="4"/>
                                            </p:txEl>
                                          </p:spTgt>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442371">
                                            <p:txEl>
                                              <p:pRg st="5" end="5"/>
                                            </p:txEl>
                                          </p:spTgt>
                                        </p:tgtEl>
                                        <p:attrNameLst>
                                          <p:attrName>style.visibility</p:attrName>
                                        </p:attrNameLst>
                                      </p:cBhvr>
                                      <p:to>
                                        <p:strVal val="visible"/>
                                      </p:to>
                                    </p:set>
                                    <p:animEffect transition="in" filter="wipe(up)">
                                      <p:cBhvr>
                                        <p:cTn id="28" dur="500"/>
                                        <p:tgtEl>
                                          <p:spTgt spid="442371">
                                            <p:txEl>
                                              <p:pRg st="5" end="5"/>
                                            </p:txEl>
                                          </p:spTgt>
                                        </p:tgtEl>
                                      </p:cBhvr>
                                    </p:animEffect>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442371">
                                            <p:txEl>
                                              <p:pRg st="6" end="6"/>
                                            </p:txEl>
                                          </p:spTgt>
                                        </p:tgtEl>
                                        <p:attrNameLst>
                                          <p:attrName>style.visibility</p:attrName>
                                        </p:attrNameLst>
                                      </p:cBhvr>
                                      <p:to>
                                        <p:strVal val="visible"/>
                                      </p:to>
                                    </p:set>
                                    <p:animEffect transition="in" filter="wipe(up)">
                                      <p:cBhvr>
                                        <p:cTn id="32" dur="500"/>
                                        <p:tgtEl>
                                          <p:spTgt spid="442371">
                                            <p:txEl>
                                              <p:pRg st="6" end="6"/>
                                            </p:txEl>
                                          </p:spTgt>
                                        </p:tgtEl>
                                      </p:cBhvr>
                                    </p:animEffect>
                                  </p:childTnLst>
                                </p:cTn>
                              </p:par>
                            </p:childTnLst>
                          </p:cTn>
                        </p:par>
                        <p:par>
                          <p:cTn id="33" fill="hold">
                            <p:stCondLst>
                              <p:cond delay="3500"/>
                            </p:stCondLst>
                            <p:childTnLst>
                              <p:par>
                                <p:cTn id="34" presetID="1" presetClass="entr" presetSubtype="0" fill="hold" nodeType="afterEffect">
                                  <p:stCondLst>
                                    <p:cond delay="0"/>
                                  </p:stCondLst>
                                  <p:childTnLst>
                                    <p:set>
                                      <p:cBhvr>
                                        <p:cTn id="35" dur="1" fill="hold">
                                          <p:stCondLst>
                                            <p:cond delay="499"/>
                                          </p:stCondLst>
                                        </p:cTn>
                                        <p:tgtEl>
                                          <p:spTgt spid="442374"/>
                                        </p:tgtEl>
                                        <p:attrNameLst>
                                          <p:attrName>style.visibility</p:attrName>
                                        </p:attrNameLst>
                                      </p:cBhvr>
                                      <p:to>
                                        <p:strVal val="visible"/>
                                      </p:to>
                                    </p:set>
                                  </p:childTnLst>
                                </p:cTn>
                              </p:par>
                            </p:childTnLst>
                          </p:cTn>
                        </p:par>
                        <p:par>
                          <p:cTn id="36" fill="hold">
                            <p:stCondLst>
                              <p:cond delay="4000"/>
                            </p:stCondLst>
                            <p:childTnLst>
                              <p:par>
                                <p:cTn id="37" presetID="1" presetClass="entr" presetSubtype="0" fill="hold" nodeType="afterEffect">
                                  <p:stCondLst>
                                    <p:cond delay="0"/>
                                  </p:stCondLst>
                                  <p:childTnLst>
                                    <p:set>
                                      <p:cBhvr>
                                        <p:cTn id="38" dur="1" fill="hold">
                                          <p:stCondLst>
                                            <p:cond delay="499"/>
                                          </p:stCondLst>
                                        </p:cTn>
                                        <p:tgtEl>
                                          <p:spTgt spid="4423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70" grpId="0" autoUpdateAnimBg="0"/>
      <p:bldP spid="442371"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3 Marcador de fecha"/>
          <p:cNvSpPr>
            <a:spLocks noGrp="1"/>
          </p:cNvSpPr>
          <p:nvPr>
            <p:ph type="dt" sz="half" idx="10"/>
          </p:nvPr>
        </p:nvSpPr>
        <p:spPr/>
        <p:txBody>
          <a:bodyPr/>
          <a:lstStyle/>
          <a:p>
            <a:fld id="{09405D36-5FA1-4604-B885-B1C5DF17292B}" type="datetime1">
              <a:rPr lang="es-EC"/>
              <a:pPr/>
              <a:t>12/08/2009</a:t>
            </a:fld>
            <a:endParaRPr lang="es-EC" altLang="en-US"/>
          </a:p>
        </p:txBody>
      </p:sp>
      <p:sp>
        <p:nvSpPr>
          <p:cNvPr id="443394"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Mitosis</a:t>
            </a:r>
          </a:p>
        </p:txBody>
      </p:sp>
      <p:sp>
        <p:nvSpPr>
          <p:cNvPr id="443395" name="Rectangle 3"/>
          <p:cNvSpPr>
            <a:spLocks noChangeArrowheads="1"/>
          </p:cNvSpPr>
          <p:nvPr>
            <p:ph type="body" idx="1"/>
          </p:nvPr>
        </p:nvSpPr>
        <p:spPr>
          <a:xfrm>
            <a:off x="914400" y="2286000"/>
            <a:ext cx="7543800" cy="3403600"/>
          </a:xfrm>
          <a:noFill/>
          <a:ln/>
        </p:spPr>
        <p:txBody>
          <a:bodyPr lIns="92075" tIns="46038" rIns="92075" bIns="46038"/>
          <a:lstStyle/>
          <a:p>
            <a:pPr>
              <a:lnSpc>
                <a:spcPct val="80000"/>
              </a:lnSpc>
              <a:buFontTx/>
              <a:buNone/>
            </a:pPr>
            <a:r>
              <a:rPr lang="es-ES" sz="1700" b="1">
                <a:solidFill>
                  <a:srgbClr val="FFFFCC"/>
                </a:solidFill>
                <a:effectLst>
                  <a:outerShdw blurRad="38100" dist="38100" dir="2700000" algn="tl">
                    <a:srgbClr val="000000"/>
                  </a:outerShdw>
                </a:effectLst>
              </a:rPr>
              <a:t>Anafase</a:t>
            </a:r>
            <a:r>
              <a:rPr lang="es-ES" sz="1700">
                <a:solidFill>
                  <a:srgbClr val="FFFFCC"/>
                </a:solidFill>
                <a:effectLst>
                  <a:outerShdw blurRad="38100" dist="38100" dir="2700000" algn="tl">
                    <a:srgbClr val="000000"/>
                  </a:outerShdw>
                </a:effectLst>
              </a:rPr>
              <a:t> </a:t>
            </a:r>
          </a:p>
          <a:p>
            <a:pPr>
              <a:lnSpc>
                <a:spcPct val="80000"/>
              </a:lnSpc>
              <a:buFontTx/>
              <a:buNone/>
            </a:pPr>
            <a:endParaRPr lang="es-ES" sz="1700"/>
          </a:p>
          <a:p>
            <a:pPr>
              <a:lnSpc>
                <a:spcPct val="80000"/>
              </a:lnSpc>
              <a:buFontTx/>
              <a:buNone/>
            </a:pPr>
            <a:r>
              <a:rPr lang="es-ES" sz="1700"/>
              <a:t>Comienza con la separación de las dos cromátidas hermanas moviéndose cada una a un polo de la célula. El proceso de separación comienza en el centrómero que parece haberse dividido igualmente.</a:t>
            </a:r>
          </a:p>
          <a:p>
            <a:pPr>
              <a:lnSpc>
                <a:spcPct val="80000"/>
              </a:lnSpc>
              <a:buFontTx/>
              <a:buNone/>
            </a:pPr>
            <a:r>
              <a:rPr lang="es-ES" sz="1700"/>
              <a:t> </a:t>
            </a:r>
          </a:p>
          <a:p>
            <a:pPr>
              <a:lnSpc>
                <a:spcPct val="80000"/>
              </a:lnSpc>
              <a:buFontTx/>
              <a:buNone/>
            </a:pPr>
            <a:endParaRPr lang="es-EC" sz="1700"/>
          </a:p>
          <a:p>
            <a:pPr>
              <a:lnSpc>
                <a:spcPct val="80000"/>
              </a:lnSpc>
              <a:buFontTx/>
              <a:buNone/>
            </a:pPr>
            <a:endParaRPr lang="es-ES" sz="1700"/>
          </a:p>
          <a:p>
            <a:pPr>
              <a:lnSpc>
                <a:spcPct val="80000"/>
              </a:lnSpc>
              <a:buFontTx/>
              <a:buNone/>
            </a:pPr>
            <a:r>
              <a:rPr lang="es-ES" sz="1700" b="1">
                <a:solidFill>
                  <a:srgbClr val="FFFFCC"/>
                </a:solidFill>
                <a:effectLst>
                  <a:outerShdw blurRad="38100" dist="38100" dir="2700000" algn="tl">
                    <a:srgbClr val="000000"/>
                  </a:outerShdw>
                </a:effectLst>
              </a:rPr>
              <a:t>Telofase</a:t>
            </a:r>
            <a:r>
              <a:rPr lang="es-ES" sz="1700">
                <a:solidFill>
                  <a:srgbClr val="FFFFCC"/>
                </a:solidFill>
                <a:effectLst>
                  <a:outerShdw blurRad="38100" dist="38100" dir="2700000" algn="tl">
                    <a:srgbClr val="000000"/>
                  </a:outerShdw>
                </a:effectLst>
              </a:rPr>
              <a:t> </a:t>
            </a:r>
          </a:p>
          <a:p>
            <a:pPr>
              <a:lnSpc>
                <a:spcPct val="80000"/>
              </a:lnSpc>
              <a:buFontTx/>
              <a:buNone/>
            </a:pPr>
            <a:r>
              <a:rPr lang="es-ES" sz="1700"/>
              <a:t>Los cromosomas se desenrollan y reaparecen los nucleolos, lo cual significa la regeneración de núcleos interfásicos. Para entonces el huso se ha dispersado, y una nueva membrana ha dividido el citoplasma en dos.</a:t>
            </a:r>
          </a:p>
        </p:txBody>
      </p:sp>
      <p:pic>
        <p:nvPicPr>
          <p:cNvPr id="443396"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43397" name="Picture 5" descr="3001_3"/>
          <p:cNvPicPr>
            <a:picLocks noChangeAspect="1" noChangeArrowheads="1"/>
          </p:cNvPicPr>
          <p:nvPr/>
        </p:nvPicPr>
        <p:blipFill>
          <a:blip r:embed="rId3"/>
          <a:srcRect/>
          <a:stretch>
            <a:fillRect/>
          </a:stretch>
        </p:blipFill>
        <p:spPr bwMode="auto">
          <a:xfrm>
            <a:off x="6877050" y="1412875"/>
            <a:ext cx="2035175" cy="1079500"/>
          </a:xfrm>
          <a:prstGeom prst="rect">
            <a:avLst/>
          </a:prstGeom>
          <a:noFill/>
        </p:spPr>
      </p:pic>
      <p:pic>
        <p:nvPicPr>
          <p:cNvPr id="443398" name="Picture 6" descr="3001_4"/>
          <p:cNvPicPr>
            <a:picLocks noChangeAspect="1" noChangeArrowheads="1"/>
          </p:cNvPicPr>
          <p:nvPr/>
        </p:nvPicPr>
        <p:blipFill>
          <a:blip r:embed="rId4"/>
          <a:srcRect/>
          <a:stretch>
            <a:fillRect/>
          </a:stretch>
        </p:blipFill>
        <p:spPr bwMode="auto">
          <a:xfrm>
            <a:off x="6877050" y="3357563"/>
            <a:ext cx="1963738" cy="1089025"/>
          </a:xfrm>
          <a:prstGeom prst="rect">
            <a:avLst/>
          </a:prstGeom>
          <a:noFill/>
        </p:spPr>
      </p:pic>
      <p:sp>
        <p:nvSpPr>
          <p:cNvPr id="443399" name="Text Box 7"/>
          <p:cNvSpPr txBox="1">
            <a:spLocks noChangeArrowheads="1"/>
          </p:cNvSpPr>
          <p:nvPr/>
        </p:nvSpPr>
        <p:spPr bwMode="auto">
          <a:xfrm>
            <a:off x="5940425" y="6278563"/>
            <a:ext cx="863600" cy="336550"/>
          </a:xfrm>
          <a:prstGeom prst="rect">
            <a:avLst/>
          </a:prstGeom>
          <a:noFill/>
          <a:ln w="3175" cap="sq" algn="ctr">
            <a:noFill/>
            <a:miter lim="800000"/>
            <a:headEnd/>
            <a:tailEnd/>
          </a:ln>
          <a:effectLst/>
        </p:spPr>
        <p:txBody>
          <a:bodyPr>
            <a:spAutoFit/>
          </a:bodyPr>
          <a:lstStyle/>
          <a:p>
            <a:pPr>
              <a:spcBef>
                <a:spcPct val="50000"/>
              </a:spcBef>
              <a:buFontTx/>
              <a:buNone/>
            </a:pPr>
            <a:r>
              <a:rPr lang="es-EC" sz="1600" b="1">
                <a:solidFill>
                  <a:srgbClr val="FFFFCC"/>
                </a:solidFill>
                <a:effectLst>
                  <a:outerShdw blurRad="38100" dist="38100" dir="2700000" algn="tl">
                    <a:srgbClr val="000000"/>
                  </a:outerShdw>
                </a:effectLst>
                <a:latin typeface="Trebuchet MS" pitchFamily="34" charset="0"/>
                <a:hlinkClick r:id="rId5" action="ppaction://program"/>
              </a:rPr>
              <a:t>anima</a:t>
            </a:r>
            <a:endParaRPr lang="es-ES" sz="1600" b="1">
              <a:solidFill>
                <a:srgbClr val="FFFFCC"/>
              </a:solidFill>
              <a:effectLst>
                <a:outerShdw blurRad="38100" dist="38100" dir="2700000" algn="tl">
                  <a:srgbClr val="000000"/>
                </a:outerShdw>
              </a:effectLst>
              <a:latin typeface="Trebuchet MS" pitchFamily="34" charset="0"/>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3394"/>
                                        </p:tgtEl>
                                        <p:attrNameLst>
                                          <p:attrName>style.visibility</p:attrName>
                                        </p:attrNameLst>
                                      </p:cBhvr>
                                      <p:to>
                                        <p:strVal val="visible"/>
                                      </p:to>
                                    </p:set>
                                    <p:anim calcmode="lin" valueType="num">
                                      <p:cBhvr>
                                        <p:cTn id="7" dur="500" fill="hold"/>
                                        <p:tgtEl>
                                          <p:spTgt spid="443394"/>
                                        </p:tgtEl>
                                        <p:attrNameLst>
                                          <p:attrName>ppt_w</p:attrName>
                                        </p:attrNameLst>
                                      </p:cBhvr>
                                      <p:tavLst>
                                        <p:tav tm="0">
                                          <p:val>
                                            <p:fltVal val="0"/>
                                          </p:val>
                                        </p:tav>
                                        <p:tav tm="100000">
                                          <p:val>
                                            <p:strVal val="#ppt_w"/>
                                          </p:val>
                                        </p:tav>
                                      </p:tavLst>
                                    </p:anim>
                                    <p:anim calcmode="lin" valueType="num">
                                      <p:cBhvr>
                                        <p:cTn id="8" dur="500" fill="hold"/>
                                        <p:tgtEl>
                                          <p:spTgt spid="44339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43395">
                                            <p:txEl>
                                              <p:pRg st="0" end="0"/>
                                            </p:txEl>
                                          </p:spTgt>
                                        </p:tgtEl>
                                        <p:attrNameLst>
                                          <p:attrName>style.visibility</p:attrName>
                                        </p:attrNameLst>
                                      </p:cBhvr>
                                      <p:to>
                                        <p:strVal val="visible"/>
                                      </p:to>
                                    </p:set>
                                    <p:animEffect transition="in" filter="wipe(up)">
                                      <p:cBhvr>
                                        <p:cTn id="12" dur="500"/>
                                        <p:tgtEl>
                                          <p:spTgt spid="443395">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43395">
                                            <p:txEl>
                                              <p:pRg st="2" end="2"/>
                                            </p:txEl>
                                          </p:spTgt>
                                        </p:tgtEl>
                                        <p:attrNameLst>
                                          <p:attrName>style.visibility</p:attrName>
                                        </p:attrNameLst>
                                      </p:cBhvr>
                                      <p:to>
                                        <p:strVal val="visible"/>
                                      </p:to>
                                    </p:set>
                                    <p:animEffect transition="in" filter="wipe(up)">
                                      <p:cBhvr>
                                        <p:cTn id="16" dur="500"/>
                                        <p:tgtEl>
                                          <p:spTgt spid="443395">
                                            <p:txEl>
                                              <p:pRg st="2" end="2"/>
                                            </p:txEl>
                                          </p:spTgt>
                                        </p:tgtEl>
                                      </p:cBhvr>
                                    </p:animEffect>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443395">
                                            <p:txEl>
                                              <p:pRg st="3" end="3"/>
                                            </p:txEl>
                                          </p:spTgt>
                                        </p:tgtEl>
                                        <p:attrNameLst>
                                          <p:attrName>style.visibility</p:attrName>
                                        </p:attrNameLst>
                                      </p:cBhvr>
                                      <p:to>
                                        <p:strVal val="visible"/>
                                      </p:to>
                                    </p:set>
                                    <p:animEffect transition="in" filter="wipe(up)">
                                      <p:cBhvr>
                                        <p:cTn id="20" dur="500"/>
                                        <p:tgtEl>
                                          <p:spTgt spid="443395">
                                            <p:txEl>
                                              <p:pRg st="3" end="3"/>
                                            </p:txEl>
                                          </p:spTgt>
                                        </p:tgtEl>
                                      </p:cBhvr>
                                    </p:animEffect>
                                  </p:childTnLst>
                                </p:cTn>
                              </p:par>
                            </p:childTnLst>
                          </p:cTn>
                        </p:par>
                        <p:par>
                          <p:cTn id="21" fill="hold">
                            <p:stCondLst>
                              <p:cond delay="2000"/>
                            </p:stCondLst>
                            <p:childTnLst>
                              <p:par>
                                <p:cTn id="22" presetID="22" presetClass="entr" presetSubtype="1" fill="hold" grpId="0" nodeType="afterEffect">
                                  <p:stCondLst>
                                    <p:cond delay="0"/>
                                  </p:stCondLst>
                                  <p:childTnLst>
                                    <p:set>
                                      <p:cBhvr>
                                        <p:cTn id="23" dur="1" fill="hold">
                                          <p:stCondLst>
                                            <p:cond delay="0"/>
                                          </p:stCondLst>
                                        </p:cTn>
                                        <p:tgtEl>
                                          <p:spTgt spid="443395">
                                            <p:txEl>
                                              <p:pRg st="6" end="6"/>
                                            </p:txEl>
                                          </p:spTgt>
                                        </p:tgtEl>
                                        <p:attrNameLst>
                                          <p:attrName>style.visibility</p:attrName>
                                        </p:attrNameLst>
                                      </p:cBhvr>
                                      <p:to>
                                        <p:strVal val="visible"/>
                                      </p:to>
                                    </p:set>
                                    <p:animEffect transition="in" filter="wipe(up)">
                                      <p:cBhvr>
                                        <p:cTn id="24" dur="500"/>
                                        <p:tgtEl>
                                          <p:spTgt spid="443395">
                                            <p:txEl>
                                              <p:pRg st="6" end="6"/>
                                            </p:txEl>
                                          </p:spTgt>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443395">
                                            <p:txEl>
                                              <p:pRg st="7" end="7"/>
                                            </p:txEl>
                                          </p:spTgt>
                                        </p:tgtEl>
                                        <p:attrNameLst>
                                          <p:attrName>style.visibility</p:attrName>
                                        </p:attrNameLst>
                                      </p:cBhvr>
                                      <p:to>
                                        <p:strVal val="visible"/>
                                      </p:to>
                                    </p:set>
                                    <p:animEffect transition="in" filter="wipe(up)">
                                      <p:cBhvr>
                                        <p:cTn id="28" dur="500"/>
                                        <p:tgtEl>
                                          <p:spTgt spid="443395">
                                            <p:txEl>
                                              <p:pRg st="7" end="7"/>
                                            </p:txEl>
                                          </p:spTgt>
                                        </p:tgtEl>
                                      </p:cBhvr>
                                    </p:animEffect>
                                  </p:childTnLst>
                                </p:cTn>
                              </p:par>
                            </p:childTnLst>
                          </p:cTn>
                        </p:par>
                        <p:par>
                          <p:cTn id="29" fill="hold">
                            <p:stCondLst>
                              <p:cond delay="3000"/>
                            </p:stCondLst>
                            <p:childTnLst>
                              <p:par>
                                <p:cTn id="30" presetID="1" presetClass="entr" presetSubtype="0" fill="hold" nodeType="afterEffect">
                                  <p:stCondLst>
                                    <p:cond delay="0"/>
                                  </p:stCondLst>
                                  <p:childTnLst>
                                    <p:set>
                                      <p:cBhvr>
                                        <p:cTn id="31" dur="1" fill="hold">
                                          <p:stCondLst>
                                            <p:cond delay="499"/>
                                          </p:stCondLst>
                                        </p:cTn>
                                        <p:tgtEl>
                                          <p:spTgt spid="443397"/>
                                        </p:tgtEl>
                                        <p:attrNameLst>
                                          <p:attrName>style.visibility</p:attrName>
                                        </p:attrNameLst>
                                      </p:cBhvr>
                                      <p:to>
                                        <p:strVal val="visible"/>
                                      </p:to>
                                    </p:set>
                                  </p:childTnLst>
                                </p:cTn>
                              </p:par>
                            </p:childTnLst>
                          </p:cTn>
                        </p:par>
                        <p:par>
                          <p:cTn id="32" fill="hold">
                            <p:stCondLst>
                              <p:cond delay="3500"/>
                            </p:stCondLst>
                            <p:childTnLst>
                              <p:par>
                                <p:cTn id="33" presetID="1" presetClass="entr" presetSubtype="0" fill="hold" nodeType="afterEffect">
                                  <p:stCondLst>
                                    <p:cond delay="0"/>
                                  </p:stCondLst>
                                  <p:childTnLst>
                                    <p:set>
                                      <p:cBhvr>
                                        <p:cTn id="34" dur="1" fill="hold">
                                          <p:stCondLst>
                                            <p:cond delay="499"/>
                                          </p:stCondLst>
                                        </p:cTn>
                                        <p:tgtEl>
                                          <p:spTgt spid="4433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4" grpId="0" autoUpdateAnimBg="0"/>
      <p:bldP spid="443395"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fecha"/>
          <p:cNvSpPr>
            <a:spLocks noGrp="1"/>
          </p:cNvSpPr>
          <p:nvPr>
            <p:ph type="dt" sz="half" idx="10"/>
          </p:nvPr>
        </p:nvSpPr>
        <p:spPr/>
        <p:txBody>
          <a:bodyPr/>
          <a:lstStyle/>
          <a:p>
            <a:fld id="{A8A65371-6665-4465-999C-82DF043F680B}" type="datetime1">
              <a:rPr lang="es-EC"/>
              <a:pPr/>
              <a:t>12/08/2009</a:t>
            </a:fld>
            <a:endParaRPr lang="es-EC" altLang="en-US"/>
          </a:p>
        </p:txBody>
      </p:sp>
      <p:sp>
        <p:nvSpPr>
          <p:cNvPr id="444418" name="Rectangle 2"/>
          <p:cNvSpPr>
            <a:spLocks noChangeArrowheads="1"/>
          </p:cNvSpPr>
          <p:nvPr>
            <p:ph type="title"/>
          </p:nvPr>
        </p:nvSpPr>
        <p:spPr>
          <a:noFill/>
          <a:ln/>
        </p:spPr>
        <p:txBody>
          <a:bodyPr lIns="92075" tIns="46038" rIns="92075" bIns="46038"/>
          <a:lstStyle/>
          <a:p>
            <a:r>
              <a:rPr lang="es-ES" u="sng">
                <a:effectLst>
                  <a:outerShdw blurRad="38100" dist="38100" dir="2700000" algn="tl">
                    <a:srgbClr val="000000"/>
                  </a:outerShdw>
                </a:effectLst>
                <a:latin typeface="Trebuchet MS" pitchFamily="34" charset="0"/>
              </a:rPr>
              <a:t>Meiosis</a:t>
            </a:r>
          </a:p>
        </p:txBody>
      </p:sp>
      <p:sp>
        <p:nvSpPr>
          <p:cNvPr id="444419" name="Rectangle 3"/>
          <p:cNvSpPr>
            <a:spLocks noChangeArrowheads="1"/>
          </p:cNvSpPr>
          <p:nvPr>
            <p:ph type="body" sz="half" idx="2"/>
          </p:nvPr>
        </p:nvSpPr>
        <p:spPr>
          <a:xfrm>
            <a:off x="4500563" y="1412875"/>
            <a:ext cx="4319587" cy="4114800"/>
          </a:xfrm>
          <a:noFill/>
          <a:ln/>
        </p:spPr>
        <p:txBody>
          <a:bodyPr lIns="92075" tIns="46038" rIns="92075" bIns="46038"/>
          <a:lstStyle/>
          <a:p>
            <a:pPr>
              <a:lnSpc>
                <a:spcPct val="90000"/>
              </a:lnSpc>
              <a:buFontTx/>
              <a:buNone/>
            </a:pPr>
            <a:r>
              <a:rPr lang="es-ES" sz="2000">
                <a:solidFill>
                  <a:srgbClr val="FFFFCC"/>
                </a:solidFill>
              </a:rPr>
              <a:t>Proceso:</a:t>
            </a:r>
            <a:r>
              <a:rPr lang="es-ES" sz="1800">
                <a:solidFill>
                  <a:srgbClr val="FFFFCC"/>
                </a:solidFill>
              </a:rPr>
              <a:t> </a:t>
            </a:r>
          </a:p>
          <a:p>
            <a:pPr>
              <a:lnSpc>
                <a:spcPct val="90000"/>
              </a:lnSpc>
              <a:buFontTx/>
              <a:buNone/>
            </a:pPr>
            <a:endParaRPr lang="es-ES" sz="1800">
              <a:solidFill>
                <a:srgbClr val="FFFFCC"/>
              </a:solidFill>
            </a:endParaRPr>
          </a:p>
          <a:p>
            <a:pPr>
              <a:lnSpc>
                <a:spcPct val="90000"/>
              </a:lnSpc>
              <a:buFontTx/>
              <a:buNone/>
            </a:pPr>
            <a:r>
              <a:rPr lang="es-ES" sz="1800"/>
              <a:t> </a:t>
            </a:r>
            <a:r>
              <a:rPr lang="es-ES" sz="2000"/>
              <a:t>La célula </a:t>
            </a:r>
            <a:r>
              <a:rPr lang="es-ES" sz="2000" b="1"/>
              <a:t>duplica su ADN</a:t>
            </a:r>
            <a:r>
              <a:rPr lang="es-ES" sz="2000"/>
              <a:t> ("doble diploide"), ahora tiene 4 copias del ADN de cada cromosoma.   La célula se divide, creando dos células con un set de cromosomas cada una esta célula todavía se considera diploide.   La célula se divide de nuevo (Nota: </a:t>
            </a:r>
            <a:r>
              <a:rPr lang="es-ES" sz="2000" b="1"/>
              <a:t>sin duplicar su ADN</a:t>
            </a:r>
            <a:r>
              <a:rPr lang="es-ES" sz="2000"/>
              <a:t>) creando las verdaderas células haploide (un total de 4 células todas haploides y con un set de cromosomas </a:t>
            </a:r>
          </a:p>
        </p:txBody>
      </p:sp>
      <p:pic>
        <p:nvPicPr>
          <p:cNvPr id="444420" name="Picture 4"/>
          <p:cNvPicPr>
            <a:picLocks noChangeAspect="1" noChangeArrowheads="1"/>
          </p:cNvPicPr>
          <p:nvPr/>
        </p:nvPicPr>
        <p:blipFill>
          <a:blip r:embed="rId3"/>
          <a:srcRect/>
          <a:stretch>
            <a:fillRect/>
          </a:stretch>
        </p:blipFill>
        <p:spPr bwMode="auto">
          <a:xfrm>
            <a:off x="7934325" y="5638800"/>
            <a:ext cx="1209675" cy="1219200"/>
          </a:xfrm>
          <a:prstGeom prst="rect">
            <a:avLst/>
          </a:prstGeom>
          <a:noFill/>
        </p:spPr>
      </p:pic>
      <p:pic>
        <p:nvPicPr>
          <p:cNvPr id="444421" name="Picture 5" descr="meiosis"/>
          <p:cNvPicPr>
            <a:picLocks noChangeAspect="1" noChangeArrowheads="1"/>
          </p:cNvPicPr>
          <p:nvPr>
            <p:ph sz="half" idx="1"/>
          </p:nvPr>
        </p:nvPicPr>
        <p:blipFill>
          <a:blip r:embed="rId4"/>
          <a:srcRect/>
          <a:stretch>
            <a:fillRect/>
          </a:stretch>
        </p:blipFill>
        <p:spPr>
          <a:xfrm>
            <a:off x="395288" y="1412875"/>
            <a:ext cx="3817937" cy="4608513"/>
          </a:xfrm>
          <a:noFill/>
          <a:ln/>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4418"/>
                                        </p:tgtEl>
                                        <p:attrNameLst>
                                          <p:attrName>style.visibility</p:attrName>
                                        </p:attrNameLst>
                                      </p:cBhvr>
                                      <p:to>
                                        <p:strVal val="visible"/>
                                      </p:to>
                                    </p:set>
                                    <p:anim calcmode="lin" valueType="num">
                                      <p:cBhvr>
                                        <p:cTn id="7" dur="500" fill="hold"/>
                                        <p:tgtEl>
                                          <p:spTgt spid="444418"/>
                                        </p:tgtEl>
                                        <p:attrNameLst>
                                          <p:attrName>ppt_w</p:attrName>
                                        </p:attrNameLst>
                                      </p:cBhvr>
                                      <p:tavLst>
                                        <p:tav tm="0">
                                          <p:val>
                                            <p:fltVal val="0"/>
                                          </p:val>
                                        </p:tav>
                                        <p:tav tm="100000">
                                          <p:val>
                                            <p:strVal val="#ppt_w"/>
                                          </p:val>
                                        </p:tav>
                                      </p:tavLst>
                                    </p:anim>
                                    <p:anim calcmode="lin" valueType="num">
                                      <p:cBhvr>
                                        <p:cTn id="8" dur="500" fill="hold"/>
                                        <p:tgtEl>
                                          <p:spTgt spid="44441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44419">
                                            <p:txEl>
                                              <p:pRg st="0" end="0"/>
                                            </p:txEl>
                                          </p:spTgt>
                                        </p:tgtEl>
                                        <p:attrNameLst>
                                          <p:attrName>style.visibility</p:attrName>
                                        </p:attrNameLst>
                                      </p:cBhvr>
                                      <p:to>
                                        <p:strVal val="visible"/>
                                      </p:to>
                                    </p:set>
                                    <p:animEffect transition="in" filter="wipe(up)">
                                      <p:cBhvr>
                                        <p:cTn id="12" dur="500"/>
                                        <p:tgtEl>
                                          <p:spTgt spid="444419">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44419">
                                            <p:txEl>
                                              <p:pRg st="2" end="2"/>
                                            </p:txEl>
                                          </p:spTgt>
                                        </p:tgtEl>
                                        <p:attrNameLst>
                                          <p:attrName>style.visibility</p:attrName>
                                        </p:attrNameLst>
                                      </p:cBhvr>
                                      <p:to>
                                        <p:strVal val="visible"/>
                                      </p:to>
                                    </p:set>
                                    <p:animEffect transition="in" filter="wipe(up)">
                                      <p:cBhvr>
                                        <p:cTn id="16" dur="500"/>
                                        <p:tgtEl>
                                          <p:spTgt spid="444419">
                                            <p:txEl>
                                              <p:pRg st="2" end="2"/>
                                            </p:txEl>
                                          </p:spTgt>
                                        </p:tgtEl>
                                      </p:cBhvr>
                                    </p:animEffect>
                                  </p:childTnLst>
                                </p:cTn>
                              </p:par>
                            </p:childTnLst>
                          </p:cTn>
                        </p:par>
                        <p:par>
                          <p:cTn id="17" fill="hold">
                            <p:stCondLst>
                              <p:cond delay="1500"/>
                            </p:stCondLst>
                            <p:childTnLst>
                              <p:par>
                                <p:cTn id="18" presetID="1" presetClass="entr" presetSubtype="0" fill="hold" nodeType="afterEffect">
                                  <p:stCondLst>
                                    <p:cond delay="0"/>
                                  </p:stCondLst>
                                  <p:childTnLst>
                                    <p:set>
                                      <p:cBhvr>
                                        <p:cTn id="19" dur="1" fill="hold">
                                          <p:stCondLst>
                                            <p:cond delay="499"/>
                                          </p:stCondLst>
                                        </p:cTn>
                                        <p:tgtEl>
                                          <p:spTgt spid="4444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8" grpId="0" autoUpdateAnimBg="0"/>
      <p:bldP spid="444419"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3 Marcador de fecha"/>
          <p:cNvSpPr>
            <a:spLocks noGrp="1"/>
          </p:cNvSpPr>
          <p:nvPr>
            <p:ph type="dt" sz="half" idx="10"/>
          </p:nvPr>
        </p:nvSpPr>
        <p:spPr/>
        <p:txBody>
          <a:bodyPr/>
          <a:lstStyle/>
          <a:p>
            <a:fld id="{2140D911-D2C2-4FE3-A3FE-31BC64A8FC20}" type="datetime1">
              <a:rPr lang="es-EC"/>
              <a:pPr/>
              <a:t>12/08/2009</a:t>
            </a:fld>
            <a:endParaRPr lang="es-EC" altLang="en-US"/>
          </a:p>
        </p:txBody>
      </p:sp>
      <p:sp>
        <p:nvSpPr>
          <p:cNvPr id="446466"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Meiosis</a:t>
            </a:r>
          </a:p>
        </p:txBody>
      </p:sp>
      <p:sp>
        <p:nvSpPr>
          <p:cNvPr id="446467" name="Rectangle 3"/>
          <p:cNvSpPr>
            <a:spLocks noChangeArrowheads="1"/>
          </p:cNvSpPr>
          <p:nvPr>
            <p:ph type="body" idx="1"/>
          </p:nvPr>
        </p:nvSpPr>
        <p:spPr>
          <a:xfrm>
            <a:off x="684213" y="2492375"/>
            <a:ext cx="7772400" cy="2532063"/>
          </a:xfrm>
          <a:noFill/>
          <a:ln/>
        </p:spPr>
        <p:txBody>
          <a:bodyPr lIns="92075" tIns="46038" rIns="92075" bIns="46038"/>
          <a:lstStyle/>
          <a:p>
            <a:r>
              <a:rPr lang="es-EC">
                <a:solidFill>
                  <a:srgbClr val="FFFFCC"/>
                </a:solidFill>
                <a:hlinkClick r:id="" action="ppaction://noaction"/>
              </a:rPr>
              <a:t>Meiosis 1</a:t>
            </a:r>
            <a:endParaRPr lang="es-EC">
              <a:solidFill>
                <a:srgbClr val="FFFFCC"/>
              </a:solidFill>
            </a:endParaRPr>
          </a:p>
          <a:p>
            <a:r>
              <a:rPr lang="es-EC">
                <a:solidFill>
                  <a:srgbClr val="FFFFCC"/>
                </a:solidFill>
                <a:hlinkClick r:id="" action="ppaction://noaction"/>
              </a:rPr>
              <a:t>Meiosis 2</a:t>
            </a:r>
            <a:endParaRPr lang="es-EC">
              <a:solidFill>
                <a:srgbClr val="FFFFCC"/>
              </a:solidFill>
            </a:endParaRPr>
          </a:p>
          <a:p>
            <a:pPr lvl="1">
              <a:buFontTx/>
              <a:buNone/>
            </a:pPr>
            <a:endParaRPr lang="es-ES"/>
          </a:p>
        </p:txBody>
      </p:sp>
      <p:pic>
        <p:nvPicPr>
          <p:cNvPr id="446468"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6466"/>
                                        </p:tgtEl>
                                        <p:attrNameLst>
                                          <p:attrName>style.visibility</p:attrName>
                                        </p:attrNameLst>
                                      </p:cBhvr>
                                      <p:to>
                                        <p:strVal val="visible"/>
                                      </p:to>
                                    </p:set>
                                    <p:anim calcmode="lin" valueType="num">
                                      <p:cBhvr>
                                        <p:cTn id="7" dur="500" fill="hold"/>
                                        <p:tgtEl>
                                          <p:spTgt spid="446466"/>
                                        </p:tgtEl>
                                        <p:attrNameLst>
                                          <p:attrName>ppt_w</p:attrName>
                                        </p:attrNameLst>
                                      </p:cBhvr>
                                      <p:tavLst>
                                        <p:tav tm="0">
                                          <p:val>
                                            <p:fltVal val="0"/>
                                          </p:val>
                                        </p:tav>
                                        <p:tav tm="100000">
                                          <p:val>
                                            <p:strVal val="#ppt_w"/>
                                          </p:val>
                                        </p:tav>
                                      </p:tavLst>
                                    </p:anim>
                                    <p:anim calcmode="lin" valueType="num">
                                      <p:cBhvr>
                                        <p:cTn id="8" dur="500" fill="hold"/>
                                        <p:tgtEl>
                                          <p:spTgt spid="44646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446467"/>
                                        </p:tgtEl>
                                        <p:attrNameLst>
                                          <p:attrName>style.visibility</p:attrName>
                                        </p:attrNameLst>
                                      </p:cBhvr>
                                      <p:to>
                                        <p:strVal val="visible"/>
                                      </p:to>
                                    </p:set>
                                    <p:animEffect transition="in" filter="wipe(left)">
                                      <p:cBhvr>
                                        <p:cTn id="12" dur="500"/>
                                        <p:tgtEl>
                                          <p:spTgt spid="446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6" grpId="0" autoUpdateAnimBg="0"/>
      <p:bldP spid="44646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3 Marcador de fecha"/>
          <p:cNvSpPr>
            <a:spLocks noGrp="1"/>
          </p:cNvSpPr>
          <p:nvPr>
            <p:ph type="dt" sz="half" idx="10"/>
          </p:nvPr>
        </p:nvSpPr>
        <p:spPr/>
        <p:txBody>
          <a:bodyPr/>
          <a:lstStyle/>
          <a:p>
            <a:fld id="{DD5EEF26-7496-4908-81AE-DA3CF007FE4B}" type="datetime1">
              <a:rPr lang="es-EC"/>
              <a:pPr/>
              <a:t>12/08/2009</a:t>
            </a:fld>
            <a:endParaRPr lang="es-EC" altLang="en-US"/>
          </a:p>
        </p:txBody>
      </p:sp>
      <p:sp>
        <p:nvSpPr>
          <p:cNvPr id="447490"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Meiosis – 1</a:t>
            </a:r>
          </a:p>
        </p:txBody>
      </p:sp>
      <p:sp>
        <p:nvSpPr>
          <p:cNvPr id="447491" name="Rectangle 3"/>
          <p:cNvSpPr>
            <a:spLocks noChangeArrowheads="1"/>
          </p:cNvSpPr>
          <p:nvPr>
            <p:ph type="body" idx="1"/>
          </p:nvPr>
        </p:nvSpPr>
        <p:spPr>
          <a:xfrm>
            <a:off x="468313" y="3213100"/>
            <a:ext cx="8207375" cy="2520950"/>
          </a:xfrm>
          <a:noFill/>
          <a:ln/>
        </p:spPr>
        <p:txBody>
          <a:bodyPr lIns="92075" tIns="46038" rIns="92075" bIns="46038"/>
          <a:lstStyle/>
          <a:p>
            <a:pPr>
              <a:lnSpc>
                <a:spcPct val="90000"/>
              </a:lnSpc>
              <a:buFontTx/>
              <a:buNone/>
            </a:pPr>
            <a:r>
              <a:rPr lang="es-ES" sz="2200"/>
              <a:t>En meiosis 1, los cromosomas en una célula diploide se segregan nuevamente, produciendo cuatro células hijas haploides.  Este es el paso de la meiosis que genera diversidad genética.</a:t>
            </a:r>
          </a:p>
          <a:p>
            <a:pPr>
              <a:lnSpc>
                <a:spcPct val="90000"/>
              </a:lnSpc>
              <a:buFontTx/>
              <a:buNone/>
            </a:pPr>
            <a:endParaRPr lang="es-EC" sz="2200"/>
          </a:p>
          <a:p>
            <a:pPr>
              <a:lnSpc>
                <a:spcPct val="90000"/>
              </a:lnSpc>
              <a:buFontTx/>
              <a:buNone/>
            </a:pPr>
            <a:endParaRPr lang="es-ES" sz="2200"/>
          </a:p>
          <a:p>
            <a:pPr>
              <a:lnSpc>
                <a:spcPct val="90000"/>
              </a:lnSpc>
              <a:buFontTx/>
              <a:buNone/>
            </a:pPr>
            <a:r>
              <a:rPr lang="es-ES" sz="2600"/>
              <a:t> </a:t>
            </a:r>
            <a:r>
              <a:rPr lang="es-ES" sz="2600" b="1">
                <a:hlinkClick r:id="" action="ppaction://noaction"/>
              </a:rPr>
              <a:t>Las fases de la meiosis 1</a:t>
            </a:r>
            <a:r>
              <a:rPr lang="es-ES" sz="2600">
                <a:hlinkClick r:id="" action="ppaction://noaction"/>
              </a:rPr>
              <a:t> </a:t>
            </a:r>
            <a:endParaRPr lang="es-ES" sz="2600"/>
          </a:p>
        </p:txBody>
      </p:sp>
      <p:pic>
        <p:nvPicPr>
          <p:cNvPr id="447492"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47493" name="Picture 5" descr="meiosis1dib"/>
          <p:cNvPicPr>
            <a:picLocks noChangeAspect="1" noChangeArrowheads="1" noCrop="1"/>
          </p:cNvPicPr>
          <p:nvPr/>
        </p:nvPicPr>
        <p:blipFill>
          <a:blip r:embed="rId3"/>
          <a:srcRect/>
          <a:stretch>
            <a:fillRect/>
          </a:stretch>
        </p:blipFill>
        <p:spPr bwMode="auto">
          <a:xfrm>
            <a:off x="3851275" y="1628775"/>
            <a:ext cx="1584325" cy="1414463"/>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7490"/>
                                        </p:tgtEl>
                                        <p:attrNameLst>
                                          <p:attrName>style.visibility</p:attrName>
                                        </p:attrNameLst>
                                      </p:cBhvr>
                                      <p:to>
                                        <p:strVal val="visible"/>
                                      </p:to>
                                    </p:set>
                                    <p:anim calcmode="lin" valueType="num">
                                      <p:cBhvr>
                                        <p:cTn id="7" dur="500" fill="hold"/>
                                        <p:tgtEl>
                                          <p:spTgt spid="447490"/>
                                        </p:tgtEl>
                                        <p:attrNameLst>
                                          <p:attrName>ppt_w</p:attrName>
                                        </p:attrNameLst>
                                      </p:cBhvr>
                                      <p:tavLst>
                                        <p:tav tm="0">
                                          <p:val>
                                            <p:fltVal val="0"/>
                                          </p:val>
                                        </p:tav>
                                        <p:tav tm="100000">
                                          <p:val>
                                            <p:strVal val="#ppt_w"/>
                                          </p:val>
                                        </p:tav>
                                      </p:tavLst>
                                    </p:anim>
                                    <p:anim calcmode="lin" valueType="num">
                                      <p:cBhvr>
                                        <p:cTn id="8" dur="500" fill="hold"/>
                                        <p:tgtEl>
                                          <p:spTgt spid="44749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47491">
                                            <p:txEl>
                                              <p:pRg st="0" end="0"/>
                                            </p:txEl>
                                          </p:spTgt>
                                        </p:tgtEl>
                                        <p:attrNameLst>
                                          <p:attrName>style.visibility</p:attrName>
                                        </p:attrNameLst>
                                      </p:cBhvr>
                                      <p:to>
                                        <p:strVal val="visible"/>
                                      </p:to>
                                    </p:set>
                                    <p:animEffect transition="in" filter="wipe(up)">
                                      <p:cBhvr>
                                        <p:cTn id="12" dur="500"/>
                                        <p:tgtEl>
                                          <p:spTgt spid="447491">
                                            <p:txEl>
                                              <p:pRg st="0" end="0"/>
                                            </p:txEl>
                                          </p:spTgt>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447491">
                                            <p:txEl>
                                              <p:pRg st="3" end="3"/>
                                            </p:txEl>
                                          </p:spTgt>
                                        </p:tgtEl>
                                        <p:attrNameLst>
                                          <p:attrName>style.visibility</p:attrName>
                                        </p:attrNameLst>
                                      </p:cBhvr>
                                      <p:to>
                                        <p:strVal val="visible"/>
                                      </p:to>
                                    </p:set>
                                    <p:animEffect transition="in" filter="wipe(up)">
                                      <p:cBhvr>
                                        <p:cTn id="16" dur="500"/>
                                        <p:tgtEl>
                                          <p:spTgt spid="447491">
                                            <p:txEl>
                                              <p:pRg st="3" end="3"/>
                                            </p:txEl>
                                          </p:spTgt>
                                        </p:tgtEl>
                                      </p:cBhvr>
                                    </p:animEffect>
                                  </p:childTnLst>
                                </p:cTn>
                              </p:par>
                            </p:childTnLst>
                          </p:cTn>
                        </p:par>
                        <p:par>
                          <p:cTn id="17" fill="hold">
                            <p:stCondLst>
                              <p:cond delay="1500"/>
                            </p:stCondLst>
                            <p:childTnLst>
                              <p:par>
                                <p:cTn id="18" presetID="1" presetClass="entr" presetSubtype="0" fill="hold" nodeType="afterEffect">
                                  <p:stCondLst>
                                    <p:cond delay="0"/>
                                  </p:stCondLst>
                                  <p:childTnLst>
                                    <p:set>
                                      <p:cBhvr>
                                        <p:cTn id="19" dur="1" fill="hold">
                                          <p:stCondLst>
                                            <p:cond delay="499"/>
                                          </p:stCondLst>
                                        </p:cTn>
                                        <p:tgtEl>
                                          <p:spTgt spid="4474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490" grpId="0" autoUpdateAnimBg="0"/>
      <p:bldP spid="447491"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4 Marcador de fecha"/>
          <p:cNvSpPr>
            <a:spLocks noGrp="1"/>
          </p:cNvSpPr>
          <p:nvPr>
            <p:ph type="dt" sz="half" idx="10"/>
          </p:nvPr>
        </p:nvSpPr>
        <p:spPr/>
        <p:txBody>
          <a:bodyPr/>
          <a:lstStyle/>
          <a:p>
            <a:fld id="{C82BBE26-8546-4E91-9883-1AD177478836}" type="datetime1">
              <a:rPr lang="es-EC"/>
              <a:pPr/>
              <a:t>12/08/2009</a:t>
            </a:fld>
            <a:endParaRPr lang="es-EC" altLang="en-US"/>
          </a:p>
        </p:txBody>
      </p:sp>
      <p:sp>
        <p:nvSpPr>
          <p:cNvPr id="448514" name="Rectangle 2"/>
          <p:cNvSpPr>
            <a:spLocks noChangeArrowheads="1"/>
          </p:cNvSpPr>
          <p:nvPr>
            <p:ph type="title"/>
          </p:nvPr>
        </p:nvSpPr>
        <p:spPr>
          <a:noFill/>
          <a:ln/>
        </p:spPr>
        <p:txBody>
          <a:bodyPr lIns="92075" tIns="46038" rIns="92075" bIns="46038"/>
          <a:lstStyle/>
          <a:p>
            <a:r>
              <a:rPr lang="es-ES">
                <a:effectLst>
                  <a:outerShdw blurRad="38100" dist="38100" dir="2700000" algn="tl">
                    <a:srgbClr val="000000"/>
                  </a:outerShdw>
                </a:effectLst>
                <a:latin typeface="Trebuchet MS" pitchFamily="34" charset="0"/>
              </a:rPr>
              <a:t> </a:t>
            </a:r>
            <a:r>
              <a:rPr lang="es-ES" b="1">
                <a:effectLst>
                  <a:outerShdw blurRad="38100" dist="38100" dir="2700000" algn="tl">
                    <a:srgbClr val="000000"/>
                  </a:outerShdw>
                </a:effectLst>
                <a:latin typeface="Trebuchet MS" pitchFamily="34" charset="0"/>
              </a:rPr>
              <a:t>Las fases de la meiosis 1</a:t>
            </a:r>
            <a:r>
              <a:rPr lang="es-ES">
                <a:effectLst>
                  <a:outerShdw blurRad="38100" dist="38100" dir="2700000" algn="tl">
                    <a:srgbClr val="000000"/>
                  </a:outerShdw>
                </a:effectLst>
                <a:latin typeface="Trebuchet MS" pitchFamily="34" charset="0"/>
              </a:rPr>
              <a:t> </a:t>
            </a:r>
          </a:p>
        </p:txBody>
      </p:sp>
      <p:sp>
        <p:nvSpPr>
          <p:cNvPr id="448515" name="Rectangle 3"/>
          <p:cNvSpPr>
            <a:spLocks noGrp="1" noChangeArrowheads="1"/>
          </p:cNvSpPr>
          <p:nvPr>
            <p:ph type="body" sz="half" idx="1"/>
          </p:nvPr>
        </p:nvSpPr>
        <p:spPr>
          <a:xfrm>
            <a:off x="323850" y="1905000"/>
            <a:ext cx="5256213" cy="4114800"/>
          </a:xfrm>
        </p:spPr>
        <p:txBody>
          <a:bodyPr/>
          <a:lstStyle/>
          <a:p>
            <a:pPr>
              <a:lnSpc>
                <a:spcPct val="90000"/>
              </a:lnSpc>
            </a:pPr>
            <a:r>
              <a:rPr lang="es-ES" sz="2100" b="1"/>
              <a:t>Profase I</a:t>
            </a:r>
            <a:r>
              <a:rPr lang="es-ES" sz="2100"/>
              <a:t>  </a:t>
            </a:r>
            <a:br>
              <a:rPr lang="es-ES" sz="2100"/>
            </a:br>
            <a:r>
              <a:rPr lang="es-ES" sz="2000"/>
              <a:t>  </a:t>
            </a:r>
            <a:br>
              <a:rPr lang="es-ES" sz="2000"/>
            </a:br>
            <a:r>
              <a:rPr lang="es-ES" sz="2000"/>
              <a:t>La replicación del ADN precede el comienzo de la meiosis I. Durante la profase I, los cromosomas homólogos se aparean y forman sinapsis, un paso que es único a la  meiosis. Los cromosomas apareados se llaman bivalentes, y la formación de quiasmas causada  por recombinación genética se vuelve aparente. La condensación de los cromosomas permite que estos sean vistos en el microscopio. Note que el bivalente tiene dos cromosomas y cuatro cromátidas, con un cromosoma de cada padre. </a:t>
            </a:r>
          </a:p>
        </p:txBody>
      </p:sp>
      <p:pic>
        <p:nvPicPr>
          <p:cNvPr id="448516" name="Picture 4"/>
          <p:cNvPicPr>
            <a:picLocks noChangeAspect="1" noChangeArrowheads="1"/>
          </p:cNvPicPr>
          <p:nvPr/>
        </p:nvPicPr>
        <p:blipFill>
          <a:blip r:embed="rId2"/>
          <a:srcRect/>
          <a:stretch>
            <a:fillRect/>
          </a:stretch>
        </p:blipFill>
        <p:spPr bwMode="auto">
          <a:xfrm>
            <a:off x="7934325" y="5638800"/>
            <a:ext cx="1209675" cy="1219200"/>
          </a:xfrm>
          <a:prstGeom prst="rect">
            <a:avLst/>
          </a:prstGeom>
          <a:noFill/>
        </p:spPr>
      </p:pic>
      <p:pic>
        <p:nvPicPr>
          <p:cNvPr id="448517" name="Picture 5" descr="prophase1a"/>
          <p:cNvPicPr>
            <a:picLocks noChangeAspect="1" noChangeArrowheads="1"/>
          </p:cNvPicPr>
          <p:nvPr>
            <p:ph sz="half" idx="2"/>
          </p:nvPr>
        </p:nvPicPr>
        <p:blipFill>
          <a:blip r:embed="rId3"/>
          <a:srcRect/>
          <a:stretch>
            <a:fillRect/>
          </a:stretch>
        </p:blipFill>
        <p:spPr>
          <a:xfrm>
            <a:off x="5689600" y="2936875"/>
            <a:ext cx="2444750" cy="2089150"/>
          </a:xfrm>
          <a:noFill/>
          <a:ln/>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48514"/>
                                        </p:tgtEl>
                                        <p:attrNameLst>
                                          <p:attrName>style.visibility</p:attrName>
                                        </p:attrNameLst>
                                      </p:cBhvr>
                                      <p:to>
                                        <p:strVal val="visible"/>
                                      </p:to>
                                    </p:set>
                                    <p:anim calcmode="lin" valueType="num">
                                      <p:cBhvr>
                                        <p:cTn id="7" dur="500" fill="hold"/>
                                        <p:tgtEl>
                                          <p:spTgt spid="448514"/>
                                        </p:tgtEl>
                                        <p:attrNameLst>
                                          <p:attrName>ppt_w</p:attrName>
                                        </p:attrNameLst>
                                      </p:cBhvr>
                                      <p:tavLst>
                                        <p:tav tm="0">
                                          <p:val>
                                            <p:fltVal val="0"/>
                                          </p:val>
                                        </p:tav>
                                        <p:tav tm="100000">
                                          <p:val>
                                            <p:strVal val="#ppt_w"/>
                                          </p:val>
                                        </p:tav>
                                      </p:tavLst>
                                    </p:anim>
                                    <p:anim calcmode="lin" valueType="num">
                                      <p:cBhvr>
                                        <p:cTn id="8" dur="500" fill="hold"/>
                                        <p:tgtEl>
                                          <p:spTgt spid="44851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448515">
                                            <p:txEl>
                                              <p:pRg st="0" end="0"/>
                                            </p:txEl>
                                          </p:spTgt>
                                        </p:tgtEl>
                                        <p:attrNameLst>
                                          <p:attrName>style.visibility</p:attrName>
                                        </p:attrNameLst>
                                      </p:cBhvr>
                                      <p:to>
                                        <p:strVal val="visible"/>
                                      </p:to>
                                    </p:set>
                                    <p:animEffect transition="in" filter="wipe(up)">
                                      <p:cBhvr>
                                        <p:cTn id="12" dur="500"/>
                                        <p:tgtEl>
                                          <p:spTgt spid="448515">
                                            <p:txEl>
                                              <p:pRg st="0" end="0"/>
                                            </p:txEl>
                                          </p:spTgt>
                                        </p:tgtEl>
                                      </p:cBhvr>
                                    </p:animEffect>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499"/>
                                          </p:stCondLst>
                                        </p:cTn>
                                        <p:tgtEl>
                                          <p:spTgt spid="4485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4" grpId="0" autoUpdateAnimBg="0"/>
      <p:bldP spid="448515" grpId="0" build="p" autoUpdateAnimBg="0" advAuto="0"/>
    </p:bldLst>
  </p:timing>
</p:sld>
</file>

<file path=ppt/theme/theme1.xml><?xml version="1.0" encoding="utf-8"?>
<a:theme xmlns:a="http://schemas.openxmlformats.org/drawingml/2006/main" name="Presentación de ideas">
  <a:themeElements>
    <a:clrScheme name="Presentación de ideas 1">
      <a:dk1>
        <a:srgbClr val="F1B60F"/>
      </a:dk1>
      <a:lt1>
        <a:srgbClr val="FFFFFF"/>
      </a:lt1>
      <a:dk2>
        <a:srgbClr val="115606"/>
      </a:dk2>
      <a:lt2>
        <a:srgbClr val="F1B60F"/>
      </a:lt2>
      <a:accent1>
        <a:srgbClr val="CC9900"/>
      </a:accent1>
      <a:accent2>
        <a:srgbClr val="000000"/>
      </a:accent2>
      <a:accent3>
        <a:srgbClr val="AAB4AA"/>
      </a:accent3>
      <a:accent4>
        <a:srgbClr val="DADADA"/>
      </a:accent4>
      <a:accent5>
        <a:srgbClr val="E2CAAA"/>
      </a:accent5>
      <a:accent6>
        <a:srgbClr val="000000"/>
      </a:accent6>
      <a:hlink>
        <a:srgbClr val="FF6600"/>
      </a:hlink>
      <a:folHlink>
        <a:srgbClr val="DC5900"/>
      </a:folHlink>
    </a:clrScheme>
    <a:fontScheme name="Presentación de ide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3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3000" b="0" i="0" u="none" strike="noStrike" cap="none" normalizeH="0" baseline="0" smtClean="0">
            <a:ln>
              <a:noFill/>
            </a:ln>
            <a:solidFill>
              <a:schemeClr val="tx1"/>
            </a:solidFill>
            <a:effectLst/>
            <a:latin typeface="Arial" charset="0"/>
          </a:defRPr>
        </a:defPPr>
      </a:lstStyle>
    </a:lnDef>
  </a:objectDefaults>
  <a:extraClrSchemeLst>
    <a:extraClrScheme>
      <a:clrScheme name="Presentación de ideas 1">
        <a:dk1>
          <a:srgbClr val="F1B60F"/>
        </a:dk1>
        <a:lt1>
          <a:srgbClr val="FFFFFF"/>
        </a:lt1>
        <a:dk2>
          <a:srgbClr val="115606"/>
        </a:dk2>
        <a:lt2>
          <a:srgbClr val="F1B60F"/>
        </a:lt2>
        <a:accent1>
          <a:srgbClr val="CC9900"/>
        </a:accent1>
        <a:accent2>
          <a:srgbClr val="000000"/>
        </a:accent2>
        <a:accent3>
          <a:srgbClr val="AAB4AA"/>
        </a:accent3>
        <a:accent4>
          <a:srgbClr val="DADADA"/>
        </a:accent4>
        <a:accent5>
          <a:srgbClr val="E2CAAA"/>
        </a:accent5>
        <a:accent6>
          <a:srgbClr val="000000"/>
        </a:accent6>
        <a:hlink>
          <a:srgbClr val="FF6600"/>
        </a:hlink>
        <a:folHlink>
          <a:srgbClr val="DC5900"/>
        </a:folHlink>
      </a:clrScheme>
      <a:clrMap bg1="dk2" tx1="lt1" bg2="dk1" tx2="lt2" accent1="accent1" accent2="accent2" accent3="accent3" accent4="accent4" accent5="accent5" accent6="accent6" hlink="hlink" folHlink="folHlink"/>
    </a:extraClrScheme>
    <a:extraClrScheme>
      <a:clrScheme name="Presentación de ideas 2">
        <a:dk1>
          <a:srgbClr val="FF9900"/>
        </a:dk1>
        <a:lt1>
          <a:srgbClr val="FFFFFF"/>
        </a:lt1>
        <a:dk2>
          <a:srgbClr val="4DC024"/>
        </a:dk2>
        <a:lt2>
          <a:srgbClr val="FFFFFF"/>
        </a:lt2>
        <a:accent1>
          <a:srgbClr val="FF6600"/>
        </a:accent1>
        <a:accent2>
          <a:srgbClr val="24864C"/>
        </a:accent2>
        <a:accent3>
          <a:srgbClr val="B2DCAC"/>
        </a:accent3>
        <a:accent4>
          <a:srgbClr val="DADADA"/>
        </a:accent4>
        <a:accent5>
          <a:srgbClr val="FFB8AA"/>
        </a:accent5>
        <a:accent6>
          <a:srgbClr val="207944"/>
        </a:accent6>
        <a:hlink>
          <a:srgbClr val="4D4D4D"/>
        </a:hlink>
        <a:folHlink>
          <a:srgbClr val="5F5F5F"/>
        </a:folHlink>
      </a:clrScheme>
      <a:clrMap bg1="dk2" tx1="lt1" bg2="dk1" tx2="lt2" accent1="accent1" accent2="accent2" accent3="accent3" accent4="accent4" accent5="accent5" accent6="accent6" hlink="hlink" folHlink="folHlink"/>
    </a:extraClrScheme>
    <a:extraClrScheme>
      <a:clrScheme name="Presentación de ideas 3">
        <a:dk1>
          <a:srgbClr val="777777"/>
        </a:dk1>
        <a:lt1>
          <a:srgbClr val="FFFFFF"/>
        </a:lt1>
        <a:dk2>
          <a:srgbClr val="727272"/>
        </a:dk2>
        <a:lt2>
          <a:srgbClr val="FFFFFF"/>
        </a:lt2>
        <a:accent1>
          <a:srgbClr val="808080"/>
        </a:accent1>
        <a:accent2>
          <a:srgbClr val="555555"/>
        </a:accent2>
        <a:accent3>
          <a:srgbClr val="BCBCBC"/>
        </a:accent3>
        <a:accent4>
          <a:srgbClr val="DADADA"/>
        </a:accent4>
        <a:accent5>
          <a:srgbClr val="C0C0C0"/>
        </a:accent5>
        <a:accent6>
          <a:srgbClr val="4C4C4C"/>
        </a:accent6>
        <a:hlink>
          <a:srgbClr val="969696"/>
        </a:hlink>
        <a:folHlink>
          <a:srgbClr val="4D4D4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Office\Templates\3082\Presentación de ideas.pot</Template>
  <TotalTime>315</TotalTime>
  <Words>375</Words>
  <Application>Microsoft PowerPoint</Application>
  <PresentationFormat>Presentación en pantalla (4:3)</PresentationFormat>
  <Paragraphs>99</Paragraphs>
  <Slides>17</Slides>
  <Notes>2</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17</vt:i4>
      </vt:variant>
    </vt:vector>
  </HeadingPairs>
  <TitlesOfParts>
    <vt:vector size="24" baseType="lpstr">
      <vt:lpstr>Times New Roman</vt:lpstr>
      <vt:lpstr>Arial</vt:lpstr>
      <vt:lpstr>Times</vt:lpstr>
      <vt:lpstr>Tahoma</vt:lpstr>
      <vt:lpstr>Trebuchet MS</vt:lpstr>
      <vt:lpstr>Presentación de ideas</vt:lpstr>
      <vt:lpstr>Foto de Microsoft Photo Editor 3.0</vt:lpstr>
      <vt:lpstr>Diapositiva 1</vt:lpstr>
      <vt:lpstr>Mitosis o cariocinesis</vt:lpstr>
      <vt:lpstr>Mitosis</vt:lpstr>
      <vt:lpstr>Mitosis</vt:lpstr>
      <vt:lpstr>Mitosis</vt:lpstr>
      <vt:lpstr>Meiosis</vt:lpstr>
      <vt:lpstr>Meiosis</vt:lpstr>
      <vt:lpstr>Meiosis – 1</vt:lpstr>
      <vt:lpstr> Las fases de la meiosis 1 </vt:lpstr>
      <vt:lpstr> Las fases de la meiosis 1 </vt:lpstr>
      <vt:lpstr> Las fases de la meiosis 1 </vt:lpstr>
      <vt:lpstr> Las fases de la meiosis 1 </vt:lpstr>
      <vt:lpstr> Las fases de la meiosis 1 </vt:lpstr>
      <vt:lpstr> Las fases de la meiosis 1 </vt:lpstr>
      <vt:lpstr>Meiosis - 2</vt:lpstr>
      <vt:lpstr>Comparación</vt:lpstr>
      <vt:lpstr>Diferencias....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Administrador</cp:lastModifiedBy>
  <cp:revision>10</cp:revision>
  <cp:lastPrinted>1601-01-01T00:00:00Z</cp:lastPrinted>
  <dcterms:created xsi:type="dcterms:W3CDTF">1601-01-01T00:00:00Z</dcterms:created>
  <dcterms:modified xsi:type="dcterms:W3CDTF">2009-08-12T17:31:03Z</dcterms:modified>
</cp:coreProperties>
</file>