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2"/>
  </p:notesMasterIdLst>
  <p:handoutMasterIdLst>
    <p:handoutMasterId r:id="rId13"/>
  </p:handoutMasterIdLst>
  <p:sldIdLst>
    <p:sldId id="578" r:id="rId2"/>
    <p:sldId id="579" r:id="rId3"/>
    <p:sldId id="580" r:id="rId4"/>
    <p:sldId id="581" r:id="rId5"/>
    <p:sldId id="582" r:id="rId6"/>
    <p:sldId id="583" r:id="rId7"/>
    <p:sldId id="584" r:id="rId8"/>
    <p:sldId id="585" r:id="rId9"/>
    <p:sldId id="586" r:id="rId10"/>
    <p:sldId id="587" r:id="rId11"/>
  </p:sldIdLst>
  <p:sldSz cx="9144000" cy="6858000" type="screen4x3"/>
  <p:notesSz cx="6858000" cy="9144000"/>
  <p:defaultTextStyle>
    <a:defPPr>
      <a:defRPr lang="en-US"/>
    </a:defPPr>
    <a:lvl1pPr algn="l" rtl="0" fontAlgn="base">
      <a:spcBef>
        <a:spcPct val="20000"/>
      </a:spcBef>
      <a:spcAft>
        <a:spcPct val="0"/>
      </a:spcAft>
      <a:buChar char="•"/>
      <a:defRPr sz="3000" kern="1200">
        <a:solidFill>
          <a:schemeClr val="tx1"/>
        </a:solidFill>
        <a:latin typeface="Arial" charset="0"/>
        <a:ea typeface="+mn-ea"/>
        <a:cs typeface="+mn-cs"/>
      </a:defRPr>
    </a:lvl1pPr>
    <a:lvl2pPr marL="457200" algn="l" rtl="0" fontAlgn="base">
      <a:spcBef>
        <a:spcPct val="20000"/>
      </a:spcBef>
      <a:spcAft>
        <a:spcPct val="0"/>
      </a:spcAft>
      <a:buChar char="•"/>
      <a:defRPr sz="3000" kern="1200">
        <a:solidFill>
          <a:schemeClr val="tx1"/>
        </a:solidFill>
        <a:latin typeface="Arial" charset="0"/>
        <a:ea typeface="+mn-ea"/>
        <a:cs typeface="+mn-cs"/>
      </a:defRPr>
    </a:lvl2pPr>
    <a:lvl3pPr marL="914400" algn="l" rtl="0" fontAlgn="base">
      <a:spcBef>
        <a:spcPct val="20000"/>
      </a:spcBef>
      <a:spcAft>
        <a:spcPct val="0"/>
      </a:spcAft>
      <a:buChar char="•"/>
      <a:defRPr sz="3000" kern="1200">
        <a:solidFill>
          <a:schemeClr val="tx1"/>
        </a:solidFill>
        <a:latin typeface="Arial" charset="0"/>
        <a:ea typeface="+mn-ea"/>
        <a:cs typeface="+mn-cs"/>
      </a:defRPr>
    </a:lvl3pPr>
    <a:lvl4pPr marL="1371600" algn="l" rtl="0" fontAlgn="base">
      <a:spcBef>
        <a:spcPct val="20000"/>
      </a:spcBef>
      <a:spcAft>
        <a:spcPct val="0"/>
      </a:spcAft>
      <a:buChar char="•"/>
      <a:defRPr sz="3000" kern="1200">
        <a:solidFill>
          <a:schemeClr val="tx1"/>
        </a:solidFill>
        <a:latin typeface="Arial" charset="0"/>
        <a:ea typeface="+mn-ea"/>
        <a:cs typeface="+mn-cs"/>
      </a:defRPr>
    </a:lvl4pPr>
    <a:lvl5pPr marL="1828800" algn="l" rtl="0" fontAlgn="base">
      <a:spcBef>
        <a:spcPct val="20000"/>
      </a:spcBef>
      <a:spcAft>
        <a:spcPct val="0"/>
      </a:spcAft>
      <a:buChar char="•"/>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787"/>
    <p:restoredTop sz="90929"/>
  </p:normalViewPr>
  <p:slideViewPr>
    <p:cSldViewPr>
      <p:cViewPr varScale="1">
        <p:scale>
          <a:sx n="64" d="100"/>
          <a:sy n="64" d="100"/>
        </p:scale>
        <p:origin x="-9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Tahoma" pitchFamily="34" charset="0"/>
              </a:defRPr>
            </a:lvl1pPr>
          </a:lstStyle>
          <a:p>
            <a:endParaRPr lang="es-EC"/>
          </a:p>
        </p:txBody>
      </p:sp>
      <p:sp>
        <p:nvSpPr>
          <p:cNvPr id="386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Tahoma" pitchFamily="34" charset="0"/>
              </a:defRPr>
            </a:lvl1pPr>
          </a:lstStyle>
          <a:p>
            <a:endParaRPr lang="es-EC"/>
          </a:p>
        </p:txBody>
      </p:sp>
      <p:sp>
        <p:nvSpPr>
          <p:cNvPr id="386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Tahoma" pitchFamily="34" charset="0"/>
              </a:defRPr>
            </a:lvl1pPr>
          </a:lstStyle>
          <a:p>
            <a:r>
              <a:rPr lang="es-EC"/>
              <a:t>Nanotecnologia</a:t>
            </a:r>
          </a:p>
        </p:txBody>
      </p:sp>
      <p:sp>
        <p:nvSpPr>
          <p:cNvPr id="386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Tahoma" pitchFamily="34" charset="0"/>
              </a:defRPr>
            </a:lvl1pPr>
          </a:lstStyle>
          <a:p>
            <a:fld id="{A129670E-6540-414A-B4CB-298C0DC3B7A3}" type="slidenum">
              <a:rPr lang="es-EC"/>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200">
                <a:latin typeface="Tahoma" pitchFamily="34" charset="0"/>
              </a:defRPr>
            </a:lvl1pPr>
          </a:lstStyle>
          <a:p>
            <a:endParaRPr lang="es-EC"/>
          </a:p>
        </p:txBody>
      </p:sp>
      <p:sp>
        <p:nvSpPr>
          <p:cNvPr id="365583" name="Rectangle 15"/>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5584" name="Rectangle 1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65585" name="Rectangle 1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200">
                <a:latin typeface="Tahoma" pitchFamily="34" charset="0"/>
              </a:defRPr>
            </a:lvl1pPr>
          </a:lstStyle>
          <a:p>
            <a:endParaRPr lang="es-EC"/>
          </a:p>
        </p:txBody>
      </p:sp>
      <p:sp>
        <p:nvSpPr>
          <p:cNvPr id="365586" name="Rectangle 18"/>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FontTx/>
              <a:buNone/>
              <a:defRPr sz="1200">
                <a:latin typeface="Tahoma" pitchFamily="34" charset="0"/>
              </a:defRPr>
            </a:lvl1pPr>
          </a:lstStyle>
          <a:p>
            <a:endParaRPr lang="es-EC"/>
          </a:p>
        </p:txBody>
      </p:sp>
      <p:sp>
        <p:nvSpPr>
          <p:cNvPr id="365587" name="Rectangle 19"/>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FontTx/>
              <a:buNone/>
              <a:defRPr sz="1200">
                <a:latin typeface="Tahoma" pitchFamily="34" charset="0"/>
              </a:defRPr>
            </a:lvl1pPr>
          </a:lstStyle>
          <a:p>
            <a:fld id="{61B896DC-AA9C-42F8-9896-F000DD2EEF42}"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06530" name="AutoShape 2050"/>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a:endParaRPr kumimoji="1" lang="es-EC"/>
          </a:p>
        </p:txBody>
      </p:sp>
      <p:sp>
        <p:nvSpPr>
          <p:cNvPr id="406531" name="Rectangle 2051"/>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a:endParaRPr kumimoji="1" lang="es-EC"/>
          </a:p>
        </p:txBody>
      </p:sp>
      <p:sp>
        <p:nvSpPr>
          <p:cNvPr id="406532" name="Rectangle 2052"/>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a:buFontTx/>
              <a:buNone/>
            </a:pPr>
            <a:endParaRPr lang="es-EC" altLang="en-US"/>
          </a:p>
        </p:txBody>
      </p:sp>
      <p:sp>
        <p:nvSpPr>
          <p:cNvPr id="406533" name="Rectangle 2053"/>
          <p:cNvSpPr>
            <a:spLocks noGrp="1" noChangeArrowheads="1"/>
          </p:cNvSpPr>
          <p:nvPr>
            <p:ph type="ctrTitle"/>
          </p:nvPr>
        </p:nvSpPr>
        <p:spPr>
          <a:xfrm>
            <a:off x="914400" y="1828800"/>
            <a:ext cx="7772400" cy="1143000"/>
          </a:xfrm>
        </p:spPr>
        <p:txBody>
          <a:bodyPr/>
          <a:lstStyle>
            <a:lvl1pPr>
              <a:defRPr sz="4800"/>
            </a:lvl1pPr>
          </a:lstStyle>
          <a:p>
            <a:r>
              <a:rPr lang="es-ES" altLang="en-US"/>
              <a:t>Haga clic para modificar el estilo de título del patrón</a:t>
            </a:r>
          </a:p>
        </p:txBody>
      </p:sp>
      <p:sp>
        <p:nvSpPr>
          <p:cNvPr id="406534" name="Rectangle 2054"/>
          <p:cNvSpPr>
            <a:spLocks noGrp="1" noChangeArrowheads="1"/>
          </p:cNvSpPr>
          <p:nvPr>
            <p:ph type="subTitle" idx="1"/>
          </p:nvPr>
        </p:nvSpPr>
        <p:spPr>
          <a:xfrm>
            <a:off x="914400" y="3276600"/>
            <a:ext cx="6400800" cy="1752600"/>
          </a:xfrm>
        </p:spPr>
        <p:txBody>
          <a:bodyPr/>
          <a:lstStyle>
            <a:lvl1pPr marL="0" indent="0">
              <a:buFontTx/>
              <a:buNone/>
              <a:defRPr/>
            </a:lvl1pPr>
          </a:lstStyle>
          <a:p>
            <a:r>
              <a:rPr lang="es-ES" altLang="en-US"/>
              <a:t>Haga clic para modificar el estilo de subtítulo del patrón</a:t>
            </a:r>
          </a:p>
        </p:txBody>
      </p:sp>
      <p:sp>
        <p:nvSpPr>
          <p:cNvPr id="406535" name="Rectangle 2055"/>
          <p:cNvSpPr>
            <a:spLocks noGrp="1" noChangeArrowheads="1"/>
          </p:cNvSpPr>
          <p:nvPr>
            <p:ph type="dt" sz="half" idx="2"/>
          </p:nvPr>
        </p:nvSpPr>
        <p:spPr/>
        <p:txBody>
          <a:bodyPr/>
          <a:lstStyle>
            <a:lvl1pPr>
              <a:defRPr/>
            </a:lvl1pPr>
          </a:lstStyle>
          <a:p>
            <a:fld id="{37A8AF9D-883E-45BD-83BA-97170752F65C}" type="datetime1">
              <a:rPr lang="es-EC"/>
              <a:pPr/>
              <a:t>12/08/2009</a:t>
            </a:fld>
            <a:endParaRPr lang="es-EC" altLang="en-US"/>
          </a:p>
        </p:txBody>
      </p:sp>
      <p:sp>
        <p:nvSpPr>
          <p:cNvPr id="406536" name="Rectangle 2056"/>
          <p:cNvSpPr>
            <a:spLocks noGrp="1" noChangeArrowheads="1"/>
          </p:cNvSpPr>
          <p:nvPr>
            <p:ph type="ftr" sz="quarter" idx="3"/>
          </p:nvPr>
        </p:nvSpPr>
        <p:spPr/>
        <p:txBody>
          <a:bodyPr/>
          <a:lstStyle>
            <a:lvl1pPr>
              <a:defRPr/>
            </a:lvl1pPr>
          </a:lstStyle>
          <a:p>
            <a:r>
              <a:rPr lang="es-EC" altLang="en-US"/>
              <a:t>Todos los derechos reservados del autor...</a:t>
            </a:r>
          </a:p>
        </p:txBody>
      </p:sp>
      <p:sp>
        <p:nvSpPr>
          <p:cNvPr id="406537" name="Rectangle 2057"/>
          <p:cNvSpPr>
            <a:spLocks noGrp="1" noChangeArrowheads="1"/>
          </p:cNvSpPr>
          <p:nvPr>
            <p:ph type="sldNum" sz="quarter" idx="4"/>
          </p:nvPr>
        </p:nvSpPr>
        <p:spPr/>
        <p:txBody>
          <a:bodyPr/>
          <a:lstStyle>
            <a:lvl1pPr>
              <a:defRPr/>
            </a:lvl1pPr>
          </a:lstStyle>
          <a:p>
            <a:fld id="{E2F3BD65-7DB7-4EAF-B945-E04E31B2A367}" type="slidenum">
              <a:rPr lang="es-EC" altLang="en-US"/>
              <a:pPr/>
              <a:t>‹Nº›</a:t>
            </a:fld>
            <a:endParaRPr lang="es-EC"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061FDA4E-AF22-4F41-9373-A712DDEDD6B5}"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B36DED2A-5694-40CD-B078-40922FFC2BAA}" type="slidenum">
              <a:rPr lang="es-EC" altLang="en-US"/>
              <a:pPr/>
              <a:t>‹Nº›</a:t>
            </a:fld>
            <a:endParaRPr lang="es-EC"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2250" y="609600"/>
            <a:ext cx="1885950" cy="5334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609600"/>
            <a:ext cx="5505450" cy="533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D6480627-F39D-42BB-9B5B-0C5B23E0125A}"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9877D282-E276-4E4B-97A4-80399DB18868}" type="slidenum">
              <a:rPr lang="es-EC" altLang="en-US"/>
              <a:pPr/>
              <a:t>‹Nº›</a:t>
            </a:fld>
            <a:endParaRPr lang="es-EC"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7543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914400" y="2286000"/>
            <a:ext cx="3695700" cy="3657600"/>
          </a:xfrm>
        </p:spPr>
        <p:txBody>
          <a:bodyPr/>
          <a:lstStyle/>
          <a:p>
            <a:endParaRPr lang="es-ES"/>
          </a:p>
        </p:txBody>
      </p:sp>
      <p:sp>
        <p:nvSpPr>
          <p:cNvPr id="4" name="3 Marcador de texto"/>
          <p:cNvSpPr>
            <a:spLocks noGrp="1"/>
          </p:cNvSpPr>
          <p:nvPr>
            <p:ph type="body" sz="half" idx="2"/>
          </p:nvPr>
        </p:nvSpPr>
        <p:spPr>
          <a:xfrm>
            <a:off x="4762500" y="2286000"/>
            <a:ext cx="36957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629400" y="6096000"/>
            <a:ext cx="2286000" cy="304800"/>
          </a:xfrm>
        </p:spPr>
        <p:txBody>
          <a:bodyPr/>
          <a:lstStyle>
            <a:lvl1pPr>
              <a:defRPr/>
            </a:lvl1pPr>
          </a:lstStyle>
          <a:p>
            <a:fld id="{06F87635-A8D7-4B43-9E9E-2B2FFF4EF26E}" type="datetime1">
              <a:rPr lang="es-EC"/>
              <a:pPr/>
              <a:t>12/08/2009</a:t>
            </a:fld>
            <a:endParaRPr lang="es-EC" altLang="en-US"/>
          </a:p>
        </p:txBody>
      </p:sp>
      <p:sp>
        <p:nvSpPr>
          <p:cNvPr id="6" name="5 Marcador de pie de página"/>
          <p:cNvSpPr>
            <a:spLocks noGrp="1"/>
          </p:cNvSpPr>
          <p:nvPr>
            <p:ph type="ftr" sz="quarter" idx="11"/>
          </p:nvPr>
        </p:nvSpPr>
        <p:spPr>
          <a:xfrm>
            <a:off x="2286000" y="6096000"/>
            <a:ext cx="4343400" cy="534988"/>
          </a:xfrm>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a:xfrm>
            <a:off x="6629400" y="6400800"/>
            <a:ext cx="2286000" cy="228600"/>
          </a:xfrm>
        </p:spPr>
        <p:txBody>
          <a:bodyPr/>
          <a:lstStyle>
            <a:lvl1pPr>
              <a:defRPr/>
            </a:lvl1pPr>
          </a:lstStyle>
          <a:p>
            <a:fld id="{0AC20240-6A56-46FA-87E5-7EE894DF3FB6}" type="slidenum">
              <a:rPr lang="es-EC" altLang="en-US"/>
              <a:pPr/>
              <a:t>‹Nº›</a:t>
            </a:fld>
            <a:endParaRPr lang="es-EC"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94ABD09-E2E6-4B4F-85B7-18DE3DF40484}"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F04C3BA8-E726-4C9B-AAF3-5CD881853C33}" type="slidenum">
              <a:rPr lang="es-EC" altLang="en-US"/>
              <a:pPr/>
              <a:t>‹Nº›</a:t>
            </a:fld>
            <a:endParaRPr lang="es-EC"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849333C-599D-4F9D-8D59-1985596D13EA}" type="datetime1">
              <a:rPr lang="es-EC"/>
              <a:pPr/>
              <a:t>12/08/2009</a:t>
            </a:fld>
            <a:endParaRPr lang="es-EC" altLang="en-US"/>
          </a:p>
        </p:txBody>
      </p:sp>
      <p:sp>
        <p:nvSpPr>
          <p:cNvPr id="5" name="4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6" name="5 Marcador de número de diapositiva"/>
          <p:cNvSpPr>
            <a:spLocks noGrp="1"/>
          </p:cNvSpPr>
          <p:nvPr>
            <p:ph type="sldNum" sz="quarter" idx="12"/>
          </p:nvPr>
        </p:nvSpPr>
        <p:spPr/>
        <p:txBody>
          <a:bodyPr/>
          <a:lstStyle>
            <a:lvl1pPr>
              <a:defRPr/>
            </a:lvl1pPr>
          </a:lstStyle>
          <a:p>
            <a:fld id="{B30B6B50-7542-451F-A54F-949181147C0D}" type="slidenum">
              <a:rPr lang="es-EC" altLang="en-US"/>
              <a:pPr/>
              <a:t>‹Nº›</a:t>
            </a:fld>
            <a:endParaRPr lang="es-EC"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73794E87-01A0-4957-BE0C-3BB09AE0BAB0}" type="datetime1">
              <a:rPr lang="es-EC"/>
              <a:pPr/>
              <a:t>12/08/2009</a:t>
            </a:fld>
            <a:endParaRPr lang="es-EC" altLang="en-US"/>
          </a:p>
        </p:txBody>
      </p:sp>
      <p:sp>
        <p:nvSpPr>
          <p:cNvPr id="6" name="5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lvl1pPr>
              <a:defRPr/>
            </a:lvl1pPr>
          </a:lstStyle>
          <a:p>
            <a:fld id="{FBA69972-4EEE-4F71-A434-3D398BC0E665}" type="slidenum">
              <a:rPr lang="es-EC" altLang="en-US"/>
              <a:pPr/>
              <a:t>‹Nº›</a:t>
            </a:fld>
            <a:endParaRPr lang="es-EC"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2CD20AC7-EEA9-4621-9E09-48019E0F091B}" type="datetime1">
              <a:rPr lang="es-EC"/>
              <a:pPr/>
              <a:t>12/08/2009</a:t>
            </a:fld>
            <a:endParaRPr lang="es-EC" altLang="en-US"/>
          </a:p>
        </p:txBody>
      </p:sp>
      <p:sp>
        <p:nvSpPr>
          <p:cNvPr id="8" name="7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9" name="8 Marcador de número de diapositiva"/>
          <p:cNvSpPr>
            <a:spLocks noGrp="1"/>
          </p:cNvSpPr>
          <p:nvPr>
            <p:ph type="sldNum" sz="quarter" idx="12"/>
          </p:nvPr>
        </p:nvSpPr>
        <p:spPr/>
        <p:txBody>
          <a:bodyPr/>
          <a:lstStyle>
            <a:lvl1pPr>
              <a:defRPr/>
            </a:lvl1pPr>
          </a:lstStyle>
          <a:p>
            <a:fld id="{0AA6A2F0-D6F9-4331-87F9-AF08B9DA0BB5}" type="slidenum">
              <a:rPr lang="es-EC" altLang="en-US"/>
              <a:pPr/>
              <a:t>‹Nº›</a:t>
            </a:fld>
            <a:endParaRPr lang="es-EC"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DB290185-4638-4014-8185-2D542EA812DD}" type="datetime1">
              <a:rPr lang="es-EC"/>
              <a:pPr/>
              <a:t>12/08/2009</a:t>
            </a:fld>
            <a:endParaRPr lang="es-EC" altLang="en-US"/>
          </a:p>
        </p:txBody>
      </p:sp>
      <p:sp>
        <p:nvSpPr>
          <p:cNvPr id="4" name="3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5" name="4 Marcador de número de diapositiva"/>
          <p:cNvSpPr>
            <a:spLocks noGrp="1"/>
          </p:cNvSpPr>
          <p:nvPr>
            <p:ph type="sldNum" sz="quarter" idx="12"/>
          </p:nvPr>
        </p:nvSpPr>
        <p:spPr/>
        <p:txBody>
          <a:bodyPr/>
          <a:lstStyle>
            <a:lvl1pPr>
              <a:defRPr/>
            </a:lvl1pPr>
          </a:lstStyle>
          <a:p>
            <a:fld id="{AEEB274D-A744-4A76-ADF0-5FB2E20EDB17}" type="slidenum">
              <a:rPr lang="es-EC" altLang="en-US"/>
              <a:pPr/>
              <a:t>‹Nº›</a:t>
            </a:fld>
            <a:endParaRPr lang="es-EC"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E4E6CDF9-6CBB-4A90-BAF5-99535325AA68}" type="datetime1">
              <a:rPr lang="es-EC"/>
              <a:pPr/>
              <a:t>12/08/2009</a:t>
            </a:fld>
            <a:endParaRPr lang="es-EC" altLang="en-US"/>
          </a:p>
        </p:txBody>
      </p:sp>
      <p:sp>
        <p:nvSpPr>
          <p:cNvPr id="3" name="2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4" name="3 Marcador de número de diapositiva"/>
          <p:cNvSpPr>
            <a:spLocks noGrp="1"/>
          </p:cNvSpPr>
          <p:nvPr>
            <p:ph type="sldNum" sz="quarter" idx="12"/>
          </p:nvPr>
        </p:nvSpPr>
        <p:spPr/>
        <p:txBody>
          <a:bodyPr/>
          <a:lstStyle>
            <a:lvl1pPr>
              <a:defRPr/>
            </a:lvl1pPr>
          </a:lstStyle>
          <a:p>
            <a:fld id="{BE5A8F56-2BD8-437F-8CA5-9377CE65B833}" type="slidenum">
              <a:rPr lang="es-EC" altLang="en-US"/>
              <a:pPr/>
              <a:t>‹Nº›</a:t>
            </a:fld>
            <a:endParaRPr lang="es-EC"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8E214A3C-5436-40B7-A007-64C146B42A6D}" type="datetime1">
              <a:rPr lang="es-EC"/>
              <a:pPr/>
              <a:t>12/08/2009</a:t>
            </a:fld>
            <a:endParaRPr lang="es-EC" altLang="en-US"/>
          </a:p>
        </p:txBody>
      </p:sp>
      <p:sp>
        <p:nvSpPr>
          <p:cNvPr id="6" name="5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lvl1pPr>
              <a:defRPr/>
            </a:lvl1pPr>
          </a:lstStyle>
          <a:p>
            <a:fld id="{F0C48670-14A2-4C0F-8965-1A5515C7750E}" type="slidenum">
              <a:rPr lang="es-EC" altLang="en-US"/>
              <a:pPr/>
              <a:t>‹Nº›</a:t>
            </a:fld>
            <a:endParaRPr lang="es-EC"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D02BCEC3-93C8-4CC9-8A40-BFE658A708A5}" type="datetime1">
              <a:rPr lang="es-EC"/>
              <a:pPr/>
              <a:t>12/08/2009</a:t>
            </a:fld>
            <a:endParaRPr lang="es-EC" altLang="en-US"/>
          </a:p>
        </p:txBody>
      </p:sp>
      <p:sp>
        <p:nvSpPr>
          <p:cNvPr id="6" name="5 Marcador de pie de página"/>
          <p:cNvSpPr>
            <a:spLocks noGrp="1"/>
          </p:cNvSpPr>
          <p:nvPr>
            <p:ph type="ftr" sz="quarter" idx="11"/>
          </p:nvPr>
        </p:nvSpPr>
        <p:spPr/>
        <p:txBody>
          <a:bodyPr/>
          <a:lstStyle>
            <a:lvl1pPr>
              <a:defRPr/>
            </a:lvl1p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lvl1pPr>
              <a:defRPr/>
            </a:lvl1pPr>
          </a:lstStyle>
          <a:p>
            <a:fld id="{93187737-D93B-468F-A024-073368663EE4}" type="slidenum">
              <a:rPr lang="es-EC" altLang="en-US"/>
              <a:pPr/>
              <a:t>‹Nº›</a:t>
            </a:fld>
            <a:endParaRPr lang="es-EC"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405506" name="AutoShape 2"/>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w="9525">
            <a:noFill/>
            <a:miter lim="800000"/>
            <a:headEnd/>
            <a:tailEnd/>
          </a:ln>
        </p:spPr>
        <p:txBody>
          <a:bodyPr wrap="none" anchor="ctr"/>
          <a:lstStyle/>
          <a:p>
            <a:pPr algn="ctr"/>
            <a:endParaRPr kumimoji="1" lang="es-EC"/>
          </a:p>
        </p:txBody>
      </p:sp>
      <p:sp>
        <p:nvSpPr>
          <p:cNvPr id="405507" name="Rectangle 3"/>
          <p:cNvSpPr>
            <a:spLocks noChangeArrowheads="1"/>
          </p:cNvSpPr>
          <p:nvPr/>
        </p:nvSpPr>
        <p:spPr bwMode="auto">
          <a:xfrm>
            <a:off x="0" y="0"/>
            <a:ext cx="381000" cy="6858000"/>
          </a:xfrm>
          <a:prstGeom prst="rect">
            <a:avLst/>
          </a:prstGeom>
          <a:solidFill>
            <a:schemeClr val="accent1"/>
          </a:solidFill>
          <a:ln w="9525">
            <a:noFill/>
            <a:miter lim="800000"/>
            <a:headEnd/>
            <a:tailEnd/>
          </a:ln>
        </p:spPr>
        <p:txBody>
          <a:bodyPr wrap="none" anchor="ctr"/>
          <a:lstStyle/>
          <a:p>
            <a:pPr algn="ctr"/>
            <a:endParaRPr kumimoji="1" lang="es-EC"/>
          </a:p>
        </p:txBody>
      </p:sp>
      <p:sp>
        <p:nvSpPr>
          <p:cNvPr id="405508" name="Rectangle 4"/>
          <p:cNvSpPr>
            <a:spLocks noChangeArrowheads="1"/>
          </p:cNvSpPr>
          <p:nvPr/>
        </p:nvSpPr>
        <p:spPr bwMode="auto">
          <a:xfrm>
            <a:off x="0" y="0"/>
            <a:ext cx="381000" cy="2286000"/>
          </a:xfrm>
          <a:prstGeom prst="rect">
            <a:avLst/>
          </a:prstGeom>
          <a:solidFill>
            <a:schemeClr val="bg2"/>
          </a:solidFill>
          <a:ln w="9525">
            <a:noFill/>
            <a:miter lim="800000"/>
            <a:headEnd/>
            <a:tailEnd/>
          </a:ln>
        </p:spPr>
        <p:txBody>
          <a:bodyPr wrap="none" anchor="ctr"/>
          <a:lstStyle/>
          <a:p>
            <a:pPr algn="ctr"/>
            <a:endParaRPr lang="es-EC" altLang="en-US"/>
          </a:p>
        </p:txBody>
      </p:sp>
      <p:sp>
        <p:nvSpPr>
          <p:cNvPr id="405509" name="Rectangle 5"/>
          <p:cNvSpPr>
            <a:spLocks noGrp="1" noChangeArrowheads="1"/>
          </p:cNvSpPr>
          <p:nvPr>
            <p:ph type="title"/>
          </p:nvPr>
        </p:nvSpPr>
        <p:spPr bwMode="auto">
          <a:xfrm>
            <a:off x="914400" y="609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p>
        </p:txBody>
      </p:sp>
      <p:sp>
        <p:nvSpPr>
          <p:cNvPr id="405510" name="Rectangle 6"/>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título del patrón</a:t>
            </a:r>
          </a:p>
          <a:p>
            <a:pPr lvl="1"/>
            <a:r>
              <a:rPr lang="es-ES" altLang="en-US" smtClean="0"/>
              <a:t>Segundo nivel</a:t>
            </a:r>
          </a:p>
          <a:p>
            <a:pPr lvl="2"/>
            <a:r>
              <a:rPr lang="es-ES" altLang="en-US" smtClean="0"/>
              <a:t>Tercer nivel </a:t>
            </a:r>
          </a:p>
          <a:p>
            <a:pPr lvl="3"/>
            <a:r>
              <a:rPr lang="es-ES" altLang="en-US" smtClean="0"/>
              <a:t>Cuarto nivel</a:t>
            </a:r>
          </a:p>
          <a:p>
            <a:pPr lvl="4"/>
            <a:r>
              <a:rPr lang="es-ES" altLang="en-US" smtClean="0"/>
              <a:t>Quinto nivel</a:t>
            </a:r>
          </a:p>
          <a:p>
            <a:pPr lvl="3"/>
            <a:endParaRPr lang="es-ES" altLang="en-US" smtClean="0"/>
          </a:p>
        </p:txBody>
      </p:sp>
      <p:sp>
        <p:nvSpPr>
          <p:cNvPr id="405511" name="Rectangle 7"/>
          <p:cNvSpPr>
            <a:spLocks noGrp="1" noChangeArrowheads="1"/>
          </p:cNvSpPr>
          <p:nvPr>
            <p:ph type="dt" sz="half" idx="2"/>
          </p:nvPr>
        </p:nvSpPr>
        <p:spPr bwMode="auto">
          <a:xfrm>
            <a:off x="6629400" y="6096000"/>
            <a:ext cx="2286000" cy="3048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buFontTx/>
              <a:buNone/>
              <a:defRPr sz="1400"/>
            </a:lvl1pPr>
          </a:lstStyle>
          <a:p>
            <a:fld id="{B84FDE57-1655-4F9C-AA00-1BC127AC344E}" type="datetime1">
              <a:rPr lang="es-EC"/>
              <a:pPr/>
              <a:t>12/08/2009</a:t>
            </a:fld>
            <a:endParaRPr lang="es-EC" altLang="en-US"/>
          </a:p>
        </p:txBody>
      </p:sp>
      <p:sp>
        <p:nvSpPr>
          <p:cNvPr id="405512" name="Rectangle 8"/>
          <p:cNvSpPr>
            <a:spLocks noGrp="1" noChangeArrowheads="1"/>
          </p:cNvSpPr>
          <p:nvPr>
            <p:ph type="ftr" sz="quarter" idx="3"/>
          </p:nvPr>
        </p:nvSpPr>
        <p:spPr bwMode="auto">
          <a:xfrm>
            <a:off x="2286000" y="6096000"/>
            <a:ext cx="4343400" cy="5349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FontTx/>
              <a:buNone/>
              <a:defRPr sz="1400"/>
            </a:lvl1pPr>
          </a:lstStyle>
          <a:p>
            <a:r>
              <a:rPr lang="es-EC" altLang="en-US"/>
              <a:t>Todos los derechos reservados del autor...</a:t>
            </a:r>
          </a:p>
        </p:txBody>
      </p:sp>
      <p:sp>
        <p:nvSpPr>
          <p:cNvPr id="405513" name="Rectangle 9"/>
          <p:cNvSpPr>
            <a:spLocks noGrp="1" noChangeArrowheads="1"/>
          </p:cNvSpPr>
          <p:nvPr>
            <p:ph type="sldNum" sz="quarter" idx="4"/>
          </p:nvPr>
        </p:nvSpPr>
        <p:spPr bwMode="auto">
          <a:xfrm>
            <a:off x="6629400" y="6400800"/>
            <a:ext cx="2286000" cy="2286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buFontTx/>
              <a:buNone/>
              <a:defRPr sz="1400"/>
            </a:lvl1pPr>
          </a:lstStyle>
          <a:p>
            <a:fld id="{F6079A69-7810-4D17-9B61-06D6415454D1}" type="slidenum">
              <a:rPr lang="es-EC" altLang="en-US"/>
              <a:pPr/>
              <a:t>‹Nº›</a:t>
            </a:fld>
            <a:endParaRPr lang="es-EC" altLang="en-US"/>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p:txStyles>
    <p:titleStyle>
      <a:lvl1pPr algn="l" rtl="0" fontAlgn="base">
        <a:lnSpc>
          <a:spcPct val="85000"/>
        </a:lnSpc>
        <a:spcBef>
          <a:spcPct val="0"/>
        </a:spcBef>
        <a:spcAft>
          <a:spcPct val="0"/>
        </a:spcAft>
        <a:defRPr sz="4200">
          <a:solidFill>
            <a:schemeClr val="tx2"/>
          </a:solidFill>
          <a:latin typeface="+mj-lt"/>
          <a:ea typeface="+mj-ea"/>
          <a:cs typeface="+mj-cs"/>
        </a:defRPr>
      </a:lvl1pPr>
      <a:lvl2pPr algn="l" rtl="0" fontAlgn="base">
        <a:lnSpc>
          <a:spcPct val="85000"/>
        </a:lnSpc>
        <a:spcBef>
          <a:spcPct val="0"/>
        </a:spcBef>
        <a:spcAft>
          <a:spcPct val="0"/>
        </a:spcAft>
        <a:defRPr sz="4200">
          <a:solidFill>
            <a:schemeClr val="tx2"/>
          </a:solidFill>
          <a:latin typeface="Arial" charset="0"/>
        </a:defRPr>
      </a:lvl2pPr>
      <a:lvl3pPr algn="l" rtl="0" fontAlgn="base">
        <a:lnSpc>
          <a:spcPct val="85000"/>
        </a:lnSpc>
        <a:spcBef>
          <a:spcPct val="0"/>
        </a:spcBef>
        <a:spcAft>
          <a:spcPct val="0"/>
        </a:spcAft>
        <a:defRPr sz="4200">
          <a:solidFill>
            <a:schemeClr val="tx2"/>
          </a:solidFill>
          <a:latin typeface="Arial" charset="0"/>
        </a:defRPr>
      </a:lvl3pPr>
      <a:lvl4pPr algn="l" rtl="0" fontAlgn="base">
        <a:lnSpc>
          <a:spcPct val="85000"/>
        </a:lnSpc>
        <a:spcBef>
          <a:spcPct val="0"/>
        </a:spcBef>
        <a:spcAft>
          <a:spcPct val="0"/>
        </a:spcAft>
        <a:defRPr sz="4200">
          <a:solidFill>
            <a:schemeClr val="tx2"/>
          </a:solidFill>
          <a:latin typeface="Arial" charset="0"/>
        </a:defRPr>
      </a:lvl4pPr>
      <a:lvl5pPr algn="l" rtl="0" fontAlgn="base">
        <a:lnSpc>
          <a:spcPct val="85000"/>
        </a:lnSpc>
        <a:spcBef>
          <a:spcPct val="0"/>
        </a:spcBef>
        <a:spcAft>
          <a:spcPct val="0"/>
        </a:spcAft>
        <a:defRPr sz="4200">
          <a:solidFill>
            <a:schemeClr val="tx2"/>
          </a:solidFill>
          <a:latin typeface="Arial" charset="0"/>
        </a:defRPr>
      </a:lvl5pPr>
      <a:lvl6pPr marL="457200" algn="l" rtl="0" fontAlgn="base">
        <a:lnSpc>
          <a:spcPct val="85000"/>
        </a:lnSpc>
        <a:spcBef>
          <a:spcPct val="0"/>
        </a:spcBef>
        <a:spcAft>
          <a:spcPct val="0"/>
        </a:spcAft>
        <a:defRPr sz="4200">
          <a:solidFill>
            <a:schemeClr val="tx2"/>
          </a:solidFill>
          <a:latin typeface="Arial" charset="0"/>
        </a:defRPr>
      </a:lvl6pPr>
      <a:lvl7pPr marL="914400" algn="l" rtl="0" fontAlgn="base">
        <a:lnSpc>
          <a:spcPct val="85000"/>
        </a:lnSpc>
        <a:spcBef>
          <a:spcPct val="0"/>
        </a:spcBef>
        <a:spcAft>
          <a:spcPct val="0"/>
        </a:spcAft>
        <a:defRPr sz="4200">
          <a:solidFill>
            <a:schemeClr val="tx2"/>
          </a:solidFill>
          <a:latin typeface="Arial" charset="0"/>
        </a:defRPr>
      </a:lvl7pPr>
      <a:lvl8pPr marL="1371600" algn="l" rtl="0" fontAlgn="base">
        <a:lnSpc>
          <a:spcPct val="85000"/>
        </a:lnSpc>
        <a:spcBef>
          <a:spcPct val="0"/>
        </a:spcBef>
        <a:spcAft>
          <a:spcPct val="0"/>
        </a:spcAft>
        <a:defRPr sz="4200">
          <a:solidFill>
            <a:schemeClr val="tx2"/>
          </a:solidFill>
          <a:latin typeface="Arial" charset="0"/>
        </a:defRPr>
      </a:lvl8pPr>
      <a:lvl9pPr marL="1828800" algn="l" rtl="0" fontAlgn="base">
        <a:lnSpc>
          <a:spcPct val="85000"/>
        </a:lnSpc>
        <a:spcBef>
          <a:spcPct val="0"/>
        </a:spcBef>
        <a:spcAft>
          <a:spcPct val="0"/>
        </a:spcAft>
        <a:defRPr sz="4200">
          <a:solidFill>
            <a:schemeClr val="tx2"/>
          </a:solidFill>
          <a:latin typeface="Arial" charset="0"/>
        </a:defRPr>
      </a:lvl9pPr>
    </p:titleStyle>
    <p:bodyStyle>
      <a:lvl1pPr marL="342900" indent="-342900" algn="l" rtl="0" fontAlgn="base">
        <a:spcBef>
          <a:spcPct val="60000"/>
        </a:spcBef>
        <a:spcAft>
          <a:spcPct val="0"/>
        </a:spcAft>
        <a:buClr>
          <a:schemeClr val="tx1"/>
        </a:buClr>
        <a:buChar char="•"/>
        <a:defRPr sz="3000">
          <a:solidFill>
            <a:schemeClr val="tx1"/>
          </a:solidFill>
          <a:latin typeface="+mn-lt"/>
          <a:ea typeface="+mn-ea"/>
          <a:cs typeface="+mn-cs"/>
        </a:defRPr>
      </a:lvl1pPr>
      <a:lvl2pPr marL="742950" indent="-285750" algn="l" rtl="0" fontAlgn="base">
        <a:spcBef>
          <a:spcPct val="40000"/>
        </a:spcBef>
        <a:spcAft>
          <a:spcPct val="0"/>
        </a:spcAft>
        <a:buClr>
          <a:schemeClr val="tx1"/>
        </a:buClr>
        <a:buChar char="–"/>
        <a:defRPr sz="2600">
          <a:solidFill>
            <a:schemeClr val="tx1"/>
          </a:solidFill>
          <a:latin typeface="+mn-lt"/>
        </a:defRPr>
      </a:lvl2pPr>
      <a:lvl3pPr marL="1143000" indent="-228600" algn="l" rtl="0" fontAlgn="base">
        <a:lnSpc>
          <a:spcPct val="95000"/>
        </a:lnSpc>
        <a:spcBef>
          <a:spcPct val="35000"/>
        </a:spcBef>
        <a:spcAft>
          <a:spcPct val="0"/>
        </a:spcAft>
        <a:buClr>
          <a:schemeClr val="tx1"/>
        </a:buClr>
        <a:buChar char="•"/>
        <a:defRPr sz="2400">
          <a:solidFill>
            <a:schemeClr val="tx1"/>
          </a:solidFill>
          <a:latin typeface="+mn-lt"/>
        </a:defRPr>
      </a:lvl3pPr>
      <a:lvl4pPr marL="1600200" indent="-228600" algn="l" rtl="0" fontAlgn="base">
        <a:lnSpc>
          <a:spcPct val="75000"/>
        </a:lnSpc>
        <a:spcBef>
          <a:spcPct val="30000"/>
        </a:spcBef>
        <a:spcAft>
          <a:spcPct val="0"/>
        </a:spcAft>
        <a:buClr>
          <a:schemeClr val="tx1"/>
        </a:buClr>
        <a:buChar char="–"/>
        <a:defRPr sz="2000">
          <a:solidFill>
            <a:schemeClr val="tx1"/>
          </a:solidFill>
          <a:latin typeface="+mn-lt"/>
        </a:defRPr>
      </a:lvl4pPr>
      <a:lvl5pPr marL="2057400" indent="-228600" algn="l" rtl="0" fontAlgn="base">
        <a:lnSpc>
          <a:spcPct val="75000"/>
        </a:lnSpc>
        <a:spcBef>
          <a:spcPct val="30000"/>
        </a:spcBef>
        <a:spcAft>
          <a:spcPct val="0"/>
        </a:spcAft>
        <a:buClr>
          <a:schemeClr val="tx1"/>
        </a:buClr>
        <a:buChar char="»"/>
        <a:defRPr>
          <a:solidFill>
            <a:schemeClr val="tx1"/>
          </a:solidFill>
          <a:latin typeface="+mn-lt"/>
        </a:defRPr>
      </a:lvl5pPr>
      <a:lvl6pPr marL="2514600" indent="-228600" algn="l" rtl="0" fontAlgn="base">
        <a:lnSpc>
          <a:spcPct val="75000"/>
        </a:lnSpc>
        <a:spcBef>
          <a:spcPct val="30000"/>
        </a:spcBef>
        <a:spcAft>
          <a:spcPct val="0"/>
        </a:spcAft>
        <a:buClr>
          <a:schemeClr val="tx1"/>
        </a:buClr>
        <a:buChar char="»"/>
        <a:defRPr>
          <a:solidFill>
            <a:schemeClr val="tx1"/>
          </a:solidFill>
          <a:latin typeface="+mn-lt"/>
        </a:defRPr>
      </a:lvl6pPr>
      <a:lvl7pPr marL="2971800" indent="-228600" algn="l" rtl="0" fontAlgn="base">
        <a:lnSpc>
          <a:spcPct val="75000"/>
        </a:lnSpc>
        <a:spcBef>
          <a:spcPct val="30000"/>
        </a:spcBef>
        <a:spcAft>
          <a:spcPct val="0"/>
        </a:spcAft>
        <a:buClr>
          <a:schemeClr val="tx1"/>
        </a:buClr>
        <a:buChar char="»"/>
        <a:defRPr>
          <a:solidFill>
            <a:schemeClr val="tx1"/>
          </a:solidFill>
          <a:latin typeface="+mn-lt"/>
        </a:defRPr>
      </a:lvl7pPr>
      <a:lvl8pPr marL="3429000" indent="-228600" algn="l" rtl="0" fontAlgn="base">
        <a:lnSpc>
          <a:spcPct val="75000"/>
        </a:lnSpc>
        <a:spcBef>
          <a:spcPct val="30000"/>
        </a:spcBef>
        <a:spcAft>
          <a:spcPct val="0"/>
        </a:spcAft>
        <a:buClr>
          <a:schemeClr val="tx1"/>
        </a:buClr>
        <a:buChar char="»"/>
        <a:defRPr>
          <a:solidFill>
            <a:schemeClr val="tx1"/>
          </a:solidFill>
          <a:latin typeface="+mn-lt"/>
        </a:defRPr>
      </a:lvl8pPr>
      <a:lvl9pPr marL="3886200" indent="-228600" algn="l" rtl="0" fontAlgn="base">
        <a:lnSpc>
          <a:spcPct val="75000"/>
        </a:lnSpc>
        <a:spcBef>
          <a:spcPct val="30000"/>
        </a:spcBef>
        <a:spcAft>
          <a:spcPct val="0"/>
        </a:spcAft>
        <a:buClr>
          <a:schemeClr val="tx1"/>
        </a:buClr>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17EB1D2B-C396-4B2E-B251-FA673A307DD6}"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F510B28C-7257-453E-8EA0-7FD29DD740D9}" type="slidenum">
              <a:rPr lang="es-EC" altLang="en-US"/>
              <a:pPr/>
              <a:t>1</a:t>
            </a:fld>
            <a:endParaRPr lang="es-EC" altLang="en-US"/>
          </a:p>
        </p:txBody>
      </p:sp>
      <p:sp>
        <p:nvSpPr>
          <p:cNvPr id="458754" name="Rectangle 2"/>
          <p:cNvSpPr>
            <a:spLocks noGrp="1" noChangeArrowheads="1"/>
          </p:cNvSpPr>
          <p:nvPr>
            <p:ph type="title"/>
          </p:nvPr>
        </p:nvSpPr>
        <p:spPr/>
        <p:txBody>
          <a:bodyPr/>
          <a:lstStyle/>
          <a:p>
            <a:r>
              <a:rPr lang="es-ES" sz="2500"/>
              <a:t>Estructura y función de las proteínas</a:t>
            </a:r>
            <a:r>
              <a:rPr lang="es-ES" sz="1900"/>
              <a:t> </a:t>
            </a:r>
          </a:p>
        </p:txBody>
      </p:sp>
      <p:sp>
        <p:nvSpPr>
          <p:cNvPr id="458755" name="Rectangle 3"/>
          <p:cNvSpPr>
            <a:spLocks noGrp="1" noChangeArrowheads="1"/>
          </p:cNvSpPr>
          <p:nvPr>
            <p:ph type="body" sz="half" idx="2"/>
          </p:nvPr>
        </p:nvSpPr>
        <p:spPr>
          <a:xfrm>
            <a:off x="4643438" y="1628775"/>
            <a:ext cx="4176712" cy="4525963"/>
          </a:xfrm>
        </p:spPr>
        <p:txBody>
          <a:bodyPr/>
          <a:lstStyle/>
          <a:p>
            <a:pPr algn="just">
              <a:lnSpc>
                <a:spcPct val="90000"/>
              </a:lnSpc>
              <a:buFontTx/>
              <a:buNone/>
            </a:pPr>
            <a:r>
              <a:rPr lang="es-ES" sz="3900"/>
              <a:t> </a:t>
            </a:r>
          </a:p>
          <a:p>
            <a:pPr algn="just">
              <a:lnSpc>
                <a:spcPct val="90000"/>
              </a:lnSpc>
              <a:buFontTx/>
              <a:buNone/>
            </a:pPr>
            <a:r>
              <a:rPr lang="es-ES" sz="3900"/>
              <a:t> </a:t>
            </a:r>
            <a:r>
              <a:rPr lang="es-ES" sz="1500"/>
              <a:t>Las proteínas desempeñan un papel fundamental en las células de todos los seres vivos. Cumplen diversas funciones que van desde la meramente estructural hasta la de control de las reacciones químicas o la de transporte de compuestos. Las proteínas están constituidas por largas cadenas de aminoácidos. La secuencia específica de los aminoácidos determina la función exacta de cada proteína.</a:t>
            </a:r>
          </a:p>
          <a:p>
            <a:pPr algn="just">
              <a:lnSpc>
                <a:spcPct val="90000"/>
              </a:lnSpc>
            </a:pPr>
            <a:endParaRPr lang="es-ES" sz="1500"/>
          </a:p>
        </p:txBody>
      </p:sp>
      <p:pic>
        <p:nvPicPr>
          <p:cNvPr id="458756" name="Picture 4"/>
          <p:cNvPicPr>
            <a:picLocks noGrp="1" noChangeAspect="1" noChangeArrowheads="1"/>
          </p:cNvPicPr>
          <p:nvPr>
            <p:ph type="clipArt" sz="half" idx="1"/>
          </p:nvPr>
        </p:nvPicPr>
        <p:blipFill>
          <a:blip r:embed="rId2"/>
          <a:srcRect/>
          <a:stretch>
            <a:fillRect/>
          </a:stretch>
        </p:blipFill>
        <p:spPr>
          <a:xfrm>
            <a:off x="982663" y="2425700"/>
            <a:ext cx="3768725" cy="3316288"/>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8754"/>
                                        </p:tgtEl>
                                        <p:attrNameLst>
                                          <p:attrName>style.visibility</p:attrName>
                                        </p:attrNameLst>
                                      </p:cBhvr>
                                      <p:to>
                                        <p:strVal val="visible"/>
                                      </p:to>
                                    </p:set>
                                    <p:animEffect transition="in" filter="checkerboard(across)">
                                      <p:cBhvr>
                                        <p:cTn id="7" dur="500"/>
                                        <p:tgtEl>
                                          <p:spTgt spid="45875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58756"/>
                                        </p:tgtEl>
                                        <p:attrNameLst>
                                          <p:attrName>style.visibility</p:attrName>
                                        </p:attrNameLst>
                                      </p:cBhvr>
                                      <p:to>
                                        <p:strVal val="visible"/>
                                      </p:to>
                                    </p:set>
                                    <p:anim calcmode="lin" valueType="num">
                                      <p:cBhvr additive="base">
                                        <p:cTn id="11" dur="500" fill="hold"/>
                                        <p:tgtEl>
                                          <p:spTgt spid="458756"/>
                                        </p:tgtEl>
                                        <p:attrNameLst>
                                          <p:attrName>ppt_x</p:attrName>
                                        </p:attrNameLst>
                                      </p:cBhvr>
                                      <p:tavLst>
                                        <p:tav tm="0">
                                          <p:val>
                                            <p:strVal val="#ppt_x"/>
                                          </p:val>
                                        </p:tav>
                                        <p:tav tm="100000">
                                          <p:val>
                                            <p:strVal val="#ppt_x"/>
                                          </p:val>
                                        </p:tav>
                                      </p:tavLst>
                                    </p:anim>
                                    <p:anim calcmode="lin" valueType="num">
                                      <p:cBhvr additive="base">
                                        <p:cTn id="12" dur="500" fill="hold"/>
                                        <p:tgtEl>
                                          <p:spTgt spid="4587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458755">
                                            <p:txEl>
                                              <p:pRg st="0" end="0"/>
                                            </p:txEl>
                                          </p:spTgt>
                                        </p:tgtEl>
                                        <p:attrNameLst>
                                          <p:attrName>style.visibility</p:attrName>
                                        </p:attrNameLst>
                                      </p:cBhvr>
                                      <p:to>
                                        <p:strVal val="visible"/>
                                      </p:to>
                                    </p:set>
                                    <p:animEffect transition="in" filter="blinds(horizontal)">
                                      <p:cBhvr>
                                        <p:cTn id="16" dur="500"/>
                                        <p:tgtEl>
                                          <p:spTgt spid="458755">
                                            <p:txEl>
                                              <p:pRg st="0" end="0"/>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458755">
                                            <p:txEl>
                                              <p:pRg st="1" end="1"/>
                                            </p:txEl>
                                          </p:spTgt>
                                        </p:tgtEl>
                                        <p:attrNameLst>
                                          <p:attrName>style.visibility</p:attrName>
                                        </p:attrNameLst>
                                      </p:cBhvr>
                                      <p:to>
                                        <p:strVal val="visible"/>
                                      </p:to>
                                    </p:set>
                                    <p:animEffect transition="in" filter="blinds(horizontal)">
                                      <p:cBhvr>
                                        <p:cTn id="20" dur="500"/>
                                        <p:tgtEl>
                                          <p:spTgt spid="458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autoUpdateAnimBg="0"/>
      <p:bldP spid="458755"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D45C9F79-A5EE-4EE7-86A2-D0128F4A88CA}"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5221C813-1582-4220-873B-E31D52E4D660}" type="slidenum">
              <a:rPr lang="es-EC" altLang="en-US"/>
              <a:pPr/>
              <a:t>10</a:t>
            </a:fld>
            <a:endParaRPr lang="es-EC" altLang="en-US"/>
          </a:p>
        </p:txBody>
      </p:sp>
      <p:sp>
        <p:nvSpPr>
          <p:cNvPr id="467970" name="Rectangle 2"/>
          <p:cNvSpPr>
            <a:spLocks noGrp="1" noChangeArrowheads="1"/>
          </p:cNvSpPr>
          <p:nvPr>
            <p:ph type="title"/>
          </p:nvPr>
        </p:nvSpPr>
        <p:spPr/>
        <p:txBody>
          <a:bodyPr/>
          <a:lstStyle/>
          <a:p>
            <a:r>
              <a:rPr lang="es-ES" sz="2500"/>
              <a:t>Formación completa de la proteína</a:t>
            </a:r>
          </a:p>
        </p:txBody>
      </p:sp>
      <p:sp>
        <p:nvSpPr>
          <p:cNvPr id="467971" name="Rectangle 3"/>
          <p:cNvSpPr>
            <a:spLocks noGrp="1" noChangeArrowheads="1"/>
          </p:cNvSpPr>
          <p:nvPr>
            <p:ph type="body" sz="half" idx="2"/>
          </p:nvPr>
        </p:nvSpPr>
        <p:spPr>
          <a:xfrm>
            <a:off x="4884738" y="2286000"/>
            <a:ext cx="3573462" cy="3657600"/>
          </a:xfrm>
        </p:spPr>
        <p:txBody>
          <a:bodyPr/>
          <a:lstStyle/>
          <a:p>
            <a:pPr algn="just">
              <a:lnSpc>
                <a:spcPct val="90000"/>
              </a:lnSpc>
              <a:buFontTx/>
              <a:buNone/>
            </a:pPr>
            <a:endParaRPr lang="es-ES" sz="1800"/>
          </a:p>
          <a:p>
            <a:pPr algn="just">
              <a:lnSpc>
                <a:spcPct val="90000"/>
              </a:lnSpc>
              <a:buFontTx/>
              <a:buNone/>
            </a:pPr>
            <a:endParaRPr lang="es-ES" sz="1800"/>
          </a:p>
          <a:p>
            <a:pPr algn="just">
              <a:lnSpc>
                <a:spcPct val="90000"/>
              </a:lnSpc>
              <a:buFontTx/>
              <a:buNone/>
            </a:pPr>
            <a:endParaRPr lang="es-ES" sz="1800"/>
          </a:p>
          <a:p>
            <a:pPr algn="just">
              <a:lnSpc>
                <a:spcPct val="90000"/>
              </a:lnSpc>
              <a:buFontTx/>
              <a:buNone/>
            </a:pPr>
            <a:r>
              <a:rPr lang="es-ES" sz="1800"/>
              <a:t>       Una vez que se suelta del ribosoma, la proteína recién formada presenta una secuencia de aminoácidos que viene determinada por la secuencia de bases presente en el ADN del que se partió.</a:t>
            </a:r>
          </a:p>
          <a:p>
            <a:pPr algn="just">
              <a:lnSpc>
                <a:spcPct val="90000"/>
              </a:lnSpc>
              <a:buFontTx/>
              <a:buNone/>
            </a:pPr>
            <a:endParaRPr lang="es-ES" sz="1800"/>
          </a:p>
          <a:p>
            <a:pPr algn="just">
              <a:lnSpc>
                <a:spcPct val="90000"/>
              </a:lnSpc>
              <a:buFontTx/>
              <a:buNone/>
            </a:pPr>
            <a:r>
              <a:rPr lang="es-ES" sz="1800"/>
              <a:t>              </a:t>
            </a:r>
          </a:p>
        </p:txBody>
      </p:sp>
      <p:pic>
        <p:nvPicPr>
          <p:cNvPr id="467972" name="Picture 4"/>
          <p:cNvPicPr>
            <a:picLocks noGrp="1" noChangeAspect="1" noChangeArrowheads="1"/>
          </p:cNvPicPr>
          <p:nvPr>
            <p:ph type="clipArt" sz="half" idx="1"/>
          </p:nvPr>
        </p:nvPicPr>
        <p:blipFill>
          <a:blip r:embed="rId2"/>
          <a:srcRect/>
          <a:stretch>
            <a:fillRect/>
          </a:stretch>
        </p:blipFill>
        <p:spPr>
          <a:xfrm>
            <a:off x="1019175" y="2363788"/>
            <a:ext cx="3997325" cy="33782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7970"/>
                                        </p:tgtEl>
                                        <p:attrNameLst>
                                          <p:attrName>style.visibility</p:attrName>
                                        </p:attrNameLst>
                                      </p:cBhvr>
                                      <p:to>
                                        <p:strVal val="visible"/>
                                      </p:to>
                                    </p:set>
                                  </p:childTnLst>
                                </p:cTn>
                              </p:par>
                            </p:childTnLst>
                          </p:cTn>
                        </p:par>
                        <p:par>
                          <p:cTn id="7" fill="hold">
                            <p:stCondLst>
                              <p:cond delay="500"/>
                            </p:stCondLst>
                            <p:childTnLst>
                              <p:par>
                                <p:cTn id="8" presetID="15" presetClass="entr" presetSubtype="0" fill="hold" nodeType="afterEffect">
                                  <p:stCondLst>
                                    <p:cond delay="0"/>
                                  </p:stCondLst>
                                  <p:childTnLst>
                                    <p:set>
                                      <p:cBhvr>
                                        <p:cTn id="9" dur="1" fill="hold">
                                          <p:stCondLst>
                                            <p:cond delay="0"/>
                                          </p:stCondLst>
                                        </p:cTn>
                                        <p:tgtEl>
                                          <p:spTgt spid="467972"/>
                                        </p:tgtEl>
                                        <p:attrNameLst>
                                          <p:attrName>style.visibility</p:attrName>
                                        </p:attrNameLst>
                                      </p:cBhvr>
                                      <p:to>
                                        <p:strVal val="visible"/>
                                      </p:to>
                                    </p:set>
                                    <p:anim calcmode="lin" valueType="num">
                                      <p:cBhvr>
                                        <p:cTn id="10" dur="1000" fill="hold"/>
                                        <p:tgtEl>
                                          <p:spTgt spid="467972"/>
                                        </p:tgtEl>
                                        <p:attrNameLst>
                                          <p:attrName>ppt_w</p:attrName>
                                        </p:attrNameLst>
                                      </p:cBhvr>
                                      <p:tavLst>
                                        <p:tav tm="0">
                                          <p:val>
                                            <p:fltVal val="0"/>
                                          </p:val>
                                        </p:tav>
                                        <p:tav tm="100000">
                                          <p:val>
                                            <p:strVal val="#ppt_w"/>
                                          </p:val>
                                        </p:tav>
                                      </p:tavLst>
                                    </p:anim>
                                    <p:anim calcmode="lin" valueType="num">
                                      <p:cBhvr>
                                        <p:cTn id="11" dur="1000" fill="hold"/>
                                        <p:tgtEl>
                                          <p:spTgt spid="467972"/>
                                        </p:tgtEl>
                                        <p:attrNameLst>
                                          <p:attrName>ppt_h</p:attrName>
                                        </p:attrNameLst>
                                      </p:cBhvr>
                                      <p:tavLst>
                                        <p:tav tm="0">
                                          <p:val>
                                            <p:fltVal val="0"/>
                                          </p:val>
                                        </p:tav>
                                        <p:tav tm="100000">
                                          <p:val>
                                            <p:strVal val="#ppt_h"/>
                                          </p:val>
                                        </p:tav>
                                      </p:tavLst>
                                    </p:anim>
                                    <p:anim calcmode="lin" valueType="num">
                                      <p:cBhvr>
                                        <p:cTn id="12" dur="1000" fill="hold"/>
                                        <p:tgtEl>
                                          <p:spTgt spid="46797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7972"/>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467971">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4679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0" grpId="0" autoUpdateAnimBg="0"/>
      <p:bldP spid="467971"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BFB37873-21F3-47A5-8785-2F023B8A49DD}"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6B078F53-0B51-4485-970E-BFC7A62A33F1}" type="slidenum">
              <a:rPr lang="es-EC" altLang="en-US"/>
              <a:pPr/>
              <a:t>2</a:t>
            </a:fld>
            <a:endParaRPr lang="es-EC" altLang="en-US"/>
          </a:p>
        </p:txBody>
      </p:sp>
      <p:sp>
        <p:nvSpPr>
          <p:cNvPr id="459778" name="Rectangle 2"/>
          <p:cNvSpPr>
            <a:spLocks noGrp="1" noChangeArrowheads="1"/>
          </p:cNvSpPr>
          <p:nvPr>
            <p:ph type="title"/>
          </p:nvPr>
        </p:nvSpPr>
        <p:spPr/>
        <p:txBody>
          <a:bodyPr/>
          <a:lstStyle/>
          <a:p>
            <a:r>
              <a:rPr lang="es-ES" sz="2500"/>
              <a:t>Código genético</a:t>
            </a:r>
            <a:r>
              <a:rPr lang="es-ES" sz="1900"/>
              <a:t> </a:t>
            </a:r>
          </a:p>
        </p:txBody>
      </p:sp>
      <p:sp>
        <p:nvSpPr>
          <p:cNvPr id="459779" name="Rectangle 3"/>
          <p:cNvSpPr>
            <a:spLocks noGrp="1" noChangeArrowheads="1"/>
          </p:cNvSpPr>
          <p:nvPr>
            <p:ph type="body" sz="half" idx="2"/>
          </p:nvPr>
        </p:nvSpPr>
        <p:spPr>
          <a:xfrm>
            <a:off x="4884738" y="2286000"/>
            <a:ext cx="3573462" cy="3657600"/>
          </a:xfrm>
        </p:spPr>
        <p:txBody>
          <a:bodyPr/>
          <a:lstStyle/>
          <a:p>
            <a:pPr algn="just">
              <a:lnSpc>
                <a:spcPct val="80000"/>
              </a:lnSpc>
              <a:buFontTx/>
              <a:buNone/>
            </a:pPr>
            <a:r>
              <a:rPr lang="es-ES" sz="1300"/>
              <a:t>                Los genes, localizados en el núcleo celular, son fragmentos de ácido desoxirribonucleico (ADN). La molécula de ADN está constituida por dos cadenas formadas por un elevado número de unidades químicas denominadas nucleótidos. Estas cadenas se mantienen unidas gracias a los enlaces que se establecen entre las bases nitrogenadas que forman parte de la estructura de los nucleótidos. Hay 4 bases: timina (T), adenina (A), citosina (C) y guanina (G). Estas bases se emparejan de un modo específico: la timina se une sólo con la adenina y la citosina se une sólo con la guanina. Un gen está formado por una secuencia específica de nucleótidos que determina el tipo de proteína a que da lugar. Pero los genes no producen proteínas directamente, sino que dirigen la formación de una molécula intermedia, de estructura complementaria, denominada ácido ribonucleico mensajero (ARNm), que contiene las instrucciones necesarias para construir la proteína.</a:t>
            </a:r>
          </a:p>
          <a:p>
            <a:pPr algn="just">
              <a:lnSpc>
                <a:spcPct val="80000"/>
              </a:lnSpc>
              <a:buFontTx/>
              <a:buNone/>
            </a:pPr>
            <a:r>
              <a:rPr lang="es-ES" sz="1300"/>
              <a:t>     </a:t>
            </a:r>
          </a:p>
        </p:txBody>
      </p:sp>
      <p:pic>
        <p:nvPicPr>
          <p:cNvPr id="459780" name="Picture 4"/>
          <p:cNvPicPr>
            <a:picLocks noGrp="1" noChangeAspect="1" noChangeArrowheads="1"/>
          </p:cNvPicPr>
          <p:nvPr>
            <p:ph type="clipArt" sz="half" idx="1"/>
          </p:nvPr>
        </p:nvPicPr>
        <p:blipFill>
          <a:blip r:embed="rId2"/>
          <a:srcRect/>
          <a:stretch>
            <a:fillRect/>
          </a:stretch>
        </p:blipFill>
        <p:spPr>
          <a:xfrm>
            <a:off x="1052513" y="2360613"/>
            <a:ext cx="3962400" cy="34290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977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59780"/>
                                        </p:tgtEl>
                                        <p:attrNameLst>
                                          <p:attrName>style.visibility</p:attrName>
                                        </p:attrNameLst>
                                      </p:cBhvr>
                                      <p:to>
                                        <p:strVal val="visible"/>
                                      </p:to>
                                    </p:se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459779">
                                            <p:txEl>
                                              <p:pRg st="0" end="0"/>
                                            </p:txEl>
                                          </p:spTgt>
                                        </p:tgtEl>
                                        <p:attrNameLst>
                                          <p:attrName>style.visibility</p:attrName>
                                        </p:attrNameLst>
                                      </p:cBhvr>
                                      <p:to>
                                        <p:strVal val="visible"/>
                                      </p:to>
                                    </p:set>
                                    <p:animEffect transition="in" filter="box(in)">
                                      <p:cBhvr>
                                        <p:cTn id="13" dur="500"/>
                                        <p:tgtEl>
                                          <p:spTgt spid="459779">
                                            <p:txEl>
                                              <p:pRg st="0" end="0"/>
                                            </p:txEl>
                                          </p:spTgt>
                                        </p:tgtEl>
                                      </p:cBhvr>
                                    </p:animEffect>
                                  </p:childTnLst>
                                </p:cTn>
                              </p:par>
                            </p:childTnLst>
                          </p:cTn>
                        </p:par>
                        <p:par>
                          <p:cTn id="14" fill="hold">
                            <p:stCondLst>
                              <p:cond delay="1500"/>
                            </p:stCondLst>
                            <p:childTnLst>
                              <p:par>
                                <p:cTn id="15" presetID="4" presetClass="entr" presetSubtype="16" fill="hold" grpId="0" nodeType="afterEffect">
                                  <p:stCondLst>
                                    <p:cond delay="0"/>
                                  </p:stCondLst>
                                  <p:childTnLst>
                                    <p:set>
                                      <p:cBhvr>
                                        <p:cTn id="16" dur="1" fill="hold">
                                          <p:stCondLst>
                                            <p:cond delay="0"/>
                                          </p:stCondLst>
                                        </p:cTn>
                                        <p:tgtEl>
                                          <p:spTgt spid="459779">
                                            <p:txEl>
                                              <p:pRg st="1" end="1"/>
                                            </p:txEl>
                                          </p:spTgt>
                                        </p:tgtEl>
                                        <p:attrNameLst>
                                          <p:attrName>style.visibility</p:attrName>
                                        </p:attrNameLst>
                                      </p:cBhvr>
                                      <p:to>
                                        <p:strVal val="visible"/>
                                      </p:to>
                                    </p:set>
                                    <p:animEffect transition="in" filter="box(in)">
                                      <p:cBhvr>
                                        <p:cTn id="17" dur="500"/>
                                        <p:tgtEl>
                                          <p:spTgt spid="459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autoUpdateAnimBg="0"/>
      <p:bldP spid="459779"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CB1A617A-E9FC-48DD-BA1A-46394E75C5EF}"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A2F3C580-0FAB-4C58-AEC4-90F311E89BB8}" type="slidenum">
              <a:rPr lang="es-EC" altLang="en-US"/>
              <a:pPr/>
              <a:t>3</a:t>
            </a:fld>
            <a:endParaRPr lang="es-EC" altLang="en-US"/>
          </a:p>
        </p:txBody>
      </p:sp>
      <p:sp>
        <p:nvSpPr>
          <p:cNvPr id="460802" name="Rectangle 2"/>
          <p:cNvSpPr>
            <a:spLocks noGrp="1" noChangeArrowheads="1"/>
          </p:cNvSpPr>
          <p:nvPr>
            <p:ph type="title"/>
          </p:nvPr>
        </p:nvSpPr>
        <p:spPr/>
        <p:txBody>
          <a:bodyPr/>
          <a:lstStyle/>
          <a:p>
            <a:r>
              <a:rPr lang="es-ES" sz="2500"/>
              <a:t>Las cadenas de ADN se separan</a:t>
            </a:r>
            <a:r>
              <a:rPr lang="es-ES" sz="1900"/>
              <a:t> </a:t>
            </a:r>
          </a:p>
        </p:txBody>
      </p:sp>
      <p:sp>
        <p:nvSpPr>
          <p:cNvPr id="460803" name="Rectangle 3"/>
          <p:cNvSpPr>
            <a:spLocks noGrp="1" noChangeArrowheads="1"/>
          </p:cNvSpPr>
          <p:nvPr>
            <p:ph type="body" sz="half" idx="2"/>
          </p:nvPr>
        </p:nvSpPr>
        <p:spPr>
          <a:xfrm>
            <a:off x="4884738" y="2286000"/>
            <a:ext cx="3573462" cy="3657600"/>
          </a:xfrm>
        </p:spPr>
        <p:txBody>
          <a:bodyPr/>
          <a:lstStyle/>
          <a:p>
            <a:pPr algn="just">
              <a:lnSpc>
                <a:spcPct val="80000"/>
              </a:lnSpc>
              <a:buFontTx/>
              <a:buNone/>
            </a:pPr>
            <a:r>
              <a:rPr lang="es-ES" sz="3100"/>
              <a:t>          </a:t>
            </a:r>
          </a:p>
          <a:p>
            <a:pPr algn="just">
              <a:lnSpc>
                <a:spcPct val="80000"/>
              </a:lnSpc>
              <a:buFontTx/>
              <a:buNone/>
            </a:pPr>
            <a:endParaRPr lang="es-ES" sz="3100"/>
          </a:p>
          <a:p>
            <a:pPr algn="just">
              <a:lnSpc>
                <a:spcPct val="80000"/>
              </a:lnSpc>
              <a:buFontTx/>
              <a:buNone/>
            </a:pPr>
            <a:r>
              <a:rPr lang="es-ES" sz="3100"/>
              <a:t>    </a:t>
            </a:r>
            <a:r>
              <a:rPr lang="es-ES" sz="1500"/>
              <a:t>La formación del ARNm comienza en el núcleo con la separación, en una porción de su longitud, de las 2 cadenas que forman la molécula de ADN. Cada triplete, es decir, cada secuencia de 3 bases en la cadena de ADN, codifica para uno de los 20 aminoácidos constituyentes de las proteínas.</a:t>
            </a:r>
          </a:p>
          <a:p>
            <a:pPr algn="just">
              <a:lnSpc>
                <a:spcPct val="80000"/>
              </a:lnSpc>
              <a:buFontTx/>
              <a:buNone/>
            </a:pPr>
            <a:r>
              <a:rPr lang="es-ES" sz="1500"/>
              <a:t> </a:t>
            </a:r>
          </a:p>
        </p:txBody>
      </p:sp>
      <p:pic>
        <p:nvPicPr>
          <p:cNvPr id="460804" name="Picture 4"/>
          <p:cNvPicPr>
            <a:picLocks noGrp="1" noChangeAspect="1" noChangeArrowheads="1"/>
          </p:cNvPicPr>
          <p:nvPr>
            <p:ph type="clipArt" sz="half" idx="1"/>
          </p:nvPr>
        </p:nvPicPr>
        <p:blipFill>
          <a:blip r:embed="rId2"/>
          <a:srcRect/>
          <a:stretch>
            <a:fillRect/>
          </a:stretch>
        </p:blipFill>
        <p:spPr>
          <a:xfrm>
            <a:off x="900113" y="2420938"/>
            <a:ext cx="3959225" cy="3744912"/>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0802"/>
                                        </p:tgtEl>
                                        <p:attrNameLst>
                                          <p:attrName>style.visibility</p:attrName>
                                        </p:attrNameLst>
                                      </p:cBhvr>
                                      <p:to>
                                        <p:strVal val="visible"/>
                                      </p:to>
                                    </p:set>
                                    <p:animEffect transition="in" filter="randombar(horizontal)">
                                      <p:cBhvr>
                                        <p:cTn id="7" dur="500"/>
                                        <p:tgtEl>
                                          <p:spTgt spid="46080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60804"/>
                                        </p:tgtEl>
                                        <p:attrNameLst>
                                          <p:attrName>style.visibility</p:attrName>
                                        </p:attrNameLst>
                                      </p:cBhvr>
                                      <p:to>
                                        <p:strVal val="visible"/>
                                      </p:to>
                                    </p:set>
                                    <p:animEffect transition="in" filter="checkerboard(across)">
                                      <p:cBhvr>
                                        <p:cTn id="11" dur="500"/>
                                        <p:tgtEl>
                                          <p:spTgt spid="46080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60803">
                                            <p:txEl>
                                              <p:pRg st="0" end="0"/>
                                            </p:txEl>
                                          </p:spTgt>
                                        </p:tgtEl>
                                        <p:attrNameLst>
                                          <p:attrName>style.visibility</p:attrName>
                                        </p:attrNameLst>
                                      </p:cBhvr>
                                      <p:to>
                                        <p:strVal val="visible"/>
                                      </p:to>
                                    </p:set>
                                    <p:anim calcmode="lin" valueType="num">
                                      <p:cBhvr additive="base">
                                        <p:cTn id="15" dur="500" fill="hold"/>
                                        <p:tgtEl>
                                          <p:spTgt spid="46080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0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60803">
                                            <p:txEl>
                                              <p:pRg st="2" end="2"/>
                                            </p:txEl>
                                          </p:spTgt>
                                        </p:tgtEl>
                                        <p:attrNameLst>
                                          <p:attrName>style.visibility</p:attrName>
                                        </p:attrNameLst>
                                      </p:cBhvr>
                                      <p:to>
                                        <p:strVal val="visible"/>
                                      </p:to>
                                    </p:set>
                                    <p:anim calcmode="lin" valueType="num">
                                      <p:cBhvr additive="base">
                                        <p:cTn id="20" dur="500" fill="hold"/>
                                        <p:tgtEl>
                                          <p:spTgt spid="46080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6080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60803">
                                            <p:txEl>
                                              <p:pRg st="3" end="3"/>
                                            </p:txEl>
                                          </p:spTgt>
                                        </p:tgtEl>
                                        <p:attrNameLst>
                                          <p:attrName>style.visibility</p:attrName>
                                        </p:attrNameLst>
                                      </p:cBhvr>
                                      <p:to>
                                        <p:strVal val="visible"/>
                                      </p:to>
                                    </p:set>
                                    <p:anim calcmode="lin" valueType="num">
                                      <p:cBhvr additive="base">
                                        <p:cTn id="25" dur="500" fill="hold"/>
                                        <p:tgtEl>
                                          <p:spTgt spid="460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autoUpdateAnimBg="0"/>
      <p:bldP spid="460803"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9B978D2-F062-4C49-A134-2E3F95BB42C4}"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82A47BB9-81DD-4CC2-A195-5AA6AC7D3448}" type="slidenum">
              <a:rPr lang="es-EC" altLang="en-US"/>
              <a:pPr/>
              <a:t>4</a:t>
            </a:fld>
            <a:endParaRPr lang="es-EC" altLang="en-US"/>
          </a:p>
        </p:txBody>
      </p:sp>
      <p:sp>
        <p:nvSpPr>
          <p:cNvPr id="461826" name="Rectangle 2"/>
          <p:cNvSpPr>
            <a:spLocks noGrp="1" noChangeArrowheads="1"/>
          </p:cNvSpPr>
          <p:nvPr>
            <p:ph type="title"/>
          </p:nvPr>
        </p:nvSpPr>
        <p:spPr/>
        <p:txBody>
          <a:bodyPr/>
          <a:lstStyle/>
          <a:p>
            <a:r>
              <a:rPr lang="es-ES" sz="2500"/>
              <a:t>Trascripción </a:t>
            </a:r>
          </a:p>
        </p:txBody>
      </p:sp>
      <p:sp>
        <p:nvSpPr>
          <p:cNvPr id="461827" name="Rectangle 3"/>
          <p:cNvSpPr>
            <a:spLocks noGrp="1" noChangeArrowheads="1"/>
          </p:cNvSpPr>
          <p:nvPr>
            <p:ph type="body" sz="half" idx="2"/>
          </p:nvPr>
        </p:nvSpPr>
        <p:spPr>
          <a:xfrm>
            <a:off x="4884738" y="2286000"/>
            <a:ext cx="3573462" cy="3657600"/>
          </a:xfrm>
        </p:spPr>
        <p:txBody>
          <a:bodyPr/>
          <a:lstStyle/>
          <a:p>
            <a:pPr algn="just">
              <a:lnSpc>
                <a:spcPct val="80000"/>
              </a:lnSpc>
              <a:buFontTx/>
              <a:buNone/>
            </a:pPr>
            <a:r>
              <a:rPr lang="es-ES" sz="1300"/>
              <a:t>        </a:t>
            </a:r>
            <a:r>
              <a:rPr lang="es-ES" sz="1500"/>
              <a:t>Una de las 2 cadenas que forman la molécula de ADN actúa como plantilla o molde para producir una molécula de ARNm. En este proceso, que recibe el nombre de transcripción, los nucleótidos de ARN, que se encuentran libres en el núcleo celular, se emparejan con las bases complementarias de la cadena modelo de ADN. El ARN contiene uracilo (U) en lugar de timina (T) como una de sus cuatro bases nitrogenadas. Las bases de ARN se emparejan con las bases del ADN de la siguiente manera: el uracilo (U) del ARN se empareja con la adenina (A) de la cadena de ADN, la adenina del ARN se empareja con la timina (T) del ADN y la citosina se empareja con la guanina. Una vez que los nucleótidos de ARN se han emparejado con las bases del ADN, los nucleótidos adyacentes se unen entre sí para formar la cadena precursora del ARNm.</a:t>
            </a:r>
          </a:p>
        </p:txBody>
      </p:sp>
      <p:pic>
        <p:nvPicPr>
          <p:cNvPr id="461828" name="Picture 4"/>
          <p:cNvPicPr>
            <a:picLocks noGrp="1" noChangeAspect="1" noChangeArrowheads="1"/>
          </p:cNvPicPr>
          <p:nvPr>
            <p:ph type="clipArt" sz="half" idx="1"/>
          </p:nvPr>
        </p:nvPicPr>
        <p:blipFill>
          <a:blip r:embed="rId2"/>
          <a:srcRect/>
          <a:stretch>
            <a:fillRect/>
          </a:stretch>
        </p:blipFill>
        <p:spPr>
          <a:xfrm>
            <a:off x="1035050" y="2482850"/>
            <a:ext cx="3790950" cy="3259138"/>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61826"/>
                                        </p:tgtEl>
                                        <p:attrNameLst>
                                          <p:attrName>style.visibility</p:attrName>
                                        </p:attrNameLst>
                                      </p:cBhvr>
                                      <p:to>
                                        <p:strVal val="visible"/>
                                      </p:to>
                                    </p:set>
                                    <p:animEffect transition="in" filter="wheel(4)">
                                      <p:cBhvr>
                                        <p:cTn id="7" dur="500"/>
                                        <p:tgtEl>
                                          <p:spTgt spid="46182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461828"/>
                                        </p:tgtEl>
                                        <p:attrNameLst>
                                          <p:attrName>style.visibility</p:attrName>
                                        </p:attrNameLst>
                                      </p:cBhvr>
                                      <p:to>
                                        <p:strVal val="visible"/>
                                      </p:to>
                                    </p:set>
                                  </p:childTnLst>
                                </p:cTn>
                              </p:par>
                            </p:childTnLst>
                          </p:cTn>
                        </p:par>
                        <p:par>
                          <p:cTn id="11" fill="hold">
                            <p:stCondLst>
                              <p:cond delay="1000"/>
                            </p:stCondLst>
                            <p:childTnLst>
                              <p:par>
                                <p:cTn id="12" presetID="20" presetClass="entr" presetSubtype="0" fill="hold" grpId="0" nodeType="afterEffect">
                                  <p:stCondLst>
                                    <p:cond delay="0"/>
                                  </p:stCondLst>
                                  <p:childTnLst>
                                    <p:set>
                                      <p:cBhvr>
                                        <p:cTn id="13" dur="1" fill="hold">
                                          <p:stCondLst>
                                            <p:cond delay="0"/>
                                          </p:stCondLst>
                                        </p:cTn>
                                        <p:tgtEl>
                                          <p:spTgt spid="461827">
                                            <p:txEl>
                                              <p:pRg st="0" end="0"/>
                                            </p:txEl>
                                          </p:spTgt>
                                        </p:tgtEl>
                                        <p:attrNameLst>
                                          <p:attrName>style.visibility</p:attrName>
                                        </p:attrNameLst>
                                      </p:cBhvr>
                                      <p:to>
                                        <p:strVal val="visible"/>
                                      </p:to>
                                    </p:set>
                                    <p:animEffect transition="in" filter="wedge">
                                      <p:cBhvr>
                                        <p:cTn id="14" dur="500"/>
                                        <p:tgtEl>
                                          <p:spTgt spid="461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autoUpdateAnimBg="0"/>
      <p:bldP spid="461827"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8EE7944E-C9BF-4098-8447-9FBFEB776554}"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AC90C68F-DD90-4FA8-B27F-96D7436E221B}" type="slidenum">
              <a:rPr lang="es-EC" altLang="en-US"/>
              <a:pPr/>
              <a:t>5</a:t>
            </a:fld>
            <a:endParaRPr lang="es-EC" altLang="en-US"/>
          </a:p>
        </p:txBody>
      </p:sp>
      <p:sp>
        <p:nvSpPr>
          <p:cNvPr id="462850" name="Rectangle 2"/>
          <p:cNvSpPr>
            <a:spLocks noGrp="1" noChangeArrowheads="1"/>
          </p:cNvSpPr>
          <p:nvPr>
            <p:ph type="title"/>
          </p:nvPr>
        </p:nvSpPr>
        <p:spPr/>
        <p:txBody>
          <a:bodyPr/>
          <a:lstStyle/>
          <a:p>
            <a:r>
              <a:rPr lang="es-ES" sz="2500"/>
              <a:t>Eliminación de los intrones</a:t>
            </a:r>
            <a:r>
              <a:rPr lang="es-ES" sz="1900"/>
              <a:t> </a:t>
            </a:r>
          </a:p>
        </p:txBody>
      </p:sp>
      <p:sp>
        <p:nvSpPr>
          <p:cNvPr id="462851" name="Rectangle 3"/>
          <p:cNvSpPr>
            <a:spLocks noGrp="1" noChangeArrowheads="1"/>
          </p:cNvSpPr>
          <p:nvPr>
            <p:ph type="body" sz="half" idx="2"/>
          </p:nvPr>
        </p:nvSpPr>
        <p:spPr>
          <a:xfrm>
            <a:off x="4884738" y="2286000"/>
            <a:ext cx="3573462" cy="3657600"/>
          </a:xfrm>
        </p:spPr>
        <p:txBody>
          <a:bodyPr/>
          <a:lstStyle/>
          <a:p>
            <a:pPr algn="just">
              <a:lnSpc>
                <a:spcPct val="90000"/>
              </a:lnSpc>
              <a:buFontTx/>
              <a:buNone/>
            </a:pPr>
            <a:r>
              <a:rPr lang="es-ES" sz="3500"/>
              <a:t>   </a:t>
            </a:r>
            <a:r>
              <a:rPr lang="es-ES" sz="1800"/>
              <a:t>La cadena precursora del ARNm presenta regiones, denominadas exones, que contienen información para la síntesis de proteínas. Los exones están separados por otras secuencias, denominadas intrones, que no se expresan. Antes de que la cadena de ARNm se utilice en la síntesis de proteínas, los intrones deben ser eliminados.</a:t>
            </a:r>
          </a:p>
          <a:p>
            <a:pPr algn="just">
              <a:lnSpc>
                <a:spcPct val="90000"/>
              </a:lnSpc>
              <a:buFontTx/>
              <a:buNone/>
            </a:pPr>
            <a:endParaRPr lang="es-ES" sz="1800"/>
          </a:p>
        </p:txBody>
      </p:sp>
      <p:pic>
        <p:nvPicPr>
          <p:cNvPr id="462852" name="Picture 4"/>
          <p:cNvPicPr>
            <a:picLocks noGrp="1" noChangeAspect="1" noChangeArrowheads="1"/>
          </p:cNvPicPr>
          <p:nvPr>
            <p:ph type="clipArt" sz="half" idx="1"/>
          </p:nvPr>
        </p:nvPicPr>
        <p:blipFill>
          <a:blip r:embed="rId2"/>
          <a:srcRect/>
          <a:stretch>
            <a:fillRect/>
          </a:stretch>
        </p:blipFill>
        <p:spPr>
          <a:xfrm>
            <a:off x="1035050" y="2363788"/>
            <a:ext cx="4051300" cy="3489325"/>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2850"/>
                                        </p:tgtEl>
                                        <p:attrNameLst>
                                          <p:attrName>style.visibility</p:attrName>
                                        </p:attrNameLst>
                                      </p:cBhvr>
                                      <p:to>
                                        <p:strVal val="visible"/>
                                      </p:to>
                                    </p:set>
                                    <p:anim calcmode="lin" valueType="num">
                                      <p:cBhvr additive="base">
                                        <p:cTn id="7" dur="500" fill="hold"/>
                                        <p:tgtEl>
                                          <p:spTgt spid="462850"/>
                                        </p:tgtEl>
                                        <p:attrNameLst>
                                          <p:attrName>ppt_x</p:attrName>
                                        </p:attrNameLst>
                                      </p:cBhvr>
                                      <p:tavLst>
                                        <p:tav tm="0">
                                          <p:val>
                                            <p:strVal val="#ppt_x"/>
                                          </p:val>
                                        </p:tav>
                                        <p:tav tm="100000">
                                          <p:val>
                                            <p:strVal val="#ppt_x"/>
                                          </p:val>
                                        </p:tav>
                                      </p:tavLst>
                                    </p:anim>
                                    <p:anim calcmode="lin" valueType="num">
                                      <p:cBhvr additive="base">
                                        <p:cTn id="8" dur="500" fill="hold"/>
                                        <p:tgtEl>
                                          <p:spTgt spid="4628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62852"/>
                                        </p:tgtEl>
                                        <p:attrNameLst>
                                          <p:attrName>style.visibility</p:attrName>
                                        </p:attrNameLst>
                                      </p:cBhvr>
                                      <p:to>
                                        <p:strVal val="visible"/>
                                      </p:to>
                                    </p:set>
                                    <p:anim calcmode="lin" valueType="num">
                                      <p:cBhvr>
                                        <p:cTn id="12" dur="500" fill="hold"/>
                                        <p:tgtEl>
                                          <p:spTgt spid="462852"/>
                                        </p:tgtEl>
                                        <p:attrNameLst>
                                          <p:attrName>ppt_w</p:attrName>
                                        </p:attrNameLst>
                                      </p:cBhvr>
                                      <p:tavLst>
                                        <p:tav tm="0">
                                          <p:val>
                                            <p:fltVal val="0"/>
                                          </p:val>
                                        </p:tav>
                                        <p:tav tm="100000">
                                          <p:val>
                                            <p:strVal val="#ppt_w"/>
                                          </p:val>
                                        </p:tav>
                                      </p:tavLst>
                                    </p:anim>
                                    <p:anim calcmode="lin" valueType="num">
                                      <p:cBhvr>
                                        <p:cTn id="13" dur="500" fill="hold"/>
                                        <p:tgtEl>
                                          <p:spTgt spid="46285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462851">
                                            <p:txEl>
                                              <p:pRg st="0" end="0"/>
                                            </p:txEl>
                                          </p:spTgt>
                                        </p:tgtEl>
                                        <p:attrNameLst>
                                          <p:attrName>style.visibility</p:attrName>
                                        </p:attrNameLst>
                                      </p:cBhvr>
                                      <p:to>
                                        <p:strVal val="visible"/>
                                      </p:to>
                                    </p:set>
                                    <p:animEffect transition="in" filter="box(in)">
                                      <p:cBhvr>
                                        <p:cTn id="17" dur="500"/>
                                        <p:tgtEl>
                                          <p:spTgt spid="462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autoUpdateAnimBg="0"/>
      <p:bldP spid="46285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A496B2D0-3918-4D62-9A1B-ECB20261B185}"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DC206DDE-5E00-4039-8620-ECDB28156CE2}" type="slidenum">
              <a:rPr lang="es-EC" altLang="en-US"/>
              <a:pPr/>
              <a:t>6</a:t>
            </a:fld>
            <a:endParaRPr lang="es-EC" altLang="en-US"/>
          </a:p>
        </p:txBody>
      </p:sp>
      <p:sp>
        <p:nvSpPr>
          <p:cNvPr id="463874" name="Rectangle 2"/>
          <p:cNvSpPr>
            <a:spLocks noGrp="1" noChangeArrowheads="1"/>
          </p:cNvSpPr>
          <p:nvPr>
            <p:ph type="title"/>
          </p:nvPr>
        </p:nvSpPr>
        <p:spPr/>
        <p:txBody>
          <a:bodyPr/>
          <a:lstStyle/>
          <a:p>
            <a:r>
              <a:rPr lang="es-ES" sz="2500"/>
              <a:t>El ARNm se une al ribosoma</a:t>
            </a:r>
            <a:r>
              <a:rPr lang="es-ES" sz="1900"/>
              <a:t> </a:t>
            </a:r>
          </a:p>
        </p:txBody>
      </p:sp>
      <p:sp>
        <p:nvSpPr>
          <p:cNvPr id="463875" name="Rectangle 3"/>
          <p:cNvSpPr>
            <a:spLocks noGrp="1" noChangeArrowheads="1"/>
          </p:cNvSpPr>
          <p:nvPr>
            <p:ph type="body" sz="half" idx="2"/>
          </p:nvPr>
        </p:nvSpPr>
        <p:spPr>
          <a:xfrm>
            <a:off x="4884738" y="2286000"/>
            <a:ext cx="3573462" cy="3657600"/>
          </a:xfrm>
        </p:spPr>
        <p:txBody>
          <a:bodyPr/>
          <a:lstStyle/>
          <a:p>
            <a:pPr algn="just">
              <a:buFontTx/>
              <a:buNone/>
            </a:pPr>
            <a:r>
              <a:rPr lang="es-ES" sz="4400"/>
              <a:t>          </a:t>
            </a:r>
          </a:p>
          <a:p>
            <a:pPr algn="just">
              <a:buFontTx/>
              <a:buNone/>
            </a:pPr>
            <a:r>
              <a:rPr lang="es-ES" sz="1800"/>
              <a:t>      Una vez formado el ARN maduro o funcional, sin intrones, sale del núcleo celular y se acopla, en el citoplasma, a unos orgánulos celulares que reciben el nombre de ribosomas. La síntesis proteica tiene lugar en los ribosomas.</a:t>
            </a:r>
          </a:p>
          <a:p>
            <a:pPr algn="just">
              <a:buFontTx/>
              <a:buNone/>
            </a:pPr>
            <a:endParaRPr lang="es-ES" sz="1800"/>
          </a:p>
        </p:txBody>
      </p:sp>
      <p:pic>
        <p:nvPicPr>
          <p:cNvPr id="463876" name="Picture 4"/>
          <p:cNvPicPr>
            <a:picLocks noGrp="1" noChangeAspect="1" noChangeArrowheads="1"/>
          </p:cNvPicPr>
          <p:nvPr>
            <p:ph type="clipArt" sz="half" idx="1"/>
          </p:nvPr>
        </p:nvPicPr>
        <p:blipFill>
          <a:blip r:embed="rId2"/>
          <a:srcRect/>
          <a:stretch>
            <a:fillRect/>
          </a:stretch>
        </p:blipFill>
        <p:spPr>
          <a:xfrm>
            <a:off x="1035050" y="2363788"/>
            <a:ext cx="3917950" cy="33782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38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63876"/>
                                        </p:tgtEl>
                                        <p:attrNameLst>
                                          <p:attrName>style.visibility</p:attrName>
                                        </p:attrNameLst>
                                      </p:cBhvr>
                                      <p:to>
                                        <p:strVal val="visible"/>
                                      </p:to>
                                    </p:se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463875">
                                            <p:txEl>
                                              <p:pRg st="0" end="0"/>
                                            </p:txEl>
                                          </p:spTgt>
                                        </p:tgtEl>
                                        <p:attrNameLst>
                                          <p:attrName>style.visibility</p:attrName>
                                        </p:attrNameLst>
                                      </p:cBhvr>
                                      <p:to>
                                        <p:strVal val="visible"/>
                                      </p:to>
                                    </p:set>
                                    <p:animEffect transition="in" filter="checkerboard(across)">
                                      <p:cBhvr>
                                        <p:cTn id="13" dur="500"/>
                                        <p:tgtEl>
                                          <p:spTgt spid="463875">
                                            <p:txEl>
                                              <p:pRg st="0" end="0"/>
                                            </p:txEl>
                                          </p:spTgt>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463875">
                                            <p:txEl>
                                              <p:pRg st="1" end="1"/>
                                            </p:txEl>
                                          </p:spTgt>
                                        </p:tgtEl>
                                        <p:attrNameLst>
                                          <p:attrName>style.visibility</p:attrName>
                                        </p:attrNameLst>
                                      </p:cBhvr>
                                      <p:to>
                                        <p:strVal val="visible"/>
                                      </p:to>
                                    </p:set>
                                    <p:animEffect transition="in" filter="checkerboard(across)">
                                      <p:cBhvr>
                                        <p:cTn id="17" dur="500"/>
                                        <p:tgtEl>
                                          <p:spTgt spid="463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autoUpdateAnimBg="0"/>
      <p:bldP spid="463875"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9839E8C4-E447-44CA-B41D-287008CD02B5}"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9FEECF5A-C754-4FBB-AAFC-5601C7909947}" type="slidenum">
              <a:rPr lang="es-EC" altLang="en-US"/>
              <a:pPr/>
              <a:t>7</a:t>
            </a:fld>
            <a:endParaRPr lang="es-EC" altLang="en-US"/>
          </a:p>
        </p:txBody>
      </p:sp>
      <p:sp>
        <p:nvSpPr>
          <p:cNvPr id="464898" name="Rectangle 2"/>
          <p:cNvSpPr>
            <a:spLocks noGrp="1" noChangeArrowheads="1"/>
          </p:cNvSpPr>
          <p:nvPr>
            <p:ph type="title"/>
          </p:nvPr>
        </p:nvSpPr>
        <p:spPr/>
        <p:txBody>
          <a:bodyPr/>
          <a:lstStyle/>
          <a:p>
            <a:r>
              <a:rPr lang="es-ES" sz="2500"/>
              <a:t>El ARNt se une a los aminoácidos</a:t>
            </a:r>
          </a:p>
        </p:txBody>
      </p:sp>
      <p:sp>
        <p:nvSpPr>
          <p:cNvPr id="464899" name="Rectangle 3"/>
          <p:cNvSpPr>
            <a:spLocks noGrp="1" noChangeArrowheads="1"/>
          </p:cNvSpPr>
          <p:nvPr>
            <p:ph type="body" sz="half" idx="2"/>
          </p:nvPr>
        </p:nvSpPr>
        <p:spPr>
          <a:xfrm>
            <a:off x="5173663" y="2660650"/>
            <a:ext cx="3287712" cy="2992438"/>
          </a:xfrm>
        </p:spPr>
        <p:txBody>
          <a:bodyPr/>
          <a:lstStyle/>
          <a:p>
            <a:pPr algn="just">
              <a:lnSpc>
                <a:spcPct val="80000"/>
              </a:lnSpc>
              <a:buFontTx/>
              <a:buNone/>
            </a:pPr>
            <a:r>
              <a:rPr lang="es-ES" sz="2200"/>
              <a:t>     </a:t>
            </a:r>
            <a:r>
              <a:rPr lang="es-ES" sz="1500"/>
              <a:t>Dispersos por el citoplasma hay diferentes tipos de ARN de transferencia (ARNt), cada uno de los cuales se combina específicamente con uno de los 20 aminoácidos que constituyen las proteínas. Uno de los extremos de la molécula de ARNt se une a un aminoácido específico que viene determinado por el anticodón presente en el otro extremo del ARNt. Un anticodón es una secuencia de 3 bases complementaria con la secuencia del codón del ARNm que codifica para ese aminoácido.</a:t>
            </a:r>
          </a:p>
          <a:p>
            <a:pPr algn="just">
              <a:lnSpc>
                <a:spcPct val="80000"/>
              </a:lnSpc>
              <a:buFontTx/>
              <a:buNone/>
            </a:pPr>
            <a:r>
              <a:rPr lang="es-ES" sz="1300"/>
              <a:t> </a:t>
            </a:r>
          </a:p>
          <a:p>
            <a:pPr algn="just">
              <a:lnSpc>
                <a:spcPct val="80000"/>
              </a:lnSpc>
              <a:buFontTx/>
              <a:buNone/>
            </a:pPr>
            <a:r>
              <a:rPr lang="es-ES" sz="2200"/>
              <a:t>      </a:t>
            </a:r>
          </a:p>
          <a:p>
            <a:pPr algn="just">
              <a:lnSpc>
                <a:spcPct val="80000"/>
              </a:lnSpc>
              <a:buFontTx/>
              <a:buNone/>
            </a:pPr>
            <a:r>
              <a:rPr lang="es-ES" sz="2200"/>
              <a:t>   </a:t>
            </a:r>
          </a:p>
          <a:p>
            <a:pPr algn="just">
              <a:lnSpc>
                <a:spcPct val="80000"/>
              </a:lnSpc>
              <a:buFontTx/>
              <a:buNone/>
            </a:pPr>
            <a:r>
              <a:rPr lang="es-ES" sz="1100"/>
              <a:t>      </a:t>
            </a:r>
          </a:p>
        </p:txBody>
      </p:sp>
      <p:pic>
        <p:nvPicPr>
          <p:cNvPr id="464900" name="Picture 4"/>
          <p:cNvPicPr>
            <a:picLocks noGrp="1" noChangeAspect="1" noChangeArrowheads="1"/>
          </p:cNvPicPr>
          <p:nvPr>
            <p:ph type="clipArt" sz="half" idx="1"/>
          </p:nvPr>
        </p:nvPicPr>
        <p:blipFill>
          <a:blip r:embed="rId2"/>
          <a:srcRect/>
          <a:stretch>
            <a:fillRect/>
          </a:stretch>
        </p:blipFill>
        <p:spPr>
          <a:xfrm>
            <a:off x="1035050" y="2425700"/>
            <a:ext cx="4046538" cy="348615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4898"/>
                                        </p:tgtEl>
                                        <p:attrNameLst>
                                          <p:attrName>style.visibility</p:attrName>
                                        </p:attrNameLst>
                                      </p:cBhvr>
                                      <p:to>
                                        <p:strVal val="visible"/>
                                      </p:to>
                                    </p:set>
                                    <p:animEffect transition="in" filter="checkerboard(across)">
                                      <p:cBhvr>
                                        <p:cTn id="7" dur="500"/>
                                        <p:tgtEl>
                                          <p:spTgt spid="46489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464900"/>
                                        </p:tgtEl>
                                        <p:attrNameLst>
                                          <p:attrName>style.visibility</p:attrName>
                                        </p:attrNameLst>
                                      </p:cBhvr>
                                      <p:to>
                                        <p:strVal val="visible"/>
                                      </p:to>
                                    </p:se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464899">
                                            <p:txEl>
                                              <p:pRg st="0" end="0"/>
                                            </p:txEl>
                                          </p:spTgt>
                                        </p:tgtEl>
                                        <p:attrNameLst>
                                          <p:attrName>style.visibility</p:attrName>
                                        </p:attrNameLst>
                                      </p:cBhvr>
                                      <p:to>
                                        <p:strVal val="visible"/>
                                      </p:to>
                                    </p:set>
                                    <p:anim calcmode="lin" valueType="num">
                                      <p:cBhvr>
                                        <p:cTn id="14" dur="500" fill="hold"/>
                                        <p:tgtEl>
                                          <p:spTgt spid="4648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64899">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17" presetClass="entr" presetSubtype="10" fill="hold" grpId="0" nodeType="afterEffect">
                                  <p:stCondLst>
                                    <p:cond delay="0"/>
                                  </p:stCondLst>
                                  <p:childTnLst>
                                    <p:set>
                                      <p:cBhvr>
                                        <p:cTn id="18" dur="1" fill="hold">
                                          <p:stCondLst>
                                            <p:cond delay="0"/>
                                          </p:stCondLst>
                                        </p:cTn>
                                        <p:tgtEl>
                                          <p:spTgt spid="464899">
                                            <p:txEl>
                                              <p:pRg st="1" end="1"/>
                                            </p:txEl>
                                          </p:spTgt>
                                        </p:tgtEl>
                                        <p:attrNameLst>
                                          <p:attrName>style.visibility</p:attrName>
                                        </p:attrNameLst>
                                      </p:cBhvr>
                                      <p:to>
                                        <p:strVal val="visible"/>
                                      </p:to>
                                    </p:set>
                                    <p:anim calcmode="lin" valueType="num">
                                      <p:cBhvr>
                                        <p:cTn id="19" dur="500" fill="hold"/>
                                        <p:tgtEl>
                                          <p:spTgt spid="4648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4899">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7" presetClass="entr" presetSubtype="10" fill="hold" grpId="0" nodeType="afterEffect">
                                  <p:stCondLst>
                                    <p:cond delay="0"/>
                                  </p:stCondLst>
                                  <p:childTnLst>
                                    <p:set>
                                      <p:cBhvr>
                                        <p:cTn id="23" dur="1" fill="hold">
                                          <p:stCondLst>
                                            <p:cond delay="0"/>
                                          </p:stCondLst>
                                        </p:cTn>
                                        <p:tgtEl>
                                          <p:spTgt spid="464899">
                                            <p:txEl>
                                              <p:pRg st="2" end="2"/>
                                            </p:txEl>
                                          </p:spTgt>
                                        </p:tgtEl>
                                        <p:attrNameLst>
                                          <p:attrName>style.visibility</p:attrName>
                                        </p:attrNameLst>
                                      </p:cBhvr>
                                      <p:to>
                                        <p:strVal val="visible"/>
                                      </p:to>
                                    </p:set>
                                    <p:anim calcmode="lin" valueType="num">
                                      <p:cBhvr>
                                        <p:cTn id="24" dur="500" fill="hold"/>
                                        <p:tgtEl>
                                          <p:spTgt spid="46489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64899">
                                            <p:txEl>
                                              <p:pRg st="2" end="2"/>
                                            </p:txEl>
                                          </p:spTgt>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464899">
                                            <p:txEl>
                                              <p:pRg st="3" end="3"/>
                                            </p:txEl>
                                          </p:spTgt>
                                        </p:tgtEl>
                                        <p:attrNameLst>
                                          <p:attrName>style.visibility</p:attrName>
                                        </p:attrNameLst>
                                      </p:cBhvr>
                                      <p:to>
                                        <p:strVal val="visible"/>
                                      </p:to>
                                    </p:set>
                                    <p:anim calcmode="lin" valueType="num">
                                      <p:cBhvr>
                                        <p:cTn id="29" dur="500" fill="hold"/>
                                        <p:tgtEl>
                                          <p:spTgt spid="46489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64899">
                                            <p:txEl>
                                              <p:pRg st="3" end="3"/>
                                            </p:txEl>
                                          </p:spTgt>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7" presetClass="entr" presetSubtype="10" fill="hold" grpId="0" nodeType="afterEffect">
                                  <p:stCondLst>
                                    <p:cond delay="0"/>
                                  </p:stCondLst>
                                  <p:childTnLst>
                                    <p:set>
                                      <p:cBhvr>
                                        <p:cTn id="33" dur="1" fill="hold">
                                          <p:stCondLst>
                                            <p:cond delay="0"/>
                                          </p:stCondLst>
                                        </p:cTn>
                                        <p:tgtEl>
                                          <p:spTgt spid="464899">
                                            <p:txEl>
                                              <p:pRg st="4" end="4"/>
                                            </p:txEl>
                                          </p:spTgt>
                                        </p:tgtEl>
                                        <p:attrNameLst>
                                          <p:attrName>style.visibility</p:attrName>
                                        </p:attrNameLst>
                                      </p:cBhvr>
                                      <p:to>
                                        <p:strVal val="visible"/>
                                      </p:to>
                                    </p:set>
                                    <p:anim calcmode="lin" valueType="num">
                                      <p:cBhvr>
                                        <p:cTn id="34" dur="500" fill="hold"/>
                                        <p:tgtEl>
                                          <p:spTgt spid="464899">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648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8" grpId="0" autoUpdateAnimBg="0"/>
      <p:bldP spid="464899"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8022EF54-C1AB-4F5D-9DC7-08D5F7400C33}"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15C69FD4-EE1C-40E6-B0C8-98C3AB32A372}" type="slidenum">
              <a:rPr lang="es-EC" altLang="en-US"/>
              <a:pPr/>
              <a:t>8</a:t>
            </a:fld>
            <a:endParaRPr lang="es-EC" altLang="en-US"/>
          </a:p>
        </p:txBody>
      </p:sp>
      <p:sp>
        <p:nvSpPr>
          <p:cNvPr id="465922" name="Rectangle 2"/>
          <p:cNvSpPr>
            <a:spLocks noGrp="1" noChangeArrowheads="1"/>
          </p:cNvSpPr>
          <p:nvPr>
            <p:ph type="title"/>
          </p:nvPr>
        </p:nvSpPr>
        <p:spPr/>
        <p:txBody>
          <a:bodyPr/>
          <a:lstStyle/>
          <a:p>
            <a:r>
              <a:rPr lang="es-ES" sz="2500"/>
              <a:t>Traducción</a:t>
            </a:r>
          </a:p>
        </p:txBody>
      </p:sp>
      <p:sp>
        <p:nvSpPr>
          <p:cNvPr id="465923" name="Rectangle 3"/>
          <p:cNvSpPr>
            <a:spLocks noGrp="1" noChangeArrowheads="1"/>
          </p:cNvSpPr>
          <p:nvPr>
            <p:ph type="body" sz="half" idx="2"/>
          </p:nvPr>
        </p:nvSpPr>
        <p:spPr>
          <a:xfrm>
            <a:off x="4884738" y="2286000"/>
            <a:ext cx="3573462" cy="3657600"/>
          </a:xfrm>
        </p:spPr>
        <p:txBody>
          <a:bodyPr/>
          <a:lstStyle/>
          <a:p>
            <a:pPr algn="just">
              <a:lnSpc>
                <a:spcPct val="80000"/>
              </a:lnSpc>
              <a:buFontTx/>
              <a:buNone/>
            </a:pPr>
            <a:r>
              <a:rPr lang="es-ES" sz="1300"/>
              <a:t>         </a:t>
            </a:r>
          </a:p>
          <a:p>
            <a:pPr algn="just">
              <a:lnSpc>
                <a:spcPct val="80000"/>
              </a:lnSpc>
              <a:buFontTx/>
              <a:buNone/>
            </a:pPr>
            <a:endParaRPr lang="es-ES" sz="700"/>
          </a:p>
          <a:p>
            <a:pPr algn="just">
              <a:lnSpc>
                <a:spcPct val="80000"/>
              </a:lnSpc>
              <a:buFontTx/>
              <a:buNone/>
            </a:pPr>
            <a:r>
              <a:rPr lang="es-ES" sz="1300"/>
              <a:t>       </a:t>
            </a:r>
            <a:r>
              <a:rPr lang="es-ES" sz="1500"/>
              <a:t>El ARN de transferencia, que lleva unido el aminoácido, se dirige hacia el complejo formado por el ARNm y el ribosoma. El anticodón del ARNt se empareja con el codón presente en el ARNm. La secuencia de bases del codón codifica para el aminoácido concreto que transporta el ARNt. Un segundo ARNt se une a este complejo. El primer ARNt transfiere su aminoácido al segundo ARNt antes de separarse del ribosoma. El segundo ARNt lleva ahora 2 aminoácidos unidos que constituyen el inicio de la cadena polipeptídica. Después, el ribosoma mueve la cadena de ARNm de manera que el siguiente codón de ARNm está disponible para unirse a un nuevo ARN de transferencia.</a:t>
            </a:r>
          </a:p>
          <a:p>
            <a:pPr algn="just">
              <a:lnSpc>
                <a:spcPct val="80000"/>
              </a:lnSpc>
              <a:buFontTx/>
              <a:buNone/>
            </a:pPr>
            <a:endParaRPr lang="es-ES" sz="1500"/>
          </a:p>
          <a:p>
            <a:pPr algn="just">
              <a:lnSpc>
                <a:spcPct val="80000"/>
              </a:lnSpc>
              <a:buFontTx/>
              <a:buNone/>
            </a:pPr>
            <a:r>
              <a:rPr lang="es-ES" sz="1500"/>
              <a:t>          </a:t>
            </a:r>
          </a:p>
          <a:p>
            <a:pPr algn="just">
              <a:lnSpc>
                <a:spcPct val="80000"/>
              </a:lnSpc>
              <a:buFontTx/>
              <a:buNone/>
            </a:pPr>
            <a:r>
              <a:rPr lang="es-ES" sz="1500"/>
              <a:t>      </a:t>
            </a:r>
          </a:p>
        </p:txBody>
      </p:sp>
      <p:pic>
        <p:nvPicPr>
          <p:cNvPr id="465924" name="Picture 4"/>
          <p:cNvPicPr>
            <a:picLocks noGrp="1" noChangeAspect="1" noChangeArrowheads="1"/>
          </p:cNvPicPr>
          <p:nvPr>
            <p:ph type="clipArt" sz="half" idx="1"/>
          </p:nvPr>
        </p:nvPicPr>
        <p:blipFill>
          <a:blip r:embed="rId2"/>
          <a:srcRect/>
          <a:stretch>
            <a:fillRect/>
          </a:stretch>
        </p:blipFill>
        <p:spPr>
          <a:xfrm>
            <a:off x="1022350" y="2425700"/>
            <a:ext cx="3994150" cy="3427413"/>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65922"/>
                                        </p:tgtEl>
                                        <p:attrNameLst>
                                          <p:attrName>style.visibility</p:attrName>
                                        </p:attrNameLst>
                                      </p:cBhvr>
                                      <p:to>
                                        <p:strVal val="visible"/>
                                      </p:to>
                                    </p:set>
                                    <p:animEffect transition="in" filter="wheel(4)">
                                      <p:cBhvr>
                                        <p:cTn id="7" dur="500"/>
                                        <p:tgtEl>
                                          <p:spTgt spid="46592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65924"/>
                                        </p:tgtEl>
                                        <p:attrNameLst>
                                          <p:attrName>style.visibility</p:attrName>
                                        </p:attrNameLst>
                                      </p:cBhvr>
                                      <p:to>
                                        <p:strVal val="visible"/>
                                      </p:to>
                                    </p:set>
                                    <p:animEffect transition="in" filter="checkerboard(across)">
                                      <p:cBhvr>
                                        <p:cTn id="11" dur="500"/>
                                        <p:tgtEl>
                                          <p:spTgt spid="465924"/>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465923">
                                            <p:txEl>
                                              <p:pRg st="0" end="0"/>
                                            </p:txEl>
                                          </p:spTgt>
                                        </p:tgtEl>
                                        <p:attrNameLst>
                                          <p:attrName>style.visibility</p:attrName>
                                        </p:attrNameLst>
                                      </p:cBhvr>
                                      <p:to>
                                        <p:strVal val="visible"/>
                                      </p:to>
                                    </p:set>
                                    <p:animEffect transition="in" filter="wedge">
                                      <p:cBhvr>
                                        <p:cTn id="15" dur="500"/>
                                        <p:tgtEl>
                                          <p:spTgt spid="465923">
                                            <p:txEl>
                                              <p:pRg st="0" end="0"/>
                                            </p:txEl>
                                          </p:spTgt>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65923">
                                            <p:txEl>
                                              <p:pRg st="2" end="2"/>
                                            </p:txEl>
                                          </p:spTgt>
                                        </p:tgtEl>
                                        <p:attrNameLst>
                                          <p:attrName>style.visibility</p:attrName>
                                        </p:attrNameLst>
                                      </p:cBhvr>
                                      <p:to>
                                        <p:strVal val="visible"/>
                                      </p:to>
                                    </p:set>
                                    <p:animEffect transition="in" filter="wedge">
                                      <p:cBhvr>
                                        <p:cTn id="19" dur="500"/>
                                        <p:tgtEl>
                                          <p:spTgt spid="465923">
                                            <p:txEl>
                                              <p:pRg st="2" end="2"/>
                                            </p:txEl>
                                          </p:spTgt>
                                        </p:tgtEl>
                                      </p:cBhvr>
                                    </p:animEffect>
                                  </p:childTnLst>
                                </p:cTn>
                              </p:par>
                            </p:childTnLst>
                          </p:cTn>
                        </p:par>
                        <p:par>
                          <p:cTn id="20" fill="hold">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465923">
                                            <p:txEl>
                                              <p:pRg st="4" end="4"/>
                                            </p:txEl>
                                          </p:spTgt>
                                        </p:tgtEl>
                                        <p:attrNameLst>
                                          <p:attrName>style.visibility</p:attrName>
                                        </p:attrNameLst>
                                      </p:cBhvr>
                                      <p:to>
                                        <p:strVal val="visible"/>
                                      </p:to>
                                    </p:set>
                                    <p:animEffect transition="in" filter="wedge">
                                      <p:cBhvr>
                                        <p:cTn id="23" dur="500"/>
                                        <p:tgtEl>
                                          <p:spTgt spid="465923">
                                            <p:txEl>
                                              <p:pRg st="4" end="4"/>
                                            </p:txEl>
                                          </p:spTgt>
                                        </p:tgtEl>
                                      </p:cBhvr>
                                    </p:animEffect>
                                  </p:childTnLst>
                                </p:cTn>
                              </p:par>
                            </p:childTnLst>
                          </p:cTn>
                        </p:par>
                        <p:par>
                          <p:cTn id="24" fill="hold">
                            <p:stCondLst>
                              <p:cond delay="2500"/>
                            </p:stCondLst>
                            <p:childTnLst>
                              <p:par>
                                <p:cTn id="25" presetID="20" presetClass="entr" presetSubtype="0" fill="hold" grpId="0" nodeType="afterEffect">
                                  <p:stCondLst>
                                    <p:cond delay="0"/>
                                  </p:stCondLst>
                                  <p:childTnLst>
                                    <p:set>
                                      <p:cBhvr>
                                        <p:cTn id="26" dur="1" fill="hold">
                                          <p:stCondLst>
                                            <p:cond delay="0"/>
                                          </p:stCondLst>
                                        </p:cTn>
                                        <p:tgtEl>
                                          <p:spTgt spid="465923">
                                            <p:txEl>
                                              <p:pRg st="5" end="5"/>
                                            </p:txEl>
                                          </p:spTgt>
                                        </p:tgtEl>
                                        <p:attrNameLst>
                                          <p:attrName>style.visibility</p:attrName>
                                        </p:attrNameLst>
                                      </p:cBhvr>
                                      <p:to>
                                        <p:strVal val="visible"/>
                                      </p:to>
                                    </p:set>
                                    <p:animEffect transition="in" filter="wedge">
                                      <p:cBhvr>
                                        <p:cTn id="27" dur="500"/>
                                        <p:tgtEl>
                                          <p:spTgt spid="465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autoUpdateAnimBg="0"/>
      <p:bldP spid="465923"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00C01A84-83F5-49DF-8B63-C1286DD906DF}" type="datetime1">
              <a:rPr lang="es-EC"/>
              <a:pPr/>
              <a:t>12/08/2009</a:t>
            </a:fld>
            <a:endParaRPr lang="es-EC" altLang="en-US"/>
          </a:p>
        </p:txBody>
      </p:sp>
      <p:sp>
        <p:nvSpPr>
          <p:cNvPr id="6" name="5 Marcador de pie de página"/>
          <p:cNvSpPr>
            <a:spLocks noGrp="1"/>
          </p:cNvSpPr>
          <p:nvPr>
            <p:ph type="ftr" sz="quarter" idx="11"/>
          </p:nvPr>
        </p:nvSpPr>
        <p:spPr/>
        <p:txBody>
          <a:bodyPr/>
          <a:lstStyle/>
          <a:p>
            <a:r>
              <a:rPr lang="es-EC" altLang="en-US"/>
              <a:t>Todos los derechos reservados del autor...</a:t>
            </a:r>
          </a:p>
        </p:txBody>
      </p:sp>
      <p:sp>
        <p:nvSpPr>
          <p:cNvPr id="7" name="6 Marcador de número de diapositiva"/>
          <p:cNvSpPr>
            <a:spLocks noGrp="1"/>
          </p:cNvSpPr>
          <p:nvPr>
            <p:ph type="sldNum" sz="quarter" idx="12"/>
          </p:nvPr>
        </p:nvSpPr>
        <p:spPr/>
        <p:txBody>
          <a:bodyPr/>
          <a:lstStyle/>
          <a:p>
            <a:fld id="{F6C1924C-413B-4E94-80F9-6E0B0E085421}" type="slidenum">
              <a:rPr lang="es-EC" altLang="en-US"/>
              <a:pPr/>
              <a:t>9</a:t>
            </a:fld>
            <a:endParaRPr lang="es-EC" altLang="en-US"/>
          </a:p>
        </p:txBody>
      </p:sp>
      <p:sp>
        <p:nvSpPr>
          <p:cNvPr id="466946" name="Rectangle 2"/>
          <p:cNvSpPr>
            <a:spLocks noGrp="1" noChangeArrowheads="1"/>
          </p:cNvSpPr>
          <p:nvPr>
            <p:ph type="title"/>
          </p:nvPr>
        </p:nvSpPr>
        <p:spPr/>
        <p:txBody>
          <a:bodyPr/>
          <a:lstStyle/>
          <a:p>
            <a:r>
              <a:rPr lang="es-ES" sz="2500"/>
              <a:t>Interrupción de la síntesis del polipéptido</a:t>
            </a:r>
          </a:p>
        </p:txBody>
      </p:sp>
      <p:sp>
        <p:nvSpPr>
          <p:cNvPr id="466947" name="Rectangle 3"/>
          <p:cNvSpPr>
            <a:spLocks noGrp="1" noChangeArrowheads="1"/>
          </p:cNvSpPr>
          <p:nvPr>
            <p:ph type="body" sz="half" idx="2"/>
          </p:nvPr>
        </p:nvSpPr>
        <p:spPr>
          <a:xfrm>
            <a:off x="4884738" y="2286000"/>
            <a:ext cx="3573462" cy="3657600"/>
          </a:xfrm>
        </p:spPr>
        <p:txBody>
          <a:bodyPr/>
          <a:lstStyle/>
          <a:p>
            <a:pPr algn="just">
              <a:lnSpc>
                <a:spcPct val="90000"/>
              </a:lnSpc>
              <a:buFontTx/>
              <a:buNone/>
            </a:pPr>
            <a:endParaRPr lang="es-ES" sz="1300"/>
          </a:p>
          <a:p>
            <a:pPr algn="just">
              <a:lnSpc>
                <a:spcPct val="90000"/>
              </a:lnSpc>
              <a:buFontTx/>
              <a:buNone/>
            </a:pPr>
            <a:endParaRPr lang="es-ES" sz="1300"/>
          </a:p>
          <a:p>
            <a:pPr algn="just">
              <a:lnSpc>
                <a:spcPct val="90000"/>
              </a:lnSpc>
              <a:buFontTx/>
              <a:buNone/>
            </a:pPr>
            <a:endParaRPr lang="es-ES" sz="1300"/>
          </a:p>
          <a:p>
            <a:pPr algn="just">
              <a:lnSpc>
                <a:spcPct val="90000"/>
              </a:lnSpc>
              <a:buFontTx/>
              <a:buNone/>
            </a:pPr>
            <a:endParaRPr lang="es-ES" sz="1300"/>
          </a:p>
          <a:p>
            <a:pPr algn="just">
              <a:lnSpc>
                <a:spcPct val="90000"/>
              </a:lnSpc>
              <a:buFontTx/>
              <a:buNone/>
            </a:pPr>
            <a:endParaRPr lang="es-ES" sz="1300"/>
          </a:p>
          <a:p>
            <a:pPr algn="just">
              <a:lnSpc>
                <a:spcPct val="90000"/>
              </a:lnSpc>
              <a:buFontTx/>
              <a:buNone/>
            </a:pPr>
            <a:r>
              <a:rPr lang="es-ES" sz="1500"/>
              <a:t>       El ribosoma continúa desplazando la cadena de ARNm hasta que se termina de formar la cadena polipeptídica. La síntesis de esta cadena se detiene cuando el ribosoma llega a un codón de ARNm conocido como codón de parada.</a:t>
            </a:r>
          </a:p>
          <a:p>
            <a:pPr algn="just">
              <a:lnSpc>
                <a:spcPct val="90000"/>
              </a:lnSpc>
              <a:buFontTx/>
              <a:buNone/>
            </a:pPr>
            <a:r>
              <a:rPr lang="es-ES" sz="1300"/>
              <a:t>        </a:t>
            </a:r>
          </a:p>
          <a:p>
            <a:pPr algn="just">
              <a:lnSpc>
                <a:spcPct val="90000"/>
              </a:lnSpc>
              <a:buFontTx/>
              <a:buNone/>
            </a:pPr>
            <a:endParaRPr lang="es-ES" sz="1300"/>
          </a:p>
          <a:p>
            <a:pPr algn="just">
              <a:lnSpc>
                <a:spcPct val="90000"/>
              </a:lnSpc>
              <a:buFontTx/>
              <a:buNone/>
            </a:pPr>
            <a:r>
              <a:rPr lang="es-ES" sz="2600"/>
              <a:t>       </a:t>
            </a:r>
          </a:p>
        </p:txBody>
      </p:sp>
      <p:pic>
        <p:nvPicPr>
          <p:cNvPr id="466948" name="Picture 4"/>
          <p:cNvPicPr>
            <a:picLocks noGrp="1" noChangeAspect="1" noChangeArrowheads="1"/>
          </p:cNvPicPr>
          <p:nvPr>
            <p:ph type="clipArt" sz="half" idx="1"/>
          </p:nvPr>
        </p:nvPicPr>
        <p:blipFill>
          <a:blip r:embed="rId2"/>
          <a:srcRect/>
          <a:stretch>
            <a:fillRect/>
          </a:stretch>
        </p:blipFill>
        <p:spPr>
          <a:xfrm>
            <a:off x="1071563" y="2363788"/>
            <a:ext cx="3944937" cy="3489325"/>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66946"/>
                                        </p:tgtEl>
                                        <p:attrNameLst>
                                          <p:attrName>style.visibility</p:attrName>
                                        </p:attrNameLst>
                                      </p:cBhvr>
                                      <p:to>
                                        <p:strVal val="visible"/>
                                      </p:to>
                                    </p:set>
                                  </p:childTnLst>
                                </p:cTn>
                              </p:par>
                            </p:childTnLst>
                          </p:cTn>
                        </p:par>
                        <p:par>
                          <p:cTn id="7" fill="hold">
                            <p:stCondLst>
                              <p:cond delay="2850"/>
                            </p:stCondLst>
                            <p:childTnLst>
                              <p:par>
                                <p:cTn id="8" presetID="1" presetClass="entr" presetSubtype="0" fill="hold" nodeType="afterEffect">
                                  <p:stCondLst>
                                    <p:cond delay="0"/>
                                  </p:stCondLst>
                                  <p:childTnLst>
                                    <p:set>
                                      <p:cBhvr>
                                        <p:cTn id="9" dur="1" fill="hold">
                                          <p:stCondLst>
                                            <p:cond delay="499"/>
                                          </p:stCondLst>
                                        </p:cTn>
                                        <p:tgtEl>
                                          <p:spTgt spid="466948"/>
                                        </p:tgtEl>
                                        <p:attrNameLst>
                                          <p:attrName>style.visibility</p:attrName>
                                        </p:attrNameLst>
                                      </p:cBhvr>
                                      <p:to>
                                        <p:strVal val="visible"/>
                                      </p:to>
                                    </p:set>
                                  </p:childTnLst>
                                </p:cTn>
                              </p:par>
                            </p:childTnLst>
                          </p:cTn>
                        </p:par>
                        <p:par>
                          <p:cTn id="10" fill="hold">
                            <p:stCondLst>
                              <p:cond delay="3350"/>
                            </p:stCondLst>
                            <p:childTnLst>
                              <p:par>
                                <p:cTn id="11" presetID="1" presetClass="entr" presetSubtype="0" fill="hold" grpId="0" nodeType="afterEffect">
                                  <p:stCondLst>
                                    <p:cond delay="0"/>
                                  </p:stCondLst>
                                  <p:childTnLst>
                                    <p:set>
                                      <p:cBhvr>
                                        <p:cTn id="12" dur="1" fill="hold">
                                          <p:stCondLst>
                                            <p:cond delay="499"/>
                                          </p:stCondLst>
                                        </p:cTn>
                                        <p:tgtEl>
                                          <p:spTgt spid="466947">
                                            <p:txEl>
                                              <p:pRg st="5" end="5"/>
                                            </p:txEl>
                                          </p:spTgt>
                                        </p:tgtEl>
                                        <p:attrNameLst>
                                          <p:attrName>style.visibility</p:attrName>
                                        </p:attrNameLst>
                                      </p:cBhvr>
                                      <p:to>
                                        <p:strVal val="visible"/>
                                      </p:to>
                                    </p:set>
                                  </p:childTnLst>
                                </p:cTn>
                              </p:par>
                            </p:childTnLst>
                          </p:cTn>
                        </p:par>
                        <p:par>
                          <p:cTn id="13" fill="hold">
                            <p:stCondLst>
                              <p:cond delay="3850"/>
                            </p:stCondLst>
                            <p:childTnLst>
                              <p:par>
                                <p:cTn id="14" presetID="1" presetClass="entr" presetSubtype="0" fill="hold" grpId="0" nodeType="afterEffect">
                                  <p:stCondLst>
                                    <p:cond delay="0"/>
                                  </p:stCondLst>
                                  <p:childTnLst>
                                    <p:set>
                                      <p:cBhvr>
                                        <p:cTn id="15" dur="1" fill="hold">
                                          <p:stCondLst>
                                            <p:cond delay="499"/>
                                          </p:stCondLst>
                                        </p:cTn>
                                        <p:tgtEl>
                                          <p:spTgt spid="466947">
                                            <p:txEl>
                                              <p:pRg st="6" end="6"/>
                                            </p:txEl>
                                          </p:spTgt>
                                        </p:tgtEl>
                                        <p:attrNameLst>
                                          <p:attrName>style.visibility</p:attrName>
                                        </p:attrNameLst>
                                      </p:cBhvr>
                                      <p:to>
                                        <p:strVal val="visible"/>
                                      </p:to>
                                    </p:set>
                                  </p:childTnLst>
                                </p:cTn>
                              </p:par>
                            </p:childTnLst>
                          </p:cTn>
                        </p:par>
                        <p:par>
                          <p:cTn id="16" fill="hold">
                            <p:stCondLst>
                              <p:cond delay="4350"/>
                            </p:stCondLst>
                            <p:childTnLst>
                              <p:par>
                                <p:cTn id="17" presetID="1" presetClass="entr" presetSubtype="0" fill="hold" grpId="0" nodeType="afterEffect">
                                  <p:stCondLst>
                                    <p:cond delay="0"/>
                                  </p:stCondLst>
                                  <p:childTnLst>
                                    <p:set>
                                      <p:cBhvr>
                                        <p:cTn id="18" dur="1" fill="hold">
                                          <p:stCondLst>
                                            <p:cond delay="499"/>
                                          </p:stCondLst>
                                        </p:cTn>
                                        <p:tgtEl>
                                          <p:spTgt spid="466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utoUpdateAnimBg="0"/>
      <p:bldP spid="466947" grpId="0" build="p" autoUpdateAnimBg="0" advAuto="0"/>
    </p:bldLst>
  </p:timing>
</p:sld>
</file>

<file path=ppt/theme/theme1.xml><?xml version="1.0" encoding="utf-8"?>
<a:theme xmlns:a="http://schemas.openxmlformats.org/drawingml/2006/main" name="Presentación de ideas">
  <a:themeElements>
    <a:clrScheme name="Presentación de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Presentación de ide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resentación de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Presentación de ideas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Presentación de ideas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Office\Templates\3082\Presentación de ideas.pot</Template>
  <TotalTime>314</TotalTime>
  <Words>1008</Words>
  <Application>Microsoft PowerPoint</Application>
  <PresentationFormat>Presentación en pantalla (4:3)</PresentationFormat>
  <Paragraphs>78</Paragraphs>
  <Slides>10</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6" baseType="lpstr">
      <vt:lpstr>Times New Roman</vt:lpstr>
      <vt:lpstr>Arial</vt:lpstr>
      <vt:lpstr>Times</vt:lpstr>
      <vt:lpstr>Tahoma</vt:lpstr>
      <vt:lpstr>Presentación de ideas</vt:lpstr>
      <vt:lpstr>Foto de Microsoft Photo Editor 3.0</vt:lpstr>
      <vt:lpstr>Estructura y función de las proteínas </vt:lpstr>
      <vt:lpstr>Código genético </vt:lpstr>
      <vt:lpstr>Las cadenas de ADN se separan </vt:lpstr>
      <vt:lpstr>Trascripción </vt:lpstr>
      <vt:lpstr>Eliminación de los intrones </vt:lpstr>
      <vt:lpstr>El ARNm se une al ribosoma </vt:lpstr>
      <vt:lpstr>El ARNt se une a los aminoácidos</vt:lpstr>
      <vt:lpstr>Traducción</vt:lpstr>
      <vt:lpstr>Interrupción de la síntesis del polipéptido</vt:lpstr>
      <vt:lpstr>Formación completa de la proteína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Administrador</cp:lastModifiedBy>
  <cp:revision>9</cp:revision>
  <cp:lastPrinted>1601-01-01T00:00:00Z</cp:lastPrinted>
  <dcterms:created xsi:type="dcterms:W3CDTF">1601-01-01T00:00:00Z</dcterms:created>
  <dcterms:modified xsi:type="dcterms:W3CDTF">2009-08-12T17:31:25Z</dcterms:modified>
</cp:coreProperties>
</file>