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3"/>
  </p:notesMasterIdLst>
  <p:handoutMasterIdLst>
    <p:handoutMasterId r:id="rId24"/>
  </p:handoutMasterIdLst>
  <p:sldIdLst>
    <p:sldId id="256" r:id="rId2"/>
    <p:sldId id="543" r:id="rId3"/>
    <p:sldId id="547" r:id="rId4"/>
    <p:sldId id="544" r:id="rId5"/>
    <p:sldId id="546" r:id="rId6"/>
    <p:sldId id="548" r:id="rId7"/>
    <p:sldId id="549" r:id="rId8"/>
    <p:sldId id="542" r:id="rId9"/>
    <p:sldId id="539" r:id="rId10"/>
    <p:sldId id="550" r:id="rId11"/>
    <p:sldId id="551" r:id="rId12"/>
    <p:sldId id="552" r:id="rId13"/>
    <p:sldId id="553" r:id="rId14"/>
    <p:sldId id="554" r:id="rId15"/>
    <p:sldId id="555" r:id="rId16"/>
    <p:sldId id="558" r:id="rId17"/>
    <p:sldId id="556" r:id="rId18"/>
    <p:sldId id="557" r:id="rId19"/>
    <p:sldId id="541" r:id="rId20"/>
    <p:sldId id="559" r:id="rId21"/>
    <p:sldId id="560" r:id="rId22"/>
  </p:sldIdLst>
  <p:sldSz cx="9144000" cy="6858000" type="screen4x3"/>
  <p:notesSz cx="6858000" cy="9144000"/>
  <p:defaultTextStyle>
    <a:defPPr>
      <a:defRPr lang="en-US"/>
    </a:defPPr>
    <a:lvl1pPr algn="l" rtl="0" fontAlgn="base">
      <a:spcBef>
        <a:spcPct val="20000"/>
      </a:spcBef>
      <a:spcAft>
        <a:spcPct val="0"/>
      </a:spcAft>
      <a:buChar char="•"/>
      <a:defRPr sz="3000" kern="1200">
        <a:solidFill>
          <a:schemeClr val="tx1"/>
        </a:solidFill>
        <a:latin typeface="Arial" charset="0"/>
        <a:ea typeface="+mn-ea"/>
        <a:cs typeface="+mn-cs"/>
      </a:defRPr>
    </a:lvl1pPr>
    <a:lvl2pPr marL="457200" algn="l" rtl="0" fontAlgn="base">
      <a:spcBef>
        <a:spcPct val="20000"/>
      </a:spcBef>
      <a:spcAft>
        <a:spcPct val="0"/>
      </a:spcAft>
      <a:buChar char="•"/>
      <a:defRPr sz="3000" kern="1200">
        <a:solidFill>
          <a:schemeClr val="tx1"/>
        </a:solidFill>
        <a:latin typeface="Arial" charset="0"/>
        <a:ea typeface="+mn-ea"/>
        <a:cs typeface="+mn-cs"/>
      </a:defRPr>
    </a:lvl2pPr>
    <a:lvl3pPr marL="914400" algn="l" rtl="0" fontAlgn="base">
      <a:spcBef>
        <a:spcPct val="20000"/>
      </a:spcBef>
      <a:spcAft>
        <a:spcPct val="0"/>
      </a:spcAft>
      <a:buChar char="•"/>
      <a:defRPr sz="3000" kern="1200">
        <a:solidFill>
          <a:schemeClr val="tx1"/>
        </a:solidFill>
        <a:latin typeface="Arial" charset="0"/>
        <a:ea typeface="+mn-ea"/>
        <a:cs typeface="+mn-cs"/>
      </a:defRPr>
    </a:lvl3pPr>
    <a:lvl4pPr marL="1371600" algn="l" rtl="0" fontAlgn="base">
      <a:spcBef>
        <a:spcPct val="20000"/>
      </a:spcBef>
      <a:spcAft>
        <a:spcPct val="0"/>
      </a:spcAft>
      <a:buChar char="•"/>
      <a:defRPr sz="3000" kern="1200">
        <a:solidFill>
          <a:schemeClr val="tx1"/>
        </a:solidFill>
        <a:latin typeface="Arial" charset="0"/>
        <a:ea typeface="+mn-ea"/>
        <a:cs typeface="+mn-cs"/>
      </a:defRPr>
    </a:lvl4pPr>
    <a:lvl5pPr marL="1828800" algn="l" rtl="0" fontAlgn="base">
      <a:spcBef>
        <a:spcPct val="20000"/>
      </a:spcBef>
      <a:spcAft>
        <a:spcPct val="0"/>
      </a:spcAft>
      <a:buChar char="•"/>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87"/>
    <p:restoredTop sz="90929"/>
  </p:normalViewPr>
  <p:slideViewPr>
    <p:cSldViewPr>
      <p:cViewPr varScale="1">
        <p:scale>
          <a:sx n="56" d="100"/>
          <a:sy n="56" d="100"/>
        </p:scale>
        <p:origin x="-3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image" Target="../media/image29.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image" Target="../media/image39.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a:latin typeface="Tahoma" pitchFamily="34" charset="0"/>
              </a:defRPr>
            </a:lvl1pPr>
          </a:lstStyle>
          <a:p>
            <a:endParaRPr lang="es-EC"/>
          </a:p>
        </p:txBody>
      </p:sp>
      <p:sp>
        <p:nvSpPr>
          <p:cNvPr id="386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a:latin typeface="Tahoma" pitchFamily="34" charset="0"/>
              </a:defRPr>
            </a:lvl1pPr>
          </a:lstStyle>
          <a:p>
            <a:endParaRPr lang="es-EC"/>
          </a:p>
        </p:txBody>
      </p:sp>
      <p:sp>
        <p:nvSpPr>
          <p:cNvPr id="386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sz="1200">
                <a:latin typeface="Tahoma" pitchFamily="34" charset="0"/>
              </a:defRPr>
            </a:lvl1pPr>
          </a:lstStyle>
          <a:p>
            <a:r>
              <a:rPr lang="es-EC"/>
              <a:t>Nanotecnologia</a:t>
            </a:r>
          </a:p>
        </p:txBody>
      </p:sp>
      <p:sp>
        <p:nvSpPr>
          <p:cNvPr id="386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a:latin typeface="Tahoma" pitchFamily="34" charset="0"/>
              </a:defRPr>
            </a:lvl1pPr>
          </a:lstStyle>
          <a:p>
            <a:fld id="{148CF2CF-72B3-4BB5-9494-11DB20D35E95}" type="slidenum">
              <a:rPr lang="es-EC"/>
              <a:pPr/>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582" name="Rectangle 14"/>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buFontTx/>
              <a:buNone/>
              <a:defRPr sz="1200">
                <a:latin typeface="Tahoma" pitchFamily="34" charset="0"/>
              </a:defRPr>
            </a:lvl1pPr>
          </a:lstStyle>
          <a:p>
            <a:endParaRPr lang="es-EC"/>
          </a:p>
        </p:txBody>
      </p:sp>
      <p:sp>
        <p:nvSpPr>
          <p:cNvPr id="365583" name="Rectangle 15"/>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65584" name="Rectangle 16"/>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65585" name="Rectangle 1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200">
                <a:latin typeface="Tahoma" pitchFamily="34" charset="0"/>
              </a:defRPr>
            </a:lvl1pPr>
          </a:lstStyle>
          <a:p>
            <a:endParaRPr lang="es-EC"/>
          </a:p>
        </p:txBody>
      </p:sp>
      <p:sp>
        <p:nvSpPr>
          <p:cNvPr id="365586" name="Rectangle 18"/>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buFontTx/>
              <a:buNone/>
              <a:defRPr sz="1200">
                <a:latin typeface="Tahoma" pitchFamily="34" charset="0"/>
              </a:defRPr>
            </a:lvl1pPr>
          </a:lstStyle>
          <a:p>
            <a:endParaRPr lang="es-EC"/>
          </a:p>
        </p:txBody>
      </p:sp>
      <p:sp>
        <p:nvSpPr>
          <p:cNvPr id="365587" name="Rectangle 19"/>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buFontTx/>
              <a:buNone/>
              <a:defRPr sz="1200">
                <a:latin typeface="Tahoma" pitchFamily="34" charset="0"/>
              </a:defRPr>
            </a:lvl1pPr>
          </a:lstStyle>
          <a:p>
            <a:fld id="{D773FCE8-88F1-49D4-8C30-1EC756216DA2}" type="slidenum">
              <a:rPr lang="es-EC"/>
              <a:pPr/>
              <a:t>‹Nº›</a:t>
            </a:fld>
            <a:endParaRPr 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
          <p:cNvSpPr>
            <a:spLocks noGrp="1" noChangeArrowheads="1"/>
          </p:cNvSpPr>
          <p:nvPr>
            <p:ph type="sldNum" sz="quarter" idx="5"/>
          </p:nvPr>
        </p:nvSpPr>
        <p:spPr>
          <a:ln/>
        </p:spPr>
        <p:txBody>
          <a:bodyPr/>
          <a:lstStyle/>
          <a:p>
            <a:fld id="{DC7907C0-3530-4129-8D4C-CDB1BE6FBC55}" type="slidenum">
              <a:rPr lang="es-EC"/>
              <a:pPr/>
              <a:t>1</a:t>
            </a:fld>
            <a:endParaRPr lang="es-EC"/>
          </a:p>
        </p:txBody>
      </p:sp>
      <p:sp>
        <p:nvSpPr>
          <p:cNvPr id="407554" name="Rectangle 2"/>
          <p:cNvSpPr>
            <a:spLocks noChangeArrowheads="1" noTextEdit="1"/>
          </p:cNvSpPr>
          <p:nvPr>
            <p:ph type="sldImg"/>
          </p:nvPr>
        </p:nvSpPr>
        <p:spPr>
          <a:ln/>
        </p:spPr>
      </p:sp>
      <p:sp>
        <p:nvSpPr>
          <p:cNvPr id="407555" name="Rectangle 3"/>
          <p:cNvSpPr>
            <a:spLocks noGrp="1" noChangeArrowheads="1"/>
          </p:cNvSpPr>
          <p:nvPr>
            <p:ph type="body" idx="1"/>
          </p:nvPr>
        </p:nvSpPr>
        <p:spPr/>
        <p:txBody>
          <a:bodyPr/>
          <a:lstStyle/>
          <a:p>
            <a:r>
              <a:rPr lang="es-EC"/>
              <a:t>Presentar una idea correctamente es todo un reto. En primer lugar, es necesario conseguir que los oyentes estén de acuerdo con usted desde el principio. Una vez logrado esto, llega el momento de pasar a la acción. Utilice la fórmula “Pruebas, acciones y beneficios” de Dale Carnegie Training® e impartirá una presentación motivadora y orientada a emprender acciones.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
          <p:cNvSpPr>
            <a:spLocks noGrp="1" noChangeArrowheads="1"/>
          </p:cNvSpPr>
          <p:nvPr>
            <p:ph type="sldNum" sz="quarter" idx="5"/>
          </p:nvPr>
        </p:nvSpPr>
        <p:spPr>
          <a:ln/>
        </p:spPr>
        <p:txBody>
          <a:bodyPr/>
          <a:lstStyle/>
          <a:p>
            <a:fld id="{19A5E601-01AE-4059-8D7A-E59F2C2B8D3C}" type="slidenum">
              <a:rPr lang="es-EC"/>
              <a:pPr/>
              <a:t>9</a:t>
            </a:fld>
            <a:endParaRPr lang="es-EC"/>
          </a:p>
        </p:txBody>
      </p:sp>
      <p:sp>
        <p:nvSpPr>
          <p:cNvPr id="410626" name="Rectangle 2"/>
          <p:cNvSpPr>
            <a:spLocks noChangeArrowheads="1" noTextEdit="1"/>
          </p:cNvSpPr>
          <p:nvPr>
            <p:ph type="sldImg"/>
          </p:nvPr>
        </p:nvSpPr>
        <p:spPr>
          <a:ln/>
        </p:spPr>
      </p:sp>
      <p:sp>
        <p:nvSpPr>
          <p:cNvPr id="410627" name="Rectangle 3"/>
          <p:cNvSpPr>
            <a:spLocks noGrp="1" noChangeArrowheads="1"/>
          </p:cNvSpPr>
          <p:nvPr>
            <p:ph type="body" idx="1"/>
          </p:nvPr>
        </p:nvSpPr>
        <p:spPr/>
        <p:txBody>
          <a:bodyPr/>
          <a:lstStyle/>
          <a:p>
            <a:r>
              <a:rPr lang="es-EC"/>
              <a:t>Para completar la fórmula “Pruebas, acción y beneficios” de Dale Carnegie Training®, continúe exponiendo los beneficios que puede obtener la audiencia al llevar a cabo la acción propuesta. Tenga en cuenta sus intereses, necesidades y preferencias. Complemente la exposición de los beneficios con pruebas, i.e., estadísticas, demostraciones, testimonios, casos, analogías y exposiciones que le permitirán aumentar su credibilidad.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
          <p:cNvSpPr>
            <a:spLocks noGrp="1" noChangeArrowheads="1"/>
          </p:cNvSpPr>
          <p:nvPr>
            <p:ph type="sldNum" sz="quarter" idx="5"/>
          </p:nvPr>
        </p:nvSpPr>
        <p:spPr>
          <a:ln/>
        </p:spPr>
        <p:txBody>
          <a:bodyPr/>
          <a:lstStyle/>
          <a:p>
            <a:fld id="{1C8B6BCA-D699-47FF-AA1D-F17DBB3400A7}" type="slidenum">
              <a:rPr lang="es-EC"/>
              <a:pPr/>
              <a:t>19</a:t>
            </a:fld>
            <a:endParaRPr lang="es-EC"/>
          </a:p>
        </p:txBody>
      </p:sp>
      <p:sp>
        <p:nvSpPr>
          <p:cNvPr id="411650" name="Rectangle 2"/>
          <p:cNvSpPr>
            <a:spLocks noChangeArrowheads="1" noTextEdit="1"/>
          </p:cNvSpPr>
          <p:nvPr>
            <p:ph type="sldImg"/>
          </p:nvPr>
        </p:nvSpPr>
        <p:spPr>
          <a:ln/>
        </p:spPr>
      </p:sp>
      <p:sp>
        <p:nvSpPr>
          <p:cNvPr id="411651" name="Rectangle 3"/>
          <p:cNvSpPr>
            <a:spLocks noGrp="1" noChangeArrowheads="1"/>
          </p:cNvSpPr>
          <p:nvPr>
            <p:ph type="body" idx="1"/>
          </p:nvPr>
        </p:nvSpPr>
        <p:spPr/>
        <p:txBody>
          <a:bodyPr/>
          <a:lstStyle/>
          <a:p>
            <a:r>
              <a:rPr lang="es-EC"/>
              <a:t>Para finalizar, vuelva a mencionar las acciones y los beneficios. Hable con convicción y confianza, y podrá transmitir con éxito sus ideas.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06530" name="AutoShape 2050"/>
          <p:cNvSpPr>
            <a:spLocks noChangeArrowheads="1"/>
          </p:cNvSpPr>
          <p:nvPr/>
        </p:nvSpPr>
        <p:spPr bwMode="blackWhite">
          <a:xfrm>
            <a:off x="1600200" y="-2209800"/>
            <a:ext cx="9144000" cy="9067800"/>
          </a:xfrm>
          <a:prstGeom prst="diamond">
            <a:avLst/>
          </a:prstGeom>
          <a:gradFill rotWithShape="0">
            <a:gsLst>
              <a:gs pos="0">
                <a:schemeClr val="bg1"/>
              </a:gs>
              <a:gs pos="100000">
                <a:schemeClr val="accent2"/>
              </a:gs>
            </a:gsLst>
            <a:lin ang="5400000" scaled="1"/>
          </a:gradFill>
          <a:ln w="9525">
            <a:noFill/>
            <a:miter lim="800000"/>
            <a:headEnd/>
            <a:tailEnd/>
          </a:ln>
        </p:spPr>
        <p:txBody>
          <a:bodyPr wrap="none" anchor="ctr"/>
          <a:lstStyle/>
          <a:p>
            <a:pPr algn="ctr"/>
            <a:endParaRPr kumimoji="1" lang="es-EC"/>
          </a:p>
        </p:txBody>
      </p:sp>
      <p:sp>
        <p:nvSpPr>
          <p:cNvPr id="406531" name="Rectangle 2051"/>
          <p:cNvSpPr>
            <a:spLocks noChangeArrowheads="1"/>
          </p:cNvSpPr>
          <p:nvPr/>
        </p:nvSpPr>
        <p:spPr bwMode="auto">
          <a:xfrm>
            <a:off x="0" y="0"/>
            <a:ext cx="381000" cy="6858000"/>
          </a:xfrm>
          <a:prstGeom prst="rect">
            <a:avLst/>
          </a:prstGeom>
          <a:solidFill>
            <a:schemeClr val="accent1"/>
          </a:solidFill>
          <a:ln w="9525">
            <a:noFill/>
            <a:miter lim="800000"/>
            <a:headEnd/>
            <a:tailEnd/>
          </a:ln>
        </p:spPr>
        <p:txBody>
          <a:bodyPr wrap="none" anchor="ctr"/>
          <a:lstStyle/>
          <a:p>
            <a:pPr algn="ctr"/>
            <a:endParaRPr kumimoji="1" lang="es-EC"/>
          </a:p>
        </p:txBody>
      </p:sp>
      <p:sp>
        <p:nvSpPr>
          <p:cNvPr id="406532" name="Rectangle 2052"/>
          <p:cNvSpPr>
            <a:spLocks noChangeArrowheads="1"/>
          </p:cNvSpPr>
          <p:nvPr/>
        </p:nvSpPr>
        <p:spPr bwMode="auto">
          <a:xfrm>
            <a:off x="0" y="0"/>
            <a:ext cx="381000" cy="2286000"/>
          </a:xfrm>
          <a:prstGeom prst="rect">
            <a:avLst/>
          </a:prstGeom>
          <a:solidFill>
            <a:schemeClr val="bg2"/>
          </a:solidFill>
          <a:ln w="9525">
            <a:noFill/>
            <a:miter lim="800000"/>
            <a:headEnd/>
            <a:tailEnd/>
          </a:ln>
        </p:spPr>
        <p:txBody>
          <a:bodyPr wrap="none" anchor="ctr"/>
          <a:lstStyle/>
          <a:p>
            <a:pPr algn="ctr">
              <a:buFontTx/>
              <a:buNone/>
            </a:pPr>
            <a:endParaRPr lang="es-EC" altLang="en-US"/>
          </a:p>
        </p:txBody>
      </p:sp>
      <p:sp>
        <p:nvSpPr>
          <p:cNvPr id="406533" name="Rectangle 2053"/>
          <p:cNvSpPr>
            <a:spLocks noGrp="1" noChangeArrowheads="1"/>
          </p:cNvSpPr>
          <p:nvPr>
            <p:ph type="ctrTitle"/>
          </p:nvPr>
        </p:nvSpPr>
        <p:spPr>
          <a:xfrm>
            <a:off x="914400" y="1828800"/>
            <a:ext cx="7772400" cy="1143000"/>
          </a:xfrm>
        </p:spPr>
        <p:txBody>
          <a:bodyPr/>
          <a:lstStyle>
            <a:lvl1pPr>
              <a:defRPr sz="4800"/>
            </a:lvl1pPr>
          </a:lstStyle>
          <a:p>
            <a:r>
              <a:rPr lang="es-ES" altLang="en-US"/>
              <a:t>Haga clic para modificar el estilo de título del patrón</a:t>
            </a:r>
          </a:p>
        </p:txBody>
      </p:sp>
      <p:sp>
        <p:nvSpPr>
          <p:cNvPr id="406534" name="Rectangle 2054"/>
          <p:cNvSpPr>
            <a:spLocks noGrp="1" noChangeArrowheads="1"/>
          </p:cNvSpPr>
          <p:nvPr>
            <p:ph type="subTitle" idx="1"/>
          </p:nvPr>
        </p:nvSpPr>
        <p:spPr>
          <a:xfrm>
            <a:off x="914400" y="3276600"/>
            <a:ext cx="6400800" cy="1752600"/>
          </a:xfrm>
        </p:spPr>
        <p:txBody>
          <a:bodyPr/>
          <a:lstStyle>
            <a:lvl1pPr marL="0" indent="0">
              <a:buFontTx/>
              <a:buNone/>
              <a:defRPr/>
            </a:lvl1pPr>
          </a:lstStyle>
          <a:p>
            <a:r>
              <a:rPr lang="es-ES" altLang="en-US"/>
              <a:t>Haga clic para modificar el estilo de subtítulo del patrón</a:t>
            </a:r>
          </a:p>
        </p:txBody>
      </p:sp>
      <p:sp>
        <p:nvSpPr>
          <p:cNvPr id="406535" name="Rectangle 2055"/>
          <p:cNvSpPr>
            <a:spLocks noGrp="1" noChangeArrowheads="1"/>
          </p:cNvSpPr>
          <p:nvPr>
            <p:ph type="dt" sz="half" idx="2"/>
          </p:nvPr>
        </p:nvSpPr>
        <p:spPr/>
        <p:txBody>
          <a:bodyPr/>
          <a:lstStyle>
            <a:lvl1pPr>
              <a:defRPr/>
            </a:lvl1pPr>
          </a:lstStyle>
          <a:p>
            <a:fld id="{0C36CD69-08EE-4C6A-A68E-FD5130B44783}" type="datetime1">
              <a:rPr lang="es-EC"/>
              <a:pPr/>
              <a:t>12/08/2009</a:t>
            </a:fld>
            <a:endParaRPr lang="es-EC" altLang="en-US"/>
          </a:p>
        </p:txBody>
      </p:sp>
      <p:sp>
        <p:nvSpPr>
          <p:cNvPr id="406536" name="Rectangle 2056"/>
          <p:cNvSpPr>
            <a:spLocks noGrp="1" noChangeArrowheads="1"/>
          </p:cNvSpPr>
          <p:nvPr>
            <p:ph type="ftr" sz="quarter" idx="3"/>
          </p:nvPr>
        </p:nvSpPr>
        <p:spPr/>
        <p:txBody>
          <a:bodyPr/>
          <a:lstStyle>
            <a:lvl1pPr>
              <a:defRPr/>
            </a:lvl1pPr>
          </a:lstStyle>
          <a:p>
            <a:r>
              <a:rPr lang="es-EC" altLang="en-US"/>
              <a:t>Todos los derechos reservados del autor...</a:t>
            </a:r>
          </a:p>
        </p:txBody>
      </p:sp>
      <p:sp>
        <p:nvSpPr>
          <p:cNvPr id="406537" name="Rectangle 2057"/>
          <p:cNvSpPr>
            <a:spLocks noGrp="1" noChangeArrowheads="1"/>
          </p:cNvSpPr>
          <p:nvPr>
            <p:ph type="sldNum" sz="quarter" idx="4"/>
          </p:nvPr>
        </p:nvSpPr>
        <p:spPr/>
        <p:txBody>
          <a:bodyPr/>
          <a:lstStyle>
            <a:lvl1pPr>
              <a:defRPr/>
            </a:lvl1pPr>
          </a:lstStyle>
          <a:p>
            <a:fld id="{90B26E5B-6B90-448F-84D6-10EED266374C}" type="slidenum">
              <a:rPr lang="es-EC" altLang="en-US"/>
              <a:pPr/>
              <a:t>‹Nº›</a:t>
            </a:fld>
            <a:endParaRPr lang="es-EC"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5C1B4DEB-7459-4E2C-BF39-21D3E93E049D}" type="datetime1">
              <a:rPr lang="es-EC"/>
              <a:pPr/>
              <a:t>12/08/2009</a:t>
            </a:fld>
            <a:endParaRPr lang="es-EC" altLang="en-US"/>
          </a:p>
        </p:txBody>
      </p:sp>
      <p:sp>
        <p:nvSpPr>
          <p:cNvPr id="5" name="4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6" name="5 Marcador de número de diapositiva"/>
          <p:cNvSpPr>
            <a:spLocks noGrp="1"/>
          </p:cNvSpPr>
          <p:nvPr>
            <p:ph type="sldNum" sz="quarter" idx="12"/>
          </p:nvPr>
        </p:nvSpPr>
        <p:spPr/>
        <p:txBody>
          <a:bodyPr/>
          <a:lstStyle>
            <a:lvl1pPr>
              <a:defRPr/>
            </a:lvl1pPr>
          </a:lstStyle>
          <a:p>
            <a:fld id="{721705E0-5BB8-4C4B-B8CE-F1F057B2EFF2}" type="slidenum">
              <a:rPr lang="es-EC" altLang="en-US"/>
              <a:pPr/>
              <a:t>‹Nº›</a:t>
            </a:fld>
            <a:endParaRPr lang="es-EC"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72250" y="609600"/>
            <a:ext cx="1885950" cy="53340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400" y="609600"/>
            <a:ext cx="5505450" cy="5334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863A4F3D-C7EC-470B-A042-D96B134124B9}" type="datetime1">
              <a:rPr lang="es-EC"/>
              <a:pPr/>
              <a:t>12/08/2009</a:t>
            </a:fld>
            <a:endParaRPr lang="es-EC" altLang="en-US"/>
          </a:p>
        </p:txBody>
      </p:sp>
      <p:sp>
        <p:nvSpPr>
          <p:cNvPr id="5" name="4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6" name="5 Marcador de número de diapositiva"/>
          <p:cNvSpPr>
            <a:spLocks noGrp="1"/>
          </p:cNvSpPr>
          <p:nvPr>
            <p:ph type="sldNum" sz="quarter" idx="12"/>
          </p:nvPr>
        </p:nvSpPr>
        <p:spPr/>
        <p:txBody>
          <a:bodyPr/>
          <a:lstStyle>
            <a:lvl1pPr>
              <a:defRPr/>
            </a:lvl1pPr>
          </a:lstStyle>
          <a:p>
            <a:fld id="{5ED72166-3B25-4BC6-9A3C-E6784BA6756E}" type="slidenum">
              <a:rPr lang="es-EC" altLang="en-US"/>
              <a:pPr/>
              <a:t>‹Nº›</a:t>
            </a:fld>
            <a:endParaRPr lang="es-EC"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9E8AF1C6-E6A1-4854-B103-B4502E7233B7}" type="datetime1">
              <a:rPr lang="es-EC"/>
              <a:pPr/>
              <a:t>12/08/2009</a:t>
            </a:fld>
            <a:endParaRPr lang="es-EC" altLang="en-US"/>
          </a:p>
        </p:txBody>
      </p:sp>
      <p:sp>
        <p:nvSpPr>
          <p:cNvPr id="5" name="4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6" name="5 Marcador de número de diapositiva"/>
          <p:cNvSpPr>
            <a:spLocks noGrp="1"/>
          </p:cNvSpPr>
          <p:nvPr>
            <p:ph type="sldNum" sz="quarter" idx="12"/>
          </p:nvPr>
        </p:nvSpPr>
        <p:spPr/>
        <p:txBody>
          <a:bodyPr/>
          <a:lstStyle>
            <a:lvl1pPr>
              <a:defRPr/>
            </a:lvl1pPr>
          </a:lstStyle>
          <a:p>
            <a:fld id="{D9AF72C7-6E58-464D-8AB3-3020C50F44F1}" type="slidenum">
              <a:rPr lang="es-EC" altLang="en-US"/>
              <a:pPr/>
              <a:t>‹Nº›</a:t>
            </a:fld>
            <a:endParaRPr lang="es-EC"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85BEEFC5-8674-474A-83F2-984299E2D66D}" type="datetime1">
              <a:rPr lang="es-EC"/>
              <a:pPr/>
              <a:t>12/08/2009</a:t>
            </a:fld>
            <a:endParaRPr lang="es-EC" altLang="en-US"/>
          </a:p>
        </p:txBody>
      </p:sp>
      <p:sp>
        <p:nvSpPr>
          <p:cNvPr id="5" name="4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6" name="5 Marcador de número de diapositiva"/>
          <p:cNvSpPr>
            <a:spLocks noGrp="1"/>
          </p:cNvSpPr>
          <p:nvPr>
            <p:ph type="sldNum" sz="quarter" idx="12"/>
          </p:nvPr>
        </p:nvSpPr>
        <p:spPr/>
        <p:txBody>
          <a:bodyPr/>
          <a:lstStyle>
            <a:lvl1pPr>
              <a:defRPr/>
            </a:lvl1pPr>
          </a:lstStyle>
          <a:p>
            <a:fld id="{B71CCD1C-DF28-4F57-9F8F-1C66760F3973}" type="slidenum">
              <a:rPr lang="es-EC" altLang="en-US"/>
              <a:pPr/>
              <a:t>‹Nº›</a:t>
            </a:fld>
            <a:endParaRPr lang="es-EC"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4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625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fld id="{D9F1B6CE-79D8-450A-AA0D-FBC2E37C98FC}" type="datetime1">
              <a:rPr lang="es-EC"/>
              <a:pPr/>
              <a:t>12/08/2009</a:t>
            </a:fld>
            <a:endParaRPr lang="es-EC" altLang="en-US"/>
          </a:p>
        </p:txBody>
      </p:sp>
      <p:sp>
        <p:nvSpPr>
          <p:cNvPr id="6" name="5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7" name="6 Marcador de número de diapositiva"/>
          <p:cNvSpPr>
            <a:spLocks noGrp="1"/>
          </p:cNvSpPr>
          <p:nvPr>
            <p:ph type="sldNum" sz="quarter" idx="12"/>
          </p:nvPr>
        </p:nvSpPr>
        <p:spPr/>
        <p:txBody>
          <a:bodyPr/>
          <a:lstStyle>
            <a:lvl1pPr>
              <a:defRPr/>
            </a:lvl1pPr>
          </a:lstStyle>
          <a:p>
            <a:fld id="{8579B8AC-5B1C-44DF-918C-71979CE01045}" type="slidenum">
              <a:rPr lang="es-EC" altLang="en-US"/>
              <a:pPr/>
              <a:t>‹Nº›</a:t>
            </a:fld>
            <a:endParaRPr lang="es-EC"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fld id="{F7A6D544-CD67-4A2C-95AD-4822803D9E49}" type="datetime1">
              <a:rPr lang="es-EC"/>
              <a:pPr/>
              <a:t>12/08/2009</a:t>
            </a:fld>
            <a:endParaRPr lang="es-EC" altLang="en-US"/>
          </a:p>
        </p:txBody>
      </p:sp>
      <p:sp>
        <p:nvSpPr>
          <p:cNvPr id="8" name="7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9" name="8 Marcador de número de diapositiva"/>
          <p:cNvSpPr>
            <a:spLocks noGrp="1"/>
          </p:cNvSpPr>
          <p:nvPr>
            <p:ph type="sldNum" sz="quarter" idx="12"/>
          </p:nvPr>
        </p:nvSpPr>
        <p:spPr/>
        <p:txBody>
          <a:bodyPr/>
          <a:lstStyle>
            <a:lvl1pPr>
              <a:defRPr/>
            </a:lvl1pPr>
          </a:lstStyle>
          <a:p>
            <a:fld id="{892142DC-84BF-4B83-9C43-15A046A15450}" type="slidenum">
              <a:rPr lang="es-EC" altLang="en-US"/>
              <a:pPr/>
              <a:t>‹Nº›</a:t>
            </a:fld>
            <a:endParaRPr lang="es-EC"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fld id="{B9392E28-29E3-457D-8D80-F5706441BD5F}" type="datetime1">
              <a:rPr lang="es-EC"/>
              <a:pPr/>
              <a:t>12/08/2009</a:t>
            </a:fld>
            <a:endParaRPr lang="es-EC" altLang="en-US"/>
          </a:p>
        </p:txBody>
      </p:sp>
      <p:sp>
        <p:nvSpPr>
          <p:cNvPr id="4" name="3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5" name="4 Marcador de número de diapositiva"/>
          <p:cNvSpPr>
            <a:spLocks noGrp="1"/>
          </p:cNvSpPr>
          <p:nvPr>
            <p:ph type="sldNum" sz="quarter" idx="12"/>
          </p:nvPr>
        </p:nvSpPr>
        <p:spPr/>
        <p:txBody>
          <a:bodyPr/>
          <a:lstStyle>
            <a:lvl1pPr>
              <a:defRPr/>
            </a:lvl1pPr>
          </a:lstStyle>
          <a:p>
            <a:fld id="{C91253C9-D579-467D-8FEF-F7E5688EC192}" type="slidenum">
              <a:rPr lang="es-EC" altLang="en-US"/>
              <a:pPr/>
              <a:t>‹Nº›</a:t>
            </a:fld>
            <a:endParaRPr lang="es-EC"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8BA325B6-4A46-40F1-B6F3-8C1A3D6562C5}" type="datetime1">
              <a:rPr lang="es-EC"/>
              <a:pPr/>
              <a:t>12/08/2009</a:t>
            </a:fld>
            <a:endParaRPr lang="es-EC" altLang="en-US"/>
          </a:p>
        </p:txBody>
      </p:sp>
      <p:sp>
        <p:nvSpPr>
          <p:cNvPr id="3" name="2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4" name="3 Marcador de número de diapositiva"/>
          <p:cNvSpPr>
            <a:spLocks noGrp="1"/>
          </p:cNvSpPr>
          <p:nvPr>
            <p:ph type="sldNum" sz="quarter" idx="12"/>
          </p:nvPr>
        </p:nvSpPr>
        <p:spPr/>
        <p:txBody>
          <a:bodyPr/>
          <a:lstStyle>
            <a:lvl1pPr>
              <a:defRPr/>
            </a:lvl1pPr>
          </a:lstStyle>
          <a:p>
            <a:fld id="{A726F3BE-1785-433D-B82B-88DF72F0DBC0}" type="slidenum">
              <a:rPr lang="es-EC" altLang="en-US"/>
              <a:pPr/>
              <a:t>‹Nº›</a:t>
            </a:fld>
            <a:endParaRPr lang="es-EC"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CA6617CE-8D65-4438-BDDA-BA603D59C819}" type="datetime1">
              <a:rPr lang="es-EC"/>
              <a:pPr/>
              <a:t>12/08/2009</a:t>
            </a:fld>
            <a:endParaRPr lang="es-EC" altLang="en-US"/>
          </a:p>
        </p:txBody>
      </p:sp>
      <p:sp>
        <p:nvSpPr>
          <p:cNvPr id="6" name="5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7" name="6 Marcador de número de diapositiva"/>
          <p:cNvSpPr>
            <a:spLocks noGrp="1"/>
          </p:cNvSpPr>
          <p:nvPr>
            <p:ph type="sldNum" sz="quarter" idx="12"/>
          </p:nvPr>
        </p:nvSpPr>
        <p:spPr/>
        <p:txBody>
          <a:bodyPr/>
          <a:lstStyle>
            <a:lvl1pPr>
              <a:defRPr/>
            </a:lvl1pPr>
          </a:lstStyle>
          <a:p>
            <a:fld id="{609AF51A-1F52-4201-ABAE-840738C64B9E}" type="slidenum">
              <a:rPr lang="es-EC" altLang="en-US"/>
              <a:pPr/>
              <a:t>‹Nº›</a:t>
            </a:fld>
            <a:endParaRPr lang="es-EC"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B4412880-1109-4818-9119-F7239C15E1A1}" type="datetime1">
              <a:rPr lang="es-EC"/>
              <a:pPr/>
              <a:t>12/08/2009</a:t>
            </a:fld>
            <a:endParaRPr lang="es-EC" altLang="en-US"/>
          </a:p>
        </p:txBody>
      </p:sp>
      <p:sp>
        <p:nvSpPr>
          <p:cNvPr id="6" name="5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7" name="6 Marcador de número de diapositiva"/>
          <p:cNvSpPr>
            <a:spLocks noGrp="1"/>
          </p:cNvSpPr>
          <p:nvPr>
            <p:ph type="sldNum" sz="quarter" idx="12"/>
          </p:nvPr>
        </p:nvSpPr>
        <p:spPr/>
        <p:txBody>
          <a:bodyPr/>
          <a:lstStyle>
            <a:lvl1pPr>
              <a:defRPr/>
            </a:lvl1pPr>
          </a:lstStyle>
          <a:p>
            <a:fld id="{DE062D41-D5A4-4F08-B982-319AB19B1EBB}" type="slidenum">
              <a:rPr lang="es-EC" altLang="en-US"/>
              <a:pPr/>
              <a:t>‹Nº›</a:t>
            </a:fld>
            <a:endParaRPr lang="es-EC"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5400000" scaled="1"/>
        </a:gradFill>
        <a:effectLst/>
      </p:bgPr>
    </p:bg>
    <p:spTree>
      <p:nvGrpSpPr>
        <p:cNvPr id="1" name=""/>
        <p:cNvGrpSpPr/>
        <p:nvPr/>
      </p:nvGrpSpPr>
      <p:grpSpPr>
        <a:xfrm>
          <a:off x="0" y="0"/>
          <a:ext cx="0" cy="0"/>
          <a:chOff x="0" y="0"/>
          <a:chExt cx="0" cy="0"/>
        </a:xfrm>
      </p:grpSpPr>
      <p:sp>
        <p:nvSpPr>
          <p:cNvPr id="405506" name="AutoShape 2"/>
          <p:cNvSpPr>
            <a:spLocks noChangeArrowheads="1"/>
          </p:cNvSpPr>
          <p:nvPr/>
        </p:nvSpPr>
        <p:spPr bwMode="blackWhite">
          <a:xfrm>
            <a:off x="1600200" y="-2209800"/>
            <a:ext cx="9144000" cy="9067800"/>
          </a:xfrm>
          <a:prstGeom prst="diamond">
            <a:avLst/>
          </a:prstGeom>
          <a:gradFill rotWithShape="0">
            <a:gsLst>
              <a:gs pos="0">
                <a:schemeClr val="bg1"/>
              </a:gs>
              <a:gs pos="100000">
                <a:schemeClr val="accent2"/>
              </a:gs>
            </a:gsLst>
            <a:lin ang="5400000" scaled="1"/>
          </a:gradFill>
          <a:ln w="9525">
            <a:noFill/>
            <a:miter lim="800000"/>
            <a:headEnd/>
            <a:tailEnd/>
          </a:ln>
        </p:spPr>
        <p:txBody>
          <a:bodyPr wrap="none" anchor="ctr"/>
          <a:lstStyle/>
          <a:p>
            <a:pPr algn="ctr"/>
            <a:endParaRPr kumimoji="1" lang="es-EC"/>
          </a:p>
        </p:txBody>
      </p:sp>
      <p:sp>
        <p:nvSpPr>
          <p:cNvPr id="405507" name="Rectangle 3"/>
          <p:cNvSpPr>
            <a:spLocks noChangeArrowheads="1"/>
          </p:cNvSpPr>
          <p:nvPr/>
        </p:nvSpPr>
        <p:spPr bwMode="auto">
          <a:xfrm>
            <a:off x="0" y="0"/>
            <a:ext cx="381000" cy="6858000"/>
          </a:xfrm>
          <a:prstGeom prst="rect">
            <a:avLst/>
          </a:prstGeom>
          <a:solidFill>
            <a:schemeClr val="accent1"/>
          </a:solidFill>
          <a:ln w="9525">
            <a:noFill/>
            <a:miter lim="800000"/>
            <a:headEnd/>
            <a:tailEnd/>
          </a:ln>
        </p:spPr>
        <p:txBody>
          <a:bodyPr wrap="none" anchor="ctr"/>
          <a:lstStyle/>
          <a:p>
            <a:pPr algn="ctr"/>
            <a:endParaRPr kumimoji="1" lang="es-EC"/>
          </a:p>
        </p:txBody>
      </p:sp>
      <p:sp>
        <p:nvSpPr>
          <p:cNvPr id="405508" name="Rectangle 4"/>
          <p:cNvSpPr>
            <a:spLocks noChangeArrowheads="1"/>
          </p:cNvSpPr>
          <p:nvPr/>
        </p:nvSpPr>
        <p:spPr bwMode="auto">
          <a:xfrm>
            <a:off x="0" y="0"/>
            <a:ext cx="381000" cy="2286000"/>
          </a:xfrm>
          <a:prstGeom prst="rect">
            <a:avLst/>
          </a:prstGeom>
          <a:solidFill>
            <a:schemeClr val="bg2"/>
          </a:solidFill>
          <a:ln w="9525">
            <a:noFill/>
            <a:miter lim="800000"/>
            <a:headEnd/>
            <a:tailEnd/>
          </a:ln>
        </p:spPr>
        <p:txBody>
          <a:bodyPr wrap="none" anchor="ctr"/>
          <a:lstStyle/>
          <a:p>
            <a:pPr algn="ctr"/>
            <a:endParaRPr lang="es-EC" altLang="en-US"/>
          </a:p>
        </p:txBody>
      </p:sp>
      <p:sp>
        <p:nvSpPr>
          <p:cNvPr id="405509" name="Rectangle 5"/>
          <p:cNvSpPr>
            <a:spLocks noGrp="1" noChangeArrowheads="1"/>
          </p:cNvSpPr>
          <p:nvPr>
            <p:ph type="title"/>
          </p:nvPr>
        </p:nvSpPr>
        <p:spPr bwMode="auto">
          <a:xfrm>
            <a:off x="914400" y="609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n-US" smtClean="0"/>
              <a:t>Haga clic para modificar el estilo de título del patrón</a:t>
            </a:r>
          </a:p>
        </p:txBody>
      </p:sp>
      <p:sp>
        <p:nvSpPr>
          <p:cNvPr id="405510" name="Rectangle 6"/>
          <p:cNvSpPr>
            <a:spLocks noGrp="1" noChangeArrowheads="1"/>
          </p:cNvSpPr>
          <p:nvPr>
            <p:ph type="body" idx="1"/>
          </p:nvPr>
        </p:nvSpPr>
        <p:spPr bwMode="auto">
          <a:xfrm>
            <a:off x="914400" y="2286000"/>
            <a:ext cx="75438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título del patrón</a:t>
            </a:r>
          </a:p>
          <a:p>
            <a:pPr lvl="1"/>
            <a:r>
              <a:rPr lang="es-ES" altLang="en-US" smtClean="0"/>
              <a:t>Segundo nivel</a:t>
            </a:r>
          </a:p>
          <a:p>
            <a:pPr lvl="2"/>
            <a:r>
              <a:rPr lang="es-ES" altLang="en-US" smtClean="0"/>
              <a:t>Tercer nivel </a:t>
            </a:r>
          </a:p>
          <a:p>
            <a:pPr lvl="3"/>
            <a:r>
              <a:rPr lang="es-ES" altLang="en-US" smtClean="0"/>
              <a:t>Cuarto nivel</a:t>
            </a:r>
          </a:p>
          <a:p>
            <a:pPr lvl="4"/>
            <a:r>
              <a:rPr lang="es-ES" altLang="en-US" smtClean="0"/>
              <a:t>Quinto nivel</a:t>
            </a:r>
          </a:p>
          <a:p>
            <a:pPr lvl="3"/>
            <a:endParaRPr lang="es-ES" altLang="en-US" smtClean="0"/>
          </a:p>
        </p:txBody>
      </p:sp>
      <p:sp>
        <p:nvSpPr>
          <p:cNvPr id="405511" name="Rectangle 7"/>
          <p:cNvSpPr>
            <a:spLocks noGrp="1" noChangeArrowheads="1"/>
          </p:cNvSpPr>
          <p:nvPr>
            <p:ph type="dt" sz="half" idx="2"/>
          </p:nvPr>
        </p:nvSpPr>
        <p:spPr bwMode="auto">
          <a:xfrm>
            <a:off x="6629400" y="6096000"/>
            <a:ext cx="2286000" cy="3048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buFontTx/>
              <a:buNone/>
              <a:defRPr sz="1400"/>
            </a:lvl1pPr>
          </a:lstStyle>
          <a:p>
            <a:fld id="{05E04357-8BAC-499E-9F50-DB8D329E023B}" type="datetime1">
              <a:rPr lang="es-EC"/>
              <a:pPr/>
              <a:t>12/08/2009</a:t>
            </a:fld>
            <a:endParaRPr lang="es-EC" altLang="en-US"/>
          </a:p>
        </p:txBody>
      </p:sp>
      <p:sp>
        <p:nvSpPr>
          <p:cNvPr id="405512" name="Rectangle 8"/>
          <p:cNvSpPr>
            <a:spLocks noGrp="1" noChangeArrowheads="1"/>
          </p:cNvSpPr>
          <p:nvPr>
            <p:ph type="ftr" sz="quarter" idx="3"/>
          </p:nvPr>
        </p:nvSpPr>
        <p:spPr bwMode="auto">
          <a:xfrm>
            <a:off x="2286000" y="6096000"/>
            <a:ext cx="4343400" cy="5349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buFontTx/>
              <a:buNone/>
              <a:defRPr sz="1400"/>
            </a:lvl1pPr>
          </a:lstStyle>
          <a:p>
            <a:r>
              <a:rPr lang="es-EC" altLang="en-US"/>
              <a:t>Todos los derechos reservados del autor...</a:t>
            </a:r>
          </a:p>
        </p:txBody>
      </p:sp>
      <p:sp>
        <p:nvSpPr>
          <p:cNvPr id="405513" name="Rectangle 9"/>
          <p:cNvSpPr>
            <a:spLocks noGrp="1" noChangeArrowheads="1"/>
          </p:cNvSpPr>
          <p:nvPr>
            <p:ph type="sldNum" sz="quarter" idx="4"/>
          </p:nvPr>
        </p:nvSpPr>
        <p:spPr bwMode="auto">
          <a:xfrm>
            <a:off x="6629400" y="6400800"/>
            <a:ext cx="2286000" cy="2286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buFontTx/>
              <a:buNone/>
              <a:defRPr sz="1400"/>
            </a:lvl1pPr>
          </a:lstStyle>
          <a:p>
            <a:fld id="{D9EA958B-434B-44E5-9474-004DAD64D628}" type="slidenum">
              <a:rPr lang="es-EC" altLang="en-US"/>
              <a:pPr/>
              <a:t>‹Nº›</a:t>
            </a:fld>
            <a:endParaRPr lang="es-EC" altLang="en-US"/>
          </a:p>
        </p:txBody>
      </p:sp>
    </p:spTree>
  </p:cSld>
  <p:clrMap bg1="dk2" tx1="lt1" bg2="dk1"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p:txStyles>
    <p:titleStyle>
      <a:lvl1pPr algn="l" rtl="0" fontAlgn="base">
        <a:lnSpc>
          <a:spcPct val="85000"/>
        </a:lnSpc>
        <a:spcBef>
          <a:spcPct val="0"/>
        </a:spcBef>
        <a:spcAft>
          <a:spcPct val="0"/>
        </a:spcAft>
        <a:defRPr sz="4200">
          <a:solidFill>
            <a:schemeClr val="tx2"/>
          </a:solidFill>
          <a:latin typeface="+mj-lt"/>
          <a:ea typeface="+mj-ea"/>
          <a:cs typeface="+mj-cs"/>
        </a:defRPr>
      </a:lvl1pPr>
      <a:lvl2pPr algn="l" rtl="0" fontAlgn="base">
        <a:lnSpc>
          <a:spcPct val="85000"/>
        </a:lnSpc>
        <a:spcBef>
          <a:spcPct val="0"/>
        </a:spcBef>
        <a:spcAft>
          <a:spcPct val="0"/>
        </a:spcAft>
        <a:defRPr sz="4200">
          <a:solidFill>
            <a:schemeClr val="tx2"/>
          </a:solidFill>
          <a:latin typeface="Arial" charset="0"/>
        </a:defRPr>
      </a:lvl2pPr>
      <a:lvl3pPr algn="l" rtl="0" fontAlgn="base">
        <a:lnSpc>
          <a:spcPct val="85000"/>
        </a:lnSpc>
        <a:spcBef>
          <a:spcPct val="0"/>
        </a:spcBef>
        <a:spcAft>
          <a:spcPct val="0"/>
        </a:spcAft>
        <a:defRPr sz="4200">
          <a:solidFill>
            <a:schemeClr val="tx2"/>
          </a:solidFill>
          <a:latin typeface="Arial" charset="0"/>
        </a:defRPr>
      </a:lvl3pPr>
      <a:lvl4pPr algn="l" rtl="0" fontAlgn="base">
        <a:lnSpc>
          <a:spcPct val="85000"/>
        </a:lnSpc>
        <a:spcBef>
          <a:spcPct val="0"/>
        </a:spcBef>
        <a:spcAft>
          <a:spcPct val="0"/>
        </a:spcAft>
        <a:defRPr sz="4200">
          <a:solidFill>
            <a:schemeClr val="tx2"/>
          </a:solidFill>
          <a:latin typeface="Arial" charset="0"/>
        </a:defRPr>
      </a:lvl4pPr>
      <a:lvl5pPr algn="l" rtl="0" fontAlgn="base">
        <a:lnSpc>
          <a:spcPct val="85000"/>
        </a:lnSpc>
        <a:spcBef>
          <a:spcPct val="0"/>
        </a:spcBef>
        <a:spcAft>
          <a:spcPct val="0"/>
        </a:spcAft>
        <a:defRPr sz="4200">
          <a:solidFill>
            <a:schemeClr val="tx2"/>
          </a:solidFill>
          <a:latin typeface="Arial" charset="0"/>
        </a:defRPr>
      </a:lvl5pPr>
      <a:lvl6pPr marL="457200" algn="l" rtl="0" fontAlgn="base">
        <a:lnSpc>
          <a:spcPct val="85000"/>
        </a:lnSpc>
        <a:spcBef>
          <a:spcPct val="0"/>
        </a:spcBef>
        <a:spcAft>
          <a:spcPct val="0"/>
        </a:spcAft>
        <a:defRPr sz="4200">
          <a:solidFill>
            <a:schemeClr val="tx2"/>
          </a:solidFill>
          <a:latin typeface="Arial" charset="0"/>
        </a:defRPr>
      </a:lvl6pPr>
      <a:lvl7pPr marL="914400" algn="l" rtl="0" fontAlgn="base">
        <a:lnSpc>
          <a:spcPct val="85000"/>
        </a:lnSpc>
        <a:spcBef>
          <a:spcPct val="0"/>
        </a:spcBef>
        <a:spcAft>
          <a:spcPct val="0"/>
        </a:spcAft>
        <a:defRPr sz="4200">
          <a:solidFill>
            <a:schemeClr val="tx2"/>
          </a:solidFill>
          <a:latin typeface="Arial" charset="0"/>
        </a:defRPr>
      </a:lvl7pPr>
      <a:lvl8pPr marL="1371600" algn="l" rtl="0" fontAlgn="base">
        <a:lnSpc>
          <a:spcPct val="85000"/>
        </a:lnSpc>
        <a:spcBef>
          <a:spcPct val="0"/>
        </a:spcBef>
        <a:spcAft>
          <a:spcPct val="0"/>
        </a:spcAft>
        <a:defRPr sz="4200">
          <a:solidFill>
            <a:schemeClr val="tx2"/>
          </a:solidFill>
          <a:latin typeface="Arial" charset="0"/>
        </a:defRPr>
      </a:lvl8pPr>
      <a:lvl9pPr marL="1828800" algn="l" rtl="0" fontAlgn="base">
        <a:lnSpc>
          <a:spcPct val="85000"/>
        </a:lnSpc>
        <a:spcBef>
          <a:spcPct val="0"/>
        </a:spcBef>
        <a:spcAft>
          <a:spcPct val="0"/>
        </a:spcAft>
        <a:defRPr sz="4200">
          <a:solidFill>
            <a:schemeClr val="tx2"/>
          </a:solidFill>
          <a:latin typeface="Arial" charset="0"/>
        </a:defRPr>
      </a:lvl9pPr>
    </p:titleStyle>
    <p:bodyStyle>
      <a:lvl1pPr marL="342900" indent="-342900" algn="l" rtl="0" fontAlgn="base">
        <a:spcBef>
          <a:spcPct val="60000"/>
        </a:spcBef>
        <a:spcAft>
          <a:spcPct val="0"/>
        </a:spcAft>
        <a:buClr>
          <a:schemeClr val="tx1"/>
        </a:buClr>
        <a:buChar char="•"/>
        <a:defRPr sz="3000">
          <a:solidFill>
            <a:schemeClr val="tx1"/>
          </a:solidFill>
          <a:latin typeface="+mn-lt"/>
          <a:ea typeface="+mn-ea"/>
          <a:cs typeface="+mn-cs"/>
        </a:defRPr>
      </a:lvl1pPr>
      <a:lvl2pPr marL="742950" indent="-285750" algn="l" rtl="0" fontAlgn="base">
        <a:spcBef>
          <a:spcPct val="40000"/>
        </a:spcBef>
        <a:spcAft>
          <a:spcPct val="0"/>
        </a:spcAft>
        <a:buClr>
          <a:schemeClr val="tx1"/>
        </a:buClr>
        <a:buChar char="–"/>
        <a:defRPr sz="2600">
          <a:solidFill>
            <a:schemeClr val="tx1"/>
          </a:solidFill>
          <a:latin typeface="+mn-lt"/>
        </a:defRPr>
      </a:lvl2pPr>
      <a:lvl3pPr marL="1143000" indent="-228600" algn="l" rtl="0" fontAlgn="base">
        <a:lnSpc>
          <a:spcPct val="95000"/>
        </a:lnSpc>
        <a:spcBef>
          <a:spcPct val="35000"/>
        </a:spcBef>
        <a:spcAft>
          <a:spcPct val="0"/>
        </a:spcAft>
        <a:buClr>
          <a:schemeClr val="tx1"/>
        </a:buClr>
        <a:buChar char="•"/>
        <a:defRPr sz="2400">
          <a:solidFill>
            <a:schemeClr val="tx1"/>
          </a:solidFill>
          <a:latin typeface="+mn-lt"/>
        </a:defRPr>
      </a:lvl3pPr>
      <a:lvl4pPr marL="1600200" indent="-228600" algn="l" rtl="0" fontAlgn="base">
        <a:lnSpc>
          <a:spcPct val="75000"/>
        </a:lnSpc>
        <a:spcBef>
          <a:spcPct val="30000"/>
        </a:spcBef>
        <a:spcAft>
          <a:spcPct val="0"/>
        </a:spcAft>
        <a:buClr>
          <a:schemeClr val="tx1"/>
        </a:buClr>
        <a:buChar char="–"/>
        <a:defRPr sz="2000">
          <a:solidFill>
            <a:schemeClr val="tx1"/>
          </a:solidFill>
          <a:latin typeface="+mn-lt"/>
        </a:defRPr>
      </a:lvl4pPr>
      <a:lvl5pPr marL="2057400" indent="-228600" algn="l" rtl="0" fontAlgn="base">
        <a:lnSpc>
          <a:spcPct val="75000"/>
        </a:lnSpc>
        <a:spcBef>
          <a:spcPct val="30000"/>
        </a:spcBef>
        <a:spcAft>
          <a:spcPct val="0"/>
        </a:spcAft>
        <a:buClr>
          <a:schemeClr val="tx1"/>
        </a:buClr>
        <a:buChar char="»"/>
        <a:defRPr>
          <a:solidFill>
            <a:schemeClr val="tx1"/>
          </a:solidFill>
          <a:latin typeface="+mn-lt"/>
        </a:defRPr>
      </a:lvl5pPr>
      <a:lvl6pPr marL="2514600" indent="-228600" algn="l" rtl="0" fontAlgn="base">
        <a:lnSpc>
          <a:spcPct val="75000"/>
        </a:lnSpc>
        <a:spcBef>
          <a:spcPct val="30000"/>
        </a:spcBef>
        <a:spcAft>
          <a:spcPct val="0"/>
        </a:spcAft>
        <a:buClr>
          <a:schemeClr val="tx1"/>
        </a:buClr>
        <a:buChar char="»"/>
        <a:defRPr>
          <a:solidFill>
            <a:schemeClr val="tx1"/>
          </a:solidFill>
          <a:latin typeface="+mn-lt"/>
        </a:defRPr>
      </a:lvl6pPr>
      <a:lvl7pPr marL="2971800" indent="-228600" algn="l" rtl="0" fontAlgn="base">
        <a:lnSpc>
          <a:spcPct val="75000"/>
        </a:lnSpc>
        <a:spcBef>
          <a:spcPct val="30000"/>
        </a:spcBef>
        <a:spcAft>
          <a:spcPct val="0"/>
        </a:spcAft>
        <a:buClr>
          <a:schemeClr val="tx1"/>
        </a:buClr>
        <a:buChar char="»"/>
        <a:defRPr>
          <a:solidFill>
            <a:schemeClr val="tx1"/>
          </a:solidFill>
          <a:latin typeface="+mn-lt"/>
        </a:defRPr>
      </a:lvl7pPr>
      <a:lvl8pPr marL="3429000" indent="-228600" algn="l" rtl="0" fontAlgn="base">
        <a:lnSpc>
          <a:spcPct val="75000"/>
        </a:lnSpc>
        <a:spcBef>
          <a:spcPct val="30000"/>
        </a:spcBef>
        <a:spcAft>
          <a:spcPct val="0"/>
        </a:spcAft>
        <a:buClr>
          <a:schemeClr val="tx1"/>
        </a:buClr>
        <a:buChar char="»"/>
        <a:defRPr>
          <a:solidFill>
            <a:schemeClr val="tx1"/>
          </a:solidFill>
          <a:latin typeface="+mn-lt"/>
        </a:defRPr>
      </a:lvl8pPr>
      <a:lvl9pPr marL="3886200" indent="-228600" algn="l" rtl="0" fontAlgn="base">
        <a:lnSpc>
          <a:spcPct val="75000"/>
        </a:lnSpc>
        <a:spcBef>
          <a:spcPct val="30000"/>
        </a:spcBef>
        <a:spcAft>
          <a:spcPct val="0"/>
        </a:spcAft>
        <a:buClr>
          <a:schemeClr val="tx1"/>
        </a:buClr>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3.xml"/><Relationship Id="rId7" Type="http://schemas.openxmlformats.org/officeDocument/2006/relationships/oleObject" Target="../embeddings/oleObject8.bin"/><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8.bin"/><Relationship Id="rId12"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7.bin"/><Relationship Id="rId11" Type="http://schemas.openxmlformats.org/officeDocument/2006/relationships/oleObject" Target="../embeddings/oleObject21.bin"/><Relationship Id="rId5" Type="http://schemas.openxmlformats.org/officeDocument/2006/relationships/oleObject" Target="../embeddings/oleObject16.bin"/><Relationship Id="rId10" Type="http://schemas.openxmlformats.org/officeDocument/2006/relationships/image" Target="../media/image38.jpeg"/><Relationship Id="rId4" Type="http://schemas.openxmlformats.org/officeDocument/2006/relationships/oleObject" Target="../embeddings/oleObject15.bin"/><Relationship Id="rId9"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6.bin"/><Relationship Id="rId5" Type="http://schemas.openxmlformats.org/officeDocument/2006/relationships/oleObject" Target="../embeddings/oleObject25.bin"/><Relationship Id="rId10" Type="http://schemas.openxmlformats.org/officeDocument/2006/relationships/oleObject" Target="../embeddings/oleObject30.bin"/><Relationship Id="rId4" Type="http://schemas.openxmlformats.org/officeDocument/2006/relationships/oleObject" Target="../embeddings/oleObject24.bin"/><Relationship Id="rId9"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hyperlink" Target="http://www.euroresidentes.com/futuro/nanotecnologia/diccionario/nanoparticulas.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hyperlink" Target="http://axxon.com.ar/rev/110/c-110TecnoIlus1.ht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055"/>
          <p:cNvSpPr>
            <a:spLocks noGrp="1" noChangeArrowheads="1"/>
          </p:cNvSpPr>
          <p:nvPr>
            <p:ph type="dt" sz="half" idx="2"/>
          </p:nvPr>
        </p:nvSpPr>
        <p:spPr/>
        <p:txBody>
          <a:bodyPr/>
          <a:lstStyle/>
          <a:p>
            <a:fld id="{7AAFF100-748E-439E-86A6-97265237CE98}" type="datetime1">
              <a:rPr lang="es-EC"/>
              <a:pPr/>
              <a:t>12/08/2009</a:t>
            </a:fld>
            <a:endParaRPr lang="es-EC" altLang="en-US"/>
          </a:p>
        </p:txBody>
      </p:sp>
      <p:sp>
        <p:nvSpPr>
          <p:cNvPr id="13" name="Rectangle 2056"/>
          <p:cNvSpPr>
            <a:spLocks noGrp="1" noChangeArrowheads="1"/>
          </p:cNvSpPr>
          <p:nvPr>
            <p:ph type="ftr" sz="quarter" idx="3"/>
          </p:nvPr>
        </p:nvSpPr>
        <p:spPr/>
        <p:txBody>
          <a:bodyPr/>
          <a:lstStyle/>
          <a:p>
            <a:r>
              <a:rPr lang="es-EC" altLang="en-US"/>
              <a:t>Todos los derechos reservados del autor...</a:t>
            </a:r>
          </a:p>
        </p:txBody>
      </p:sp>
      <p:sp>
        <p:nvSpPr>
          <p:cNvPr id="14" name="Rectangle 2057"/>
          <p:cNvSpPr>
            <a:spLocks noGrp="1" noChangeArrowheads="1"/>
          </p:cNvSpPr>
          <p:nvPr>
            <p:ph type="sldNum" sz="quarter" idx="4"/>
          </p:nvPr>
        </p:nvSpPr>
        <p:spPr/>
        <p:txBody>
          <a:bodyPr/>
          <a:lstStyle/>
          <a:p>
            <a:fld id="{607A6F0F-5C15-4E62-AFB0-AB98BB1E5A5C}" type="slidenum">
              <a:rPr lang="es-EC" altLang="en-US"/>
              <a:pPr/>
              <a:t>1</a:t>
            </a:fld>
            <a:endParaRPr lang="es-EC" altLang="en-US"/>
          </a:p>
        </p:txBody>
      </p:sp>
      <p:sp>
        <p:nvSpPr>
          <p:cNvPr id="2078" name="Rectangle 30"/>
          <p:cNvSpPr>
            <a:spLocks noGrp="1" noChangeArrowheads="1"/>
          </p:cNvSpPr>
          <p:nvPr>
            <p:ph type="subTitle" idx="1"/>
          </p:nvPr>
        </p:nvSpPr>
        <p:spPr/>
        <p:txBody>
          <a:bodyPr/>
          <a:lstStyle/>
          <a:p>
            <a:r>
              <a:rPr lang="es-EC"/>
              <a:t>La Exploración Del Nanoespacio</a:t>
            </a:r>
          </a:p>
        </p:txBody>
      </p:sp>
      <p:pic>
        <p:nvPicPr>
          <p:cNvPr id="2073" name="Picture 25"/>
          <p:cNvPicPr>
            <a:picLocks noChangeAspect="1" noChangeArrowheads="1"/>
          </p:cNvPicPr>
          <p:nvPr/>
        </p:nvPicPr>
        <p:blipFill>
          <a:blip r:embed="rId3">
            <a:clrChange>
              <a:clrFrom>
                <a:srgbClr val="FFFFFF"/>
              </a:clrFrom>
              <a:clrTo>
                <a:srgbClr val="FFFFFF">
                  <a:alpha val="0"/>
                </a:srgbClr>
              </a:clrTo>
            </a:clrChange>
            <a:lum bright="100000"/>
          </a:blip>
          <a:srcRect l="10217" r="51715" b="50548"/>
          <a:stretch>
            <a:fillRect/>
          </a:stretch>
        </p:blipFill>
        <p:spPr bwMode="black">
          <a:xfrm>
            <a:off x="381000" y="5715000"/>
            <a:ext cx="841375" cy="655638"/>
          </a:xfrm>
          <a:prstGeom prst="rect">
            <a:avLst/>
          </a:prstGeom>
          <a:noFill/>
          <a:ln w="9525">
            <a:noFill/>
            <a:miter lim="800000"/>
            <a:headEnd/>
            <a:tailEnd/>
          </a:ln>
        </p:spPr>
      </p:pic>
      <p:sp>
        <p:nvSpPr>
          <p:cNvPr id="2079" name="Text Box 31"/>
          <p:cNvSpPr txBox="1">
            <a:spLocks noChangeArrowheads="1"/>
          </p:cNvSpPr>
          <p:nvPr/>
        </p:nvSpPr>
        <p:spPr bwMode="auto">
          <a:xfrm>
            <a:off x="2286000" y="6583363"/>
            <a:ext cx="4343400" cy="274637"/>
          </a:xfrm>
          <a:prstGeom prst="rect">
            <a:avLst/>
          </a:prstGeom>
          <a:noFill/>
          <a:ln w="9525">
            <a:noFill/>
            <a:miter lim="800000"/>
            <a:headEnd/>
            <a:tailEnd/>
          </a:ln>
        </p:spPr>
        <p:txBody>
          <a:bodyPr>
            <a:spAutoFit/>
          </a:bodyPr>
          <a:lstStyle/>
          <a:p>
            <a:pPr algn="ctr" eaLnBrk="0" hangingPunct="0">
              <a:spcBef>
                <a:spcPct val="50000"/>
              </a:spcBef>
              <a:buFontTx/>
              <a:buNone/>
            </a:pPr>
            <a:r>
              <a:rPr kumimoji="1" lang="es-EC" altLang="en-US" sz="1200"/>
              <a:t>Copyright 200</a:t>
            </a:r>
            <a:r>
              <a:rPr kumimoji="1" lang="en-US" altLang="en-US" sz="1200"/>
              <a:t>5</a:t>
            </a:r>
            <a:r>
              <a:rPr kumimoji="1" lang="es-EC" altLang="en-US" sz="1200"/>
              <a:t>-0</a:t>
            </a:r>
            <a:r>
              <a:rPr kumimoji="1" lang="en-US" altLang="en-US" sz="1200"/>
              <a:t>6</a:t>
            </a:r>
            <a:r>
              <a:rPr kumimoji="1" lang="es-EC" altLang="en-US" sz="1200"/>
              <a:t> © </a:t>
            </a:r>
            <a:r>
              <a:rPr kumimoji="1" lang="en-US" altLang="en-US" sz="1200"/>
              <a:t>Grupo # 10</a:t>
            </a:r>
            <a:endParaRPr kumimoji="1" lang="es-EC" altLang="en-US" sz="1200">
              <a:effectLst>
                <a:outerShdw blurRad="38100" dist="38100" dir="2700000" algn="tl">
                  <a:srgbClr val="000000"/>
                </a:outerShdw>
              </a:effectLst>
            </a:endParaRPr>
          </a:p>
        </p:txBody>
      </p:sp>
      <p:pic>
        <p:nvPicPr>
          <p:cNvPr id="2080" name="Picture 32" descr="nn_nano"/>
          <p:cNvPicPr>
            <a:picLocks noChangeAspect="1" noChangeArrowheads="1"/>
          </p:cNvPicPr>
          <p:nvPr/>
        </p:nvPicPr>
        <p:blipFill>
          <a:blip r:embed="rId4"/>
          <a:srcRect l="10527" b="12263"/>
          <a:stretch>
            <a:fillRect/>
          </a:stretch>
        </p:blipFill>
        <p:spPr bwMode="auto">
          <a:xfrm>
            <a:off x="381000" y="0"/>
            <a:ext cx="6477000" cy="3203575"/>
          </a:xfrm>
          <a:prstGeom prst="rect">
            <a:avLst/>
          </a:prstGeom>
          <a:noFill/>
        </p:spPr>
      </p:pic>
      <p:pic>
        <p:nvPicPr>
          <p:cNvPr id="2082" name="Picture 34" descr="tela"/>
          <p:cNvPicPr>
            <a:picLocks noChangeAspect="1" noChangeArrowheads="1"/>
          </p:cNvPicPr>
          <p:nvPr/>
        </p:nvPicPr>
        <p:blipFill>
          <a:blip r:embed="rId5"/>
          <a:srcRect/>
          <a:stretch>
            <a:fillRect/>
          </a:stretch>
        </p:blipFill>
        <p:spPr bwMode="auto">
          <a:xfrm>
            <a:off x="5181600" y="4114800"/>
            <a:ext cx="1658938" cy="1905000"/>
          </a:xfrm>
          <a:prstGeom prst="rect">
            <a:avLst/>
          </a:prstGeom>
          <a:noFill/>
        </p:spPr>
      </p:pic>
      <p:pic>
        <p:nvPicPr>
          <p:cNvPr id="2083" name="Picture 35" descr="a"/>
          <p:cNvPicPr>
            <a:picLocks noChangeAspect="1" noChangeArrowheads="1"/>
          </p:cNvPicPr>
          <p:nvPr/>
        </p:nvPicPr>
        <p:blipFill>
          <a:blip r:embed="rId6"/>
          <a:srcRect/>
          <a:stretch>
            <a:fillRect/>
          </a:stretch>
        </p:blipFill>
        <p:spPr bwMode="auto">
          <a:xfrm>
            <a:off x="1600200" y="4495800"/>
            <a:ext cx="696913" cy="1292225"/>
          </a:xfrm>
          <a:prstGeom prst="rect">
            <a:avLst/>
          </a:prstGeom>
          <a:noFill/>
        </p:spPr>
      </p:pic>
      <p:pic>
        <p:nvPicPr>
          <p:cNvPr id="2084" name="Picture 36" descr="b"/>
          <p:cNvPicPr>
            <a:picLocks noChangeAspect="1" noChangeArrowheads="1"/>
          </p:cNvPicPr>
          <p:nvPr/>
        </p:nvPicPr>
        <p:blipFill>
          <a:blip r:embed="rId7"/>
          <a:srcRect/>
          <a:stretch>
            <a:fillRect/>
          </a:stretch>
        </p:blipFill>
        <p:spPr bwMode="auto">
          <a:xfrm>
            <a:off x="7696200" y="3581400"/>
            <a:ext cx="674688" cy="949325"/>
          </a:xfrm>
          <a:prstGeom prst="rect">
            <a:avLst/>
          </a:prstGeom>
          <a:noFill/>
        </p:spPr>
      </p:pic>
      <p:pic>
        <p:nvPicPr>
          <p:cNvPr id="2085" name="Picture 37" descr="c"/>
          <p:cNvPicPr>
            <a:picLocks noChangeAspect="1" noChangeArrowheads="1"/>
          </p:cNvPicPr>
          <p:nvPr/>
        </p:nvPicPr>
        <p:blipFill>
          <a:blip r:embed="rId8"/>
          <a:srcRect/>
          <a:stretch>
            <a:fillRect/>
          </a:stretch>
        </p:blipFill>
        <p:spPr bwMode="auto">
          <a:xfrm>
            <a:off x="3276600" y="4876800"/>
            <a:ext cx="879475" cy="639763"/>
          </a:xfrm>
          <a:prstGeom prst="rect">
            <a:avLst/>
          </a:prstGeom>
          <a:noFill/>
        </p:spPr>
      </p:pic>
      <p:pic>
        <p:nvPicPr>
          <p:cNvPr id="2086" name="Picture 38" descr="e"/>
          <p:cNvPicPr>
            <a:picLocks noChangeAspect="1" noChangeArrowheads="1"/>
          </p:cNvPicPr>
          <p:nvPr/>
        </p:nvPicPr>
        <p:blipFill>
          <a:blip r:embed="rId9"/>
          <a:srcRect/>
          <a:stretch>
            <a:fillRect/>
          </a:stretch>
        </p:blipFill>
        <p:spPr bwMode="auto">
          <a:xfrm>
            <a:off x="7239000" y="1981200"/>
            <a:ext cx="835025" cy="800100"/>
          </a:xfrm>
          <a:prstGeom prst="rect">
            <a:avLst/>
          </a:prstGeom>
          <a:noFill/>
        </p:spPr>
      </p:pic>
      <p:pic>
        <p:nvPicPr>
          <p:cNvPr id="2087" name="Picture 39" descr="d"/>
          <p:cNvPicPr>
            <a:picLocks noChangeAspect="1" noChangeArrowheads="1"/>
          </p:cNvPicPr>
          <p:nvPr/>
        </p:nvPicPr>
        <p:blipFill>
          <a:blip r:embed="rId10"/>
          <a:srcRect/>
          <a:stretch>
            <a:fillRect/>
          </a:stretch>
        </p:blipFill>
        <p:spPr bwMode="auto">
          <a:xfrm>
            <a:off x="7924800" y="533400"/>
            <a:ext cx="993775" cy="7540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080"/>
                                        </p:tgtEl>
                                        <p:attrNameLst>
                                          <p:attrName>style.visibility</p:attrName>
                                        </p:attrNameLst>
                                      </p:cBhvr>
                                      <p:to>
                                        <p:strVal val="visible"/>
                                      </p:to>
                                    </p:set>
                                    <p:animEffect transition="in" filter="blinds(horizontal)">
                                      <p:cBhvr>
                                        <p:cTn id="7" dur="500"/>
                                        <p:tgtEl>
                                          <p:spTgt spid="2080"/>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078">
                                            <p:txEl>
                                              <p:pRg st="0" end="0"/>
                                            </p:txEl>
                                          </p:spTgt>
                                        </p:tgtEl>
                                        <p:attrNameLst>
                                          <p:attrName>style.visibility</p:attrName>
                                        </p:attrNameLst>
                                      </p:cBhvr>
                                      <p:to>
                                        <p:strVal val="visible"/>
                                      </p:to>
                                    </p:set>
                                    <p:animEffect transition="in" filter="strips(downRight)">
                                      <p:cBhvr>
                                        <p:cTn id="11" dur="500"/>
                                        <p:tgtEl>
                                          <p:spTgt spid="2078">
                                            <p:txEl>
                                              <p:pRg st="0" end="0"/>
                                            </p:txEl>
                                          </p:spTgt>
                                        </p:tgtEl>
                                      </p:cBhvr>
                                    </p:animEffect>
                                  </p:childTnLst>
                                </p:cTn>
                              </p:par>
                            </p:childTnLst>
                          </p:cTn>
                        </p:par>
                        <p:par>
                          <p:cTn id="12" fill="hold">
                            <p:stCondLst>
                              <p:cond delay="1000"/>
                            </p:stCondLst>
                            <p:childTnLst>
                              <p:par>
                                <p:cTn id="13" presetID="15" presetClass="entr" presetSubtype="0" fill="hold" nodeType="afterEffect">
                                  <p:stCondLst>
                                    <p:cond delay="0"/>
                                  </p:stCondLst>
                                  <p:childTnLst>
                                    <p:set>
                                      <p:cBhvr>
                                        <p:cTn id="14" dur="1" fill="hold">
                                          <p:stCondLst>
                                            <p:cond delay="0"/>
                                          </p:stCondLst>
                                        </p:cTn>
                                        <p:tgtEl>
                                          <p:spTgt spid="2086"/>
                                        </p:tgtEl>
                                        <p:attrNameLst>
                                          <p:attrName>style.visibility</p:attrName>
                                        </p:attrNameLst>
                                      </p:cBhvr>
                                      <p:to>
                                        <p:strVal val="visible"/>
                                      </p:to>
                                    </p:set>
                                    <p:anim calcmode="lin" valueType="num">
                                      <p:cBhvr>
                                        <p:cTn id="15" dur="1000" fill="hold"/>
                                        <p:tgtEl>
                                          <p:spTgt spid="2086"/>
                                        </p:tgtEl>
                                        <p:attrNameLst>
                                          <p:attrName>ppt_w</p:attrName>
                                        </p:attrNameLst>
                                      </p:cBhvr>
                                      <p:tavLst>
                                        <p:tav tm="0">
                                          <p:val>
                                            <p:fltVal val="0"/>
                                          </p:val>
                                        </p:tav>
                                        <p:tav tm="100000">
                                          <p:val>
                                            <p:strVal val="#ppt_w"/>
                                          </p:val>
                                        </p:tav>
                                      </p:tavLst>
                                    </p:anim>
                                    <p:anim calcmode="lin" valueType="num">
                                      <p:cBhvr>
                                        <p:cTn id="16" dur="1000" fill="hold"/>
                                        <p:tgtEl>
                                          <p:spTgt spid="2086"/>
                                        </p:tgtEl>
                                        <p:attrNameLst>
                                          <p:attrName>ppt_h</p:attrName>
                                        </p:attrNameLst>
                                      </p:cBhvr>
                                      <p:tavLst>
                                        <p:tav tm="0">
                                          <p:val>
                                            <p:fltVal val="0"/>
                                          </p:val>
                                        </p:tav>
                                        <p:tav tm="100000">
                                          <p:val>
                                            <p:strVal val="#ppt_h"/>
                                          </p:val>
                                        </p:tav>
                                      </p:tavLst>
                                    </p:anim>
                                    <p:anim calcmode="lin" valueType="num">
                                      <p:cBhvr>
                                        <p:cTn id="17" dur="1000" fill="hold"/>
                                        <p:tgtEl>
                                          <p:spTgt spid="208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086"/>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000"/>
                            </p:stCondLst>
                            <p:childTnLst>
                              <p:par>
                                <p:cTn id="20" presetID="15" presetClass="entr" presetSubtype="0" fill="hold" nodeType="afterEffect">
                                  <p:stCondLst>
                                    <p:cond delay="0"/>
                                  </p:stCondLst>
                                  <p:childTnLst>
                                    <p:set>
                                      <p:cBhvr>
                                        <p:cTn id="21" dur="1" fill="hold">
                                          <p:stCondLst>
                                            <p:cond delay="0"/>
                                          </p:stCondLst>
                                        </p:cTn>
                                        <p:tgtEl>
                                          <p:spTgt spid="2087"/>
                                        </p:tgtEl>
                                        <p:attrNameLst>
                                          <p:attrName>style.visibility</p:attrName>
                                        </p:attrNameLst>
                                      </p:cBhvr>
                                      <p:to>
                                        <p:strVal val="visible"/>
                                      </p:to>
                                    </p:set>
                                    <p:anim calcmode="lin" valueType="num">
                                      <p:cBhvr>
                                        <p:cTn id="22" dur="1000" fill="hold"/>
                                        <p:tgtEl>
                                          <p:spTgt spid="2087"/>
                                        </p:tgtEl>
                                        <p:attrNameLst>
                                          <p:attrName>ppt_w</p:attrName>
                                        </p:attrNameLst>
                                      </p:cBhvr>
                                      <p:tavLst>
                                        <p:tav tm="0">
                                          <p:val>
                                            <p:fltVal val="0"/>
                                          </p:val>
                                        </p:tav>
                                        <p:tav tm="100000">
                                          <p:val>
                                            <p:strVal val="#ppt_w"/>
                                          </p:val>
                                        </p:tav>
                                      </p:tavLst>
                                    </p:anim>
                                    <p:anim calcmode="lin" valueType="num">
                                      <p:cBhvr>
                                        <p:cTn id="23" dur="1000" fill="hold"/>
                                        <p:tgtEl>
                                          <p:spTgt spid="2087"/>
                                        </p:tgtEl>
                                        <p:attrNameLst>
                                          <p:attrName>ppt_h</p:attrName>
                                        </p:attrNameLst>
                                      </p:cBhvr>
                                      <p:tavLst>
                                        <p:tav tm="0">
                                          <p:val>
                                            <p:fltVal val="0"/>
                                          </p:val>
                                        </p:tav>
                                        <p:tav tm="100000">
                                          <p:val>
                                            <p:strVal val="#ppt_h"/>
                                          </p:val>
                                        </p:tav>
                                      </p:tavLst>
                                    </p:anim>
                                    <p:anim calcmode="lin" valueType="num">
                                      <p:cBhvr>
                                        <p:cTn id="24" dur="1000" fill="hold"/>
                                        <p:tgtEl>
                                          <p:spTgt spid="208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087"/>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3000"/>
                            </p:stCondLst>
                            <p:childTnLst>
                              <p:par>
                                <p:cTn id="27" presetID="16" presetClass="entr" presetSubtype="26" fill="hold" nodeType="afterEffect">
                                  <p:stCondLst>
                                    <p:cond delay="0"/>
                                  </p:stCondLst>
                                  <p:childTnLst>
                                    <p:set>
                                      <p:cBhvr>
                                        <p:cTn id="28" dur="1" fill="hold">
                                          <p:stCondLst>
                                            <p:cond delay="0"/>
                                          </p:stCondLst>
                                        </p:cTn>
                                        <p:tgtEl>
                                          <p:spTgt spid="2084"/>
                                        </p:tgtEl>
                                        <p:attrNameLst>
                                          <p:attrName>style.visibility</p:attrName>
                                        </p:attrNameLst>
                                      </p:cBhvr>
                                      <p:to>
                                        <p:strVal val="visible"/>
                                      </p:to>
                                    </p:set>
                                    <p:animEffect transition="in" filter="barn(inHorizontal)">
                                      <p:cBhvr>
                                        <p:cTn id="29" dur="500"/>
                                        <p:tgtEl>
                                          <p:spTgt spid="2084"/>
                                        </p:tgtEl>
                                      </p:cBhvr>
                                    </p:animEffect>
                                  </p:childTnLst>
                                </p:cTn>
                              </p:par>
                            </p:childTnLst>
                          </p:cTn>
                        </p:par>
                        <p:par>
                          <p:cTn id="30" fill="hold">
                            <p:stCondLst>
                              <p:cond delay="3500"/>
                            </p:stCondLst>
                            <p:childTnLst>
                              <p:par>
                                <p:cTn id="31" presetID="19" presetClass="entr" presetSubtype="10" fill="hold" nodeType="afterEffect">
                                  <p:stCondLst>
                                    <p:cond delay="0"/>
                                  </p:stCondLst>
                                  <p:childTnLst>
                                    <p:set>
                                      <p:cBhvr>
                                        <p:cTn id="32" dur="1" fill="hold">
                                          <p:stCondLst>
                                            <p:cond delay="0"/>
                                          </p:stCondLst>
                                        </p:cTn>
                                        <p:tgtEl>
                                          <p:spTgt spid="2082"/>
                                        </p:tgtEl>
                                        <p:attrNameLst>
                                          <p:attrName>style.visibility</p:attrName>
                                        </p:attrNameLst>
                                      </p:cBhvr>
                                      <p:to>
                                        <p:strVal val="visible"/>
                                      </p:to>
                                    </p:set>
                                    <p:anim calcmode="lin" valueType="num">
                                      <p:cBhvr>
                                        <p:cTn id="33" dur="5000" fill="hold"/>
                                        <p:tgtEl>
                                          <p:spTgt spid="2082"/>
                                        </p:tgtEl>
                                        <p:attrNameLst>
                                          <p:attrName>ppt_w</p:attrName>
                                        </p:attrNameLst>
                                      </p:cBhvr>
                                      <p:tavLst>
                                        <p:tav tm="0" fmla="#ppt_w*sin(2.5*pi*$)">
                                          <p:val>
                                            <p:fltVal val="0"/>
                                          </p:val>
                                        </p:tav>
                                        <p:tav tm="100000">
                                          <p:val>
                                            <p:fltVal val="1"/>
                                          </p:val>
                                        </p:tav>
                                      </p:tavLst>
                                    </p:anim>
                                    <p:anim calcmode="lin" valueType="num">
                                      <p:cBhvr>
                                        <p:cTn id="34" dur="5000" fill="hold"/>
                                        <p:tgtEl>
                                          <p:spTgt spid="2082"/>
                                        </p:tgtEl>
                                        <p:attrNameLst>
                                          <p:attrName>ppt_h</p:attrName>
                                        </p:attrNameLst>
                                      </p:cBhvr>
                                      <p:tavLst>
                                        <p:tav tm="0">
                                          <p:val>
                                            <p:strVal val="#ppt_h"/>
                                          </p:val>
                                        </p:tav>
                                        <p:tav tm="100000">
                                          <p:val>
                                            <p:strVal val="#ppt_h"/>
                                          </p:val>
                                        </p:tav>
                                      </p:tavLst>
                                    </p:anim>
                                  </p:childTnLst>
                                </p:cTn>
                              </p:par>
                            </p:childTnLst>
                          </p:cTn>
                        </p:par>
                        <p:par>
                          <p:cTn id="35" fill="hold">
                            <p:stCondLst>
                              <p:cond delay="8500"/>
                            </p:stCondLst>
                            <p:childTnLst>
                              <p:par>
                                <p:cTn id="36" presetID="12" presetClass="entr" presetSubtype="4" fill="hold" nodeType="afterEffect">
                                  <p:stCondLst>
                                    <p:cond delay="0"/>
                                  </p:stCondLst>
                                  <p:childTnLst>
                                    <p:set>
                                      <p:cBhvr>
                                        <p:cTn id="37" dur="1" fill="hold">
                                          <p:stCondLst>
                                            <p:cond delay="0"/>
                                          </p:stCondLst>
                                        </p:cTn>
                                        <p:tgtEl>
                                          <p:spTgt spid="2083"/>
                                        </p:tgtEl>
                                        <p:attrNameLst>
                                          <p:attrName>style.visibility</p:attrName>
                                        </p:attrNameLst>
                                      </p:cBhvr>
                                      <p:to>
                                        <p:strVal val="visible"/>
                                      </p:to>
                                    </p:set>
                                    <p:animEffect transition="in" filter="slide(fromBottom)">
                                      <p:cBhvr>
                                        <p:cTn id="38" dur="500"/>
                                        <p:tgtEl>
                                          <p:spTgt spid="2083"/>
                                        </p:tgtEl>
                                      </p:cBhvr>
                                    </p:animEffect>
                                  </p:childTnLst>
                                </p:cTn>
                              </p:par>
                            </p:childTnLst>
                          </p:cTn>
                        </p:par>
                        <p:par>
                          <p:cTn id="39" fill="hold">
                            <p:stCondLst>
                              <p:cond delay="9000"/>
                            </p:stCondLst>
                            <p:childTnLst>
                              <p:par>
                                <p:cTn id="40" presetID="12" presetClass="entr" presetSubtype="4" fill="hold" nodeType="afterEffect">
                                  <p:stCondLst>
                                    <p:cond delay="0"/>
                                  </p:stCondLst>
                                  <p:childTnLst>
                                    <p:set>
                                      <p:cBhvr>
                                        <p:cTn id="41" dur="1" fill="hold">
                                          <p:stCondLst>
                                            <p:cond delay="0"/>
                                          </p:stCondLst>
                                        </p:cTn>
                                        <p:tgtEl>
                                          <p:spTgt spid="2085"/>
                                        </p:tgtEl>
                                        <p:attrNameLst>
                                          <p:attrName>style.visibility</p:attrName>
                                        </p:attrNameLst>
                                      </p:cBhvr>
                                      <p:to>
                                        <p:strVal val="visible"/>
                                      </p:to>
                                    </p:set>
                                    <p:animEffect transition="in" filter="slide(fromBottom)">
                                      <p:cBhvr>
                                        <p:cTn id="42" dur="500"/>
                                        <p:tgtEl>
                                          <p:spTgt spid="2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 Marcador de fecha"/>
          <p:cNvSpPr>
            <a:spLocks noGrp="1"/>
          </p:cNvSpPr>
          <p:nvPr>
            <p:ph type="dt" sz="half" idx="10"/>
          </p:nvPr>
        </p:nvSpPr>
        <p:spPr/>
        <p:txBody>
          <a:bodyPr/>
          <a:lstStyle/>
          <a:p>
            <a:fld id="{F5DE32F1-F325-4339-B31E-0BB0D3C825A1}" type="datetime1">
              <a:rPr lang="es-EC"/>
              <a:pPr/>
              <a:t>12/08/2009</a:t>
            </a:fld>
            <a:endParaRPr lang="es-EC" altLang="en-US"/>
          </a:p>
        </p:txBody>
      </p:sp>
      <p:sp>
        <p:nvSpPr>
          <p:cNvPr id="24" name="2 Marcador de pie de página"/>
          <p:cNvSpPr>
            <a:spLocks noGrp="1"/>
          </p:cNvSpPr>
          <p:nvPr>
            <p:ph type="ftr" sz="quarter" idx="11"/>
          </p:nvPr>
        </p:nvSpPr>
        <p:spPr/>
        <p:txBody>
          <a:bodyPr/>
          <a:lstStyle/>
          <a:p>
            <a:r>
              <a:rPr lang="es-EC" altLang="en-US"/>
              <a:t>Todos los derechos reservados del autor...</a:t>
            </a:r>
          </a:p>
        </p:txBody>
      </p:sp>
      <p:sp>
        <p:nvSpPr>
          <p:cNvPr id="25" name="3 Marcador de número de diapositiva"/>
          <p:cNvSpPr>
            <a:spLocks noGrp="1"/>
          </p:cNvSpPr>
          <p:nvPr>
            <p:ph type="sldNum" sz="quarter" idx="12"/>
          </p:nvPr>
        </p:nvSpPr>
        <p:spPr/>
        <p:txBody>
          <a:bodyPr/>
          <a:lstStyle/>
          <a:p>
            <a:fld id="{0D037416-6806-4504-937F-51CE31F87C8C}" type="slidenum">
              <a:rPr lang="es-EC" altLang="en-US"/>
              <a:pPr/>
              <a:t>10</a:t>
            </a:fld>
            <a:endParaRPr lang="es-EC" altLang="en-US"/>
          </a:p>
        </p:txBody>
      </p:sp>
      <p:grpSp>
        <p:nvGrpSpPr>
          <p:cNvPr id="427029" name="Group 21"/>
          <p:cNvGrpSpPr>
            <a:grpSpLocks/>
          </p:cNvGrpSpPr>
          <p:nvPr/>
        </p:nvGrpSpPr>
        <p:grpSpPr bwMode="auto">
          <a:xfrm>
            <a:off x="381000" y="457200"/>
            <a:ext cx="7848600" cy="6161088"/>
            <a:chOff x="0" y="3246"/>
            <a:chExt cx="5760" cy="3881"/>
          </a:xfrm>
        </p:grpSpPr>
        <p:sp>
          <p:nvSpPr>
            <p:cNvPr id="427013" name="Rectangle 5"/>
            <p:cNvSpPr>
              <a:spLocks noChangeArrowheads="1"/>
            </p:cNvSpPr>
            <p:nvPr/>
          </p:nvSpPr>
          <p:spPr bwMode="auto">
            <a:xfrm>
              <a:off x="0" y="3246"/>
              <a:ext cx="4494" cy="3246"/>
            </a:xfrm>
            <a:prstGeom prst="rect">
              <a:avLst/>
            </a:prstGeom>
            <a:noFill/>
            <a:ln w="9525">
              <a:noFill/>
              <a:miter lim="800000"/>
              <a:headEnd/>
              <a:tailEnd/>
            </a:ln>
            <a:effectLst/>
          </p:spPr>
          <p:txBody>
            <a:bodyPr>
              <a:spAutoFit/>
            </a:bodyPr>
            <a:lstStyle/>
            <a:p>
              <a:endParaRPr lang="es-ES"/>
            </a:p>
          </p:txBody>
        </p:sp>
        <p:grpSp>
          <p:nvGrpSpPr>
            <p:cNvPr id="427028" name="Group 20"/>
            <p:cNvGrpSpPr>
              <a:grpSpLocks/>
            </p:cNvGrpSpPr>
            <p:nvPr/>
          </p:nvGrpSpPr>
          <p:grpSpPr bwMode="auto">
            <a:xfrm>
              <a:off x="0" y="3246"/>
              <a:ext cx="5760" cy="3881"/>
              <a:chOff x="0" y="5805"/>
              <a:chExt cx="5760" cy="3881"/>
            </a:xfrm>
          </p:grpSpPr>
          <p:sp>
            <p:nvSpPr>
              <p:cNvPr id="427014" name="Rectangle 6"/>
              <p:cNvSpPr>
                <a:spLocks noChangeArrowheads="1"/>
              </p:cNvSpPr>
              <p:nvPr/>
            </p:nvSpPr>
            <p:spPr bwMode="auto">
              <a:xfrm>
                <a:off x="0" y="5805"/>
                <a:ext cx="5702" cy="2559"/>
              </a:xfrm>
              <a:prstGeom prst="rect">
                <a:avLst/>
              </a:prstGeom>
              <a:noFill/>
              <a:ln w="9525">
                <a:noFill/>
                <a:miter lim="800000"/>
                <a:headEnd/>
                <a:tailEnd/>
              </a:ln>
              <a:effectLst/>
            </p:spPr>
            <p:txBody>
              <a:bodyPr>
                <a:spAutoFit/>
              </a:bodyPr>
              <a:lstStyle/>
              <a:p>
                <a:endParaRPr lang="es-ES"/>
              </a:p>
            </p:txBody>
          </p:sp>
          <p:grpSp>
            <p:nvGrpSpPr>
              <p:cNvPr id="427027" name="Group 19"/>
              <p:cNvGrpSpPr>
                <a:grpSpLocks/>
              </p:cNvGrpSpPr>
              <p:nvPr/>
            </p:nvGrpSpPr>
            <p:grpSpPr bwMode="auto">
              <a:xfrm>
                <a:off x="0" y="5805"/>
                <a:ext cx="5760" cy="3881"/>
                <a:chOff x="0" y="7999"/>
                <a:chExt cx="5760" cy="3881"/>
              </a:xfrm>
            </p:grpSpPr>
            <p:sp>
              <p:nvSpPr>
                <p:cNvPr id="427015" name="Rectangle 7"/>
                <p:cNvSpPr>
                  <a:spLocks noChangeArrowheads="1"/>
                </p:cNvSpPr>
                <p:nvPr/>
              </p:nvSpPr>
              <p:spPr bwMode="auto">
                <a:xfrm>
                  <a:off x="0" y="7999"/>
                  <a:ext cx="5760" cy="2194"/>
                </a:xfrm>
                <a:prstGeom prst="rect">
                  <a:avLst/>
                </a:prstGeom>
                <a:noFill/>
                <a:ln w="9525">
                  <a:noFill/>
                  <a:miter lim="800000"/>
                  <a:headEnd/>
                  <a:tailEnd/>
                </a:ln>
                <a:effectLst/>
              </p:spPr>
              <p:txBody>
                <a:bodyPr>
                  <a:spAutoFit/>
                </a:bodyPr>
                <a:lstStyle/>
                <a:p>
                  <a:endParaRPr lang="es-ES"/>
                </a:p>
              </p:txBody>
            </p:sp>
            <p:grpSp>
              <p:nvGrpSpPr>
                <p:cNvPr id="427026" name="Group 18"/>
                <p:cNvGrpSpPr>
                  <a:grpSpLocks/>
                </p:cNvGrpSpPr>
                <p:nvPr/>
              </p:nvGrpSpPr>
              <p:grpSpPr bwMode="auto">
                <a:xfrm>
                  <a:off x="0" y="7999"/>
                  <a:ext cx="5760" cy="3881"/>
                  <a:chOff x="0" y="7999"/>
                  <a:chExt cx="5760" cy="3881"/>
                </a:xfrm>
              </p:grpSpPr>
              <p:sp>
                <p:nvSpPr>
                  <p:cNvPr id="427025" name="Rectangle 17"/>
                  <p:cNvSpPr>
                    <a:spLocks noChangeArrowheads="1"/>
                  </p:cNvSpPr>
                  <p:nvPr/>
                </p:nvSpPr>
                <p:spPr bwMode="auto">
                  <a:xfrm>
                    <a:off x="0" y="7999"/>
                    <a:ext cx="5760" cy="3881"/>
                  </a:xfrm>
                  <a:prstGeom prst="rect">
                    <a:avLst/>
                  </a:prstGeom>
                  <a:noFill/>
                  <a:ln w="9525">
                    <a:noFill/>
                    <a:miter lim="800000"/>
                    <a:headEnd/>
                    <a:tailEnd/>
                  </a:ln>
                  <a:effectLst/>
                </p:spPr>
                <p:txBody>
                  <a:bodyPr/>
                  <a:lstStyle/>
                  <a:p>
                    <a:endParaRPr lang="es-ES"/>
                  </a:p>
                </p:txBody>
              </p:sp>
              <p:grpSp>
                <p:nvGrpSpPr>
                  <p:cNvPr id="427024" name="Group 16"/>
                  <p:cNvGrpSpPr>
                    <a:grpSpLocks/>
                  </p:cNvGrpSpPr>
                  <p:nvPr/>
                </p:nvGrpSpPr>
                <p:grpSpPr bwMode="auto">
                  <a:xfrm>
                    <a:off x="0" y="7999"/>
                    <a:ext cx="5760" cy="3881"/>
                    <a:chOff x="0" y="9045"/>
                    <a:chExt cx="5760" cy="3881"/>
                  </a:xfrm>
                </p:grpSpPr>
                <p:sp>
                  <p:nvSpPr>
                    <p:cNvPr id="427016" name="Rectangle 8"/>
                    <p:cNvSpPr>
                      <a:spLocks noChangeArrowheads="1"/>
                    </p:cNvSpPr>
                    <p:nvPr/>
                  </p:nvSpPr>
                  <p:spPr bwMode="auto">
                    <a:xfrm>
                      <a:off x="0" y="9045"/>
                      <a:ext cx="5760" cy="1046"/>
                    </a:xfrm>
                    <a:prstGeom prst="rect">
                      <a:avLst/>
                    </a:prstGeom>
                    <a:noFill/>
                    <a:ln w="9525">
                      <a:noFill/>
                      <a:miter lim="800000"/>
                      <a:headEnd/>
                      <a:tailEnd/>
                    </a:ln>
                    <a:effectLst/>
                  </p:spPr>
                  <p:txBody>
                    <a:bodyPr>
                      <a:spAutoFit/>
                    </a:bodyPr>
                    <a:lstStyle/>
                    <a:p>
                      <a:endParaRPr lang="es-ES"/>
                    </a:p>
                  </p:txBody>
                </p:sp>
                <p:grpSp>
                  <p:nvGrpSpPr>
                    <p:cNvPr id="427023" name="Group 15"/>
                    <p:cNvGrpSpPr>
                      <a:grpSpLocks/>
                    </p:cNvGrpSpPr>
                    <p:nvPr/>
                  </p:nvGrpSpPr>
                  <p:grpSpPr bwMode="auto">
                    <a:xfrm>
                      <a:off x="0" y="9045"/>
                      <a:ext cx="5760" cy="3881"/>
                      <a:chOff x="0" y="9045"/>
                      <a:chExt cx="5760" cy="3881"/>
                    </a:xfrm>
                  </p:grpSpPr>
                  <p:sp>
                    <p:nvSpPr>
                      <p:cNvPr id="427022" name="Rectangle 14"/>
                      <p:cNvSpPr>
                        <a:spLocks noChangeArrowheads="1"/>
                      </p:cNvSpPr>
                      <p:nvPr/>
                    </p:nvSpPr>
                    <p:spPr bwMode="auto">
                      <a:xfrm>
                        <a:off x="0" y="9045"/>
                        <a:ext cx="5760" cy="3881"/>
                      </a:xfrm>
                      <a:prstGeom prst="rect">
                        <a:avLst/>
                      </a:prstGeom>
                      <a:noFill/>
                      <a:ln w="9525">
                        <a:noFill/>
                        <a:miter lim="800000"/>
                        <a:headEnd/>
                        <a:tailEnd/>
                      </a:ln>
                      <a:effectLst/>
                    </p:spPr>
                    <p:txBody>
                      <a:bodyPr/>
                      <a:lstStyle/>
                      <a:p>
                        <a:endParaRPr lang="es-ES"/>
                      </a:p>
                    </p:txBody>
                  </p:sp>
                  <p:grpSp>
                    <p:nvGrpSpPr>
                      <p:cNvPr id="427021" name="Group 13"/>
                      <p:cNvGrpSpPr>
                        <a:grpSpLocks/>
                      </p:cNvGrpSpPr>
                      <p:nvPr/>
                    </p:nvGrpSpPr>
                    <p:grpSpPr bwMode="auto">
                      <a:xfrm>
                        <a:off x="0" y="9045"/>
                        <a:ext cx="5760" cy="3881"/>
                        <a:chOff x="0" y="12926"/>
                        <a:chExt cx="5760" cy="3881"/>
                      </a:xfrm>
                    </p:grpSpPr>
                    <p:sp>
                      <p:nvSpPr>
                        <p:cNvPr id="427017" name="Rectangle 9"/>
                        <p:cNvSpPr>
                          <a:spLocks noChangeArrowheads="1"/>
                        </p:cNvSpPr>
                        <p:nvPr/>
                      </p:nvSpPr>
                      <p:spPr bwMode="auto">
                        <a:xfrm>
                          <a:off x="0" y="12926"/>
                          <a:ext cx="5760" cy="3881"/>
                        </a:xfrm>
                        <a:prstGeom prst="rect">
                          <a:avLst/>
                        </a:prstGeom>
                        <a:noFill/>
                        <a:ln w="9525">
                          <a:noFill/>
                          <a:miter lim="800000"/>
                          <a:headEnd/>
                          <a:tailEnd/>
                        </a:ln>
                        <a:effectLst/>
                      </p:spPr>
                      <p:txBody>
                        <a:bodyPr>
                          <a:spAutoFit/>
                        </a:bodyPr>
                        <a:lstStyle/>
                        <a:p>
                          <a:endParaRPr lang="es-ES"/>
                        </a:p>
                      </p:txBody>
                    </p:sp>
                    <p:grpSp>
                      <p:nvGrpSpPr>
                        <p:cNvPr id="427020" name="Group 12"/>
                        <p:cNvGrpSpPr>
                          <a:grpSpLocks/>
                        </p:cNvGrpSpPr>
                        <p:nvPr/>
                      </p:nvGrpSpPr>
                      <p:grpSpPr bwMode="auto">
                        <a:xfrm>
                          <a:off x="0" y="12926"/>
                          <a:ext cx="5760" cy="1289"/>
                          <a:chOff x="0" y="12926"/>
                          <a:chExt cx="5760" cy="1289"/>
                        </a:xfrm>
                      </p:grpSpPr>
                      <p:sp>
                        <p:nvSpPr>
                          <p:cNvPr id="427019" name="Rectangle 11"/>
                          <p:cNvSpPr>
                            <a:spLocks noChangeArrowheads="1"/>
                          </p:cNvSpPr>
                          <p:nvPr/>
                        </p:nvSpPr>
                        <p:spPr bwMode="auto">
                          <a:xfrm>
                            <a:off x="0" y="12926"/>
                            <a:ext cx="5760" cy="1289"/>
                          </a:xfrm>
                          <a:prstGeom prst="rect">
                            <a:avLst/>
                          </a:prstGeom>
                          <a:noFill/>
                          <a:ln w="9525">
                            <a:noFill/>
                            <a:miter lim="800000"/>
                            <a:headEnd/>
                            <a:tailEnd/>
                          </a:ln>
                          <a:effectLst/>
                        </p:spPr>
                        <p:txBody>
                          <a:bodyPr/>
                          <a:lstStyle/>
                          <a:p>
                            <a:endParaRPr lang="es-ES"/>
                          </a:p>
                        </p:txBody>
                      </p:sp>
                      <p:sp>
                        <p:nvSpPr>
                          <p:cNvPr id="427018" name="Rectangle 10"/>
                          <p:cNvSpPr>
                            <a:spLocks noChangeArrowheads="1"/>
                          </p:cNvSpPr>
                          <p:nvPr/>
                        </p:nvSpPr>
                        <p:spPr bwMode="auto">
                          <a:xfrm>
                            <a:off x="0" y="12926"/>
                            <a:ext cx="5760" cy="1289"/>
                          </a:xfrm>
                          <a:prstGeom prst="rect">
                            <a:avLst/>
                          </a:prstGeom>
                          <a:noFill/>
                          <a:ln w="9525">
                            <a:noFill/>
                            <a:miter lim="800000"/>
                            <a:headEnd/>
                            <a:tailEnd/>
                          </a:ln>
                          <a:effectLst/>
                        </p:spPr>
                        <p:txBody>
                          <a:bodyPr/>
                          <a:lstStyle/>
                          <a:p>
                            <a:pPr>
                              <a:spcBef>
                                <a:spcPct val="0"/>
                              </a:spcBef>
                              <a:buFontTx/>
                              <a:buNone/>
                            </a:pPr>
                            <a:r>
                              <a:rPr kumimoji="1" lang="es-EC" sz="2000" b="1">
                                <a:latin typeface="Times New Roman" pitchFamily="18" charset="0"/>
                              </a:rPr>
                              <a:t>Los productos adicionales, hoy disponible, que benefician de las características únicas de los nanomateriales, incluyen:</a:t>
                            </a:r>
                          </a:p>
                          <a:p>
                            <a:pPr>
                              <a:spcBef>
                                <a:spcPct val="0"/>
                              </a:spcBef>
                              <a:buFontTx/>
                              <a:buNone/>
                            </a:pPr>
                            <a:endParaRPr kumimoji="1" lang="es-EC" sz="2000" b="1">
                              <a:latin typeface="Times New Roman" pitchFamily="18" charset="0"/>
                            </a:endParaRPr>
                          </a:p>
                          <a:p>
                            <a:pPr lvl="2" eaLnBrk="0" hangingPunct="0">
                              <a:spcBef>
                                <a:spcPct val="0"/>
                              </a:spcBef>
                            </a:pPr>
                            <a:r>
                              <a:rPr kumimoji="1" lang="es-EC" sz="2000" b="1">
                                <a:latin typeface="Times New Roman" pitchFamily="18" charset="0"/>
                              </a:rPr>
                              <a:t>Pinturas y capas a proteger contra la corrosión, rasguños y la radiación </a:t>
                            </a:r>
                          </a:p>
                          <a:p>
                            <a:pPr lvl="2" eaLnBrk="0" hangingPunct="0">
                              <a:spcBef>
                                <a:spcPct val="0"/>
                              </a:spcBef>
                            </a:pPr>
                            <a:r>
                              <a:rPr kumimoji="1" lang="es-EC" sz="2000" b="1">
                                <a:latin typeface="Times New Roman" pitchFamily="18" charset="0"/>
                              </a:rPr>
                              <a:t>Protective and glare-reducing coatings for eyeglasses and cars </a:t>
                            </a:r>
                          </a:p>
                          <a:p>
                            <a:pPr lvl="2" eaLnBrk="0" hangingPunct="0">
                              <a:spcBef>
                                <a:spcPct val="0"/>
                              </a:spcBef>
                            </a:pPr>
                            <a:r>
                              <a:rPr kumimoji="1" lang="es-EC" sz="2000" b="1">
                                <a:latin typeface="Times New Roman" pitchFamily="18" charset="0"/>
                              </a:rPr>
                              <a:t>Herramientas para corte de metal </a:t>
                            </a:r>
                          </a:p>
                          <a:p>
                            <a:pPr lvl="2" eaLnBrk="0" hangingPunct="0">
                              <a:spcBef>
                                <a:spcPct val="0"/>
                              </a:spcBef>
                            </a:pPr>
                            <a:r>
                              <a:rPr kumimoji="1" lang="es-EC" sz="2000" b="1">
                                <a:latin typeface="Times New Roman" pitchFamily="18" charset="0"/>
                              </a:rPr>
                              <a:t>Sunscreens y cosméticos </a:t>
                            </a:r>
                          </a:p>
                          <a:p>
                            <a:pPr lvl="2" eaLnBrk="0" hangingPunct="0">
                              <a:spcBef>
                                <a:spcPct val="0"/>
                              </a:spcBef>
                            </a:pPr>
                            <a:r>
                              <a:rPr kumimoji="1" lang="es-EC" sz="2000" b="1">
                                <a:latin typeface="Times New Roman" pitchFamily="18" charset="0"/>
                              </a:rPr>
                              <a:t>Pelotas de tenis más duraderas </a:t>
                            </a:r>
                          </a:p>
                          <a:p>
                            <a:pPr lvl="2" eaLnBrk="0" hangingPunct="0">
                              <a:spcBef>
                                <a:spcPct val="0"/>
                              </a:spcBef>
                            </a:pPr>
                            <a:r>
                              <a:rPr kumimoji="1" lang="es-EC" sz="2000" b="1">
                                <a:latin typeface="Times New Roman" pitchFamily="18" charset="0"/>
                              </a:rPr>
                              <a:t>Raquetas más fuertes y ligeras para jugar al tenis </a:t>
                            </a:r>
                          </a:p>
                          <a:p>
                            <a:pPr lvl="2" eaLnBrk="0" hangingPunct="0">
                              <a:spcBef>
                                <a:spcPct val="0"/>
                              </a:spcBef>
                            </a:pPr>
                            <a:r>
                              <a:rPr kumimoji="1" lang="es-EC" sz="2000" b="1">
                                <a:latin typeface="Times New Roman" pitchFamily="18" charset="0"/>
                              </a:rPr>
                              <a:t>Ropa y colchones anti- manchas </a:t>
                            </a:r>
                          </a:p>
                          <a:p>
                            <a:pPr lvl="2" eaLnBrk="0" hangingPunct="0">
                              <a:spcBef>
                                <a:spcPct val="0"/>
                              </a:spcBef>
                            </a:pPr>
                            <a:r>
                              <a:rPr kumimoji="1" lang="es-EC" sz="2000" b="1">
                                <a:latin typeface="Times New Roman" pitchFamily="18" charset="0"/>
                              </a:rPr>
                              <a:t>Vendas para quemaduras y heridas </a:t>
                            </a:r>
                          </a:p>
                          <a:p>
                            <a:pPr lvl="2" eaLnBrk="0" hangingPunct="0">
                              <a:spcBef>
                                <a:spcPct val="0"/>
                              </a:spcBef>
                            </a:pPr>
                            <a:r>
                              <a:rPr kumimoji="1" lang="es-EC" sz="2000" b="1">
                                <a:latin typeface="Times New Roman" pitchFamily="18" charset="0"/>
                              </a:rPr>
                              <a:t>Tinta </a:t>
                            </a:r>
                          </a:p>
                          <a:p>
                            <a:pPr eaLnBrk="0" hangingPunct="0">
                              <a:spcBef>
                                <a:spcPct val="0"/>
                              </a:spcBef>
                              <a:buFontTx/>
                              <a:buNone/>
                            </a:pPr>
                            <a:endParaRPr kumimoji="1" lang="es-EC" sz="2000" b="1">
                              <a:latin typeface="Times New Roman" pitchFamily="18" charset="0"/>
                            </a:endParaRPr>
                          </a:p>
                        </p:txBody>
                      </p:sp>
                    </p:grpSp>
                  </p:grpSp>
                </p:grpSp>
              </p:grpSp>
            </p:grpSp>
          </p:grpSp>
        </p:grpSp>
      </p:grpSp>
      <p:sp>
        <p:nvSpPr>
          <p:cNvPr id="427034" name="Rectangle 26"/>
          <p:cNvSpPr>
            <a:spLocks noChangeArrowheads="1"/>
          </p:cNvSpPr>
          <p:nvPr/>
        </p:nvSpPr>
        <p:spPr bwMode="auto">
          <a:xfrm>
            <a:off x="0" y="1489075"/>
            <a:ext cx="9144000" cy="822325"/>
          </a:xfrm>
          <a:prstGeom prst="rect">
            <a:avLst/>
          </a:prstGeom>
          <a:noFill/>
          <a:ln w="9525">
            <a:noFill/>
            <a:miter lim="800000"/>
            <a:headEnd/>
            <a:tailEnd/>
          </a:ln>
          <a:effectLst/>
        </p:spPr>
        <p:txBody>
          <a:bodyPr>
            <a:spAutoFit/>
          </a:bodyPr>
          <a:lstStyle/>
          <a:p>
            <a:pPr>
              <a:spcBef>
                <a:spcPct val="0"/>
              </a:spcBef>
              <a:buFontTx/>
              <a:buNone/>
            </a:pPr>
            <a:endParaRPr kumimoji="1" lang="en-US" sz="2400">
              <a:latin typeface="Times New Roman" pitchFamily="18" charset="0"/>
            </a:endParaRPr>
          </a:p>
          <a:p>
            <a:pPr lvl="2" eaLnBrk="0" hangingPunct="0">
              <a:spcBef>
                <a:spcPct val="0"/>
              </a:spcBef>
              <a:buFontTx/>
              <a:buNone/>
            </a:pPr>
            <a:endParaRPr kumimoji="1" lang="en-US" sz="2400">
              <a:latin typeface="Times New Roman" pitchFamily="18" charset="0"/>
            </a:endParaRPr>
          </a:p>
        </p:txBody>
      </p:sp>
      <p:sp>
        <p:nvSpPr>
          <p:cNvPr id="427038" name="Rectangle 30"/>
          <p:cNvSpPr>
            <a:spLocks noChangeArrowheads="1"/>
          </p:cNvSpPr>
          <p:nvPr/>
        </p:nvSpPr>
        <p:spPr bwMode="auto">
          <a:xfrm>
            <a:off x="0" y="3192463"/>
            <a:ext cx="9144000" cy="533400"/>
          </a:xfrm>
          <a:prstGeom prst="rect">
            <a:avLst/>
          </a:prstGeom>
          <a:noFill/>
          <a:ln w="9525">
            <a:noFill/>
            <a:miter lim="800000"/>
            <a:headEnd/>
            <a:tailEnd/>
          </a:ln>
          <a:effectLst/>
        </p:spPr>
        <p:txBody>
          <a:bodyPr lIns="0" tIns="0" rIns="0" bIns="0">
            <a:spAutoFit/>
          </a:bodyPr>
          <a:lstStyle/>
          <a:p>
            <a:pPr>
              <a:spcBef>
                <a:spcPct val="0"/>
              </a:spcBef>
              <a:buFontTx/>
              <a:buNone/>
            </a:pPr>
            <a:endParaRPr kumimoji="1" lang="en-US" sz="1100"/>
          </a:p>
          <a:p>
            <a:pPr eaLnBrk="0" hangingPunct="0">
              <a:spcBef>
                <a:spcPct val="0"/>
              </a:spcBef>
              <a:buFontTx/>
              <a:buNone/>
            </a:pPr>
            <a:endParaRPr kumimoji="1" lang="en-US" sz="2400">
              <a:latin typeface="Times New Roman" pitchFamily="18" charset="0"/>
            </a:endParaRPr>
          </a:p>
        </p:txBody>
      </p:sp>
      <p:sp>
        <p:nvSpPr>
          <p:cNvPr id="427039" name="Rectangle 31"/>
          <p:cNvSpPr>
            <a:spLocks noChangeArrowheads="1"/>
          </p:cNvSpPr>
          <p:nvPr/>
        </p:nvSpPr>
        <p:spPr bwMode="auto">
          <a:xfrm>
            <a:off x="0" y="3725863"/>
            <a:ext cx="9144000" cy="822325"/>
          </a:xfrm>
          <a:prstGeom prst="rect">
            <a:avLst/>
          </a:prstGeom>
          <a:noFill/>
          <a:ln w="9525">
            <a:noFill/>
            <a:miter lim="800000"/>
            <a:headEnd/>
            <a:tailEnd/>
          </a:ln>
          <a:effectLst/>
        </p:spPr>
        <p:txBody>
          <a:bodyPr>
            <a:spAutoFit/>
          </a:bodyPr>
          <a:lstStyle/>
          <a:p>
            <a:pPr>
              <a:spcBef>
                <a:spcPct val="0"/>
              </a:spcBef>
              <a:buFontTx/>
              <a:buNone/>
            </a:pPr>
            <a:endParaRPr kumimoji="1" lang="en-US" sz="2400">
              <a:latin typeface="Times New Roman" pitchFamily="18" charset="0"/>
            </a:endParaRPr>
          </a:p>
          <a:p>
            <a:pPr eaLnBrk="0" hangingPunct="0">
              <a:spcBef>
                <a:spcPct val="0"/>
              </a:spcBef>
              <a:buFontTx/>
              <a:buNone/>
            </a:pPr>
            <a:endParaRPr kumimoji="1" lang="en-US" sz="2400">
              <a:latin typeface="Times New Roman" pitchFamily="18" charset="0"/>
            </a:endParaRPr>
          </a:p>
        </p:txBody>
      </p:sp>
      <p:sp>
        <p:nvSpPr>
          <p:cNvPr id="427040" name="Rectangle 32"/>
          <p:cNvSpPr>
            <a:spLocks noChangeArrowheads="1"/>
          </p:cNvSpPr>
          <p:nvPr/>
        </p:nvSpPr>
        <p:spPr bwMode="auto">
          <a:xfrm>
            <a:off x="0" y="4548188"/>
            <a:ext cx="9144000" cy="822325"/>
          </a:xfrm>
          <a:prstGeom prst="rect">
            <a:avLst/>
          </a:prstGeom>
          <a:noFill/>
          <a:ln w="9525">
            <a:noFill/>
            <a:miter lim="800000"/>
            <a:headEnd/>
            <a:tailEnd/>
          </a:ln>
          <a:effectLst/>
        </p:spPr>
        <p:txBody>
          <a:bodyPr>
            <a:spAutoFit/>
          </a:bodyPr>
          <a:lstStyle/>
          <a:p>
            <a:pPr>
              <a:spcBef>
                <a:spcPct val="0"/>
              </a:spcBef>
              <a:buFontTx/>
              <a:buNone/>
            </a:pPr>
            <a:endParaRPr kumimoji="1" lang="en-US" sz="2400">
              <a:latin typeface="Times New Roman" pitchFamily="18" charset="0"/>
            </a:endParaRPr>
          </a:p>
          <a:p>
            <a:pPr eaLnBrk="0" hangingPunct="0">
              <a:spcBef>
                <a:spcPct val="0"/>
              </a:spcBef>
              <a:buFontTx/>
              <a:buNone/>
            </a:pPr>
            <a:endParaRPr kumimoji="1" lang="en-US" sz="2400">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Marcador de fecha"/>
          <p:cNvSpPr>
            <a:spLocks noGrp="1"/>
          </p:cNvSpPr>
          <p:nvPr>
            <p:ph type="dt" sz="half" idx="10"/>
          </p:nvPr>
        </p:nvSpPr>
        <p:spPr/>
        <p:txBody>
          <a:bodyPr/>
          <a:lstStyle/>
          <a:p>
            <a:fld id="{57EA5C84-7188-49FF-98CD-9D3A01DF2B3A}" type="datetime1">
              <a:rPr lang="es-EC"/>
              <a:pPr/>
              <a:t>12/08/2009</a:t>
            </a:fld>
            <a:endParaRPr lang="es-EC" altLang="en-US"/>
          </a:p>
        </p:txBody>
      </p:sp>
      <p:sp>
        <p:nvSpPr>
          <p:cNvPr id="28" name="2 Marcador de pie de página"/>
          <p:cNvSpPr>
            <a:spLocks noGrp="1"/>
          </p:cNvSpPr>
          <p:nvPr>
            <p:ph type="ftr" sz="quarter" idx="11"/>
          </p:nvPr>
        </p:nvSpPr>
        <p:spPr/>
        <p:txBody>
          <a:bodyPr/>
          <a:lstStyle/>
          <a:p>
            <a:r>
              <a:rPr lang="es-EC" altLang="en-US"/>
              <a:t>Todos los derechos reservados del autor...</a:t>
            </a:r>
          </a:p>
        </p:txBody>
      </p:sp>
      <p:sp>
        <p:nvSpPr>
          <p:cNvPr id="29" name="3 Marcador de número de diapositiva"/>
          <p:cNvSpPr>
            <a:spLocks noGrp="1"/>
          </p:cNvSpPr>
          <p:nvPr>
            <p:ph type="sldNum" sz="quarter" idx="12"/>
          </p:nvPr>
        </p:nvSpPr>
        <p:spPr/>
        <p:txBody>
          <a:bodyPr/>
          <a:lstStyle/>
          <a:p>
            <a:fld id="{AA3A940A-F4FA-4321-900E-B5A822D254C4}" type="slidenum">
              <a:rPr lang="es-EC" altLang="en-US"/>
              <a:pPr/>
              <a:t>11</a:t>
            </a:fld>
            <a:endParaRPr lang="es-EC" altLang="en-US"/>
          </a:p>
        </p:txBody>
      </p:sp>
      <p:grpSp>
        <p:nvGrpSpPr>
          <p:cNvPr id="428046" name="Group 14"/>
          <p:cNvGrpSpPr>
            <a:grpSpLocks/>
          </p:cNvGrpSpPr>
          <p:nvPr/>
        </p:nvGrpSpPr>
        <p:grpSpPr bwMode="auto">
          <a:xfrm>
            <a:off x="381000" y="457200"/>
            <a:ext cx="7086600" cy="4572000"/>
            <a:chOff x="0" y="3825"/>
            <a:chExt cx="5760" cy="3825"/>
          </a:xfrm>
        </p:grpSpPr>
        <p:sp>
          <p:nvSpPr>
            <p:cNvPr id="428035" name="Rectangle 3"/>
            <p:cNvSpPr>
              <a:spLocks noChangeArrowheads="1"/>
            </p:cNvSpPr>
            <p:nvPr/>
          </p:nvSpPr>
          <p:spPr bwMode="auto">
            <a:xfrm>
              <a:off x="0" y="3825"/>
              <a:ext cx="4494" cy="3825"/>
            </a:xfrm>
            <a:prstGeom prst="rect">
              <a:avLst/>
            </a:prstGeom>
            <a:noFill/>
            <a:ln w="9525">
              <a:noFill/>
              <a:miter lim="800000"/>
              <a:headEnd/>
              <a:tailEnd/>
            </a:ln>
            <a:effectLst/>
          </p:spPr>
          <p:txBody>
            <a:bodyPr>
              <a:spAutoFit/>
            </a:bodyPr>
            <a:lstStyle/>
            <a:p>
              <a:endParaRPr lang="es-ES"/>
            </a:p>
          </p:txBody>
        </p:sp>
        <p:grpSp>
          <p:nvGrpSpPr>
            <p:cNvPr id="428045" name="Group 13"/>
            <p:cNvGrpSpPr>
              <a:grpSpLocks/>
            </p:cNvGrpSpPr>
            <p:nvPr/>
          </p:nvGrpSpPr>
          <p:grpSpPr bwMode="auto">
            <a:xfrm>
              <a:off x="0" y="3825"/>
              <a:ext cx="5760" cy="2672"/>
              <a:chOff x="0" y="6497"/>
              <a:chExt cx="5760" cy="2672"/>
            </a:xfrm>
          </p:grpSpPr>
          <p:sp>
            <p:nvSpPr>
              <p:cNvPr id="428036" name="Rectangle 4"/>
              <p:cNvSpPr>
                <a:spLocks noChangeArrowheads="1"/>
              </p:cNvSpPr>
              <p:nvPr/>
            </p:nvSpPr>
            <p:spPr bwMode="auto">
              <a:xfrm>
                <a:off x="0" y="6497"/>
                <a:ext cx="5702" cy="2672"/>
              </a:xfrm>
              <a:prstGeom prst="rect">
                <a:avLst/>
              </a:prstGeom>
              <a:noFill/>
              <a:ln w="9525">
                <a:noFill/>
                <a:miter lim="800000"/>
                <a:headEnd/>
                <a:tailEnd/>
              </a:ln>
              <a:effectLst/>
            </p:spPr>
            <p:txBody>
              <a:bodyPr>
                <a:spAutoFit/>
              </a:bodyPr>
              <a:lstStyle/>
              <a:p>
                <a:endParaRPr lang="es-ES"/>
              </a:p>
            </p:txBody>
          </p:sp>
          <p:grpSp>
            <p:nvGrpSpPr>
              <p:cNvPr id="428044" name="Group 12"/>
              <p:cNvGrpSpPr>
                <a:grpSpLocks/>
              </p:cNvGrpSpPr>
              <p:nvPr/>
            </p:nvGrpSpPr>
            <p:grpSpPr bwMode="auto">
              <a:xfrm>
                <a:off x="0" y="6497"/>
                <a:ext cx="5760" cy="2194"/>
                <a:chOff x="0" y="8691"/>
                <a:chExt cx="5760" cy="2194"/>
              </a:xfrm>
            </p:grpSpPr>
            <p:sp>
              <p:nvSpPr>
                <p:cNvPr id="428037" name="Rectangle 5"/>
                <p:cNvSpPr>
                  <a:spLocks noChangeArrowheads="1"/>
                </p:cNvSpPr>
                <p:nvPr/>
              </p:nvSpPr>
              <p:spPr bwMode="auto">
                <a:xfrm>
                  <a:off x="0" y="8691"/>
                  <a:ext cx="5760" cy="2194"/>
                </a:xfrm>
                <a:prstGeom prst="rect">
                  <a:avLst/>
                </a:prstGeom>
                <a:noFill/>
                <a:ln w="9525">
                  <a:noFill/>
                  <a:miter lim="800000"/>
                  <a:headEnd/>
                  <a:tailEnd/>
                </a:ln>
                <a:effectLst/>
              </p:spPr>
              <p:txBody>
                <a:bodyPr>
                  <a:spAutoFit/>
                </a:bodyPr>
                <a:lstStyle/>
                <a:p>
                  <a:endParaRPr lang="es-ES"/>
                </a:p>
              </p:txBody>
            </p:sp>
            <p:grpSp>
              <p:nvGrpSpPr>
                <p:cNvPr id="428043" name="Group 11"/>
                <p:cNvGrpSpPr>
                  <a:grpSpLocks/>
                </p:cNvGrpSpPr>
                <p:nvPr/>
              </p:nvGrpSpPr>
              <p:grpSpPr bwMode="auto">
                <a:xfrm>
                  <a:off x="0" y="8691"/>
                  <a:ext cx="5760" cy="2053"/>
                  <a:chOff x="0" y="8691"/>
                  <a:chExt cx="5760" cy="2053"/>
                </a:xfrm>
              </p:grpSpPr>
              <p:sp>
                <p:nvSpPr>
                  <p:cNvPr id="428042" name="Rectangle 10"/>
                  <p:cNvSpPr>
                    <a:spLocks noChangeArrowheads="1"/>
                  </p:cNvSpPr>
                  <p:nvPr/>
                </p:nvSpPr>
                <p:spPr bwMode="auto">
                  <a:xfrm>
                    <a:off x="0" y="8691"/>
                    <a:ext cx="5760" cy="2053"/>
                  </a:xfrm>
                  <a:prstGeom prst="rect">
                    <a:avLst/>
                  </a:prstGeom>
                  <a:noFill/>
                  <a:ln w="9525">
                    <a:noFill/>
                    <a:miter lim="800000"/>
                    <a:headEnd/>
                    <a:tailEnd/>
                  </a:ln>
                  <a:effectLst/>
                </p:spPr>
                <p:txBody>
                  <a:bodyPr/>
                  <a:lstStyle/>
                  <a:p>
                    <a:endParaRPr lang="es-ES"/>
                  </a:p>
                </p:txBody>
              </p:sp>
              <p:grpSp>
                <p:nvGrpSpPr>
                  <p:cNvPr id="428041" name="Group 9"/>
                  <p:cNvGrpSpPr>
                    <a:grpSpLocks/>
                  </p:cNvGrpSpPr>
                  <p:nvPr/>
                </p:nvGrpSpPr>
                <p:grpSpPr bwMode="auto">
                  <a:xfrm>
                    <a:off x="0" y="8691"/>
                    <a:ext cx="5760" cy="2053"/>
                    <a:chOff x="0" y="10744"/>
                    <a:chExt cx="5760" cy="2053"/>
                  </a:xfrm>
                </p:grpSpPr>
                <p:sp>
                  <p:nvSpPr>
                    <p:cNvPr id="428038" name="Rectangle 6"/>
                    <p:cNvSpPr>
                      <a:spLocks noChangeArrowheads="1"/>
                    </p:cNvSpPr>
                    <p:nvPr/>
                  </p:nvSpPr>
                  <p:spPr bwMode="auto">
                    <a:xfrm>
                      <a:off x="0" y="10744"/>
                      <a:ext cx="5760" cy="2053"/>
                    </a:xfrm>
                    <a:prstGeom prst="rect">
                      <a:avLst/>
                    </a:prstGeom>
                    <a:noFill/>
                    <a:ln w="9525">
                      <a:noFill/>
                      <a:miter lim="800000"/>
                      <a:headEnd/>
                      <a:tailEnd/>
                    </a:ln>
                    <a:effectLst/>
                  </p:spPr>
                  <p:txBody>
                    <a:bodyPr>
                      <a:spAutoFit/>
                    </a:bodyPr>
                    <a:lstStyle/>
                    <a:p>
                      <a:endParaRPr lang="es-ES"/>
                    </a:p>
                  </p:txBody>
                </p:sp>
                <p:sp>
                  <p:nvSpPr>
                    <p:cNvPr id="428039" name="Rectangle 7"/>
                    <p:cNvSpPr>
                      <a:spLocks noChangeArrowheads="1"/>
                    </p:cNvSpPr>
                    <p:nvPr/>
                  </p:nvSpPr>
                  <p:spPr bwMode="auto">
                    <a:xfrm>
                      <a:off x="0" y="10744"/>
                      <a:ext cx="5760" cy="1760"/>
                    </a:xfrm>
                    <a:prstGeom prst="rect">
                      <a:avLst/>
                    </a:prstGeom>
                    <a:noFill/>
                    <a:ln w="9525">
                      <a:noFill/>
                      <a:miter lim="800000"/>
                      <a:headEnd/>
                      <a:tailEnd/>
                    </a:ln>
                    <a:effectLst/>
                  </p:spPr>
                  <p:txBody>
                    <a:bodyPr/>
                    <a:lstStyle/>
                    <a:p>
                      <a:pPr>
                        <a:spcBef>
                          <a:spcPct val="0"/>
                        </a:spcBef>
                        <a:buFontTx/>
                        <a:buNone/>
                      </a:pPr>
                      <a:r>
                        <a:rPr kumimoji="1" lang="en-US" sz="1800" b="1" i="1" u="sng">
                          <a:latin typeface="Times New Roman" pitchFamily="18" charset="0"/>
                        </a:rPr>
                        <a:t>La nanobiotecnología:</a:t>
                      </a:r>
                      <a:r>
                        <a:rPr kumimoji="1" lang="en-US" sz="1800" b="1">
                          <a:latin typeface="Times New Roman" pitchFamily="18" charset="0"/>
                        </a:rPr>
                        <a:t> la bionanotecnología es una rama de la nanotecnología basada en el uso de estructuras biológicas tales como las proteínas ATP's, DNA, etc. </a:t>
                      </a:r>
                      <a:br>
                        <a:rPr kumimoji="1" lang="en-US" sz="1800" b="1">
                          <a:latin typeface="Times New Roman" pitchFamily="18" charset="0"/>
                        </a:rPr>
                      </a:br>
                      <a:r>
                        <a:rPr kumimoji="1" lang="en-US" sz="1800" b="1">
                          <a:latin typeface="Times New Roman" pitchFamily="18" charset="0"/>
                        </a:rPr>
                        <a:t>Frecuentemente llamada tecnología húmeda - seca, donde el término "húmeda" pertenece a los componentes biológicos y la parte "seca" se corresponde a la ingeniería de nanoparticulas</a:t>
                      </a:r>
                      <a:r>
                        <a:rPr kumimoji="1" lang="en-US" sz="1800" b="1">
                          <a:latin typeface="Times New Roman" pitchFamily="18" charset="0"/>
                          <a:hlinkClick r:id=""/>
                        </a:rPr>
                        <a:t> </a:t>
                      </a:r>
                      <a:r>
                        <a:rPr kumimoji="1" lang="en-US" sz="1800" b="1">
                          <a:latin typeface="Times New Roman" pitchFamily="18" charset="0"/>
                        </a:rPr>
                        <a:t>inorgánicas.</a:t>
                      </a:r>
                    </a:p>
                    <a:p>
                      <a:pPr eaLnBrk="0" hangingPunct="0">
                        <a:spcBef>
                          <a:spcPct val="0"/>
                        </a:spcBef>
                        <a:buFontTx/>
                        <a:buNone/>
                      </a:pPr>
                      <a:r>
                        <a:rPr kumimoji="1" lang="en-US" sz="1800" b="1">
                          <a:latin typeface="Times New Roman" pitchFamily="18" charset="0"/>
                        </a:rPr>
                        <a:t>En la actualidad se han logrado algunos progresos experimentales en este área y el número de bio - nanodispositivos propuesto es enorme.</a:t>
                      </a:r>
                    </a:p>
                    <a:p>
                      <a:pPr eaLnBrk="0" hangingPunct="0">
                        <a:spcBef>
                          <a:spcPct val="0"/>
                        </a:spcBef>
                        <a:buFontTx/>
                        <a:buNone/>
                      </a:pPr>
                      <a:r>
                        <a:rPr kumimoji="1" lang="en-US" sz="1800" b="1">
                          <a:latin typeface="Times New Roman" pitchFamily="18" charset="0"/>
                        </a:rPr>
                        <a:t>Entrando en un terreno futurista, el concepto de bio-nanotecnología esta basado en las llamadas células artificiales que actualmente forma parte de un programa de investigación de la Nasa y es uno de los campos más prometedores de la nanomedicina.</a:t>
                      </a:r>
                    </a:p>
                    <a:p>
                      <a:pPr eaLnBrk="0" hangingPunct="0">
                        <a:spcBef>
                          <a:spcPct val="0"/>
                        </a:spcBef>
                        <a:buFontTx/>
                        <a:buNone/>
                      </a:pPr>
                      <a:r>
                        <a:rPr kumimoji="1" lang="en-US" sz="1800" b="1">
                          <a:latin typeface="Times New Roman" pitchFamily="18" charset="0"/>
                        </a:rPr>
                        <a:t>Estás células tendrían un "comportamiento muy eficiente" (más eficiente que las células ordinarias) por ejemplo en la entrega de oxígeno o haciendo y destruyendo virus. </a:t>
                      </a:r>
                    </a:p>
                    <a:p>
                      <a:pPr eaLnBrk="0" hangingPunct="0">
                        <a:spcBef>
                          <a:spcPct val="0"/>
                        </a:spcBef>
                        <a:buFontTx/>
                        <a:buNone/>
                      </a:pPr>
                      <a:r>
                        <a:rPr kumimoji="1" lang="en-US" sz="1800" b="1">
                          <a:latin typeface="Times New Roman" pitchFamily="18" charset="0"/>
                        </a:rPr>
                        <a:t>La interacción entre la biología, medicina, nanotecnología, nanomedicina es uno de los campos más prometedores de la investigación siempre que se vayan dando pasos que ayuden a superar las limitaciones con las que se enfrenta la nanotecnología en general.</a:t>
                      </a:r>
                    </a:p>
                  </p:txBody>
                </p:sp>
              </p:grpSp>
            </p:grpSp>
          </p:grpSp>
        </p:grpSp>
      </p:grpSp>
      <p:sp>
        <p:nvSpPr>
          <p:cNvPr id="428040" name="AutoShape 8"/>
          <p:cNvSpPr>
            <a:spLocks noChangeAspect="1" noChangeArrowheads="1"/>
          </p:cNvSpPr>
          <p:nvPr/>
        </p:nvSpPr>
        <p:spPr bwMode="auto">
          <a:xfrm>
            <a:off x="128588" y="1417638"/>
            <a:ext cx="1714500" cy="1292225"/>
          </a:xfrm>
          <a:prstGeom prst="rect">
            <a:avLst/>
          </a:prstGeom>
          <a:noFill/>
        </p:spPr>
        <p:txBody>
          <a:bodyPr/>
          <a:lstStyle/>
          <a:p>
            <a:endParaRPr lang="es-ES"/>
          </a:p>
        </p:txBody>
      </p:sp>
      <p:grpSp>
        <p:nvGrpSpPr>
          <p:cNvPr id="428052" name="Group 20"/>
          <p:cNvGrpSpPr>
            <a:grpSpLocks/>
          </p:cNvGrpSpPr>
          <p:nvPr/>
        </p:nvGrpSpPr>
        <p:grpSpPr bwMode="auto">
          <a:xfrm>
            <a:off x="1736725" y="2725738"/>
            <a:ext cx="5670550" cy="1387475"/>
            <a:chOff x="0" y="0"/>
            <a:chExt cx="3572" cy="874"/>
          </a:xfrm>
        </p:grpSpPr>
        <p:sp>
          <p:nvSpPr>
            <p:cNvPr id="428047" name="Rectangle 15"/>
            <p:cNvSpPr>
              <a:spLocks noChangeArrowheads="1"/>
            </p:cNvSpPr>
            <p:nvPr/>
          </p:nvSpPr>
          <p:spPr bwMode="auto">
            <a:xfrm>
              <a:off x="0" y="0"/>
              <a:ext cx="3516" cy="0"/>
            </a:xfrm>
            <a:prstGeom prst="rect">
              <a:avLst/>
            </a:prstGeom>
            <a:noFill/>
            <a:ln w="9525">
              <a:noFill/>
              <a:miter lim="800000"/>
              <a:headEnd/>
              <a:tailEnd/>
            </a:ln>
            <a:effectLst/>
          </p:spPr>
          <p:txBody>
            <a:bodyPr>
              <a:spAutoFit/>
            </a:bodyPr>
            <a:lstStyle/>
            <a:p>
              <a:endParaRPr lang="es-ES"/>
            </a:p>
          </p:txBody>
        </p:sp>
        <p:grpSp>
          <p:nvGrpSpPr>
            <p:cNvPr id="428051" name="Group 19"/>
            <p:cNvGrpSpPr>
              <a:grpSpLocks/>
            </p:cNvGrpSpPr>
            <p:nvPr/>
          </p:nvGrpSpPr>
          <p:grpSpPr bwMode="auto">
            <a:xfrm>
              <a:off x="0" y="0"/>
              <a:ext cx="3572" cy="874"/>
              <a:chOff x="0" y="0"/>
              <a:chExt cx="3572" cy="874"/>
            </a:xfrm>
          </p:grpSpPr>
          <p:sp>
            <p:nvSpPr>
              <p:cNvPr id="428048" name="Rectangle 16"/>
              <p:cNvSpPr>
                <a:spLocks noChangeArrowheads="1"/>
              </p:cNvSpPr>
              <p:nvPr/>
            </p:nvSpPr>
            <p:spPr bwMode="auto">
              <a:xfrm>
                <a:off x="0" y="0"/>
                <a:ext cx="3572" cy="0"/>
              </a:xfrm>
              <a:prstGeom prst="rect">
                <a:avLst/>
              </a:prstGeom>
              <a:noFill/>
              <a:ln w="9525">
                <a:noFill/>
                <a:miter lim="800000"/>
                <a:headEnd/>
                <a:tailEnd/>
              </a:ln>
              <a:effectLst/>
            </p:spPr>
            <p:txBody>
              <a:bodyPr>
                <a:spAutoFit/>
              </a:bodyPr>
              <a:lstStyle/>
              <a:p>
                <a:endParaRPr lang="es-ES"/>
              </a:p>
            </p:txBody>
          </p:sp>
          <p:sp>
            <p:nvSpPr>
              <p:cNvPr id="428049" name="Rectangle 17"/>
              <p:cNvSpPr>
                <a:spLocks noChangeArrowheads="1"/>
              </p:cNvSpPr>
              <p:nvPr/>
            </p:nvSpPr>
            <p:spPr bwMode="auto">
              <a:xfrm>
                <a:off x="0" y="0"/>
                <a:ext cx="3572" cy="874"/>
              </a:xfrm>
              <a:prstGeom prst="rect">
                <a:avLst/>
              </a:prstGeom>
              <a:noFill/>
              <a:ln w="9525">
                <a:noFill/>
                <a:miter lim="800000"/>
                <a:headEnd/>
                <a:tailEnd/>
              </a:ln>
              <a:effectLst/>
            </p:spPr>
            <p:txBody>
              <a:bodyPr/>
              <a:lstStyle/>
              <a:p>
                <a:pPr>
                  <a:spcBef>
                    <a:spcPct val="0"/>
                  </a:spcBef>
                  <a:buFontTx/>
                  <a:buNone/>
                </a:pPr>
                <a:r>
                  <a:rPr kumimoji="1" lang="en-US" sz="2400">
                    <a:latin typeface="Times New Roman" pitchFamily="18" charset="0"/>
                  </a:rPr>
                  <a:t>  </a:t>
                </a:r>
                <a:r>
                  <a:rPr kumimoji="1" lang="en-US" sz="8500">
                    <a:latin typeface="Times New Roman" pitchFamily="18" charset="0"/>
                  </a:rPr>
                  <a:t> </a:t>
                </a:r>
                <a:r>
                  <a:rPr kumimoji="1" lang="en-US" sz="2400">
                    <a:latin typeface="Times New Roman" pitchFamily="18" charset="0"/>
                  </a:rPr>
                  <a:t>              </a:t>
                </a:r>
              </a:p>
            </p:txBody>
          </p:sp>
        </p:grpSp>
      </p:grpSp>
      <p:pic>
        <p:nvPicPr>
          <p:cNvPr id="428050" name="Picture 18" descr="portada2"/>
          <p:cNvPicPr>
            <a:picLocks noChangeAspect="1" noChangeArrowheads="1"/>
          </p:cNvPicPr>
          <p:nvPr/>
        </p:nvPicPr>
        <p:blipFill>
          <a:blip r:embed="rId3"/>
          <a:srcRect/>
          <a:stretch>
            <a:fillRect/>
          </a:stretch>
        </p:blipFill>
        <p:spPr bwMode="auto">
          <a:xfrm>
            <a:off x="7620000" y="152400"/>
            <a:ext cx="1165225" cy="1360488"/>
          </a:xfrm>
          <a:prstGeom prst="rect">
            <a:avLst/>
          </a:prstGeom>
          <a:noFill/>
        </p:spPr>
      </p:pic>
      <p:grpSp>
        <p:nvGrpSpPr>
          <p:cNvPr id="428058" name="Group 26"/>
          <p:cNvGrpSpPr>
            <a:grpSpLocks/>
          </p:cNvGrpSpPr>
          <p:nvPr/>
        </p:nvGrpSpPr>
        <p:grpSpPr bwMode="auto">
          <a:xfrm>
            <a:off x="1736725" y="2828925"/>
            <a:ext cx="5670550" cy="1189038"/>
            <a:chOff x="0" y="0"/>
            <a:chExt cx="3572" cy="749"/>
          </a:xfrm>
        </p:grpSpPr>
        <p:sp>
          <p:nvSpPr>
            <p:cNvPr id="428053" name="Rectangle 21"/>
            <p:cNvSpPr>
              <a:spLocks noChangeArrowheads="1"/>
            </p:cNvSpPr>
            <p:nvPr/>
          </p:nvSpPr>
          <p:spPr bwMode="auto">
            <a:xfrm>
              <a:off x="0" y="0"/>
              <a:ext cx="3516" cy="0"/>
            </a:xfrm>
            <a:prstGeom prst="rect">
              <a:avLst/>
            </a:prstGeom>
            <a:noFill/>
            <a:ln w="9525">
              <a:noFill/>
              <a:miter lim="800000"/>
              <a:headEnd/>
              <a:tailEnd/>
            </a:ln>
            <a:effectLst/>
          </p:spPr>
          <p:txBody>
            <a:bodyPr>
              <a:spAutoFit/>
            </a:bodyPr>
            <a:lstStyle/>
            <a:p>
              <a:endParaRPr lang="es-ES"/>
            </a:p>
          </p:txBody>
        </p:sp>
        <p:grpSp>
          <p:nvGrpSpPr>
            <p:cNvPr id="428057" name="Group 25"/>
            <p:cNvGrpSpPr>
              <a:grpSpLocks/>
            </p:cNvGrpSpPr>
            <p:nvPr/>
          </p:nvGrpSpPr>
          <p:grpSpPr bwMode="auto">
            <a:xfrm>
              <a:off x="0" y="0"/>
              <a:ext cx="3572" cy="749"/>
              <a:chOff x="0" y="0"/>
              <a:chExt cx="3572" cy="749"/>
            </a:xfrm>
          </p:grpSpPr>
          <p:sp>
            <p:nvSpPr>
              <p:cNvPr id="428054" name="Rectangle 22"/>
              <p:cNvSpPr>
                <a:spLocks noChangeArrowheads="1"/>
              </p:cNvSpPr>
              <p:nvPr/>
            </p:nvSpPr>
            <p:spPr bwMode="auto">
              <a:xfrm>
                <a:off x="0" y="0"/>
                <a:ext cx="3572" cy="0"/>
              </a:xfrm>
              <a:prstGeom prst="rect">
                <a:avLst/>
              </a:prstGeom>
              <a:noFill/>
              <a:ln w="9525">
                <a:noFill/>
                <a:miter lim="800000"/>
                <a:headEnd/>
                <a:tailEnd/>
              </a:ln>
              <a:effectLst/>
            </p:spPr>
            <p:txBody>
              <a:bodyPr>
                <a:spAutoFit/>
              </a:bodyPr>
              <a:lstStyle/>
              <a:p>
                <a:endParaRPr lang="es-ES"/>
              </a:p>
            </p:txBody>
          </p:sp>
          <p:sp>
            <p:nvSpPr>
              <p:cNvPr id="428055" name="Rectangle 23"/>
              <p:cNvSpPr>
                <a:spLocks noChangeArrowheads="1"/>
              </p:cNvSpPr>
              <p:nvPr/>
            </p:nvSpPr>
            <p:spPr bwMode="auto">
              <a:xfrm>
                <a:off x="0" y="0"/>
                <a:ext cx="3572" cy="749"/>
              </a:xfrm>
              <a:prstGeom prst="rect">
                <a:avLst/>
              </a:prstGeom>
              <a:noFill/>
              <a:ln w="9525">
                <a:noFill/>
                <a:miter lim="800000"/>
                <a:headEnd/>
                <a:tailEnd/>
              </a:ln>
              <a:effectLst/>
            </p:spPr>
            <p:txBody>
              <a:bodyPr/>
              <a:lstStyle/>
              <a:p>
                <a:pPr>
                  <a:spcBef>
                    <a:spcPct val="0"/>
                  </a:spcBef>
                  <a:buFontTx/>
                  <a:buNone/>
                </a:pPr>
                <a:r>
                  <a:rPr kumimoji="1" lang="en-US" sz="2400">
                    <a:latin typeface="Times New Roman" pitchFamily="18" charset="0"/>
                  </a:rPr>
                  <a:t>  </a:t>
                </a:r>
                <a:r>
                  <a:rPr kumimoji="1" lang="en-US" sz="7200">
                    <a:latin typeface="Times New Roman" pitchFamily="18" charset="0"/>
                  </a:rPr>
                  <a:t> </a:t>
                </a:r>
                <a:r>
                  <a:rPr kumimoji="1" lang="en-US" sz="2400">
                    <a:latin typeface="Times New Roman" pitchFamily="18" charset="0"/>
                  </a:rPr>
                  <a:t>                        </a:t>
                </a:r>
              </a:p>
            </p:txBody>
          </p:sp>
        </p:grpSp>
      </p:grpSp>
      <p:pic>
        <p:nvPicPr>
          <p:cNvPr id="428056" name="Picture 24" descr="portada1"/>
          <p:cNvPicPr>
            <a:picLocks noChangeAspect="1" noChangeArrowheads="1"/>
          </p:cNvPicPr>
          <p:nvPr/>
        </p:nvPicPr>
        <p:blipFill>
          <a:blip r:embed="rId4"/>
          <a:srcRect/>
          <a:stretch>
            <a:fillRect/>
          </a:stretch>
        </p:blipFill>
        <p:spPr bwMode="auto">
          <a:xfrm>
            <a:off x="6934200" y="3962400"/>
            <a:ext cx="1943100" cy="1154113"/>
          </a:xfrm>
          <a:prstGeom prst="rect">
            <a:avLst/>
          </a:prstGeom>
          <a:noFill/>
        </p:spPr>
      </p:pic>
      <p:graphicFrame>
        <p:nvGraphicFramePr>
          <p:cNvPr id="428060" name="Object 28"/>
          <p:cNvGraphicFramePr>
            <a:graphicFrameLocks noChangeAspect="1"/>
          </p:cNvGraphicFramePr>
          <p:nvPr/>
        </p:nvGraphicFramePr>
        <p:xfrm>
          <a:off x="7477125" y="1676400"/>
          <a:ext cx="1666875" cy="2066925"/>
        </p:xfrm>
        <a:graphic>
          <a:graphicData uri="http://schemas.openxmlformats.org/presentationml/2006/ole">
            <p:oleObj spid="_x0000_s428060" name="Foto de Photo Editor" r:id="rId5" imgW="1666667" imgH="2066667" progId="MSPhotoEd.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Marcador de fecha"/>
          <p:cNvSpPr>
            <a:spLocks noGrp="1"/>
          </p:cNvSpPr>
          <p:nvPr>
            <p:ph type="dt" sz="half" idx="10"/>
          </p:nvPr>
        </p:nvSpPr>
        <p:spPr/>
        <p:txBody>
          <a:bodyPr/>
          <a:lstStyle/>
          <a:p>
            <a:fld id="{2BB33F49-E5DA-4915-9E7F-DF25BDA9654D}" type="datetime1">
              <a:rPr lang="es-EC"/>
              <a:pPr/>
              <a:t>12/08/2009</a:t>
            </a:fld>
            <a:endParaRPr lang="es-EC" altLang="en-US"/>
          </a:p>
        </p:txBody>
      </p:sp>
      <p:sp>
        <p:nvSpPr>
          <p:cNvPr id="21" name="2 Marcador de pie de página"/>
          <p:cNvSpPr>
            <a:spLocks noGrp="1"/>
          </p:cNvSpPr>
          <p:nvPr>
            <p:ph type="ftr" sz="quarter" idx="11"/>
          </p:nvPr>
        </p:nvSpPr>
        <p:spPr/>
        <p:txBody>
          <a:bodyPr/>
          <a:lstStyle/>
          <a:p>
            <a:r>
              <a:rPr lang="es-EC" altLang="en-US"/>
              <a:t>Todos los derechos reservados del autor...</a:t>
            </a:r>
          </a:p>
        </p:txBody>
      </p:sp>
      <p:sp>
        <p:nvSpPr>
          <p:cNvPr id="22" name="3 Marcador de número de diapositiva"/>
          <p:cNvSpPr>
            <a:spLocks noGrp="1"/>
          </p:cNvSpPr>
          <p:nvPr>
            <p:ph type="sldNum" sz="quarter" idx="12"/>
          </p:nvPr>
        </p:nvSpPr>
        <p:spPr/>
        <p:txBody>
          <a:bodyPr/>
          <a:lstStyle/>
          <a:p>
            <a:fld id="{EF8A0B03-4BEB-40C8-B6C6-BAFEE2662EB6}" type="slidenum">
              <a:rPr lang="es-EC" altLang="en-US"/>
              <a:pPr/>
              <a:t>12</a:t>
            </a:fld>
            <a:endParaRPr lang="es-EC" altLang="en-US"/>
          </a:p>
        </p:txBody>
      </p:sp>
      <p:grpSp>
        <p:nvGrpSpPr>
          <p:cNvPr id="429067" name="Group 11"/>
          <p:cNvGrpSpPr>
            <a:grpSpLocks/>
          </p:cNvGrpSpPr>
          <p:nvPr/>
        </p:nvGrpSpPr>
        <p:grpSpPr bwMode="auto">
          <a:xfrm>
            <a:off x="533400" y="457200"/>
            <a:ext cx="6477000" cy="6248400"/>
            <a:chOff x="0" y="0"/>
            <a:chExt cx="3572" cy="1920"/>
          </a:xfrm>
        </p:grpSpPr>
        <p:sp>
          <p:nvSpPr>
            <p:cNvPr id="429063" name="Rectangle 7"/>
            <p:cNvSpPr>
              <a:spLocks noChangeArrowheads="1"/>
            </p:cNvSpPr>
            <p:nvPr/>
          </p:nvSpPr>
          <p:spPr bwMode="auto">
            <a:xfrm>
              <a:off x="0" y="0"/>
              <a:ext cx="3516" cy="0"/>
            </a:xfrm>
            <a:prstGeom prst="rect">
              <a:avLst/>
            </a:prstGeom>
            <a:noFill/>
            <a:ln w="9525">
              <a:noFill/>
              <a:miter lim="800000"/>
              <a:headEnd/>
              <a:tailEnd/>
            </a:ln>
            <a:effectLst/>
          </p:spPr>
          <p:txBody>
            <a:bodyPr>
              <a:spAutoFit/>
            </a:bodyPr>
            <a:lstStyle/>
            <a:p>
              <a:endParaRPr lang="es-ES"/>
            </a:p>
          </p:txBody>
        </p:sp>
        <p:grpSp>
          <p:nvGrpSpPr>
            <p:cNvPr id="429066" name="Group 10"/>
            <p:cNvGrpSpPr>
              <a:grpSpLocks/>
            </p:cNvGrpSpPr>
            <p:nvPr/>
          </p:nvGrpSpPr>
          <p:grpSpPr bwMode="auto">
            <a:xfrm>
              <a:off x="0" y="0"/>
              <a:ext cx="3572" cy="1920"/>
              <a:chOff x="0" y="0"/>
              <a:chExt cx="3572" cy="1920"/>
            </a:xfrm>
          </p:grpSpPr>
          <p:sp>
            <p:nvSpPr>
              <p:cNvPr id="429064" name="Rectangle 8"/>
              <p:cNvSpPr>
                <a:spLocks noChangeArrowheads="1"/>
              </p:cNvSpPr>
              <p:nvPr/>
            </p:nvSpPr>
            <p:spPr bwMode="auto">
              <a:xfrm>
                <a:off x="0" y="0"/>
                <a:ext cx="3572" cy="0"/>
              </a:xfrm>
              <a:prstGeom prst="rect">
                <a:avLst/>
              </a:prstGeom>
              <a:noFill/>
              <a:ln w="9525">
                <a:noFill/>
                <a:miter lim="800000"/>
                <a:headEnd/>
                <a:tailEnd/>
              </a:ln>
              <a:effectLst/>
            </p:spPr>
            <p:txBody>
              <a:bodyPr>
                <a:spAutoFit/>
              </a:bodyPr>
              <a:lstStyle/>
              <a:p>
                <a:endParaRPr lang="es-ES"/>
              </a:p>
            </p:txBody>
          </p:sp>
          <p:sp>
            <p:nvSpPr>
              <p:cNvPr id="429065" name="Rectangle 9"/>
              <p:cNvSpPr>
                <a:spLocks noChangeArrowheads="1"/>
              </p:cNvSpPr>
              <p:nvPr/>
            </p:nvSpPr>
            <p:spPr bwMode="auto">
              <a:xfrm>
                <a:off x="0" y="0"/>
                <a:ext cx="3572" cy="1920"/>
              </a:xfrm>
              <a:prstGeom prst="rect">
                <a:avLst/>
              </a:prstGeom>
              <a:noFill/>
              <a:ln w="9525">
                <a:noFill/>
                <a:miter lim="800000"/>
                <a:headEnd/>
                <a:tailEnd/>
              </a:ln>
              <a:effectLst/>
            </p:spPr>
            <p:txBody>
              <a:bodyPr/>
              <a:lstStyle/>
              <a:p>
                <a:pPr>
                  <a:spcBef>
                    <a:spcPct val="0"/>
                  </a:spcBef>
                  <a:buFontTx/>
                  <a:buNone/>
                </a:pPr>
                <a:r>
                  <a:rPr kumimoji="1" lang="en-US" sz="1600" b="1">
                    <a:solidFill>
                      <a:srgbClr val="FFFFFF"/>
                    </a:solidFill>
                    <a:latin typeface="Times New Roman" pitchFamily="18" charset="0"/>
                  </a:rPr>
                  <a:t>Una de las grandes preguntas que tradicionalmente surgen a la hora de hacer prospectiva sobre nanotecnología es ésta: ¿Y todo esto tiene salida en el mercado? De nada servirían los avances más espectaculares si no se pudieran aplicar en productos contantes y sonantes. En este sentido, los datos son esperanzadores. En el terreno de los nanocomposites, por ejemplo, ya existen dos aplicaciones muy competitivas que ganan adeptos en el mercado: el nylon 6, con un 2 por 100 de montmorillonita y el polipropileno, con un 3 por 100 de bentonita. </a:t>
                </a:r>
                <a:br>
                  <a:rPr kumimoji="1" lang="en-US" sz="1600" b="1">
                    <a:solidFill>
                      <a:srgbClr val="FFFFFF"/>
                    </a:solidFill>
                    <a:latin typeface="Times New Roman" pitchFamily="18" charset="0"/>
                  </a:rPr>
                </a:br>
                <a:r>
                  <a:rPr kumimoji="1" lang="en-US" sz="1600" b="1">
                    <a:solidFill>
                      <a:srgbClr val="FFFFFF"/>
                    </a:solidFill>
                    <a:latin typeface="Times New Roman" pitchFamily="18" charset="0"/>
                  </a:rPr>
                  <a:t>Otros nanoproductos comercializados son las zeolitas de Exxonmobil, minerales con poros inferiores a un nanómetro que sirven de catalizadores en el proceso de fabricación de la gasolina.</a:t>
                </a:r>
                <a:br>
                  <a:rPr kumimoji="1" lang="en-US" sz="1600" b="1">
                    <a:solidFill>
                      <a:srgbClr val="FFFFFF"/>
                    </a:solidFill>
                    <a:latin typeface="Times New Roman" pitchFamily="18" charset="0"/>
                  </a:rPr>
                </a:br>
                <a:r>
                  <a:rPr kumimoji="1" lang="en-US" sz="1600" b="1">
                    <a:solidFill>
                      <a:srgbClr val="FFFFFF"/>
                    </a:solidFill>
                    <a:latin typeface="Times New Roman" pitchFamily="18" charset="0"/>
                  </a:rPr>
                  <a:t>La electrónica ya se está beneficiando de las capas nanométricas que permiten una elevada densidad de almacenamiento de datos mediante la explotación del efecto de magnetorresistencia gigante. Han sido creadas por IBM.</a:t>
                </a:r>
                <a:br>
                  <a:rPr kumimoji="1" lang="en-US" sz="1600" b="1">
                    <a:solidFill>
                      <a:srgbClr val="FFFFFF"/>
                    </a:solidFill>
                    <a:latin typeface="Times New Roman" pitchFamily="18" charset="0"/>
                  </a:rPr>
                </a:br>
                <a:r>
                  <a:rPr kumimoji="1" lang="en-US" sz="1600" b="1">
                    <a:solidFill>
                      <a:srgbClr val="FFFFFF"/>
                    </a:solidFill>
                    <a:latin typeface="Times New Roman" pitchFamily="18" charset="0"/>
                  </a:rPr>
                  <a:t>La industria farmacéutica también cuenta con sus propios productos. Liposomas de 100 nanómetros de diámetro son utilizados por la empresa Gilead Sciencies para encapsular fármacos contra el sarcoma de Kaposi. </a:t>
                </a:r>
                <a:br>
                  <a:rPr kumimoji="1" lang="en-US" sz="1600" b="1">
                    <a:solidFill>
                      <a:srgbClr val="FFFFFF"/>
                    </a:solidFill>
                    <a:latin typeface="Times New Roman" pitchFamily="18" charset="0"/>
                  </a:rPr>
                </a:br>
                <a:r>
                  <a:rPr kumimoji="1" lang="en-US" sz="1600" b="1">
                    <a:solidFill>
                      <a:srgbClr val="FFFFFF"/>
                    </a:solidFill>
                    <a:latin typeface="Times New Roman" pitchFamily="18" charset="0"/>
                  </a:rPr>
                  <a:t>En el terreno de la física de materiales, hay ya otras dos propuestas interesantes. Por un lado, los nanotubos de carbono pueden usarse en la generación de materias primas industriales. Por otro, partículas nanocristalinas sirven para la creación de cerámicas más duras. </a:t>
                </a:r>
                <a:endParaRPr kumimoji="1" lang="en-US" sz="1600" b="1">
                  <a:latin typeface="Times New Roman" pitchFamily="18" charset="0"/>
                </a:endParaRPr>
              </a:p>
            </p:txBody>
          </p:sp>
        </p:grpSp>
      </p:grpSp>
      <p:grpSp>
        <p:nvGrpSpPr>
          <p:cNvPr id="429073" name="Group 17"/>
          <p:cNvGrpSpPr>
            <a:grpSpLocks/>
          </p:cNvGrpSpPr>
          <p:nvPr/>
        </p:nvGrpSpPr>
        <p:grpSpPr bwMode="auto">
          <a:xfrm>
            <a:off x="1736725" y="2652713"/>
            <a:ext cx="5670550" cy="1539875"/>
            <a:chOff x="0" y="0"/>
            <a:chExt cx="3572" cy="970"/>
          </a:xfrm>
        </p:grpSpPr>
        <p:sp>
          <p:nvSpPr>
            <p:cNvPr id="429068" name="Rectangle 12"/>
            <p:cNvSpPr>
              <a:spLocks noChangeArrowheads="1"/>
            </p:cNvSpPr>
            <p:nvPr/>
          </p:nvSpPr>
          <p:spPr bwMode="auto">
            <a:xfrm>
              <a:off x="0" y="0"/>
              <a:ext cx="3516" cy="0"/>
            </a:xfrm>
            <a:prstGeom prst="rect">
              <a:avLst/>
            </a:prstGeom>
            <a:noFill/>
            <a:ln w="9525">
              <a:noFill/>
              <a:miter lim="800000"/>
              <a:headEnd/>
              <a:tailEnd/>
            </a:ln>
            <a:effectLst/>
          </p:spPr>
          <p:txBody>
            <a:bodyPr>
              <a:spAutoFit/>
            </a:bodyPr>
            <a:lstStyle/>
            <a:p>
              <a:endParaRPr lang="es-ES"/>
            </a:p>
          </p:txBody>
        </p:sp>
        <p:grpSp>
          <p:nvGrpSpPr>
            <p:cNvPr id="429072" name="Group 16"/>
            <p:cNvGrpSpPr>
              <a:grpSpLocks/>
            </p:cNvGrpSpPr>
            <p:nvPr/>
          </p:nvGrpSpPr>
          <p:grpSpPr bwMode="auto">
            <a:xfrm>
              <a:off x="0" y="0"/>
              <a:ext cx="3572" cy="970"/>
              <a:chOff x="0" y="0"/>
              <a:chExt cx="3572" cy="970"/>
            </a:xfrm>
          </p:grpSpPr>
          <p:sp>
            <p:nvSpPr>
              <p:cNvPr id="429069" name="Rectangle 13"/>
              <p:cNvSpPr>
                <a:spLocks noChangeArrowheads="1"/>
              </p:cNvSpPr>
              <p:nvPr/>
            </p:nvSpPr>
            <p:spPr bwMode="auto">
              <a:xfrm>
                <a:off x="0" y="0"/>
                <a:ext cx="3572" cy="0"/>
              </a:xfrm>
              <a:prstGeom prst="rect">
                <a:avLst/>
              </a:prstGeom>
              <a:noFill/>
              <a:ln w="9525">
                <a:noFill/>
                <a:miter lim="800000"/>
                <a:headEnd/>
                <a:tailEnd/>
              </a:ln>
              <a:effectLst/>
            </p:spPr>
            <p:txBody>
              <a:bodyPr>
                <a:spAutoFit/>
              </a:bodyPr>
              <a:lstStyle/>
              <a:p>
                <a:endParaRPr lang="es-ES"/>
              </a:p>
            </p:txBody>
          </p:sp>
          <p:sp>
            <p:nvSpPr>
              <p:cNvPr id="429070" name="Rectangle 14"/>
              <p:cNvSpPr>
                <a:spLocks noChangeArrowheads="1"/>
              </p:cNvSpPr>
              <p:nvPr/>
            </p:nvSpPr>
            <p:spPr bwMode="auto">
              <a:xfrm>
                <a:off x="0" y="0"/>
                <a:ext cx="3572" cy="970"/>
              </a:xfrm>
              <a:prstGeom prst="rect">
                <a:avLst/>
              </a:prstGeom>
              <a:noFill/>
              <a:ln w="9525">
                <a:noFill/>
                <a:miter lim="800000"/>
                <a:headEnd/>
                <a:tailEnd/>
              </a:ln>
              <a:effectLst/>
            </p:spPr>
            <p:txBody>
              <a:bodyPr/>
              <a:lstStyle/>
              <a:p>
                <a:pPr>
                  <a:spcBef>
                    <a:spcPct val="0"/>
                  </a:spcBef>
                  <a:buFontTx/>
                  <a:buNone/>
                </a:pPr>
                <a:r>
                  <a:rPr kumimoji="1" lang="en-US" sz="2400">
                    <a:latin typeface="Times New Roman" pitchFamily="18" charset="0"/>
                  </a:rPr>
                  <a:t>  </a:t>
                </a:r>
                <a:r>
                  <a:rPr kumimoji="1" lang="en-US" sz="9500">
                    <a:latin typeface="Times New Roman" pitchFamily="18" charset="0"/>
                  </a:rPr>
                  <a:t> </a:t>
                </a:r>
                <a:r>
                  <a:rPr kumimoji="1" lang="en-US" sz="2400">
                    <a:latin typeface="Times New Roman" pitchFamily="18" charset="0"/>
                  </a:rPr>
                  <a:t>                         </a:t>
                </a:r>
              </a:p>
            </p:txBody>
          </p:sp>
        </p:grpSp>
      </p:grpSp>
      <p:pic>
        <p:nvPicPr>
          <p:cNvPr id="429071" name="Picture 15" descr="portada21"/>
          <p:cNvPicPr>
            <a:picLocks noChangeAspect="1" noChangeArrowheads="1"/>
          </p:cNvPicPr>
          <p:nvPr/>
        </p:nvPicPr>
        <p:blipFill>
          <a:blip r:embed="rId2"/>
          <a:srcRect/>
          <a:stretch>
            <a:fillRect/>
          </a:stretch>
        </p:blipFill>
        <p:spPr bwMode="auto">
          <a:xfrm>
            <a:off x="7121525" y="990600"/>
            <a:ext cx="2022475" cy="1508125"/>
          </a:xfrm>
          <a:prstGeom prst="rect">
            <a:avLst/>
          </a:prstGeom>
          <a:noFill/>
        </p:spPr>
      </p:pic>
      <p:grpSp>
        <p:nvGrpSpPr>
          <p:cNvPr id="429079" name="Group 23"/>
          <p:cNvGrpSpPr>
            <a:grpSpLocks/>
          </p:cNvGrpSpPr>
          <p:nvPr/>
        </p:nvGrpSpPr>
        <p:grpSpPr bwMode="auto">
          <a:xfrm>
            <a:off x="1736725" y="2571750"/>
            <a:ext cx="5670550" cy="1692275"/>
            <a:chOff x="0" y="0"/>
            <a:chExt cx="3572" cy="1066"/>
          </a:xfrm>
        </p:grpSpPr>
        <p:sp>
          <p:nvSpPr>
            <p:cNvPr id="429074" name="Rectangle 18"/>
            <p:cNvSpPr>
              <a:spLocks noChangeArrowheads="1"/>
            </p:cNvSpPr>
            <p:nvPr/>
          </p:nvSpPr>
          <p:spPr bwMode="auto">
            <a:xfrm>
              <a:off x="0" y="0"/>
              <a:ext cx="3516" cy="0"/>
            </a:xfrm>
            <a:prstGeom prst="rect">
              <a:avLst/>
            </a:prstGeom>
            <a:noFill/>
            <a:ln w="9525">
              <a:noFill/>
              <a:miter lim="800000"/>
              <a:headEnd/>
              <a:tailEnd/>
            </a:ln>
            <a:effectLst/>
          </p:spPr>
          <p:txBody>
            <a:bodyPr>
              <a:spAutoFit/>
            </a:bodyPr>
            <a:lstStyle/>
            <a:p>
              <a:endParaRPr lang="es-ES"/>
            </a:p>
          </p:txBody>
        </p:sp>
        <p:grpSp>
          <p:nvGrpSpPr>
            <p:cNvPr id="429078" name="Group 22"/>
            <p:cNvGrpSpPr>
              <a:grpSpLocks/>
            </p:cNvGrpSpPr>
            <p:nvPr/>
          </p:nvGrpSpPr>
          <p:grpSpPr bwMode="auto">
            <a:xfrm>
              <a:off x="0" y="0"/>
              <a:ext cx="3572" cy="1066"/>
              <a:chOff x="0" y="0"/>
              <a:chExt cx="3572" cy="1066"/>
            </a:xfrm>
          </p:grpSpPr>
          <p:sp>
            <p:nvSpPr>
              <p:cNvPr id="429075" name="Rectangle 19"/>
              <p:cNvSpPr>
                <a:spLocks noChangeArrowheads="1"/>
              </p:cNvSpPr>
              <p:nvPr/>
            </p:nvSpPr>
            <p:spPr bwMode="auto">
              <a:xfrm>
                <a:off x="0" y="0"/>
                <a:ext cx="3572" cy="0"/>
              </a:xfrm>
              <a:prstGeom prst="rect">
                <a:avLst/>
              </a:prstGeom>
              <a:noFill/>
              <a:ln w="9525">
                <a:noFill/>
                <a:miter lim="800000"/>
                <a:headEnd/>
                <a:tailEnd/>
              </a:ln>
              <a:effectLst/>
            </p:spPr>
            <p:txBody>
              <a:bodyPr>
                <a:spAutoFit/>
              </a:bodyPr>
              <a:lstStyle/>
              <a:p>
                <a:endParaRPr lang="es-ES"/>
              </a:p>
            </p:txBody>
          </p:sp>
          <p:sp>
            <p:nvSpPr>
              <p:cNvPr id="429076" name="Rectangle 20"/>
              <p:cNvSpPr>
                <a:spLocks noChangeArrowheads="1"/>
              </p:cNvSpPr>
              <p:nvPr/>
            </p:nvSpPr>
            <p:spPr bwMode="auto">
              <a:xfrm>
                <a:off x="0" y="0"/>
                <a:ext cx="3572" cy="1066"/>
              </a:xfrm>
              <a:prstGeom prst="rect">
                <a:avLst/>
              </a:prstGeom>
              <a:noFill/>
              <a:ln w="9525">
                <a:noFill/>
                <a:miter lim="800000"/>
                <a:headEnd/>
                <a:tailEnd/>
              </a:ln>
              <a:effectLst/>
            </p:spPr>
            <p:txBody>
              <a:bodyPr/>
              <a:lstStyle/>
              <a:p>
                <a:pPr>
                  <a:spcBef>
                    <a:spcPct val="0"/>
                  </a:spcBef>
                  <a:buFontTx/>
                  <a:buNone/>
                </a:pPr>
                <a:r>
                  <a:rPr kumimoji="1" lang="en-US" sz="2400">
                    <a:latin typeface="Times New Roman" pitchFamily="18" charset="0"/>
                  </a:rPr>
                  <a:t>  </a:t>
                </a:r>
                <a:r>
                  <a:rPr kumimoji="1" lang="en-US" sz="10500">
                    <a:latin typeface="Times New Roman" pitchFamily="18" charset="0"/>
                  </a:rPr>
                  <a:t> </a:t>
                </a:r>
                <a:r>
                  <a:rPr kumimoji="1" lang="en-US" sz="2400">
                    <a:latin typeface="Times New Roman" pitchFamily="18" charset="0"/>
                  </a:rPr>
                  <a:t>                         </a:t>
                </a:r>
              </a:p>
            </p:txBody>
          </p:sp>
        </p:grpSp>
      </p:grpSp>
      <p:pic>
        <p:nvPicPr>
          <p:cNvPr id="429077" name="Picture 21" descr="portada14"/>
          <p:cNvPicPr>
            <a:picLocks noChangeAspect="1" noChangeArrowheads="1"/>
          </p:cNvPicPr>
          <p:nvPr/>
        </p:nvPicPr>
        <p:blipFill>
          <a:blip r:embed="rId3"/>
          <a:srcRect/>
          <a:stretch>
            <a:fillRect/>
          </a:stretch>
        </p:blipFill>
        <p:spPr bwMode="auto">
          <a:xfrm>
            <a:off x="7121525" y="2819400"/>
            <a:ext cx="2022475" cy="1668463"/>
          </a:xfrm>
          <a:prstGeom prst="rect">
            <a:avLst/>
          </a:prstGeom>
          <a:noFill/>
        </p:spPr>
      </p:pic>
      <p:pic>
        <p:nvPicPr>
          <p:cNvPr id="429080" name="Picture 24" descr="c"/>
          <p:cNvPicPr>
            <a:picLocks noChangeAspect="1" noChangeArrowheads="1"/>
          </p:cNvPicPr>
          <p:nvPr/>
        </p:nvPicPr>
        <p:blipFill>
          <a:blip r:embed="rId4"/>
          <a:srcRect/>
          <a:stretch>
            <a:fillRect/>
          </a:stretch>
        </p:blipFill>
        <p:spPr bwMode="auto">
          <a:xfrm>
            <a:off x="7162800" y="4903788"/>
            <a:ext cx="1981200" cy="917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29080"/>
                                        </p:tgtEl>
                                        <p:attrNameLst>
                                          <p:attrName>style.visibility</p:attrName>
                                        </p:attrNameLst>
                                      </p:cBhvr>
                                      <p:to>
                                        <p:strVal val="visible"/>
                                      </p:to>
                                    </p:set>
                                    <p:animEffect transition="in" filter="slide(fromBottom)">
                                      <p:cBhvr>
                                        <p:cTn id="7" dur="500"/>
                                        <p:tgtEl>
                                          <p:spTgt spid="429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fecha"/>
          <p:cNvSpPr>
            <a:spLocks noGrp="1"/>
          </p:cNvSpPr>
          <p:nvPr>
            <p:ph type="dt" sz="half" idx="10"/>
          </p:nvPr>
        </p:nvSpPr>
        <p:spPr/>
        <p:txBody>
          <a:bodyPr/>
          <a:lstStyle/>
          <a:p>
            <a:fld id="{81A70B98-2967-4733-8022-CC106E4474BF}" type="datetime1">
              <a:rPr lang="es-EC"/>
              <a:pPr/>
              <a:t>12/08/2009</a:t>
            </a:fld>
            <a:endParaRPr lang="es-EC" altLang="en-US"/>
          </a:p>
        </p:txBody>
      </p:sp>
      <p:sp>
        <p:nvSpPr>
          <p:cNvPr id="6" name="2 Marcador de pie de página"/>
          <p:cNvSpPr>
            <a:spLocks noGrp="1"/>
          </p:cNvSpPr>
          <p:nvPr>
            <p:ph type="ftr" sz="quarter" idx="11"/>
          </p:nvPr>
        </p:nvSpPr>
        <p:spPr/>
        <p:txBody>
          <a:bodyPr/>
          <a:lstStyle/>
          <a:p>
            <a:r>
              <a:rPr lang="es-EC" altLang="en-US"/>
              <a:t>Todos los derechos reservados del autor...</a:t>
            </a:r>
          </a:p>
        </p:txBody>
      </p:sp>
      <p:sp>
        <p:nvSpPr>
          <p:cNvPr id="7" name="3 Marcador de número de diapositiva"/>
          <p:cNvSpPr>
            <a:spLocks noGrp="1"/>
          </p:cNvSpPr>
          <p:nvPr>
            <p:ph type="sldNum" sz="quarter" idx="12"/>
          </p:nvPr>
        </p:nvSpPr>
        <p:spPr/>
        <p:txBody>
          <a:bodyPr/>
          <a:lstStyle/>
          <a:p>
            <a:fld id="{26642237-B91A-4352-88C9-61610C19DE1B}" type="slidenum">
              <a:rPr lang="es-EC" altLang="en-US"/>
              <a:pPr/>
              <a:t>13</a:t>
            </a:fld>
            <a:endParaRPr lang="es-EC" altLang="en-US"/>
          </a:p>
        </p:txBody>
      </p:sp>
      <p:grpSp>
        <p:nvGrpSpPr>
          <p:cNvPr id="430084" name="Group 4"/>
          <p:cNvGrpSpPr>
            <a:grpSpLocks/>
          </p:cNvGrpSpPr>
          <p:nvPr/>
        </p:nvGrpSpPr>
        <p:grpSpPr bwMode="auto">
          <a:xfrm>
            <a:off x="381000" y="228600"/>
            <a:ext cx="8915400" cy="5029200"/>
            <a:chOff x="0" y="0"/>
            <a:chExt cx="3516" cy="2602"/>
          </a:xfrm>
        </p:grpSpPr>
        <p:sp>
          <p:nvSpPr>
            <p:cNvPr id="430082" name="Rectangle 2"/>
            <p:cNvSpPr>
              <a:spLocks noChangeArrowheads="1"/>
            </p:cNvSpPr>
            <p:nvPr/>
          </p:nvSpPr>
          <p:spPr bwMode="auto">
            <a:xfrm>
              <a:off x="0" y="0"/>
              <a:ext cx="3516" cy="0"/>
            </a:xfrm>
            <a:prstGeom prst="rect">
              <a:avLst/>
            </a:prstGeom>
            <a:noFill/>
            <a:ln w="9525">
              <a:noFill/>
              <a:miter lim="800000"/>
              <a:headEnd/>
              <a:tailEnd/>
            </a:ln>
            <a:effectLst/>
          </p:spPr>
          <p:txBody>
            <a:bodyPr>
              <a:spAutoFit/>
            </a:bodyPr>
            <a:lstStyle/>
            <a:p>
              <a:endParaRPr lang="es-ES"/>
            </a:p>
          </p:txBody>
        </p:sp>
        <p:sp>
          <p:nvSpPr>
            <p:cNvPr id="430083" name="Rectangle 3"/>
            <p:cNvSpPr>
              <a:spLocks noChangeArrowheads="1"/>
            </p:cNvSpPr>
            <p:nvPr/>
          </p:nvSpPr>
          <p:spPr bwMode="auto">
            <a:xfrm>
              <a:off x="0" y="0"/>
              <a:ext cx="3516" cy="2602"/>
            </a:xfrm>
            <a:prstGeom prst="rect">
              <a:avLst/>
            </a:prstGeom>
            <a:noFill/>
            <a:ln w="9525">
              <a:noFill/>
              <a:miter lim="800000"/>
              <a:headEnd/>
              <a:tailEnd/>
            </a:ln>
            <a:effectLst/>
          </p:spPr>
          <p:txBody>
            <a:bodyPr/>
            <a:lstStyle/>
            <a:p>
              <a:pPr>
                <a:spcBef>
                  <a:spcPct val="0"/>
                </a:spcBef>
                <a:buFontTx/>
                <a:buNone/>
              </a:pPr>
              <a:r>
                <a:rPr kumimoji="1" lang="en-US" sz="1600" b="1"/>
                <a:t>Los organismos vivos están regulados por comportamientos moleculares a escala nanométrica. La fabricación de nanodispositivos capaces de trabajar a esa escala ofrece nuevas posibilidades de diagnóstico y tratamiento. Los médicos podrían manipular el comportamiento de una célula o de un grupo de células mediante máquinas moleculares que actuasen directamente sobre objetivos moleculares concretos, por ejemplo, un receptor químico. Estas técnicas servirán, según Samuel Stupp, de la Northwestern University, “para diagnosticar enfermedades en estadíos muy precoces, revertir un proceso patológico, reparar o regenerar tejidos e incluso aumentar la funcionalidad de un órgano sano”.Ya existen algunas propuestas para crear dispositivos microelectromecánicos (MEMS) capaces de suministrar cantidades minúsculas de un medicamento justo en los momentos en los que el tejido afectado por una enfermedad lo requiere. David LaVan, experto del MIT, prevé la convergencia de avances como la nanotecnología, la microelectrónica y la telemetría para lograr aparatos de diagnóstico a distancia unidos a auténticas farmacias implantables bajo la piel que puedan detectar el desarrollo, por ejemplo, de una infección bacteriana y suministrar automáticamente la cantidad necesaria de antibióticos. También se estudia la utilización de nanopartículas para traspasar las paredes de un tumor, impermeables a partículas mayores de 100 nanómetros.El medio ambiente puede ser otro de los grandes beneficiados de la nanociencia. Mediante la reducción de la cantidad de energía necesaria para realizar una función, por ejemplo desplazar un tren, el entorno disfrutará de la consiguiente disminución de las emisiones contaminantes a la atmósfera. Pero, además, el uso de dispositivos nanométricos será de gran utilidad para aumentar, por ejemplo, la eficiencia de las células fotovoltaicas, o para lograr métodos de almacenamiento en nanotubos de combustibles limpios como el hidrógeno. </a:t>
              </a:r>
              <a:br>
                <a:rPr kumimoji="1" lang="en-US" sz="1600" b="1"/>
              </a:br>
              <a:endParaRPr kumimoji="1" lang="en-US" sz="1600" b="1"/>
            </a:p>
            <a:p>
              <a:pPr eaLnBrk="0" hangingPunct="0">
                <a:spcBef>
                  <a:spcPct val="0"/>
                </a:spcBef>
                <a:buFontTx/>
                <a:buNone/>
              </a:pPr>
              <a:endParaRPr kumimoji="1" lang="en-US" sz="2400" b="1">
                <a:latin typeface="Times New Roman" pitchFamily="18"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fecha"/>
          <p:cNvSpPr>
            <a:spLocks noGrp="1"/>
          </p:cNvSpPr>
          <p:nvPr>
            <p:ph type="dt" sz="half" idx="10"/>
          </p:nvPr>
        </p:nvSpPr>
        <p:spPr/>
        <p:txBody>
          <a:bodyPr/>
          <a:lstStyle/>
          <a:p>
            <a:fld id="{2B78D214-EDB4-4ABE-B6DD-A22C79D33A28}" type="datetime1">
              <a:rPr lang="es-EC"/>
              <a:pPr/>
              <a:t>12/08/2009</a:t>
            </a:fld>
            <a:endParaRPr lang="es-EC" altLang="en-US"/>
          </a:p>
        </p:txBody>
      </p:sp>
      <p:sp>
        <p:nvSpPr>
          <p:cNvPr id="6" name="2 Marcador de pie de página"/>
          <p:cNvSpPr>
            <a:spLocks noGrp="1"/>
          </p:cNvSpPr>
          <p:nvPr>
            <p:ph type="ftr" sz="quarter" idx="11"/>
          </p:nvPr>
        </p:nvSpPr>
        <p:spPr/>
        <p:txBody>
          <a:bodyPr/>
          <a:lstStyle/>
          <a:p>
            <a:r>
              <a:rPr lang="es-EC" altLang="en-US"/>
              <a:t>Todos los derechos reservados del autor...</a:t>
            </a:r>
          </a:p>
        </p:txBody>
      </p:sp>
      <p:sp>
        <p:nvSpPr>
          <p:cNvPr id="7" name="3 Marcador de número de diapositiva"/>
          <p:cNvSpPr>
            <a:spLocks noGrp="1"/>
          </p:cNvSpPr>
          <p:nvPr>
            <p:ph type="sldNum" sz="quarter" idx="12"/>
          </p:nvPr>
        </p:nvSpPr>
        <p:spPr/>
        <p:txBody>
          <a:bodyPr/>
          <a:lstStyle/>
          <a:p>
            <a:fld id="{3BDB5670-357C-46C8-895D-D67F7B9561D5}" type="slidenum">
              <a:rPr lang="es-EC" altLang="en-US"/>
              <a:pPr/>
              <a:t>14</a:t>
            </a:fld>
            <a:endParaRPr lang="es-EC" altLang="en-US"/>
          </a:p>
        </p:txBody>
      </p:sp>
      <p:sp>
        <p:nvSpPr>
          <p:cNvPr id="431108" name="Rectangle 4"/>
          <p:cNvSpPr>
            <a:spLocks noChangeArrowheads="1"/>
          </p:cNvSpPr>
          <p:nvPr/>
        </p:nvSpPr>
        <p:spPr bwMode="auto">
          <a:xfrm>
            <a:off x="762000" y="228600"/>
            <a:ext cx="6126163" cy="396875"/>
          </a:xfrm>
          <a:prstGeom prst="rect">
            <a:avLst/>
          </a:prstGeom>
          <a:noFill/>
          <a:ln w="9525">
            <a:noFill/>
            <a:miter lim="800000"/>
            <a:headEnd/>
            <a:tailEnd/>
          </a:ln>
          <a:effectLst/>
        </p:spPr>
        <p:txBody>
          <a:bodyPr>
            <a:spAutoFit/>
          </a:bodyPr>
          <a:lstStyle/>
          <a:p>
            <a:pPr>
              <a:spcBef>
                <a:spcPct val="0"/>
              </a:spcBef>
              <a:buFontTx/>
              <a:buNone/>
            </a:pPr>
            <a:r>
              <a:rPr kumimoji="1" lang="en-US" sz="2000" b="1">
                <a:solidFill>
                  <a:schemeClr val="tx2"/>
                </a:solidFill>
                <a:latin typeface="MS Reference Sans Serif" pitchFamily="34" charset="0"/>
              </a:rPr>
              <a:t>Nanotubo</a:t>
            </a:r>
            <a:endParaRPr kumimoji="1" lang="en-US" sz="2000">
              <a:solidFill>
                <a:schemeClr val="tx2"/>
              </a:solidFill>
              <a:latin typeface="Times New Roman" pitchFamily="18" charset="0"/>
            </a:endParaRPr>
          </a:p>
        </p:txBody>
      </p:sp>
      <p:sp>
        <p:nvSpPr>
          <p:cNvPr id="431109" name="Rectangle 5"/>
          <p:cNvSpPr>
            <a:spLocks noChangeArrowheads="1"/>
          </p:cNvSpPr>
          <p:nvPr/>
        </p:nvSpPr>
        <p:spPr bwMode="auto">
          <a:xfrm>
            <a:off x="1066800" y="762000"/>
            <a:ext cx="7239000" cy="1314450"/>
          </a:xfrm>
          <a:prstGeom prst="rect">
            <a:avLst/>
          </a:prstGeom>
          <a:noFill/>
          <a:ln w="9525">
            <a:noFill/>
            <a:miter lim="800000"/>
            <a:headEnd/>
            <a:tailEnd/>
          </a:ln>
          <a:effectLst/>
        </p:spPr>
        <p:txBody>
          <a:bodyPr>
            <a:spAutoFit/>
          </a:bodyPr>
          <a:lstStyle/>
          <a:p>
            <a:pPr>
              <a:spcBef>
                <a:spcPct val="0"/>
              </a:spcBef>
              <a:buFontTx/>
              <a:buNone/>
            </a:pPr>
            <a:r>
              <a:rPr kumimoji="1" lang="en-US" sz="1600" b="1">
                <a:latin typeface="Times New Roman" pitchFamily="18" charset="0"/>
              </a:rPr>
              <a:t>En la imagen, ampliada 120.000 veces, se ve en color azul un alambre molecular o nanotubo de carbono de sólo 10 átomos de anchura, situado ante unos electrodos de platino. El alambre, con un diámetro de 0,0000015 mm, es un ejemplo del tipo de circuitos que se podrían utilizar en las computadoras del futuro, como los ordenadores moleculares.</a:t>
            </a:r>
          </a:p>
        </p:txBody>
      </p:sp>
      <p:pic>
        <p:nvPicPr>
          <p:cNvPr id="431107" name="Picture 3" descr="t990986a"/>
          <p:cNvPicPr>
            <a:picLocks noChangeAspect="1" noChangeArrowheads="1"/>
          </p:cNvPicPr>
          <p:nvPr/>
        </p:nvPicPr>
        <p:blipFill>
          <a:blip r:embed="rId2"/>
          <a:srcRect b="5672"/>
          <a:stretch>
            <a:fillRect/>
          </a:stretch>
        </p:blipFill>
        <p:spPr bwMode="auto">
          <a:xfrm>
            <a:off x="1676400" y="2590800"/>
            <a:ext cx="6046788" cy="3352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fecha"/>
          <p:cNvSpPr>
            <a:spLocks noGrp="1"/>
          </p:cNvSpPr>
          <p:nvPr>
            <p:ph type="dt" sz="half" idx="10"/>
          </p:nvPr>
        </p:nvSpPr>
        <p:spPr/>
        <p:txBody>
          <a:bodyPr/>
          <a:lstStyle/>
          <a:p>
            <a:fld id="{1A16DB3D-53E7-4377-8658-6176D635DA1C}" type="datetime1">
              <a:rPr lang="es-EC"/>
              <a:pPr/>
              <a:t>12/08/2009</a:t>
            </a:fld>
            <a:endParaRPr lang="es-EC" altLang="en-US"/>
          </a:p>
        </p:txBody>
      </p:sp>
      <p:sp>
        <p:nvSpPr>
          <p:cNvPr id="4" name="2 Marcador de pie de página"/>
          <p:cNvSpPr>
            <a:spLocks noGrp="1"/>
          </p:cNvSpPr>
          <p:nvPr>
            <p:ph type="ftr" sz="quarter" idx="11"/>
          </p:nvPr>
        </p:nvSpPr>
        <p:spPr/>
        <p:txBody>
          <a:bodyPr/>
          <a:lstStyle/>
          <a:p>
            <a:r>
              <a:rPr lang="es-EC" altLang="en-US"/>
              <a:t>Todos los derechos reservados del autor...</a:t>
            </a:r>
          </a:p>
        </p:txBody>
      </p:sp>
      <p:sp>
        <p:nvSpPr>
          <p:cNvPr id="5" name="3 Marcador de número de diapositiva"/>
          <p:cNvSpPr>
            <a:spLocks noGrp="1"/>
          </p:cNvSpPr>
          <p:nvPr>
            <p:ph type="sldNum" sz="quarter" idx="12"/>
          </p:nvPr>
        </p:nvSpPr>
        <p:spPr/>
        <p:txBody>
          <a:bodyPr/>
          <a:lstStyle/>
          <a:p>
            <a:fld id="{FD40314A-36EC-4F4C-95D4-EDA877DD8800}" type="slidenum">
              <a:rPr lang="es-EC" altLang="en-US"/>
              <a:pPr/>
              <a:t>15</a:t>
            </a:fld>
            <a:endParaRPr lang="es-EC" altLang="en-US"/>
          </a:p>
        </p:txBody>
      </p:sp>
      <p:sp>
        <p:nvSpPr>
          <p:cNvPr id="432130" name="Rectangle 2"/>
          <p:cNvSpPr>
            <a:spLocks noChangeArrowheads="1"/>
          </p:cNvSpPr>
          <p:nvPr/>
        </p:nvSpPr>
        <p:spPr bwMode="auto">
          <a:xfrm>
            <a:off x="381000" y="533400"/>
            <a:ext cx="8763000" cy="5273675"/>
          </a:xfrm>
          <a:prstGeom prst="rect">
            <a:avLst/>
          </a:prstGeom>
          <a:noFill/>
          <a:ln w="9525">
            <a:noFill/>
            <a:miter lim="800000"/>
            <a:headEnd/>
            <a:tailEnd/>
          </a:ln>
          <a:effectLst/>
        </p:spPr>
        <p:txBody>
          <a:bodyPr>
            <a:spAutoFit/>
          </a:bodyPr>
          <a:lstStyle/>
          <a:p>
            <a:pPr>
              <a:spcBef>
                <a:spcPct val="50000"/>
              </a:spcBef>
            </a:pPr>
            <a:r>
              <a:rPr lang="es-EC" sz="2000">
                <a:latin typeface="Times New Roman" pitchFamily="18" charset="0"/>
              </a:rPr>
              <a:t>Muchos científicos consideran que es poco probable que eso se haga realidad en un futuro cercano, si es que se consigue alguna vez. Sin embargo, se han producido una serie de avances científicos independientes que han ayudado a legitimar el futuro de la Nanotecnologia. Entre ellos ha estado la invención del microscopio electrónico de barrido, que permitió la visualización de átomos sobre una superficie material midiendo la corriente cuántica de túnel entre una punta afilada y la superficie. Desde entonces, eso ha llevado a desarrollar una amplia gama de microscopios de sonda de barrido. Uno de ellos es el microscopio de fuerza atómica,(</a:t>
            </a:r>
            <a:r>
              <a:rPr lang="es-EC" sz="2000" b="1">
                <a:latin typeface="Times New Roman" pitchFamily="18" charset="0"/>
              </a:rPr>
              <a:t>scannig tunneling</a:t>
            </a:r>
            <a:r>
              <a:rPr lang="es-EC" sz="2000">
                <a:latin typeface="Times New Roman" pitchFamily="18" charset="0"/>
              </a:rPr>
              <a:t> </a:t>
            </a:r>
            <a:r>
              <a:rPr lang="es-EC" sz="2000" b="1">
                <a:latin typeface="Times New Roman" pitchFamily="18" charset="0"/>
              </a:rPr>
              <a:t>microscope.(STM</a:t>
            </a:r>
            <a:r>
              <a:rPr lang="es-EC" sz="2000">
                <a:latin typeface="Times New Roman" pitchFamily="18" charset="0"/>
              </a:rPr>
              <a:t>) que puede proporcionar imágenes a escala atómica de superficies aislantes. Estos dispositivos de sonda de barrido pueden emplearse no sólo para obtener imágenes a escala atómica, sino también para recoger y reemplazar átomos en una superficie, o empujarlos de un lado a otro, aplicando impulsos eléctricos. Incluso es posible medir las propiedades mecánicas de una molécula individual introduciendo la punta de una sonda en su interior. Esto se ha hecho, por ejemplo, con moléculas de fullereno C60. El Dr. Don Eigler científico de la división de investigación de IBM utilizó un STM para manipular 35 átomos de xenón en una superficie de níquel y escribir las letras “IBM”.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fecha"/>
          <p:cNvSpPr>
            <a:spLocks noGrp="1"/>
          </p:cNvSpPr>
          <p:nvPr>
            <p:ph type="dt" sz="half" idx="10"/>
          </p:nvPr>
        </p:nvSpPr>
        <p:spPr/>
        <p:txBody>
          <a:bodyPr/>
          <a:lstStyle/>
          <a:p>
            <a:fld id="{7A8AE475-0679-4DBE-BBC0-971492022A39}" type="datetime1">
              <a:rPr lang="es-EC"/>
              <a:pPr/>
              <a:t>12/08/2009</a:t>
            </a:fld>
            <a:endParaRPr lang="es-EC" altLang="en-US"/>
          </a:p>
        </p:txBody>
      </p:sp>
      <p:sp>
        <p:nvSpPr>
          <p:cNvPr id="4" name="2 Marcador de pie de página"/>
          <p:cNvSpPr>
            <a:spLocks noGrp="1"/>
          </p:cNvSpPr>
          <p:nvPr>
            <p:ph type="ftr" sz="quarter" idx="11"/>
          </p:nvPr>
        </p:nvSpPr>
        <p:spPr/>
        <p:txBody>
          <a:bodyPr/>
          <a:lstStyle/>
          <a:p>
            <a:r>
              <a:rPr lang="es-EC" altLang="en-US"/>
              <a:t>Todos los derechos reservados del autor...</a:t>
            </a:r>
          </a:p>
        </p:txBody>
      </p:sp>
      <p:sp>
        <p:nvSpPr>
          <p:cNvPr id="5" name="3 Marcador de número de diapositiva"/>
          <p:cNvSpPr>
            <a:spLocks noGrp="1"/>
          </p:cNvSpPr>
          <p:nvPr>
            <p:ph type="sldNum" sz="quarter" idx="12"/>
          </p:nvPr>
        </p:nvSpPr>
        <p:spPr/>
        <p:txBody>
          <a:bodyPr/>
          <a:lstStyle/>
          <a:p>
            <a:fld id="{5FAA635D-6F4F-4B97-9799-B6371073DDE6}" type="slidenum">
              <a:rPr lang="es-EC" altLang="en-US"/>
              <a:pPr/>
              <a:t>16</a:t>
            </a:fld>
            <a:endParaRPr lang="es-EC" altLang="en-US"/>
          </a:p>
        </p:txBody>
      </p:sp>
      <p:graphicFrame>
        <p:nvGraphicFramePr>
          <p:cNvPr id="436226" name="Object 2"/>
          <p:cNvGraphicFramePr>
            <a:graphicFrameLocks noChangeAspect="1"/>
          </p:cNvGraphicFramePr>
          <p:nvPr/>
        </p:nvGraphicFramePr>
        <p:xfrm>
          <a:off x="304800" y="0"/>
          <a:ext cx="8839200" cy="6858000"/>
        </p:xfrm>
        <a:graphic>
          <a:graphicData uri="http://schemas.openxmlformats.org/presentationml/2006/ole">
            <p:oleObj spid="_x0000_s436226" name="Foto de Photo Editor" r:id="rId3" imgW="4734586" imgH="3952381" progId="MSPhotoEd.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Marcador de fecha"/>
          <p:cNvSpPr>
            <a:spLocks noGrp="1"/>
          </p:cNvSpPr>
          <p:nvPr>
            <p:ph type="dt" sz="half" idx="10"/>
          </p:nvPr>
        </p:nvSpPr>
        <p:spPr/>
        <p:txBody>
          <a:bodyPr/>
          <a:lstStyle/>
          <a:p>
            <a:fld id="{441A4395-A570-4264-BC11-BBEA91CFA61D}" type="datetime1">
              <a:rPr lang="es-EC"/>
              <a:pPr/>
              <a:t>12/08/2009</a:t>
            </a:fld>
            <a:endParaRPr lang="es-EC" altLang="en-US"/>
          </a:p>
        </p:txBody>
      </p:sp>
      <p:sp>
        <p:nvSpPr>
          <p:cNvPr id="16" name="2 Marcador de pie de página"/>
          <p:cNvSpPr>
            <a:spLocks noGrp="1"/>
          </p:cNvSpPr>
          <p:nvPr>
            <p:ph type="ftr" sz="quarter" idx="11"/>
          </p:nvPr>
        </p:nvSpPr>
        <p:spPr/>
        <p:txBody>
          <a:bodyPr/>
          <a:lstStyle/>
          <a:p>
            <a:r>
              <a:rPr lang="es-EC" altLang="en-US"/>
              <a:t>Todos los derechos reservados del autor...</a:t>
            </a:r>
          </a:p>
        </p:txBody>
      </p:sp>
      <p:sp>
        <p:nvSpPr>
          <p:cNvPr id="17" name="3 Marcador de número de diapositiva"/>
          <p:cNvSpPr>
            <a:spLocks noGrp="1"/>
          </p:cNvSpPr>
          <p:nvPr>
            <p:ph type="sldNum" sz="quarter" idx="12"/>
          </p:nvPr>
        </p:nvSpPr>
        <p:spPr/>
        <p:txBody>
          <a:bodyPr/>
          <a:lstStyle/>
          <a:p>
            <a:fld id="{C2432A9A-4485-44A6-8C0F-DDCC3569F6E6}" type="slidenum">
              <a:rPr lang="es-EC" altLang="en-US"/>
              <a:pPr/>
              <a:t>17</a:t>
            </a:fld>
            <a:endParaRPr lang="es-EC" altLang="en-US"/>
          </a:p>
        </p:txBody>
      </p:sp>
      <p:sp>
        <p:nvSpPr>
          <p:cNvPr id="433154" name="Rectangle 2"/>
          <p:cNvSpPr>
            <a:spLocks noChangeArrowheads="1"/>
          </p:cNvSpPr>
          <p:nvPr/>
        </p:nvSpPr>
        <p:spPr bwMode="auto">
          <a:xfrm>
            <a:off x="0" y="393700"/>
            <a:ext cx="9144000" cy="0"/>
          </a:xfrm>
          <a:prstGeom prst="rect">
            <a:avLst/>
          </a:prstGeom>
          <a:noFill/>
          <a:ln w="9525">
            <a:noFill/>
            <a:miter lim="800000"/>
            <a:headEnd/>
            <a:tailEnd/>
          </a:ln>
          <a:effectLst/>
        </p:spPr>
        <p:txBody>
          <a:bodyPr>
            <a:spAutoFit/>
          </a:bodyPr>
          <a:lstStyle/>
          <a:p>
            <a:endParaRPr lang="es-ES"/>
          </a:p>
        </p:txBody>
      </p:sp>
      <p:grpSp>
        <p:nvGrpSpPr>
          <p:cNvPr id="433165" name="Group 13"/>
          <p:cNvGrpSpPr>
            <a:grpSpLocks/>
          </p:cNvGrpSpPr>
          <p:nvPr/>
        </p:nvGrpSpPr>
        <p:grpSpPr bwMode="auto">
          <a:xfrm>
            <a:off x="0" y="785813"/>
            <a:ext cx="9144000" cy="6072187"/>
            <a:chOff x="0" y="3825"/>
            <a:chExt cx="5760" cy="3825"/>
          </a:xfrm>
        </p:grpSpPr>
        <p:sp>
          <p:nvSpPr>
            <p:cNvPr id="433155" name="Rectangle 3"/>
            <p:cNvSpPr>
              <a:spLocks noChangeArrowheads="1"/>
            </p:cNvSpPr>
            <p:nvPr/>
          </p:nvSpPr>
          <p:spPr bwMode="auto">
            <a:xfrm>
              <a:off x="0" y="3825"/>
              <a:ext cx="4494" cy="3825"/>
            </a:xfrm>
            <a:prstGeom prst="rect">
              <a:avLst/>
            </a:prstGeom>
            <a:noFill/>
            <a:ln w="9525">
              <a:noFill/>
              <a:miter lim="800000"/>
              <a:headEnd/>
              <a:tailEnd/>
            </a:ln>
            <a:effectLst/>
          </p:spPr>
          <p:txBody>
            <a:bodyPr>
              <a:spAutoFit/>
            </a:bodyPr>
            <a:lstStyle/>
            <a:p>
              <a:endParaRPr lang="es-ES"/>
            </a:p>
          </p:txBody>
        </p:sp>
        <p:grpSp>
          <p:nvGrpSpPr>
            <p:cNvPr id="433164" name="Group 12"/>
            <p:cNvGrpSpPr>
              <a:grpSpLocks/>
            </p:cNvGrpSpPr>
            <p:nvPr/>
          </p:nvGrpSpPr>
          <p:grpSpPr bwMode="auto">
            <a:xfrm>
              <a:off x="0" y="3825"/>
              <a:ext cx="5760" cy="3201"/>
              <a:chOff x="0" y="7026"/>
              <a:chExt cx="5760" cy="3201"/>
            </a:xfrm>
          </p:grpSpPr>
          <p:sp>
            <p:nvSpPr>
              <p:cNvPr id="433156" name="Rectangle 4"/>
              <p:cNvSpPr>
                <a:spLocks noChangeArrowheads="1"/>
              </p:cNvSpPr>
              <p:nvPr/>
            </p:nvSpPr>
            <p:spPr bwMode="auto">
              <a:xfrm>
                <a:off x="0" y="7026"/>
                <a:ext cx="5760" cy="3201"/>
              </a:xfrm>
              <a:prstGeom prst="rect">
                <a:avLst/>
              </a:prstGeom>
              <a:noFill/>
              <a:ln w="9525">
                <a:noFill/>
                <a:miter lim="800000"/>
                <a:headEnd/>
                <a:tailEnd/>
              </a:ln>
              <a:effectLst/>
            </p:spPr>
            <p:txBody>
              <a:bodyPr>
                <a:spAutoFit/>
              </a:bodyPr>
              <a:lstStyle/>
              <a:p>
                <a:endParaRPr lang="es-ES"/>
              </a:p>
            </p:txBody>
          </p:sp>
          <p:grpSp>
            <p:nvGrpSpPr>
              <p:cNvPr id="433163" name="Group 11"/>
              <p:cNvGrpSpPr>
                <a:grpSpLocks/>
              </p:cNvGrpSpPr>
              <p:nvPr/>
            </p:nvGrpSpPr>
            <p:grpSpPr bwMode="auto">
              <a:xfrm>
                <a:off x="0" y="7026"/>
                <a:ext cx="5760" cy="2194"/>
                <a:chOff x="0" y="9220"/>
                <a:chExt cx="5760" cy="2194"/>
              </a:xfrm>
            </p:grpSpPr>
            <p:sp>
              <p:nvSpPr>
                <p:cNvPr id="433157" name="Rectangle 5"/>
                <p:cNvSpPr>
                  <a:spLocks noChangeArrowheads="1"/>
                </p:cNvSpPr>
                <p:nvPr/>
              </p:nvSpPr>
              <p:spPr bwMode="auto">
                <a:xfrm>
                  <a:off x="0" y="9220"/>
                  <a:ext cx="5760" cy="2194"/>
                </a:xfrm>
                <a:prstGeom prst="rect">
                  <a:avLst/>
                </a:prstGeom>
                <a:noFill/>
                <a:ln w="9525">
                  <a:noFill/>
                  <a:miter lim="800000"/>
                  <a:headEnd/>
                  <a:tailEnd/>
                </a:ln>
                <a:effectLst/>
              </p:spPr>
              <p:txBody>
                <a:bodyPr>
                  <a:spAutoFit/>
                </a:bodyPr>
                <a:lstStyle/>
                <a:p>
                  <a:endParaRPr lang="es-ES"/>
                </a:p>
              </p:txBody>
            </p:sp>
            <p:grpSp>
              <p:nvGrpSpPr>
                <p:cNvPr id="433162" name="Group 10"/>
                <p:cNvGrpSpPr>
                  <a:grpSpLocks/>
                </p:cNvGrpSpPr>
                <p:nvPr/>
              </p:nvGrpSpPr>
              <p:grpSpPr bwMode="auto">
                <a:xfrm>
                  <a:off x="0" y="9220"/>
                  <a:ext cx="5760" cy="1597"/>
                  <a:chOff x="0" y="9220"/>
                  <a:chExt cx="5760" cy="1597"/>
                </a:xfrm>
              </p:grpSpPr>
              <p:sp>
                <p:nvSpPr>
                  <p:cNvPr id="433161" name="Rectangle 9"/>
                  <p:cNvSpPr>
                    <a:spLocks noChangeArrowheads="1"/>
                  </p:cNvSpPr>
                  <p:nvPr/>
                </p:nvSpPr>
                <p:spPr bwMode="auto">
                  <a:xfrm>
                    <a:off x="0" y="9220"/>
                    <a:ext cx="5760" cy="1597"/>
                  </a:xfrm>
                  <a:prstGeom prst="rect">
                    <a:avLst/>
                  </a:prstGeom>
                  <a:noFill/>
                  <a:ln w="9525">
                    <a:noFill/>
                    <a:miter lim="800000"/>
                    <a:headEnd/>
                    <a:tailEnd/>
                  </a:ln>
                  <a:effectLst/>
                </p:spPr>
                <p:txBody>
                  <a:bodyPr/>
                  <a:lstStyle/>
                  <a:p>
                    <a:endParaRPr lang="es-ES"/>
                  </a:p>
                </p:txBody>
              </p:sp>
              <p:grpSp>
                <p:nvGrpSpPr>
                  <p:cNvPr id="433160" name="Group 8"/>
                  <p:cNvGrpSpPr>
                    <a:grpSpLocks/>
                  </p:cNvGrpSpPr>
                  <p:nvPr/>
                </p:nvGrpSpPr>
                <p:grpSpPr bwMode="auto">
                  <a:xfrm>
                    <a:off x="0" y="9220"/>
                    <a:ext cx="5760" cy="1597"/>
                    <a:chOff x="0" y="10266"/>
                    <a:chExt cx="5760" cy="1597"/>
                  </a:xfrm>
                </p:grpSpPr>
                <p:sp>
                  <p:nvSpPr>
                    <p:cNvPr id="433158" name="Rectangle 6"/>
                    <p:cNvSpPr>
                      <a:spLocks noChangeArrowheads="1"/>
                    </p:cNvSpPr>
                    <p:nvPr/>
                  </p:nvSpPr>
                  <p:spPr bwMode="auto">
                    <a:xfrm>
                      <a:off x="0" y="10266"/>
                      <a:ext cx="5760" cy="1046"/>
                    </a:xfrm>
                    <a:prstGeom prst="rect">
                      <a:avLst/>
                    </a:prstGeom>
                    <a:noFill/>
                    <a:ln w="9525">
                      <a:noFill/>
                      <a:miter lim="800000"/>
                      <a:headEnd/>
                      <a:tailEnd/>
                    </a:ln>
                    <a:effectLst/>
                  </p:spPr>
                  <p:txBody>
                    <a:bodyPr>
                      <a:spAutoFit/>
                    </a:bodyPr>
                    <a:lstStyle/>
                    <a:p>
                      <a:endParaRPr lang="es-ES"/>
                    </a:p>
                  </p:txBody>
                </p:sp>
                <p:sp>
                  <p:nvSpPr>
                    <p:cNvPr id="433159" name="Rectangle 7"/>
                    <p:cNvSpPr>
                      <a:spLocks noChangeArrowheads="1"/>
                    </p:cNvSpPr>
                    <p:nvPr/>
                  </p:nvSpPr>
                  <p:spPr bwMode="auto">
                    <a:xfrm>
                      <a:off x="0" y="10266"/>
                      <a:ext cx="5760" cy="1597"/>
                    </a:xfrm>
                    <a:prstGeom prst="rect">
                      <a:avLst/>
                    </a:prstGeom>
                    <a:noFill/>
                    <a:ln w="9525">
                      <a:noFill/>
                      <a:miter lim="800000"/>
                      <a:headEnd/>
                      <a:tailEnd/>
                    </a:ln>
                    <a:effectLst/>
                  </p:spPr>
                  <p:txBody>
                    <a:bodyPr/>
                    <a:lstStyle/>
                    <a:p>
                      <a:pPr lvl="1" eaLnBrk="0" hangingPunct="0">
                        <a:spcBef>
                          <a:spcPct val="0"/>
                        </a:spcBef>
                      </a:pPr>
                      <a:r>
                        <a:rPr kumimoji="1" lang="en-US" sz="1600">
                          <a:latin typeface="Times New Roman" pitchFamily="18" charset="0"/>
                        </a:rPr>
                        <a:t>La escasez de agua es un problema serio y creciente. La mayor parte del consumo del agua se utiliza en los sistemas de producción y agricultura, algo que la fabricación de productos mediante la fabricación molecular podría transformar. </a:t>
                      </a:r>
                    </a:p>
                    <a:p>
                      <a:pPr lvl="1" eaLnBrk="0" hangingPunct="0">
                        <a:spcBef>
                          <a:spcPct val="0"/>
                        </a:spcBef>
                      </a:pPr>
                      <a:r>
                        <a:rPr kumimoji="1" lang="en-US" sz="1600">
                          <a:latin typeface="Times New Roman" pitchFamily="18" charset="0"/>
                        </a:rPr>
                        <a:t>Las enfermedades infecciosas causan problemas en muchas partes del mundo. Productos sencillos como tubos, filtros y redes de mosquitos podrían reducir este problema. </a:t>
                      </a:r>
                    </a:p>
                    <a:p>
                      <a:pPr lvl="1" eaLnBrk="0" hangingPunct="0">
                        <a:spcBef>
                          <a:spcPct val="0"/>
                        </a:spcBef>
                      </a:pPr>
                      <a:r>
                        <a:rPr kumimoji="1" lang="en-US" sz="1600">
                          <a:latin typeface="Times New Roman" pitchFamily="18" charset="0"/>
                        </a:rPr>
                        <a:t>La información y la comunicación son herramientas útiles, pero en muchos casos ni siquiera existen. Con la nanotecnología, los ordenadores serían extremadamente baratos. </a:t>
                      </a:r>
                    </a:p>
                    <a:p>
                      <a:pPr lvl="1" eaLnBrk="0" hangingPunct="0">
                        <a:spcBef>
                          <a:spcPct val="0"/>
                        </a:spcBef>
                      </a:pPr>
                      <a:r>
                        <a:rPr kumimoji="1" lang="en-US" sz="1600">
                          <a:latin typeface="Times New Roman" pitchFamily="18" charset="0"/>
                        </a:rPr>
                        <a:t>Muchos sitios todavía carecen de energía eléctrica. Pero la construcción eficiente y barata de estructuras ligeras y fuertes, equipos eléctricos y aparatos para almacener la energía permitirían el uso de energía termal solar como fuente primaria y abundante de energía. </a:t>
                      </a:r>
                    </a:p>
                    <a:p>
                      <a:pPr lvl="1" eaLnBrk="0" hangingPunct="0">
                        <a:spcBef>
                          <a:spcPct val="0"/>
                        </a:spcBef>
                      </a:pPr>
                      <a:r>
                        <a:rPr kumimoji="1" lang="en-US" sz="1600">
                          <a:latin typeface="Times New Roman" pitchFamily="18" charset="0"/>
                        </a:rPr>
                        <a:t>El desgaste medioambiental es un serio problema en todo el mundo. Nuevos productos tecnológocos permitirían que las personas viviesen con un impacto medioambiental mucho menor. </a:t>
                      </a:r>
                    </a:p>
                    <a:p>
                      <a:pPr lvl="1" eaLnBrk="0" hangingPunct="0">
                        <a:spcBef>
                          <a:spcPct val="0"/>
                        </a:spcBef>
                      </a:pPr>
                      <a:r>
                        <a:rPr kumimoji="1" lang="en-US" sz="1600">
                          <a:latin typeface="Times New Roman" pitchFamily="18" charset="0"/>
                        </a:rPr>
                        <a:t>Muchas zonas del mundo no pueden montar de forma rápida una infraestructura de fabricación a nivel de los países más desarrollados. La fabricación molecular puede ser auto-contenida y limpia: una sola caja o una sola maleta podría contener todo lo necesario para llevar a cabo la revolución industrial a nivel de pueblo. </a:t>
                      </a:r>
                    </a:p>
                    <a:p>
                      <a:pPr lvl="1" eaLnBrk="0" hangingPunct="0">
                        <a:spcBef>
                          <a:spcPct val="0"/>
                        </a:spcBef>
                      </a:pPr>
                      <a:r>
                        <a:rPr kumimoji="1" lang="en-US" sz="1600">
                          <a:latin typeface="Times New Roman" pitchFamily="18" charset="0"/>
                        </a:rPr>
                        <a:t>La nanotecnológica molecular podría fabricar equipos baratos y avanzados para la investigación médica y la sanidad, haciendo mucho mayor la disponibilidad de medicinas más avanzados. </a:t>
                      </a:r>
                    </a:p>
                    <a:p>
                      <a:pPr lvl="1" eaLnBrk="0" hangingPunct="0">
                        <a:spcBef>
                          <a:spcPct val="0"/>
                        </a:spcBef>
                      </a:pPr>
                      <a:r>
                        <a:rPr kumimoji="1" lang="en-US" sz="1600">
                          <a:latin typeface="Times New Roman" pitchFamily="18" charset="0"/>
                        </a:rPr>
                        <a:t>Muchos problemas sociales se derivan de la pobreza material, los problemas sanitarios y de la ignorancia. La nanotecnología molecular podrían contribuir a reducir en grandes medidas a todos estos problemas y al sufrimiento humano asociado con ellos</a:t>
                      </a:r>
                    </a:p>
                    <a:p>
                      <a:pPr eaLnBrk="0" hangingPunct="0">
                        <a:spcBef>
                          <a:spcPct val="0"/>
                        </a:spcBef>
                        <a:buFontTx/>
                        <a:buNone/>
                      </a:pPr>
                      <a:endParaRPr kumimoji="1" lang="en-US" sz="1600">
                        <a:latin typeface="Times New Roman" pitchFamily="18" charset="0"/>
                      </a:endParaRPr>
                    </a:p>
                  </p:txBody>
                </p:sp>
              </p:grpSp>
            </p:grpSp>
          </p:grpSp>
        </p:grpSp>
      </p:grpSp>
      <p:sp>
        <p:nvSpPr>
          <p:cNvPr id="433166" name="Rectangle 14"/>
          <p:cNvSpPr>
            <a:spLocks noGrp="1" noChangeArrowheads="1"/>
          </p:cNvSpPr>
          <p:nvPr>
            <p:ph type="title" idx="4294967295"/>
          </p:nvPr>
        </p:nvSpPr>
        <p:spPr>
          <a:xfrm>
            <a:off x="762000" y="0"/>
            <a:ext cx="7543800" cy="1143000"/>
          </a:xfrm>
        </p:spPr>
        <p:txBody>
          <a:bodyPr/>
          <a:lstStyle/>
          <a:p>
            <a:r>
              <a:rPr lang="es-ES"/>
              <a:t>Posibles beneficios</a:t>
            </a:r>
            <a:endParaRPr lang="es-EC"/>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Marcador de fecha"/>
          <p:cNvSpPr>
            <a:spLocks noGrp="1"/>
          </p:cNvSpPr>
          <p:nvPr>
            <p:ph type="dt" sz="half" idx="10"/>
          </p:nvPr>
        </p:nvSpPr>
        <p:spPr/>
        <p:txBody>
          <a:bodyPr/>
          <a:lstStyle/>
          <a:p>
            <a:fld id="{F2CE7C2B-BE8F-4510-A9D9-003655513C64}" type="datetime1">
              <a:rPr lang="es-EC"/>
              <a:pPr/>
              <a:t>12/08/2009</a:t>
            </a:fld>
            <a:endParaRPr lang="es-EC" altLang="en-US"/>
          </a:p>
        </p:txBody>
      </p:sp>
      <p:sp>
        <p:nvSpPr>
          <p:cNvPr id="15" name="2 Marcador de pie de página"/>
          <p:cNvSpPr>
            <a:spLocks noGrp="1"/>
          </p:cNvSpPr>
          <p:nvPr>
            <p:ph type="ftr" sz="quarter" idx="11"/>
          </p:nvPr>
        </p:nvSpPr>
        <p:spPr/>
        <p:txBody>
          <a:bodyPr/>
          <a:lstStyle/>
          <a:p>
            <a:r>
              <a:rPr lang="es-EC" altLang="en-US"/>
              <a:t>Todos los derechos reservados del autor...</a:t>
            </a:r>
          </a:p>
        </p:txBody>
      </p:sp>
      <p:sp>
        <p:nvSpPr>
          <p:cNvPr id="16" name="3 Marcador de número de diapositiva"/>
          <p:cNvSpPr>
            <a:spLocks noGrp="1"/>
          </p:cNvSpPr>
          <p:nvPr>
            <p:ph type="sldNum" sz="quarter" idx="12"/>
          </p:nvPr>
        </p:nvSpPr>
        <p:spPr/>
        <p:txBody>
          <a:bodyPr/>
          <a:lstStyle/>
          <a:p>
            <a:fld id="{2C8141E1-8BAB-48FE-975C-C3AC49B7C7F2}" type="slidenum">
              <a:rPr lang="es-EC" altLang="en-US"/>
              <a:pPr/>
              <a:t>18</a:t>
            </a:fld>
            <a:endParaRPr lang="es-EC" altLang="en-US"/>
          </a:p>
        </p:txBody>
      </p:sp>
      <p:sp>
        <p:nvSpPr>
          <p:cNvPr id="434178" name="Rectangle 2"/>
          <p:cNvSpPr>
            <a:spLocks noChangeArrowheads="1"/>
          </p:cNvSpPr>
          <p:nvPr/>
        </p:nvSpPr>
        <p:spPr bwMode="auto">
          <a:xfrm>
            <a:off x="0" y="393700"/>
            <a:ext cx="9144000" cy="0"/>
          </a:xfrm>
          <a:prstGeom prst="rect">
            <a:avLst/>
          </a:prstGeom>
          <a:noFill/>
          <a:ln w="9525">
            <a:noFill/>
            <a:miter lim="800000"/>
            <a:headEnd/>
            <a:tailEnd/>
          </a:ln>
          <a:effectLst/>
        </p:spPr>
        <p:txBody>
          <a:bodyPr>
            <a:spAutoFit/>
          </a:bodyPr>
          <a:lstStyle/>
          <a:p>
            <a:endParaRPr lang="es-ES"/>
          </a:p>
        </p:txBody>
      </p:sp>
      <p:grpSp>
        <p:nvGrpSpPr>
          <p:cNvPr id="434189" name="Group 13"/>
          <p:cNvGrpSpPr>
            <a:grpSpLocks/>
          </p:cNvGrpSpPr>
          <p:nvPr/>
        </p:nvGrpSpPr>
        <p:grpSpPr bwMode="auto">
          <a:xfrm>
            <a:off x="304800" y="533400"/>
            <a:ext cx="8839200" cy="6072188"/>
            <a:chOff x="0" y="3825"/>
            <a:chExt cx="5760" cy="3825"/>
          </a:xfrm>
        </p:grpSpPr>
        <p:sp>
          <p:nvSpPr>
            <p:cNvPr id="434179" name="Rectangle 3"/>
            <p:cNvSpPr>
              <a:spLocks noChangeArrowheads="1"/>
            </p:cNvSpPr>
            <p:nvPr/>
          </p:nvSpPr>
          <p:spPr bwMode="auto">
            <a:xfrm>
              <a:off x="0" y="3825"/>
              <a:ext cx="4494" cy="3825"/>
            </a:xfrm>
            <a:prstGeom prst="rect">
              <a:avLst/>
            </a:prstGeom>
            <a:noFill/>
            <a:ln w="9525">
              <a:noFill/>
              <a:miter lim="800000"/>
              <a:headEnd/>
              <a:tailEnd/>
            </a:ln>
            <a:effectLst/>
          </p:spPr>
          <p:txBody>
            <a:bodyPr>
              <a:spAutoFit/>
            </a:bodyPr>
            <a:lstStyle/>
            <a:p>
              <a:endParaRPr lang="es-ES"/>
            </a:p>
          </p:txBody>
        </p:sp>
        <p:grpSp>
          <p:nvGrpSpPr>
            <p:cNvPr id="434188" name="Group 12"/>
            <p:cNvGrpSpPr>
              <a:grpSpLocks/>
            </p:cNvGrpSpPr>
            <p:nvPr/>
          </p:nvGrpSpPr>
          <p:grpSpPr bwMode="auto">
            <a:xfrm>
              <a:off x="0" y="3825"/>
              <a:ext cx="5760" cy="2672"/>
              <a:chOff x="0" y="6497"/>
              <a:chExt cx="5760" cy="2672"/>
            </a:xfrm>
          </p:grpSpPr>
          <p:sp>
            <p:nvSpPr>
              <p:cNvPr id="434180" name="Rectangle 4"/>
              <p:cNvSpPr>
                <a:spLocks noChangeArrowheads="1"/>
              </p:cNvSpPr>
              <p:nvPr/>
            </p:nvSpPr>
            <p:spPr bwMode="auto">
              <a:xfrm>
                <a:off x="0" y="6497"/>
                <a:ext cx="5702" cy="2672"/>
              </a:xfrm>
              <a:prstGeom prst="rect">
                <a:avLst/>
              </a:prstGeom>
              <a:noFill/>
              <a:ln w="9525">
                <a:noFill/>
                <a:miter lim="800000"/>
                <a:headEnd/>
                <a:tailEnd/>
              </a:ln>
              <a:effectLst/>
            </p:spPr>
            <p:txBody>
              <a:bodyPr>
                <a:spAutoFit/>
              </a:bodyPr>
              <a:lstStyle/>
              <a:p>
                <a:endParaRPr lang="es-ES"/>
              </a:p>
            </p:txBody>
          </p:sp>
          <p:grpSp>
            <p:nvGrpSpPr>
              <p:cNvPr id="434187" name="Group 11"/>
              <p:cNvGrpSpPr>
                <a:grpSpLocks/>
              </p:cNvGrpSpPr>
              <p:nvPr/>
            </p:nvGrpSpPr>
            <p:grpSpPr bwMode="auto">
              <a:xfrm>
                <a:off x="0" y="6497"/>
                <a:ext cx="5760" cy="2194"/>
                <a:chOff x="0" y="8691"/>
                <a:chExt cx="5760" cy="2194"/>
              </a:xfrm>
            </p:grpSpPr>
            <p:sp>
              <p:nvSpPr>
                <p:cNvPr id="434181" name="Rectangle 5"/>
                <p:cNvSpPr>
                  <a:spLocks noChangeArrowheads="1"/>
                </p:cNvSpPr>
                <p:nvPr/>
              </p:nvSpPr>
              <p:spPr bwMode="auto">
                <a:xfrm>
                  <a:off x="0" y="8691"/>
                  <a:ext cx="5760" cy="2194"/>
                </a:xfrm>
                <a:prstGeom prst="rect">
                  <a:avLst/>
                </a:prstGeom>
                <a:noFill/>
                <a:ln w="9525">
                  <a:noFill/>
                  <a:miter lim="800000"/>
                  <a:headEnd/>
                  <a:tailEnd/>
                </a:ln>
                <a:effectLst/>
              </p:spPr>
              <p:txBody>
                <a:bodyPr>
                  <a:spAutoFit/>
                </a:bodyPr>
                <a:lstStyle/>
                <a:p>
                  <a:endParaRPr lang="es-ES"/>
                </a:p>
              </p:txBody>
            </p:sp>
            <p:grpSp>
              <p:nvGrpSpPr>
                <p:cNvPr id="434186" name="Group 10"/>
                <p:cNvGrpSpPr>
                  <a:grpSpLocks/>
                </p:cNvGrpSpPr>
                <p:nvPr/>
              </p:nvGrpSpPr>
              <p:grpSpPr bwMode="auto">
                <a:xfrm>
                  <a:off x="0" y="8691"/>
                  <a:ext cx="5760" cy="2053"/>
                  <a:chOff x="0" y="8691"/>
                  <a:chExt cx="5760" cy="2053"/>
                </a:xfrm>
              </p:grpSpPr>
              <p:sp>
                <p:nvSpPr>
                  <p:cNvPr id="434185" name="Rectangle 9"/>
                  <p:cNvSpPr>
                    <a:spLocks noChangeArrowheads="1"/>
                  </p:cNvSpPr>
                  <p:nvPr/>
                </p:nvSpPr>
                <p:spPr bwMode="auto">
                  <a:xfrm>
                    <a:off x="0" y="8691"/>
                    <a:ext cx="5760" cy="2053"/>
                  </a:xfrm>
                  <a:prstGeom prst="rect">
                    <a:avLst/>
                  </a:prstGeom>
                  <a:noFill/>
                  <a:ln w="9525">
                    <a:noFill/>
                    <a:miter lim="800000"/>
                    <a:headEnd/>
                    <a:tailEnd/>
                  </a:ln>
                  <a:effectLst/>
                </p:spPr>
                <p:txBody>
                  <a:bodyPr/>
                  <a:lstStyle/>
                  <a:p>
                    <a:endParaRPr lang="es-ES"/>
                  </a:p>
                </p:txBody>
              </p:sp>
              <p:grpSp>
                <p:nvGrpSpPr>
                  <p:cNvPr id="434184" name="Group 8"/>
                  <p:cNvGrpSpPr>
                    <a:grpSpLocks/>
                  </p:cNvGrpSpPr>
                  <p:nvPr/>
                </p:nvGrpSpPr>
                <p:grpSpPr bwMode="auto">
                  <a:xfrm>
                    <a:off x="0" y="8691"/>
                    <a:ext cx="5760" cy="2053"/>
                    <a:chOff x="0" y="10744"/>
                    <a:chExt cx="5760" cy="2053"/>
                  </a:xfrm>
                </p:grpSpPr>
                <p:sp>
                  <p:nvSpPr>
                    <p:cNvPr id="434182" name="Rectangle 6"/>
                    <p:cNvSpPr>
                      <a:spLocks noChangeArrowheads="1"/>
                    </p:cNvSpPr>
                    <p:nvPr/>
                  </p:nvSpPr>
                  <p:spPr bwMode="auto">
                    <a:xfrm>
                      <a:off x="0" y="10744"/>
                      <a:ext cx="5760" cy="2053"/>
                    </a:xfrm>
                    <a:prstGeom prst="rect">
                      <a:avLst/>
                    </a:prstGeom>
                    <a:noFill/>
                    <a:ln w="9525">
                      <a:noFill/>
                      <a:miter lim="800000"/>
                      <a:headEnd/>
                      <a:tailEnd/>
                    </a:ln>
                    <a:effectLst/>
                  </p:spPr>
                  <p:txBody>
                    <a:bodyPr>
                      <a:spAutoFit/>
                    </a:bodyPr>
                    <a:lstStyle/>
                    <a:p>
                      <a:endParaRPr lang="es-ES"/>
                    </a:p>
                  </p:txBody>
                </p:sp>
                <p:sp>
                  <p:nvSpPr>
                    <p:cNvPr id="434183" name="Rectangle 7"/>
                    <p:cNvSpPr>
                      <a:spLocks noChangeArrowheads="1"/>
                    </p:cNvSpPr>
                    <p:nvPr/>
                  </p:nvSpPr>
                  <p:spPr bwMode="auto">
                    <a:xfrm>
                      <a:off x="0" y="10744"/>
                      <a:ext cx="5760" cy="1366"/>
                    </a:xfrm>
                    <a:prstGeom prst="rect">
                      <a:avLst/>
                    </a:prstGeom>
                    <a:noFill/>
                    <a:ln w="9525">
                      <a:noFill/>
                      <a:miter lim="800000"/>
                      <a:headEnd/>
                      <a:tailEnd/>
                    </a:ln>
                    <a:effectLst/>
                  </p:spPr>
                  <p:txBody>
                    <a:bodyPr/>
                    <a:lstStyle/>
                    <a:p>
                      <a:pPr>
                        <a:spcBef>
                          <a:spcPct val="0"/>
                        </a:spcBef>
                        <a:buFontTx/>
                        <a:buNone/>
                      </a:pPr>
                      <a:r>
                        <a:rPr kumimoji="1" lang="en-US" sz="1600" b="1">
                          <a:latin typeface="Times New Roman" pitchFamily="18" charset="0"/>
                        </a:rPr>
                        <a:t>El siguiente párrafo recoge de forma clara algunas de sus aplicaciones:</a:t>
                      </a:r>
                    </a:p>
                    <a:p>
                      <a:pPr eaLnBrk="0" hangingPunct="0">
                        <a:spcBef>
                          <a:spcPct val="0"/>
                        </a:spcBef>
                        <a:buFontTx/>
                        <a:buNone/>
                      </a:pPr>
                      <a:r>
                        <a:rPr kumimoji="1" lang="en-US" sz="1600" b="1" i="1">
                          <a:latin typeface="Times New Roman" pitchFamily="18" charset="0"/>
                        </a:rPr>
                        <a:t>La posibilidad de diseñar sensores que se activan cuando cambien determinadas constantes biológicas cambian. Por ejemplo, los pacientes diabéticos podrían verse favorecidos al recibir insulina encapsulada en células artificiales, que la dejen salir cuando aumente la glucosa en la sangre. Esto también permite realizar exámenes en forma muy sencilla, incluso en la casa para un autodiagnóstico. “Los biosensores se han utilizado para muchas aplicaciones, por ejemplo, para detectar la presencia de ántrax (...) La silicona porosa también puede utilizarse como sistema de administración de medicamentos inteligentes. A diferencia de la tradicional, es biocompatible y no tiene efectos tóxicos. La característica de porosa fue creada con nanotecnología. Además con ella se pueden hacer injertos. “Es una plataforma espectacular, muy útil y además la silicona es barata”, afirma Ford.</a:t>
                      </a:r>
                      <a:r>
                        <a:rPr kumimoji="1" lang="en-US" sz="1600" b="1">
                          <a:latin typeface="Times New Roman" pitchFamily="18" charset="0"/>
                        </a:rPr>
                        <a:t>... </a:t>
                      </a:r>
                      <a:r>
                        <a:rPr kumimoji="1" lang="en-US" sz="1600" b="1" i="1">
                          <a:latin typeface="Times New Roman" pitchFamily="18" charset="0"/>
                        </a:rPr>
                        <a:t>Otros vehículos son los dendrímeros que consisten en polímeros con ramificaciones. Cada cabo puede tener distintas propiedades. Los dendrímeros podrían tragarse y realizar diferentes funciones bastante complicadas, como buscar daños dentro del organismo y repararlos</a:t>
                      </a:r>
                      <a:r>
                        <a:rPr kumimoji="1" lang="en-US" sz="1600" b="1">
                          <a:latin typeface="Times New Roman" pitchFamily="18" charset="0"/>
                        </a:rPr>
                        <a:t>.</a:t>
                      </a:r>
                    </a:p>
                    <a:p>
                      <a:pPr eaLnBrk="0" hangingPunct="0">
                        <a:spcBef>
                          <a:spcPct val="0"/>
                        </a:spcBef>
                        <a:buFontTx/>
                        <a:buNone/>
                      </a:pPr>
                      <a:r>
                        <a:rPr kumimoji="1" lang="en-US" sz="1600" b="1">
                          <a:latin typeface="Times New Roman" pitchFamily="18" charset="0"/>
                        </a:rPr>
                        <a:t>El objetivo del Instituto Nacional de Cáncer de los Estados Unidos es utilizar la nanotecnología, para eliminar, antes de 2015, las muertes y el sufrimiento causados por el cáncer. Las investigaciones actuales se centran en como utilizar la nanotecnología para cambiar de forma radical la capacidad de la medicina para diagnosticar, comprender y tratar el cáncer </a:t>
                      </a:r>
                    </a:p>
                    <a:p>
                      <a:pPr eaLnBrk="0" hangingPunct="0">
                        <a:spcBef>
                          <a:spcPct val="0"/>
                        </a:spcBef>
                        <a:buFontTx/>
                        <a:buNone/>
                      </a:pPr>
                      <a:r>
                        <a:rPr kumimoji="1" lang="en-US" sz="1600" b="1">
                          <a:latin typeface="Times New Roman" pitchFamily="18" charset="0"/>
                        </a:rPr>
                        <a:t>La Nasa impulsa actualmente programas para el diseño de un prototipo de célula artificial.</a:t>
                      </a:r>
                    </a:p>
                    <a:p>
                      <a:pPr eaLnBrk="0" hangingPunct="0">
                        <a:spcBef>
                          <a:spcPct val="0"/>
                        </a:spcBef>
                        <a:buFontTx/>
                        <a:buNone/>
                      </a:pPr>
                      <a:r>
                        <a:rPr kumimoji="1" lang="en-US" sz="1600" b="1">
                          <a:latin typeface="Times New Roman" pitchFamily="18" charset="0"/>
                        </a:rPr>
                        <a:t>La nanomedicina se convierte así en una rama fundamental de las prometedoras aplicaciones de la nanociencia. Probablemente una de las de mayor alcance para el ser humano. No son pocos los que alertan de riesgos no despreciables que pueden estar ligados a estos avances. </a:t>
                      </a:r>
                    </a:p>
                    <a:p>
                      <a:pPr eaLnBrk="0" hangingPunct="0">
                        <a:spcBef>
                          <a:spcPct val="0"/>
                        </a:spcBef>
                        <a:buFontTx/>
                        <a:buNone/>
                      </a:pPr>
                      <a:endParaRPr kumimoji="1" lang="en-US" sz="1600" b="1">
                        <a:latin typeface="Times New Roman" pitchFamily="18" charset="0"/>
                      </a:endParaRPr>
                    </a:p>
                  </p:txBody>
                </p:sp>
              </p:grpSp>
            </p:grpSp>
          </p:gr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Marcador de fecha"/>
          <p:cNvSpPr>
            <a:spLocks noGrp="1"/>
          </p:cNvSpPr>
          <p:nvPr>
            <p:ph type="dt" sz="half" idx="10"/>
          </p:nvPr>
        </p:nvSpPr>
        <p:spPr/>
        <p:txBody>
          <a:bodyPr/>
          <a:lstStyle/>
          <a:p>
            <a:fld id="{1940F226-FCB3-4A61-8963-55E5143D9235}" type="datetime1">
              <a:rPr lang="es-EC"/>
              <a:pPr/>
              <a:t>12/08/2009</a:t>
            </a:fld>
            <a:endParaRPr lang="es-EC" altLang="en-US"/>
          </a:p>
        </p:txBody>
      </p:sp>
      <p:sp>
        <p:nvSpPr>
          <p:cNvPr id="13" name="4 Marcador de pie de página"/>
          <p:cNvSpPr>
            <a:spLocks noGrp="1"/>
          </p:cNvSpPr>
          <p:nvPr>
            <p:ph type="ftr" sz="quarter" idx="11"/>
          </p:nvPr>
        </p:nvSpPr>
        <p:spPr/>
        <p:txBody>
          <a:bodyPr/>
          <a:lstStyle/>
          <a:p>
            <a:r>
              <a:rPr lang="es-EC" altLang="en-US"/>
              <a:t>Todos los derechos reservados del autor...</a:t>
            </a:r>
          </a:p>
        </p:txBody>
      </p:sp>
      <p:sp>
        <p:nvSpPr>
          <p:cNvPr id="14" name="5 Marcador de número de diapositiva"/>
          <p:cNvSpPr>
            <a:spLocks noGrp="1"/>
          </p:cNvSpPr>
          <p:nvPr>
            <p:ph type="sldNum" sz="quarter" idx="12"/>
          </p:nvPr>
        </p:nvSpPr>
        <p:spPr/>
        <p:txBody>
          <a:bodyPr/>
          <a:lstStyle/>
          <a:p>
            <a:fld id="{4B7496CA-D2B6-4E54-AAAF-017E854F72B4}" type="slidenum">
              <a:rPr lang="es-EC" altLang="en-US"/>
              <a:pPr/>
              <a:t>19</a:t>
            </a:fld>
            <a:endParaRPr lang="es-EC" altLang="en-US"/>
          </a:p>
        </p:txBody>
      </p:sp>
      <p:sp>
        <p:nvSpPr>
          <p:cNvPr id="362512" name="Rectangle 16"/>
          <p:cNvSpPr>
            <a:spLocks noGrp="1" noChangeArrowheads="1"/>
          </p:cNvSpPr>
          <p:nvPr>
            <p:ph type="title"/>
          </p:nvPr>
        </p:nvSpPr>
        <p:spPr>
          <a:xfrm>
            <a:off x="533400" y="0"/>
            <a:ext cx="7543800" cy="1143000"/>
          </a:xfrm>
        </p:spPr>
        <p:txBody>
          <a:bodyPr/>
          <a:lstStyle/>
          <a:p>
            <a:r>
              <a:rPr lang="es-ES"/>
              <a:t>Galería de imágenes</a:t>
            </a:r>
            <a:endParaRPr lang="es-EC"/>
          </a:p>
        </p:txBody>
      </p:sp>
      <p:graphicFrame>
        <p:nvGraphicFramePr>
          <p:cNvPr id="439296" name="Object 0"/>
          <p:cNvGraphicFramePr>
            <a:graphicFrameLocks noChangeAspect="1"/>
          </p:cNvGraphicFramePr>
          <p:nvPr/>
        </p:nvGraphicFramePr>
        <p:xfrm>
          <a:off x="685800" y="1143000"/>
          <a:ext cx="1981200" cy="1760538"/>
        </p:xfrm>
        <a:graphic>
          <a:graphicData uri="http://schemas.openxmlformats.org/presentationml/2006/ole">
            <p:oleObj spid="_x0000_s439296" name="Foto de Photo Editor" r:id="rId4" imgW="1523810" imgH="1467055" progId="MSPhotoEd.3">
              <p:embed/>
            </p:oleObj>
          </a:graphicData>
        </a:graphic>
      </p:graphicFrame>
      <p:graphicFrame>
        <p:nvGraphicFramePr>
          <p:cNvPr id="439297" name="Object 1"/>
          <p:cNvGraphicFramePr>
            <a:graphicFrameLocks noChangeAspect="1"/>
          </p:cNvGraphicFramePr>
          <p:nvPr/>
        </p:nvGraphicFramePr>
        <p:xfrm>
          <a:off x="609600" y="3200400"/>
          <a:ext cx="2038350" cy="3333750"/>
        </p:xfrm>
        <a:graphic>
          <a:graphicData uri="http://schemas.openxmlformats.org/presentationml/2006/ole">
            <p:oleObj spid="_x0000_s439297" name="Foto de Photo Editor" r:id="rId5" imgW="2038095" imgH="3333333" progId="MSPhotoEd.3">
              <p:embed/>
            </p:oleObj>
          </a:graphicData>
        </a:graphic>
      </p:graphicFrame>
      <p:graphicFrame>
        <p:nvGraphicFramePr>
          <p:cNvPr id="439298" name="Object 2"/>
          <p:cNvGraphicFramePr>
            <a:graphicFrameLocks noChangeAspect="1"/>
          </p:cNvGraphicFramePr>
          <p:nvPr/>
        </p:nvGraphicFramePr>
        <p:xfrm>
          <a:off x="2895600" y="1143000"/>
          <a:ext cx="2133600" cy="1800225"/>
        </p:xfrm>
        <a:graphic>
          <a:graphicData uri="http://schemas.openxmlformats.org/presentationml/2006/ole">
            <p:oleObj spid="_x0000_s439298" name="Foto de Photo Editor" r:id="rId6" imgW="2561905" imgH="2161905" progId="MSPhotoEd.3">
              <p:embed/>
            </p:oleObj>
          </a:graphicData>
        </a:graphic>
      </p:graphicFrame>
      <p:graphicFrame>
        <p:nvGraphicFramePr>
          <p:cNvPr id="439299" name="Object 3"/>
          <p:cNvGraphicFramePr>
            <a:graphicFrameLocks noChangeAspect="1"/>
          </p:cNvGraphicFramePr>
          <p:nvPr/>
        </p:nvGraphicFramePr>
        <p:xfrm>
          <a:off x="3429000" y="3429000"/>
          <a:ext cx="2743200" cy="2724150"/>
        </p:xfrm>
        <a:graphic>
          <a:graphicData uri="http://schemas.openxmlformats.org/presentationml/2006/ole">
            <p:oleObj spid="_x0000_s439299" name="Foto de Photo Editor" r:id="rId7" imgW="1428949" imgH="1419048" progId="MSPhotoEd.3">
              <p:embed/>
            </p:oleObj>
          </a:graphicData>
        </a:graphic>
      </p:graphicFrame>
      <p:graphicFrame>
        <p:nvGraphicFramePr>
          <p:cNvPr id="439300" name="Object 4"/>
          <p:cNvGraphicFramePr>
            <a:graphicFrameLocks noChangeAspect="1"/>
          </p:cNvGraphicFramePr>
          <p:nvPr/>
        </p:nvGraphicFramePr>
        <p:xfrm>
          <a:off x="5257800" y="1143000"/>
          <a:ext cx="1828800" cy="1752600"/>
        </p:xfrm>
        <a:graphic>
          <a:graphicData uri="http://schemas.openxmlformats.org/presentationml/2006/ole">
            <p:oleObj spid="_x0000_s439300" name="Foto de Photo Editor" r:id="rId8" imgW="1152381" imgH="857143" progId="MSPhotoEd.3">
              <p:embed/>
            </p:oleObj>
          </a:graphicData>
        </a:graphic>
      </p:graphicFrame>
      <p:graphicFrame>
        <p:nvGraphicFramePr>
          <p:cNvPr id="439301" name="Object 5"/>
          <p:cNvGraphicFramePr>
            <a:graphicFrameLocks noChangeAspect="1"/>
          </p:cNvGraphicFramePr>
          <p:nvPr/>
        </p:nvGraphicFramePr>
        <p:xfrm>
          <a:off x="7391400" y="1143000"/>
          <a:ext cx="1524000" cy="1752600"/>
        </p:xfrm>
        <a:graphic>
          <a:graphicData uri="http://schemas.openxmlformats.org/presentationml/2006/ole">
            <p:oleObj spid="_x0000_s439301" name="Foto de Photo Editor" r:id="rId9" imgW="628571" imgH="857143" progId="MSPhotoEd.3">
              <p:embed/>
            </p:oleObj>
          </a:graphicData>
        </a:graphic>
      </p:graphicFrame>
      <p:graphicFrame>
        <p:nvGraphicFramePr>
          <p:cNvPr id="439302" name="Object 6"/>
          <p:cNvGraphicFramePr>
            <a:graphicFrameLocks noChangeAspect="1"/>
          </p:cNvGraphicFramePr>
          <p:nvPr/>
        </p:nvGraphicFramePr>
        <p:xfrm>
          <a:off x="5638800" y="0"/>
          <a:ext cx="1600200" cy="989013"/>
        </p:xfrm>
        <a:graphic>
          <a:graphicData uri="http://schemas.openxmlformats.org/presentationml/2006/ole">
            <p:oleObj spid="_x0000_s439302" name="Foto de Photo Editor" r:id="rId10" imgW="1828571" imgH="1343212" progId="MSPhotoEd.3">
              <p:embed/>
            </p:oleObj>
          </a:graphicData>
        </a:graphic>
      </p:graphicFrame>
      <p:graphicFrame>
        <p:nvGraphicFramePr>
          <p:cNvPr id="439303" name="Object 7"/>
          <p:cNvGraphicFramePr>
            <a:graphicFrameLocks noChangeAspect="1"/>
          </p:cNvGraphicFramePr>
          <p:nvPr/>
        </p:nvGraphicFramePr>
        <p:xfrm>
          <a:off x="7391400" y="0"/>
          <a:ext cx="1524000" cy="1152525"/>
        </p:xfrm>
        <a:graphic>
          <a:graphicData uri="http://schemas.openxmlformats.org/presentationml/2006/ole">
            <p:oleObj spid="_x0000_s439303" name="Foto de Photo Editor" r:id="rId11" imgW="1619476" imgH="1152381" progId="MSPhotoEd.3">
              <p:embed/>
            </p:oleObj>
          </a:graphicData>
        </a:graphic>
      </p:graphicFrame>
      <p:graphicFrame>
        <p:nvGraphicFramePr>
          <p:cNvPr id="439304" name="Object 8"/>
          <p:cNvGraphicFramePr>
            <a:graphicFrameLocks noChangeAspect="1"/>
          </p:cNvGraphicFramePr>
          <p:nvPr/>
        </p:nvGraphicFramePr>
        <p:xfrm>
          <a:off x="6705600" y="3657600"/>
          <a:ext cx="1666875" cy="2066925"/>
        </p:xfrm>
        <a:graphic>
          <a:graphicData uri="http://schemas.openxmlformats.org/presentationml/2006/ole">
            <p:oleObj spid="_x0000_s439304" name="Foto de Photo Editor" r:id="rId12" imgW="1666667" imgH="2066667" progId="MSPhotoEd.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fecha"/>
          <p:cNvSpPr>
            <a:spLocks noGrp="1"/>
          </p:cNvSpPr>
          <p:nvPr>
            <p:ph type="dt" sz="half" idx="10"/>
          </p:nvPr>
        </p:nvSpPr>
        <p:spPr/>
        <p:txBody>
          <a:bodyPr/>
          <a:lstStyle/>
          <a:p>
            <a:fld id="{246891AD-3B11-4031-9692-8D31FE0F08E4}" type="datetime1">
              <a:rPr lang="es-EC"/>
              <a:pPr/>
              <a:t>12/08/2009</a:t>
            </a:fld>
            <a:endParaRPr lang="es-EC" altLang="en-US"/>
          </a:p>
        </p:txBody>
      </p:sp>
      <p:sp>
        <p:nvSpPr>
          <p:cNvPr id="6" name="2 Marcador de pie de página"/>
          <p:cNvSpPr>
            <a:spLocks noGrp="1"/>
          </p:cNvSpPr>
          <p:nvPr>
            <p:ph type="ftr" sz="quarter" idx="11"/>
          </p:nvPr>
        </p:nvSpPr>
        <p:spPr/>
        <p:txBody>
          <a:bodyPr/>
          <a:lstStyle/>
          <a:p>
            <a:r>
              <a:rPr lang="es-EC" altLang="en-US"/>
              <a:t>Todos los derechos reservados del autor...</a:t>
            </a:r>
          </a:p>
        </p:txBody>
      </p:sp>
      <p:sp>
        <p:nvSpPr>
          <p:cNvPr id="7" name="3 Marcador de número de diapositiva"/>
          <p:cNvSpPr>
            <a:spLocks noGrp="1"/>
          </p:cNvSpPr>
          <p:nvPr>
            <p:ph type="sldNum" sz="quarter" idx="12"/>
          </p:nvPr>
        </p:nvSpPr>
        <p:spPr/>
        <p:txBody>
          <a:bodyPr/>
          <a:lstStyle/>
          <a:p>
            <a:fld id="{4E50A25D-4F9B-4770-A2C3-993D0CF4D67B}" type="slidenum">
              <a:rPr lang="es-EC" altLang="en-US"/>
              <a:pPr/>
              <a:t>2</a:t>
            </a:fld>
            <a:endParaRPr lang="es-EC" altLang="en-US"/>
          </a:p>
        </p:txBody>
      </p:sp>
      <p:sp>
        <p:nvSpPr>
          <p:cNvPr id="418818" name="Rectangle 2"/>
          <p:cNvSpPr>
            <a:spLocks noChangeArrowheads="1"/>
          </p:cNvSpPr>
          <p:nvPr/>
        </p:nvSpPr>
        <p:spPr bwMode="auto">
          <a:xfrm>
            <a:off x="381000" y="914400"/>
            <a:ext cx="8763000" cy="1803400"/>
          </a:xfrm>
          <a:prstGeom prst="rect">
            <a:avLst/>
          </a:prstGeom>
          <a:noFill/>
          <a:ln w="9525">
            <a:noFill/>
            <a:miter lim="800000"/>
            <a:headEnd/>
            <a:tailEnd/>
          </a:ln>
          <a:effectLst/>
        </p:spPr>
        <p:txBody>
          <a:bodyPr>
            <a:spAutoFit/>
          </a:bodyPr>
          <a:lstStyle/>
          <a:p>
            <a:pPr>
              <a:spcBef>
                <a:spcPct val="50000"/>
              </a:spcBef>
            </a:pPr>
            <a:r>
              <a:rPr lang="es-EC" sz="1600" b="1">
                <a:latin typeface="Times New Roman" pitchFamily="18" charset="0"/>
              </a:rPr>
              <a:t>Nanotecnología, desarrollo y producción de artefactos en cuyo funcionamiento resulta crucial una dimensión de menos de 100 nanómetros (1 nanómetro, nm, equivale a 10-9 metros). Se espera que, en el futuro, la nanotecnología permita obtener materiales con una enorme precisión en su composición y propiedades. Estos materiales podrían proporcionar estructuras con una resistencia sin precedentes y ordenadores o computadoras extraordinariamente compactos y potentes. La nanotecnología podría conducir a métodos revolucionarios de fabricación átomo por átomo y al empleo de cirugía a escala celular.</a:t>
            </a:r>
          </a:p>
        </p:txBody>
      </p:sp>
      <p:sp>
        <p:nvSpPr>
          <p:cNvPr id="418820" name="WordArt 4"/>
          <p:cNvSpPr>
            <a:spLocks noChangeArrowheads="1" noChangeShapeType="1" noTextEdit="1"/>
          </p:cNvSpPr>
          <p:nvPr/>
        </p:nvSpPr>
        <p:spPr bwMode="auto">
          <a:xfrm>
            <a:off x="2590800" y="304800"/>
            <a:ext cx="4038600" cy="4572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s-ES" sz="3600" kern="10">
                <a:ln w="9525">
                  <a:miter lim="800000"/>
                  <a:headEnd/>
                  <a:tailEnd/>
                </a:ln>
                <a:gradFill rotWithShape="0">
                  <a:gsLst>
                    <a:gs pos="0">
                      <a:srgbClr val="FFFFCC"/>
                    </a:gs>
                    <a:gs pos="100000">
                      <a:srgbClr val="FF9999"/>
                    </a:gs>
                  </a:gsLst>
                  <a:lin ang="5400000" scaled="1"/>
                </a:gradFill>
                <a:latin typeface="Times New Roman"/>
                <a:cs typeface="Times New Roman"/>
              </a:rPr>
              <a:t>Introducción</a:t>
            </a:r>
          </a:p>
        </p:txBody>
      </p:sp>
      <p:sp>
        <p:nvSpPr>
          <p:cNvPr id="418824" name="Rectangle 8"/>
          <p:cNvSpPr>
            <a:spLocks noChangeArrowheads="1"/>
          </p:cNvSpPr>
          <p:nvPr/>
        </p:nvSpPr>
        <p:spPr bwMode="auto">
          <a:xfrm>
            <a:off x="381000" y="2895600"/>
            <a:ext cx="8153400" cy="3444875"/>
          </a:xfrm>
          <a:prstGeom prst="rect">
            <a:avLst/>
          </a:prstGeom>
          <a:noFill/>
          <a:ln w="9525">
            <a:noFill/>
            <a:miter lim="800000"/>
            <a:headEnd/>
            <a:tailEnd/>
          </a:ln>
          <a:effectLst/>
        </p:spPr>
        <p:txBody>
          <a:bodyPr>
            <a:spAutoFit/>
          </a:bodyPr>
          <a:lstStyle/>
          <a:p>
            <a:pPr>
              <a:spcBef>
                <a:spcPct val="50000"/>
              </a:spcBef>
            </a:pPr>
            <a:r>
              <a:rPr lang="es-EC" sz="2000" b="1">
                <a:latin typeface="Times New Roman" pitchFamily="18" charset="0"/>
              </a:rPr>
              <a:t>Para captar intuitivamente la longitud de un nanómetro, consideremos un cabello humano. Típicamente suele tener un espesor de unos 100 micrómetros (µm). Una bacteria normal es unas 100 veces más pequeña, con un diámetro de alrededor de 1 µm. Un virus del resfriado común es aproximadamente 10 veces menor, con un tamaño de unos 100 nm. Una proteína típica de las que componen la envoltura de dicho virus tiene unos 10 nm de espesor. Una distancia de 1 nm equivale a unos 10 diámetros atómicos, y corresponde a las dimensiones de uno de los aminoácidos que componen esa proteína. Por tanto, puede verse que 1 nm supone una tolerancia dimensional extremadamente pequeña, pero ya hay varias tecnologías que están próximas a alcanzarla.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8820"/>
                                        </p:tgtEl>
                                        <p:attrNameLst>
                                          <p:attrName>style.visibility</p:attrName>
                                        </p:attrNameLst>
                                      </p:cBhvr>
                                      <p:to>
                                        <p:strVal val="visible"/>
                                      </p:to>
                                    </p:set>
                                    <p:anim calcmode="lin" valueType="num">
                                      <p:cBhvr additive="base">
                                        <p:cTn id="7" dur="500" fill="hold"/>
                                        <p:tgtEl>
                                          <p:spTgt spid="418820"/>
                                        </p:tgtEl>
                                        <p:attrNameLst>
                                          <p:attrName>ppt_x</p:attrName>
                                        </p:attrNameLst>
                                      </p:cBhvr>
                                      <p:tavLst>
                                        <p:tav tm="0">
                                          <p:val>
                                            <p:strVal val="0-#ppt_w/2"/>
                                          </p:val>
                                        </p:tav>
                                        <p:tav tm="100000">
                                          <p:val>
                                            <p:strVal val="#ppt_x"/>
                                          </p:val>
                                        </p:tav>
                                      </p:tavLst>
                                    </p:anim>
                                    <p:anim calcmode="lin" valueType="num">
                                      <p:cBhvr additive="base">
                                        <p:cTn id="8" dur="500" fill="hold"/>
                                        <p:tgtEl>
                                          <p:spTgt spid="4188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418818"/>
                                        </p:tgtEl>
                                        <p:attrNameLst>
                                          <p:attrName>style.visibility</p:attrName>
                                        </p:attrNameLst>
                                      </p:cBhvr>
                                      <p:to>
                                        <p:strVal val="visible"/>
                                      </p:to>
                                    </p:set>
                                    <p:animEffect transition="in" filter="blinds(horizontal)">
                                      <p:cBhvr>
                                        <p:cTn id="12" dur="500"/>
                                        <p:tgtEl>
                                          <p:spTgt spid="418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8" grpId="0" autoUpdateAnimBg="0"/>
      <p:bldP spid="4188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Marcador de fecha"/>
          <p:cNvSpPr>
            <a:spLocks noGrp="1"/>
          </p:cNvSpPr>
          <p:nvPr>
            <p:ph type="dt" sz="half" idx="10"/>
          </p:nvPr>
        </p:nvSpPr>
        <p:spPr/>
        <p:txBody>
          <a:bodyPr/>
          <a:lstStyle/>
          <a:p>
            <a:fld id="{6233098A-23C8-4792-A41F-3439D0DB95D2}" type="datetime1">
              <a:rPr lang="es-EC"/>
              <a:pPr/>
              <a:t>12/08/2009</a:t>
            </a:fld>
            <a:endParaRPr lang="es-EC" altLang="en-US"/>
          </a:p>
        </p:txBody>
      </p:sp>
      <p:sp>
        <p:nvSpPr>
          <p:cNvPr id="13" name="2 Marcador de pie de página"/>
          <p:cNvSpPr>
            <a:spLocks noGrp="1"/>
          </p:cNvSpPr>
          <p:nvPr>
            <p:ph type="ftr" sz="quarter" idx="11"/>
          </p:nvPr>
        </p:nvSpPr>
        <p:spPr/>
        <p:txBody>
          <a:bodyPr/>
          <a:lstStyle/>
          <a:p>
            <a:r>
              <a:rPr lang="es-EC" altLang="en-US"/>
              <a:t>Todos los derechos reservados del autor...</a:t>
            </a:r>
          </a:p>
        </p:txBody>
      </p:sp>
      <p:sp>
        <p:nvSpPr>
          <p:cNvPr id="14" name="3 Marcador de número de diapositiva"/>
          <p:cNvSpPr>
            <a:spLocks noGrp="1"/>
          </p:cNvSpPr>
          <p:nvPr>
            <p:ph type="sldNum" sz="quarter" idx="12"/>
          </p:nvPr>
        </p:nvSpPr>
        <p:spPr/>
        <p:txBody>
          <a:bodyPr/>
          <a:lstStyle/>
          <a:p>
            <a:fld id="{472252AF-373F-4F70-9212-3A116163A3C1}" type="slidenum">
              <a:rPr lang="es-EC" altLang="en-US"/>
              <a:pPr/>
              <a:t>20</a:t>
            </a:fld>
            <a:endParaRPr lang="es-EC" altLang="en-US"/>
          </a:p>
        </p:txBody>
      </p:sp>
      <p:graphicFrame>
        <p:nvGraphicFramePr>
          <p:cNvPr id="437250" name="Object 2"/>
          <p:cNvGraphicFramePr>
            <a:graphicFrameLocks noChangeAspect="1"/>
          </p:cNvGraphicFramePr>
          <p:nvPr/>
        </p:nvGraphicFramePr>
        <p:xfrm>
          <a:off x="609600" y="457200"/>
          <a:ext cx="2143125" cy="1727200"/>
        </p:xfrm>
        <a:graphic>
          <a:graphicData uri="http://schemas.openxmlformats.org/presentationml/2006/ole">
            <p:oleObj spid="_x0000_s437250" name="Foto de Photo Editor" r:id="rId3" imgW="933580" imgH="752381" progId="MSPhotoEd.3">
              <p:embed/>
            </p:oleObj>
          </a:graphicData>
        </a:graphic>
      </p:graphicFrame>
      <p:graphicFrame>
        <p:nvGraphicFramePr>
          <p:cNvPr id="437251" name="Object 3"/>
          <p:cNvGraphicFramePr>
            <a:graphicFrameLocks noChangeAspect="1"/>
          </p:cNvGraphicFramePr>
          <p:nvPr/>
        </p:nvGraphicFramePr>
        <p:xfrm>
          <a:off x="3200400" y="457200"/>
          <a:ext cx="2286000" cy="1722438"/>
        </p:xfrm>
        <a:graphic>
          <a:graphicData uri="http://schemas.openxmlformats.org/presentationml/2006/ole">
            <p:oleObj spid="_x0000_s437251" name="Foto de Photo Editor" r:id="rId4" imgW="1428949" imgH="1076475" progId="MSPhotoEd.3">
              <p:embed/>
            </p:oleObj>
          </a:graphicData>
        </a:graphic>
      </p:graphicFrame>
      <p:graphicFrame>
        <p:nvGraphicFramePr>
          <p:cNvPr id="437252" name="Object 4"/>
          <p:cNvGraphicFramePr>
            <a:graphicFrameLocks noChangeAspect="1"/>
          </p:cNvGraphicFramePr>
          <p:nvPr/>
        </p:nvGraphicFramePr>
        <p:xfrm>
          <a:off x="685800" y="2590800"/>
          <a:ext cx="2057400" cy="1162050"/>
        </p:xfrm>
        <a:graphic>
          <a:graphicData uri="http://schemas.openxmlformats.org/presentationml/2006/ole">
            <p:oleObj spid="_x0000_s437252" name="Foto de Photo Editor" r:id="rId5" imgW="1714739" imgH="1162212" progId="MSPhotoEd.3">
              <p:embed/>
            </p:oleObj>
          </a:graphicData>
        </a:graphic>
      </p:graphicFrame>
      <p:graphicFrame>
        <p:nvGraphicFramePr>
          <p:cNvPr id="437253" name="Object 5"/>
          <p:cNvGraphicFramePr>
            <a:graphicFrameLocks noChangeAspect="1"/>
          </p:cNvGraphicFramePr>
          <p:nvPr/>
        </p:nvGraphicFramePr>
        <p:xfrm>
          <a:off x="685800" y="3962400"/>
          <a:ext cx="2111375" cy="2133600"/>
        </p:xfrm>
        <a:graphic>
          <a:graphicData uri="http://schemas.openxmlformats.org/presentationml/2006/ole">
            <p:oleObj spid="_x0000_s437253" name="Foto de Photo Editor" r:id="rId6" imgW="2553056" imgH="2580952" progId="MSPhotoEd.3">
              <p:embed/>
            </p:oleObj>
          </a:graphicData>
        </a:graphic>
      </p:graphicFrame>
      <p:graphicFrame>
        <p:nvGraphicFramePr>
          <p:cNvPr id="437254" name="Object 6"/>
          <p:cNvGraphicFramePr>
            <a:graphicFrameLocks noChangeAspect="1"/>
          </p:cNvGraphicFramePr>
          <p:nvPr/>
        </p:nvGraphicFramePr>
        <p:xfrm>
          <a:off x="7466013" y="457200"/>
          <a:ext cx="1677987" cy="2362200"/>
        </p:xfrm>
        <a:graphic>
          <a:graphicData uri="http://schemas.openxmlformats.org/presentationml/2006/ole">
            <p:oleObj spid="_x0000_s437254" name="Foto de Photo Editor" r:id="rId7" imgW="561905" imgH="790476" progId="MSPhotoEd.3">
              <p:embed/>
            </p:oleObj>
          </a:graphicData>
        </a:graphic>
      </p:graphicFrame>
      <p:graphicFrame>
        <p:nvGraphicFramePr>
          <p:cNvPr id="437255" name="Object 7"/>
          <p:cNvGraphicFramePr>
            <a:graphicFrameLocks noChangeAspect="1"/>
          </p:cNvGraphicFramePr>
          <p:nvPr/>
        </p:nvGraphicFramePr>
        <p:xfrm>
          <a:off x="5715000" y="381000"/>
          <a:ext cx="1752600" cy="1905000"/>
        </p:xfrm>
        <a:graphic>
          <a:graphicData uri="http://schemas.openxmlformats.org/presentationml/2006/ole">
            <p:oleObj spid="_x0000_s437255" name="Foto de Photo Editor" r:id="rId8" imgW="2676899" imgH="3161905" progId="MSPhotoEd.3">
              <p:embed/>
            </p:oleObj>
          </a:graphicData>
        </a:graphic>
      </p:graphicFrame>
      <p:graphicFrame>
        <p:nvGraphicFramePr>
          <p:cNvPr id="437256" name="Object 8"/>
          <p:cNvGraphicFramePr>
            <a:graphicFrameLocks noChangeAspect="1"/>
          </p:cNvGraphicFramePr>
          <p:nvPr/>
        </p:nvGraphicFramePr>
        <p:xfrm>
          <a:off x="3200400" y="2438400"/>
          <a:ext cx="2514600" cy="1905000"/>
        </p:xfrm>
        <a:graphic>
          <a:graphicData uri="http://schemas.openxmlformats.org/presentationml/2006/ole">
            <p:oleObj spid="_x0000_s437256" name="Foto de Photo Editor" r:id="rId9" imgW="2514286" imgH="1905266" progId="MSPhotoEd.3">
              <p:embed/>
            </p:oleObj>
          </a:graphicData>
        </a:graphic>
      </p:graphicFrame>
      <p:pic>
        <p:nvPicPr>
          <p:cNvPr id="437259" name="Picture 11" descr="Pique para ampliar">
            <a:hlinkClick r:id=""/>
          </p:cNvPr>
          <p:cNvPicPr>
            <a:picLocks noChangeAspect="1" noChangeArrowheads="1"/>
          </p:cNvPicPr>
          <p:nvPr/>
        </p:nvPicPr>
        <p:blipFill>
          <a:blip r:embed="rId10"/>
          <a:srcRect/>
          <a:stretch>
            <a:fillRect/>
          </a:stretch>
        </p:blipFill>
        <p:spPr bwMode="auto">
          <a:xfrm>
            <a:off x="3581400" y="4495800"/>
            <a:ext cx="1360488" cy="1714500"/>
          </a:xfrm>
          <a:prstGeom prst="rect">
            <a:avLst/>
          </a:prstGeom>
          <a:noFill/>
        </p:spPr>
      </p:pic>
      <p:graphicFrame>
        <p:nvGraphicFramePr>
          <p:cNvPr id="437260" name="Object 12"/>
          <p:cNvGraphicFramePr>
            <a:graphicFrameLocks noChangeAspect="1"/>
          </p:cNvGraphicFramePr>
          <p:nvPr/>
        </p:nvGraphicFramePr>
        <p:xfrm>
          <a:off x="6096000" y="3048000"/>
          <a:ext cx="1247775" cy="809625"/>
        </p:xfrm>
        <a:graphic>
          <a:graphicData uri="http://schemas.openxmlformats.org/presentationml/2006/ole">
            <p:oleObj spid="_x0000_s437260" name="Foto de Photo Editor" r:id="rId11" imgW="1247619" imgH="809738" progId="MSPhotoEd.3">
              <p:embed/>
            </p:oleObj>
          </a:graphicData>
        </a:graphic>
      </p:graphicFrame>
      <p:graphicFrame>
        <p:nvGraphicFramePr>
          <p:cNvPr id="437262" name="Object 14"/>
          <p:cNvGraphicFramePr>
            <a:graphicFrameLocks noChangeAspect="1"/>
          </p:cNvGraphicFramePr>
          <p:nvPr/>
        </p:nvGraphicFramePr>
        <p:xfrm>
          <a:off x="6172200" y="4114800"/>
          <a:ext cx="2438400" cy="1828800"/>
        </p:xfrm>
        <a:graphic>
          <a:graphicData uri="http://schemas.openxmlformats.org/presentationml/2006/ole">
            <p:oleObj spid="_x0000_s437262" name="Foto de Photo Editor" r:id="rId12" imgW="1142857" imgH="857143" progId="MSPhotoEd.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Marcador de fecha"/>
          <p:cNvSpPr>
            <a:spLocks noGrp="1"/>
          </p:cNvSpPr>
          <p:nvPr>
            <p:ph type="dt" sz="half" idx="10"/>
          </p:nvPr>
        </p:nvSpPr>
        <p:spPr/>
        <p:txBody>
          <a:bodyPr/>
          <a:lstStyle/>
          <a:p>
            <a:fld id="{FFDF61C5-6E17-4914-8657-F1D083337737}" type="datetime1">
              <a:rPr lang="es-EC"/>
              <a:pPr/>
              <a:t>12/08/2009</a:t>
            </a:fld>
            <a:endParaRPr lang="es-EC" altLang="en-US"/>
          </a:p>
        </p:txBody>
      </p:sp>
      <p:sp>
        <p:nvSpPr>
          <p:cNvPr id="11" name="2 Marcador de pie de página"/>
          <p:cNvSpPr>
            <a:spLocks noGrp="1"/>
          </p:cNvSpPr>
          <p:nvPr>
            <p:ph type="ftr" sz="quarter" idx="11"/>
          </p:nvPr>
        </p:nvSpPr>
        <p:spPr/>
        <p:txBody>
          <a:bodyPr/>
          <a:lstStyle/>
          <a:p>
            <a:r>
              <a:rPr lang="es-EC" altLang="en-US"/>
              <a:t>Todos los derechos reservados del autor...</a:t>
            </a:r>
          </a:p>
        </p:txBody>
      </p:sp>
      <p:sp>
        <p:nvSpPr>
          <p:cNvPr id="12" name="3 Marcador de número de diapositiva"/>
          <p:cNvSpPr>
            <a:spLocks noGrp="1"/>
          </p:cNvSpPr>
          <p:nvPr>
            <p:ph type="sldNum" sz="quarter" idx="12"/>
          </p:nvPr>
        </p:nvSpPr>
        <p:spPr/>
        <p:txBody>
          <a:bodyPr/>
          <a:lstStyle/>
          <a:p>
            <a:fld id="{996E14E7-63F9-40C0-BFB9-CA54C57C051F}" type="slidenum">
              <a:rPr lang="es-EC" altLang="en-US"/>
              <a:pPr/>
              <a:t>21</a:t>
            </a:fld>
            <a:endParaRPr lang="es-EC" altLang="en-US"/>
          </a:p>
        </p:txBody>
      </p:sp>
      <p:graphicFrame>
        <p:nvGraphicFramePr>
          <p:cNvPr id="438274" name="Object 2"/>
          <p:cNvGraphicFramePr>
            <a:graphicFrameLocks noChangeAspect="1"/>
          </p:cNvGraphicFramePr>
          <p:nvPr/>
        </p:nvGraphicFramePr>
        <p:xfrm>
          <a:off x="609600" y="457200"/>
          <a:ext cx="2362200" cy="1771650"/>
        </p:xfrm>
        <a:graphic>
          <a:graphicData uri="http://schemas.openxmlformats.org/presentationml/2006/ole">
            <p:oleObj spid="_x0000_s438274" name="Foto de Photo Editor" r:id="rId3" imgW="1104762" imgH="828791" progId="MSPhotoEd.3">
              <p:embed/>
            </p:oleObj>
          </a:graphicData>
        </a:graphic>
      </p:graphicFrame>
      <p:graphicFrame>
        <p:nvGraphicFramePr>
          <p:cNvPr id="438275" name="Object 3"/>
          <p:cNvGraphicFramePr>
            <a:graphicFrameLocks noChangeAspect="1"/>
          </p:cNvGraphicFramePr>
          <p:nvPr/>
        </p:nvGraphicFramePr>
        <p:xfrm>
          <a:off x="3276600" y="381000"/>
          <a:ext cx="2209800" cy="1933575"/>
        </p:xfrm>
        <a:graphic>
          <a:graphicData uri="http://schemas.openxmlformats.org/presentationml/2006/ole">
            <p:oleObj spid="_x0000_s438275" name="Foto de Photo Editor" r:id="rId4" imgW="1219370" imgH="1066667" progId="MSPhotoEd.3">
              <p:embed/>
            </p:oleObj>
          </a:graphicData>
        </a:graphic>
      </p:graphicFrame>
      <p:graphicFrame>
        <p:nvGraphicFramePr>
          <p:cNvPr id="438276" name="Object 4"/>
          <p:cNvGraphicFramePr>
            <a:graphicFrameLocks noChangeAspect="1"/>
          </p:cNvGraphicFramePr>
          <p:nvPr/>
        </p:nvGraphicFramePr>
        <p:xfrm>
          <a:off x="6096000" y="381000"/>
          <a:ext cx="2667000" cy="1866900"/>
        </p:xfrm>
        <a:graphic>
          <a:graphicData uri="http://schemas.openxmlformats.org/presentationml/2006/ole">
            <p:oleObj spid="_x0000_s438276" name="Foto de Photo Editor" r:id="rId5" imgW="952633" imgH="666667" progId="MSPhotoEd.3">
              <p:embed/>
            </p:oleObj>
          </a:graphicData>
        </a:graphic>
      </p:graphicFrame>
      <p:graphicFrame>
        <p:nvGraphicFramePr>
          <p:cNvPr id="438277" name="Object 5"/>
          <p:cNvGraphicFramePr>
            <a:graphicFrameLocks noChangeAspect="1"/>
          </p:cNvGraphicFramePr>
          <p:nvPr/>
        </p:nvGraphicFramePr>
        <p:xfrm>
          <a:off x="6248400" y="2667000"/>
          <a:ext cx="2452688" cy="1709738"/>
        </p:xfrm>
        <a:graphic>
          <a:graphicData uri="http://schemas.openxmlformats.org/presentationml/2006/ole">
            <p:oleObj spid="_x0000_s438277" name="Foto de Photo Editor" r:id="rId6" imgW="942857" imgH="657317" progId="MSPhotoEd.3">
              <p:embed/>
            </p:oleObj>
          </a:graphicData>
        </a:graphic>
      </p:graphicFrame>
      <p:graphicFrame>
        <p:nvGraphicFramePr>
          <p:cNvPr id="438278" name="Object 6"/>
          <p:cNvGraphicFramePr>
            <a:graphicFrameLocks noChangeAspect="1"/>
          </p:cNvGraphicFramePr>
          <p:nvPr/>
        </p:nvGraphicFramePr>
        <p:xfrm>
          <a:off x="6324600" y="4648200"/>
          <a:ext cx="2438400" cy="1360488"/>
        </p:xfrm>
        <a:graphic>
          <a:graphicData uri="http://schemas.openxmlformats.org/presentationml/2006/ole">
            <p:oleObj spid="_x0000_s438278" name="Foto de Photo Editor" r:id="rId7" imgW="923810" imgH="685714" progId="MSPhotoEd.3">
              <p:embed/>
            </p:oleObj>
          </a:graphicData>
        </a:graphic>
      </p:graphicFrame>
      <p:graphicFrame>
        <p:nvGraphicFramePr>
          <p:cNvPr id="438279" name="Object 7"/>
          <p:cNvGraphicFramePr>
            <a:graphicFrameLocks noChangeAspect="1"/>
          </p:cNvGraphicFramePr>
          <p:nvPr/>
        </p:nvGraphicFramePr>
        <p:xfrm>
          <a:off x="533400" y="2514600"/>
          <a:ext cx="2438400" cy="1812925"/>
        </p:xfrm>
        <a:graphic>
          <a:graphicData uri="http://schemas.openxmlformats.org/presentationml/2006/ole">
            <p:oleObj spid="_x0000_s438279" name="Foto de Photo Editor" r:id="rId8" imgW="1076475" imgH="800212" progId="MSPhotoEd.3">
              <p:embed/>
            </p:oleObj>
          </a:graphicData>
        </a:graphic>
      </p:graphicFrame>
      <p:graphicFrame>
        <p:nvGraphicFramePr>
          <p:cNvPr id="438282" name="Object 10"/>
          <p:cNvGraphicFramePr>
            <a:graphicFrameLocks noChangeAspect="1"/>
          </p:cNvGraphicFramePr>
          <p:nvPr/>
        </p:nvGraphicFramePr>
        <p:xfrm>
          <a:off x="3657600" y="2667000"/>
          <a:ext cx="2171700" cy="3100388"/>
        </p:xfrm>
        <a:graphic>
          <a:graphicData uri="http://schemas.openxmlformats.org/presentationml/2006/ole">
            <p:oleObj spid="_x0000_s438282" name="Foto de Photo Editor" r:id="rId9" imgW="1142857" imgH="714286" progId="MSPhotoEd.3">
              <p:embed/>
            </p:oleObj>
          </a:graphicData>
        </a:graphic>
      </p:graphicFrame>
      <p:graphicFrame>
        <p:nvGraphicFramePr>
          <p:cNvPr id="438283" name="Object 11"/>
          <p:cNvGraphicFramePr>
            <a:graphicFrameLocks noChangeAspect="1"/>
          </p:cNvGraphicFramePr>
          <p:nvPr/>
        </p:nvGraphicFramePr>
        <p:xfrm>
          <a:off x="457200" y="4495800"/>
          <a:ext cx="3124200" cy="2209800"/>
        </p:xfrm>
        <a:graphic>
          <a:graphicData uri="http://schemas.openxmlformats.org/presentationml/2006/ole">
            <p:oleObj spid="_x0000_s438283" name="Foto de Photo Editor" r:id="rId10" imgW="666667" imgH="666667" progId="MSPhotoEd.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fecha"/>
          <p:cNvSpPr>
            <a:spLocks noGrp="1"/>
          </p:cNvSpPr>
          <p:nvPr>
            <p:ph type="dt" sz="half" idx="10"/>
          </p:nvPr>
        </p:nvSpPr>
        <p:spPr/>
        <p:txBody>
          <a:bodyPr/>
          <a:lstStyle/>
          <a:p>
            <a:fld id="{E0A17D31-BC4C-4A09-9FF3-E530CA2EFD2F}" type="datetime1">
              <a:rPr lang="es-EC"/>
              <a:pPr/>
              <a:t>12/08/2009</a:t>
            </a:fld>
            <a:endParaRPr lang="es-EC" altLang="en-US"/>
          </a:p>
        </p:txBody>
      </p:sp>
      <p:sp>
        <p:nvSpPr>
          <p:cNvPr id="5" name="2 Marcador de pie de página"/>
          <p:cNvSpPr>
            <a:spLocks noGrp="1"/>
          </p:cNvSpPr>
          <p:nvPr>
            <p:ph type="ftr" sz="quarter" idx="11"/>
          </p:nvPr>
        </p:nvSpPr>
        <p:spPr/>
        <p:txBody>
          <a:bodyPr/>
          <a:lstStyle/>
          <a:p>
            <a:r>
              <a:rPr lang="es-EC" altLang="en-US"/>
              <a:t>Todos los derechos reservados del autor...</a:t>
            </a:r>
          </a:p>
        </p:txBody>
      </p:sp>
      <p:sp>
        <p:nvSpPr>
          <p:cNvPr id="6" name="3 Marcador de número de diapositiva"/>
          <p:cNvSpPr>
            <a:spLocks noGrp="1"/>
          </p:cNvSpPr>
          <p:nvPr>
            <p:ph type="sldNum" sz="quarter" idx="12"/>
          </p:nvPr>
        </p:nvSpPr>
        <p:spPr/>
        <p:txBody>
          <a:bodyPr/>
          <a:lstStyle/>
          <a:p>
            <a:fld id="{8378F996-50E4-443E-BF61-AA1A418B4005}" type="slidenum">
              <a:rPr lang="es-EC" altLang="en-US"/>
              <a:pPr/>
              <a:t>3</a:t>
            </a:fld>
            <a:endParaRPr lang="es-EC" altLang="en-US"/>
          </a:p>
        </p:txBody>
      </p:sp>
      <p:sp>
        <p:nvSpPr>
          <p:cNvPr id="422915" name="Rectangle 3"/>
          <p:cNvSpPr>
            <a:spLocks noChangeArrowheads="1"/>
          </p:cNvSpPr>
          <p:nvPr/>
        </p:nvSpPr>
        <p:spPr bwMode="auto">
          <a:xfrm>
            <a:off x="457200" y="2895600"/>
            <a:ext cx="8686800" cy="3063875"/>
          </a:xfrm>
          <a:prstGeom prst="rect">
            <a:avLst/>
          </a:prstGeom>
          <a:noFill/>
          <a:ln w="9525">
            <a:noFill/>
            <a:miter lim="800000"/>
            <a:headEnd/>
            <a:tailEnd/>
          </a:ln>
          <a:effectLst/>
        </p:spPr>
        <p:txBody>
          <a:bodyPr>
            <a:spAutoFit/>
          </a:bodyPr>
          <a:lstStyle/>
          <a:p>
            <a:pPr>
              <a:spcBef>
                <a:spcPct val="50000"/>
              </a:spcBef>
            </a:pPr>
            <a:r>
              <a:rPr lang="es-EC" sz="1500" b="1"/>
              <a:t>El 29 de diciembre de 1959, el físico estadounidense Richard Feynman dio una conferencia ante la American Physical Society titulada “Hay mucho sitio en lo más bajo”. En aquella conferencia, Feynman trató sobre los beneficios que supondría para la sociedad el que fuéramos capaces de manipular la materia y fabricar artefactos con una precisión de unos pocos átomos, lo que corresponde a una dimensión de 1 nm, aproximadamente. Feynman pronosticó correctamente, por ejemplo, el impacto que tendría la miniaturización sobre las capacidades de los ordenadores electrónicos; también predijo el desarrollo de los métodos que se emplean en la actualidad para fabricar circuitos integrados, y la aparición de técnicas para trazar figuras extremadamente finas mediante haces de electrones. Incluso planteó la posibilidad de producir máquinas a escala molecular, que nos permitirían manipular moléculas. Cuarenta años después de aquella conferencia, los expertos que trabajan en el campo de la nanotecnología están empezando a poner en práctica algunas de las ideas propuestas originalmente por Feynman, y muchas más que no se previeron entonces.</a:t>
            </a:r>
          </a:p>
        </p:txBody>
      </p:sp>
      <p:graphicFrame>
        <p:nvGraphicFramePr>
          <p:cNvPr id="422916" name="Object 4"/>
          <p:cNvGraphicFramePr>
            <a:graphicFrameLocks noChangeAspect="1"/>
          </p:cNvGraphicFramePr>
          <p:nvPr/>
        </p:nvGraphicFramePr>
        <p:xfrm>
          <a:off x="2362200" y="228600"/>
          <a:ext cx="4343400" cy="2590800"/>
        </p:xfrm>
        <a:graphic>
          <a:graphicData uri="http://schemas.openxmlformats.org/presentationml/2006/ole">
            <p:oleObj spid="_x0000_s422916" name="Foto de Photo Editor" r:id="rId3" imgW="2095793" imgH="1905266"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2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fecha"/>
          <p:cNvSpPr>
            <a:spLocks noGrp="1"/>
          </p:cNvSpPr>
          <p:nvPr>
            <p:ph type="dt" sz="half" idx="10"/>
          </p:nvPr>
        </p:nvSpPr>
        <p:spPr/>
        <p:txBody>
          <a:bodyPr/>
          <a:lstStyle/>
          <a:p>
            <a:fld id="{0E254EF4-B08F-4B91-8212-F5027C472B33}" type="datetime1">
              <a:rPr lang="es-EC"/>
              <a:pPr/>
              <a:t>12/08/2009</a:t>
            </a:fld>
            <a:endParaRPr lang="es-EC" altLang="en-US"/>
          </a:p>
        </p:txBody>
      </p:sp>
      <p:sp>
        <p:nvSpPr>
          <p:cNvPr id="6" name="3 Marcador de pie de página"/>
          <p:cNvSpPr>
            <a:spLocks noGrp="1"/>
          </p:cNvSpPr>
          <p:nvPr>
            <p:ph type="ftr" sz="quarter" idx="11"/>
          </p:nvPr>
        </p:nvSpPr>
        <p:spPr/>
        <p:txBody>
          <a:bodyPr/>
          <a:lstStyle/>
          <a:p>
            <a:r>
              <a:rPr lang="es-EC" altLang="en-US"/>
              <a:t>Todos los derechos reservados del autor...</a:t>
            </a:r>
          </a:p>
        </p:txBody>
      </p:sp>
      <p:sp>
        <p:nvSpPr>
          <p:cNvPr id="7" name="4 Marcador de número de diapositiva"/>
          <p:cNvSpPr>
            <a:spLocks noGrp="1"/>
          </p:cNvSpPr>
          <p:nvPr>
            <p:ph type="sldNum" sz="quarter" idx="12"/>
          </p:nvPr>
        </p:nvSpPr>
        <p:spPr/>
        <p:txBody>
          <a:bodyPr/>
          <a:lstStyle/>
          <a:p>
            <a:fld id="{51ACA4E0-BAEB-4DF0-A9E1-C0583CD9644B}" type="slidenum">
              <a:rPr lang="es-EC" altLang="en-US"/>
              <a:pPr/>
              <a:t>4</a:t>
            </a:fld>
            <a:endParaRPr lang="es-EC" altLang="en-US"/>
          </a:p>
        </p:txBody>
      </p:sp>
      <p:sp>
        <p:nvSpPr>
          <p:cNvPr id="419842" name="Rectangle 2"/>
          <p:cNvSpPr>
            <a:spLocks noGrp="1" noChangeArrowheads="1"/>
          </p:cNvSpPr>
          <p:nvPr>
            <p:ph type="title"/>
          </p:nvPr>
        </p:nvSpPr>
        <p:spPr>
          <a:xfrm>
            <a:off x="838200" y="1143000"/>
            <a:ext cx="7543800" cy="1143000"/>
          </a:xfrm>
        </p:spPr>
        <p:txBody>
          <a:bodyPr/>
          <a:lstStyle/>
          <a:p>
            <a:r>
              <a:rPr lang="es-ES"/>
              <a:t>Richard </a:t>
            </a:r>
            <a:r>
              <a:rPr lang="es-EC"/>
              <a:t>Feynman</a:t>
            </a:r>
          </a:p>
        </p:txBody>
      </p:sp>
      <p:sp>
        <p:nvSpPr>
          <p:cNvPr id="419844" name="Rectangle 4"/>
          <p:cNvSpPr>
            <a:spLocks noChangeArrowheads="1"/>
          </p:cNvSpPr>
          <p:nvPr/>
        </p:nvSpPr>
        <p:spPr bwMode="auto">
          <a:xfrm>
            <a:off x="838200" y="2743200"/>
            <a:ext cx="7162800" cy="2987675"/>
          </a:xfrm>
          <a:prstGeom prst="rect">
            <a:avLst/>
          </a:prstGeom>
          <a:noFill/>
          <a:ln w="9525">
            <a:noFill/>
            <a:miter lim="800000"/>
            <a:headEnd/>
            <a:tailEnd/>
          </a:ln>
          <a:effectLst/>
        </p:spPr>
        <p:txBody>
          <a:bodyPr>
            <a:spAutoFit/>
          </a:bodyPr>
          <a:lstStyle/>
          <a:p>
            <a:pPr>
              <a:spcBef>
                <a:spcPct val="50000"/>
              </a:spcBef>
            </a:pPr>
            <a:r>
              <a:rPr lang="es-EC" sz="2000" b="1"/>
              <a:t>Richard Feynman </a:t>
            </a:r>
          </a:p>
          <a:p>
            <a:pPr>
              <a:spcBef>
                <a:spcPct val="50000"/>
              </a:spcBef>
            </a:pPr>
            <a:r>
              <a:rPr lang="es-EC" sz="2000" b="1"/>
              <a:t>El físico estadounidense Richard Feynman destacó por sus contribuciones a la electrodinámica cuántica y sus entusiastas métodos docentes. Feynman reformuló la teoría cuántica electrodinámica, que describe las interacciones entre las ondas electromagnéticas y la materia. Obtuvo el Premio Nobel de Física en 1965, que compartió con el físico estadounidense Julian S. Schwinger y el físico japonés Shin’ichiro Tomonaga.</a:t>
            </a:r>
          </a:p>
        </p:txBody>
      </p:sp>
      <p:pic>
        <p:nvPicPr>
          <p:cNvPr id="419845" name="Picture 5"/>
          <p:cNvPicPr>
            <a:picLocks noChangeAspect="1" noChangeArrowheads="1"/>
          </p:cNvPicPr>
          <p:nvPr/>
        </p:nvPicPr>
        <p:blipFill>
          <a:blip r:embed="rId2"/>
          <a:srcRect l="12962" b="16667"/>
          <a:stretch>
            <a:fillRect/>
          </a:stretch>
        </p:blipFill>
        <p:spPr bwMode="auto">
          <a:xfrm>
            <a:off x="5410200" y="457200"/>
            <a:ext cx="2667000" cy="22701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9844"/>
                                        </p:tgtEl>
                                        <p:attrNameLst>
                                          <p:attrName>style.visibility</p:attrName>
                                        </p:attrNameLst>
                                      </p:cBhvr>
                                      <p:to>
                                        <p:strVal val="visible"/>
                                      </p:to>
                                    </p:set>
                                    <p:anim calcmode="lin" valueType="num">
                                      <p:cBhvr additive="base">
                                        <p:cTn id="7" dur="500" fill="hold"/>
                                        <p:tgtEl>
                                          <p:spTgt spid="419844"/>
                                        </p:tgtEl>
                                        <p:attrNameLst>
                                          <p:attrName>ppt_x</p:attrName>
                                        </p:attrNameLst>
                                      </p:cBhvr>
                                      <p:tavLst>
                                        <p:tav tm="0">
                                          <p:val>
                                            <p:strVal val="0-#ppt_w/2"/>
                                          </p:val>
                                        </p:tav>
                                        <p:tav tm="100000">
                                          <p:val>
                                            <p:strVal val="#ppt_x"/>
                                          </p:val>
                                        </p:tav>
                                      </p:tavLst>
                                    </p:anim>
                                    <p:anim calcmode="lin" valueType="num">
                                      <p:cBhvr additive="base">
                                        <p:cTn id="8" dur="500" fill="hold"/>
                                        <p:tgtEl>
                                          <p:spTgt spid="4198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19845"/>
                                        </p:tgtEl>
                                        <p:attrNameLst>
                                          <p:attrName>style.visibility</p:attrName>
                                        </p:attrNameLst>
                                      </p:cBhvr>
                                      <p:to>
                                        <p:strVal val="visible"/>
                                      </p:to>
                                    </p:set>
                                    <p:anim calcmode="lin" valueType="num">
                                      <p:cBhvr additive="base">
                                        <p:cTn id="12" dur="500" fill="hold"/>
                                        <p:tgtEl>
                                          <p:spTgt spid="419845"/>
                                        </p:tgtEl>
                                        <p:attrNameLst>
                                          <p:attrName>ppt_x</p:attrName>
                                        </p:attrNameLst>
                                      </p:cBhvr>
                                      <p:tavLst>
                                        <p:tav tm="0">
                                          <p:val>
                                            <p:strVal val="0-#ppt_w/2"/>
                                          </p:val>
                                        </p:tav>
                                        <p:tav tm="100000">
                                          <p:val>
                                            <p:strVal val="#ppt_x"/>
                                          </p:val>
                                        </p:tav>
                                      </p:tavLst>
                                    </p:anim>
                                    <p:anim calcmode="lin" valueType="num">
                                      <p:cBhvr additive="base">
                                        <p:cTn id="13" dur="500" fill="hold"/>
                                        <p:tgtEl>
                                          <p:spTgt spid="4198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fecha"/>
          <p:cNvSpPr>
            <a:spLocks noGrp="1"/>
          </p:cNvSpPr>
          <p:nvPr>
            <p:ph type="dt" sz="half" idx="10"/>
          </p:nvPr>
        </p:nvSpPr>
        <p:spPr/>
        <p:txBody>
          <a:bodyPr/>
          <a:lstStyle/>
          <a:p>
            <a:fld id="{2DA6094F-A8C3-4A37-85AF-EF74C8DA9BB7}" type="datetime1">
              <a:rPr lang="es-EC"/>
              <a:pPr/>
              <a:t>12/08/2009</a:t>
            </a:fld>
            <a:endParaRPr lang="es-EC" altLang="en-US"/>
          </a:p>
        </p:txBody>
      </p:sp>
      <p:sp>
        <p:nvSpPr>
          <p:cNvPr id="4" name="2 Marcador de pie de página"/>
          <p:cNvSpPr>
            <a:spLocks noGrp="1"/>
          </p:cNvSpPr>
          <p:nvPr>
            <p:ph type="ftr" sz="quarter" idx="11"/>
          </p:nvPr>
        </p:nvSpPr>
        <p:spPr/>
        <p:txBody>
          <a:bodyPr/>
          <a:lstStyle/>
          <a:p>
            <a:r>
              <a:rPr lang="es-EC" altLang="en-US"/>
              <a:t>Todos los derechos reservados del autor...</a:t>
            </a:r>
          </a:p>
        </p:txBody>
      </p:sp>
      <p:sp>
        <p:nvSpPr>
          <p:cNvPr id="5" name="3 Marcador de número de diapositiva"/>
          <p:cNvSpPr>
            <a:spLocks noGrp="1"/>
          </p:cNvSpPr>
          <p:nvPr>
            <p:ph type="sldNum" sz="quarter" idx="12"/>
          </p:nvPr>
        </p:nvSpPr>
        <p:spPr/>
        <p:txBody>
          <a:bodyPr/>
          <a:lstStyle/>
          <a:p>
            <a:fld id="{F6F6E9CE-309E-4402-9E67-C9E5EDCD68E9}" type="slidenum">
              <a:rPr lang="es-EC" altLang="en-US"/>
              <a:pPr/>
              <a:t>5</a:t>
            </a:fld>
            <a:endParaRPr lang="es-EC" altLang="en-US"/>
          </a:p>
        </p:txBody>
      </p:sp>
      <p:sp>
        <p:nvSpPr>
          <p:cNvPr id="421890" name="Rectangle 4098"/>
          <p:cNvSpPr>
            <a:spLocks noChangeArrowheads="1"/>
          </p:cNvSpPr>
          <p:nvPr/>
        </p:nvSpPr>
        <p:spPr bwMode="auto">
          <a:xfrm>
            <a:off x="381000" y="685800"/>
            <a:ext cx="8763000" cy="5035550"/>
          </a:xfrm>
          <a:prstGeom prst="rect">
            <a:avLst/>
          </a:prstGeom>
          <a:noFill/>
          <a:ln w="9525">
            <a:noFill/>
            <a:miter lim="800000"/>
            <a:headEnd/>
            <a:tailEnd/>
          </a:ln>
          <a:effectLst/>
        </p:spPr>
        <p:txBody>
          <a:bodyPr>
            <a:spAutoFit/>
          </a:bodyPr>
          <a:lstStyle/>
          <a:p>
            <a:pPr>
              <a:spcBef>
                <a:spcPct val="50000"/>
              </a:spcBef>
            </a:pPr>
            <a:r>
              <a:rPr lang="es-EC" sz="1800" b="1">
                <a:latin typeface="Times New Roman" pitchFamily="18" charset="0"/>
              </a:rPr>
              <a:t>Richard Phillips Feynman (1918-1988), físico y premio Nobel estadounidense, nació en Nueva York y estudió en el Instituto de Tecnología de Massachusetts y en la Universidad de Princeton. En esta universidad, en 1942 Feynman trabajó en las primeras etapas del proyecto Manhattan, el programa de desarrollo de la bomba atómica de Estados Unidos. Continuó este trabajo durante la II Guerra Mundial en el laboratorio científico de Los Álamos en Nuevo México. Desde 1945 hasta 1950 dio clases de física en la Universidad de Cornell. En 1950 fue profesor del Instituto de Tecnología de California. Durante una serie de viajes a Río de Janeiro, entre 1949 y 1959, influyó en los físicos brasileños y formó a un grupo de jóvenes que posteriormente se graduaron en universidades estadounidenses. Compartió el Premio Nobel de Física del año 1965 con otros dos físicos, el estadounidense Julian S. Schwinger y el japonés Shin'ichirō Tomonaga. Feynman fue nominado por su investigación de la transformación de un fotón en un electrón y en un positrón, y el descubrimiento de un método para medir los cambios producidos en la carga y en la masa. Desempeñó un papel relevante en la comisión presidencial que investigó la explosión de la lanzadera espacial Challenger en 1986. Entre sus escritos para el público en general se encuentran: ¡Está usted de broma, Mr. Feynman! Aventuras de un curioso (1985) y QED: La extraña teoría de la luz y la materia (1985).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Marcador de fecha"/>
          <p:cNvSpPr>
            <a:spLocks noGrp="1"/>
          </p:cNvSpPr>
          <p:nvPr>
            <p:ph type="dt" sz="half" idx="10"/>
          </p:nvPr>
        </p:nvSpPr>
        <p:spPr/>
        <p:txBody>
          <a:bodyPr/>
          <a:lstStyle/>
          <a:p>
            <a:fld id="{3B8C9F1A-0B44-4F88-9606-D51A1F470527}" type="datetime1">
              <a:rPr lang="es-EC"/>
              <a:pPr/>
              <a:t>12/08/2009</a:t>
            </a:fld>
            <a:endParaRPr lang="es-EC" altLang="en-US"/>
          </a:p>
        </p:txBody>
      </p:sp>
      <p:sp>
        <p:nvSpPr>
          <p:cNvPr id="15" name="2 Marcador de pie de página"/>
          <p:cNvSpPr>
            <a:spLocks noGrp="1"/>
          </p:cNvSpPr>
          <p:nvPr>
            <p:ph type="ftr" sz="quarter" idx="11"/>
          </p:nvPr>
        </p:nvSpPr>
        <p:spPr/>
        <p:txBody>
          <a:bodyPr/>
          <a:lstStyle/>
          <a:p>
            <a:r>
              <a:rPr lang="es-EC" altLang="en-US"/>
              <a:t>Todos los derechos reservados del autor...</a:t>
            </a:r>
          </a:p>
        </p:txBody>
      </p:sp>
      <p:sp>
        <p:nvSpPr>
          <p:cNvPr id="16" name="3 Marcador de número de diapositiva"/>
          <p:cNvSpPr>
            <a:spLocks noGrp="1"/>
          </p:cNvSpPr>
          <p:nvPr>
            <p:ph type="sldNum" sz="quarter" idx="12"/>
          </p:nvPr>
        </p:nvSpPr>
        <p:spPr/>
        <p:txBody>
          <a:bodyPr/>
          <a:lstStyle/>
          <a:p>
            <a:fld id="{9B471887-0149-465F-B8A9-F5C472F5387D}" type="slidenum">
              <a:rPr lang="es-EC" altLang="en-US"/>
              <a:pPr/>
              <a:t>6</a:t>
            </a:fld>
            <a:endParaRPr lang="es-EC" altLang="en-US"/>
          </a:p>
        </p:txBody>
      </p:sp>
      <p:sp>
        <p:nvSpPr>
          <p:cNvPr id="423938" name="Rectangle 2"/>
          <p:cNvSpPr>
            <a:spLocks noChangeArrowheads="1"/>
          </p:cNvSpPr>
          <p:nvPr/>
        </p:nvSpPr>
        <p:spPr bwMode="auto">
          <a:xfrm>
            <a:off x="-381000" y="381000"/>
            <a:ext cx="9144000" cy="0"/>
          </a:xfrm>
          <a:prstGeom prst="rect">
            <a:avLst/>
          </a:prstGeom>
          <a:noFill/>
          <a:ln w="9525">
            <a:noFill/>
            <a:miter lim="800000"/>
            <a:headEnd/>
            <a:tailEnd/>
          </a:ln>
          <a:effectLst/>
        </p:spPr>
        <p:txBody>
          <a:bodyPr>
            <a:spAutoFit/>
          </a:bodyPr>
          <a:lstStyle/>
          <a:p>
            <a:endParaRPr lang="es-ES"/>
          </a:p>
        </p:txBody>
      </p:sp>
      <p:grpSp>
        <p:nvGrpSpPr>
          <p:cNvPr id="423949" name="Group 13"/>
          <p:cNvGrpSpPr>
            <a:grpSpLocks/>
          </p:cNvGrpSpPr>
          <p:nvPr/>
        </p:nvGrpSpPr>
        <p:grpSpPr bwMode="auto">
          <a:xfrm>
            <a:off x="457200" y="0"/>
            <a:ext cx="8686800" cy="5153025"/>
            <a:chOff x="0" y="3246"/>
            <a:chExt cx="5760" cy="3246"/>
          </a:xfrm>
        </p:grpSpPr>
        <p:sp>
          <p:nvSpPr>
            <p:cNvPr id="423939" name="Rectangle 3"/>
            <p:cNvSpPr>
              <a:spLocks noChangeArrowheads="1"/>
            </p:cNvSpPr>
            <p:nvPr/>
          </p:nvSpPr>
          <p:spPr bwMode="auto">
            <a:xfrm>
              <a:off x="0" y="3246"/>
              <a:ext cx="4494" cy="3246"/>
            </a:xfrm>
            <a:prstGeom prst="rect">
              <a:avLst/>
            </a:prstGeom>
            <a:noFill/>
            <a:ln w="9525">
              <a:noFill/>
              <a:miter lim="800000"/>
              <a:headEnd/>
              <a:tailEnd/>
            </a:ln>
            <a:effectLst/>
          </p:spPr>
          <p:txBody>
            <a:bodyPr>
              <a:spAutoFit/>
            </a:bodyPr>
            <a:lstStyle/>
            <a:p>
              <a:endParaRPr lang="es-ES"/>
            </a:p>
          </p:txBody>
        </p:sp>
        <p:grpSp>
          <p:nvGrpSpPr>
            <p:cNvPr id="423948" name="Group 12"/>
            <p:cNvGrpSpPr>
              <a:grpSpLocks/>
            </p:cNvGrpSpPr>
            <p:nvPr/>
          </p:nvGrpSpPr>
          <p:grpSpPr bwMode="auto">
            <a:xfrm>
              <a:off x="0" y="3246"/>
              <a:ext cx="5760" cy="2559"/>
              <a:chOff x="0" y="5805"/>
              <a:chExt cx="5760" cy="2559"/>
            </a:xfrm>
          </p:grpSpPr>
          <p:sp>
            <p:nvSpPr>
              <p:cNvPr id="423940" name="Rectangle 4"/>
              <p:cNvSpPr>
                <a:spLocks noChangeArrowheads="1"/>
              </p:cNvSpPr>
              <p:nvPr/>
            </p:nvSpPr>
            <p:spPr bwMode="auto">
              <a:xfrm>
                <a:off x="0" y="5805"/>
                <a:ext cx="5702" cy="2559"/>
              </a:xfrm>
              <a:prstGeom prst="rect">
                <a:avLst/>
              </a:prstGeom>
              <a:noFill/>
              <a:ln w="9525">
                <a:noFill/>
                <a:miter lim="800000"/>
                <a:headEnd/>
                <a:tailEnd/>
              </a:ln>
              <a:effectLst/>
            </p:spPr>
            <p:txBody>
              <a:bodyPr>
                <a:spAutoFit/>
              </a:bodyPr>
              <a:lstStyle/>
              <a:p>
                <a:endParaRPr lang="es-ES"/>
              </a:p>
            </p:txBody>
          </p:sp>
          <p:grpSp>
            <p:nvGrpSpPr>
              <p:cNvPr id="423947" name="Group 11"/>
              <p:cNvGrpSpPr>
                <a:grpSpLocks/>
              </p:cNvGrpSpPr>
              <p:nvPr/>
            </p:nvGrpSpPr>
            <p:grpSpPr bwMode="auto">
              <a:xfrm>
                <a:off x="0" y="5805"/>
                <a:ext cx="5760" cy="2194"/>
                <a:chOff x="0" y="7999"/>
                <a:chExt cx="5760" cy="2194"/>
              </a:xfrm>
            </p:grpSpPr>
            <p:sp>
              <p:nvSpPr>
                <p:cNvPr id="423941" name="Rectangle 5"/>
                <p:cNvSpPr>
                  <a:spLocks noChangeArrowheads="1"/>
                </p:cNvSpPr>
                <p:nvPr/>
              </p:nvSpPr>
              <p:spPr bwMode="auto">
                <a:xfrm>
                  <a:off x="0" y="7999"/>
                  <a:ext cx="5760" cy="2194"/>
                </a:xfrm>
                <a:prstGeom prst="rect">
                  <a:avLst/>
                </a:prstGeom>
                <a:noFill/>
                <a:ln w="9525">
                  <a:noFill/>
                  <a:miter lim="800000"/>
                  <a:headEnd/>
                  <a:tailEnd/>
                </a:ln>
                <a:effectLst/>
              </p:spPr>
              <p:txBody>
                <a:bodyPr>
                  <a:spAutoFit/>
                </a:bodyPr>
                <a:lstStyle/>
                <a:p>
                  <a:endParaRPr lang="es-ES"/>
                </a:p>
              </p:txBody>
            </p:sp>
            <p:grpSp>
              <p:nvGrpSpPr>
                <p:cNvPr id="423946" name="Group 10"/>
                <p:cNvGrpSpPr>
                  <a:grpSpLocks/>
                </p:cNvGrpSpPr>
                <p:nvPr/>
              </p:nvGrpSpPr>
              <p:grpSpPr bwMode="auto">
                <a:xfrm>
                  <a:off x="0" y="7999"/>
                  <a:ext cx="5760" cy="674"/>
                  <a:chOff x="0" y="8393"/>
                  <a:chExt cx="5760" cy="674"/>
                </a:xfrm>
              </p:grpSpPr>
              <p:sp>
                <p:nvSpPr>
                  <p:cNvPr id="423942" name="Rectangle 6"/>
                  <p:cNvSpPr>
                    <a:spLocks noChangeArrowheads="1"/>
                  </p:cNvSpPr>
                  <p:nvPr/>
                </p:nvSpPr>
                <p:spPr bwMode="auto">
                  <a:xfrm>
                    <a:off x="0" y="8393"/>
                    <a:ext cx="5760" cy="394"/>
                  </a:xfrm>
                  <a:prstGeom prst="rect">
                    <a:avLst/>
                  </a:prstGeom>
                  <a:noFill/>
                  <a:ln w="9525">
                    <a:noFill/>
                    <a:miter lim="800000"/>
                    <a:headEnd/>
                    <a:tailEnd/>
                  </a:ln>
                  <a:effectLst/>
                </p:spPr>
                <p:txBody>
                  <a:bodyPr>
                    <a:spAutoFit/>
                  </a:bodyPr>
                  <a:lstStyle/>
                  <a:p>
                    <a:endParaRPr lang="es-ES"/>
                  </a:p>
                </p:txBody>
              </p:sp>
              <p:grpSp>
                <p:nvGrpSpPr>
                  <p:cNvPr id="423945" name="Group 9"/>
                  <p:cNvGrpSpPr>
                    <a:grpSpLocks/>
                  </p:cNvGrpSpPr>
                  <p:nvPr/>
                </p:nvGrpSpPr>
                <p:grpSpPr bwMode="auto">
                  <a:xfrm>
                    <a:off x="0" y="8393"/>
                    <a:ext cx="5760" cy="674"/>
                    <a:chOff x="0" y="8393"/>
                    <a:chExt cx="5760" cy="674"/>
                  </a:xfrm>
                </p:grpSpPr>
                <p:sp>
                  <p:nvSpPr>
                    <p:cNvPr id="423944" name="Rectangle 8"/>
                    <p:cNvSpPr>
                      <a:spLocks noChangeArrowheads="1"/>
                    </p:cNvSpPr>
                    <p:nvPr/>
                  </p:nvSpPr>
                  <p:spPr bwMode="auto">
                    <a:xfrm>
                      <a:off x="0" y="8393"/>
                      <a:ext cx="5760" cy="674"/>
                    </a:xfrm>
                    <a:prstGeom prst="rect">
                      <a:avLst/>
                    </a:prstGeom>
                    <a:noFill/>
                    <a:ln w="9525">
                      <a:noFill/>
                      <a:miter lim="800000"/>
                      <a:headEnd/>
                      <a:tailEnd/>
                    </a:ln>
                    <a:effectLst/>
                  </p:spPr>
                  <p:txBody>
                    <a:bodyPr/>
                    <a:lstStyle/>
                    <a:p>
                      <a:endParaRPr lang="es-ES"/>
                    </a:p>
                  </p:txBody>
                </p:sp>
                <p:sp>
                  <p:nvSpPr>
                    <p:cNvPr id="423943" name="Rectangle 7"/>
                    <p:cNvSpPr>
                      <a:spLocks noChangeArrowheads="1"/>
                    </p:cNvSpPr>
                    <p:nvPr/>
                  </p:nvSpPr>
                  <p:spPr bwMode="auto">
                    <a:xfrm>
                      <a:off x="0" y="8393"/>
                      <a:ext cx="5760" cy="674"/>
                    </a:xfrm>
                    <a:prstGeom prst="rect">
                      <a:avLst/>
                    </a:prstGeom>
                    <a:noFill/>
                    <a:ln w="9525">
                      <a:noFill/>
                      <a:miter lim="800000"/>
                      <a:headEnd/>
                      <a:tailEnd/>
                    </a:ln>
                    <a:effectLst/>
                  </p:spPr>
                  <p:txBody>
                    <a:bodyPr/>
                    <a:lstStyle/>
                    <a:p>
                      <a:pPr>
                        <a:spcBef>
                          <a:spcPct val="0"/>
                        </a:spcBef>
                        <a:buFontTx/>
                        <a:buNone/>
                      </a:pPr>
                      <a:r>
                        <a:rPr kumimoji="1" lang="es-EC" sz="2000">
                          <a:latin typeface="Verdana" pitchFamily="34" charset="0"/>
                        </a:rPr>
                        <a:t>Preguntas sin respuesta fácil</a:t>
                      </a:r>
                      <a:r>
                        <a:rPr kumimoji="1" lang="es-EC" sz="2000">
                          <a:solidFill>
                            <a:srgbClr val="000033"/>
                          </a:solidFill>
                          <a:latin typeface="Verdana" pitchFamily="34" charset="0"/>
                        </a:rPr>
                        <a:t> </a:t>
                      </a:r>
                      <a:r>
                        <a:rPr kumimoji="1" lang="es-EC" sz="2000">
                          <a:latin typeface="Verdana" pitchFamily="34" charset="0"/>
                        </a:rPr>
                        <a:t/>
                      </a:r>
                      <a:br>
                        <a:rPr kumimoji="1" lang="es-EC" sz="2000">
                          <a:latin typeface="Verdana" pitchFamily="34" charset="0"/>
                        </a:rPr>
                      </a:br>
                      <a:r>
                        <a:rPr kumimoji="1" lang="es-EC" sz="2000">
                          <a:latin typeface="Verdana" pitchFamily="34" charset="0"/>
                        </a:rPr>
                        <a:t/>
                      </a:r>
                      <a:br>
                        <a:rPr kumimoji="1" lang="es-EC" sz="2000">
                          <a:latin typeface="Verdana" pitchFamily="34" charset="0"/>
                        </a:rPr>
                      </a:br>
                      <a:r>
                        <a:rPr kumimoji="1" lang="es-EC" sz="2000">
                          <a:latin typeface="Verdana" pitchFamily="34" charset="0"/>
                        </a:rPr>
                        <a:t>¿La nanociencia nos lleva a una segunda revolución industrial? ¿Cómo afectará a sectores estratégicos como las telecomunicaciones, la biotecnología, la ecología, la arquitectura, la medicina, la industria de la defensa, los textiles...? ¿qué ventajas y desventajas tiene para la humanidad? ¿Una informática -una nueva computación- con ordenadores que no gastan casi energía y trabajan millones de veces más rápidos? ¿Nanosensores centinelas dentro del cuerpo humano capaces de detectar las primeras células cancerígenas y su destrucción? ¿Arquitectura de moléculas y átomos para nanomáquinas y materiales inteligentes de propiedades asombrosas? ¿La administración de los riesgos y peligros? ¿Los previó Richard Feynman al sugerirnos este campo? ¿Alterará nuestras costumbres, nuestra conducta? ¿Revivirá la metafísica? En resumen ¿Ciencia ficción, utopía, realidad? Conoce un poco más la ciencia nanotecnológica, la nanociencia</a:t>
                      </a:r>
                      <a:r>
                        <a:rPr kumimoji="1" lang="es-ES" sz="2000">
                          <a:latin typeface="Verdana" pitchFamily="34" charset="0"/>
                        </a:rPr>
                        <a:t>...</a:t>
                      </a:r>
                      <a:r>
                        <a:rPr kumimoji="1" lang="es-EC" sz="2000">
                          <a:latin typeface="Verdana" pitchFamily="34" charset="0"/>
                        </a:rPr>
                        <a:t> conoce indicadores actuales sobre su estado, sus progresos...</a:t>
                      </a:r>
                      <a:r>
                        <a:rPr kumimoji="1" lang="es-ES" sz="2000">
                          <a:latin typeface="Verdana" pitchFamily="34" charset="0"/>
                        </a:rPr>
                        <a:t>aquí una corta explicación </a:t>
                      </a:r>
                      <a:r>
                        <a:rPr kumimoji="1" lang="es-EC" sz="2000">
                          <a:latin typeface="Verdana" pitchFamily="34" charset="0"/>
                        </a:rPr>
                        <a:t> </a:t>
                      </a:r>
                      <a:endParaRPr kumimoji="1" lang="es-EC" sz="2000">
                        <a:latin typeface="Times New Roman" pitchFamily="18" charset="0"/>
                      </a:endParaRPr>
                    </a:p>
                  </p:txBody>
                </p:sp>
              </p:grpSp>
            </p:grpSp>
          </p:gr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Marcador de fecha"/>
          <p:cNvSpPr>
            <a:spLocks noGrp="1"/>
          </p:cNvSpPr>
          <p:nvPr>
            <p:ph type="dt" sz="half" idx="10"/>
          </p:nvPr>
        </p:nvSpPr>
        <p:spPr/>
        <p:txBody>
          <a:bodyPr/>
          <a:lstStyle/>
          <a:p>
            <a:fld id="{148A6FF1-C38D-4A77-B47C-75384F33E132}" type="datetime1">
              <a:rPr lang="es-EC"/>
              <a:pPr/>
              <a:t>12/08/2009</a:t>
            </a:fld>
            <a:endParaRPr lang="es-EC" altLang="en-US"/>
          </a:p>
        </p:txBody>
      </p:sp>
      <p:sp>
        <p:nvSpPr>
          <p:cNvPr id="8" name="2 Marcador de pie de página"/>
          <p:cNvSpPr>
            <a:spLocks noGrp="1"/>
          </p:cNvSpPr>
          <p:nvPr>
            <p:ph type="ftr" sz="quarter" idx="11"/>
          </p:nvPr>
        </p:nvSpPr>
        <p:spPr/>
        <p:txBody>
          <a:bodyPr/>
          <a:lstStyle/>
          <a:p>
            <a:r>
              <a:rPr lang="es-EC" altLang="en-US"/>
              <a:t>Todos los derechos reservados del autor...</a:t>
            </a:r>
          </a:p>
        </p:txBody>
      </p:sp>
      <p:sp>
        <p:nvSpPr>
          <p:cNvPr id="9" name="3 Marcador de número de diapositiva"/>
          <p:cNvSpPr>
            <a:spLocks noGrp="1"/>
          </p:cNvSpPr>
          <p:nvPr>
            <p:ph type="sldNum" sz="quarter" idx="12"/>
          </p:nvPr>
        </p:nvSpPr>
        <p:spPr/>
        <p:txBody>
          <a:bodyPr/>
          <a:lstStyle/>
          <a:p>
            <a:fld id="{4817BA4F-BDE2-4DC7-B51F-D59BCEB09B3E}" type="slidenum">
              <a:rPr lang="es-EC" altLang="en-US"/>
              <a:pPr/>
              <a:t>7</a:t>
            </a:fld>
            <a:endParaRPr lang="es-EC" altLang="en-US"/>
          </a:p>
        </p:txBody>
      </p:sp>
      <p:pic>
        <p:nvPicPr>
          <p:cNvPr id="424963" name="Picture 3" descr="gv_photo_277_1(1)_bg"/>
          <p:cNvPicPr>
            <a:picLocks noChangeAspect="1" noChangeArrowheads="1"/>
          </p:cNvPicPr>
          <p:nvPr/>
        </p:nvPicPr>
        <p:blipFill>
          <a:blip r:embed="rId2"/>
          <a:srcRect/>
          <a:stretch>
            <a:fillRect/>
          </a:stretch>
        </p:blipFill>
        <p:spPr bwMode="auto">
          <a:xfrm>
            <a:off x="6248400" y="990600"/>
            <a:ext cx="2206625" cy="2000250"/>
          </a:xfrm>
          <a:prstGeom prst="rect">
            <a:avLst/>
          </a:prstGeom>
          <a:noFill/>
        </p:spPr>
      </p:pic>
      <p:sp>
        <p:nvSpPr>
          <p:cNvPr id="424964" name="Rectangle 4"/>
          <p:cNvSpPr>
            <a:spLocks noChangeArrowheads="1"/>
          </p:cNvSpPr>
          <p:nvPr/>
        </p:nvSpPr>
        <p:spPr bwMode="auto">
          <a:xfrm>
            <a:off x="0" y="0"/>
            <a:ext cx="6858000" cy="2867025"/>
          </a:xfrm>
          <a:prstGeom prst="rect">
            <a:avLst/>
          </a:prstGeom>
          <a:noFill/>
          <a:ln w="9525">
            <a:noFill/>
            <a:miter lim="800000"/>
            <a:headEnd/>
            <a:tailEnd/>
          </a:ln>
          <a:effectLst/>
        </p:spPr>
        <p:txBody>
          <a:bodyPr>
            <a:spAutoFit/>
          </a:bodyPr>
          <a:lstStyle/>
          <a:p>
            <a:pPr>
              <a:spcBef>
                <a:spcPct val="0"/>
              </a:spcBef>
              <a:buFontTx/>
              <a:buNone/>
            </a:pPr>
            <a:endParaRPr kumimoji="1" lang="en-US" sz="2000" b="1">
              <a:latin typeface="Times New Roman" pitchFamily="18" charset="0"/>
            </a:endParaRPr>
          </a:p>
          <a:p>
            <a:pPr lvl="1" eaLnBrk="0" hangingPunct="0">
              <a:spcBef>
                <a:spcPct val="0"/>
              </a:spcBef>
              <a:buFontTx/>
              <a:buNone/>
            </a:pPr>
            <a:r>
              <a:rPr kumimoji="1" lang="en-US" sz="2000" b="1">
                <a:latin typeface="Times New Roman" pitchFamily="18" charset="0"/>
              </a:rPr>
              <a:t>SU EVOLUCIÓN SERÍA MUCHO MÁS ACELERADA QUE LA DE LOS HUMANOS</a:t>
            </a:r>
          </a:p>
          <a:p>
            <a:pPr lvl="1" eaLnBrk="0" hangingPunct="0">
              <a:spcBef>
                <a:spcPct val="0"/>
              </a:spcBef>
              <a:buFontTx/>
              <a:buNone/>
            </a:pPr>
            <a:endParaRPr kumimoji="1" lang="en-US" sz="2000" b="1">
              <a:latin typeface="Times New Roman" pitchFamily="18" charset="0"/>
            </a:endParaRPr>
          </a:p>
          <a:p>
            <a:pPr lvl="1" eaLnBrk="0" hangingPunct="0">
              <a:spcBef>
                <a:spcPct val="0"/>
              </a:spcBef>
              <a:buFontTx/>
              <a:buNone/>
            </a:pPr>
            <a:r>
              <a:rPr kumimoji="1" lang="en-US" sz="2600" b="1">
                <a:latin typeface="Times New Roman" pitchFamily="18" charset="0"/>
              </a:rPr>
              <a:t>*Ingeniería genética y nanotecnología pueden alumbrar nuevas especies artificiales</a:t>
            </a:r>
          </a:p>
          <a:p>
            <a:pPr lvl="1" eaLnBrk="0" hangingPunct="0">
              <a:spcBef>
                <a:spcPct val="0"/>
              </a:spcBef>
              <a:buFontTx/>
              <a:buNone/>
            </a:pPr>
            <a:endParaRPr kumimoji="1" lang="en-US" sz="2400">
              <a:latin typeface="Times New Roman" pitchFamily="18" charset="0"/>
            </a:endParaRPr>
          </a:p>
        </p:txBody>
      </p:sp>
      <p:sp>
        <p:nvSpPr>
          <p:cNvPr id="424965" name="Rectangle 5"/>
          <p:cNvSpPr>
            <a:spLocks noChangeArrowheads="1"/>
          </p:cNvSpPr>
          <p:nvPr/>
        </p:nvSpPr>
        <p:spPr bwMode="auto">
          <a:xfrm>
            <a:off x="381000" y="3124200"/>
            <a:ext cx="8763000" cy="2835275"/>
          </a:xfrm>
          <a:prstGeom prst="rect">
            <a:avLst/>
          </a:prstGeom>
          <a:noFill/>
          <a:ln w="9525">
            <a:noFill/>
            <a:miter lim="800000"/>
            <a:headEnd/>
            <a:tailEnd/>
          </a:ln>
          <a:effectLst/>
        </p:spPr>
        <p:txBody>
          <a:bodyPr>
            <a:spAutoFit/>
          </a:bodyPr>
          <a:lstStyle/>
          <a:p>
            <a:r>
              <a:rPr lang="en-US" sz="2000"/>
              <a:t>El planeta Tierra rebosa de fenómenos que parecen caóticos aunque, en realidad, se ciñen a reglas estrictas pero difíciles de desentrañar. Su estructura es tan compleja, con tanta cantidad de variables implicadas, que parece imposible hacer una predicción a un futuro siquiera relativamente cercano. Sin embargo, la vida artificial que puede surgir de la combinación entre ingeniería genética y nanotecnología plantea la irrupción de nuevas especies potencialmente capaces de alterar el orden y el caos en el que se desarrolla la vida en nuestro planeta. </a:t>
            </a:r>
          </a:p>
          <a:p>
            <a:pPr eaLnBrk="0" hangingPunct="0">
              <a:spcBef>
                <a:spcPct val="0"/>
              </a:spcBef>
              <a:buFontTx/>
              <a:buNone/>
            </a:pPr>
            <a:endParaRPr lang="en-US" sz="2000"/>
          </a:p>
        </p:txBody>
      </p:sp>
      <p:sp>
        <p:nvSpPr>
          <p:cNvPr id="424966" name="Rectangle 6"/>
          <p:cNvSpPr>
            <a:spLocks noChangeArrowheads="1"/>
          </p:cNvSpPr>
          <p:nvPr/>
        </p:nvSpPr>
        <p:spPr bwMode="auto">
          <a:xfrm>
            <a:off x="0" y="304800"/>
            <a:ext cx="9144000" cy="822325"/>
          </a:xfrm>
          <a:prstGeom prst="rect">
            <a:avLst/>
          </a:prstGeom>
          <a:noFill/>
          <a:ln w="9525">
            <a:noFill/>
            <a:miter lim="800000"/>
            <a:headEnd/>
            <a:tailEnd/>
          </a:ln>
          <a:effectLst/>
        </p:spPr>
        <p:txBody>
          <a:bodyPr>
            <a:spAutoFit/>
          </a:bodyPr>
          <a:lstStyle/>
          <a:p>
            <a:pPr>
              <a:spcBef>
                <a:spcPct val="0"/>
              </a:spcBef>
              <a:buFontTx/>
              <a:buNone/>
            </a:pPr>
            <a:endParaRPr kumimoji="1" lang="en-US" sz="2400">
              <a:latin typeface="Times New Roman" pitchFamily="18" charset="0"/>
            </a:endParaRPr>
          </a:p>
          <a:p>
            <a:pPr eaLnBrk="0" hangingPunct="0">
              <a:spcBef>
                <a:spcPct val="0"/>
              </a:spcBef>
              <a:buFontTx/>
              <a:buNone/>
            </a:pPr>
            <a:endParaRPr kumimoji="1" lang="en-US" sz="2400">
              <a:latin typeface="Times New Roman" pitchFamily="18" charset="0"/>
            </a:endParaRPr>
          </a:p>
        </p:txBody>
      </p:sp>
      <p:sp>
        <p:nvSpPr>
          <p:cNvPr id="424967" name="Rectangle 7"/>
          <p:cNvSpPr>
            <a:spLocks noChangeArrowheads="1"/>
          </p:cNvSpPr>
          <p:nvPr/>
        </p:nvSpPr>
        <p:spPr bwMode="auto">
          <a:xfrm>
            <a:off x="0" y="5503863"/>
            <a:ext cx="9144000" cy="822325"/>
          </a:xfrm>
          <a:prstGeom prst="rect">
            <a:avLst/>
          </a:prstGeom>
          <a:noFill/>
          <a:ln w="9525">
            <a:noFill/>
            <a:miter lim="800000"/>
            <a:headEnd/>
            <a:tailEnd/>
          </a:ln>
          <a:effectLst/>
        </p:spPr>
        <p:txBody>
          <a:bodyPr>
            <a:spAutoFit/>
          </a:bodyPr>
          <a:lstStyle/>
          <a:p>
            <a:pPr>
              <a:spcBef>
                <a:spcPct val="0"/>
              </a:spcBef>
              <a:buFontTx/>
              <a:buNone/>
            </a:pPr>
            <a:endParaRPr kumimoji="1" lang="en-US" sz="2400">
              <a:latin typeface="Times New Roman" pitchFamily="18" charset="0"/>
            </a:endParaRPr>
          </a:p>
          <a:p>
            <a:pPr eaLnBrk="0" hangingPunct="0">
              <a:spcBef>
                <a:spcPct val="0"/>
              </a:spcBef>
              <a:buFontTx/>
              <a:buNone/>
            </a:pPr>
            <a:endParaRPr kumimoji="1" lang="en-US" sz="240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Marcador de fecha"/>
          <p:cNvSpPr>
            <a:spLocks noGrp="1"/>
          </p:cNvSpPr>
          <p:nvPr>
            <p:ph type="dt" sz="half" idx="10"/>
          </p:nvPr>
        </p:nvSpPr>
        <p:spPr/>
        <p:txBody>
          <a:bodyPr/>
          <a:lstStyle/>
          <a:p>
            <a:fld id="{8A3BC088-B880-44E9-9240-5F3A697ACC5A}" type="datetime1">
              <a:rPr lang="es-EC"/>
              <a:pPr/>
              <a:t>12/08/2009</a:t>
            </a:fld>
            <a:endParaRPr lang="es-EC" altLang="en-US"/>
          </a:p>
        </p:txBody>
      </p:sp>
      <p:sp>
        <p:nvSpPr>
          <p:cNvPr id="8" name="2 Marcador de pie de página"/>
          <p:cNvSpPr>
            <a:spLocks noGrp="1"/>
          </p:cNvSpPr>
          <p:nvPr>
            <p:ph type="ftr" sz="quarter" idx="11"/>
          </p:nvPr>
        </p:nvSpPr>
        <p:spPr/>
        <p:txBody>
          <a:bodyPr/>
          <a:lstStyle/>
          <a:p>
            <a:r>
              <a:rPr lang="es-EC" altLang="en-US"/>
              <a:t>Todos los derechos reservados del autor...</a:t>
            </a:r>
          </a:p>
        </p:txBody>
      </p:sp>
      <p:sp>
        <p:nvSpPr>
          <p:cNvPr id="9" name="3 Marcador de número de diapositiva"/>
          <p:cNvSpPr>
            <a:spLocks noGrp="1"/>
          </p:cNvSpPr>
          <p:nvPr>
            <p:ph type="sldNum" sz="quarter" idx="12"/>
          </p:nvPr>
        </p:nvSpPr>
        <p:spPr/>
        <p:txBody>
          <a:bodyPr/>
          <a:lstStyle/>
          <a:p>
            <a:fld id="{9891DED4-0F3D-4BD5-B5EA-DDA7E434B466}" type="slidenum">
              <a:rPr lang="es-EC" altLang="en-US"/>
              <a:pPr/>
              <a:t>8</a:t>
            </a:fld>
            <a:endParaRPr lang="es-EC" altLang="en-US"/>
          </a:p>
        </p:txBody>
      </p:sp>
      <p:sp>
        <p:nvSpPr>
          <p:cNvPr id="417794" name="Text Box 2"/>
          <p:cNvSpPr txBox="1">
            <a:spLocks noChangeArrowheads="1"/>
          </p:cNvSpPr>
          <p:nvPr/>
        </p:nvSpPr>
        <p:spPr bwMode="auto">
          <a:xfrm>
            <a:off x="2286000" y="6583363"/>
            <a:ext cx="4343400" cy="274637"/>
          </a:xfrm>
          <a:prstGeom prst="rect">
            <a:avLst/>
          </a:prstGeom>
          <a:noFill/>
          <a:ln w="9525">
            <a:noFill/>
            <a:miter lim="800000"/>
            <a:headEnd/>
            <a:tailEnd/>
          </a:ln>
        </p:spPr>
        <p:txBody>
          <a:bodyPr>
            <a:spAutoFit/>
          </a:bodyPr>
          <a:lstStyle/>
          <a:p>
            <a:pPr algn="ctr" eaLnBrk="0" hangingPunct="0">
              <a:spcBef>
                <a:spcPct val="50000"/>
              </a:spcBef>
              <a:buFontTx/>
              <a:buNone/>
            </a:pPr>
            <a:r>
              <a:rPr kumimoji="1" lang="es-EC" altLang="en-US" sz="1200"/>
              <a:t>Copyright 200</a:t>
            </a:r>
            <a:r>
              <a:rPr kumimoji="1" lang="en-US" altLang="en-US" sz="1200"/>
              <a:t>5</a:t>
            </a:r>
            <a:r>
              <a:rPr kumimoji="1" lang="es-EC" altLang="en-US" sz="1200"/>
              <a:t>-0</a:t>
            </a:r>
            <a:r>
              <a:rPr kumimoji="1" lang="en-US" altLang="en-US" sz="1200"/>
              <a:t>6</a:t>
            </a:r>
            <a:r>
              <a:rPr kumimoji="1" lang="es-EC" altLang="en-US" sz="1200"/>
              <a:t> © </a:t>
            </a:r>
            <a:r>
              <a:rPr kumimoji="1" lang="en-US" altLang="en-US" sz="1200"/>
              <a:t>Grupo # 6</a:t>
            </a:r>
            <a:endParaRPr kumimoji="1" lang="es-EC" altLang="en-US" sz="1200">
              <a:effectLst>
                <a:outerShdw blurRad="38100" dist="38100" dir="2700000" algn="tl">
                  <a:srgbClr val="000000"/>
                </a:outerShdw>
              </a:effectLst>
            </a:endParaRPr>
          </a:p>
        </p:txBody>
      </p:sp>
      <p:pic>
        <p:nvPicPr>
          <p:cNvPr id="417795" name="Picture 3"/>
          <p:cNvPicPr>
            <a:picLocks noChangeAspect="1" noChangeArrowheads="1"/>
          </p:cNvPicPr>
          <p:nvPr/>
        </p:nvPicPr>
        <p:blipFill>
          <a:blip r:embed="rId3">
            <a:clrChange>
              <a:clrFrom>
                <a:srgbClr val="FFFFFF"/>
              </a:clrFrom>
              <a:clrTo>
                <a:srgbClr val="FFFFFF">
                  <a:alpha val="0"/>
                </a:srgbClr>
              </a:clrTo>
            </a:clrChange>
            <a:lum bright="100000"/>
          </a:blip>
          <a:srcRect l="10217" r="51715" b="50548"/>
          <a:stretch>
            <a:fillRect/>
          </a:stretch>
        </p:blipFill>
        <p:spPr bwMode="black">
          <a:xfrm>
            <a:off x="457200" y="5943600"/>
            <a:ext cx="841375" cy="655638"/>
          </a:xfrm>
          <a:prstGeom prst="rect">
            <a:avLst/>
          </a:prstGeom>
          <a:noFill/>
          <a:ln w="9525">
            <a:noFill/>
            <a:miter lim="800000"/>
            <a:headEnd/>
            <a:tailEnd/>
          </a:ln>
        </p:spPr>
      </p:pic>
      <p:graphicFrame>
        <p:nvGraphicFramePr>
          <p:cNvPr id="417797" name="Object 5"/>
          <p:cNvGraphicFramePr>
            <a:graphicFrameLocks noChangeAspect="1"/>
          </p:cNvGraphicFramePr>
          <p:nvPr/>
        </p:nvGraphicFramePr>
        <p:xfrm>
          <a:off x="2133600" y="228600"/>
          <a:ext cx="4800600" cy="609600"/>
        </p:xfrm>
        <a:graphic>
          <a:graphicData uri="http://schemas.openxmlformats.org/presentationml/2006/ole">
            <p:oleObj spid="_x0000_s417797" name="Foto de Photo Editor" r:id="rId4" imgW="3448531" imgH="1085714" progId="MSPhotoEd.3">
              <p:embed/>
            </p:oleObj>
          </a:graphicData>
        </a:graphic>
      </p:graphicFrame>
      <p:sp>
        <p:nvSpPr>
          <p:cNvPr id="417810" name="Rectangle 18"/>
          <p:cNvSpPr>
            <a:spLocks noChangeArrowheads="1"/>
          </p:cNvSpPr>
          <p:nvPr/>
        </p:nvSpPr>
        <p:spPr bwMode="auto">
          <a:xfrm>
            <a:off x="914400" y="914400"/>
            <a:ext cx="8229600" cy="1920875"/>
          </a:xfrm>
          <a:prstGeom prst="rect">
            <a:avLst/>
          </a:prstGeom>
          <a:noFill/>
          <a:ln w="9525">
            <a:noFill/>
            <a:miter lim="800000"/>
            <a:headEnd/>
            <a:tailEnd/>
          </a:ln>
          <a:effectLst/>
        </p:spPr>
        <p:txBody>
          <a:bodyPr>
            <a:spAutoFit/>
          </a:bodyPr>
          <a:lstStyle/>
          <a:p>
            <a:pPr>
              <a:spcBef>
                <a:spcPct val="0"/>
              </a:spcBef>
              <a:buFontTx/>
              <a:buNone/>
            </a:pPr>
            <a:r>
              <a:rPr kumimoji="1" lang="es-EC" sz="2000" b="1">
                <a:latin typeface="Times New Roman" pitchFamily="18" charset="0"/>
                <a:cs typeface="Times New Roman" pitchFamily="18" charset="0"/>
              </a:rPr>
              <a:t>La palabra "Nanotecnologia" es usada extensivamente para definir las ciencias y técnicas que se aplican al un nivel de nanoescala, esto es unas medidas extremadamente pequeñas "nanos" que permiten trabajar y manipular las estructuras moleculares y sus átomos. En síntesis nos llevaría a la posibilidad de fabricar materiales y máquinas a partir del reordenamiento de átomos y moléculas.</a:t>
            </a:r>
            <a:r>
              <a:rPr kumimoji="1" lang="es-EC" sz="2000" b="1">
                <a:latin typeface="Times New Roman" pitchFamily="18" charset="0"/>
              </a:rPr>
              <a:t> </a:t>
            </a:r>
          </a:p>
        </p:txBody>
      </p:sp>
      <p:sp>
        <p:nvSpPr>
          <p:cNvPr id="417811" name="Rectangle 19"/>
          <p:cNvSpPr>
            <a:spLocks noChangeArrowheads="1"/>
          </p:cNvSpPr>
          <p:nvPr/>
        </p:nvSpPr>
        <p:spPr bwMode="auto">
          <a:xfrm>
            <a:off x="838200" y="2895600"/>
            <a:ext cx="8001000" cy="2835275"/>
          </a:xfrm>
          <a:prstGeom prst="rect">
            <a:avLst/>
          </a:prstGeom>
          <a:noFill/>
          <a:ln w="9525">
            <a:noFill/>
            <a:miter lim="800000"/>
            <a:headEnd/>
            <a:tailEnd/>
          </a:ln>
          <a:effectLst/>
        </p:spPr>
        <p:txBody>
          <a:bodyPr>
            <a:spAutoFit/>
          </a:bodyPr>
          <a:lstStyle/>
          <a:p>
            <a:pPr>
              <a:spcBef>
                <a:spcPct val="0"/>
              </a:spcBef>
              <a:buFontTx/>
              <a:buNone/>
            </a:pPr>
            <a:r>
              <a:rPr kumimoji="1" lang="es-EC" sz="2000" b="1">
                <a:latin typeface="Times New Roman" pitchFamily="18" charset="0"/>
                <a:cs typeface="Times New Roman" pitchFamily="18" charset="0"/>
              </a:rPr>
              <a:t>La mejor definición de Nanotecnología que he encontrado es esta: La nanotecnologia es el estudio, diseño, creación, síntesis, manipulación y aplicación de materiales, aparatos y sistemas funcionales a través del control de la materia a nano escala, y la explotación de fenómenos y propiedades de la materia a nano escala. </a:t>
            </a:r>
          </a:p>
          <a:p>
            <a:pPr eaLnBrk="0" hangingPunct="0">
              <a:spcBef>
                <a:spcPct val="0"/>
              </a:spcBef>
              <a:buFontTx/>
              <a:buNone/>
            </a:pPr>
            <a:r>
              <a:rPr kumimoji="1" lang="es-EC" sz="2000" b="1">
                <a:latin typeface="Times New Roman" pitchFamily="18" charset="0"/>
                <a:cs typeface="Times New Roman" pitchFamily="18" charset="0"/>
              </a:rPr>
              <a:t>Cuando se manipula la materia a la escala tan minúscula de átomos y moléculas, demuestra fenómenos y propiedades totalmente nuevas. Por lo tanto, científicos utilizan la nanotecnología para crear materiales, aparatos y sistemas novedosos y poco costosos con propiedades únicas</a:t>
            </a:r>
            <a:r>
              <a:rPr kumimoji="1" lang="es-EC" sz="2000" b="1">
                <a:latin typeface="Times New Roman"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C8AE7429-B52B-4D20-8AB1-911581E7C3CF}" type="datetime1">
              <a:rPr lang="es-EC"/>
              <a:pPr/>
              <a:t>12/08/2009</a:t>
            </a:fld>
            <a:endParaRPr lang="es-EC" altLang="en-US"/>
          </a:p>
        </p:txBody>
      </p:sp>
      <p:sp>
        <p:nvSpPr>
          <p:cNvPr id="6" name="4 Marcador de pie de página"/>
          <p:cNvSpPr>
            <a:spLocks noGrp="1"/>
          </p:cNvSpPr>
          <p:nvPr>
            <p:ph type="ftr" sz="quarter" idx="11"/>
          </p:nvPr>
        </p:nvSpPr>
        <p:spPr/>
        <p:txBody>
          <a:bodyPr/>
          <a:lstStyle/>
          <a:p>
            <a:r>
              <a:rPr lang="es-EC" altLang="en-US"/>
              <a:t>Todos los derechos reservados del autor...</a:t>
            </a:r>
          </a:p>
        </p:txBody>
      </p:sp>
      <p:sp>
        <p:nvSpPr>
          <p:cNvPr id="7" name="5 Marcador de número de diapositiva"/>
          <p:cNvSpPr>
            <a:spLocks noGrp="1"/>
          </p:cNvSpPr>
          <p:nvPr>
            <p:ph type="sldNum" sz="quarter" idx="12"/>
          </p:nvPr>
        </p:nvSpPr>
        <p:spPr/>
        <p:txBody>
          <a:bodyPr/>
          <a:lstStyle/>
          <a:p>
            <a:fld id="{2DC92CF1-5965-4822-AA72-4F1900F779B9}" type="slidenum">
              <a:rPr lang="es-EC" altLang="en-US"/>
              <a:pPr/>
              <a:t>9</a:t>
            </a:fld>
            <a:endParaRPr lang="es-EC" altLang="en-US"/>
          </a:p>
        </p:txBody>
      </p:sp>
      <p:sp>
        <p:nvSpPr>
          <p:cNvPr id="360470" name="Rectangle 22"/>
          <p:cNvSpPr>
            <a:spLocks noGrp="1" noChangeArrowheads="1"/>
          </p:cNvSpPr>
          <p:nvPr>
            <p:ph type="body" idx="1"/>
          </p:nvPr>
        </p:nvSpPr>
        <p:spPr>
          <a:xfrm>
            <a:off x="990600" y="1143000"/>
            <a:ext cx="7543800" cy="4572000"/>
          </a:xfrm>
        </p:spPr>
        <p:txBody>
          <a:bodyPr/>
          <a:lstStyle/>
          <a:p>
            <a:pPr>
              <a:lnSpc>
                <a:spcPct val="90000"/>
              </a:lnSpc>
            </a:pPr>
            <a:r>
              <a:rPr lang="es-EC" sz="1400">
                <a:latin typeface="Verdana" pitchFamily="34" charset="0"/>
              </a:rPr>
              <a:t>Mientras la </a:t>
            </a:r>
            <a:r>
              <a:rPr lang="es-EC" sz="1400">
                <a:latin typeface="Verdana" pitchFamily="34" charset="0"/>
                <a:hlinkClick r:id="rId3"/>
              </a:rPr>
              <a:t>nanotecnología</a:t>
            </a:r>
            <a:r>
              <a:rPr lang="es-EC" sz="1400">
                <a:latin typeface="Verdana" pitchFamily="34" charset="0"/>
              </a:rPr>
              <a:t> (nanotechnology) está en una etapa que podríamos calificar de pre- competitiva con aplicaciones en la práctica limitadas, las </a:t>
            </a:r>
            <a:r>
              <a:rPr lang="es-EC" sz="1400" b="1">
                <a:latin typeface="Verdana" pitchFamily="34" charset="0"/>
                <a:hlinkClick r:id="rId4"/>
              </a:rPr>
              <a:t>nanopartículas</a:t>
            </a:r>
            <a:r>
              <a:rPr lang="es-EC" sz="1400">
                <a:latin typeface="Verdana" pitchFamily="34" charset="0"/>
              </a:rPr>
              <a:t> en cambio, se están utilizando en un buen número de industrias para usos electrónicos, magnéticos y optoelectrónicos, biomédicos, farmacéuticos, cosméticos, energéticos, catalíticos y en la ciencia de los materiales. </a:t>
            </a:r>
          </a:p>
          <a:p>
            <a:pPr>
              <a:lnSpc>
                <a:spcPct val="90000"/>
              </a:lnSpc>
            </a:pPr>
            <a:r>
              <a:rPr lang="es-EC" sz="1400">
                <a:latin typeface="Verdana" pitchFamily="34" charset="0"/>
              </a:rPr>
              <a:t>Existe un número de sectores en los que se centran las mayores posibilidades para las</a:t>
            </a:r>
            <a:r>
              <a:rPr lang="es-EC" sz="1400" b="1">
                <a:latin typeface="Verdana" pitchFamily="34" charset="0"/>
                <a:hlinkClick r:id=""/>
              </a:rPr>
              <a:t> nanopartículas</a:t>
            </a:r>
            <a:r>
              <a:rPr lang="es-EC" sz="1400">
                <a:latin typeface="Verdana" pitchFamily="34" charset="0"/>
              </a:rPr>
              <a:t>:</a:t>
            </a:r>
          </a:p>
          <a:p>
            <a:pPr>
              <a:lnSpc>
                <a:spcPct val="90000"/>
              </a:lnSpc>
            </a:pPr>
            <a:r>
              <a:rPr lang="es-EC" sz="1400">
                <a:latin typeface="Verdana" pitchFamily="34" charset="0"/>
              </a:rPr>
              <a:t>Técnicas CPM (chemical-mechanical polishing)</a:t>
            </a:r>
          </a:p>
          <a:p>
            <a:pPr>
              <a:lnSpc>
                <a:spcPct val="90000"/>
              </a:lnSpc>
            </a:pPr>
            <a:r>
              <a:rPr lang="es-EC" sz="1400">
                <a:latin typeface="Verdana" pitchFamily="34" charset="0"/>
              </a:rPr>
              <a:t>Magnetic recording tapes</a:t>
            </a:r>
          </a:p>
          <a:p>
            <a:pPr>
              <a:lnSpc>
                <a:spcPct val="90000"/>
              </a:lnSpc>
            </a:pPr>
            <a:r>
              <a:rPr lang="es-EC" sz="1400">
                <a:latin typeface="Verdana" pitchFamily="34" charset="0"/>
              </a:rPr>
              <a:t>Sunscreens para evitar riesgo de la exposición solar. </a:t>
            </a:r>
          </a:p>
          <a:p>
            <a:pPr>
              <a:lnSpc>
                <a:spcPct val="90000"/>
              </a:lnSpc>
            </a:pPr>
            <a:r>
              <a:rPr lang="es-EC" sz="1400">
                <a:latin typeface="Verdana" pitchFamily="34" charset="0"/>
              </a:rPr>
              <a:t>Automotive catalyst supports, </a:t>
            </a:r>
          </a:p>
          <a:p>
            <a:pPr>
              <a:lnSpc>
                <a:spcPct val="90000"/>
              </a:lnSpc>
            </a:pPr>
            <a:r>
              <a:rPr lang="es-EC" sz="1400">
                <a:latin typeface="Verdana" pitchFamily="34" charset="0"/>
              </a:rPr>
              <a:t>Capas electroconductoras </a:t>
            </a:r>
          </a:p>
          <a:p>
            <a:pPr>
              <a:lnSpc>
                <a:spcPct val="90000"/>
              </a:lnSpc>
            </a:pPr>
            <a:r>
              <a:rPr lang="es-EC" sz="1400">
                <a:latin typeface="Verdana" pitchFamily="34" charset="0"/>
              </a:rPr>
              <a:t>Fribra óptica (</a:t>
            </a:r>
            <a:r>
              <a:rPr lang="es-EC" sz="1400" i="1">
                <a:latin typeface="Verdana" pitchFamily="34" charset="0"/>
              </a:rPr>
              <a:t>optical fibers</a:t>
            </a:r>
            <a:r>
              <a:rPr lang="es-EC" sz="1400">
                <a:latin typeface="Verdana" pitchFamily="34" charset="0"/>
              </a:rPr>
              <a:t>).</a:t>
            </a:r>
          </a:p>
          <a:p>
            <a:pPr>
              <a:lnSpc>
                <a:spcPct val="90000"/>
              </a:lnSpc>
            </a:pPr>
            <a:r>
              <a:rPr lang="es-EC" sz="1400">
                <a:latin typeface="Verdana" pitchFamily="34" charset="0"/>
              </a:rPr>
              <a:t>Los nanomateriales, que se puede comprar en forma seca en polvo o en dispersiones líquidas, se combinan a menudo con otros materiales para mejorar funcionalidad de determinados productos incrementado la escala de aplicaciones. </a:t>
            </a:r>
          </a:p>
          <a:p>
            <a:pPr>
              <a:lnSpc>
                <a:spcPct val="90000"/>
              </a:lnSpc>
              <a:buFontTx/>
              <a:buNone/>
            </a:pPr>
            <a:endParaRPr lang="es-EC" sz="1400"/>
          </a:p>
        </p:txBody>
      </p:sp>
      <p:sp>
        <p:nvSpPr>
          <p:cNvPr id="360473" name="Rectangle 25"/>
          <p:cNvSpPr>
            <a:spLocks noGrp="1" noChangeArrowheads="1"/>
          </p:cNvSpPr>
          <p:nvPr>
            <p:ph type="title"/>
          </p:nvPr>
        </p:nvSpPr>
        <p:spPr>
          <a:xfrm>
            <a:off x="914400" y="228600"/>
            <a:ext cx="7543800" cy="1143000"/>
          </a:xfrm>
        </p:spPr>
        <p:txBody>
          <a:bodyPr/>
          <a:lstStyle/>
          <a:p>
            <a:r>
              <a:rPr lang="es-ES"/>
              <a:t>NANOPARTICULAS</a:t>
            </a:r>
            <a:endParaRPr lang="es-EC"/>
          </a:p>
        </p:txBody>
      </p:sp>
      <p:pic>
        <p:nvPicPr>
          <p:cNvPr id="360475" name="Picture 27" descr="miny"/>
          <p:cNvPicPr>
            <a:picLocks noChangeAspect="1" noChangeArrowheads="1" noCrop="1"/>
          </p:cNvPicPr>
          <p:nvPr/>
        </p:nvPicPr>
        <p:blipFill>
          <a:blip r:embed="rId5"/>
          <a:srcRect/>
          <a:stretch>
            <a:fillRect/>
          </a:stretch>
        </p:blipFill>
        <p:spPr bwMode="auto">
          <a:xfrm>
            <a:off x="6477000" y="3124200"/>
            <a:ext cx="1295400" cy="1295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ción de ideas">
  <a:themeElements>
    <a:clrScheme name="Presentación de ideas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fontScheme name="Presentación de ide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Presentación de ideas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clrMap bg1="dk2" tx1="lt1" bg2="dk1" tx2="lt2" accent1="accent1" accent2="accent2" accent3="accent3" accent4="accent4" accent5="accent5" accent6="accent6" hlink="hlink" folHlink="folHlink"/>
    </a:extraClrScheme>
    <a:extraClrScheme>
      <a:clrScheme name="Presentación de ideas 2">
        <a:dk1>
          <a:srgbClr val="FF9900"/>
        </a:dk1>
        <a:lt1>
          <a:srgbClr val="FFFFFF"/>
        </a:lt1>
        <a:dk2>
          <a:srgbClr val="4DC024"/>
        </a:dk2>
        <a:lt2>
          <a:srgbClr val="FFFFFF"/>
        </a:lt2>
        <a:accent1>
          <a:srgbClr val="FF6600"/>
        </a:accent1>
        <a:accent2>
          <a:srgbClr val="24864C"/>
        </a:accent2>
        <a:accent3>
          <a:srgbClr val="B2DCAC"/>
        </a:accent3>
        <a:accent4>
          <a:srgbClr val="DADADA"/>
        </a:accent4>
        <a:accent5>
          <a:srgbClr val="FFB8AA"/>
        </a:accent5>
        <a:accent6>
          <a:srgbClr val="207944"/>
        </a:accent6>
        <a:hlink>
          <a:srgbClr val="4D4D4D"/>
        </a:hlink>
        <a:folHlink>
          <a:srgbClr val="5F5F5F"/>
        </a:folHlink>
      </a:clrScheme>
      <a:clrMap bg1="dk2" tx1="lt1" bg2="dk1" tx2="lt2" accent1="accent1" accent2="accent2" accent3="accent3" accent4="accent4" accent5="accent5" accent6="accent6" hlink="hlink" folHlink="folHlink"/>
    </a:extraClrScheme>
    <a:extraClrScheme>
      <a:clrScheme name="Presentación de ideas 3">
        <a:dk1>
          <a:srgbClr val="777777"/>
        </a:dk1>
        <a:lt1>
          <a:srgbClr val="FFFFFF"/>
        </a:lt1>
        <a:dk2>
          <a:srgbClr val="727272"/>
        </a:dk2>
        <a:lt2>
          <a:srgbClr val="FFFFFF"/>
        </a:lt2>
        <a:accent1>
          <a:srgbClr val="808080"/>
        </a:accent1>
        <a:accent2>
          <a:srgbClr val="555555"/>
        </a:accent2>
        <a:accent3>
          <a:srgbClr val="BCBCBC"/>
        </a:accent3>
        <a:accent4>
          <a:srgbClr val="DADADA"/>
        </a:accent4>
        <a:accent5>
          <a:srgbClr val="C0C0C0"/>
        </a:accent5>
        <a:accent6>
          <a:srgbClr val="4C4C4C"/>
        </a:accent6>
        <a:hlink>
          <a:srgbClr val="969696"/>
        </a:hlink>
        <a:folHlink>
          <a:srgbClr val="4D4D4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Office\Templates\3082\Presentación de ideas.pot</Template>
  <TotalTime>312</TotalTime>
  <Words>2992</Words>
  <Application>Microsoft PowerPoint</Application>
  <PresentationFormat>Presentación en pantalla (4:3)</PresentationFormat>
  <Paragraphs>139</Paragraphs>
  <Slides>21</Slides>
  <Notes>3</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29" baseType="lpstr">
      <vt:lpstr>Times New Roman</vt:lpstr>
      <vt:lpstr>Arial</vt:lpstr>
      <vt:lpstr>Times</vt:lpstr>
      <vt:lpstr>Tahoma</vt:lpstr>
      <vt:lpstr>Verdana</vt:lpstr>
      <vt:lpstr>MS Reference Sans Serif</vt:lpstr>
      <vt:lpstr>Presentación de ideas</vt:lpstr>
      <vt:lpstr>Foto de Microsoft Photo Editor 3.0</vt:lpstr>
      <vt:lpstr>Diapositiva 1</vt:lpstr>
      <vt:lpstr>Diapositiva 2</vt:lpstr>
      <vt:lpstr>Diapositiva 3</vt:lpstr>
      <vt:lpstr>Richard Feynman</vt:lpstr>
      <vt:lpstr>Diapositiva 5</vt:lpstr>
      <vt:lpstr>Diapositiva 6</vt:lpstr>
      <vt:lpstr>Diapositiva 7</vt:lpstr>
      <vt:lpstr>Diapositiva 8</vt:lpstr>
      <vt:lpstr>NANOPARTICULAS</vt:lpstr>
      <vt:lpstr>Diapositiva 10</vt:lpstr>
      <vt:lpstr>Diapositiva 11</vt:lpstr>
      <vt:lpstr>Diapositiva 12</vt:lpstr>
      <vt:lpstr>Diapositiva 13</vt:lpstr>
      <vt:lpstr>Diapositiva 14</vt:lpstr>
      <vt:lpstr>Diapositiva 15</vt:lpstr>
      <vt:lpstr>Diapositiva 16</vt:lpstr>
      <vt:lpstr>Posibles beneficios</vt:lpstr>
      <vt:lpstr>Diapositiva 18</vt:lpstr>
      <vt:lpstr>Galería de imágenes</vt:lpstr>
      <vt:lpstr>Diapositiva 20</vt:lpstr>
      <vt:lpstr>Diapositiva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Administrador</cp:lastModifiedBy>
  <cp:revision>7</cp:revision>
  <cp:lastPrinted>1601-01-01T00:00:00Z</cp:lastPrinted>
  <dcterms:created xsi:type="dcterms:W3CDTF">1601-01-01T00:00:00Z</dcterms:created>
  <dcterms:modified xsi:type="dcterms:W3CDTF">2009-08-12T17:29:48Z</dcterms:modified>
</cp:coreProperties>
</file>