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307" r:id="rId6"/>
    <p:sldId id="308" r:id="rId7"/>
    <p:sldId id="309" r:id="rId8"/>
    <p:sldId id="310" r:id="rId9"/>
    <p:sldId id="311" r:id="rId10"/>
    <p:sldId id="312" r:id="rId11"/>
    <p:sldId id="262" r:id="rId12"/>
    <p:sldId id="263" r:id="rId13"/>
    <p:sldId id="264" r:id="rId14"/>
    <p:sldId id="265" r:id="rId15"/>
    <p:sldId id="266" r:id="rId16"/>
    <p:sldId id="306"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272" r:id="rId40"/>
    <p:sldId id="271" r:id="rId41"/>
    <p:sldId id="273" r:id="rId42"/>
    <p:sldId id="274" r:id="rId43"/>
    <p:sldId id="275" r:id="rId44"/>
    <p:sldId id="283" r:id="rId45"/>
    <p:sldId id="284" r:id="rId46"/>
    <p:sldId id="285" r:id="rId47"/>
    <p:sldId id="286" r:id="rId48"/>
    <p:sldId id="287" r:id="rId49"/>
    <p:sldId id="301" r:id="rId50"/>
    <p:sldId id="288" r:id="rId51"/>
    <p:sldId id="289" r:id="rId52"/>
    <p:sldId id="290" r:id="rId53"/>
    <p:sldId id="291"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39" autoAdjust="0"/>
    <p:restoredTop sz="94737" autoAdjust="0"/>
  </p:normalViewPr>
  <p:slideViewPr>
    <p:cSldViewPr>
      <p:cViewPr varScale="1">
        <p:scale>
          <a:sx n="70" d="100"/>
          <a:sy n="70" d="100"/>
        </p:scale>
        <p:origin x="-528" y="-108"/>
      </p:cViewPr>
      <p:guideLst>
        <p:guide orient="horz" pos="2160"/>
        <p:guide pos="2880"/>
      </p:guideLst>
    </p:cSldViewPr>
  </p:slideViewPr>
  <p:outlineViewPr>
    <p:cViewPr>
      <p:scale>
        <a:sx n="33" d="100"/>
        <a:sy n="33" d="100"/>
      </p:scale>
      <p:origin x="42" y="125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EAF9-9323-4EE6-828F-7B6B1D22FF98}" type="datetimeFigureOut">
              <a:rPr lang="es-ES" smtClean="0"/>
              <a:pPr/>
              <a:t>09/03/2009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550C5-92B9-441D-B541-DABB5A9D5F6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E550C5-92B9-441D-B541-DABB5A9D5F68}" type="slidenum">
              <a:rPr lang="es-ES" smtClean="0"/>
              <a:pPr/>
              <a:t>14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6E550C5-92B9-441D-B541-DABB5A9D5F68}" type="slidenum">
              <a:rPr lang="es-ES" smtClean="0"/>
              <a:pPr/>
              <a:t>18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1FB6B9-BC07-4912-92E3-A8A8805FBE77}" type="datetimeFigureOut">
              <a:rPr lang="es-ES" smtClean="0"/>
              <a:pPr/>
              <a:t>09/03/2009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86ED7E-41E1-4303-B017-082E2A939D4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FB6B9-BC07-4912-92E3-A8A8805FBE77}" type="datetimeFigureOut">
              <a:rPr lang="es-ES" smtClean="0"/>
              <a:pPr/>
              <a:t>09/03/2009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6ED7E-41E1-4303-B017-082E2A939D4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71546"/>
            <a:ext cx="7772400" cy="3214709"/>
          </a:xfrm>
        </p:spPr>
        <p:txBody>
          <a:bodyPr>
            <a:normAutofit/>
          </a:bodyPr>
          <a:lstStyle/>
          <a:p>
            <a:r>
              <a:rPr lang="es-ES" sz="3200" b="1" dirty="0"/>
              <a:t>“Diseño e Implementación de una Tarjeta de Monitoreo y Control en Forma Remota a través de la Internet, utilizando la Tecnología del </a:t>
            </a:r>
            <a:r>
              <a:rPr lang="es-ES" sz="3200" b="1" dirty="0" err="1"/>
              <a:t>Microcontrolador</a:t>
            </a:r>
            <a:r>
              <a:rPr lang="es-ES" sz="3200" b="1" dirty="0"/>
              <a:t> PIC18F97J60</a:t>
            </a:r>
            <a:r>
              <a:rPr lang="es-ES" b="1" dirty="0"/>
              <a:t>”</a:t>
            </a:r>
          </a:p>
        </p:txBody>
      </p:sp>
      <p:sp>
        <p:nvSpPr>
          <p:cNvPr id="3" name="2 Subtítulo"/>
          <p:cNvSpPr>
            <a:spLocks noGrp="1"/>
          </p:cNvSpPr>
          <p:nvPr>
            <p:ph type="subTitle" idx="1"/>
          </p:nvPr>
        </p:nvSpPr>
        <p:spPr>
          <a:xfrm>
            <a:off x="1371600" y="4529142"/>
            <a:ext cx="6400800" cy="1257312"/>
          </a:xfrm>
        </p:spPr>
        <p:txBody>
          <a:bodyPr>
            <a:normAutofit/>
          </a:bodyPr>
          <a:lstStyle/>
          <a:p>
            <a:r>
              <a:rPr lang="es-ES" sz="2800" i="1" dirty="0" smtClean="0"/>
              <a:t>Patricio </a:t>
            </a:r>
            <a:r>
              <a:rPr lang="es-ES" sz="2800" i="1" dirty="0" err="1" smtClean="0"/>
              <a:t>Sandoya</a:t>
            </a:r>
            <a:r>
              <a:rPr lang="es-ES" sz="2800" i="1" dirty="0" smtClean="0"/>
              <a:t> Tinoco</a:t>
            </a:r>
          </a:p>
          <a:p>
            <a:r>
              <a:rPr lang="es-ES" sz="2800" i="1" dirty="0" smtClean="0"/>
              <a:t>Efrén Montenegro Viera</a:t>
            </a:r>
            <a:endParaRPr lang="es-ES" sz="2800" i="1" dirty="0"/>
          </a:p>
        </p:txBody>
      </p:sp>
      <p:pic>
        <p:nvPicPr>
          <p:cNvPr id="7" name="1 Imagen" descr="logoESPOL02.png"/>
          <p:cNvPicPr/>
          <p:nvPr/>
        </p:nvPicPr>
        <p:blipFill>
          <a:blip r:embed="rId2"/>
          <a:srcRect/>
          <a:stretch>
            <a:fillRect/>
          </a:stretch>
        </p:blipFill>
        <p:spPr bwMode="auto">
          <a:xfrm>
            <a:off x="142876" y="71414"/>
            <a:ext cx="928662" cy="1000132"/>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7858148" y="200194"/>
            <a:ext cx="1104901" cy="514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r>
              <a:rPr lang="es-ES" dirty="0" smtClean="0"/>
              <a:t>Protocolos Utilizados en Modelo TCP/IP</a:t>
            </a:r>
          </a:p>
          <a:p>
            <a:pPr lvl="1"/>
            <a:r>
              <a:rPr lang="es-ES" dirty="0" smtClean="0"/>
              <a:t>Protocolo de Resolución de Direcciones (ARP)</a:t>
            </a:r>
          </a:p>
          <a:p>
            <a:pPr lvl="1"/>
            <a:r>
              <a:rPr lang="es-ES" dirty="0" smtClean="0"/>
              <a:t>Protocolo de Internet (IP)</a:t>
            </a:r>
          </a:p>
          <a:p>
            <a:pPr lvl="1"/>
            <a:r>
              <a:rPr lang="es-ES" dirty="0" smtClean="0"/>
              <a:t>Protocolo de Mensajes de Control de Internet (ICMP)</a:t>
            </a:r>
          </a:p>
          <a:p>
            <a:pPr lvl="1"/>
            <a:r>
              <a:rPr lang="es-ES" dirty="0" smtClean="0"/>
              <a:t>Protocolo de Datagrama de Usuario (UDP)</a:t>
            </a:r>
          </a:p>
          <a:p>
            <a:pPr lvl="1"/>
            <a:r>
              <a:rPr lang="es-ES" dirty="0" smtClean="0"/>
              <a:t>Protocolo de Control de Transporte (TCP)</a:t>
            </a:r>
          </a:p>
          <a:p>
            <a:pPr lvl="1"/>
            <a:r>
              <a:rPr lang="es-ES" dirty="0" smtClean="0"/>
              <a:t>Protocolo de Configuración Dinámica de Estaciones de Trabajo (DHCP)</a:t>
            </a:r>
          </a:p>
          <a:p>
            <a:pPr lvl="1"/>
            <a:r>
              <a:rPr lang="es-ES" dirty="0" smtClean="0"/>
              <a:t>Protocolo Simple de Administración de Red (SNMP)</a:t>
            </a:r>
          </a:p>
          <a:p>
            <a:pPr lvl="1"/>
            <a:r>
              <a:rPr lang="es-ES" dirty="0" smtClean="0"/>
              <a:t>Protocolo de Transferencia de Hipertexto (HTTP)</a:t>
            </a:r>
          </a:p>
          <a:p>
            <a:pPr lvl="1"/>
            <a:r>
              <a:rPr lang="es-ES" dirty="0" smtClean="0"/>
              <a:t>Protocolo de Transferencia de Archivo (FTP)</a:t>
            </a:r>
          </a:p>
          <a:p>
            <a:pPr lvl="1"/>
            <a:r>
              <a:rPr lang="es-ES" dirty="0" smtClean="0"/>
              <a:t>Protocolo de Transferencia de Archivos Trivial (TFTP)</a:t>
            </a:r>
          </a:p>
          <a:p>
            <a:pPr lvl="1"/>
            <a:endParaRPr lang="es-ES" dirty="0" smtClean="0"/>
          </a:p>
          <a:p>
            <a:pPr lvl="1"/>
            <a:endParaRPr lang="es-ES" dirty="0"/>
          </a:p>
        </p:txBody>
      </p:sp>
      <p:sp>
        <p:nvSpPr>
          <p:cNvPr id="4" name="3 Título"/>
          <p:cNvSpPr>
            <a:spLocks noGrp="1"/>
          </p:cNvSpPr>
          <p:nvPr>
            <p:ph type="title"/>
          </p:nvPr>
        </p:nvSpPr>
        <p:spPr>
          <a:xfrm>
            <a:off x="457200" y="274638"/>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71472" y="1500174"/>
            <a:ext cx="3786214" cy="5136496"/>
          </a:xfrm>
          <a:prstGeom prst="rect">
            <a:avLst/>
          </a:prstGeom>
          <a:noFill/>
          <a:ln w="9525">
            <a:noFill/>
            <a:miter lim="800000"/>
            <a:headEnd/>
            <a:tailEnd/>
          </a:ln>
          <a:effectLst/>
        </p:spPr>
      </p:pic>
      <p:pic>
        <p:nvPicPr>
          <p:cNvPr id="1026" name="Picture 2"/>
          <p:cNvPicPr>
            <a:picLocks noGrp="1" noChangeAspect="1" noChangeArrowheads="1"/>
          </p:cNvPicPr>
          <p:nvPr>
            <p:ph idx="1"/>
          </p:nvPr>
        </p:nvPicPr>
        <p:blipFill>
          <a:blip r:embed="rId3"/>
          <a:srcRect/>
          <a:stretch>
            <a:fillRect/>
          </a:stretch>
        </p:blipFill>
        <p:spPr bwMode="auto">
          <a:xfrm>
            <a:off x="2143108" y="3857628"/>
            <a:ext cx="685800" cy="200025"/>
          </a:xfrm>
          <a:prstGeom prst="rect">
            <a:avLst/>
          </a:prstGeom>
          <a:noFill/>
          <a:ln w="9525">
            <a:noFill/>
            <a:miter lim="800000"/>
            <a:headEnd/>
            <a:tailEnd/>
          </a:ln>
          <a:effectLst/>
        </p:spPr>
      </p:pic>
      <p:sp>
        <p:nvSpPr>
          <p:cNvPr id="6" name="3 Título"/>
          <p:cNvSpPr>
            <a:spLocks noGrp="1"/>
          </p:cNvSpPr>
          <p:nvPr>
            <p:ph type="title"/>
          </p:nvPr>
        </p:nvSpPr>
        <p:spPr>
          <a:xfrm>
            <a:off x="457200" y="274638"/>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7" name="6 CuadroTexto"/>
          <p:cNvSpPr txBox="1"/>
          <p:nvPr/>
        </p:nvSpPr>
        <p:spPr>
          <a:xfrm>
            <a:off x="4643438" y="1988098"/>
            <a:ext cx="3000396" cy="369332"/>
          </a:xfrm>
          <a:prstGeom prst="rect">
            <a:avLst/>
          </a:prstGeom>
          <a:noFill/>
        </p:spPr>
        <p:txBody>
          <a:bodyPr wrap="square" rtlCol="0">
            <a:spAutoFit/>
          </a:bodyPr>
          <a:lstStyle/>
          <a:p>
            <a:pPr>
              <a:buFont typeface="Wingdings" pitchFamily="2" charset="2"/>
              <a:buChar char="ü"/>
            </a:pPr>
            <a:r>
              <a:rPr lang="es-ES" b="1" dirty="0" smtClean="0"/>
              <a:t>  Automatización Industrial</a:t>
            </a:r>
            <a:endParaRPr lang="es-ES" b="1" dirty="0"/>
          </a:p>
        </p:txBody>
      </p:sp>
      <p:sp>
        <p:nvSpPr>
          <p:cNvPr id="8" name="7 CuadroTexto"/>
          <p:cNvSpPr txBox="1"/>
          <p:nvPr/>
        </p:nvSpPr>
        <p:spPr>
          <a:xfrm>
            <a:off x="4643438" y="3059668"/>
            <a:ext cx="3429024" cy="369332"/>
          </a:xfrm>
          <a:prstGeom prst="rect">
            <a:avLst/>
          </a:prstGeom>
          <a:noFill/>
        </p:spPr>
        <p:txBody>
          <a:bodyPr wrap="square" rtlCol="0">
            <a:spAutoFit/>
          </a:bodyPr>
          <a:lstStyle/>
          <a:p>
            <a:pPr>
              <a:buFont typeface="Wingdings" pitchFamily="2" charset="2"/>
              <a:buChar char="ü"/>
            </a:pPr>
            <a:r>
              <a:rPr lang="es-ES" dirty="0" smtClean="0"/>
              <a:t>  </a:t>
            </a:r>
            <a:r>
              <a:rPr lang="es-ES" b="1" dirty="0" smtClean="0"/>
              <a:t>Automatización de Viviendas</a:t>
            </a:r>
            <a:endParaRPr lang="es-ES" b="1" dirty="0"/>
          </a:p>
        </p:txBody>
      </p:sp>
      <p:sp>
        <p:nvSpPr>
          <p:cNvPr id="9" name="8 CuadroTexto"/>
          <p:cNvSpPr txBox="1"/>
          <p:nvPr/>
        </p:nvSpPr>
        <p:spPr>
          <a:xfrm>
            <a:off x="4643438" y="4071942"/>
            <a:ext cx="3429024" cy="369332"/>
          </a:xfrm>
          <a:prstGeom prst="rect">
            <a:avLst/>
          </a:prstGeom>
          <a:noFill/>
        </p:spPr>
        <p:txBody>
          <a:bodyPr wrap="square" rtlCol="0">
            <a:spAutoFit/>
          </a:bodyPr>
          <a:lstStyle/>
          <a:p>
            <a:pPr>
              <a:buFont typeface="Wingdings" pitchFamily="2" charset="2"/>
              <a:buChar char="ü"/>
            </a:pPr>
            <a:r>
              <a:rPr lang="es-ES" b="1" dirty="0" smtClean="0"/>
              <a:t>  Control Comercial</a:t>
            </a:r>
            <a:endParaRPr lang="es-ES" b="1" dirty="0"/>
          </a:p>
        </p:txBody>
      </p:sp>
      <p:sp>
        <p:nvSpPr>
          <p:cNvPr id="10" name="9 CuadroTexto"/>
          <p:cNvSpPr txBox="1"/>
          <p:nvPr/>
        </p:nvSpPr>
        <p:spPr>
          <a:xfrm>
            <a:off x="4643438" y="5274246"/>
            <a:ext cx="3429024" cy="369332"/>
          </a:xfrm>
          <a:prstGeom prst="rect">
            <a:avLst/>
          </a:prstGeom>
          <a:noFill/>
        </p:spPr>
        <p:txBody>
          <a:bodyPr wrap="square" rtlCol="0">
            <a:spAutoFit/>
          </a:bodyPr>
          <a:lstStyle/>
          <a:p>
            <a:pPr>
              <a:buFont typeface="Wingdings" pitchFamily="2" charset="2"/>
              <a:buChar char="ü"/>
            </a:pPr>
            <a:r>
              <a:rPr lang="es-ES" b="1" dirty="0" smtClean="0"/>
              <a:t>  Control Casero</a:t>
            </a:r>
            <a:endParaRPr lang="es-E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Proceso"/>
          <p:cNvSpPr/>
          <p:nvPr/>
        </p:nvSpPr>
        <p:spPr>
          <a:xfrm>
            <a:off x="4714876" y="1571612"/>
            <a:ext cx="4071966" cy="4643470"/>
          </a:xfrm>
          <a:prstGeom prst="flowChartProcess">
            <a:avLst/>
          </a:prstGeom>
          <a:solidFill>
            <a:schemeClr val="accent3">
              <a:lumMod val="50000"/>
            </a:schemeClr>
          </a:solidFill>
          <a:ln>
            <a:solidFill>
              <a:schemeClr val="tx2">
                <a:lumMod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Proceso"/>
          <p:cNvSpPr/>
          <p:nvPr/>
        </p:nvSpPr>
        <p:spPr>
          <a:xfrm>
            <a:off x="357158" y="1571612"/>
            <a:ext cx="4071966" cy="4643470"/>
          </a:xfrm>
          <a:prstGeom prst="flowChartProcess">
            <a:avLst/>
          </a:prstGeom>
          <a:ln>
            <a:solidFill>
              <a:schemeClr val="tx2">
                <a:lumMod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357158" y="1814514"/>
            <a:ext cx="3829048" cy="4400568"/>
          </a:xfrm>
        </p:spPr>
        <p:txBody>
          <a:bodyPr>
            <a:normAutofit fontScale="77500" lnSpcReduction="20000"/>
          </a:bodyPr>
          <a:lstStyle/>
          <a:p>
            <a:r>
              <a:rPr lang="es-ES" dirty="0" smtClean="0">
                <a:solidFill>
                  <a:schemeClr val="bg1">
                    <a:lumMod val="95000"/>
                  </a:schemeClr>
                </a:solidFill>
              </a:rPr>
              <a:t>Características de Alto Rendimiento</a:t>
            </a:r>
          </a:p>
          <a:p>
            <a:pPr lvl="1" algn="just"/>
            <a:r>
              <a:rPr lang="es-ES" dirty="0" smtClean="0"/>
              <a:t>Memoria de Programa Flash Flexible</a:t>
            </a:r>
          </a:p>
          <a:p>
            <a:pPr lvl="1" algn="just"/>
            <a:r>
              <a:rPr lang="es-ES" dirty="0" smtClean="0"/>
              <a:t>Bajo Consumo de Energía</a:t>
            </a:r>
          </a:p>
          <a:p>
            <a:pPr lvl="1" algn="just"/>
            <a:r>
              <a:rPr lang="es-ES" dirty="0" smtClean="0"/>
              <a:t>Memoria Lineal de Programa (2 </a:t>
            </a:r>
            <a:r>
              <a:rPr lang="es-ES" dirty="0" err="1" smtClean="0"/>
              <a:t>Mbytes</a:t>
            </a:r>
            <a:r>
              <a:rPr lang="es-ES" dirty="0" smtClean="0"/>
              <a:t>)</a:t>
            </a:r>
          </a:p>
          <a:p>
            <a:pPr lvl="1" algn="just"/>
            <a:r>
              <a:rPr lang="es-ES" dirty="0" smtClean="0"/>
              <a:t>Rendimiento de operación (10 MIPS)</a:t>
            </a:r>
          </a:p>
          <a:p>
            <a:pPr lvl="1" algn="just"/>
            <a:r>
              <a:rPr lang="es-ES" dirty="0" smtClean="0"/>
              <a:t>Multiplicador 8 x 8</a:t>
            </a:r>
          </a:p>
          <a:p>
            <a:pPr lvl="1" algn="just"/>
            <a:r>
              <a:rPr lang="es-ES" dirty="0" smtClean="0"/>
              <a:t>Avanzada comunicación con Dispositivos y periféricos</a:t>
            </a:r>
            <a:endParaRPr lang="es-ES" dirty="0"/>
          </a:p>
        </p:txBody>
      </p:sp>
      <p:sp>
        <p:nvSpPr>
          <p:cNvPr id="6" name="3 Título"/>
          <p:cNvSpPr>
            <a:spLocks noGrp="1"/>
          </p:cNvSpPr>
          <p:nvPr>
            <p:ph type="title"/>
          </p:nvPr>
        </p:nvSpPr>
        <p:spPr>
          <a:xfrm>
            <a:off x="457200" y="274638"/>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7" name="2 Marcador de contenido"/>
          <p:cNvSpPr txBox="1">
            <a:spLocks/>
          </p:cNvSpPr>
          <p:nvPr/>
        </p:nvSpPr>
        <p:spPr>
          <a:xfrm>
            <a:off x="4714876" y="1571612"/>
            <a:ext cx="3829048" cy="4829196"/>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smtClean="0">
                <a:ln>
                  <a:noFill/>
                </a:ln>
                <a:solidFill>
                  <a:schemeClr val="bg1"/>
                </a:solidFill>
                <a:effectLst/>
                <a:uLnTx/>
                <a:uFillTx/>
                <a:latin typeface="+mn-lt"/>
                <a:ea typeface="+mn-ea"/>
                <a:cs typeface="+mn-cs"/>
              </a:rPr>
              <a:t>Características de Diseño</a:t>
            </a:r>
            <a:endParaRPr kumimoji="0" lang="es-ES" sz="32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Tecnología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nanoWatt</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Diferentes fuentes</a:t>
            </a:r>
            <a:r>
              <a:rPr kumimoji="0" lang="es-ES" sz="2800" b="0" i="0" u="none" strike="noStrike" kern="1200" cap="none" spc="0" normalizeH="0" noProof="0" dirty="0" smtClean="0">
                <a:ln>
                  <a:noFill/>
                </a:ln>
                <a:solidFill>
                  <a:schemeClr val="tx1"/>
                </a:solidFill>
                <a:effectLst/>
                <a:uLnTx/>
                <a:uFillTx/>
                <a:latin typeface="+mn-lt"/>
                <a:ea typeface="+mn-ea"/>
                <a:cs typeface="+mn-cs"/>
              </a:rPr>
              <a:t> de oscilación.</a:t>
            </a: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Memoria Expandida.</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Bus</a:t>
            </a:r>
            <a:r>
              <a:rPr kumimoji="0" lang="es-ES" sz="2800" b="0" i="0" u="none" strike="noStrike" kern="1200" cap="none" spc="0" normalizeH="0" noProof="0" dirty="0" smtClean="0">
                <a:ln>
                  <a:noFill/>
                </a:ln>
                <a:solidFill>
                  <a:schemeClr val="tx1"/>
                </a:solidFill>
                <a:effectLst/>
                <a:uLnTx/>
                <a:uFillTx/>
                <a:latin typeface="+mn-lt"/>
                <a:ea typeface="+mn-ea"/>
                <a:cs typeface="+mn-cs"/>
              </a:rPr>
              <a:t> de Memoria Externa.</a:t>
            </a: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Conjunto Extendido de Instrucciones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S" sz="2800" dirty="0" smtClean="0"/>
              <a:t>Comunicación</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Módulos</a:t>
            </a:r>
            <a:r>
              <a:rPr kumimoji="0" lang="es-ES" sz="2800" b="0" i="0" u="none" strike="noStrike" kern="1200" cap="none" spc="0" normalizeH="0" noProof="0" dirty="0" smtClean="0">
                <a:ln>
                  <a:noFill/>
                </a:ln>
                <a:solidFill>
                  <a:schemeClr val="tx1"/>
                </a:solidFill>
                <a:effectLst/>
                <a:uLnTx/>
                <a:uFillTx/>
                <a:latin typeface="+mn-lt"/>
                <a:ea typeface="+mn-ea"/>
                <a:cs typeface="+mn-cs"/>
              </a:rPr>
              <a:t> CCP</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s-ES" sz="2800" baseline="0" dirty="0" smtClean="0"/>
              <a:t>Convertidores</a:t>
            </a:r>
            <a:r>
              <a:rPr lang="es-ES" sz="2800" dirty="0" smtClean="0"/>
              <a:t> A/D de 10 bits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Temporizador</a:t>
            </a:r>
            <a:r>
              <a:rPr kumimoji="0" lang="es-ES" sz="2800" b="0" i="0" u="none" strike="noStrike" kern="1200" cap="none" spc="0" normalizeH="0" noProof="0" dirty="0" smtClean="0">
                <a:ln>
                  <a:noFill/>
                </a:ln>
                <a:solidFill>
                  <a:schemeClr val="tx1"/>
                </a:solidFill>
                <a:effectLst/>
                <a:uLnTx/>
                <a:uFillTx/>
                <a:latin typeface="+mn-lt"/>
                <a:ea typeface="+mn-ea"/>
                <a:cs typeface="+mn-cs"/>
              </a:rPr>
              <a:t> de Vigía Extendido (WDT)</a:t>
            </a:r>
            <a:endParaRPr kumimoji="0" lang="es-E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14290"/>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pic>
        <p:nvPicPr>
          <p:cNvPr id="5" name="4 Marcador de contenido"/>
          <p:cNvPicPr>
            <a:picLocks noGrp="1"/>
          </p:cNvPicPr>
          <p:nvPr>
            <p:ph idx="1"/>
          </p:nvPr>
        </p:nvPicPr>
        <p:blipFill>
          <a:blip r:embed="rId2"/>
          <a:srcRect/>
          <a:stretch>
            <a:fillRect/>
          </a:stretch>
        </p:blipFill>
        <p:spPr bwMode="auto">
          <a:xfrm>
            <a:off x="1357290" y="1428736"/>
            <a:ext cx="6286544"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14554"/>
            <a:ext cx="2900354" cy="4525963"/>
          </a:xfrm>
        </p:spPr>
        <p:txBody>
          <a:bodyPr/>
          <a:lstStyle/>
          <a:p>
            <a:pPr>
              <a:buNone/>
            </a:pPr>
            <a:r>
              <a:rPr lang="es-ES" dirty="0" smtClean="0"/>
              <a:t>COMPILADOR MPLAB</a:t>
            </a:r>
            <a:endParaRPr lang="es-ES" dirty="0"/>
          </a:p>
        </p:txBody>
      </p:sp>
      <p:sp>
        <p:nvSpPr>
          <p:cNvPr id="4" name="3 Título"/>
          <p:cNvSpPr>
            <a:spLocks noGrp="1"/>
          </p:cNvSpPr>
          <p:nvPr>
            <p:ph type="title"/>
          </p:nvPr>
        </p:nvSpPr>
        <p:spPr>
          <a:xfrm>
            <a:off x="457200" y="214290"/>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pic>
        <p:nvPicPr>
          <p:cNvPr id="2050" name="Picture 2"/>
          <p:cNvPicPr>
            <a:picLocks noChangeAspect="1" noChangeArrowheads="1"/>
          </p:cNvPicPr>
          <p:nvPr/>
        </p:nvPicPr>
        <p:blipFill>
          <a:blip r:embed="rId3"/>
          <a:srcRect/>
          <a:stretch>
            <a:fillRect/>
          </a:stretch>
        </p:blipFill>
        <p:spPr bwMode="auto">
          <a:xfrm>
            <a:off x="404001" y="3429000"/>
            <a:ext cx="2453487" cy="2463796"/>
          </a:xfrm>
          <a:prstGeom prst="rect">
            <a:avLst/>
          </a:prstGeom>
          <a:noFill/>
          <a:ln w="9525">
            <a:noFill/>
            <a:miter lim="800000"/>
            <a:headEnd/>
            <a:tailEnd/>
          </a:ln>
          <a:effectLst/>
        </p:spPr>
      </p:pic>
      <p:sp>
        <p:nvSpPr>
          <p:cNvPr id="7" name="6 Abrir llave"/>
          <p:cNvSpPr/>
          <p:nvPr/>
        </p:nvSpPr>
        <p:spPr>
          <a:xfrm>
            <a:off x="3071802" y="1785926"/>
            <a:ext cx="285752" cy="47863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7 CuadroTexto"/>
          <p:cNvSpPr txBox="1"/>
          <p:nvPr/>
        </p:nvSpPr>
        <p:spPr>
          <a:xfrm>
            <a:off x="3286116" y="1924000"/>
            <a:ext cx="4786346" cy="3139321"/>
          </a:xfrm>
          <a:prstGeom prst="rect">
            <a:avLst/>
          </a:prstGeom>
          <a:noFill/>
        </p:spPr>
        <p:txBody>
          <a:bodyPr wrap="square" rtlCol="0">
            <a:spAutoFit/>
          </a:bodyPr>
          <a:lstStyle/>
          <a:p>
            <a:pPr>
              <a:buFont typeface="Wingdings" pitchFamily="2" charset="2"/>
              <a:buChar char="q"/>
            </a:pPr>
            <a:r>
              <a:rPr lang="es-ES" dirty="0" smtClean="0"/>
              <a:t> Crear Diseño de Alto Nivel</a:t>
            </a:r>
          </a:p>
          <a:p>
            <a:pPr>
              <a:buFont typeface="Wingdings" pitchFamily="2" charset="2"/>
              <a:buChar char="q"/>
            </a:pPr>
            <a:r>
              <a:rPr lang="es-ES" dirty="0" smtClean="0"/>
              <a:t>Compilar, Ensamblar y Enlazar programa</a:t>
            </a:r>
          </a:p>
          <a:p>
            <a:pPr>
              <a:buFont typeface="Wingdings" pitchFamily="2" charset="2"/>
              <a:buChar char="q"/>
            </a:pPr>
            <a:r>
              <a:rPr lang="es-ES" dirty="0" smtClean="0"/>
              <a:t>Probar el código</a:t>
            </a:r>
          </a:p>
          <a:p>
            <a:pPr>
              <a:buFont typeface="Wingdings" pitchFamily="2" charset="2"/>
              <a:buChar char="q"/>
            </a:pPr>
            <a:r>
              <a:rPr lang="es-ES" dirty="0" smtClean="0"/>
              <a:t>Grabar y Verificar código en </a:t>
            </a:r>
            <a:r>
              <a:rPr lang="es-ES" dirty="0" err="1" smtClean="0"/>
              <a:t>Microcontrolador</a:t>
            </a:r>
            <a:endParaRPr lang="es-ES" dirty="0" smtClean="0"/>
          </a:p>
          <a:p>
            <a:pPr>
              <a:buFont typeface="Wingdings" pitchFamily="2" charset="2"/>
              <a:buChar char="q"/>
            </a:pPr>
            <a:endParaRPr lang="es-ES" dirty="0" smtClean="0"/>
          </a:p>
          <a:p>
            <a:pPr>
              <a:buFont typeface="Wingdings" pitchFamily="2" charset="2"/>
              <a:buChar char="q"/>
            </a:pPr>
            <a:endParaRPr lang="es-ES" dirty="0" smtClean="0"/>
          </a:p>
          <a:p>
            <a:pPr>
              <a:buFont typeface="Wingdings" pitchFamily="2" charset="2"/>
              <a:buChar char="q"/>
            </a:pPr>
            <a:endParaRPr lang="es-ES" dirty="0" smtClean="0"/>
          </a:p>
          <a:p>
            <a:endParaRPr lang="es-ES" dirty="0" smtClean="0"/>
          </a:p>
          <a:p>
            <a:endParaRPr lang="es-ES" dirty="0" smtClean="0"/>
          </a:p>
          <a:p>
            <a:endParaRPr lang="es-ES" dirty="0" smtClean="0"/>
          </a:p>
          <a:p>
            <a:pPr>
              <a:buFont typeface="Wingdings" pitchFamily="2" charset="2"/>
              <a:buChar char="q"/>
            </a:pPr>
            <a:r>
              <a:rPr lang="es-ES" dirty="0" smtClean="0"/>
              <a:t>Componentes Adicionales</a:t>
            </a:r>
            <a:endParaRPr lang="es-ES" dirty="0"/>
          </a:p>
        </p:txBody>
      </p:sp>
      <p:sp>
        <p:nvSpPr>
          <p:cNvPr id="11" name="10 Abrir llave"/>
          <p:cNvSpPr/>
          <p:nvPr/>
        </p:nvSpPr>
        <p:spPr>
          <a:xfrm>
            <a:off x="6072198" y="3286124"/>
            <a:ext cx="214314" cy="32861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CuadroTexto"/>
          <p:cNvSpPr txBox="1"/>
          <p:nvPr/>
        </p:nvSpPr>
        <p:spPr>
          <a:xfrm>
            <a:off x="6215074" y="3357562"/>
            <a:ext cx="2928958" cy="3416320"/>
          </a:xfrm>
          <a:prstGeom prst="rect">
            <a:avLst/>
          </a:prstGeom>
          <a:noFill/>
        </p:spPr>
        <p:txBody>
          <a:bodyPr wrap="square" rtlCol="0">
            <a:spAutoFit/>
          </a:bodyPr>
          <a:lstStyle/>
          <a:p>
            <a:pPr>
              <a:buFont typeface="Wingdings" pitchFamily="2" charset="2"/>
              <a:buChar char="ü"/>
            </a:pPr>
            <a:r>
              <a:rPr lang="es-ES" dirty="0" smtClean="0"/>
              <a:t>Herramientas Compiladoras</a:t>
            </a:r>
          </a:p>
          <a:p>
            <a:pPr lvl="2">
              <a:buFont typeface="Arial" pitchFamily="34" charset="0"/>
              <a:buChar char="•"/>
            </a:pPr>
            <a:r>
              <a:rPr lang="es-ES" dirty="0" smtClean="0"/>
              <a:t>C17</a:t>
            </a:r>
          </a:p>
          <a:p>
            <a:pPr lvl="2">
              <a:buFont typeface="Arial" pitchFamily="34" charset="0"/>
              <a:buChar char="•"/>
            </a:pPr>
            <a:r>
              <a:rPr lang="es-ES" dirty="0" smtClean="0"/>
              <a:t>C18</a:t>
            </a:r>
          </a:p>
          <a:p>
            <a:pPr lvl="2">
              <a:buFont typeface="Arial" pitchFamily="34" charset="0"/>
              <a:buChar char="•"/>
            </a:pPr>
            <a:r>
              <a:rPr lang="es-ES" dirty="0" smtClean="0"/>
              <a:t>C30</a:t>
            </a:r>
          </a:p>
          <a:p>
            <a:pPr>
              <a:buFont typeface="Wingdings" pitchFamily="2" charset="2"/>
              <a:buChar char="ü"/>
            </a:pPr>
            <a:r>
              <a:rPr lang="es-ES" dirty="0" smtClean="0"/>
              <a:t>Programadores</a:t>
            </a:r>
          </a:p>
          <a:p>
            <a:pPr lvl="2">
              <a:buFont typeface="Arial" pitchFamily="34" charset="0"/>
              <a:buChar char="•"/>
            </a:pPr>
            <a:r>
              <a:rPr lang="es-ES" dirty="0" smtClean="0"/>
              <a:t>PICSTARTPLUS</a:t>
            </a:r>
          </a:p>
          <a:p>
            <a:pPr lvl="2">
              <a:buFont typeface="Arial" pitchFamily="34" charset="0"/>
              <a:buChar char="•"/>
            </a:pPr>
            <a:r>
              <a:rPr lang="es-ES" dirty="0" smtClean="0"/>
              <a:t>PRO MATE II</a:t>
            </a:r>
          </a:p>
          <a:p>
            <a:pPr lvl="2">
              <a:buFont typeface="Arial" pitchFamily="34" charset="0"/>
              <a:buChar char="•"/>
            </a:pPr>
            <a:r>
              <a:rPr lang="es-ES" dirty="0" smtClean="0"/>
              <a:t>MPLAB ICD 2</a:t>
            </a:r>
          </a:p>
          <a:p>
            <a:pPr>
              <a:buFont typeface="Wingdings" pitchFamily="2" charset="2"/>
              <a:buChar char="ü"/>
            </a:pPr>
            <a:r>
              <a:rPr lang="es-ES" dirty="0" smtClean="0"/>
              <a:t>Emuladores</a:t>
            </a:r>
          </a:p>
          <a:p>
            <a:pPr lvl="2">
              <a:buFont typeface="Arial" pitchFamily="34" charset="0"/>
              <a:buChar char="•"/>
            </a:pPr>
            <a:r>
              <a:rPr lang="es-ES" dirty="0" smtClean="0"/>
              <a:t>MPLAB ICE 2000</a:t>
            </a:r>
          </a:p>
          <a:p>
            <a:pPr lvl="2">
              <a:buFont typeface="Arial" pitchFamily="34" charset="0"/>
              <a:buChar char="•"/>
            </a:pPr>
            <a:r>
              <a:rPr lang="es-ES" dirty="0" smtClean="0"/>
              <a:t>MPLAB ICE 4000</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14290"/>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pic>
        <p:nvPicPr>
          <p:cNvPr id="3074" name="Picture 2"/>
          <p:cNvPicPr>
            <a:picLocks noGrp="1" noChangeAspect="1" noChangeArrowheads="1"/>
          </p:cNvPicPr>
          <p:nvPr>
            <p:ph idx="1"/>
          </p:nvPr>
        </p:nvPicPr>
        <p:blipFill>
          <a:blip r:embed="rId2"/>
          <a:srcRect/>
          <a:stretch>
            <a:fillRect/>
          </a:stretch>
        </p:blipFill>
        <p:spPr bwMode="auto">
          <a:xfrm>
            <a:off x="285720" y="2428868"/>
            <a:ext cx="4834476" cy="3625857"/>
          </a:xfrm>
          <a:prstGeom prst="rect">
            <a:avLst/>
          </a:prstGeom>
          <a:noFill/>
          <a:ln w="9525">
            <a:noFill/>
            <a:miter lim="800000"/>
            <a:headEnd/>
            <a:tailEnd/>
          </a:ln>
          <a:effectLst/>
        </p:spPr>
      </p:pic>
      <p:sp>
        <p:nvSpPr>
          <p:cNvPr id="7" name="6 CuadroTexto"/>
          <p:cNvSpPr txBox="1"/>
          <p:nvPr/>
        </p:nvSpPr>
        <p:spPr>
          <a:xfrm>
            <a:off x="1214414" y="1785926"/>
            <a:ext cx="3571900" cy="369332"/>
          </a:xfrm>
          <a:prstGeom prst="rect">
            <a:avLst/>
          </a:prstGeom>
          <a:noFill/>
        </p:spPr>
        <p:txBody>
          <a:bodyPr wrap="square" rtlCol="0">
            <a:spAutoFit/>
          </a:bodyPr>
          <a:lstStyle/>
          <a:p>
            <a:r>
              <a:rPr lang="es-ES" b="1" dirty="0" smtClean="0"/>
              <a:t>PROGRAMADOR MPLAB ICD2</a:t>
            </a:r>
            <a:endParaRPr lang="es-ES" b="1" dirty="0"/>
          </a:p>
        </p:txBody>
      </p:sp>
      <p:sp>
        <p:nvSpPr>
          <p:cNvPr id="9" name="8 CuadroTexto"/>
          <p:cNvSpPr txBox="1"/>
          <p:nvPr/>
        </p:nvSpPr>
        <p:spPr>
          <a:xfrm>
            <a:off x="5214942" y="2513010"/>
            <a:ext cx="3714776" cy="3693319"/>
          </a:xfrm>
          <a:prstGeom prst="rect">
            <a:avLst/>
          </a:prstGeom>
          <a:noFill/>
        </p:spPr>
        <p:txBody>
          <a:bodyPr wrap="square" rtlCol="0">
            <a:spAutoFit/>
          </a:bodyPr>
          <a:lstStyle/>
          <a:p>
            <a:pPr lvl="0" algn="just">
              <a:buFont typeface="Courier New" pitchFamily="49" charset="0"/>
              <a:buChar char="o"/>
            </a:pPr>
            <a:r>
              <a:rPr lang="es-ES" dirty="0" smtClean="0"/>
              <a:t>Ejecución  paso   a   paso  de  código</a:t>
            </a:r>
          </a:p>
          <a:p>
            <a:pPr lvl="0" algn="just"/>
            <a:r>
              <a:rPr lang="es-ES" dirty="0" smtClean="0"/>
              <a:t>   en tiempo real.</a:t>
            </a:r>
          </a:p>
          <a:p>
            <a:pPr lvl="0" algn="just"/>
            <a:endParaRPr lang="es-ES" dirty="0" smtClean="0"/>
          </a:p>
          <a:p>
            <a:pPr lvl="0" algn="just">
              <a:buFont typeface="Courier New" pitchFamily="49" charset="0"/>
              <a:buChar char="o"/>
            </a:pPr>
            <a:r>
              <a:rPr lang="es-ES" dirty="0" smtClean="0"/>
              <a:t>Puntos de quiebre, Modificación de          </a:t>
            </a:r>
          </a:p>
          <a:p>
            <a:pPr lvl="0" algn="just"/>
            <a:r>
              <a:rPr lang="es-ES" dirty="0" smtClean="0"/>
              <a:t>   Registros y Variables.</a:t>
            </a:r>
          </a:p>
          <a:p>
            <a:pPr lvl="0" algn="just"/>
            <a:endParaRPr lang="es-ES" dirty="0" smtClean="0"/>
          </a:p>
          <a:p>
            <a:pPr lvl="0" algn="just">
              <a:buFont typeface="Courier New" pitchFamily="49" charset="0"/>
              <a:buChar char="o"/>
            </a:pPr>
            <a:r>
              <a:rPr lang="es-ES" dirty="0" smtClean="0"/>
              <a:t>Monitoreo y diagnóstico de voltajes </a:t>
            </a:r>
          </a:p>
          <a:p>
            <a:pPr lvl="0" algn="just"/>
            <a:r>
              <a:rPr lang="es-ES" dirty="0" smtClean="0"/>
              <a:t>   y Diodos de Emisión de Luz.</a:t>
            </a:r>
          </a:p>
          <a:p>
            <a:pPr lvl="0" algn="just"/>
            <a:endParaRPr lang="es-ES" dirty="0" smtClean="0"/>
          </a:p>
          <a:p>
            <a:pPr lvl="0" algn="just">
              <a:buFont typeface="Courier New" pitchFamily="49" charset="0"/>
              <a:buChar char="o"/>
            </a:pPr>
            <a:r>
              <a:rPr lang="es-ES" dirty="0" smtClean="0"/>
              <a:t>Interfaz de usuario MPLAB IDE.</a:t>
            </a:r>
          </a:p>
          <a:p>
            <a:pPr lvl="0" algn="just">
              <a:buFont typeface="Courier New" pitchFamily="49" charset="0"/>
              <a:buChar char="o"/>
            </a:pPr>
            <a:endParaRPr lang="es-ES" dirty="0" smtClean="0"/>
          </a:p>
          <a:p>
            <a:pPr lvl="0" algn="just">
              <a:buFont typeface="Courier New" pitchFamily="49" charset="0"/>
              <a:buChar char="o"/>
            </a:pPr>
            <a:r>
              <a:rPr lang="es-ES" dirty="0" smtClean="0"/>
              <a:t> Comunicación  entre  dispositivo  y  </a:t>
            </a:r>
          </a:p>
          <a:p>
            <a:pPr lvl="0" algn="just"/>
            <a:r>
              <a:rPr lang="es-ES" dirty="0" smtClean="0"/>
              <a:t>   computador  vía  RS232  o  USB.</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214290"/>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5" name="4 CuadroTexto"/>
          <p:cNvSpPr txBox="1"/>
          <p:nvPr/>
        </p:nvSpPr>
        <p:spPr>
          <a:xfrm>
            <a:off x="2786050" y="1488032"/>
            <a:ext cx="3571900" cy="369332"/>
          </a:xfrm>
          <a:prstGeom prst="rect">
            <a:avLst/>
          </a:prstGeom>
          <a:noFill/>
        </p:spPr>
        <p:txBody>
          <a:bodyPr wrap="square" rtlCol="0">
            <a:spAutoFit/>
          </a:bodyPr>
          <a:lstStyle/>
          <a:p>
            <a:r>
              <a:rPr lang="es-ES" b="1" dirty="0" smtClean="0"/>
              <a:t>PROGRAMADOR MPLAB ICD2</a:t>
            </a:r>
            <a:endParaRPr lang="es-ES" b="1" dirty="0"/>
          </a:p>
        </p:txBody>
      </p:sp>
      <p:sp>
        <p:nvSpPr>
          <p:cNvPr id="8" name="7 Rectángulo"/>
          <p:cNvSpPr/>
          <p:nvPr/>
        </p:nvSpPr>
        <p:spPr>
          <a:xfrm>
            <a:off x="1500166" y="3500438"/>
            <a:ext cx="1214446" cy="142876"/>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259" name="laptop"/>
          <p:cNvSpPr>
            <a:spLocks noEditPoints="1" noChangeArrowheads="1"/>
          </p:cNvSpPr>
          <p:nvPr/>
        </p:nvSpPr>
        <p:spPr bwMode="auto">
          <a:xfrm>
            <a:off x="571472" y="3143248"/>
            <a:ext cx="1071538" cy="933447"/>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 name="laptop"/>
          <p:cNvSpPr>
            <a:spLocks noEditPoints="1" noChangeArrowheads="1"/>
          </p:cNvSpPr>
          <p:nvPr/>
        </p:nvSpPr>
        <p:spPr bwMode="auto">
          <a:xfrm>
            <a:off x="4572000" y="2566991"/>
            <a:ext cx="1071538" cy="933447"/>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 name="12 Paralelogramo"/>
          <p:cNvSpPr/>
          <p:nvPr/>
        </p:nvSpPr>
        <p:spPr>
          <a:xfrm>
            <a:off x="4143372" y="4857760"/>
            <a:ext cx="1643074" cy="571504"/>
          </a:xfrm>
          <a:prstGeom prst="parallelogram">
            <a:avLst>
              <a:gd name="adj" fmla="val 250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6429388" y="4929198"/>
            <a:ext cx="1785950" cy="50006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6429388" y="5000636"/>
            <a:ext cx="1857388" cy="369332"/>
          </a:xfrm>
          <a:prstGeom prst="rect">
            <a:avLst/>
          </a:prstGeom>
          <a:noFill/>
        </p:spPr>
        <p:txBody>
          <a:bodyPr wrap="square" rtlCol="0">
            <a:spAutoFit/>
          </a:bodyPr>
          <a:lstStyle/>
          <a:p>
            <a:r>
              <a:rPr lang="es-ES" b="1" dirty="0" smtClean="0"/>
              <a:t>Fuente de Poder</a:t>
            </a:r>
            <a:endParaRPr lang="es-ES" b="1" dirty="0"/>
          </a:p>
        </p:txBody>
      </p:sp>
      <p:sp>
        <p:nvSpPr>
          <p:cNvPr id="16" name="15 CuadroTexto"/>
          <p:cNvSpPr txBox="1"/>
          <p:nvPr/>
        </p:nvSpPr>
        <p:spPr>
          <a:xfrm>
            <a:off x="4214810" y="5000636"/>
            <a:ext cx="1857388" cy="369332"/>
          </a:xfrm>
          <a:prstGeom prst="rect">
            <a:avLst/>
          </a:prstGeom>
          <a:noFill/>
        </p:spPr>
        <p:txBody>
          <a:bodyPr wrap="square" rtlCol="0">
            <a:spAutoFit/>
          </a:bodyPr>
          <a:lstStyle/>
          <a:p>
            <a:r>
              <a:rPr lang="es-ES" b="1" dirty="0" smtClean="0"/>
              <a:t>Aplicación</a:t>
            </a:r>
            <a:endParaRPr lang="es-ES" b="1" dirty="0"/>
          </a:p>
        </p:txBody>
      </p:sp>
      <p:sp>
        <p:nvSpPr>
          <p:cNvPr id="17" name="16 Rectángulo"/>
          <p:cNvSpPr/>
          <p:nvPr/>
        </p:nvSpPr>
        <p:spPr>
          <a:xfrm>
            <a:off x="5715008" y="5072074"/>
            <a:ext cx="714380" cy="14287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18 Conector recto"/>
          <p:cNvCxnSpPr/>
          <p:nvPr/>
        </p:nvCxnSpPr>
        <p:spPr>
          <a:xfrm rot="5400000" flipH="1" flipV="1">
            <a:off x="5715008" y="4357694"/>
            <a:ext cx="571504" cy="428628"/>
          </a:xfrm>
          <a:prstGeom prst="line">
            <a:avLst/>
          </a:prstGeom>
          <a:ln w="101600" cmpd="sng">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1785918" y="3643314"/>
            <a:ext cx="571504" cy="369332"/>
          </a:xfrm>
          <a:prstGeom prst="rect">
            <a:avLst/>
          </a:prstGeom>
          <a:noFill/>
        </p:spPr>
        <p:txBody>
          <a:bodyPr wrap="square" rtlCol="0">
            <a:spAutoFit/>
          </a:bodyPr>
          <a:lstStyle/>
          <a:p>
            <a:r>
              <a:rPr lang="es-ES" b="1" dirty="0" smtClean="0"/>
              <a:t>USB</a:t>
            </a:r>
            <a:endParaRPr lang="es-ES" b="1" dirty="0"/>
          </a:p>
        </p:txBody>
      </p:sp>
      <p:pic>
        <p:nvPicPr>
          <p:cNvPr id="5122" name="Picture 2"/>
          <p:cNvPicPr>
            <a:picLocks noChangeAspect="1" noChangeArrowheads="1"/>
          </p:cNvPicPr>
          <p:nvPr/>
        </p:nvPicPr>
        <p:blipFill>
          <a:blip r:embed="rId2"/>
          <a:srcRect/>
          <a:stretch>
            <a:fillRect/>
          </a:stretch>
        </p:blipFill>
        <p:spPr bwMode="auto">
          <a:xfrm>
            <a:off x="2714612" y="3143248"/>
            <a:ext cx="778927" cy="857256"/>
          </a:xfrm>
          <a:prstGeom prst="rect">
            <a:avLst/>
          </a:prstGeom>
          <a:noFill/>
          <a:ln w="9525">
            <a:noFill/>
            <a:miter lim="800000"/>
            <a:headEnd/>
            <a:tailEnd/>
          </a:ln>
          <a:effectLst/>
        </p:spPr>
      </p:pic>
      <p:pic>
        <p:nvPicPr>
          <p:cNvPr id="18" name="Picture 2"/>
          <p:cNvPicPr>
            <a:picLocks noChangeAspect="1" noChangeArrowheads="1"/>
          </p:cNvPicPr>
          <p:nvPr/>
        </p:nvPicPr>
        <p:blipFill>
          <a:blip r:embed="rId2"/>
          <a:srcRect/>
          <a:stretch>
            <a:fillRect/>
          </a:stretch>
        </p:blipFill>
        <p:spPr bwMode="auto">
          <a:xfrm>
            <a:off x="6215074" y="3571876"/>
            <a:ext cx="778927" cy="857256"/>
          </a:xfrm>
          <a:prstGeom prst="rect">
            <a:avLst/>
          </a:prstGeom>
          <a:noFill/>
          <a:ln w="9525">
            <a:noFill/>
            <a:miter lim="800000"/>
            <a:headEnd/>
            <a:tailEnd/>
          </a:ln>
          <a:effectLst/>
        </p:spPr>
      </p:pic>
      <p:sp>
        <p:nvSpPr>
          <p:cNvPr id="20" name="19 Rectángulo"/>
          <p:cNvSpPr/>
          <p:nvPr/>
        </p:nvSpPr>
        <p:spPr>
          <a:xfrm rot="2425128">
            <a:off x="5521026" y="3627444"/>
            <a:ext cx="789507" cy="132983"/>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097" name="Object 1"/>
          <p:cNvGraphicFramePr>
            <a:graphicFrameLocks noChangeAspect="1"/>
          </p:cNvGraphicFramePr>
          <p:nvPr/>
        </p:nvGraphicFramePr>
        <p:xfrm>
          <a:off x="4857752" y="1428736"/>
          <a:ext cx="1500198" cy="5185965"/>
        </p:xfrm>
        <a:graphic>
          <a:graphicData uri="http://schemas.openxmlformats.org/presentationml/2006/ole">
            <p:oleObj spid="_x0000_s80898" r:id="rId3" imgW="2079613" imgH="7167861" progId="Visio.Drawing.11">
              <p:embed/>
            </p:oleObj>
          </a:graphicData>
        </a:graphic>
      </p:graphicFrame>
      <p:sp>
        <p:nvSpPr>
          <p:cNvPr id="7" name="6 CuadroTexto"/>
          <p:cNvSpPr txBox="1"/>
          <p:nvPr/>
        </p:nvSpPr>
        <p:spPr>
          <a:xfrm>
            <a:off x="428596" y="2643182"/>
            <a:ext cx="3857652" cy="1754326"/>
          </a:xfrm>
          <a:prstGeom prst="rect">
            <a:avLst/>
          </a:prstGeom>
          <a:noFill/>
        </p:spPr>
        <p:txBody>
          <a:bodyPr wrap="square" rtlCol="0">
            <a:spAutoFit/>
          </a:bodyPr>
          <a:lstStyle/>
          <a:p>
            <a:pPr algn="ctr"/>
            <a:r>
              <a:rPr lang="es-ES" sz="3600" dirty="0" smtClean="0"/>
              <a:t>DIAGRAMA DE BLOQUES </a:t>
            </a:r>
          </a:p>
          <a:p>
            <a:pPr algn="ctr"/>
            <a:r>
              <a:rPr lang="es-ES" sz="3600" dirty="0" smtClean="0"/>
              <a:t>DEL SISTEMA</a:t>
            </a:r>
            <a:endParaRPr lang="es-E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4" y="1071546"/>
            <a:ext cx="1500198" cy="830997"/>
          </a:xfrm>
          <a:prstGeom prst="rect">
            <a:avLst/>
          </a:prstGeom>
          <a:noFill/>
        </p:spPr>
        <p:txBody>
          <a:bodyPr wrap="square" rtlCol="0">
            <a:spAutoFit/>
          </a:bodyPr>
          <a:lstStyle/>
          <a:p>
            <a:r>
              <a:rPr lang="es-ES" sz="2400" dirty="0" err="1" smtClean="0"/>
              <a:t>Funcion</a:t>
            </a:r>
            <a:r>
              <a:rPr lang="es-ES" sz="2400" dirty="0" smtClean="0"/>
              <a:t>:</a:t>
            </a:r>
          </a:p>
          <a:p>
            <a:r>
              <a:rPr lang="es-ES" sz="2400" dirty="0" err="1" smtClean="0"/>
              <a:t>main</a:t>
            </a:r>
            <a:r>
              <a:rPr lang="es-ES" sz="2400" dirty="0" smtClean="0"/>
              <a:t>();</a:t>
            </a:r>
            <a:endParaRPr lang="es-ES" sz="2400"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1928794" y="71414"/>
            <a:ext cx="5286412" cy="428628"/>
          </a:xfrm>
          <a:prstGeom prst="rect">
            <a:avLst/>
          </a:prstGeom>
          <a:noFill/>
        </p:spPr>
        <p:txBody>
          <a:bodyPr wrap="square" rtlCol="0">
            <a:spAutoFit/>
          </a:bodyPr>
          <a:lstStyle/>
          <a:p>
            <a:r>
              <a:rPr lang="es-ES" sz="2200" dirty="0" smtClean="0"/>
              <a:t>PROGRAMACION DEL MICROCONTROLADOR</a:t>
            </a:r>
            <a:endParaRPr lang="es-ES" sz="2200" dirty="0"/>
          </a:p>
        </p:txBody>
      </p:sp>
      <p:sp>
        <p:nvSpPr>
          <p:cNvPr id="4506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1923" name="Object 3"/>
          <p:cNvGraphicFramePr>
            <a:graphicFrameLocks noChangeAspect="1"/>
          </p:cNvGraphicFramePr>
          <p:nvPr/>
        </p:nvGraphicFramePr>
        <p:xfrm>
          <a:off x="1928794" y="714356"/>
          <a:ext cx="6215106" cy="5857916"/>
        </p:xfrm>
        <a:graphic>
          <a:graphicData uri="http://schemas.openxmlformats.org/presentationml/2006/ole">
            <p:oleObj spid="_x0000_s81923" name="Visio" r:id="rId4" imgW="5968879" imgH="6730794" progId="Visio.Drawing.11">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71670" y="500042"/>
            <a:ext cx="5286412" cy="428628"/>
          </a:xfrm>
          <a:prstGeom prst="rect">
            <a:avLst/>
          </a:prstGeom>
          <a:noFill/>
        </p:spPr>
        <p:txBody>
          <a:bodyPr wrap="square" rtlCol="0">
            <a:spAutoFit/>
          </a:bodyPr>
          <a:lstStyle/>
          <a:p>
            <a:r>
              <a:rPr lang="es-ES" sz="2200" dirty="0" smtClean="0"/>
              <a:t>PROGRAMACION DEL MICROCONTROLADOR</a:t>
            </a:r>
            <a:endParaRPr lang="es-ES" sz="2200" dirty="0"/>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 name="9 CuadroTexto"/>
          <p:cNvSpPr txBox="1"/>
          <p:nvPr/>
        </p:nvSpPr>
        <p:spPr>
          <a:xfrm>
            <a:off x="500034" y="1142984"/>
            <a:ext cx="2714644" cy="830997"/>
          </a:xfrm>
          <a:prstGeom prst="rect">
            <a:avLst/>
          </a:prstGeom>
          <a:noFill/>
        </p:spPr>
        <p:txBody>
          <a:bodyPr wrap="square" rtlCol="0">
            <a:spAutoFit/>
          </a:bodyPr>
          <a:lstStyle/>
          <a:p>
            <a:r>
              <a:rPr lang="es-ES" sz="2400" dirty="0" err="1" smtClean="0"/>
              <a:t>Funcion</a:t>
            </a:r>
            <a:r>
              <a:rPr lang="es-ES" sz="2400" dirty="0" smtClean="0"/>
              <a:t>:</a:t>
            </a:r>
          </a:p>
          <a:p>
            <a:r>
              <a:rPr lang="es-ES" sz="2400" dirty="0" err="1" smtClean="0"/>
              <a:t>Inicializar_Tarjeta</a:t>
            </a:r>
            <a:r>
              <a:rPr lang="es-ES" sz="2400" dirty="0" smtClean="0"/>
              <a:t>();</a:t>
            </a:r>
            <a:endParaRPr lang="es-ES" sz="2400" dirty="0"/>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Object 4"/>
          <p:cNvGraphicFramePr>
            <a:graphicFrameLocks noChangeAspect="1"/>
          </p:cNvGraphicFramePr>
          <p:nvPr/>
        </p:nvGraphicFramePr>
        <p:xfrm>
          <a:off x="3929058" y="1071546"/>
          <a:ext cx="1857388" cy="5400673"/>
        </p:xfrm>
        <a:graphic>
          <a:graphicData uri="http://schemas.openxmlformats.org/presentationml/2006/ole">
            <p:oleObj spid="_x0000_s82946" name="Visio" r:id="rId3" imgW="1474658" imgH="5686691" progId="Visio.Drawing.11">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5" name="4 Marcador de texto"/>
          <p:cNvSpPr>
            <a:spLocks noGrp="1"/>
          </p:cNvSpPr>
          <p:nvPr>
            <p:ph idx="1"/>
          </p:nvPr>
        </p:nvSpPr>
        <p:spPr/>
        <p:txBody>
          <a:bodyPr>
            <a:normAutofit/>
          </a:bodyPr>
          <a:lstStyle/>
          <a:p>
            <a:pPr algn="just"/>
            <a:r>
              <a:rPr lang="es-ES" sz="2000" dirty="0" err="1" smtClean="0"/>
              <a:t>Domótica._Conjunto</a:t>
            </a:r>
            <a:r>
              <a:rPr lang="es-ES" sz="2000" dirty="0" smtClean="0"/>
              <a:t> </a:t>
            </a:r>
            <a:r>
              <a:rPr lang="es-ES" sz="2000" dirty="0"/>
              <a:t>de servicios proporcionados por sistemas tecnológicos integrados, como el mejor medio para satisfacer estas necesidades básicas de seguridad, comunicación, gestión energética y confort, del hombre y de su entorno más </a:t>
            </a:r>
            <a:r>
              <a:rPr lang="es-ES" sz="2000" dirty="0" smtClean="0"/>
              <a:t>cercano.</a:t>
            </a:r>
            <a:endParaRPr lang="es-ES" sz="2000" dirty="0"/>
          </a:p>
        </p:txBody>
      </p:sp>
      <p:pic>
        <p:nvPicPr>
          <p:cNvPr id="9" name="8 Imagen"/>
          <p:cNvPicPr/>
          <p:nvPr/>
        </p:nvPicPr>
        <p:blipFill>
          <a:blip r:embed="rId2"/>
          <a:srcRect/>
          <a:stretch>
            <a:fillRect/>
          </a:stretch>
        </p:blipFill>
        <p:spPr bwMode="auto">
          <a:xfrm>
            <a:off x="857224" y="3357562"/>
            <a:ext cx="3105150" cy="2295525"/>
          </a:xfrm>
          <a:prstGeom prst="rect">
            <a:avLst/>
          </a:prstGeom>
          <a:noFill/>
          <a:ln w="9525">
            <a:noFill/>
            <a:miter lim="800000"/>
            <a:headEnd/>
            <a:tailEnd/>
          </a:ln>
        </p:spPr>
      </p:pic>
      <p:sp>
        <p:nvSpPr>
          <p:cNvPr id="11" name="10 CuadroTexto"/>
          <p:cNvSpPr txBox="1"/>
          <p:nvPr/>
        </p:nvSpPr>
        <p:spPr>
          <a:xfrm>
            <a:off x="4143372" y="3214686"/>
            <a:ext cx="2214578" cy="2862322"/>
          </a:xfrm>
          <a:prstGeom prst="rect">
            <a:avLst/>
          </a:prstGeom>
          <a:noFill/>
        </p:spPr>
        <p:txBody>
          <a:bodyPr wrap="square" rtlCol="0">
            <a:spAutoFit/>
          </a:bodyPr>
          <a:lstStyle/>
          <a:p>
            <a:r>
              <a:rPr lang="es-ES" dirty="0" smtClean="0"/>
              <a:t>SEGURIDAD</a:t>
            </a:r>
          </a:p>
          <a:p>
            <a:endParaRPr lang="es-ES" dirty="0"/>
          </a:p>
          <a:p>
            <a:endParaRPr lang="es-ES" dirty="0" smtClean="0"/>
          </a:p>
          <a:p>
            <a:r>
              <a:rPr lang="es-ES" dirty="0" smtClean="0"/>
              <a:t>COMUNICACION</a:t>
            </a:r>
          </a:p>
          <a:p>
            <a:endParaRPr lang="es-ES" dirty="0"/>
          </a:p>
          <a:p>
            <a:endParaRPr lang="es-ES" dirty="0" smtClean="0"/>
          </a:p>
          <a:p>
            <a:r>
              <a:rPr lang="es-ES" dirty="0" smtClean="0"/>
              <a:t>GESTION</a:t>
            </a:r>
          </a:p>
          <a:p>
            <a:endParaRPr lang="es-ES" dirty="0"/>
          </a:p>
          <a:p>
            <a:endParaRPr lang="es-ES" dirty="0" smtClean="0"/>
          </a:p>
          <a:p>
            <a:r>
              <a:rPr lang="es-ES" dirty="0" smtClean="0"/>
              <a:t>ENERGIA</a:t>
            </a:r>
            <a:endParaRPr lang="es-ES" dirty="0"/>
          </a:p>
        </p:txBody>
      </p:sp>
      <p:sp>
        <p:nvSpPr>
          <p:cNvPr id="12" name="11 Flecha derecha"/>
          <p:cNvSpPr/>
          <p:nvPr/>
        </p:nvSpPr>
        <p:spPr>
          <a:xfrm>
            <a:off x="5857884" y="3286124"/>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p:cNvSpPr/>
          <p:nvPr/>
        </p:nvSpPr>
        <p:spPr>
          <a:xfrm>
            <a:off x="5857884" y="4143380"/>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derecha"/>
          <p:cNvSpPr/>
          <p:nvPr/>
        </p:nvSpPr>
        <p:spPr>
          <a:xfrm>
            <a:off x="5857884" y="5000636"/>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erecha"/>
          <p:cNvSpPr/>
          <p:nvPr/>
        </p:nvSpPr>
        <p:spPr>
          <a:xfrm>
            <a:off x="5857884" y="5786454"/>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6643702" y="3143248"/>
            <a:ext cx="2143108" cy="646331"/>
          </a:xfrm>
          <a:prstGeom prst="rect">
            <a:avLst/>
          </a:prstGeom>
          <a:noFill/>
        </p:spPr>
        <p:txBody>
          <a:bodyPr wrap="square" rtlCol="0">
            <a:spAutoFit/>
          </a:bodyPr>
          <a:lstStyle/>
          <a:p>
            <a:pPr algn="just"/>
            <a:r>
              <a:rPr lang="es-ES" dirty="0" smtClean="0"/>
              <a:t>Personas y Bienes Materiales</a:t>
            </a:r>
            <a:endParaRPr lang="es-ES" dirty="0"/>
          </a:p>
        </p:txBody>
      </p:sp>
      <p:sp>
        <p:nvSpPr>
          <p:cNvPr id="17" name="16 CuadroTexto"/>
          <p:cNvSpPr txBox="1"/>
          <p:nvPr/>
        </p:nvSpPr>
        <p:spPr>
          <a:xfrm>
            <a:off x="6643702" y="3857628"/>
            <a:ext cx="2143108" cy="646331"/>
          </a:xfrm>
          <a:prstGeom prst="rect">
            <a:avLst/>
          </a:prstGeom>
          <a:noFill/>
        </p:spPr>
        <p:txBody>
          <a:bodyPr wrap="square" rtlCol="0">
            <a:spAutoFit/>
          </a:bodyPr>
          <a:lstStyle/>
          <a:p>
            <a:pPr algn="just"/>
            <a:r>
              <a:rPr lang="es-ES" dirty="0" smtClean="0"/>
              <a:t>Enlace entre interior y exterior de la casa</a:t>
            </a:r>
            <a:endParaRPr lang="es-ES" dirty="0"/>
          </a:p>
        </p:txBody>
      </p:sp>
      <p:sp>
        <p:nvSpPr>
          <p:cNvPr id="18" name="17 CuadroTexto"/>
          <p:cNvSpPr txBox="1"/>
          <p:nvPr/>
        </p:nvSpPr>
        <p:spPr>
          <a:xfrm>
            <a:off x="6643702" y="4845618"/>
            <a:ext cx="1857388" cy="369332"/>
          </a:xfrm>
          <a:prstGeom prst="rect">
            <a:avLst/>
          </a:prstGeom>
          <a:noFill/>
        </p:spPr>
        <p:txBody>
          <a:bodyPr wrap="square" rtlCol="0">
            <a:spAutoFit/>
          </a:bodyPr>
          <a:lstStyle/>
          <a:p>
            <a:r>
              <a:rPr lang="es-ES" dirty="0" smtClean="0"/>
              <a:t>Automatismos</a:t>
            </a:r>
            <a:endParaRPr lang="es-ES" dirty="0"/>
          </a:p>
        </p:txBody>
      </p:sp>
      <p:sp>
        <p:nvSpPr>
          <p:cNvPr id="19" name="18 CuadroTexto"/>
          <p:cNvSpPr txBox="1"/>
          <p:nvPr/>
        </p:nvSpPr>
        <p:spPr>
          <a:xfrm>
            <a:off x="6643702" y="5497313"/>
            <a:ext cx="2000264" cy="923330"/>
          </a:xfrm>
          <a:prstGeom prst="rect">
            <a:avLst/>
          </a:prstGeom>
          <a:noFill/>
        </p:spPr>
        <p:txBody>
          <a:bodyPr wrap="square" rtlCol="0">
            <a:spAutoFit/>
          </a:bodyPr>
          <a:lstStyle/>
          <a:p>
            <a:r>
              <a:rPr lang="es-ES" dirty="0" smtClean="0"/>
              <a:t>Control       y Distribución Adecuada</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85918" y="357166"/>
            <a:ext cx="5286412" cy="428628"/>
          </a:xfrm>
          <a:prstGeom prst="rect">
            <a:avLst/>
          </a:prstGeom>
          <a:noFill/>
        </p:spPr>
        <p:txBody>
          <a:bodyPr wrap="square" rtlCol="0">
            <a:spAutoFit/>
          </a:bodyPr>
          <a:lstStyle/>
          <a:p>
            <a:r>
              <a:rPr lang="es-ES" sz="2200" dirty="0" smtClean="0"/>
              <a:t>PROGRAMACION DEL MICROCONTROLADOR</a:t>
            </a:r>
            <a:endParaRPr lang="es-ES" sz="2200" dirty="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301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Object 2"/>
          <p:cNvGraphicFramePr>
            <a:graphicFrameLocks noChangeAspect="1"/>
          </p:cNvGraphicFramePr>
          <p:nvPr/>
        </p:nvGraphicFramePr>
        <p:xfrm>
          <a:off x="3714744" y="857232"/>
          <a:ext cx="3162300" cy="5820770"/>
        </p:xfrm>
        <a:graphic>
          <a:graphicData uri="http://schemas.openxmlformats.org/presentationml/2006/ole">
            <p:oleObj spid="_x0000_s83970" name="Visio" r:id="rId3" imgW="3161409" imgH="6109677" progId="Visio.Drawing.11">
              <p:embed/>
            </p:oleObj>
          </a:graphicData>
        </a:graphic>
      </p:graphicFrame>
      <p:sp>
        <p:nvSpPr>
          <p:cNvPr id="9" name="8 CuadroTexto"/>
          <p:cNvSpPr txBox="1"/>
          <p:nvPr/>
        </p:nvSpPr>
        <p:spPr>
          <a:xfrm>
            <a:off x="500034" y="1142984"/>
            <a:ext cx="3214710" cy="830997"/>
          </a:xfrm>
          <a:prstGeom prst="rect">
            <a:avLst/>
          </a:prstGeom>
          <a:noFill/>
        </p:spPr>
        <p:txBody>
          <a:bodyPr wrap="square" rtlCol="0">
            <a:spAutoFit/>
          </a:bodyPr>
          <a:lstStyle/>
          <a:p>
            <a:r>
              <a:rPr lang="es-ES" sz="2400" dirty="0" err="1" smtClean="0"/>
              <a:t>Funcion</a:t>
            </a:r>
            <a:r>
              <a:rPr lang="es-ES" sz="2400" dirty="0" smtClean="0"/>
              <a:t>:</a:t>
            </a:r>
          </a:p>
          <a:p>
            <a:r>
              <a:rPr lang="es-ES" sz="2400" dirty="0" err="1" smtClean="0"/>
              <a:t>Inicializar_AppConfig</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43042" y="428604"/>
            <a:ext cx="5286412" cy="428628"/>
          </a:xfrm>
          <a:prstGeom prst="rect">
            <a:avLst/>
          </a:prstGeom>
          <a:noFill/>
        </p:spPr>
        <p:txBody>
          <a:bodyPr wrap="square" rtlCol="0">
            <a:spAutoFit/>
          </a:bodyPr>
          <a:lstStyle/>
          <a:p>
            <a:r>
              <a:rPr lang="es-ES" sz="2200" dirty="0" smtClean="0"/>
              <a:t>PROGRAMACION DEL MICROCONTROLADOR</a:t>
            </a:r>
            <a:endParaRPr lang="es-ES" sz="2200" dirty="0"/>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8369" name="Object 1"/>
          <p:cNvGraphicFramePr>
            <a:graphicFrameLocks noChangeAspect="1"/>
          </p:cNvGraphicFramePr>
          <p:nvPr/>
        </p:nvGraphicFramePr>
        <p:xfrm>
          <a:off x="4071934" y="1214422"/>
          <a:ext cx="3138490" cy="5214974"/>
        </p:xfrm>
        <a:graphic>
          <a:graphicData uri="http://schemas.openxmlformats.org/presentationml/2006/ole">
            <p:oleObj spid="_x0000_s84994" r:id="rId3" imgW="1788210" imgH="4282746" progId="Visio.Drawing.11">
              <p:embed/>
            </p:oleObj>
          </a:graphicData>
        </a:graphic>
      </p:graphicFrame>
      <p:sp>
        <p:nvSpPr>
          <p:cNvPr id="583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857224" y="1214422"/>
            <a:ext cx="3214710" cy="830997"/>
          </a:xfrm>
          <a:prstGeom prst="rect">
            <a:avLst/>
          </a:prstGeom>
          <a:noFill/>
        </p:spPr>
        <p:txBody>
          <a:bodyPr wrap="square" rtlCol="0">
            <a:spAutoFit/>
          </a:bodyPr>
          <a:lstStyle/>
          <a:p>
            <a:r>
              <a:rPr lang="es-ES" sz="2400" dirty="0" err="1" smtClean="0"/>
              <a:t>Funcion</a:t>
            </a:r>
            <a:r>
              <a:rPr lang="es-ES" sz="2400" dirty="0" smtClean="0"/>
              <a:t>:</a:t>
            </a:r>
          </a:p>
          <a:p>
            <a:r>
              <a:rPr lang="es-ES" sz="2400" dirty="0" err="1" smtClean="0"/>
              <a:t>Grabar_AppConfig</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43042" y="357166"/>
            <a:ext cx="5286412" cy="428628"/>
          </a:xfrm>
          <a:prstGeom prst="rect">
            <a:avLst/>
          </a:prstGeom>
          <a:noFill/>
        </p:spPr>
        <p:txBody>
          <a:bodyPr wrap="square" rtlCol="0">
            <a:spAutoFit/>
          </a:bodyPr>
          <a:lstStyle/>
          <a:p>
            <a:r>
              <a:rPr lang="es-ES" sz="2200" dirty="0" smtClean="0"/>
              <a:t>PROGRAMACION DEL MICROCONTROLADOR</a:t>
            </a:r>
            <a:endParaRPr lang="es-ES" sz="2200" dirty="0"/>
          </a:p>
        </p:txBody>
      </p:sp>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939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Object 2"/>
          <p:cNvGraphicFramePr>
            <a:graphicFrameLocks noChangeAspect="1"/>
          </p:cNvGraphicFramePr>
          <p:nvPr/>
        </p:nvGraphicFramePr>
        <p:xfrm>
          <a:off x="4000496" y="857232"/>
          <a:ext cx="3348040" cy="5572164"/>
        </p:xfrm>
        <a:graphic>
          <a:graphicData uri="http://schemas.openxmlformats.org/presentationml/2006/ole">
            <p:oleObj spid="_x0000_s86018" name="Visio" r:id="rId3" imgW="2992005" imgH="4436358" progId="Visio.Drawing.11">
              <p:embed/>
            </p:oleObj>
          </a:graphicData>
        </a:graphic>
      </p:graphicFrame>
      <p:sp>
        <p:nvSpPr>
          <p:cNvPr id="9" name="8 CuadroTexto"/>
          <p:cNvSpPr txBox="1"/>
          <p:nvPr/>
        </p:nvSpPr>
        <p:spPr>
          <a:xfrm>
            <a:off x="857224" y="1214422"/>
            <a:ext cx="3214710" cy="830997"/>
          </a:xfrm>
          <a:prstGeom prst="rect">
            <a:avLst/>
          </a:prstGeom>
          <a:noFill/>
        </p:spPr>
        <p:txBody>
          <a:bodyPr wrap="square" rtlCol="0">
            <a:spAutoFit/>
          </a:bodyPr>
          <a:lstStyle/>
          <a:p>
            <a:r>
              <a:rPr lang="es-ES" sz="2400" dirty="0" err="1" smtClean="0"/>
              <a:t>Funcion</a:t>
            </a:r>
            <a:r>
              <a:rPr lang="es-ES" sz="2400" dirty="0" smtClean="0"/>
              <a:t>:</a:t>
            </a:r>
          </a:p>
          <a:p>
            <a:r>
              <a:rPr lang="es-ES" sz="2400" dirty="0" err="1" smtClean="0"/>
              <a:t>Seteo_Config</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14480" y="285728"/>
            <a:ext cx="5286412" cy="428628"/>
          </a:xfrm>
          <a:prstGeom prst="rect">
            <a:avLst/>
          </a:prstGeom>
          <a:noFill/>
        </p:spPr>
        <p:txBody>
          <a:bodyPr wrap="square" rtlCol="0">
            <a:spAutoFit/>
          </a:bodyPr>
          <a:lstStyle/>
          <a:p>
            <a:r>
              <a:rPr lang="es-ES" sz="2200" dirty="0" smtClean="0"/>
              <a:t>PROGRAMACION DEL MICROCONTROLADOR</a:t>
            </a:r>
            <a:endParaRPr lang="es-ES" sz="2200"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0419" name="Object 3"/>
          <p:cNvGraphicFramePr>
            <a:graphicFrameLocks noChangeAspect="1"/>
          </p:cNvGraphicFramePr>
          <p:nvPr/>
        </p:nvGraphicFramePr>
        <p:xfrm>
          <a:off x="4357686" y="928670"/>
          <a:ext cx="3071834" cy="5376866"/>
        </p:xfrm>
        <a:graphic>
          <a:graphicData uri="http://schemas.openxmlformats.org/presentationml/2006/ole">
            <p:oleObj spid="_x0000_s87042" name="Visio" r:id="rId3" imgW="2219282" imgH="4876620" progId="Visio.Drawing.11">
              <p:embed/>
            </p:oleObj>
          </a:graphicData>
        </a:graphic>
      </p:graphicFrame>
      <p:sp>
        <p:nvSpPr>
          <p:cNvPr id="10" name="9 CuadroTexto"/>
          <p:cNvSpPr txBox="1"/>
          <p:nvPr/>
        </p:nvSpPr>
        <p:spPr>
          <a:xfrm>
            <a:off x="500034" y="1142984"/>
            <a:ext cx="3929090" cy="830997"/>
          </a:xfrm>
          <a:prstGeom prst="rect">
            <a:avLst/>
          </a:prstGeom>
          <a:noFill/>
        </p:spPr>
        <p:txBody>
          <a:bodyPr wrap="square" rtlCol="0">
            <a:spAutoFit/>
          </a:bodyPr>
          <a:lstStyle/>
          <a:p>
            <a:r>
              <a:rPr lang="es-ES" sz="2400" dirty="0" err="1" smtClean="0"/>
              <a:t>Funcion</a:t>
            </a:r>
            <a:r>
              <a:rPr lang="es-ES" sz="2400" dirty="0" smtClean="0"/>
              <a:t>:</a:t>
            </a:r>
          </a:p>
          <a:p>
            <a:r>
              <a:rPr lang="es-ES" sz="2400" dirty="0" err="1" smtClean="0"/>
              <a:t>Formato_NeTBIOS_Nombre</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43042" y="285728"/>
            <a:ext cx="5286412" cy="428628"/>
          </a:xfrm>
          <a:prstGeom prst="rect">
            <a:avLst/>
          </a:prstGeom>
          <a:noFill/>
        </p:spPr>
        <p:txBody>
          <a:bodyPr wrap="square" rtlCol="0">
            <a:spAutoFit/>
          </a:bodyPr>
          <a:lstStyle/>
          <a:p>
            <a:r>
              <a:rPr lang="es-ES" sz="2200" dirty="0" smtClean="0"/>
              <a:t>PROGRAMACION DEL MICROCONTROLADOR</a:t>
            </a:r>
            <a:endParaRPr lang="es-ES" sz="2200"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14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1445" name="Object 5"/>
          <p:cNvGraphicFramePr>
            <a:graphicFrameLocks noChangeAspect="1"/>
          </p:cNvGraphicFramePr>
          <p:nvPr/>
        </p:nvGraphicFramePr>
        <p:xfrm>
          <a:off x="4500562" y="785794"/>
          <a:ext cx="2819406" cy="5786478"/>
        </p:xfrm>
        <a:graphic>
          <a:graphicData uri="http://schemas.openxmlformats.org/presentationml/2006/ole">
            <p:oleObj spid="_x0000_s88066" name="Visio" r:id="rId3" imgW="2267915" imgH="9543232" progId="Visio.Drawing.11">
              <p:embed/>
            </p:oleObj>
          </a:graphicData>
        </a:graphic>
      </p:graphicFrame>
      <p:sp>
        <p:nvSpPr>
          <p:cNvPr id="12" name="11 CuadroTexto"/>
          <p:cNvSpPr txBox="1"/>
          <p:nvPr/>
        </p:nvSpPr>
        <p:spPr>
          <a:xfrm>
            <a:off x="1142976" y="1071546"/>
            <a:ext cx="2643206" cy="830997"/>
          </a:xfrm>
          <a:prstGeom prst="rect">
            <a:avLst/>
          </a:prstGeom>
          <a:noFill/>
        </p:spPr>
        <p:txBody>
          <a:bodyPr wrap="square" rtlCol="0">
            <a:spAutoFit/>
          </a:bodyPr>
          <a:lstStyle/>
          <a:p>
            <a:r>
              <a:rPr lang="es-ES" sz="2400" dirty="0" err="1" smtClean="0"/>
              <a:t>Funcion</a:t>
            </a:r>
            <a:r>
              <a:rPr lang="es-ES" sz="2400" dirty="0" smtClean="0"/>
              <a:t>:</a:t>
            </a:r>
          </a:p>
          <a:p>
            <a:r>
              <a:rPr lang="es-ES" sz="2400" dirty="0" err="1" smtClean="0"/>
              <a:t>Mostrar_Valor_IP</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1643042" y="142852"/>
            <a:ext cx="5286412" cy="428628"/>
          </a:xfrm>
          <a:prstGeom prst="rect">
            <a:avLst/>
          </a:prstGeom>
          <a:noFill/>
        </p:spPr>
        <p:txBody>
          <a:bodyPr wrap="square" rtlCol="0">
            <a:spAutoFit/>
          </a:bodyPr>
          <a:lstStyle/>
          <a:p>
            <a:r>
              <a:rPr lang="es-ES" sz="2200" dirty="0" smtClean="0"/>
              <a:t>PROGRAMACION DEL MICROCONTROLADOR</a:t>
            </a:r>
            <a:endParaRPr lang="es-ES" sz="2200" dirty="0"/>
          </a:p>
        </p:txBody>
      </p:sp>
      <p:sp>
        <p:nvSpPr>
          <p:cNvPr id="9" name="8 CuadroTexto"/>
          <p:cNvSpPr txBox="1"/>
          <p:nvPr/>
        </p:nvSpPr>
        <p:spPr>
          <a:xfrm>
            <a:off x="857224" y="1142984"/>
            <a:ext cx="3929090" cy="830997"/>
          </a:xfrm>
          <a:prstGeom prst="rect">
            <a:avLst/>
          </a:prstGeom>
          <a:noFill/>
        </p:spPr>
        <p:txBody>
          <a:bodyPr wrap="square" rtlCol="0">
            <a:spAutoFit/>
          </a:bodyPr>
          <a:lstStyle/>
          <a:p>
            <a:r>
              <a:rPr lang="es-ES" sz="2400" dirty="0" err="1" smtClean="0"/>
              <a:t>Funcion</a:t>
            </a:r>
            <a:r>
              <a:rPr lang="es-ES" sz="2400" dirty="0" smtClean="0"/>
              <a:t>:</a:t>
            </a:r>
          </a:p>
          <a:p>
            <a:r>
              <a:rPr lang="es-ES" sz="2400" dirty="0" smtClean="0"/>
              <a:t>UART2TCPBridgeISR();</a:t>
            </a:r>
            <a:endParaRPr lang="es-ES" sz="2400" dirty="0"/>
          </a:p>
        </p:txBody>
      </p:sp>
      <p:sp>
        <p:nvSpPr>
          <p:cNvPr id="624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Object 2"/>
          <p:cNvGraphicFramePr>
            <a:graphicFrameLocks noChangeAspect="1"/>
          </p:cNvGraphicFramePr>
          <p:nvPr/>
        </p:nvGraphicFramePr>
        <p:xfrm>
          <a:off x="5286380" y="714356"/>
          <a:ext cx="2143140" cy="5929354"/>
        </p:xfrm>
        <a:graphic>
          <a:graphicData uri="http://schemas.openxmlformats.org/presentationml/2006/ole">
            <p:oleObj spid="_x0000_s89090" name="Visio" r:id="rId3" imgW="1446559" imgH="5740677" progId="Visio.Drawing.11">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3489" name="Object 1"/>
          <p:cNvGraphicFramePr>
            <a:graphicFrameLocks noChangeAspect="1"/>
          </p:cNvGraphicFramePr>
          <p:nvPr/>
        </p:nvGraphicFramePr>
        <p:xfrm>
          <a:off x="4286248" y="1285860"/>
          <a:ext cx="2871791" cy="5000660"/>
        </p:xfrm>
        <a:graphic>
          <a:graphicData uri="http://schemas.openxmlformats.org/presentationml/2006/ole">
            <p:oleObj spid="_x0000_s90114" r:id="rId3" imgW="2022570" imgH="2392752" progId="Visio.Drawing.11">
              <p:embed/>
            </p:oleObj>
          </a:graphicData>
        </a:graphic>
      </p:graphicFrame>
      <p:sp>
        <p:nvSpPr>
          <p:cNvPr id="7" name="6 CuadroTexto"/>
          <p:cNvSpPr txBox="1"/>
          <p:nvPr/>
        </p:nvSpPr>
        <p:spPr>
          <a:xfrm>
            <a:off x="1714480" y="428604"/>
            <a:ext cx="5286412" cy="428628"/>
          </a:xfrm>
          <a:prstGeom prst="rect">
            <a:avLst/>
          </a:prstGeom>
          <a:noFill/>
        </p:spPr>
        <p:txBody>
          <a:bodyPr wrap="square" rtlCol="0">
            <a:spAutoFit/>
          </a:bodyPr>
          <a:lstStyle/>
          <a:p>
            <a:r>
              <a:rPr lang="es-ES" sz="2200" dirty="0" smtClean="0"/>
              <a:t>PROGRAMACION DEL MICROCONTROLADOR</a:t>
            </a:r>
            <a:endParaRPr lang="es-ES" sz="2200" dirty="0"/>
          </a:p>
        </p:txBody>
      </p:sp>
      <p:sp>
        <p:nvSpPr>
          <p:cNvPr id="10" name="9 CuadroTexto"/>
          <p:cNvSpPr txBox="1"/>
          <p:nvPr/>
        </p:nvSpPr>
        <p:spPr>
          <a:xfrm>
            <a:off x="1214414" y="1428736"/>
            <a:ext cx="2643206" cy="830997"/>
          </a:xfrm>
          <a:prstGeom prst="rect">
            <a:avLst/>
          </a:prstGeom>
          <a:noFill/>
        </p:spPr>
        <p:txBody>
          <a:bodyPr wrap="square" rtlCol="0">
            <a:spAutoFit/>
          </a:bodyPr>
          <a:lstStyle/>
          <a:p>
            <a:r>
              <a:rPr lang="es-ES" sz="2400" dirty="0" err="1" smtClean="0"/>
              <a:t>Funcion</a:t>
            </a:r>
            <a:r>
              <a:rPr lang="es-ES" sz="2400" dirty="0" smtClean="0"/>
              <a:t>:</a:t>
            </a:r>
          </a:p>
          <a:p>
            <a:r>
              <a:rPr lang="es-ES" sz="2400" dirty="0" err="1" smtClean="0"/>
              <a:t>TickUpdate</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736"/>
            <a:ext cx="8229600" cy="614354"/>
          </a:xfrm>
        </p:spPr>
        <p:txBody>
          <a:bodyPr/>
          <a:lstStyle/>
          <a:p>
            <a:r>
              <a:rPr lang="es-ES" dirty="0" smtClean="0"/>
              <a:t>COMUNICACIÓN SERIAL CON INTERFAZ RS232</a:t>
            </a:r>
          </a:p>
          <a:p>
            <a:pPr>
              <a:buNone/>
            </a:pPr>
            <a:endParaRPr lang="es-ES" dirty="0"/>
          </a:p>
        </p:txBody>
      </p:sp>
      <p:sp>
        <p:nvSpPr>
          <p:cNvPr id="5"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6" name="5 CuadroTexto"/>
          <p:cNvSpPr txBox="1"/>
          <p:nvPr/>
        </p:nvSpPr>
        <p:spPr>
          <a:xfrm>
            <a:off x="6143636" y="2969311"/>
            <a:ext cx="2714644" cy="2246769"/>
          </a:xfrm>
          <a:prstGeom prst="rect">
            <a:avLst/>
          </a:prstGeom>
          <a:noFill/>
        </p:spPr>
        <p:txBody>
          <a:bodyPr wrap="square" rtlCol="0">
            <a:spAutoFit/>
          </a:bodyPr>
          <a:lstStyle/>
          <a:p>
            <a:pPr marL="342900" indent="-342900">
              <a:buFont typeface="+mj-lt"/>
              <a:buAutoNum type="arabicPeriod"/>
            </a:pPr>
            <a:r>
              <a:rPr lang="es-ES" sz="2000" dirty="0" smtClean="0"/>
              <a:t>Inicio </a:t>
            </a:r>
          </a:p>
          <a:p>
            <a:pPr marL="800100" lvl="1" indent="-342900">
              <a:buFont typeface="Arial" pitchFamily="34" charset="0"/>
              <a:buChar char="•"/>
            </a:pPr>
            <a:r>
              <a:rPr lang="es-ES" sz="2000" dirty="0" smtClean="0"/>
              <a:t>Programas</a:t>
            </a:r>
          </a:p>
          <a:p>
            <a:pPr marL="800100" lvl="1" indent="-342900">
              <a:buFont typeface="Arial" pitchFamily="34" charset="0"/>
              <a:buChar char="•"/>
            </a:pPr>
            <a:r>
              <a:rPr lang="es-ES" sz="2000" dirty="0" smtClean="0"/>
              <a:t>Accesorios</a:t>
            </a:r>
          </a:p>
          <a:p>
            <a:pPr marL="800100" lvl="1" indent="-342900">
              <a:buFont typeface="Arial" pitchFamily="34" charset="0"/>
              <a:buChar char="•"/>
            </a:pPr>
            <a:r>
              <a:rPr lang="es-ES" sz="2000" dirty="0" smtClean="0"/>
              <a:t>Comunicaciones</a:t>
            </a:r>
          </a:p>
          <a:p>
            <a:pPr marL="800100" lvl="1" indent="-342900">
              <a:buFont typeface="Arial" pitchFamily="34" charset="0"/>
              <a:buChar char="•"/>
            </a:pPr>
            <a:r>
              <a:rPr lang="es-ES" sz="2000" dirty="0" err="1" smtClean="0"/>
              <a:t>HyperTerminal</a:t>
            </a:r>
            <a:endParaRPr lang="es-ES" sz="2000" dirty="0" smtClean="0"/>
          </a:p>
          <a:p>
            <a:pPr lvl="0"/>
            <a:endParaRPr lang="es-ES" sz="2000" dirty="0" smtClean="0"/>
          </a:p>
          <a:p>
            <a:endParaRPr lang="es-ES" sz="2000" dirty="0"/>
          </a:p>
        </p:txBody>
      </p:sp>
      <p:pic>
        <p:nvPicPr>
          <p:cNvPr id="37890" name="Picture 2"/>
          <p:cNvPicPr>
            <a:picLocks noChangeAspect="1" noChangeArrowheads="1"/>
          </p:cNvPicPr>
          <p:nvPr/>
        </p:nvPicPr>
        <p:blipFill>
          <a:blip r:embed="rId2"/>
          <a:srcRect/>
          <a:stretch>
            <a:fillRect/>
          </a:stretch>
        </p:blipFill>
        <p:spPr bwMode="auto">
          <a:xfrm>
            <a:off x="285720" y="2357430"/>
            <a:ext cx="5704835"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5" name="2 Marcador de contenido"/>
          <p:cNvSpPr>
            <a:spLocks noGrp="1"/>
          </p:cNvSpPr>
          <p:nvPr>
            <p:ph idx="1"/>
          </p:nvPr>
        </p:nvSpPr>
        <p:spPr>
          <a:xfrm>
            <a:off x="457200" y="1428736"/>
            <a:ext cx="8229600" cy="614354"/>
          </a:xfrm>
        </p:spPr>
        <p:txBody>
          <a:bodyPr/>
          <a:lstStyle/>
          <a:p>
            <a:r>
              <a:rPr lang="es-ES" dirty="0" smtClean="0"/>
              <a:t>COMUNICACIÓN SERIAL CON INTERFAZ RS232</a:t>
            </a:r>
          </a:p>
          <a:p>
            <a:pPr>
              <a:buNone/>
            </a:pPr>
            <a:endParaRPr lang="es-ES" dirty="0"/>
          </a:p>
        </p:txBody>
      </p:sp>
      <p:sp>
        <p:nvSpPr>
          <p:cNvPr id="6" name="5 CuadroTexto"/>
          <p:cNvSpPr txBox="1"/>
          <p:nvPr/>
        </p:nvSpPr>
        <p:spPr>
          <a:xfrm>
            <a:off x="5286380" y="3279346"/>
            <a:ext cx="3143272" cy="1292662"/>
          </a:xfrm>
          <a:prstGeom prst="rect">
            <a:avLst/>
          </a:prstGeom>
          <a:noFill/>
        </p:spPr>
        <p:txBody>
          <a:bodyPr wrap="square" rtlCol="0">
            <a:spAutoFit/>
          </a:bodyPr>
          <a:lstStyle/>
          <a:p>
            <a:pPr marL="342900" lvl="0" indent="-342900">
              <a:buFont typeface="+mj-lt"/>
              <a:buAutoNum type="arabicPeriod" startAt="2"/>
            </a:pPr>
            <a:r>
              <a:rPr lang="es-ES" sz="2000" dirty="0" smtClean="0"/>
              <a:t>Ingresar un nombre para la conexión seguido de Clic en </a:t>
            </a:r>
            <a:r>
              <a:rPr lang="es-ES" sz="2000" b="1" dirty="0" smtClean="0"/>
              <a:t>OK</a:t>
            </a:r>
            <a:r>
              <a:rPr lang="es-ES" sz="2000" dirty="0" smtClean="0"/>
              <a:t>.</a:t>
            </a:r>
          </a:p>
          <a:p>
            <a:endParaRPr lang="es-ES" dirty="0"/>
          </a:p>
        </p:txBody>
      </p:sp>
      <p:pic>
        <p:nvPicPr>
          <p:cNvPr id="38915" name="Picture 3"/>
          <p:cNvPicPr>
            <a:picLocks noChangeAspect="1" noChangeArrowheads="1"/>
          </p:cNvPicPr>
          <p:nvPr/>
        </p:nvPicPr>
        <p:blipFill>
          <a:blip r:embed="rId2"/>
          <a:srcRect/>
          <a:stretch>
            <a:fillRect/>
          </a:stretch>
        </p:blipFill>
        <p:spPr bwMode="auto">
          <a:xfrm>
            <a:off x="1071538" y="2500306"/>
            <a:ext cx="3429024" cy="30861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857752" y="3270593"/>
            <a:ext cx="3357586" cy="1015663"/>
          </a:xfrm>
          <a:prstGeom prst="rect">
            <a:avLst/>
          </a:prstGeom>
          <a:noFill/>
        </p:spPr>
        <p:txBody>
          <a:bodyPr wrap="square" rtlCol="0">
            <a:spAutoFit/>
          </a:bodyPr>
          <a:lstStyle/>
          <a:p>
            <a:pPr marL="342900" indent="-342900" algn="just">
              <a:buFont typeface="+mj-lt"/>
              <a:buAutoNum type="arabicPeriod" startAt="3"/>
            </a:pPr>
            <a:r>
              <a:rPr lang="es-ES" sz="2000" dirty="0" smtClean="0"/>
              <a:t>Escoger el apropiado puerto COM del menú inferior.  Clic </a:t>
            </a:r>
            <a:r>
              <a:rPr lang="es-ES" sz="2000" b="1" dirty="0" smtClean="0"/>
              <a:t>OK</a:t>
            </a:r>
            <a:r>
              <a:rPr lang="es-ES" sz="2000" dirty="0" smtClean="0"/>
              <a:t>.</a:t>
            </a:r>
            <a:endParaRPr lang="es-ES" sz="2000" dirty="0"/>
          </a:p>
        </p:txBody>
      </p:sp>
      <p:sp>
        <p:nvSpPr>
          <p:cNvPr id="6"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7" name="2 Marcador de contenido"/>
          <p:cNvSpPr>
            <a:spLocks noGrp="1"/>
          </p:cNvSpPr>
          <p:nvPr>
            <p:ph idx="1"/>
          </p:nvPr>
        </p:nvSpPr>
        <p:spPr>
          <a:xfrm>
            <a:off x="457200" y="1428736"/>
            <a:ext cx="8229600" cy="614354"/>
          </a:xfrm>
        </p:spPr>
        <p:txBody>
          <a:bodyPr/>
          <a:lstStyle/>
          <a:p>
            <a:r>
              <a:rPr lang="es-ES" dirty="0" smtClean="0"/>
              <a:t>COMUNICACIÓN SERIAL CON INTERFAZ RS232</a:t>
            </a:r>
          </a:p>
          <a:p>
            <a:pPr>
              <a:buNone/>
            </a:pPr>
            <a:endParaRPr lang="es-ES" dirty="0"/>
          </a:p>
        </p:txBody>
      </p:sp>
      <p:pic>
        <p:nvPicPr>
          <p:cNvPr id="39939" name="Picture 3"/>
          <p:cNvPicPr>
            <a:picLocks noChangeAspect="1" noChangeArrowheads="1"/>
          </p:cNvPicPr>
          <p:nvPr/>
        </p:nvPicPr>
        <p:blipFill>
          <a:blip r:embed="rId2"/>
          <a:srcRect/>
          <a:stretch>
            <a:fillRect/>
          </a:stretch>
        </p:blipFill>
        <p:spPr bwMode="auto">
          <a:xfrm>
            <a:off x="857224" y="2357430"/>
            <a:ext cx="3500462" cy="35361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pic>
        <p:nvPicPr>
          <p:cNvPr id="4" name="3 Marcador de contenido"/>
          <p:cNvPicPr>
            <a:picLocks noGrp="1"/>
          </p:cNvPicPr>
          <p:nvPr>
            <p:ph idx="1"/>
          </p:nvPr>
        </p:nvPicPr>
        <p:blipFill>
          <a:blip r:embed="rId2"/>
          <a:srcRect/>
          <a:stretch>
            <a:fillRect/>
          </a:stretch>
        </p:blipFill>
        <p:spPr bwMode="auto">
          <a:xfrm>
            <a:off x="214282" y="2071678"/>
            <a:ext cx="4214842" cy="4214842"/>
          </a:xfrm>
          <a:prstGeom prst="rect">
            <a:avLst/>
          </a:prstGeom>
          <a:noFill/>
          <a:ln w="9525">
            <a:noFill/>
            <a:miter lim="800000"/>
            <a:headEnd/>
            <a:tailEnd/>
          </a:ln>
        </p:spPr>
      </p:pic>
      <p:sp>
        <p:nvSpPr>
          <p:cNvPr id="5" name="4 CuadroTexto"/>
          <p:cNvSpPr txBox="1"/>
          <p:nvPr/>
        </p:nvSpPr>
        <p:spPr>
          <a:xfrm>
            <a:off x="4429124" y="2434232"/>
            <a:ext cx="2214578" cy="3693319"/>
          </a:xfrm>
          <a:prstGeom prst="rect">
            <a:avLst/>
          </a:prstGeom>
          <a:noFill/>
        </p:spPr>
        <p:txBody>
          <a:bodyPr wrap="square" rtlCol="0">
            <a:spAutoFit/>
          </a:bodyPr>
          <a:lstStyle/>
          <a:p>
            <a:r>
              <a:rPr lang="es-ES" dirty="0" smtClean="0"/>
              <a:t>CONTROLADOR</a:t>
            </a:r>
          </a:p>
          <a:p>
            <a:endParaRPr lang="es-ES" dirty="0"/>
          </a:p>
          <a:p>
            <a:endParaRPr lang="es-ES" dirty="0" smtClean="0"/>
          </a:p>
          <a:p>
            <a:r>
              <a:rPr lang="es-ES" dirty="0" smtClean="0"/>
              <a:t>ACTUADOR</a:t>
            </a:r>
          </a:p>
          <a:p>
            <a:endParaRPr lang="es-ES" dirty="0"/>
          </a:p>
          <a:p>
            <a:endParaRPr lang="es-ES" dirty="0" smtClean="0"/>
          </a:p>
          <a:p>
            <a:r>
              <a:rPr lang="es-ES" dirty="0" smtClean="0"/>
              <a:t>SENSOR</a:t>
            </a:r>
          </a:p>
          <a:p>
            <a:endParaRPr lang="es-ES" dirty="0"/>
          </a:p>
          <a:p>
            <a:endParaRPr lang="es-ES" dirty="0" smtClean="0"/>
          </a:p>
          <a:p>
            <a:r>
              <a:rPr lang="es-ES" dirty="0" smtClean="0"/>
              <a:t>BUS</a:t>
            </a:r>
          </a:p>
          <a:p>
            <a:endParaRPr lang="es-ES" dirty="0" smtClean="0"/>
          </a:p>
          <a:p>
            <a:endParaRPr lang="es-ES" dirty="0" smtClean="0"/>
          </a:p>
          <a:p>
            <a:r>
              <a:rPr lang="es-ES" dirty="0" smtClean="0"/>
              <a:t>INTERFAZ</a:t>
            </a:r>
            <a:endParaRPr lang="es-ES" dirty="0"/>
          </a:p>
        </p:txBody>
      </p:sp>
      <p:sp>
        <p:nvSpPr>
          <p:cNvPr id="6" name="5 Flecha derecha"/>
          <p:cNvSpPr/>
          <p:nvPr/>
        </p:nvSpPr>
        <p:spPr>
          <a:xfrm>
            <a:off x="6072198" y="2505670"/>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6072198" y="3362926"/>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6072198" y="4148744"/>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6072198" y="5006000"/>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6858016" y="2291356"/>
            <a:ext cx="2143108" cy="646331"/>
          </a:xfrm>
          <a:prstGeom prst="rect">
            <a:avLst/>
          </a:prstGeom>
          <a:noFill/>
        </p:spPr>
        <p:txBody>
          <a:bodyPr wrap="square" rtlCol="0">
            <a:spAutoFit/>
          </a:bodyPr>
          <a:lstStyle/>
          <a:p>
            <a:pPr algn="just"/>
            <a:r>
              <a:rPr lang="es-ES" dirty="0" smtClean="0"/>
              <a:t>Gestionar Sistema según programación</a:t>
            </a:r>
            <a:endParaRPr lang="es-ES" dirty="0"/>
          </a:p>
        </p:txBody>
      </p:sp>
      <p:sp>
        <p:nvSpPr>
          <p:cNvPr id="11" name="10 CuadroTexto"/>
          <p:cNvSpPr txBox="1"/>
          <p:nvPr/>
        </p:nvSpPr>
        <p:spPr>
          <a:xfrm>
            <a:off x="6858016" y="3077174"/>
            <a:ext cx="2143108" cy="923330"/>
          </a:xfrm>
          <a:prstGeom prst="rect">
            <a:avLst/>
          </a:prstGeom>
          <a:noFill/>
        </p:spPr>
        <p:txBody>
          <a:bodyPr wrap="square" rtlCol="0">
            <a:spAutoFit/>
          </a:bodyPr>
          <a:lstStyle/>
          <a:p>
            <a:pPr algn="just"/>
            <a:r>
              <a:rPr lang="es-ES" dirty="0" smtClean="0"/>
              <a:t>Ejecutar y/o recibir orden del controlador</a:t>
            </a:r>
            <a:endParaRPr lang="es-ES" dirty="0"/>
          </a:p>
        </p:txBody>
      </p:sp>
      <p:sp>
        <p:nvSpPr>
          <p:cNvPr id="12" name="11 CuadroTexto"/>
          <p:cNvSpPr txBox="1"/>
          <p:nvPr/>
        </p:nvSpPr>
        <p:spPr>
          <a:xfrm>
            <a:off x="6858016" y="4005868"/>
            <a:ext cx="1857388" cy="646331"/>
          </a:xfrm>
          <a:prstGeom prst="rect">
            <a:avLst/>
          </a:prstGeom>
          <a:noFill/>
        </p:spPr>
        <p:txBody>
          <a:bodyPr wrap="square" rtlCol="0">
            <a:spAutoFit/>
          </a:bodyPr>
          <a:lstStyle/>
          <a:p>
            <a:r>
              <a:rPr lang="es-ES" dirty="0" smtClean="0"/>
              <a:t>Monitorizar Entorno</a:t>
            </a:r>
            <a:endParaRPr lang="es-ES" dirty="0"/>
          </a:p>
        </p:txBody>
      </p:sp>
      <p:sp>
        <p:nvSpPr>
          <p:cNvPr id="13" name="12 CuadroTexto"/>
          <p:cNvSpPr txBox="1"/>
          <p:nvPr/>
        </p:nvSpPr>
        <p:spPr>
          <a:xfrm>
            <a:off x="6858016" y="4716859"/>
            <a:ext cx="2000264" cy="646331"/>
          </a:xfrm>
          <a:prstGeom prst="rect">
            <a:avLst/>
          </a:prstGeom>
          <a:noFill/>
        </p:spPr>
        <p:txBody>
          <a:bodyPr wrap="square" rtlCol="0">
            <a:spAutoFit/>
          </a:bodyPr>
          <a:lstStyle/>
          <a:p>
            <a:r>
              <a:rPr lang="es-ES" dirty="0" smtClean="0"/>
              <a:t>Transportar Información</a:t>
            </a:r>
            <a:endParaRPr lang="es-ES" dirty="0"/>
          </a:p>
        </p:txBody>
      </p:sp>
      <p:sp>
        <p:nvSpPr>
          <p:cNvPr id="14" name="13 Flecha derecha"/>
          <p:cNvSpPr/>
          <p:nvPr/>
        </p:nvSpPr>
        <p:spPr>
          <a:xfrm>
            <a:off x="6072198" y="5863256"/>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6858016" y="5506066"/>
            <a:ext cx="2000264" cy="1200329"/>
          </a:xfrm>
          <a:prstGeom prst="rect">
            <a:avLst/>
          </a:prstGeom>
          <a:noFill/>
        </p:spPr>
        <p:txBody>
          <a:bodyPr wrap="square" rtlCol="0">
            <a:spAutoFit/>
          </a:bodyPr>
          <a:lstStyle/>
          <a:p>
            <a:pPr algn="just"/>
            <a:r>
              <a:rPr lang="es-ES" dirty="0" smtClean="0"/>
              <a:t>Dispositivos y Formatos en que se muestra la operación.</a:t>
            </a:r>
            <a:endParaRPr lang="es-ES" dirty="0"/>
          </a:p>
        </p:txBody>
      </p:sp>
      <p:sp>
        <p:nvSpPr>
          <p:cNvPr id="16" name="15 CuadroTexto"/>
          <p:cNvSpPr txBox="1"/>
          <p:nvPr/>
        </p:nvSpPr>
        <p:spPr>
          <a:xfrm>
            <a:off x="2285984" y="1477020"/>
            <a:ext cx="4071966" cy="523220"/>
          </a:xfrm>
          <a:prstGeom prst="rect">
            <a:avLst/>
          </a:prstGeom>
          <a:noFill/>
        </p:spPr>
        <p:txBody>
          <a:bodyPr wrap="square" rtlCol="0">
            <a:spAutoFit/>
          </a:bodyPr>
          <a:lstStyle/>
          <a:p>
            <a:pPr algn="ctr"/>
            <a:r>
              <a:rPr lang="es-ES" sz="2800" b="1" dirty="0" smtClean="0"/>
              <a:t>DISPOSITIVOS</a:t>
            </a:r>
            <a:endParaRPr lang="es-E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500034" y="2143116"/>
            <a:ext cx="3929090" cy="4049062"/>
          </a:xfrm>
          <a:prstGeom prst="rect">
            <a:avLst/>
          </a:prstGeom>
          <a:noFill/>
          <a:ln w="9525">
            <a:noFill/>
            <a:miter lim="800000"/>
            <a:headEnd/>
            <a:tailEnd/>
          </a:ln>
          <a:effectLst/>
        </p:spPr>
      </p:pic>
      <p:sp>
        <p:nvSpPr>
          <p:cNvPr id="5" name="4 CuadroTexto"/>
          <p:cNvSpPr txBox="1"/>
          <p:nvPr/>
        </p:nvSpPr>
        <p:spPr>
          <a:xfrm>
            <a:off x="4929190" y="2357430"/>
            <a:ext cx="3643338" cy="3754874"/>
          </a:xfrm>
          <a:prstGeom prst="rect">
            <a:avLst/>
          </a:prstGeom>
          <a:noFill/>
        </p:spPr>
        <p:txBody>
          <a:bodyPr wrap="square" rtlCol="0">
            <a:spAutoFit/>
          </a:bodyPr>
          <a:lstStyle/>
          <a:p>
            <a:pPr marL="342900" lvl="0" indent="-342900">
              <a:buFont typeface="+mj-lt"/>
              <a:buAutoNum type="arabicPeriod" startAt="4"/>
            </a:pPr>
            <a:r>
              <a:rPr lang="es-ES" sz="2000" dirty="0" smtClean="0"/>
              <a:t>seleccionar la siguiente configuración:</a:t>
            </a:r>
          </a:p>
          <a:p>
            <a:pPr marL="342900" lvl="0" indent="-342900">
              <a:buFont typeface="+mj-lt"/>
              <a:buAutoNum type="arabicPeriod" startAt="4"/>
            </a:pPr>
            <a:endParaRPr lang="es-ES" dirty="0" smtClean="0"/>
          </a:p>
          <a:p>
            <a:r>
              <a:rPr lang="es-ES" b="1" dirty="0" smtClean="0"/>
              <a:t>	Bits por segundo:</a:t>
            </a:r>
            <a:r>
              <a:rPr lang="es-ES" dirty="0" smtClean="0"/>
              <a:t> 19200</a:t>
            </a:r>
          </a:p>
          <a:p>
            <a:r>
              <a:rPr lang="es-ES" b="1" dirty="0" smtClean="0"/>
              <a:t>	</a:t>
            </a:r>
          </a:p>
          <a:p>
            <a:r>
              <a:rPr lang="es-ES" b="1" dirty="0" smtClean="0"/>
              <a:t>	Bits de Datos:</a:t>
            </a:r>
            <a:r>
              <a:rPr lang="es-ES" dirty="0" smtClean="0"/>
              <a:t> 8</a:t>
            </a:r>
          </a:p>
          <a:p>
            <a:endParaRPr lang="es-ES" dirty="0" smtClean="0"/>
          </a:p>
          <a:p>
            <a:r>
              <a:rPr lang="es-ES" b="1" dirty="0" smtClean="0"/>
              <a:t>	Paridad:</a:t>
            </a:r>
            <a:r>
              <a:rPr lang="es-ES" dirty="0" smtClean="0"/>
              <a:t> ninguna</a:t>
            </a:r>
          </a:p>
          <a:p>
            <a:r>
              <a:rPr lang="es-ES" b="1" dirty="0" smtClean="0"/>
              <a:t>	</a:t>
            </a:r>
          </a:p>
          <a:p>
            <a:r>
              <a:rPr lang="es-ES" b="1" dirty="0" smtClean="0"/>
              <a:t>	Bits de Parada:</a:t>
            </a:r>
            <a:r>
              <a:rPr lang="es-ES" dirty="0" smtClean="0"/>
              <a:t> 1</a:t>
            </a:r>
          </a:p>
          <a:p>
            <a:r>
              <a:rPr lang="es-ES" b="1" dirty="0" smtClean="0"/>
              <a:t>	</a:t>
            </a:r>
          </a:p>
          <a:p>
            <a:r>
              <a:rPr lang="es-ES" b="1" dirty="0" smtClean="0"/>
              <a:t>	Control de Flujo:</a:t>
            </a:r>
            <a:r>
              <a:rPr lang="es-ES" dirty="0" smtClean="0"/>
              <a:t> ninguno</a:t>
            </a:r>
          </a:p>
          <a:p>
            <a:endParaRPr lang="es-ES" dirty="0"/>
          </a:p>
        </p:txBody>
      </p:sp>
      <p:sp>
        <p:nvSpPr>
          <p:cNvPr id="6"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7" name="2 Marcador de contenido"/>
          <p:cNvSpPr>
            <a:spLocks noGrp="1"/>
          </p:cNvSpPr>
          <p:nvPr>
            <p:ph idx="1"/>
          </p:nvPr>
        </p:nvSpPr>
        <p:spPr>
          <a:xfrm>
            <a:off x="457200" y="1428736"/>
            <a:ext cx="8229600" cy="614354"/>
          </a:xfrm>
        </p:spPr>
        <p:txBody>
          <a:bodyPr/>
          <a:lstStyle/>
          <a:p>
            <a:r>
              <a:rPr lang="es-ES" dirty="0" smtClean="0"/>
              <a:t>COMUNICACIÓN SERIAL CON INTERFAZ RS232</a:t>
            </a:r>
          </a:p>
          <a:p>
            <a:pPr>
              <a:buNone/>
            </a:pP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6248" y="2428868"/>
            <a:ext cx="4572000" cy="2862322"/>
          </a:xfrm>
          <a:prstGeom prst="rect">
            <a:avLst/>
          </a:prstGeom>
        </p:spPr>
        <p:txBody>
          <a:bodyPr>
            <a:spAutoFit/>
          </a:bodyPr>
          <a:lstStyle/>
          <a:p>
            <a:pPr marL="342900" lvl="0" indent="-342900" algn="just">
              <a:buFont typeface="+mj-lt"/>
              <a:buAutoNum type="arabicPeriod" startAt="5"/>
            </a:pPr>
            <a:r>
              <a:rPr lang="es-ES" sz="2000" dirty="0" smtClean="0"/>
              <a:t>Seleccionar Archivo/</a:t>
            </a:r>
            <a:r>
              <a:rPr lang="es-ES" sz="2000" dirty="0" err="1" smtClean="0"/>
              <a:t>Propiedades,luego</a:t>
            </a:r>
            <a:r>
              <a:rPr lang="es-ES" sz="2000" dirty="0" smtClean="0"/>
              <a:t> la viñeta </a:t>
            </a:r>
            <a:r>
              <a:rPr lang="es-ES" sz="2000" b="1" dirty="0" smtClean="0"/>
              <a:t>Configuraciones</a:t>
            </a:r>
            <a:r>
              <a:rPr lang="es-ES" sz="2000" dirty="0" smtClean="0"/>
              <a:t> en el dialogo ‘Propiedades’. Clic en el botón </a:t>
            </a:r>
            <a:r>
              <a:rPr lang="es-ES" sz="2000" b="1" dirty="0" smtClean="0"/>
              <a:t>Configuración ASCII </a:t>
            </a:r>
            <a:r>
              <a:rPr lang="es-ES" sz="2000" dirty="0" smtClean="0"/>
              <a:t>y dar un visto en el cuadro de </a:t>
            </a:r>
            <a:r>
              <a:rPr lang="es-ES" sz="2000" b="1" dirty="0" smtClean="0"/>
              <a:t>Eco de los caracteres escritos localmente </a:t>
            </a:r>
            <a:r>
              <a:rPr lang="es-ES" sz="2000" dirty="0" smtClean="0"/>
              <a:t>en el siguiente cuadro de dialogo. Clic en</a:t>
            </a:r>
            <a:r>
              <a:rPr lang="es-ES" sz="2000" b="1" dirty="0" smtClean="0"/>
              <a:t> Aceptar</a:t>
            </a:r>
            <a:r>
              <a:rPr lang="es-ES" sz="2000" dirty="0" smtClean="0"/>
              <a:t> para salir y finalmente </a:t>
            </a:r>
            <a:r>
              <a:rPr lang="es-ES" sz="2000" b="1" dirty="0" smtClean="0"/>
              <a:t>Aceptar </a:t>
            </a:r>
            <a:r>
              <a:rPr lang="es-ES" sz="2000" dirty="0" smtClean="0"/>
              <a:t>para salir del dialogo ‘Propiedades’.</a:t>
            </a:r>
            <a:endParaRPr lang="es-ES" sz="2000" dirty="0"/>
          </a:p>
        </p:txBody>
      </p:sp>
      <p:sp>
        <p:nvSpPr>
          <p:cNvPr id="5"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6" name="2 Marcador de contenido"/>
          <p:cNvSpPr>
            <a:spLocks noGrp="1"/>
          </p:cNvSpPr>
          <p:nvPr>
            <p:ph idx="1"/>
          </p:nvPr>
        </p:nvSpPr>
        <p:spPr>
          <a:xfrm>
            <a:off x="457200" y="1357298"/>
            <a:ext cx="8229600" cy="614354"/>
          </a:xfrm>
        </p:spPr>
        <p:txBody>
          <a:bodyPr/>
          <a:lstStyle/>
          <a:p>
            <a:r>
              <a:rPr lang="es-ES" dirty="0" smtClean="0"/>
              <a:t>COMUNICACIÓN SERIAL CON INTERFAZ RS232</a:t>
            </a:r>
          </a:p>
          <a:p>
            <a:pPr>
              <a:buNone/>
            </a:pPr>
            <a:endParaRPr lang="es-ES" dirty="0"/>
          </a:p>
        </p:txBody>
      </p:sp>
      <p:pic>
        <p:nvPicPr>
          <p:cNvPr id="41986" name="Picture 2"/>
          <p:cNvPicPr>
            <a:picLocks noChangeAspect="1" noChangeArrowheads="1"/>
          </p:cNvPicPr>
          <p:nvPr/>
        </p:nvPicPr>
        <p:blipFill>
          <a:blip r:embed="rId2"/>
          <a:srcRect/>
          <a:stretch>
            <a:fillRect/>
          </a:stretch>
        </p:blipFill>
        <p:spPr bwMode="auto">
          <a:xfrm>
            <a:off x="500034" y="2000239"/>
            <a:ext cx="3571900" cy="470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5" name="2 Marcador de contenido"/>
          <p:cNvSpPr txBox="1">
            <a:spLocks/>
          </p:cNvSpPr>
          <p:nvPr/>
        </p:nvSpPr>
        <p:spPr>
          <a:xfrm>
            <a:off x="457200" y="1357298"/>
            <a:ext cx="8229600" cy="61435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smtClean="0">
                <a:ln>
                  <a:noFill/>
                </a:ln>
                <a:solidFill>
                  <a:schemeClr val="tx1"/>
                </a:solidFill>
                <a:effectLst/>
                <a:uLnTx/>
                <a:uFillTx/>
                <a:latin typeface="+mn-lt"/>
                <a:ea typeface="+mn-ea"/>
                <a:cs typeface="+mn-cs"/>
              </a:rPr>
              <a:t>COMUNICACIÓN SERIAL CON INTERFAZ RS232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5 Imagen"/>
          <p:cNvPicPr/>
          <p:nvPr/>
        </p:nvPicPr>
        <p:blipFill>
          <a:blip r:embed="rId2"/>
          <a:srcRect/>
          <a:stretch>
            <a:fillRect/>
          </a:stretch>
        </p:blipFill>
        <p:spPr bwMode="auto">
          <a:xfrm>
            <a:off x="285720" y="2214554"/>
            <a:ext cx="4929222" cy="4000528"/>
          </a:xfrm>
          <a:prstGeom prst="rect">
            <a:avLst/>
          </a:prstGeom>
          <a:noFill/>
          <a:ln w="9525">
            <a:noFill/>
            <a:miter lim="800000"/>
            <a:headEnd/>
            <a:tailEnd/>
          </a:ln>
        </p:spPr>
      </p:pic>
      <p:sp>
        <p:nvSpPr>
          <p:cNvPr id="7" name="6 CuadroTexto"/>
          <p:cNvSpPr txBox="1"/>
          <p:nvPr/>
        </p:nvSpPr>
        <p:spPr>
          <a:xfrm>
            <a:off x="5429256" y="2071678"/>
            <a:ext cx="3429024" cy="4093428"/>
          </a:xfrm>
          <a:prstGeom prst="rect">
            <a:avLst/>
          </a:prstGeom>
          <a:noFill/>
        </p:spPr>
        <p:txBody>
          <a:bodyPr wrap="square" rtlCol="0">
            <a:spAutoFit/>
          </a:bodyPr>
          <a:lstStyle/>
          <a:p>
            <a:pPr marL="342900" lvl="0" indent="-342900" algn="just">
              <a:buFont typeface="+mj-lt"/>
              <a:buAutoNum type="arabicPeriod" startAt="6"/>
            </a:pPr>
            <a:r>
              <a:rPr lang="es-ES" sz="2000" dirty="0" smtClean="0"/>
              <a:t>Mientras se mantenga presionado el botón RB3, presionar y soltar el botón MCLR. El Terminal responde con el menú de configuración serial (Figura). En el mismo tiempo, el LCD muestra: “ESPOL-FIEC”</a:t>
            </a:r>
            <a:r>
              <a:rPr lang="es-ES" sz="2000" b="1" dirty="0" smtClean="0"/>
              <a:t>.</a:t>
            </a:r>
            <a:r>
              <a:rPr lang="es-ES" sz="2000" dirty="0" smtClean="0"/>
              <a:t> En este punto, soltar el botón RB3.</a:t>
            </a:r>
          </a:p>
          <a:p>
            <a:pPr marL="342900" lvl="0" indent="-342900" algn="just">
              <a:buFont typeface="+mj-lt"/>
              <a:buAutoNum type="arabicPeriod" startAt="6"/>
            </a:pPr>
            <a:endParaRPr lang="es-ES" sz="2000" dirty="0" smtClean="0"/>
          </a:p>
          <a:p>
            <a:pPr marL="342900" lvl="0" indent="-342900" algn="just">
              <a:buFont typeface="+mj-lt"/>
              <a:buAutoNum type="arabicPeriod" startAt="6"/>
            </a:pPr>
            <a:r>
              <a:rPr lang="es-ES" sz="2000" dirty="0" smtClean="0"/>
              <a:t>Se procede a realizar las configuraciones deseadas.</a:t>
            </a:r>
            <a:endParaRPr lang="es-E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srcRect/>
          <a:stretch>
            <a:fillRect/>
          </a:stretch>
        </p:blipFill>
        <p:spPr bwMode="auto">
          <a:xfrm>
            <a:off x="2143108" y="2060527"/>
            <a:ext cx="4714908" cy="3725927"/>
          </a:xfrm>
          <a:prstGeom prst="rect">
            <a:avLst/>
          </a:prstGeom>
          <a:noFill/>
          <a:ln w="9525">
            <a:noFill/>
            <a:miter lim="800000"/>
            <a:headEnd/>
            <a:tailEnd/>
          </a:ln>
          <a:effectLst/>
        </p:spPr>
      </p:pic>
      <p:sp>
        <p:nvSpPr>
          <p:cNvPr id="5"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pic>
        <p:nvPicPr>
          <p:cNvPr id="81922" name="Picture 2"/>
          <p:cNvPicPr>
            <a:picLocks noChangeAspect="1" noChangeArrowheads="1"/>
          </p:cNvPicPr>
          <p:nvPr/>
        </p:nvPicPr>
        <p:blipFill>
          <a:blip r:embed="rId2"/>
          <a:srcRect/>
          <a:stretch>
            <a:fillRect/>
          </a:stretch>
        </p:blipFill>
        <p:spPr bwMode="auto">
          <a:xfrm>
            <a:off x="500034" y="1428736"/>
            <a:ext cx="4024314" cy="5143536"/>
          </a:xfrm>
          <a:prstGeom prst="rect">
            <a:avLst/>
          </a:prstGeom>
          <a:noFill/>
          <a:ln w="9525">
            <a:noFill/>
            <a:miter lim="800000"/>
            <a:headEnd/>
            <a:tailEnd/>
          </a:ln>
          <a:effectLst/>
        </p:spPr>
      </p:pic>
      <p:pic>
        <p:nvPicPr>
          <p:cNvPr id="81923" name="Picture 3"/>
          <p:cNvPicPr>
            <a:picLocks noChangeAspect="1" noChangeArrowheads="1"/>
          </p:cNvPicPr>
          <p:nvPr/>
        </p:nvPicPr>
        <p:blipFill>
          <a:blip r:embed="rId3"/>
          <a:srcRect/>
          <a:stretch>
            <a:fillRect/>
          </a:stretch>
        </p:blipFill>
        <p:spPr bwMode="auto">
          <a:xfrm>
            <a:off x="4786314" y="1428736"/>
            <a:ext cx="4000528"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p:cNvPicPr>
            <a:picLocks noChangeAspect="1" noChangeArrowheads="1"/>
          </p:cNvPicPr>
          <p:nvPr/>
        </p:nvPicPr>
        <p:blipFill>
          <a:blip r:embed="rId2"/>
          <a:srcRect/>
          <a:stretch>
            <a:fillRect/>
          </a:stretch>
        </p:blipFill>
        <p:spPr bwMode="auto">
          <a:xfrm>
            <a:off x="4643438" y="1500174"/>
            <a:ext cx="4238628" cy="4943488"/>
          </a:xfrm>
          <a:prstGeom prst="rect">
            <a:avLst/>
          </a:prstGeom>
          <a:noFill/>
          <a:ln w="9525">
            <a:noFill/>
            <a:miter lim="800000"/>
            <a:headEnd/>
            <a:tailEnd/>
          </a:ln>
          <a:effectLst/>
        </p:spPr>
      </p:pic>
      <p:pic>
        <p:nvPicPr>
          <p:cNvPr id="90117" name="Picture 5"/>
          <p:cNvPicPr>
            <a:picLocks noGrp="1" noChangeAspect="1" noChangeArrowheads="1"/>
          </p:cNvPicPr>
          <p:nvPr>
            <p:ph idx="1"/>
          </p:nvPr>
        </p:nvPicPr>
        <p:blipFill>
          <a:blip r:embed="rId3"/>
          <a:srcRect/>
          <a:stretch>
            <a:fillRect/>
          </a:stretch>
        </p:blipFill>
        <p:spPr bwMode="auto">
          <a:xfrm>
            <a:off x="357158" y="1500174"/>
            <a:ext cx="4214842" cy="4929222"/>
          </a:xfrm>
          <a:prstGeom prst="rect">
            <a:avLst/>
          </a:prstGeom>
          <a:noFill/>
          <a:ln w="9525">
            <a:noFill/>
            <a:miter lim="800000"/>
            <a:headEnd/>
            <a:tailEnd/>
          </a:ln>
          <a:effectLst/>
        </p:spPr>
      </p:pic>
      <p:sp>
        <p:nvSpPr>
          <p:cNvPr id="5"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Grp="1" noChangeAspect="1" noChangeArrowheads="1"/>
          </p:cNvPicPr>
          <p:nvPr>
            <p:ph idx="1"/>
          </p:nvPr>
        </p:nvPicPr>
        <p:blipFill>
          <a:blip r:embed="rId2"/>
          <a:srcRect/>
          <a:stretch>
            <a:fillRect/>
          </a:stretch>
        </p:blipFill>
        <p:spPr bwMode="auto">
          <a:xfrm>
            <a:off x="2171032" y="1600200"/>
            <a:ext cx="4801936" cy="4972072"/>
          </a:xfrm>
          <a:prstGeom prst="rect">
            <a:avLst/>
          </a:prstGeom>
          <a:noFill/>
          <a:ln w="9525">
            <a:noFill/>
            <a:miter lim="800000"/>
            <a:headEnd/>
            <a:tailEnd/>
          </a:ln>
          <a:effectLst/>
        </p:spPr>
      </p:pic>
      <p:sp>
        <p:nvSpPr>
          <p:cNvPr id="4"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714612" y="1714488"/>
            <a:ext cx="3500462" cy="471477"/>
          </a:xfrm>
        </p:spPr>
        <p:txBody>
          <a:bodyPr>
            <a:normAutofit fontScale="92500" lnSpcReduction="20000"/>
          </a:bodyPr>
          <a:lstStyle/>
          <a:p>
            <a:pPr algn="ctr">
              <a:buNone/>
            </a:pPr>
            <a:r>
              <a:rPr lang="es-ES" dirty="0" smtClean="0"/>
              <a:t>MPFS 2 UTILITY</a:t>
            </a:r>
            <a:endParaRPr lang="es-ES" dirty="0"/>
          </a:p>
        </p:txBody>
      </p:sp>
      <p:sp>
        <p:nvSpPr>
          <p:cNvPr id="4" name="3 Título"/>
          <p:cNvSpPr>
            <a:spLocks noGrp="1"/>
          </p:cNvSpPr>
          <p:nvPr>
            <p:ph type="title"/>
          </p:nvPr>
        </p:nvSpPr>
        <p:spPr>
          <a:xfrm>
            <a:off x="457200" y="214290"/>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6" name="5 CuadroTexto"/>
          <p:cNvSpPr txBox="1"/>
          <p:nvPr/>
        </p:nvSpPr>
        <p:spPr>
          <a:xfrm>
            <a:off x="500034" y="2273850"/>
            <a:ext cx="3357586" cy="369332"/>
          </a:xfrm>
          <a:prstGeom prst="rect">
            <a:avLst/>
          </a:prstGeom>
          <a:noFill/>
        </p:spPr>
        <p:txBody>
          <a:bodyPr wrap="square" rtlCol="0">
            <a:spAutoFit/>
          </a:bodyPr>
          <a:lstStyle/>
          <a:p>
            <a:r>
              <a:rPr lang="es-ES" dirty="0" smtClean="0"/>
              <a:t>Construcción de imágenes MPFS2</a:t>
            </a:r>
            <a:endParaRPr lang="es-ES" dirty="0"/>
          </a:p>
        </p:txBody>
      </p:sp>
      <p:sp>
        <p:nvSpPr>
          <p:cNvPr id="7" name="6 CuadroTexto"/>
          <p:cNvSpPr txBox="1"/>
          <p:nvPr/>
        </p:nvSpPr>
        <p:spPr>
          <a:xfrm>
            <a:off x="5286380" y="2273850"/>
            <a:ext cx="3357586" cy="369332"/>
          </a:xfrm>
          <a:prstGeom prst="rect">
            <a:avLst/>
          </a:prstGeom>
          <a:noFill/>
        </p:spPr>
        <p:txBody>
          <a:bodyPr wrap="square" rtlCol="0">
            <a:spAutoFit/>
          </a:bodyPr>
          <a:lstStyle/>
          <a:p>
            <a:r>
              <a:rPr lang="es-ES" dirty="0" smtClean="0"/>
              <a:t>Cargar imágenes Pre-existentes</a:t>
            </a:r>
            <a:endParaRPr lang="es-ES" dirty="0"/>
          </a:p>
        </p:txBody>
      </p:sp>
      <p:pic>
        <p:nvPicPr>
          <p:cNvPr id="80897" name="Picture 1"/>
          <p:cNvPicPr>
            <a:picLocks noChangeAspect="1" noChangeArrowheads="1"/>
          </p:cNvPicPr>
          <p:nvPr/>
        </p:nvPicPr>
        <p:blipFill>
          <a:blip r:embed="rId2"/>
          <a:srcRect/>
          <a:stretch>
            <a:fillRect/>
          </a:stretch>
        </p:blipFill>
        <p:spPr bwMode="auto">
          <a:xfrm>
            <a:off x="571472" y="2786058"/>
            <a:ext cx="4071966" cy="3643338"/>
          </a:xfrm>
          <a:prstGeom prst="rect">
            <a:avLst/>
          </a:prstGeom>
          <a:noFill/>
          <a:ln w="9525">
            <a:noFill/>
            <a:miter lim="800000"/>
            <a:headEnd/>
            <a:tailEnd/>
          </a:ln>
          <a:effectLst/>
        </p:spPr>
      </p:pic>
      <p:pic>
        <p:nvPicPr>
          <p:cNvPr id="80898" name="Picture 2"/>
          <p:cNvPicPr>
            <a:picLocks noChangeAspect="1" noChangeArrowheads="1"/>
          </p:cNvPicPr>
          <p:nvPr/>
        </p:nvPicPr>
        <p:blipFill>
          <a:blip r:embed="rId3"/>
          <a:srcRect/>
          <a:stretch>
            <a:fillRect/>
          </a:stretch>
        </p:blipFill>
        <p:spPr bwMode="auto">
          <a:xfrm>
            <a:off x="4714876" y="2786058"/>
            <a:ext cx="4071966" cy="3648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714612" y="1714488"/>
            <a:ext cx="3500462" cy="471477"/>
          </a:xfrm>
          <a:prstGeom prst="rect">
            <a:avLst/>
          </a:prstGeom>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200" b="0" i="0" u="none" strike="noStrike" kern="1200" cap="none" spc="0" normalizeH="0" baseline="0" noProof="0" smtClean="0">
                <a:ln>
                  <a:noFill/>
                </a:ln>
                <a:solidFill>
                  <a:schemeClr val="tx1"/>
                </a:solidFill>
                <a:effectLst/>
                <a:uLnTx/>
                <a:uFillTx/>
                <a:latin typeface="+mn-lt"/>
                <a:ea typeface="+mn-ea"/>
                <a:cs typeface="+mn-cs"/>
              </a:rPr>
              <a:t>MPFS 2 UTILITY</a:t>
            </a: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3 Título"/>
          <p:cNvSpPr>
            <a:spLocks noGrp="1"/>
          </p:cNvSpPr>
          <p:nvPr>
            <p:ph type="title"/>
          </p:nvPr>
        </p:nvSpPr>
        <p:spPr>
          <a:xfrm>
            <a:off x="457200" y="214290"/>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6" name="5 CuadroTexto"/>
          <p:cNvSpPr txBox="1"/>
          <p:nvPr/>
        </p:nvSpPr>
        <p:spPr>
          <a:xfrm>
            <a:off x="1000100" y="2416726"/>
            <a:ext cx="2857520" cy="646331"/>
          </a:xfrm>
          <a:prstGeom prst="rect">
            <a:avLst/>
          </a:prstGeom>
          <a:noFill/>
        </p:spPr>
        <p:txBody>
          <a:bodyPr wrap="square" rtlCol="0">
            <a:spAutoFit/>
          </a:bodyPr>
          <a:lstStyle/>
          <a:p>
            <a:pPr algn="ctr"/>
            <a:r>
              <a:rPr lang="es-ES" dirty="0" smtClean="0"/>
              <a:t>Características Avanzadas de </a:t>
            </a:r>
          </a:p>
          <a:p>
            <a:pPr algn="ctr"/>
            <a:r>
              <a:rPr lang="es-ES" dirty="0" smtClean="0"/>
              <a:t>Configuración</a:t>
            </a:r>
            <a:endParaRPr lang="es-ES" dirty="0"/>
          </a:p>
        </p:txBody>
      </p:sp>
      <p:pic>
        <p:nvPicPr>
          <p:cNvPr id="7" name="6 Imagen"/>
          <p:cNvPicPr/>
          <p:nvPr/>
        </p:nvPicPr>
        <p:blipFill>
          <a:blip r:embed="rId2"/>
          <a:srcRect/>
          <a:stretch>
            <a:fillRect/>
          </a:stretch>
        </p:blipFill>
        <p:spPr bwMode="auto">
          <a:xfrm>
            <a:off x="957257" y="3348051"/>
            <a:ext cx="2828925" cy="2009775"/>
          </a:xfrm>
          <a:prstGeom prst="rect">
            <a:avLst/>
          </a:prstGeom>
          <a:noFill/>
          <a:ln w="9525">
            <a:noFill/>
            <a:miter lim="800000"/>
            <a:headEnd/>
            <a:tailEnd/>
          </a:ln>
        </p:spPr>
      </p:pic>
      <p:sp>
        <p:nvSpPr>
          <p:cNvPr id="8" name="7 CuadroTexto"/>
          <p:cNvSpPr txBox="1"/>
          <p:nvPr/>
        </p:nvSpPr>
        <p:spPr>
          <a:xfrm>
            <a:off x="5214942" y="2428868"/>
            <a:ext cx="2857520" cy="646331"/>
          </a:xfrm>
          <a:prstGeom prst="rect">
            <a:avLst/>
          </a:prstGeom>
          <a:noFill/>
        </p:spPr>
        <p:txBody>
          <a:bodyPr wrap="square" rtlCol="0">
            <a:spAutoFit/>
          </a:bodyPr>
          <a:lstStyle/>
          <a:p>
            <a:pPr algn="ctr"/>
            <a:r>
              <a:rPr lang="es-ES" dirty="0" smtClean="0"/>
              <a:t>Trabajar con Imágenes</a:t>
            </a:r>
          </a:p>
          <a:p>
            <a:pPr algn="ctr"/>
            <a:r>
              <a:rPr lang="es-ES" dirty="0" smtClean="0"/>
              <a:t>MPFS Clásicas</a:t>
            </a:r>
            <a:endParaRPr lang="es-ES" dirty="0"/>
          </a:p>
        </p:txBody>
      </p:sp>
      <p:pic>
        <p:nvPicPr>
          <p:cNvPr id="9" name="8 Imagen"/>
          <p:cNvPicPr/>
          <p:nvPr/>
        </p:nvPicPr>
        <p:blipFill>
          <a:blip r:embed="rId3"/>
          <a:srcRect/>
          <a:stretch>
            <a:fillRect/>
          </a:stretch>
        </p:blipFill>
        <p:spPr bwMode="auto">
          <a:xfrm>
            <a:off x="5143504" y="3357562"/>
            <a:ext cx="28575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14290"/>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6" name="5 CuadroTexto"/>
          <p:cNvSpPr txBox="1"/>
          <p:nvPr/>
        </p:nvSpPr>
        <p:spPr>
          <a:xfrm>
            <a:off x="2000232" y="1428736"/>
            <a:ext cx="5357850" cy="369332"/>
          </a:xfrm>
          <a:prstGeom prst="rect">
            <a:avLst/>
          </a:prstGeom>
          <a:noFill/>
        </p:spPr>
        <p:txBody>
          <a:bodyPr wrap="square" rtlCol="0">
            <a:spAutoFit/>
          </a:bodyPr>
          <a:lstStyle/>
          <a:p>
            <a:r>
              <a:rPr lang="es-ES" dirty="0" smtClean="0"/>
              <a:t>DISEÑO Y DESARROLLO DE TARJETA CONTROLADORA</a:t>
            </a:r>
            <a:endParaRPr lang="es-ES" dirty="0"/>
          </a:p>
        </p:txBody>
      </p:sp>
      <p:pic>
        <p:nvPicPr>
          <p:cNvPr id="7" name="Picture 1"/>
          <p:cNvPicPr>
            <a:picLocks noChangeAspect="1" noChangeArrowheads="1"/>
          </p:cNvPicPr>
          <p:nvPr/>
        </p:nvPicPr>
        <p:blipFill>
          <a:blip r:embed="rId2"/>
          <a:srcRect/>
          <a:stretch>
            <a:fillRect/>
          </a:stretch>
        </p:blipFill>
        <p:spPr bwMode="auto">
          <a:xfrm>
            <a:off x="1000100" y="1785926"/>
            <a:ext cx="7144357" cy="4931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72072"/>
          </a:xfrm>
        </p:spPr>
        <p:txBody>
          <a:bodyPr>
            <a:normAutofit fontScale="92500" lnSpcReduction="20000"/>
          </a:bodyPr>
          <a:lstStyle/>
          <a:p>
            <a:r>
              <a:rPr lang="es-ES" sz="2400" dirty="0" smtClean="0"/>
              <a:t>Tecnología y Protocolos utilizados en la </a:t>
            </a:r>
            <a:r>
              <a:rPr lang="es-ES" sz="2400" dirty="0" err="1" smtClean="0"/>
              <a:t>Domótica</a:t>
            </a:r>
            <a:endParaRPr lang="es-ES" sz="2400" dirty="0" smtClean="0"/>
          </a:p>
          <a:p>
            <a:pPr>
              <a:buNone/>
            </a:pPr>
            <a:endParaRPr lang="es-ES" sz="2400" dirty="0" smtClean="0"/>
          </a:p>
          <a:p>
            <a:pPr lvl="1"/>
            <a:r>
              <a:rPr lang="es-ES" sz="2000" dirty="0" err="1" smtClean="0"/>
              <a:t>CEBus</a:t>
            </a:r>
            <a:r>
              <a:rPr lang="es-ES" sz="2000" dirty="0" smtClean="0"/>
              <a:t> (</a:t>
            </a:r>
            <a:r>
              <a:rPr lang="es-ES" sz="2000" dirty="0" err="1" smtClean="0"/>
              <a:t>Consumer</a:t>
            </a:r>
            <a:r>
              <a:rPr lang="es-ES" sz="2000" dirty="0" smtClean="0"/>
              <a:t> </a:t>
            </a:r>
            <a:r>
              <a:rPr lang="es-ES" sz="2000" dirty="0" err="1" smtClean="0"/>
              <a:t>Electronic</a:t>
            </a:r>
            <a:r>
              <a:rPr lang="es-ES" sz="2000" dirty="0" smtClean="0"/>
              <a:t> Bus)</a:t>
            </a:r>
          </a:p>
          <a:p>
            <a:pPr lvl="2"/>
            <a:r>
              <a:rPr lang="es-ES" sz="1600" dirty="0" smtClean="0"/>
              <a:t>Entornos de control distribuido</a:t>
            </a:r>
          </a:p>
          <a:p>
            <a:pPr lvl="2"/>
            <a:r>
              <a:rPr lang="es-ES" sz="1600" dirty="0" smtClean="0"/>
              <a:t>Tramas con  longitud variable (8bytes – 100bytes)</a:t>
            </a:r>
          </a:p>
          <a:p>
            <a:pPr lvl="2"/>
            <a:r>
              <a:rPr lang="es-ES" sz="1600" dirty="0" smtClean="0"/>
              <a:t>Medio: Corriente Portadora</a:t>
            </a:r>
          </a:p>
          <a:p>
            <a:pPr lvl="1"/>
            <a:r>
              <a:rPr lang="es-ES" sz="2000" dirty="0" smtClean="0"/>
              <a:t>SCP (Simple Control </a:t>
            </a:r>
            <a:r>
              <a:rPr lang="es-ES" sz="2000" dirty="0" err="1" smtClean="0"/>
              <a:t>Protocol</a:t>
            </a:r>
            <a:r>
              <a:rPr lang="es-ES" sz="2000" dirty="0" smtClean="0"/>
              <a:t>)</a:t>
            </a:r>
          </a:p>
          <a:p>
            <a:pPr lvl="2"/>
            <a:r>
              <a:rPr lang="es-ES" sz="1600" dirty="0" smtClean="0"/>
              <a:t>Microsoft y General Electric</a:t>
            </a:r>
          </a:p>
          <a:p>
            <a:pPr lvl="2"/>
            <a:r>
              <a:rPr lang="es-ES" sz="1600" dirty="0" smtClean="0"/>
              <a:t>Abierto y Libre de Derechos</a:t>
            </a:r>
          </a:p>
          <a:p>
            <a:pPr lvl="2"/>
            <a:r>
              <a:rPr lang="es-ES" sz="1600" dirty="0" smtClean="0"/>
              <a:t>Medio: </a:t>
            </a:r>
            <a:r>
              <a:rPr lang="es-ES" sz="1600" dirty="0" err="1" smtClean="0"/>
              <a:t>Lineas</a:t>
            </a:r>
            <a:r>
              <a:rPr lang="es-ES" sz="1600" dirty="0" smtClean="0"/>
              <a:t> de baja tensión</a:t>
            </a:r>
          </a:p>
          <a:p>
            <a:pPr lvl="1"/>
            <a:r>
              <a:rPr lang="es-ES" sz="2000" dirty="0" err="1" smtClean="0"/>
              <a:t>BACnet</a:t>
            </a:r>
            <a:endParaRPr lang="es-ES" sz="2000" dirty="0" smtClean="0"/>
          </a:p>
          <a:p>
            <a:pPr lvl="2"/>
            <a:r>
              <a:rPr lang="es-ES" sz="1600" dirty="0" smtClean="0"/>
              <a:t>Protocolo Abierto</a:t>
            </a:r>
          </a:p>
          <a:p>
            <a:pPr lvl="2"/>
            <a:r>
              <a:rPr lang="es-ES" sz="1600" dirty="0" smtClean="0"/>
              <a:t>Interconexión de sistemas de A/C </a:t>
            </a:r>
          </a:p>
          <a:p>
            <a:pPr lvl="1"/>
            <a:r>
              <a:rPr lang="es-ES" sz="2000" dirty="0" smtClean="0"/>
              <a:t>HAVI</a:t>
            </a:r>
          </a:p>
          <a:p>
            <a:pPr lvl="2"/>
            <a:r>
              <a:rPr lang="es-ES" sz="1600" dirty="0" smtClean="0"/>
              <a:t>Compartir recursos</a:t>
            </a:r>
          </a:p>
          <a:p>
            <a:pPr lvl="2"/>
            <a:r>
              <a:rPr lang="es-ES" sz="1600" dirty="0" err="1" smtClean="0"/>
              <a:t>Firewire</a:t>
            </a:r>
            <a:r>
              <a:rPr lang="es-ES" sz="1600" dirty="0" smtClean="0"/>
              <a:t> o </a:t>
            </a:r>
            <a:r>
              <a:rPr lang="es-ES" sz="1600" dirty="0" err="1" smtClean="0"/>
              <a:t>i.link</a:t>
            </a:r>
            <a:r>
              <a:rPr lang="es-ES" sz="1600" dirty="0" smtClean="0"/>
              <a:t> IEEE1394</a:t>
            </a:r>
          </a:p>
          <a:p>
            <a:pPr lvl="1"/>
            <a:r>
              <a:rPr lang="es-ES" sz="2000" dirty="0" smtClean="0"/>
              <a:t> </a:t>
            </a:r>
            <a:r>
              <a:rPr lang="es-ES" sz="2000" dirty="0" err="1" smtClean="0"/>
              <a:t>Jini</a:t>
            </a:r>
            <a:endParaRPr lang="es-ES" sz="2000" dirty="0" smtClean="0"/>
          </a:p>
          <a:p>
            <a:pPr lvl="2"/>
            <a:r>
              <a:rPr lang="es-ES" sz="1600" dirty="0" smtClean="0"/>
              <a:t>Todos “hablan” con todos y ofrecen servicios</a:t>
            </a:r>
          </a:p>
          <a:p>
            <a:pPr lvl="2"/>
            <a:r>
              <a:rPr lang="es-ES" sz="1600" dirty="0" err="1" smtClean="0"/>
              <a:t>PC´s</a:t>
            </a:r>
            <a:r>
              <a:rPr lang="es-ES" sz="1600" dirty="0" smtClean="0"/>
              <a:t>, cámaras de fotos, móviles, </a:t>
            </a:r>
            <a:r>
              <a:rPr lang="es-ES" sz="1600" dirty="0" err="1" smtClean="0"/>
              <a:t>etc</a:t>
            </a:r>
            <a:endParaRPr lang="es-ES" sz="1600" dirty="0" smtClean="0"/>
          </a:p>
          <a:p>
            <a:pPr lvl="1"/>
            <a:endParaRPr lang="es-ES" sz="2000" dirty="0" smtClean="0"/>
          </a:p>
          <a:p>
            <a:pPr lvl="1">
              <a:buNone/>
            </a:pPr>
            <a:endParaRPr lang="es-ES" sz="2000" dirty="0" smtClean="0"/>
          </a:p>
          <a:p>
            <a:pPr lvl="1"/>
            <a:endParaRPr lang="es-ES" sz="2000" dirty="0"/>
          </a:p>
        </p:txBody>
      </p:sp>
      <p:sp>
        <p:nvSpPr>
          <p:cNvPr id="4" name="1 Título"/>
          <p:cNvSpPr>
            <a:spLocks noGrp="1"/>
          </p:cNvSpPr>
          <p:nvPr>
            <p:ph type="title"/>
          </p:nvPr>
        </p:nvSpPr>
        <p:spPr>
          <a:xfrm>
            <a:off x="457200" y="274638"/>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5" name="4 CuadroTexto"/>
          <p:cNvSpPr txBox="1"/>
          <p:nvPr/>
        </p:nvSpPr>
        <p:spPr>
          <a:xfrm>
            <a:off x="2071670" y="1357298"/>
            <a:ext cx="5357850" cy="369332"/>
          </a:xfrm>
          <a:prstGeom prst="rect">
            <a:avLst/>
          </a:prstGeom>
          <a:noFill/>
        </p:spPr>
        <p:txBody>
          <a:bodyPr wrap="square" rtlCol="0">
            <a:spAutoFit/>
          </a:bodyPr>
          <a:lstStyle/>
          <a:p>
            <a:r>
              <a:rPr lang="es-ES" dirty="0" smtClean="0"/>
              <a:t>DISEÑO Y DESARROLLO DE TARJETA CONTROLADORA</a:t>
            </a:r>
            <a:endParaRPr lang="es-ES" dirty="0"/>
          </a:p>
        </p:txBody>
      </p:sp>
      <p:pic>
        <p:nvPicPr>
          <p:cNvPr id="77825" name="Picture 1"/>
          <p:cNvPicPr>
            <a:picLocks noChangeAspect="1" noChangeArrowheads="1"/>
          </p:cNvPicPr>
          <p:nvPr/>
        </p:nvPicPr>
        <p:blipFill>
          <a:blip r:embed="rId2" cstate="print"/>
          <a:srcRect/>
          <a:stretch>
            <a:fillRect/>
          </a:stretch>
        </p:blipFill>
        <p:spPr bwMode="auto">
          <a:xfrm>
            <a:off x="1571604" y="1857364"/>
            <a:ext cx="6143668" cy="4607751"/>
          </a:xfrm>
          <a:prstGeom prst="rect">
            <a:avLst/>
          </a:prstGeom>
          <a:noFill/>
          <a:ln w="9525" cmpd="sng">
            <a:solidFill>
              <a:schemeClr val="tx1"/>
            </a:solidFill>
            <a:miter lim="800000"/>
            <a:headEnd/>
            <a:tailEnd/>
          </a:ln>
          <a:effectLst/>
        </p:spPr>
      </p:pic>
      <p:sp>
        <p:nvSpPr>
          <p:cNvPr id="6" name="5 Elipse"/>
          <p:cNvSpPr/>
          <p:nvPr/>
        </p:nvSpPr>
        <p:spPr>
          <a:xfrm>
            <a:off x="6215074" y="4286256"/>
            <a:ext cx="1071570" cy="1214446"/>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4214810" y="4572008"/>
            <a:ext cx="571504" cy="642942"/>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4643438" y="3929066"/>
            <a:ext cx="285752" cy="642942"/>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2714612" y="2428868"/>
            <a:ext cx="3071834" cy="107157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2285984" y="2857496"/>
            <a:ext cx="285752" cy="71438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5786446" y="2428868"/>
            <a:ext cx="1357322" cy="857256"/>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3786182" y="3857628"/>
            <a:ext cx="714380" cy="857256"/>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2786050" y="4286256"/>
            <a:ext cx="1071570" cy="1214446"/>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17 Conector recto de flecha"/>
          <p:cNvCxnSpPr>
            <a:endCxn id="12" idx="7"/>
          </p:cNvCxnSpPr>
          <p:nvPr/>
        </p:nvCxnSpPr>
        <p:spPr>
          <a:xfrm rot="10800000" flipV="1">
            <a:off x="6944994" y="2000240"/>
            <a:ext cx="913155" cy="55417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10800000" flipV="1">
            <a:off x="7072330" y="3857628"/>
            <a:ext cx="913155" cy="55417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10800000" flipV="1">
            <a:off x="4214812" y="2143116"/>
            <a:ext cx="428627" cy="268418"/>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1357290" y="2857496"/>
            <a:ext cx="928694" cy="214314"/>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6200000" flipV="1">
            <a:off x="4456177" y="4884812"/>
            <a:ext cx="1660408" cy="714379"/>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16200000" flipV="1">
            <a:off x="4277569" y="5563461"/>
            <a:ext cx="1231804" cy="500066"/>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endCxn id="15" idx="3"/>
          </p:cNvCxnSpPr>
          <p:nvPr/>
        </p:nvCxnSpPr>
        <p:spPr>
          <a:xfrm flipV="1">
            <a:off x="1857356" y="5322851"/>
            <a:ext cx="1085622" cy="535041"/>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rot="5400000" flipH="1" flipV="1">
            <a:off x="3106584" y="5180169"/>
            <a:ext cx="1473340" cy="542771"/>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4643438" y="1857364"/>
            <a:ext cx="642942" cy="369332"/>
          </a:xfrm>
          <a:prstGeom prst="rect">
            <a:avLst/>
          </a:prstGeom>
          <a:noFill/>
        </p:spPr>
        <p:txBody>
          <a:bodyPr wrap="square" rtlCol="0">
            <a:spAutoFit/>
          </a:bodyPr>
          <a:lstStyle/>
          <a:p>
            <a:r>
              <a:rPr lang="es-ES" dirty="0" smtClean="0">
                <a:solidFill>
                  <a:srgbClr val="FF0000"/>
                </a:solidFill>
              </a:rPr>
              <a:t>LCD</a:t>
            </a:r>
            <a:endParaRPr lang="es-ES" dirty="0">
              <a:solidFill>
                <a:srgbClr val="FF0000"/>
              </a:solidFill>
            </a:endParaRPr>
          </a:p>
        </p:txBody>
      </p:sp>
      <p:sp>
        <p:nvSpPr>
          <p:cNvPr id="36" name="35 CuadroTexto"/>
          <p:cNvSpPr txBox="1"/>
          <p:nvPr/>
        </p:nvSpPr>
        <p:spPr>
          <a:xfrm>
            <a:off x="5072066" y="6429396"/>
            <a:ext cx="1000132" cy="369332"/>
          </a:xfrm>
          <a:prstGeom prst="rect">
            <a:avLst/>
          </a:prstGeom>
          <a:noFill/>
        </p:spPr>
        <p:txBody>
          <a:bodyPr wrap="square" rtlCol="0">
            <a:spAutoFit/>
          </a:bodyPr>
          <a:lstStyle/>
          <a:p>
            <a:r>
              <a:rPr lang="es-ES" dirty="0" smtClean="0">
                <a:solidFill>
                  <a:srgbClr val="FF0000"/>
                </a:solidFill>
              </a:rPr>
              <a:t>EEPROM</a:t>
            </a:r>
            <a:endParaRPr lang="es-ES" dirty="0">
              <a:solidFill>
                <a:srgbClr val="FF0000"/>
              </a:solidFill>
            </a:endParaRPr>
          </a:p>
        </p:txBody>
      </p:sp>
      <p:sp>
        <p:nvSpPr>
          <p:cNvPr id="37" name="36 CuadroTexto"/>
          <p:cNvSpPr txBox="1"/>
          <p:nvPr/>
        </p:nvSpPr>
        <p:spPr>
          <a:xfrm>
            <a:off x="7929586" y="3488296"/>
            <a:ext cx="1000132" cy="646331"/>
          </a:xfrm>
          <a:prstGeom prst="rect">
            <a:avLst/>
          </a:prstGeom>
          <a:noFill/>
        </p:spPr>
        <p:txBody>
          <a:bodyPr wrap="square" rtlCol="0">
            <a:spAutoFit/>
          </a:bodyPr>
          <a:lstStyle/>
          <a:p>
            <a:r>
              <a:rPr lang="es-ES" dirty="0" smtClean="0">
                <a:solidFill>
                  <a:srgbClr val="FF0000"/>
                </a:solidFill>
              </a:rPr>
              <a:t>PUERTO</a:t>
            </a:r>
          </a:p>
          <a:p>
            <a:r>
              <a:rPr lang="es-ES" dirty="0" smtClean="0">
                <a:solidFill>
                  <a:srgbClr val="FF0000"/>
                </a:solidFill>
              </a:rPr>
              <a:t>SERIAL</a:t>
            </a:r>
            <a:endParaRPr lang="es-ES" dirty="0">
              <a:solidFill>
                <a:srgbClr val="FF0000"/>
              </a:solidFill>
            </a:endParaRPr>
          </a:p>
        </p:txBody>
      </p:sp>
      <p:sp>
        <p:nvSpPr>
          <p:cNvPr id="38" name="37 CuadroTexto"/>
          <p:cNvSpPr txBox="1"/>
          <p:nvPr/>
        </p:nvSpPr>
        <p:spPr>
          <a:xfrm>
            <a:off x="2428860" y="6143644"/>
            <a:ext cx="2286016" cy="369332"/>
          </a:xfrm>
          <a:prstGeom prst="rect">
            <a:avLst/>
          </a:prstGeom>
          <a:noFill/>
        </p:spPr>
        <p:txBody>
          <a:bodyPr wrap="square" rtlCol="0">
            <a:spAutoFit/>
          </a:bodyPr>
          <a:lstStyle/>
          <a:p>
            <a:r>
              <a:rPr lang="es-ES" dirty="0" smtClean="0">
                <a:solidFill>
                  <a:srgbClr val="FF0000"/>
                </a:solidFill>
              </a:rPr>
              <a:t>MICROCONTROLADOR</a:t>
            </a:r>
            <a:endParaRPr lang="es-ES" dirty="0">
              <a:solidFill>
                <a:srgbClr val="FF0000"/>
              </a:solidFill>
            </a:endParaRPr>
          </a:p>
        </p:txBody>
      </p:sp>
      <p:sp>
        <p:nvSpPr>
          <p:cNvPr id="39" name="38 CuadroTexto"/>
          <p:cNvSpPr txBox="1"/>
          <p:nvPr/>
        </p:nvSpPr>
        <p:spPr>
          <a:xfrm>
            <a:off x="7858180" y="1500174"/>
            <a:ext cx="1357290" cy="923330"/>
          </a:xfrm>
          <a:prstGeom prst="rect">
            <a:avLst/>
          </a:prstGeom>
          <a:noFill/>
        </p:spPr>
        <p:txBody>
          <a:bodyPr wrap="square" rtlCol="0">
            <a:spAutoFit/>
          </a:bodyPr>
          <a:lstStyle/>
          <a:p>
            <a:r>
              <a:rPr lang="es-ES" dirty="0" smtClean="0">
                <a:solidFill>
                  <a:srgbClr val="FF0000"/>
                </a:solidFill>
              </a:rPr>
              <a:t>CONECTOR</a:t>
            </a:r>
          </a:p>
          <a:p>
            <a:r>
              <a:rPr lang="es-ES" dirty="0" smtClean="0">
                <a:solidFill>
                  <a:srgbClr val="FF0000"/>
                </a:solidFill>
              </a:rPr>
              <a:t>MODULAR</a:t>
            </a:r>
          </a:p>
          <a:p>
            <a:r>
              <a:rPr lang="es-ES" dirty="0" smtClean="0">
                <a:solidFill>
                  <a:srgbClr val="FF0000"/>
                </a:solidFill>
              </a:rPr>
              <a:t>RJ45</a:t>
            </a:r>
            <a:endParaRPr lang="es-ES" dirty="0">
              <a:solidFill>
                <a:srgbClr val="FF0000"/>
              </a:solidFill>
            </a:endParaRPr>
          </a:p>
        </p:txBody>
      </p:sp>
      <p:sp>
        <p:nvSpPr>
          <p:cNvPr id="42" name="41 CuadroTexto"/>
          <p:cNvSpPr txBox="1"/>
          <p:nvPr/>
        </p:nvSpPr>
        <p:spPr>
          <a:xfrm>
            <a:off x="1071538" y="5786454"/>
            <a:ext cx="1571636" cy="369332"/>
          </a:xfrm>
          <a:prstGeom prst="rect">
            <a:avLst/>
          </a:prstGeom>
          <a:noFill/>
        </p:spPr>
        <p:txBody>
          <a:bodyPr wrap="square" rtlCol="0">
            <a:spAutoFit/>
          </a:bodyPr>
          <a:lstStyle/>
          <a:p>
            <a:r>
              <a:rPr lang="es-ES" dirty="0" smtClean="0">
                <a:solidFill>
                  <a:srgbClr val="FF0000"/>
                </a:solidFill>
              </a:rPr>
              <a:t>REGULADORES</a:t>
            </a:r>
            <a:endParaRPr lang="es-ES" dirty="0">
              <a:solidFill>
                <a:srgbClr val="FF0000"/>
              </a:solidFill>
            </a:endParaRPr>
          </a:p>
        </p:txBody>
      </p:sp>
      <p:sp>
        <p:nvSpPr>
          <p:cNvPr id="43" name="42 CuadroTexto"/>
          <p:cNvSpPr txBox="1"/>
          <p:nvPr/>
        </p:nvSpPr>
        <p:spPr>
          <a:xfrm>
            <a:off x="500034" y="2500306"/>
            <a:ext cx="1571636" cy="369332"/>
          </a:xfrm>
          <a:prstGeom prst="rect">
            <a:avLst/>
          </a:prstGeom>
          <a:noFill/>
        </p:spPr>
        <p:txBody>
          <a:bodyPr wrap="square" rtlCol="0">
            <a:spAutoFit/>
          </a:bodyPr>
          <a:lstStyle/>
          <a:p>
            <a:r>
              <a:rPr lang="es-ES" dirty="0" smtClean="0">
                <a:solidFill>
                  <a:srgbClr val="FF0000"/>
                </a:solidFill>
              </a:rPr>
              <a:t>BOTONERAS</a:t>
            </a:r>
            <a:endParaRPr lang="es-ES" dirty="0">
              <a:solidFill>
                <a:srgbClr val="FF0000"/>
              </a:solidFill>
            </a:endParaRPr>
          </a:p>
        </p:txBody>
      </p:sp>
      <p:sp>
        <p:nvSpPr>
          <p:cNvPr id="44" name="43 CuadroTexto"/>
          <p:cNvSpPr txBox="1"/>
          <p:nvPr/>
        </p:nvSpPr>
        <p:spPr>
          <a:xfrm>
            <a:off x="5143504" y="6000768"/>
            <a:ext cx="1285884" cy="369332"/>
          </a:xfrm>
          <a:prstGeom prst="rect">
            <a:avLst/>
          </a:prstGeom>
          <a:noFill/>
        </p:spPr>
        <p:txBody>
          <a:bodyPr wrap="square" rtlCol="0">
            <a:spAutoFit/>
          </a:bodyPr>
          <a:lstStyle/>
          <a:p>
            <a:r>
              <a:rPr lang="es-ES" dirty="0" smtClean="0">
                <a:solidFill>
                  <a:srgbClr val="FF0000"/>
                </a:solidFill>
              </a:rPr>
              <a:t>OSCILADOR</a:t>
            </a:r>
            <a:endParaRPr lang="es-ES"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357422" y="1630908"/>
            <a:ext cx="4786346" cy="369332"/>
          </a:xfrm>
          <a:prstGeom prst="rect">
            <a:avLst/>
          </a:prstGeom>
          <a:noFill/>
        </p:spPr>
        <p:txBody>
          <a:bodyPr wrap="square" rtlCol="0">
            <a:spAutoFit/>
          </a:bodyPr>
          <a:lstStyle/>
          <a:p>
            <a:r>
              <a:rPr lang="es-ES" dirty="0" smtClean="0"/>
              <a:t>DISEÑO Y DESARROLLO DE TARJETA DE POTENCIA</a:t>
            </a:r>
            <a:endParaRPr lang="es-ES" dirty="0"/>
          </a:p>
        </p:txBody>
      </p:sp>
      <p:sp>
        <p:nvSpPr>
          <p:cNvPr id="5" name="3 Título"/>
          <p:cNvSpPr>
            <a:spLocks noGrp="1"/>
          </p:cNvSpPr>
          <p:nvPr>
            <p:ph type="title"/>
          </p:nvPr>
        </p:nvSpPr>
        <p:spPr>
          <a:xfrm>
            <a:off x="457200" y="142852"/>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8673" name="Object 1"/>
          <p:cNvGraphicFramePr>
            <a:graphicFrameLocks noChangeAspect="1"/>
          </p:cNvGraphicFramePr>
          <p:nvPr/>
        </p:nvGraphicFramePr>
        <p:xfrm>
          <a:off x="1857356" y="2571744"/>
          <a:ext cx="5524426" cy="2643206"/>
        </p:xfrm>
        <a:graphic>
          <a:graphicData uri="http://schemas.openxmlformats.org/presentationml/2006/ole">
            <p:oleObj spid="_x0000_s28673" r:id="rId3" imgW="4289694" imgH="2048121" progId="Visio.Drawing.11">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pic>
        <p:nvPicPr>
          <p:cNvPr id="5" name="4 Marcador de contenido" descr="EFREN"/>
          <p:cNvPicPr>
            <a:picLocks noGrp="1"/>
          </p:cNvPicPr>
          <p:nvPr>
            <p:ph idx="1"/>
          </p:nvPr>
        </p:nvPicPr>
        <p:blipFill>
          <a:blip r:embed="rId2"/>
          <a:srcRect/>
          <a:stretch>
            <a:fillRect/>
          </a:stretch>
        </p:blipFill>
        <p:spPr bwMode="auto">
          <a:xfrm>
            <a:off x="2285984" y="2285992"/>
            <a:ext cx="4572032" cy="4071966"/>
          </a:xfrm>
          <a:prstGeom prst="rect">
            <a:avLst/>
          </a:prstGeom>
          <a:noFill/>
          <a:ln w="9525">
            <a:noFill/>
            <a:miter lim="800000"/>
            <a:headEnd/>
            <a:tailEnd/>
          </a:ln>
        </p:spPr>
      </p:pic>
      <p:sp>
        <p:nvSpPr>
          <p:cNvPr id="6" name="5 CuadroTexto"/>
          <p:cNvSpPr txBox="1"/>
          <p:nvPr/>
        </p:nvSpPr>
        <p:spPr>
          <a:xfrm>
            <a:off x="2214546" y="1702346"/>
            <a:ext cx="4786346" cy="369332"/>
          </a:xfrm>
          <a:prstGeom prst="rect">
            <a:avLst/>
          </a:prstGeom>
          <a:noFill/>
        </p:spPr>
        <p:txBody>
          <a:bodyPr wrap="square" rtlCol="0">
            <a:spAutoFit/>
          </a:bodyPr>
          <a:lstStyle/>
          <a:p>
            <a:r>
              <a:rPr lang="es-ES" dirty="0" smtClean="0"/>
              <a:t>DISEÑO Y DESARROLLO DE TARJETA DE POTENCIA</a:t>
            </a:r>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457200" y="142852"/>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“Diseño e Implementación de una Tarjeta de Monitoreo y Control en Forma Remota a través de la Internet, utilizando la Tecnología del </a:t>
            </a:r>
            <a:r>
              <a:rPr kumimoji="0" lang="es-ES" sz="2400" b="1" i="0" u="none" strike="noStrike" kern="1200" cap="none" spc="0" normalizeH="0" baseline="0" noProof="0" dirty="0" err="1" smtClean="0">
                <a:ln>
                  <a:noFill/>
                </a:ln>
                <a:solidFill>
                  <a:schemeClr val="tx1"/>
                </a:solidFill>
                <a:effectLst/>
                <a:uLnTx/>
                <a:uFillTx/>
                <a:latin typeface="+mj-lt"/>
                <a:ea typeface="+mj-ea"/>
                <a:cs typeface="+mj-cs"/>
              </a:rPr>
              <a:t>Microcontrolador</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PIC18F97J60”</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2143108" y="1559470"/>
            <a:ext cx="4786346" cy="369332"/>
          </a:xfrm>
          <a:prstGeom prst="rect">
            <a:avLst/>
          </a:prstGeom>
          <a:noFill/>
        </p:spPr>
        <p:txBody>
          <a:bodyPr wrap="square" rtlCol="0">
            <a:spAutoFit/>
          </a:bodyPr>
          <a:lstStyle/>
          <a:p>
            <a:r>
              <a:rPr lang="es-ES" dirty="0" smtClean="0"/>
              <a:t>DISEÑO Y DESARROLLO DE TARJETA DE POTENCIA</a:t>
            </a:r>
            <a:endParaRPr lang="es-ES" dirty="0"/>
          </a:p>
        </p:txBody>
      </p:sp>
      <p:pic>
        <p:nvPicPr>
          <p:cNvPr id="90114" name="Picture 2"/>
          <p:cNvPicPr>
            <a:picLocks noChangeAspect="1" noChangeArrowheads="1"/>
          </p:cNvPicPr>
          <p:nvPr/>
        </p:nvPicPr>
        <p:blipFill>
          <a:blip r:embed="rId2" cstate="print"/>
          <a:srcRect/>
          <a:stretch>
            <a:fillRect/>
          </a:stretch>
        </p:blipFill>
        <p:spPr bwMode="auto">
          <a:xfrm>
            <a:off x="1785918" y="2214553"/>
            <a:ext cx="5572164" cy="4179123"/>
          </a:xfrm>
          <a:prstGeom prst="rect">
            <a:avLst/>
          </a:prstGeom>
          <a:noFill/>
          <a:ln w="9525">
            <a:noFill/>
            <a:miter lim="800000"/>
            <a:headEnd/>
            <a:tailEnd/>
          </a:ln>
          <a:effectLst/>
        </p:spPr>
      </p:pic>
      <p:sp>
        <p:nvSpPr>
          <p:cNvPr id="6" name="5 Elipse"/>
          <p:cNvSpPr/>
          <p:nvPr/>
        </p:nvSpPr>
        <p:spPr>
          <a:xfrm>
            <a:off x="4500562" y="4357694"/>
            <a:ext cx="1928826" cy="1357322"/>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de flecha"/>
          <p:cNvCxnSpPr/>
          <p:nvPr/>
        </p:nvCxnSpPr>
        <p:spPr>
          <a:xfrm rot="10800000">
            <a:off x="6429389" y="5072074"/>
            <a:ext cx="714380" cy="142876"/>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7143800" y="5059932"/>
            <a:ext cx="2000232" cy="369332"/>
          </a:xfrm>
          <a:prstGeom prst="rect">
            <a:avLst/>
          </a:prstGeom>
          <a:noFill/>
        </p:spPr>
        <p:txBody>
          <a:bodyPr wrap="square" rtlCol="0">
            <a:spAutoFit/>
          </a:bodyPr>
          <a:lstStyle/>
          <a:p>
            <a:r>
              <a:rPr lang="es-ES" dirty="0" smtClean="0">
                <a:solidFill>
                  <a:srgbClr val="FF0000"/>
                </a:solidFill>
              </a:rPr>
              <a:t>TRANSFORMADOR</a:t>
            </a:r>
            <a:endParaRPr lang="es-ES" dirty="0">
              <a:solidFill>
                <a:srgbClr val="FF0000"/>
              </a:solidFill>
            </a:endParaRPr>
          </a:p>
        </p:txBody>
      </p:sp>
      <p:sp>
        <p:nvSpPr>
          <p:cNvPr id="10" name="9 Elipse"/>
          <p:cNvSpPr/>
          <p:nvPr/>
        </p:nvSpPr>
        <p:spPr>
          <a:xfrm>
            <a:off x="5429256" y="3786190"/>
            <a:ext cx="500066" cy="571504"/>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de flecha"/>
          <p:cNvCxnSpPr/>
          <p:nvPr/>
        </p:nvCxnSpPr>
        <p:spPr>
          <a:xfrm rot="10800000">
            <a:off x="5929322" y="4143380"/>
            <a:ext cx="714380" cy="142876"/>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6643702" y="4143380"/>
            <a:ext cx="1571636" cy="646331"/>
          </a:xfrm>
          <a:prstGeom prst="rect">
            <a:avLst/>
          </a:prstGeom>
          <a:noFill/>
        </p:spPr>
        <p:txBody>
          <a:bodyPr wrap="square" rtlCol="0">
            <a:spAutoFit/>
          </a:bodyPr>
          <a:lstStyle/>
          <a:p>
            <a:r>
              <a:rPr lang="es-ES" dirty="0" smtClean="0">
                <a:solidFill>
                  <a:srgbClr val="FF0000"/>
                </a:solidFill>
              </a:rPr>
              <a:t>PUENTE DE DIODOS</a:t>
            </a:r>
            <a:endParaRPr lang="es-ES" dirty="0">
              <a:solidFill>
                <a:srgbClr val="FF0000"/>
              </a:solidFill>
            </a:endParaRPr>
          </a:p>
        </p:txBody>
      </p:sp>
      <p:sp>
        <p:nvSpPr>
          <p:cNvPr id="13" name="12 Elipse"/>
          <p:cNvSpPr/>
          <p:nvPr/>
        </p:nvSpPr>
        <p:spPr>
          <a:xfrm>
            <a:off x="4929190" y="2428868"/>
            <a:ext cx="500066" cy="1143008"/>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13 Conector recto de flecha"/>
          <p:cNvCxnSpPr/>
          <p:nvPr/>
        </p:nvCxnSpPr>
        <p:spPr>
          <a:xfrm rot="5400000">
            <a:off x="5429256" y="2500306"/>
            <a:ext cx="357190" cy="35719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3286116" y="2571744"/>
            <a:ext cx="1143008" cy="2928958"/>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7" name="16 Conector recto de flecha"/>
          <p:cNvCxnSpPr/>
          <p:nvPr/>
        </p:nvCxnSpPr>
        <p:spPr>
          <a:xfrm flipV="1">
            <a:off x="2928926" y="4714884"/>
            <a:ext cx="428628" cy="35719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2071670" y="5131370"/>
            <a:ext cx="1285884" cy="369332"/>
          </a:xfrm>
          <a:prstGeom prst="rect">
            <a:avLst/>
          </a:prstGeom>
          <a:noFill/>
        </p:spPr>
        <p:txBody>
          <a:bodyPr wrap="square" rtlCol="0">
            <a:spAutoFit/>
          </a:bodyPr>
          <a:lstStyle/>
          <a:p>
            <a:r>
              <a:rPr lang="es-ES" dirty="0" smtClean="0">
                <a:solidFill>
                  <a:srgbClr val="FF0000"/>
                </a:solidFill>
              </a:rPr>
              <a:t>RELES 12 V.</a:t>
            </a:r>
            <a:endParaRPr lang="es-ES" dirty="0">
              <a:solidFill>
                <a:srgbClr val="FF0000"/>
              </a:solidFill>
            </a:endParaRPr>
          </a:p>
        </p:txBody>
      </p:sp>
      <p:sp>
        <p:nvSpPr>
          <p:cNvPr id="20" name="19 CuadroTexto"/>
          <p:cNvSpPr txBox="1"/>
          <p:nvPr/>
        </p:nvSpPr>
        <p:spPr>
          <a:xfrm>
            <a:off x="5786446" y="2285992"/>
            <a:ext cx="1571636" cy="369332"/>
          </a:xfrm>
          <a:prstGeom prst="rect">
            <a:avLst/>
          </a:prstGeom>
          <a:noFill/>
        </p:spPr>
        <p:txBody>
          <a:bodyPr wrap="square" rtlCol="0">
            <a:spAutoFit/>
          </a:bodyPr>
          <a:lstStyle/>
          <a:p>
            <a:r>
              <a:rPr lang="es-ES" dirty="0" smtClean="0">
                <a:solidFill>
                  <a:srgbClr val="FF0000"/>
                </a:solidFill>
              </a:rPr>
              <a:t>LM 2803</a:t>
            </a:r>
            <a:endParaRPr lang="es-ES"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457200" y="142852"/>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“Diseño e Implementación de una Tarjeta de Monitoreo y Control en Forma Remota a través de la Internet, utilizando la Tecnología del </a:t>
            </a:r>
            <a:r>
              <a:rPr kumimoji="0" lang="es-ES" sz="2400" b="1" i="0" u="none" strike="noStrike" kern="1200" cap="none" spc="0" normalizeH="0" baseline="0" noProof="0" dirty="0" err="1" smtClean="0">
                <a:ln>
                  <a:noFill/>
                </a:ln>
                <a:solidFill>
                  <a:schemeClr val="tx1"/>
                </a:solidFill>
                <a:effectLst/>
                <a:uLnTx/>
                <a:uFillTx/>
                <a:latin typeface="+mj-lt"/>
                <a:ea typeface="+mj-ea"/>
                <a:cs typeface="+mj-cs"/>
              </a:rPr>
              <a:t>Microcontrolador</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PIC18F97J60”</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500034" y="1415465"/>
            <a:ext cx="8143932" cy="584775"/>
          </a:xfrm>
          <a:prstGeom prst="rect">
            <a:avLst/>
          </a:prstGeom>
          <a:noFill/>
        </p:spPr>
        <p:txBody>
          <a:bodyPr wrap="square" rtlCol="0">
            <a:spAutoFit/>
          </a:bodyPr>
          <a:lstStyle/>
          <a:p>
            <a:pPr algn="ctr"/>
            <a:r>
              <a:rPr lang="es-ES" sz="3200" dirty="0" smtClean="0"/>
              <a:t>ANALISIS DE FUNCIONAMIENTO</a:t>
            </a:r>
            <a:endParaRPr lang="es-ES" sz="3200" dirty="0"/>
          </a:p>
        </p:txBody>
      </p:sp>
      <p:sp>
        <p:nvSpPr>
          <p:cNvPr id="6" name="5 CuadroTexto"/>
          <p:cNvSpPr txBox="1"/>
          <p:nvPr/>
        </p:nvSpPr>
        <p:spPr>
          <a:xfrm>
            <a:off x="3428992" y="1928802"/>
            <a:ext cx="2071702" cy="461665"/>
          </a:xfrm>
          <a:prstGeom prst="rect">
            <a:avLst/>
          </a:prstGeom>
          <a:noFill/>
        </p:spPr>
        <p:txBody>
          <a:bodyPr wrap="square" rtlCol="0">
            <a:spAutoFit/>
          </a:bodyPr>
          <a:lstStyle/>
          <a:p>
            <a:r>
              <a:rPr lang="es-ES" sz="2400" dirty="0" smtClean="0"/>
              <a:t>TRANSMISION</a:t>
            </a:r>
            <a:endParaRPr lang="es-ES" sz="2400" dirty="0"/>
          </a:p>
        </p:txBody>
      </p:sp>
      <p:pic>
        <p:nvPicPr>
          <p:cNvPr id="7" name="6 Imagen"/>
          <p:cNvPicPr/>
          <p:nvPr/>
        </p:nvPicPr>
        <p:blipFill>
          <a:blip r:embed="rId2"/>
          <a:srcRect/>
          <a:stretch>
            <a:fillRect/>
          </a:stretch>
        </p:blipFill>
        <p:spPr bwMode="auto">
          <a:xfrm>
            <a:off x="1785918" y="2571744"/>
            <a:ext cx="5429288"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457200" y="7141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“Diseño e Implementación de una Tarjeta de Monitoreo y Control en Forma Remota a través de la Internet, utilizando la Tecnología del </a:t>
            </a:r>
            <a:r>
              <a:rPr kumimoji="0" lang="es-ES" sz="2400" b="1" i="0" u="none" strike="noStrike" kern="1200" cap="none" spc="0" normalizeH="0" baseline="0" noProof="0" dirty="0" err="1" smtClean="0">
                <a:ln>
                  <a:noFill/>
                </a:ln>
                <a:solidFill>
                  <a:schemeClr val="tx1"/>
                </a:solidFill>
                <a:effectLst/>
                <a:uLnTx/>
                <a:uFillTx/>
                <a:latin typeface="+mj-lt"/>
                <a:ea typeface="+mj-ea"/>
                <a:cs typeface="+mj-cs"/>
              </a:rPr>
              <a:t>Microcontrolador</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PIC18F97J60”</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500034" y="1285860"/>
            <a:ext cx="8143932" cy="584775"/>
          </a:xfrm>
          <a:prstGeom prst="rect">
            <a:avLst/>
          </a:prstGeom>
          <a:noFill/>
        </p:spPr>
        <p:txBody>
          <a:bodyPr wrap="square" rtlCol="0">
            <a:spAutoFit/>
          </a:bodyPr>
          <a:lstStyle/>
          <a:p>
            <a:pPr algn="ctr"/>
            <a:r>
              <a:rPr lang="es-ES" sz="3200" dirty="0" smtClean="0"/>
              <a:t>RESULTADOS FINALES</a:t>
            </a:r>
            <a:endParaRPr lang="es-ES" sz="3200" dirty="0"/>
          </a:p>
        </p:txBody>
      </p:sp>
      <p:sp>
        <p:nvSpPr>
          <p:cNvPr id="6" name="5 CuadroTexto"/>
          <p:cNvSpPr txBox="1"/>
          <p:nvPr/>
        </p:nvSpPr>
        <p:spPr>
          <a:xfrm>
            <a:off x="3500430" y="1785926"/>
            <a:ext cx="2071702" cy="461665"/>
          </a:xfrm>
          <a:prstGeom prst="rect">
            <a:avLst/>
          </a:prstGeom>
          <a:noFill/>
        </p:spPr>
        <p:txBody>
          <a:bodyPr wrap="square" rtlCol="0">
            <a:spAutoFit/>
          </a:bodyPr>
          <a:lstStyle/>
          <a:p>
            <a:r>
              <a:rPr lang="es-ES" sz="2400" dirty="0" smtClean="0"/>
              <a:t>TRANSMISION</a:t>
            </a:r>
            <a:endParaRPr lang="es-ES" sz="2400" dirty="0"/>
          </a:p>
        </p:txBody>
      </p:sp>
      <p:pic>
        <p:nvPicPr>
          <p:cNvPr id="7" name="6 Imagen"/>
          <p:cNvPicPr/>
          <p:nvPr/>
        </p:nvPicPr>
        <p:blipFill>
          <a:blip r:embed="rId2"/>
          <a:srcRect/>
          <a:stretch>
            <a:fillRect/>
          </a:stretch>
        </p:blipFill>
        <p:spPr bwMode="auto">
          <a:xfrm>
            <a:off x="428597" y="2285992"/>
            <a:ext cx="3500461" cy="4357718"/>
          </a:xfrm>
          <a:prstGeom prst="rect">
            <a:avLst/>
          </a:prstGeom>
          <a:noFill/>
          <a:ln w="9525">
            <a:noFill/>
            <a:miter lim="800000"/>
            <a:headEnd/>
            <a:tailEnd/>
          </a:ln>
        </p:spPr>
      </p:pic>
      <p:pic>
        <p:nvPicPr>
          <p:cNvPr id="8" name="7 Imagen"/>
          <p:cNvPicPr/>
          <p:nvPr/>
        </p:nvPicPr>
        <p:blipFill>
          <a:blip r:embed="rId3"/>
          <a:srcRect/>
          <a:stretch>
            <a:fillRect/>
          </a:stretch>
        </p:blipFill>
        <p:spPr bwMode="auto">
          <a:xfrm>
            <a:off x="4286248" y="3143248"/>
            <a:ext cx="4352925"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457200" y="142852"/>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“Diseño e Implementación de una Tarjeta de Monitoreo y Control en Forma Remota a través de la Internet, utilizando la Tecnología del </a:t>
            </a:r>
            <a:r>
              <a:rPr kumimoji="0" lang="es-ES" sz="2400" b="1" i="0" u="none" strike="noStrike" kern="1200" cap="none" spc="0" normalizeH="0" baseline="0" noProof="0" dirty="0" err="1" smtClean="0">
                <a:ln>
                  <a:noFill/>
                </a:ln>
                <a:solidFill>
                  <a:schemeClr val="tx1"/>
                </a:solidFill>
                <a:effectLst/>
                <a:uLnTx/>
                <a:uFillTx/>
                <a:latin typeface="+mj-lt"/>
                <a:ea typeface="+mj-ea"/>
                <a:cs typeface="+mj-cs"/>
              </a:rPr>
              <a:t>Microcontrolador</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PIC18F97J60”</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428596" y="1415465"/>
            <a:ext cx="8143932" cy="584775"/>
          </a:xfrm>
          <a:prstGeom prst="rect">
            <a:avLst/>
          </a:prstGeom>
          <a:noFill/>
        </p:spPr>
        <p:txBody>
          <a:bodyPr wrap="square" rtlCol="0">
            <a:spAutoFit/>
          </a:bodyPr>
          <a:lstStyle/>
          <a:p>
            <a:pPr algn="ctr"/>
            <a:r>
              <a:rPr lang="es-ES" sz="3200" dirty="0" smtClean="0"/>
              <a:t>ANALISIS DE FUNCIONAMIENTO</a:t>
            </a:r>
            <a:endParaRPr lang="es-ES" sz="3200" dirty="0"/>
          </a:p>
        </p:txBody>
      </p:sp>
      <p:sp>
        <p:nvSpPr>
          <p:cNvPr id="6" name="5 CuadroTexto"/>
          <p:cNvSpPr txBox="1"/>
          <p:nvPr/>
        </p:nvSpPr>
        <p:spPr>
          <a:xfrm>
            <a:off x="3643306" y="1928803"/>
            <a:ext cx="1714512" cy="461665"/>
          </a:xfrm>
          <a:prstGeom prst="rect">
            <a:avLst/>
          </a:prstGeom>
          <a:noFill/>
        </p:spPr>
        <p:txBody>
          <a:bodyPr wrap="square" rtlCol="0">
            <a:spAutoFit/>
          </a:bodyPr>
          <a:lstStyle/>
          <a:p>
            <a:r>
              <a:rPr lang="es-ES" sz="2400" dirty="0" smtClean="0"/>
              <a:t>RECEPCION</a:t>
            </a:r>
            <a:endParaRPr lang="es-ES" sz="2400" dirty="0"/>
          </a:p>
        </p:txBody>
      </p:sp>
      <p:pic>
        <p:nvPicPr>
          <p:cNvPr id="7" name="6 Imagen"/>
          <p:cNvPicPr/>
          <p:nvPr/>
        </p:nvPicPr>
        <p:blipFill>
          <a:blip r:embed="rId2"/>
          <a:srcRect/>
          <a:stretch>
            <a:fillRect/>
          </a:stretch>
        </p:blipFill>
        <p:spPr bwMode="auto">
          <a:xfrm>
            <a:off x="1752618" y="2571744"/>
            <a:ext cx="539115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457200" y="7141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“Diseño e Implementación de una Tarjeta de Monitoreo y Control en Forma Remota a través de la Internet, utilizando la Tecnología del </a:t>
            </a:r>
            <a:r>
              <a:rPr kumimoji="0" lang="es-ES" sz="2400" b="1" i="0" u="none" strike="noStrike" kern="1200" cap="none" spc="0" normalizeH="0" baseline="0" noProof="0" dirty="0" err="1" smtClean="0">
                <a:ln>
                  <a:noFill/>
                </a:ln>
                <a:solidFill>
                  <a:schemeClr val="tx1"/>
                </a:solidFill>
                <a:effectLst/>
                <a:uLnTx/>
                <a:uFillTx/>
                <a:latin typeface="+mj-lt"/>
                <a:ea typeface="+mj-ea"/>
                <a:cs typeface="+mj-cs"/>
              </a:rPr>
              <a:t>Microcontrolador</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PIC18F97J60”</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500034" y="1214422"/>
            <a:ext cx="8143932" cy="584775"/>
          </a:xfrm>
          <a:prstGeom prst="rect">
            <a:avLst/>
          </a:prstGeom>
          <a:noFill/>
        </p:spPr>
        <p:txBody>
          <a:bodyPr wrap="square" rtlCol="0">
            <a:spAutoFit/>
          </a:bodyPr>
          <a:lstStyle/>
          <a:p>
            <a:pPr algn="ctr"/>
            <a:r>
              <a:rPr lang="es-ES" sz="3200" dirty="0" smtClean="0"/>
              <a:t>RESULTADOS FINALES</a:t>
            </a:r>
            <a:endParaRPr lang="es-ES" sz="3200" dirty="0"/>
          </a:p>
        </p:txBody>
      </p:sp>
      <p:sp>
        <p:nvSpPr>
          <p:cNvPr id="6" name="5 CuadroTexto"/>
          <p:cNvSpPr txBox="1"/>
          <p:nvPr/>
        </p:nvSpPr>
        <p:spPr>
          <a:xfrm>
            <a:off x="3500430" y="1714488"/>
            <a:ext cx="1643074" cy="461665"/>
          </a:xfrm>
          <a:prstGeom prst="rect">
            <a:avLst/>
          </a:prstGeom>
          <a:noFill/>
        </p:spPr>
        <p:txBody>
          <a:bodyPr wrap="square" rtlCol="0">
            <a:spAutoFit/>
          </a:bodyPr>
          <a:lstStyle/>
          <a:p>
            <a:r>
              <a:rPr lang="es-ES" sz="2400" dirty="0" smtClean="0"/>
              <a:t>RECEPCION</a:t>
            </a:r>
            <a:endParaRPr lang="es-ES" sz="2400" dirty="0"/>
          </a:p>
        </p:txBody>
      </p:sp>
      <p:pic>
        <p:nvPicPr>
          <p:cNvPr id="7" name="6 Imagen"/>
          <p:cNvPicPr/>
          <p:nvPr/>
        </p:nvPicPr>
        <p:blipFill>
          <a:blip r:embed="rId2"/>
          <a:srcRect/>
          <a:stretch>
            <a:fillRect/>
          </a:stretch>
        </p:blipFill>
        <p:spPr bwMode="auto">
          <a:xfrm>
            <a:off x="500034" y="2209813"/>
            <a:ext cx="2957518" cy="4433897"/>
          </a:xfrm>
          <a:prstGeom prst="rect">
            <a:avLst/>
          </a:prstGeom>
          <a:noFill/>
          <a:ln w="9525">
            <a:noFill/>
            <a:miter lim="800000"/>
            <a:headEnd/>
            <a:tailEnd/>
          </a:ln>
        </p:spPr>
      </p:pic>
      <p:pic>
        <p:nvPicPr>
          <p:cNvPr id="8" name="7 Imagen"/>
          <p:cNvPicPr/>
          <p:nvPr/>
        </p:nvPicPr>
        <p:blipFill>
          <a:blip r:embed="rId3"/>
          <a:srcRect/>
          <a:stretch>
            <a:fillRect/>
          </a:stretch>
        </p:blipFill>
        <p:spPr bwMode="auto">
          <a:xfrm>
            <a:off x="4038629" y="3000372"/>
            <a:ext cx="4676775"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457200" y="7141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“Diseño e Implementación de una Tarjeta de Monitoreo y Control en Forma Remota a través de la Internet, utilizando la Tecnología del </a:t>
            </a:r>
            <a:r>
              <a:rPr kumimoji="0" lang="es-ES" sz="2400" b="1" i="0" u="none" strike="noStrike" kern="1200" cap="none" spc="0" normalizeH="0" baseline="0" noProof="0" dirty="0" err="1" smtClean="0">
                <a:ln>
                  <a:noFill/>
                </a:ln>
                <a:solidFill>
                  <a:schemeClr val="tx1"/>
                </a:solidFill>
                <a:effectLst/>
                <a:uLnTx/>
                <a:uFillTx/>
                <a:latin typeface="+mj-lt"/>
                <a:ea typeface="+mj-ea"/>
                <a:cs typeface="+mj-cs"/>
              </a:rPr>
              <a:t>Microcontrolador</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PIC18F97J60”</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500034" y="1214422"/>
            <a:ext cx="8143932" cy="584775"/>
          </a:xfrm>
          <a:prstGeom prst="rect">
            <a:avLst/>
          </a:prstGeom>
          <a:noFill/>
        </p:spPr>
        <p:txBody>
          <a:bodyPr wrap="square" rtlCol="0">
            <a:spAutoFit/>
          </a:bodyPr>
          <a:lstStyle/>
          <a:p>
            <a:pPr algn="ctr"/>
            <a:r>
              <a:rPr lang="es-ES" sz="3200" dirty="0" smtClean="0"/>
              <a:t>RESULTADOS</a:t>
            </a:r>
            <a:endParaRPr lang="es-ES" sz="3200" dirty="0"/>
          </a:p>
        </p:txBody>
      </p:sp>
      <p:sp>
        <p:nvSpPr>
          <p:cNvPr id="6" name="5 CuadroTexto"/>
          <p:cNvSpPr txBox="1"/>
          <p:nvPr/>
        </p:nvSpPr>
        <p:spPr>
          <a:xfrm>
            <a:off x="1071538" y="1714489"/>
            <a:ext cx="7358114" cy="461665"/>
          </a:xfrm>
          <a:prstGeom prst="rect">
            <a:avLst/>
          </a:prstGeom>
          <a:noFill/>
        </p:spPr>
        <p:txBody>
          <a:bodyPr wrap="square" rtlCol="0">
            <a:spAutoFit/>
          </a:bodyPr>
          <a:lstStyle/>
          <a:p>
            <a:r>
              <a:rPr lang="es-ES" sz="2400" dirty="0" smtClean="0"/>
              <a:t>Tarjeta de Red Intel(R) PRO/100 VE Network </a:t>
            </a:r>
            <a:r>
              <a:rPr lang="es-ES" sz="2400" dirty="0" err="1" smtClean="0"/>
              <a:t>Connection</a:t>
            </a:r>
            <a:endParaRPr lang="es-ES" sz="2400" dirty="0"/>
          </a:p>
        </p:txBody>
      </p:sp>
      <p:pic>
        <p:nvPicPr>
          <p:cNvPr id="7" name="6 Imagen"/>
          <p:cNvPicPr/>
          <p:nvPr/>
        </p:nvPicPr>
        <p:blipFill>
          <a:blip r:embed="rId2"/>
          <a:srcRect/>
          <a:stretch>
            <a:fillRect/>
          </a:stretch>
        </p:blipFill>
        <p:spPr bwMode="auto">
          <a:xfrm>
            <a:off x="2214546" y="2214554"/>
            <a:ext cx="4500594"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a:xfrm>
            <a:off x="457200" y="7141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“Diseño e Implementación de una Tarjeta de Monitoreo y Control en Forma Remota a través de la Internet, utilizando la Tecnología del </a:t>
            </a:r>
            <a:r>
              <a:rPr kumimoji="0" lang="es-ES" sz="2400" b="1" i="0" u="none" strike="noStrike" kern="1200" cap="none" spc="0" normalizeH="0" baseline="0" noProof="0" dirty="0" err="1" smtClean="0">
                <a:ln>
                  <a:noFill/>
                </a:ln>
                <a:solidFill>
                  <a:schemeClr val="tx1"/>
                </a:solidFill>
                <a:effectLst/>
                <a:uLnTx/>
                <a:uFillTx/>
                <a:latin typeface="+mj-lt"/>
                <a:ea typeface="+mj-ea"/>
                <a:cs typeface="+mj-cs"/>
              </a:rPr>
              <a:t>Microcontrolador</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PIC18F97J60”</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5 Tabla"/>
          <p:cNvGraphicFramePr>
            <a:graphicFrameLocks noGrp="1"/>
          </p:cNvGraphicFramePr>
          <p:nvPr/>
        </p:nvGraphicFramePr>
        <p:xfrm>
          <a:off x="1595438" y="2857496"/>
          <a:ext cx="5905520" cy="2286016"/>
        </p:xfrm>
        <a:graphic>
          <a:graphicData uri="http://schemas.openxmlformats.org/drawingml/2006/table">
            <a:tbl>
              <a:tblPr firstRow="1" bandRow="1">
                <a:tableStyleId>{5C22544A-7EE6-4342-B048-85BDC9FD1C3A}</a:tableStyleId>
              </a:tblPr>
              <a:tblGrid>
                <a:gridCol w="2952760"/>
                <a:gridCol w="2952760"/>
              </a:tblGrid>
              <a:tr h="571504">
                <a:tc>
                  <a:txBody>
                    <a:bodyPr/>
                    <a:lstStyle/>
                    <a:p>
                      <a:endParaRPr lang="es-ES" dirty="0"/>
                    </a:p>
                  </a:txBody>
                  <a:tcPr/>
                </a:tc>
                <a:tc>
                  <a:txBody>
                    <a:bodyPr/>
                    <a:lstStyle/>
                    <a:p>
                      <a:pPr algn="ctr"/>
                      <a:r>
                        <a:rPr lang="es-ES" dirty="0" smtClean="0"/>
                        <a:t>PRECIOS</a:t>
                      </a:r>
                      <a:endParaRPr lang="es-ES" dirty="0"/>
                    </a:p>
                  </a:txBody>
                  <a:tcPr/>
                </a:tc>
              </a:tr>
              <a:tr h="571504">
                <a:tc>
                  <a:txBody>
                    <a:bodyPr/>
                    <a:lstStyle/>
                    <a:p>
                      <a:r>
                        <a:rPr lang="es-ES" dirty="0" smtClean="0"/>
                        <a:t>TARJETA CONTROLADORA</a:t>
                      </a:r>
                      <a:endParaRPr lang="es-ES" dirty="0"/>
                    </a:p>
                  </a:txBody>
                  <a:tcPr/>
                </a:tc>
                <a:tc>
                  <a:txBody>
                    <a:bodyPr/>
                    <a:lstStyle/>
                    <a:p>
                      <a:pPr algn="ctr"/>
                      <a:r>
                        <a:rPr lang="es-ES" dirty="0" smtClean="0"/>
                        <a:t>$519.75</a:t>
                      </a:r>
                      <a:endParaRPr lang="es-ES" dirty="0"/>
                    </a:p>
                  </a:txBody>
                  <a:tcPr/>
                </a:tc>
              </a:tr>
              <a:tr h="571504">
                <a:tc>
                  <a:txBody>
                    <a:bodyPr/>
                    <a:lstStyle/>
                    <a:p>
                      <a:r>
                        <a:rPr lang="es-ES" dirty="0" smtClean="0"/>
                        <a:t>ADAPTADOR</a:t>
                      </a:r>
                      <a:endParaRPr lang="es-ES" dirty="0"/>
                    </a:p>
                  </a:txBody>
                  <a:tcPr/>
                </a:tc>
                <a:tc>
                  <a:txBody>
                    <a:bodyPr/>
                    <a:lstStyle/>
                    <a:p>
                      <a:pPr algn="ctr"/>
                      <a:r>
                        <a:rPr lang="es-ES" dirty="0" smtClean="0"/>
                        <a:t>$56.60</a:t>
                      </a:r>
                      <a:endParaRPr lang="es-ES" dirty="0"/>
                    </a:p>
                  </a:txBody>
                  <a:tcPr/>
                </a:tc>
              </a:tr>
              <a:tr h="571504">
                <a:tc>
                  <a:txBody>
                    <a:bodyPr/>
                    <a:lstStyle/>
                    <a:p>
                      <a:r>
                        <a:rPr lang="es-ES" dirty="0" smtClean="0"/>
                        <a:t>TOTAL</a:t>
                      </a:r>
                      <a:endParaRPr lang="es-ES" dirty="0"/>
                    </a:p>
                  </a:txBody>
                  <a:tcPr/>
                </a:tc>
                <a:tc>
                  <a:txBody>
                    <a:bodyPr/>
                    <a:lstStyle/>
                    <a:p>
                      <a:pPr algn="ctr"/>
                      <a:r>
                        <a:rPr lang="es-ES" dirty="0" smtClean="0"/>
                        <a:t>$576.35</a:t>
                      </a:r>
                      <a:endParaRPr lang="es-ES" dirty="0"/>
                    </a:p>
                  </a:txBody>
                  <a:tcPr/>
                </a:tc>
              </a:tr>
            </a:tbl>
          </a:graphicData>
        </a:graphic>
      </p:graphicFrame>
      <p:sp>
        <p:nvSpPr>
          <p:cNvPr id="7" name="6 CuadroTexto"/>
          <p:cNvSpPr txBox="1"/>
          <p:nvPr/>
        </p:nvSpPr>
        <p:spPr>
          <a:xfrm>
            <a:off x="3000364" y="1701217"/>
            <a:ext cx="3357586" cy="584775"/>
          </a:xfrm>
          <a:prstGeom prst="rect">
            <a:avLst/>
          </a:prstGeom>
          <a:noFill/>
        </p:spPr>
        <p:txBody>
          <a:bodyPr wrap="square" rtlCol="0">
            <a:spAutoFit/>
          </a:bodyPr>
          <a:lstStyle/>
          <a:p>
            <a:r>
              <a:rPr lang="es-ES" sz="3200" dirty="0" smtClean="0"/>
              <a:t>TABLA DE PRECIOS</a:t>
            </a:r>
            <a:endParaRPr lang="es-E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72072"/>
          </a:xfrm>
        </p:spPr>
        <p:txBody>
          <a:bodyPr>
            <a:normAutofit fontScale="85000" lnSpcReduction="20000"/>
          </a:bodyPr>
          <a:lstStyle/>
          <a:p>
            <a:r>
              <a:rPr lang="es-ES" sz="2400" dirty="0" smtClean="0"/>
              <a:t>Tecnología y Protocolos utilizados en la </a:t>
            </a:r>
            <a:r>
              <a:rPr lang="es-ES" sz="2400" dirty="0" err="1" smtClean="0"/>
              <a:t>Domótica</a:t>
            </a:r>
            <a:endParaRPr lang="es-ES" sz="2400" dirty="0" smtClean="0"/>
          </a:p>
          <a:p>
            <a:pPr>
              <a:buNone/>
            </a:pPr>
            <a:endParaRPr lang="es-ES" sz="2400" dirty="0" smtClean="0"/>
          </a:p>
          <a:p>
            <a:pPr lvl="1"/>
            <a:r>
              <a:rPr lang="es-ES" sz="2000" dirty="0" err="1" smtClean="0"/>
              <a:t>HAPi</a:t>
            </a:r>
            <a:r>
              <a:rPr lang="es-ES" sz="2000" dirty="0" smtClean="0"/>
              <a:t> (Home </a:t>
            </a:r>
            <a:r>
              <a:rPr lang="es-ES" sz="2000" dirty="0" err="1" smtClean="0"/>
              <a:t>ApI</a:t>
            </a:r>
            <a:r>
              <a:rPr lang="es-ES" sz="2000" dirty="0" smtClean="0"/>
              <a:t>)</a:t>
            </a:r>
          </a:p>
          <a:p>
            <a:pPr lvl="2"/>
            <a:r>
              <a:rPr lang="es-ES" sz="1600" dirty="0" smtClean="0"/>
              <a:t>Especificación y Desarrollo de conjuntos de servidores</a:t>
            </a:r>
          </a:p>
          <a:p>
            <a:pPr lvl="2"/>
            <a:r>
              <a:rPr lang="es-ES" sz="1600" dirty="0" smtClean="0"/>
              <a:t>Interfaces de programación </a:t>
            </a:r>
          </a:p>
          <a:p>
            <a:pPr lvl="2"/>
            <a:r>
              <a:rPr lang="es-ES" sz="1600" dirty="0" smtClean="0"/>
              <a:t>Orientado a automatización y control</a:t>
            </a:r>
          </a:p>
          <a:p>
            <a:pPr lvl="1"/>
            <a:endParaRPr lang="es-ES" sz="400" dirty="0" smtClean="0"/>
          </a:p>
          <a:p>
            <a:pPr lvl="1"/>
            <a:r>
              <a:rPr lang="es-ES" sz="2000" dirty="0" smtClean="0"/>
              <a:t>TCP/IP (</a:t>
            </a:r>
            <a:r>
              <a:rPr lang="es-ES" sz="2000" dirty="0" err="1" smtClean="0"/>
              <a:t>Transmision</a:t>
            </a:r>
            <a:r>
              <a:rPr lang="es-ES" sz="2000" dirty="0" smtClean="0"/>
              <a:t> Control </a:t>
            </a:r>
            <a:r>
              <a:rPr lang="es-ES" sz="2000" dirty="0" err="1" smtClean="0"/>
              <a:t>Protocol</a:t>
            </a:r>
            <a:r>
              <a:rPr lang="es-ES" sz="2000" dirty="0" smtClean="0"/>
              <a:t> / Internet </a:t>
            </a:r>
            <a:r>
              <a:rPr lang="es-ES" sz="2000" dirty="0" err="1" smtClean="0"/>
              <a:t>Protocol</a:t>
            </a:r>
            <a:r>
              <a:rPr lang="es-ES" sz="2000" dirty="0" smtClean="0"/>
              <a:t>) </a:t>
            </a:r>
          </a:p>
          <a:p>
            <a:pPr lvl="2"/>
            <a:r>
              <a:rPr lang="es-ES" sz="1600" dirty="0" smtClean="0"/>
              <a:t>Conjunto de protocolos para LAN y WAN</a:t>
            </a:r>
          </a:p>
          <a:p>
            <a:pPr lvl="1"/>
            <a:r>
              <a:rPr lang="es-ES" sz="2000" dirty="0" err="1" smtClean="0"/>
              <a:t>Zig</a:t>
            </a:r>
            <a:r>
              <a:rPr lang="es-ES" sz="2000" dirty="0" smtClean="0"/>
              <a:t> </a:t>
            </a:r>
            <a:r>
              <a:rPr lang="es-ES" sz="2000" dirty="0" err="1" smtClean="0"/>
              <a:t>Bee</a:t>
            </a:r>
            <a:endParaRPr lang="es-ES" sz="2000" dirty="0" smtClean="0"/>
          </a:p>
          <a:p>
            <a:pPr lvl="2"/>
            <a:r>
              <a:rPr lang="es-ES" sz="1600" dirty="0" smtClean="0"/>
              <a:t>Tecnología inalámbrica vía radio, bidireccional</a:t>
            </a:r>
          </a:p>
          <a:p>
            <a:pPr lvl="2"/>
            <a:r>
              <a:rPr lang="es-ES" sz="1600" dirty="0" smtClean="0"/>
              <a:t>Velocidades 20 KB/s y 250 KB/s</a:t>
            </a:r>
          </a:p>
          <a:p>
            <a:pPr lvl="1"/>
            <a:r>
              <a:rPr lang="es-ES" sz="2000" dirty="0" smtClean="0"/>
              <a:t>X-10</a:t>
            </a:r>
          </a:p>
          <a:p>
            <a:pPr lvl="2"/>
            <a:r>
              <a:rPr lang="es-ES" sz="1600" dirty="0" smtClean="0"/>
              <a:t>Información en AM y frecuencia fija a120 </a:t>
            </a:r>
            <a:r>
              <a:rPr lang="es-ES" sz="1600" dirty="0" err="1" smtClean="0"/>
              <a:t>KHz</a:t>
            </a:r>
            <a:endParaRPr lang="es-ES" sz="1600" dirty="0" smtClean="0"/>
          </a:p>
          <a:p>
            <a:pPr lvl="2"/>
            <a:r>
              <a:rPr lang="es-ES" sz="1600" dirty="0" smtClean="0"/>
              <a:t>Amplitud 6 </a:t>
            </a:r>
            <a:r>
              <a:rPr lang="es-ES" sz="1600" dirty="0" err="1" smtClean="0"/>
              <a:t>Vpp.</a:t>
            </a:r>
            <a:r>
              <a:rPr lang="es-ES" sz="1600" dirty="0" smtClean="0"/>
              <a:t> (USA) y 2.8 </a:t>
            </a:r>
            <a:r>
              <a:rPr lang="es-ES" sz="1600" dirty="0" err="1" smtClean="0"/>
              <a:t>Vpp</a:t>
            </a:r>
            <a:r>
              <a:rPr lang="es-ES" sz="1600" dirty="0" smtClean="0"/>
              <a:t> (Europa)</a:t>
            </a:r>
          </a:p>
          <a:p>
            <a:pPr lvl="2"/>
            <a:r>
              <a:rPr lang="es-ES" sz="1600" dirty="0" smtClean="0"/>
              <a:t>Medio: Líneas de baja tensión (60 y 50 bps)</a:t>
            </a:r>
          </a:p>
          <a:p>
            <a:pPr lvl="1"/>
            <a:r>
              <a:rPr lang="es-ES" sz="2000" dirty="0" err="1" smtClean="0"/>
              <a:t>BatiBus</a:t>
            </a:r>
            <a:endParaRPr lang="es-ES" sz="2000" dirty="0" smtClean="0"/>
          </a:p>
          <a:p>
            <a:pPr lvl="2"/>
            <a:r>
              <a:rPr lang="es-ES" sz="1600" dirty="0" smtClean="0"/>
              <a:t>Gestión técnica de edificios</a:t>
            </a:r>
          </a:p>
          <a:p>
            <a:pPr lvl="2"/>
            <a:r>
              <a:rPr lang="es-ES" sz="1600" dirty="0" smtClean="0"/>
              <a:t>Sensores de unión y actuadores “inteligentes”</a:t>
            </a:r>
          </a:p>
          <a:p>
            <a:pPr lvl="2"/>
            <a:r>
              <a:rPr lang="es-ES" sz="1600" dirty="0" smtClean="0"/>
              <a:t>Velocidad binaria 4800 bps</a:t>
            </a:r>
          </a:p>
          <a:p>
            <a:pPr lvl="2"/>
            <a:r>
              <a:rPr lang="es-ES" sz="1600" dirty="0" smtClean="0"/>
              <a:t>CSMA – CA</a:t>
            </a:r>
          </a:p>
          <a:p>
            <a:pPr lvl="1"/>
            <a:endParaRPr lang="es-ES" sz="2000" dirty="0" smtClean="0"/>
          </a:p>
          <a:p>
            <a:pPr lvl="1"/>
            <a:endParaRPr lang="es-ES" sz="2000" dirty="0"/>
          </a:p>
        </p:txBody>
      </p:sp>
      <p:sp>
        <p:nvSpPr>
          <p:cNvPr id="4" name="1 Título"/>
          <p:cNvSpPr>
            <a:spLocks noGrp="1"/>
          </p:cNvSpPr>
          <p:nvPr>
            <p:ph type="title"/>
          </p:nvPr>
        </p:nvSpPr>
        <p:spPr>
          <a:xfrm>
            <a:off x="457200" y="274638"/>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457200" y="7141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“Diseño e Implementación de una Tarjeta de Monitoreo y Control en Forma Remota a través de la Internet, utilizando la Tecnología del </a:t>
            </a:r>
            <a:r>
              <a:rPr kumimoji="0" lang="es-ES" sz="2400" b="1" i="0" u="none" strike="noStrike" kern="1200" cap="none" spc="0" normalizeH="0" baseline="0" noProof="0" dirty="0" err="1" smtClean="0">
                <a:ln>
                  <a:noFill/>
                </a:ln>
                <a:solidFill>
                  <a:schemeClr val="tx1"/>
                </a:solidFill>
                <a:effectLst/>
                <a:uLnTx/>
                <a:uFillTx/>
                <a:latin typeface="+mj-lt"/>
                <a:ea typeface="+mj-ea"/>
                <a:cs typeface="+mj-cs"/>
              </a:rPr>
              <a:t>Microcontrolador</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PIC18F97J60”</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2857488" y="1285860"/>
            <a:ext cx="3143272" cy="646331"/>
          </a:xfrm>
          <a:prstGeom prst="rect">
            <a:avLst/>
          </a:prstGeom>
          <a:noFill/>
        </p:spPr>
        <p:txBody>
          <a:bodyPr wrap="square" rtlCol="0">
            <a:spAutoFit/>
          </a:bodyPr>
          <a:lstStyle/>
          <a:p>
            <a:r>
              <a:rPr lang="es-ES" sz="3600" dirty="0" smtClean="0"/>
              <a:t>CONCLUSIONES</a:t>
            </a:r>
            <a:endParaRPr lang="es-ES" sz="3600" dirty="0"/>
          </a:p>
        </p:txBody>
      </p:sp>
      <p:sp>
        <p:nvSpPr>
          <p:cNvPr id="6" name="5 CuadroTexto"/>
          <p:cNvSpPr txBox="1"/>
          <p:nvPr/>
        </p:nvSpPr>
        <p:spPr>
          <a:xfrm>
            <a:off x="857224" y="2071678"/>
            <a:ext cx="7358114" cy="3970318"/>
          </a:xfrm>
          <a:prstGeom prst="rect">
            <a:avLst/>
          </a:prstGeom>
          <a:noFill/>
        </p:spPr>
        <p:txBody>
          <a:bodyPr wrap="square" rtlCol="0">
            <a:spAutoFit/>
          </a:bodyPr>
          <a:lstStyle/>
          <a:p>
            <a:pPr algn="just">
              <a:buFont typeface="Arial" pitchFamily="34" charset="0"/>
              <a:buChar char="•"/>
            </a:pPr>
            <a:r>
              <a:rPr lang="es-EC" dirty="0" smtClean="0"/>
              <a:t>  </a:t>
            </a:r>
            <a:r>
              <a:rPr lang="es-EC" i="1" dirty="0" smtClean="0"/>
              <a:t>La utilización de los protocolos TCP/IP dan los resultados esperados y son la</a:t>
            </a:r>
          </a:p>
          <a:p>
            <a:pPr algn="just"/>
            <a:r>
              <a:rPr lang="es-EC" i="1" dirty="0" smtClean="0"/>
              <a:t>    base en la elaboración  del  código fuente,  especialmente  en  la  etapa  de</a:t>
            </a:r>
          </a:p>
          <a:p>
            <a:pPr algn="just"/>
            <a:r>
              <a:rPr lang="es-EC" i="1" dirty="0" smtClean="0"/>
              <a:t>    conexión   a   Internet   del   módulo   embebido   Ethernet   que    posee   el </a:t>
            </a:r>
          </a:p>
          <a:p>
            <a:pPr algn="just"/>
            <a:r>
              <a:rPr lang="es-EC" i="1" dirty="0" smtClean="0"/>
              <a:t>    </a:t>
            </a:r>
            <a:r>
              <a:rPr lang="es-EC" i="1" dirty="0" err="1" smtClean="0"/>
              <a:t>microcontrolador</a:t>
            </a:r>
            <a:r>
              <a:rPr lang="es-EC" i="1" dirty="0" smtClean="0"/>
              <a:t>  que  utilizamos;  además,  se  pudo  observar  el  trabajo </a:t>
            </a:r>
          </a:p>
          <a:p>
            <a:pPr algn="just"/>
            <a:r>
              <a:rPr lang="es-EC" i="1" dirty="0" smtClean="0"/>
              <a:t>    realizado a través de cada una de las cinco capas del modelo TCP/IP como</a:t>
            </a:r>
          </a:p>
          <a:p>
            <a:pPr algn="just"/>
            <a:r>
              <a:rPr lang="es-EC" i="1" dirty="0" smtClean="0"/>
              <a:t>    lo demuestra el código.</a:t>
            </a:r>
          </a:p>
          <a:p>
            <a:pPr algn="just"/>
            <a:endParaRPr lang="es-EC" i="1" dirty="0" smtClean="0"/>
          </a:p>
          <a:p>
            <a:pPr algn="just">
              <a:buFont typeface="Arial" pitchFamily="34" charset="0"/>
              <a:buChar char="•"/>
            </a:pPr>
            <a:r>
              <a:rPr lang="es-EC" dirty="0" smtClean="0"/>
              <a:t>  </a:t>
            </a:r>
            <a:r>
              <a:rPr lang="es-EC" i="1" dirty="0" smtClean="0"/>
              <a:t>El  PIC18F97J60   es  el  indicado  para  aplicaciones  de   </a:t>
            </a:r>
            <a:r>
              <a:rPr lang="es-EC" i="1" dirty="0" err="1" smtClean="0"/>
              <a:t>domótica</a:t>
            </a:r>
            <a:r>
              <a:rPr lang="es-EC" i="1" dirty="0" smtClean="0"/>
              <a:t>,   ya que </a:t>
            </a:r>
          </a:p>
          <a:p>
            <a:pPr algn="just"/>
            <a:r>
              <a:rPr lang="es-EC" i="1" dirty="0" smtClean="0"/>
              <a:t>    su   costo   no   es  muy  elevado  y  por  medio   de  una  simple   lógica   de</a:t>
            </a:r>
          </a:p>
          <a:p>
            <a:pPr algn="just"/>
            <a:r>
              <a:rPr lang="es-EC" i="1" dirty="0" smtClean="0"/>
              <a:t>    programación   nos   da   la  facilidad   de   desarrollar  diferentes  tipos  de</a:t>
            </a:r>
          </a:p>
          <a:p>
            <a:pPr algn="just"/>
            <a:r>
              <a:rPr lang="es-EC" i="1" dirty="0" smtClean="0"/>
              <a:t>    automatizaciones   en  el   hogar  o  empresa  para un mayor control de la</a:t>
            </a:r>
          </a:p>
          <a:p>
            <a:pPr algn="just"/>
            <a:r>
              <a:rPr lang="es-EC" i="1" dirty="0" smtClean="0"/>
              <a:t>    misma.</a:t>
            </a:r>
          </a:p>
          <a:p>
            <a:pPr algn="just">
              <a:buFont typeface="Arial" pitchFamily="34" charset="0"/>
              <a:buChar char="•"/>
            </a:pPr>
            <a:endParaRPr lang="es-EC" dirty="0" smtClean="0"/>
          </a:p>
          <a:p>
            <a:pPr algn="just">
              <a:buFont typeface="Arial" pitchFamily="34" charset="0"/>
              <a:buChar char="•"/>
            </a:pPr>
            <a:endParaRPr lang="es-ES"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60557"/>
            <a:ext cx="8229600" cy="4525963"/>
          </a:xfrm>
        </p:spPr>
        <p:txBody>
          <a:bodyPr>
            <a:normAutofit/>
          </a:bodyPr>
          <a:lstStyle/>
          <a:p>
            <a:pPr>
              <a:buNone/>
            </a:pPr>
            <a:endParaRPr lang="es-ES" dirty="0" smtClean="0"/>
          </a:p>
          <a:p>
            <a:r>
              <a:rPr lang="es-ES" sz="1800" i="1" dirty="0" smtClean="0"/>
              <a:t>A pesar de que usamos el programa </a:t>
            </a:r>
            <a:r>
              <a:rPr lang="es-ES" sz="1800" i="1" dirty="0" err="1" smtClean="0"/>
              <a:t>Dreamweaver</a:t>
            </a:r>
            <a:r>
              <a:rPr lang="es-ES" sz="1800" i="1" dirty="0" smtClean="0"/>
              <a:t>  versión 8.0, es imprescindible indicar </a:t>
            </a:r>
            <a:r>
              <a:rPr lang="es-ES" sz="1800" i="1" dirty="0" err="1" smtClean="0"/>
              <a:t>qu</a:t>
            </a:r>
            <a:r>
              <a:rPr lang="es-ES" sz="1800" i="1" dirty="0" smtClean="0"/>
              <a:t> puede usarse incluso un editor de textos tan simple como el </a:t>
            </a:r>
            <a:r>
              <a:rPr lang="es-ES" sz="1800" i="1" dirty="0" err="1" smtClean="0"/>
              <a:t>notepad</a:t>
            </a:r>
            <a:r>
              <a:rPr lang="es-ES" sz="1800" i="1" dirty="0" smtClean="0"/>
              <a:t> de Windows.</a:t>
            </a:r>
          </a:p>
          <a:p>
            <a:endParaRPr lang="es-ES" sz="1800" i="1" dirty="0" smtClean="0"/>
          </a:p>
          <a:p>
            <a:r>
              <a:rPr lang="es-ES" sz="1800" i="1" dirty="0" smtClean="0"/>
              <a:t>Normalmente la interface de fuerza, suele ser bastante tediosa de resolver debido a que hay que hacer un acoplamiento de niveles.  Esto lo hemos manejado  con el circuito   integrado    ULN2803AG   provisto   por   TOSHIBA,   con  lo  que  no  solo superamos  lo engorroso del asunto sino que logramos que la etapa de fuerza sea muy pequeña en comparación con los esquemas tradicionales de manejo de relés hechos a base  de  transistores y  adicional a eso permite disminuir el consumo de potencia.</a:t>
            </a:r>
          </a:p>
          <a:p>
            <a:endParaRPr lang="es-EC" dirty="0" smtClean="0"/>
          </a:p>
          <a:p>
            <a:endParaRPr lang="es-ES" dirty="0"/>
          </a:p>
        </p:txBody>
      </p:sp>
      <p:sp>
        <p:nvSpPr>
          <p:cNvPr id="4" name="3 Título"/>
          <p:cNvSpPr txBox="1">
            <a:spLocks/>
          </p:cNvSpPr>
          <p:nvPr/>
        </p:nvSpPr>
        <p:spPr>
          <a:xfrm>
            <a:off x="457200" y="7141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“Diseño e Implementación de una Tarjeta de Monitoreo y Control en Forma Remota a través de la Internet, utilizando la Tecnología del </a:t>
            </a:r>
            <a:r>
              <a:rPr kumimoji="0" lang="es-ES" sz="2400" b="1" i="0" u="none" strike="noStrike" kern="1200" cap="none" spc="0" normalizeH="0" baseline="0" noProof="0" dirty="0" err="1" smtClean="0">
                <a:ln>
                  <a:noFill/>
                </a:ln>
                <a:solidFill>
                  <a:schemeClr val="tx1"/>
                </a:solidFill>
                <a:effectLst/>
                <a:uLnTx/>
                <a:uFillTx/>
                <a:latin typeface="+mj-lt"/>
                <a:ea typeface="+mj-ea"/>
                <a:cs typeface="+mj-cs"/>
              </a:rPr>
              <a:t>Microcontrolador</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PIC18F97J60”</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2857488" y="1285860"/>
            <a:ext cx="3143272" cy="646331"/>
          </a:xfrm>
          <a:prstGeom prst="rect">
            <a:avLst/>
          </a:prstGeom>
          <a:noFill/>
        </p:spPr>
        <p:txBody>
          <a:bodyPr wrap="square" rtlCol="0">
            <a:spAutoFit/>
          </a:bodyPr>
          <a:lstStyle/>
          <a:p>
            <a:r>
              <a:rPr lang="es-ES" sz="3600" dirty="0" smtClean="0"/>
              <a:t>CONCLUSIONES</a:t>
            </a:r>
            <a:endParaRPr lang="es-ES" sz="3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2117747"/>
            <a:ext cx="8229600" cy="2597137"/>
          </a:xfrm>
        </p:spPr>
        <p:txBody>
          <a:bodyPr>
            <a:normAutofit/>
          </a:bodyPr>
          <a:lstStyle/>
          <a:p>
            <a:pPr>
              <a:buNone/>
            </a:pPr>
            <a:endParaRPr lang="es-ES" dirty="0" smtClean="0"/>
          </a:p>
          <a:p>
            <a:pPr algn="just"/>
            <a:r>
              <a:rPr lang="es-ES" sz="1800" i="1" dirty="0" smtClean="0"/>
              <a:t>Al hacer la comparación de velocidades entre la tarjeta que diseñamos con el </a:t>
            </a:r>
            <a:r>
              <a:rPr lang="es-ES" sz="1800" i="1" dirty="0" err="1" smtClean="0"/>
              <a:t>microcontrolador</a:t>
            </a:r>
            <a:r>
              <a:rPr lang="es-ES" sz="1800" i="1" dirty="0" smtClean="0"/>
              <a:t> PIC18F97J60 y la tarjeta de red 10/100  Intel® PRO/100 VE Network </a:t>
            </a:r>
            <a:r>
              <a:rPr lang="es-ES" sz="1800" i="1" dirty="0" err="1" smtClean="0"/>
              <a:t>Connection</a:t>
            </a:r>
            <a:r>
              <a:rPr lang="es-ES" sz="1800" i="1" dirty="0" smtClean="0"/>
              <a:t>, pudimos verificar que esa característica era muy similar en ambas, lo cual nos deja muy satisfechos, ya que nuestro objetivo cuando empezamos este proyecto fue lograr un producto que sirva para el control remoto de actividades en el hogar con características que puedan competir en el mercado</a:t>
            </a:r>
            <a:r>
              <a:rPr lang="es-ES" sz="1800" dirty="0" smtClean="0"/>
              <a:t>.</a:t>
            </a:r>
            <a:endParaRPr lang="es-ES" sz="1800" dirty="0"/>
          </a:p>
        </p:txBody>
      </p:sp>
      <p:sp>
        <p:nvSpPr>
          <p:cNvPr id="5" name="3 Título"/>
          <p:cNvSpPr txBox="1">
            <a:spLocks/>
          </p:cNvSpPr>
          <p:nvPr/>
        </p:nvSpPr>
        <p:spPr>
          <a:xfrm>
            <a:off x="457200" y="7141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latin typeface="+mj-lt"/>
                <a:ea typeface="+mj-ea"/>
                <a:cs typeface="+mj-cs"/>
              </a:rPr>
              <a:t>“Diseño e Implementación de una Tarjeta de Monitoreo y Control en Forma Remota a través de la Internet, utilizando la Tecnología del </a:t>
            </a:r>
            <a:r>
              <a:rPr kumimoji="0" lang="es-ES" sz="2400" b="1" i="0" u="none" strike="noStrike" kern="1200" cap="none" spc="0" normalizeH="0" baseline="0" noProof="0" dirty="0" err="1" smtClean="0">
                <a:ln>
                  <a:noFill/>
                </a:ln>
                <a:solidFill>
                  <a:schemeClr val="tx1"/>
                </a:solidFill>
                <a:effectLst/>
                <a:uLnTx/>
                <a:uFillTx/>
                <a:latin typeface="+mj-lt"/>
                <a:ea typeface="+mj-ea"/>
                <a:cs typeface="+mj-cs"/>
              </a:rPr>
              <a:t>Microcontrolador</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 PIC18F97J60”</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2857488" y="1285860"/>
            <a:ext cx="3143272" cy="646331"/>
          </a:xfrm>
          <a:prstGeom prst="rect">
            <a:avLst/>
          </a:prstGeom>
          <a:noFill/>
        </p:spPr>
        <p:txBody>
          <a:bodyPr wrap="square" rtlCol="0">
            <a:spAutoFit/>
          </a:bodyPr>
          <a:lstStyle/>
          <a:p>
            <a:r>
              <a:rPr lang="es-ES" sz="3600" dirty="0" smtClean="0"/>
              <a:t>CONCLUSIONES</a:t>
            </a:r>
            <a:endParaRPr lang="es-ES"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2976" y="2500306"/>
            <a:ext cx="6786610" cy="1631216"/>
          </a:xfrm>
          <a:prstGeom prst="rect">
            <a:avLst/>
          </a:prstGeom>
          <a:noFill/>
        </p:spPr>
        <p:txBody>
          <a:bodyPr wrap="square" rtlCol="0">
            <a:spAutoFit/>
          </a:bodyPr>
          <a:lstStyle/>
          <a:p>
            <a:r>
              <a:rPr lang="es-ES" sz="10000" dirty="0" smtClean="0">
                <a:latin typeface="Edwardian Script ITC" pitchFamily="66" charset="0"/>
              </a:rPr>
              <a:t>Muchas  Gracias</a:t>
            </a:r>
            <a:r>
              <a:rPr lang="es-ES" sz="9600" dirty="0" smtClean="0">
                <a:latin typeface="Edwardian Script ITC" pitchFamily="66" charset="0"/>
              </a:rPr>
              <a:t> </a:t>
            </a:r>
            <a:endParaRPr lang="es-ES" sz="9600" dirty="0">
              <a:latin typeface="Edwardian Script ITC"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72072"/>
          </a:xfrm>
        </p:spPr>
        <p:txBody>
          <a:bodyPr>
            <a:normAutofit/>
          </a:bodyPr>
          <a:lstStyle/>
          <a:p>
            <a:r>
              <a:rPr lang="es-ES" sz="2400" dirty="0" smtClean="0"/>
              <a:t>Tecnología y Protocolos utilizados en la </a:t>
            </a:r>
            <a:r>
              <a:rPr lang="es-ES" sz="2400" dirty="0" err="1" smtClean="0"/>
              <a:t>Domótica</a:t>
            </a:r>
            <a:endParaRPr lang="es-ES" sz="2400" dirty="0" smtClean="0"/>
          </a:p>
          <a:p>
            <a:pPr lvl="1">
              <a:buNone/>
            </a:pPr>
            <a:endParaRPr lang="es-ES" sz="1600" dirty="0" smtClean="0"/>
          </a:p>
          <a:p>
            <a:pPr lvl="1"/>
            <a:r>
              <a:rPr lang="es-ES" sz="2000" dirty="0" smtClean="0"/>
              <a:t>EIB (</a:t>
            </a:r>
            <a:r>
              <a:rPr lang="es-ES" sz="2000" dirty="0" err="1" smtClean="0"/>
              <a:t>European</a:t>
            </a:r>
            <a:r>
              <a:rPr lang="es-ES" sz="2000" dirty="0" smtClean="0"/>
              <a:t> </a:t>
            </a:r>
            <a:r>
              <a:rPr lang="es-ES" sz="2000" dirty="0" err="1" smtClean="0"/>
              <a:t>Instalation</a:t>
            </a:r>
            <a:r>
              <a:rPr lang="es-ES" sz="2000" dirty="0" smtClean="0"/>
              <a:t> Bus)</a:t>
            </a:r>
          </a:p>
          <a:p>
            <a:pPr lvl="2"/>
            <a:r>
              <a:rPr lang="es-ES" sz="1600" dirty="0" smtClean="0"/>
              <a:t>Comunica a los dispositivos de una instalación eléctrica</a:t>
            </a:r>
          </a:p>
          <a:p>
            <a:pPr lvl="2"/>
            <a:r>
              <a:rPr lang="es-ES" sz="1600" dirty="0" smtClean="0"/>
              <a:t>Modelo OSI</a:t>
            </a:r>
          </a:p>
          <a:p>
            <a:pPr lvl="1"/>
            <a:r>
              <a:rPr lang="es-ES" sz="2000" dirty="0" smtClean="0"/>
              <a:t>EHS</a:t>
            </a:r>
          </a:p>
          <a:p>
            <a:pPr lvl="2"/>
            <a:r>
              <a:rPr lang="es-ES" sz="1600" dirty="0" smtClean="0"/>
              <a:t>Substituto Europeo de </a:t>
            </a:r>
            <a:r>
              <a:rPr lang="es-ES" sz="1600" dirty="0" err="1" smtClean="0"/>
              <a:t>CEBus</a:t>
            </a:r>
            <a:endParaRPr lang="es-ES" sz="1600" dirty="0" smtClean="0"/>
          </a:p>
          <a:p>
            <a:pPr lvl="1"/>
            <a:r>
              <a:rPr lang="es-ES" sz="2000" dirty="0" err="1" smtClean="0"/>
              <a:t>Konnex</a:t>
            </a:r>
            <a:endParaRPr lang="es-ES" sz="2000" dirty="0" smtClean="0"/>
          </a:p>
          <a:p>
            <a:pPr lvl="2"/>
            <a:r>
              <a:rPr lang="es-ES" sz="1600" dirty="0" smtClean="0"/>
              <a:t>Fusión de EIB + </a:t>
            </a:r>
            <a:r>
              <a:rPr lang="es-ES" sz="1600" dirty="0" err="1" smtClean="0"/>
              <a:t>BatiBus</a:t>
            </a:r>
            <a:r>
              <a:rPr lang="es-ES" sz="1600" dirty="0" smtClean="0"/>
              <a:t> + EHS</a:t>
            </a:r>
          </a:p>
          <a:p>
            <a:pPr lvl="2"/>
            <a:r>
              <a:rPr lang="es-ES" sz="1600" dirty="0" smtClean="0"/>
              <a:t>Medio: Par trenzado, Ondas Portadoras, Ethernet, RF</a:t>
            </a:r>
          </a:p>
          <a:p>
            <a:pPr lvl="1"/>
            <a:endParaRPr lang="es-ES" sz="2000" dirty="0" smtClean="0"/>
          </a:p>
          <a:p>
            <a:pPr lvl="1"/>
            <a:endParaRPr lang="es-ES" sz="2000" dirty="0"/>
          </a:p>
        </p:txBody>
      </p:sp>
      <p:sp>
        <p:nvSpPr>
          <p:cNvPr id="4" name="1 Título"/>
          <p:cNvSpPr>
            <a:spLocks noGrp="1"/>
          </p:cNvSpPr>
          <p:nvPr>
            <p:ph type="title"/>
          </p:nvPr>
        </p:nvSpPr>
        <p:spPr>
          <a:xfrm>
            <a:off x="457200" y="274638"/>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829180" cy="4525963"/>
          </a:xfrm>
        </p:spPr>
        <p:txBody>
          <a:bodyPr/>
          <a:lstStyle/>
          <a:p>
            <a:pPr>
              <a:buNone/>
            </a:pPr>
            <a:r>
              <a:rPr lang="es-EC" sz="4000" b="1" dirty="0" smtClean="0"/>
              <a:t>ETHERNET</a:t>
            </a:r>
          </a:p>
          <a:p>
            <a:r>
              <a:rPr lang="es-EC" dirty="0" smtClean="0"/>
              <a:t>Familia de Tecnologías </a:t>
            </a:r>
          </a:p>
          <a:p>
            <a:r>
              <a:rPr lang="es-EC" dirty="0" smtClean="0"/>
              <a:t>LAN Acceso Múltiple con Detección de Portadora y Detección de Colisiones CSMA/CD.</a:t>
            </a:r>
          </a:p>
          <a:p>
            <a:r>
              <a:rPr lang="es-EC" dirty="0" smtClean="0"/>
              <a:t>Capa Física y Enlace de Datos</a:t>
            </a:r>
            <a:endParaRPr lang="es-EC" dirty="0"/>
          </a:p>
        </p:txBody>
      </p:sp>
      <p:sp>
        <p:nvSpPr>
          <p:cNvPr id="4" name="1 Título"/>
          <p:cNvSpPr>
            <a:spLocks noGrp="1"/>
          </p:cNvSpPr>
          <p:nvPr>
            <p:ph type="title"/>
          </p:nvPr>
        </p:nvSpPr>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9875" name="Object 3"/>
          <p:cNvGraphicFramePr>
            <a:graphicFrameLocks noChangeAspect="1"/>
          </p:cNvGraphicFramePr>
          <p:nvPr/>
        </p:nvGraphicFramePr>
        <p:xfrm>
          <a:off x="5357818" y="1785926"/>
          <a:ext cx="3286127" cy="4672015"/>
        </p:xfrm>
        <a:graphic>
          <a:graphicData uri="http://schemas.openxmlformats.org/presentationml/2006/ole">
            <p:oleObj spid="_x0000_s79875" name="Visio" r:id="rId3" imgW="2999570" imgH="4318667" progId="Visio.Drawing.11">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29058" y="1600200"/>
            <a:ext cx="4757742" cy="4525963"/>
          </a:xfrm>
        </p:spPr>
        <p:txBody>
          <a:bodyPr/>
          <a:lstStyle/>
          <a:p>
            <a:pPr>
              <a:buNone/>
            </a:pPr>
            <a:r>
              <a:rPr lang="es-ES" b="1" dirty="0" smtClean="0"/>
              <a:t>Modelo de Referencia OSI</a:t>
            </a:r>
          </a:p>
          <a:p>
            <a:r>
              <a:rPr lang="es-ES" dirty="0" smtClean="0"/>
              <a:t>ISO</a:t>
            </a:r>
          </a:p>
          <a:p>
            <a:r>
              <a:rPr lang="es-ES" dirty="0" smtClean="0"/>
              <a:t>Compatibilidad</a:t>
            </a:r>
          </a:p>
          <a:p>
            <a:r>
              <a:rPr lang="es-ES" dirty="0" smtClean="0"/>
              <a:t>Interoperabilidad</a:t>
            </a:r>
          </a:p>
          <a:p>
            <a:pPr>
              <a:buNone/>
            </a:pPr>
            <a:endParaRPr lang="es-ES" dirty="0" smtClean="0"/>
          </a:p>
          <a:p>
            <a:endParaRPr lang="es-EC" dirty="0"/>
          </a:p>
        </p:txBody>
      </p:sp>
      <p:pic>
        <p:nvPicPr>
          <p:cNvPr id="80900" name="Picture 4"/>
          <p:cNvPicPr>
            <a:picLocks noChangeAspect="1" noChangeArrowheads="1"/>
          </p:cNvPicPr>
          <p:nvPr/>
        </p:nvPicPr>
        <p:blipFill>
          <a:blip r:embed="rId2"/>
          <a:srcRect/>
          <a:stretch>
            <a:fillRect/>
          </a:stretch>
        </p:blipFill>
        <p:spPr bwMode="auto">
          <a:xfrm>
            <a:off x="571472" y="1571612"/>
            <a:ext cx="3238500" cy="4510087"/>
          </a:xfrm>
          <a:prstGeom prst="rect">
            <a:avLst/>
          </a:prstGeom>
          <a:noFill/>
          <a:ln w="9525">
            <a:noFill/>
            <a:miter lim="800000"/>
            <a:headEnd/>
            <a:tailEnd/>
          </a:ln>
          <a:effectLst/>
        </p:spPr>
      </p:pic>
      <p:sp>
        <p:nvSpPr>
          <p:cNvPr id="7" name="1 Título"/>
          <p:cNvSpPr>
            <a:spLocks noGrp="1"/>
          </p:cNvSpPr>
          <p:nvPr>
            <p:ph type="title"/>
          </p:nvPr>
        </p:nvSpPr>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600200"/>
            <a:ext cx="3328982" cy="4525963"/>
          </a:xfrm>
        </p:spPr>
        <p:txBody>
          <a:bodyPr/>
          <a:lstStyle/>
          <a:p>
            <a:r>
              <a:rPr lang="es-ES" sz="2000" dirty="0" smtClean="0"/>
              <a:t>Modelo de Referencia OSI</a:t>
            </a:r>
          </a:p>
          <a:p>
            <a:pPr>
              <a:buNone/>
            </a:pPr>
            <a:endParaRPr lang="es-ES" dirty="0" smtClean="0"/>
          </a:p>
        </p:txBody>
      </p:sp>
      <p:sp>
        <p:nvSpPr>
          <p:cNvPr id="4" name="1 Título"/>
          <p:cNvSpPr>
            <a:spLocks noGrp="1"/>
          </p:cNvSpPr>
          <p:nvPr>
            <p:ph type="title"/>
          </p:nvPr>
        </p:nvSpPr>
        <p:spPr>
          <a:xfrm>
            <a:off x="457200" y="274638"/>
            <a:ext cx="8229600" cy="1143000"/>
          </a:xfrm>
        </p:spPr>
        <p:txBody>
          <a:bodyPr>
            <a:noAutofit/>
          </a:bodyPr>
          <a:lstStyle/>
          <a:p>
            <a:r>
              <a:rPr lang="es-ES" sz="2400" b="1" dirty="0" smtClean="0"/>
              <a:t>“Diseño e Implementación de una Tarjeta de Monitoreo y Control en Forma Remota a través de la Internet, utilizando la Tecnología del </a:t>
            </a:r>
            <a:r>
              <a:rPr lang="es-ES" sz="2400" b="1" dirty="0" err="1" smtClean="0"/>
              <a:t>Microcontrolador</a:t>
            </a:r>
            <a:r>
              <a:rPr lang="es-ES" sz="2400" b="1" dirty="0" smtClean="0"/>
              <a:t> PIC18F97J60”</a:t>
            </a:r>
            <a:endParaRPr lang="es-ES" sz="2400" dirty="0"/>
          </a:p>
        </p:txBody>
      </p:sp>
      <p:sp>
        <p:nvSpPr>
          <p:cNvPr id="6" name="2 Marcador de contenido"/>
          <p:cNvSpPr txBox="1">
            <a:spLocks/>
          </p:cNvSpPr>
          <p:nvPr/>
        </p:nvSpPr>
        <p:spPr>
          <a:xfrm>
            <a:off x="4743480" y="1617681"/>
            <a:ext cx="3614734"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Modelo de Referencia</a:t>
            </a:r>
            <a:r>
              <a:rPr kumimoji="0" lang="es-ES" sz="2000" b="0" i="0" u="none" strike="noStrike" kern="1200" cap="none" spc="0" normalizeH="0" noProof="0" dirty="0" smtClean="0">
                <a:ln>
                  <a:noFill/>
                </a:ln>
                <a:solidFill>
                  <a:schemeClr val="tx1"/>
                </a:solidFill>
                <a:effectLst/>
                <a:uLnTx/>
                <a:uFillTx/>
                <a:latin typeface="+mn-lt"/>
                <a:ea typeface="+mn-ea"/>
                <a:cs typeface="+mn-cs"/>
              </a:rPr>
              <a:t> TCP/IP</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2">
            <a:lum contrast="-40000"/>
          </a:blip>
          <a:srcRect/>
          <a:stretch>
            <a:fillRect/>
          </a:stretch>
        </p:blipFill>
        <p:spPr bwMode="auto">
          <a:xfrm>
            <a:off x="5143504" y="2071678"/>
            <a:ext cx="2714644" cy="4456409"/>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lum contrast="-40000"/>
          </a:blip>
          <a:srcRect/>
          <a:stretch>
            <a:fillRect/>
          </a:stretch>
        </p:blipFill>
        <p:spPr bwMode="auto">
          <a:xfrm>
            <a:off x="842948" y="2031051"/>
            <a:ext cx="2728920" cy="4469783"/>
          </a:xfrm>
          <a:prstGeom prst="rect">
            <a:avLst/>
          </a:prstGeom>
          <a:noFill/>
          <a:ln w="9525">
            <a:noFill/>
            <a:miter lim="800000"/>
            <a:headEnd/>
            <a:tailEnd/>
          </a:ln>
          <a:effectLst/>
        </p:spPr>
      </p:pic>
      <p:sp>
        <p:nvSpPr>
          <p:cNvPr id="12" name="11 Cerrar llave"/>
          <p:cNvSpPr/>
          <p:nvPr/>
        </p:nvSpPr>
        <p:spPr>
          <a:xfrm>
            <a:off x="3643306" y="2214554"/>
            <a:ext cx="214314" cy="1714512"/>
          </a:xfrm>
          <a:prstGeom prst="rightBrace">
            <a:avLst/>
          </a:prstGeom>
          <a:noFill/>
          <a:ln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Cerrar llave"/>
          <p:cNvSpPr/>
          <p:nvPr/>
        </p:nvSpPr>
        <p:spPr>
          <a:xfrm>
            <a:off x="3643306" y="4000504"/>
            <a:ext cx="142876" cy="428628"/>
          </a:xfrm>
          <a:prstGeom prst="rightBrace">
            <a:avLst/>
          </a:prstGeom>
          <a:noFill/>
          <a:ln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errar llave"/>
          <p:cNvSpPr/>
          <p:nvPr/>
        </p:nvSpPr>
        <p:spPr>
          <a:xfrm>
            <a:off x="3643306" y="5214950"/>
            <a:ext cx="214314" cy="1071570"/>
          </a:xfrm>
          <a:prstGeom prst="rightBrace">
            <a:avLst/>
          </a:prstGeom>
          <a:noFill/>
          <a:ln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Cerrar llave"/>
          <p:cNvSpPr/>
          <p:nvPr/>
        </p:nvSpPr>
        <p:spPr>
          <a:xfrm rot="10800000">
            <a:off x="4786314" y="2143116"/>
            <a:ext cx="214314" cy="1785950"/>
          </a:xfrm>
          <a:prstGeom prst="rightBrace">
            <a:avLst/>
          </a:prstGeom>
          <a:noFill/>
          <a:ln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15 Cerrar llave"/>
          <p:cNvSpPr/>
          <p:nvPr/>
        </p:nvSpPr>
        <p:spPr>
          <a:xfrm rot="10800000">
            <a:off x="4786314" y="4071942"/>
            <a:ext cx="214314" cy="357190"/>
          </a:xfrm>
          <a:prstGeom prst="rightBrace">
            <a:avLst/>
          </a:prstGeom>
          <a:noFill/>
          <a:ln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16 Cerrar llave"/>
          <p:cNvSpPr/>
          <p:nvPr/>
        </p:nvSpPr>
        <p:spPr>
          <a:xfrm rot="10800000">
            <a:off x="4786314" y="5214950"/>
            <a:ext cx="214314" cy="1143008"/>
          </a:xfrm>
          <a:prstGeom prst="rightBrace">
            <a:avLst/>
          </a:prstGeom>
          <a:noFill/>
          <a:ln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17 CuadroTexto"/>
          <p:cNvSpPr txBox="1"/>
          <p:nvPr/>
        </p:nvSpPr>
        <p:spPr>
          <a:xfrm>
            <a:off x="4000496" y="2571744"/>
            <a:ext cx="714380" cy="1077218"/>
          </a:xfrm>
          <a:prstGeom prst="rect">
            <a:avLst/>
          </a:prstGeom>
          <a:noFill/>
        </p:spPr>
        <p:txBody>
          <a:bodyPr wrap="square" rtlCol="0">
            <a:spAutoFit/>
          </a:bodyPr>
          <a:lstStyle/>
          <a:p>
            <a:pPr algn="ctr"/>
            <a:r>
              <a:rPr lang="es-ES" sz="1600" dirty="0" smtClean="0"/>
              <a:t>HTTP </a:t>
            </a:r>
            <a:r>
              <a:rPr lang="es-ES" sz="1600" dirty="0" err="1" smtClean="0"/>
              <a:t>TelnetFTP</a:t>
            </a:r>
            <a:r>
              <a:rPr lang="es-ES" sz="1600" dirty="0" smtClean="0"/>
              <a:t> SMTP</a:t>
            </a:r>
            <a:endParaRPr lang="es-ES" sz="1600" dirty="0"/>
          </a:p>
        </p:txBody>
      </p:sp>
      <p:sp>
        <p:nvSpPr>
          <p:cNvPr id="19" name="18 CuadroTexto"/>
          <p:cNvSpPr txBox="1"/>
          <p:nvPr/>
        </p:nvSpPr>
        <p:spPr>
          <a:xfrm>
            <a:off x="3857620" y="4071942"/>
            <a:ext cx="1000132" cy="338554"/>
          </a:xfrm>
          <a:prstGeom prst="rect">
            <a:avLst/>
          </a:prstGeom>
          <a:noFill/>
        </p:spPr>
        <p:txBody>
          <a:bodyPr wrap="square" rtlCol="0">
            <a:spAutoFit/>
          </a:bodyPr>
          <a:lstStyle/>
          <a:p>
            <a:r>
              <a:rPr lang="es-ES" sz="1600" dirty="0" smtClean="0"/>
              <a:t>TCP, UDP</a:t>
            </a:r>
            <a:endParaRPr lang="es-ES" sz="1600" dirty="0"/>
          </a:p>
        </p:txBody>
      </p:sp>
      <p:sp>
        <p:nvSpPr>
          <p:cNvPr id="20" name="19 Cerrar llave"/>
          <p:cNvSpPr/>
          <p:nvPr/>
        </p:nvSpPr>
        <p:spPr>
          <a:xfrm>
            <a:off x="3643306" y="4643446"/>
            <a:ext cx="142876" cy="428628"/>
          </a:xfrm>
          <a:prstGeom prst="rightBrace">
            <a:avLst/>
          </a:prstGeom>
          <a:noFill/>
          <a:ln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 name="20 Cerrar llave"/>
          <p:cNvSpPr/>
          <p:nvPr/>
        </p:nvSpPr>
        <p:spPr>
          <a:xfrm rot="10800000">
            <a:off x="4786315" y="4643446"/>
            <a:ext cx="214314" cy="357190"/>
          </a:xfrm>
          <a:prstGeom prst="rightBrace">
            <a:avLst/>
          </a:prstGeom>
          <a:noFill/>
          <a:ln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21 CuadroTexto"/>
          <p:cNvSpPr txBox="1"/>
          <p:nvPr/>
        </p:nvSpPr>
        <p:spPr>
          <a:xfrm>
            <a:off x="3786182" y="4558737"/>
            <a:ext cx="1071570" cy="584775"/>
          </a:xfrm>
          <a:prstGeom prst="rect">
            <a:avLst/>
          </a:prstGeom>
          <a:noFill/>
        </p:spPr>
        <p:txBody>
          <a:bodyPr wrap="square" rtlCol="0">
            <a:spAutoFit/>
          </a:bodyPr>
          <a:lstStyle/>
          <a:p>
            <a:pPr algn="ctr"/>
            <a:r>
              <a:rPr lang="es-ES" sz="1600" dirty="0" smtClean="0"/>
              <a:t>IP, ICMP, ARP</a:t>
            </a:r>
            <a:endParaRPr lang="es-ES" sz="1600" dirty="0"/>
          </a:p>
        </p:txBody>
      </p:sp>
      <p:sp>
        <p:nvSpPr>
          <p:cNvPr id="23" name="22 CuadroTexto"/>
          <p:cNvSpPr txBox="1"/>
          <p:nvPr/>
        </p:nvSpPr>
        <p:spPr>
          <a:xfrm>
            <a:off x="3786182" y="5476418"/>
            <a:ext cx="1071570" cy="738664"/>
          </a:xfrm>
          <a:prstGeom prst="rect">
            <a:avLst/>
          </a:prstGeom>
          <a:noFill/>
        </p:spPr>
        <p:txBody>
          <a:bodyPr wrap="square" rtlCol="0">
            <a:spAutoFit/>
          </a:bodyPr>
          <a:lstStyle/>
          <a:p>
            <a:pPr algn="ctr"/>
            <a:r>
              <a:rPr lang="es-ES" sz="1400" dirty="0" smtClean="0"/>
              <a:t>Dispositivo Controlador NIC</a:t>
            </a:r>
            <a:endParaRPr lang="es-E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TotalTime>
  <Words>2521</Words>
  <Application>Microsoft Office PowerPoint</Application>
  <PresentationFormat>Presentación en pantalla (4:3)</PresentationFormat>
  <Paragraphs>344</Paragraphs>
  <Slides>53</Slides>
  <Notes>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53</vt:i4>
      </vt:variant>
    </vt:vector>
  </HeadingPairs>
  <TitlesOfParts>
    <vt:vector size="56" baseType="lpstr">
      <vt:lpstr>Tema de Office</vt:lpstr>
      <vt:lpstr>Visio</vt:lpstr>
      <vt:lpstr>Dibujo de Microsoft Office Visio</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Diapositiva 18</vt:lpstr>
      <vt:lpstr>Diapositiva 19</vt:lpstr>
      <vt:lpstr>Diapositiva 20</vt:lpstr>
      <vt:lpstr>Diapositiva 21</vt:lpstr>
      <vt:lpstr>Diapositiva 22</vt:lpstr>
      <vt:lpstr>Diapositiva 23</vt:lpstr>
      <vt:lpstr>Diapositiva 24</vt:lpstr>
      <vt:lpstr>Diapositiva 25</vt:lpstr>
      <vt:lpstr>Diapositiva 26</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“Diseño e Implementación de una Tarjeta de Monitoreo y Control en Forma Remota a través de la Internet, utilizando la Tecnología del Microcontrolador PIC18F97J60”</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Company>My 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 una Tarjeta de Monitoreo y Control en Forma Remota a través de la Internet, utilizando la Tecnología del Microcontrolador PIC18F97J60”</dc:title>
  <dc:creator>Efrén</dc:creator>
  <cp:lastModifiedBy>Usuario</cp:lastModifiedBy>
  <cp:revision>84</cp:revision>
  <dcterms:created xsi:type="dcterms:W3CDTF">2009-03-04T00:33:35Z</dcterms:created>
  <dcterms:modified xsi:type="dcterms:W3CDTF">2009-03-09T06:36:43Z</dcterms:modified>
</cp:coreProperties>
</file>