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6" r:id="rId3"/>
    <p:sldId id="366" r:id="rId4"/>
    <p:sldId id="367" r:id="rId5"/>
    <p:sldId id="382" r:id="rId6"/>
    <p:sldId id="365" r:id="rId7"/>
    <p:sldId id="314" r:id="rId8"/>
    <p:sldId id="315" r:id="rId9"/>
    <p:sldId id="384" r:id="rId10"/>
    <p:sldId id="316" r:id="rId11"/>
    <p:sldId id="368" r:id="rId12"/>
    <p:sldId id="369" r:id="rId13"/>
    <p:sldId id="370" r:id="rId14"/>
    <p:sldId id="372" r:id="rId15"/>
    <p:sldId id="373" r:id="rId16"/>
    <p:sldId id="383" r:id="rId17"/>
    <p:sldId id="338" r:id="rId18"/>
    <p:sldId id="386" r:id="rId19"/>
    <p:sldId id="339" r:id="rId20"/>
    <p:sldId id="379" r:id="rId21"/>
    <p:sldId id="344" r:id="rId22"/>
    <p:sldId id="345" r:id="rId23"/>
    <p:sldId id="346" r:id="rId24"/>
    <p:sldId id="347" r:id="rId25"/>
    <p:sldId id="349" r:id="rId26"/>
    <p:sldId id="350" r:id="rId27"/>
    <p:sldId id="324" r:id="rId28"/>
    <p:sldId id="352" r:id="rId29"/>
    <p:sldId id="354" r:id="rId30"/>
    <p:sldId id="355" r:id="rId31"/>
    <p:sldId id="380" r:id="rId32"/>
    <p:sldId id="357" r:id="rId33"/>
    <p:sldId id="358" r:id="rId34"/>
    <p:sldId id="359" r:id="rId35"/>
    <p:sldId id="360" r:id="rId36"/>
    <p:sldId id="361" r:id="rId37"/>
    <p:sldId id="377" r:id="rId38"/>
    <p:sldId id="362" r:id="rId39"/>
    <p:sldId id="363" r:id="rId40"/>
    <p:sldId id="364" r:id="rId41"/>
    <p:sldId id="311" r:id="rId42"/>
    <p:sldId id="378" r:id="rId43"/>
    <p:sldId id="387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FF"/>
    <a:srgbClr val="A50021"/>
    <a:srgbClr val="99FF33"/>
    <a:srgbClr val="99CC00"/>
    <a:srgbClr val="FFFF99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93" autoAdjust="0"/>
    <p:restoredTop sz="94627" autoAdjust="0"/>
  </p:normalViewPr>
  <p:slideViewPr>
    <p:cSldViewPr>
      <p:cViewPr varScale="1">
        <p:scale>
          <a:sx n="55" d="100"/>
          <a:sy n="55" d="100"/>
        </p:scale>
        <p:origin x="-7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1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7C7230-75A5-4498-9440-5D72BE65B699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80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s-ES"/>
              <a:t>1</a:t>
            </a: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4D2A3D5-E708-4C96-86DB-828C923E3FC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7A709-6F0C-4941-9183-91949CF202D9}" type="slidenum">
              <a:rPr lang="es-ES"/>
              <a:pPr/>
              <a:t>3</a:t>
            </a:fld>
            <a:endParaRPr lang="es-ES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S</a:t>
            </a:r>
          </a:p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8365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365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8365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5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5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5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5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5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5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6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6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6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6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6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66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366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8366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8366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8366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8367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E93B5A-096D-4CB8-9E40-09DECEFEBFF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66" grpId="0"/>
      <p:bldP spid="28366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3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36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36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36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911-E413-49DB-879D-B0656FD2F2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D7484-31F6-493F-B1D1-8600B797A5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CFBB8-84C3-4C93-8F59-8BD2C348A7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5B7D-76EE-403E-8C29-FE1C0F04B7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8D5D3-1F51-4501-908A-740CFE25448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B1242-EF9D-4FFF-8524-3F52A61C390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05BA9-89CF-4041-B3B7-07A488D07E9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84E2D-A0CC-4BAC-AD5D-0009078B97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BAD9-3281-4FAE-8E1F-9611399745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EC049-0BBE-4221-BC2C-290EAE32B2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8262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262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8262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3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4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64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26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826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826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ES"/>
          </a:p>
        </p:txBody>
      </p:sp>
      <p:sp>
        <p:nvSpPr>
          <p:cNvPr id="2826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0865CE-4BD6-4169-BE6E-31EE1A8D712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2826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2" grpId="0"/>
      <p:bldP spid="282646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2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26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2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26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2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26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2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26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2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26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26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5DD0239-ACA7-4D60-BAC8-B1830DB44C8D}" type="slidenum">
              <a:rPr lang="es-ES"/>
              <a:pPr/>
              <a:t>1</a:t>
            </a:fld>
            <a:endParaRPr lang="es-ES"/>
          </a:p>
        </p:txBody>
      </p:sp>
      <p:pic>
        <p:nvPicPr>
          <p:cNvPr id="45072" name="Picture 16" descr="Copia de DSC_4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3175" y="4508500"/>
            <a:ext cx="4060825" cy="1752600"/>
          </a:xfrm>
        </p:spPr>
        <p:txBody>
          <a:bodyPr/>
          <a:lstStyle/>
          <a:p>
            <a:endParaRPr lang="en-GB" sz="2000" b="1">
              <a:latin typeface="Century Gothic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187450" y="0"/>
            <a:ext cx="72009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3200" b="1">
                <a:solidFill>
                  <a:srgbClr val="99FF33"/>
                </a:solidFill>
                <a:latin typeface="Arial Rounded MT Bold" pitchFamily="34" charset="0"/>
              </a:rPr>
              <a:t>“</a:t>
            </a:r>
            <a:r>
              <a:rPr lang="es-ES" sz="3200" b="1">
                <a:solidFill>
                  <a:srgbClr val="99FF33"/>
                </a:solidFill>
                <a:latin typeface="Century Gothic" pitchFamily="34" charset="0"/>
              </a:rPr>
              <a:t>PROYECTO DE INVERSIÓN PARA LA ELABORACIÓN DE UN PLAN DE MARKETING EN LA HOSTERÍA FARALLÓN DILLON EN BALLENITA”</a:t>
            </a:r>
          </a:p>
          <a:p>
            <a:pPr eaLnBrk="0" hangingPunct="0"/>
            <a:endParaRPr lang="es-ES" sz="4000" b="1">
              <a:solidFill>
                <a:srgbClr val="99CC00"/>
              </a:solidFill>
              <a:latin typeface="Century Gothic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908175" y="5300663"/>
            <a:ext cx="456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Autores:</a:t>
            </a:r>
          </a:p>
          <a:p>
            <a:pPr algn="ctr"/>
            <a:r>
              <a:rPr lang="es-ES_tradnl" sz="24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Yessenia Roxana Toro Yagual</a:t>
            </a:r>
          </a:p>
          <a:p>
            <a:pPr algn="ctr"/>
            <a:r>
              <a:rPr lang="es-ES_tradnl" sz="24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Christian Javier Játiva Arias</a:t>
            </a:r>
            <a:endParaRPr lang="es-ES" sz="2400" b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3B9DA4C-EB73-40FB-87E9-3C89EE437AEC}" type="slidenum">
              <a:rPr lang="es-ES"/>
              <a:pPr/>
              <a:t>10</a:t>
            </a:fld>
            <a:endParaRPr lang="es-E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Resultados principales e interpretación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323850" y="2789238"/>
            <a:ext cx="2808288" cy="3444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El 28% de las personas que  viajan a la Península de Santa Elena lo hacen por placer (influye el hedonismo).</a:t>
            </a:r>
          </a:p>
          <a:p>
            <a:pPr algn="just"/>
            <a:endParaRPr lang="es-ES" altLang="zh-CN" sz="2000" b="1">
              <a:latin typeface="Century Gothic" pitchFamily="34" charset="0"/>
              <a:ea typeface="宋体" pitchFamily="2" charset="-12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El 28% lo hace cuando sale de vacaciones y el 19% por salir de la rutina.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6205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136205" name="Ecuación" r:id="rId3" imgW="241195" imgH="203112" progId="Equation.3">
              <p:embed/>
            </p:oleObj>
          </a:graphicData>
        </a:graphic>
      </p:graphicFrame>
      <p:graphicFrame>
        <p:nvGraphicFramePr>
          <p:cNvPr id="136210" name="Object 18"/>
          <p:cNvGraphicFramePr>
            <a:graphicFrameLocks noChangeAspect="1"/>
          </p:cNvGraphicFramePr>
          <p:nvPr/>
        </p:nvGraphicFramePr>
        <p:xfrm>
          <a:off x="4427538" y="2852738"/>
          <a:ext cx="4321175" cy="3240087"/>
        </p:xfrm>
        <a:graphic>
          <a:graphicData uri="http://schemas.openxmlformats.org/presentationml/2006/ole">
            <p:oleObj spid="_x0000_s136210" name="Imagen" r:id="rId4" imgW="3133042" imgH="2590653" progId="StaticEnhancedMetafile">
              <p:embed/>
            </p:oleObj>
          </a:graphicData>
        </a:graphic>
      </p:graphicFrame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2484438" y="1557338"/>
            <a:ext cx="3960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Motivo de viaje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F29507A-2FC7-4D78-A39C-797CF4E905DC}" type="slidenum">
              <a:rPr lang="es-ES"/>
              <a:pPr/>
              <a:t>11</a:t>
            </a:fld>
            <a:endParaRPr lang="es-E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620713"/>
            <a:ext cx="7920038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Resultados principales e interpretación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79388" y="2444750"/>
            <a:ext cx="3024187" cy="405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Un 6% eligen para su alojamiento una Hostería. </a:t>
            </a:r>
          </a:p>
          <a:p>
            <a:pPr algn="just">
              <a:buFont typeface="Wingdings" pitchFamily="2" charset="2"/>
              <a:buChar char="Ø"/>
            </a:pPr>
            <a:endParaRPr lang="es-ES" altLang="zh-CN" sz="2000" b="1">
              <a:latin typeface="Century Gothic" pitchFamily="34" charset="0"/>
              <a:ea typeface="宋体" pitchFamily="2" charset="-12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Un 49% utilizan hoteles. </a:t>
            </a:r>
          </a:p>
          <a:p>
            <a:pPr algn="just">
              <a:buFont typeface="Wingdings" pitchFamily="2" charset="2"/>
              <a:buChar char="Ø"/>
            </a:pPr>
            <a:endParaRPr lang="es-ES" altLang="zh-CN" sz="2000" b="1">
              <a:latin typeface="Century Gothic" pitchFamily="34" charset="0"/>
              <a:ea typeface="宋体" pitchFamily="2" charset="-12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El 39% lo hacen en casa de familiares o amigos lo que representa una desventaja para el proyecto.</a:t>
            </a:r>
            <a:endParaRPr lang="es-ES" altLang="zh-CN" sz="2000">
              <a:latin typeface="Century Gothic" pitchFamily="34" charset="0"/>
              <a:ea typeface="宋体" pitchFamily="2" charset="-122"/>
            </a:endParaRPr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214029" name="Ecuación" r:id="rId3" imgW="241195" imgH="203112" progId="Equation.3">
              <p:embed/>
            </p:oleObj>
          </a:graphicData>
        </a:graphic>
      </p:graphicFrame>
      <p:sp>
        <p:nvSpPr>
          <p:cNvPr id="214032" name="Rectangle 16"/>
          <p:cNvSpPr>
            <a:spLocks noChangeArrowheads="1"/>
          </p:cNvSpPr>
          <p:nvPr/>
        </p:nvSpPr>
        <p:spPr bwMode="auto">
          <a:xfrm>
            <a:off x="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4031" name="Object 15"/>
          <p:cNvGraphicFramePr>
            <a:graphicFrameLocks/>
          </p:cNvGraphicFramePr>
          <p:nvPr/>
        </p:nvGraphicFramePr>
        <p:xfrm>
          <a:off x="3995738" y="3357563"/>
          <a:ext cx="4681537" cy="2808287"/>
        </p:xfrm>
        <a:graphic>
          <a:graphicData uri="http://schemas.openxmlformats.org/presentationml/2006/ole">
            <p:oleObj spid="_x0000_s214031" name="Imagen" r:id="rId4" imgW="4423680" imgH="4511880" progId="StaticEnhancedMetafile">
              <p:embed/>
            </p:oleObj>
          </a:graphicData>
        </a:graphic>
      </p:graphicFrame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3132138" y="1557338"/>
            <a:ext cx="3960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Tipo de alojamiento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1275428-46C1-4092-AD2A-0371B82A88DA}" type="slidenum">
              <a:rPr lang="es-ES"/>
              <a:pPr/>
              <a:t>12</a:t>
            </a:fld>
            <a:endParaRPr lang="es-E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692150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Resultados principales e interpretación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2628900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0" y="3692525"/>
            <a:ext cx="4032250" cy="192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El 59% de las personas permanecen en la península de 0 a 2 días </a:t>
            </a:r>
          </a:p>
          <a:p>
            <a:pPr algn="just">
              <a:buFont typeface="Wingdings" pitchFamily="2" charset="2"/>
              <a:buChar char="Ø"/>
            </a:pPr>
            <a:endParaRPr lang="es-ES" altLang="zh-CN" sz="2000" b="1">
              <a:latin typeface="Century Gothic" pitchFamily="34" charset="0"/>
              <a:ea typeface="宋体" pitchFamily="2" charset="-12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EL 32 % corresponden a un promedio de 3 a 4 días </a:t>
            </a:r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5053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215053" name="Ecuación" r:id="rId3" imgW="241195" imgH="203112" progId="Equation.3">
              <p:embed/>
            </p:oleObj>
          </a:graphicData>
        </a:graphic>
      </p:graphicFrame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5056" name="Object 16"/>
          <p:cNvGraphicFramePr>
            <a:graphicFrameLocks/>
          </p:cNvGraphicFramePr>
          <p:nvPr/>
        </p:nvGraphicFramePr>
        <p:xfrm>
          <a:off x="4284663" y="3357563"/>
          <a:ext cx="4608512" cy="3024187"/>
        </p:xfrm>
        <a:graphic>
          <a:graphicData uri="http://schemas.openxmlformats.org/presentationml/2006/ole">
            <p:oleObj spid="_x0000_s215056" name="Imagen" r:id="rId4" imgW="4423680" imgH="4511880" progId="StaticEnhancedMetafile">
              <p:embed/>
            </p:oleObj>
          </a:graphicData>
        </a:graphic>
      </p:graphicFrame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2843213" y="1628775"/>
            <a:ext cx="3960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Permanencia en </a:t>
            </a:r>
          </a:p>
          <a:p>
            <a:pPr algn="ctr"/>
            <a:r>
              <a:rPr lang="es-ES_tradnl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La Península de Santa Elena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93EBFC6-355B-43C3-84DE-F6C5E638E738}" type="slidenum">
              <a:rPr lang="es-ES"/>
              <a:pPr/>
              <a:t>13</a:t>
            </a:fld>
            <a:endParaRPr lang="es-E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Resultados principales e interpretación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395288" y="3413125"/>
            <a:ext cx="3455987" cy="253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El  54% de las personas que viajan a la Península al momento de elegir su alojamiento lo que más los motiva es que este lugar se encuentre </a:t>
            </a:r>
            <a:r>
              <a:rPr lang="es-ES" altLang="zh-CN" sz="20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CERCA DE LA PLAYA</a:t>
            </a: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, lo que representa una ventaja. </a:t>
            </a:r>
            <a:endParaRPr lang="es-ES" altLang="zh-CN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6077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216077" name="Ecuación" r:id="rId3" imgW="241195" imgH="203112" progId="Equation.3">
              <p:embed/>
            </p:oleObj>
          </a:graphicData>
        </a:graphic>
      </p:graphicFrame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6079" name="Rectangle 15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6081" name="Object 17"/>
          <p:cNvGraphicFramePr>
            <a:graphicFrameLocks noChangeAspect="1"/>
          </p:cNvGraphicFramePr>
          <p:nvPr/>
        </p:nvGraphicFramePr>
        <p:xfrm>
          <a:off x="4356100" y="3068638"/>
          <a:ext cx="4319588" cy="3024187"/>
        </p:xfrm>
        <a:graphic>
          <a:graphicData uri="http://schemas.openxmlformats.org/presentationml/2006/ole">
            <p:oleObj spid="_x0000_s216081" name="Imagen" r:id="rId4" imgW="2875675" imgH="2333244" progId="StaticEnhancedMetafile">
              <p:embed/>
            </p:oleObj>
          </a:graphicData>
        </a:graphic>
      </p:graphicFrame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2843213" y="1484313"/>
            <a:ext cx="3960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Consideraciones para alojamiento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9BF3FC0-70E2-4E78-A0A2-721200C14931}" type="slidenum">
              <a:rPr lang="es-ES"/>
              <a:pPr/>
              <a:t>14</a:t>
            </a:fld>
            <a:endParaRPr lang="es-E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3963" y="549275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Resultados principales e interpretación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23850" y="2498725"/>
            <a:ext cx="4140200" cy="435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El 38.5% de las personas que viajan a la Península manifestaron conocer  por algún medio la hostería Farallón Dillon.</a:t>
            </a:r>
          </a:p>
          <a:p>
            <a:pPr algn="just">
              <a:buFont typeface="Wingdings" pitchFamily="2" charset="2"/>
              <a:buChar char="Ø"/>
            </a:pPr>
            <a:endParaRPr lang="es-ES" altLang="zh-CN" sz="2000" b="1">
              <a:latin typeface="Century Gothic" pitchFamily="34" charset="0"/>
              <a:ea typeface="宋体" pitchFamily="2" charset="-12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El 18% ha visitado el lugar ya sea para hospedarse o usar el restaurante.</a:t>
            </a:r>
          </a:p>
          <a:p>
            <a:pPr algn="just">
              <a:buFont typeface="Wingdings" pitchFamily="2" charset="2"/>
              <a:buChar char="Ø"/>
            </a:pPr>
            <a:endParaRPr lang="es-ES" altLang="zh-CN" sz="2000" b="1">
              <a:latin typeface="Century Gothic" pitchFamily="34" charset="0"/>
              <a:ea typeface="宋体" pitchFamily="2" charset="-122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 Lo que más les gustó del sitio es la tranquilidad que brinda por lo que el 86% se sintieron conforme con el servicio.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611188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8125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218125" name="Ecuación" r:id="rId3" imgW="241195" imgH="203112" progId="Equation.3">
              <p:embed/>
            </p:oleObj>
          </a:graphicData>
        </a:graphic>
      </p:graphicFrame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8130" name="Object 18"/>
          <p:cNvGraphicFramePr>
            <a:graphicFrameLocks/>
          </p:cNvGraphicFramePr>
          <p:nvPr/>
        </p:nvGraphicFramePr>
        <p:xfrm>
          <a:off x="5076825" y="1989138"/>
          <a:ext cx="3671888" cy="2303462"/>
        </p:xfrm>
        <a:graphic>
          <a:graphicData uri="http://schemas.openxmlformats.org/presentationml/2006/ole">
            <p:oleObj spid="_x0000_s218130" name="Imagen" r:id="rId4" imgW="4423680" imgH="4511880" progId="StaticEnhancedMetafile">
              <p:embed/>
            </p:oleObj>
          </a:graphicData>
        </a:graphic>
      </p:graphicFrame>
      <p:sp>
        <p:nvSpPr>
          <p:cNvPr id="218133" name="Rectangle 21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8132" name="Object 20"/>
          <p:cNvGraphicFramePr>
            <a:graphicFrameLocks/>
          </p:cNvGraphicFramePr>
          <p:nvPr/>
        </p:nvGraphicFramePr>
        <p:xfrm>
          <a:off x="5148263" y="4508500"/>
          <a:ext cx="3600450" cy="2152650"/>
        </p:xfrm>
        <a:graphic>
          <a:graphicData uri="http://schemas.openxmlformats.org/presentationml/2006/ole">
            <p:oleObj spid="_x0000_s218132" name="Imagen" r:id="rId5" imgW="4423680" imgH="4511880" progId="StaticEnhancedMetafile">
              <p:embed/>
            </p:oleObj>
          </a:graphicData>
        </a:graphic>
      </p:graphicFrame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0" y="908050"/>
            <a:ext cx="39608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Conoce la Hostería Farallón Dillon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738DB13-8EC4-4059-AACA-4E83834B6C85}" type="slidenum">
              <a:rPr lang="es-ES"/>
              <a:pPr/>
              <a:t>15</a:t>
            </a:fld>
            <a:endParaRPr lang="es-E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219149" name="Ecuación" r:id="rId3" imgW="241195" imgH="203112" progId="Equation.3">
              <p:embed/>
            </p:oleObj>
          </a:graphicData>
        </a:graphic>
      </p:graphicFrame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9157" name="Rectangle 21"/>
          <p:cNvSpPr>
            <a:spLocks noChangeArrowheads="1"/>
          </p:cNvSpPr>
          <p:nvPr/>
        </p:nvSpPr>
        <p:spPr bwMode="auto">
          <a:xfrm>
            <a:off x="755650" y="2133600"/>
            <a:ext cx="81724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250825" y="3517900"/>
            <a:ext cx="37449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"/>
              <a:tabLst>
                <a:tab pos="457200" algn="l"/>
              </a:tabLst>
            </a:pPr>
            <a:r>
              <a:rPr lang="es-ES" sz="2000" b="1">
                <a:latin typeface="Century Gothic" pitchFamily="34" charset="0"/>
              </a:rPr>
              <a:t> El rango de precios que los visitantes estarían dispuesto a cancelar esta entre $30 a $40 por los servicios y atractivos que ofrece la hostería.</a:t>
            </a:r>
          </a:p>
        </p:txBody>
      </p:sp>
      <p:graphicFrame>
        <p:nvGraphicFramePr>
          <p:cNvPr id="219159" name="Object 23"/>
          <p:cNvGraphicFramePr>
            <a:graphicFrameLocks/>
          </p:cNvGraphicFramePr>
          <p:nvPr/>
        </p:nvGraphicFramePr>
        <p:xfrm>
          <a:off x="4319588" y="3068638"/>
          <a:ext cx="4429125" cy="3168650"/>
        </p:xfrm>
        <a:graphic>
          <a:graphicData uri="http://schemas.openxmlformats.org/presentationml/2006/ole">
            <p:oleObj spid="_x0000_s219159" name="Imagen" r:id="rId4" imgW="4423680" imgH="4511880" progId="StaticEnhancedMetafile">
              <p:embed/>
            </p:oleObj>
          </a:graphicData>
        </a:graphic>
      </p:graphicFrame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2124075" y="1844675"/>
            <a:ext cx="518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¿Cuánto estaría dispuesto a cancelar?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611188" y="260350"/>
            <a:ext cx="8353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Resultados principales e interpretación</a:t>
            </a:r>
            <a:endParaRPr lang="es-ES" sz="4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5C5AB6B-CBE8-4BF4-94CA-7459C1C5CF03}" type="slidenum">
              <a:rPr lang="es-ES"/>
              <a:pPr/>
              <a:t>16</a:t>
            </a:fld>
            <a:endParaRPr lang="es-E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1064" name="Rectangle 8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10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1067" name="Object 11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301067" name="Ecuación" r:id="rId3" imgW="241195" imgH="203112" progId="Equation.3">
              <p:embed/>
            </p:oleObj>
          </a:graphicData>
        </a:graphic>
      </p:graphicFrame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1069" name="Rectangle 13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1070" name="Rectangle 14"/>
          <p:cNvSpPr>
            <a:spLocks noChangeArrowheads="1"/>
          </p:cNvSpPr>
          <p:nvPr/>
        </p:nvSpPr>
        <p:spPr bwMode="auto">
          <a:xfrm>
            <a:off x="755650" y="2133600"/>
            <a:ext cx="81724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301071" name="Rectangle 15"/>
          <p:cNvSpPr>
            <a:spLocks noChangeArrowheads="1"/>
          </p:cNvSpPr>
          <p:nvPr/>
        </p:nvSpPr>
        <p:spPr bwMode="auto">
          <a:xfrm>
            <a:off x="684213" y="3357563"/>
            <a:ext cx="31686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"/>
              <a:tabLst>
                <a:tab pos="457200" algn="l"/>
              </a:tabLst>
            </a:pPr>
            <a:r>
              <a:rPr lang="es-ES" sz="2000" b="1">
                <a:latin typeface="Century Gothic" pitchFamily="34" charset="0"/>
              </a:rPr>
              <a:t> El 85% de las personas consultadas contestó afirmativamente que si les gustaría adquirir algún servicio que ofrece la Hostería.</a:t>
            </a:r>
          </a:p>
        </p:txBody>
      </p:sp>
      <p:sp>
        <p:nvSpPr>
          <p:cNvPr id="301073" name="Rectangle 17"/>
          <p:cNvSpPr>
            <a:spLocks noChangeArrowheads="1"/>
          </p:cNvSpPr>
          <p:nvPr/>
        </p:nvSpPr>
        <p:spPr bwMode="auto">
          <a:xfrm>
            <a:off x="2124075" y="1844675"/>
            <a:ext cx="518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¿Se hospedaría en la Hostería Farallón Dillon?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  <p:sp>
        <p:nvSpPr>
          <p:cNvPr id="301074" name="Rectangle 18"/>
          <p:cNvSpPr>
            <a:spLocks noChangeArrowheads="1"/>
          </p:cNvSpPr>
          <p:nvPr/>
        </p:nvSpPr>
        <p:spPr bwMode="auto">
          <a:xfrm>
            <a:off x="611188" y="260350"/>
            <a:ext cx="8353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Resultados principales e interpretación</a:t>
            </a:r>
            <a:endParaRPr lang="es-ES" sz="4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1075" name="Object 19"/>
          <p:cNvGraphicFramePr>
            <a:graphicFrameLocks/>
          </p:cNvGraphicFramePr>
          <p:nvPr/>
        </p:nvGraphicFramePr>
        <p:xfrm>
          <a:off x="4643438" y="2924175"/>
          <a:ext cx="4105275" cy="3241675"/>
        </p:xfrm>
        <a:graphic>
          <a:graphicData uri="http://schemas.openxmlformats.org/presentationml/2006/ole">
            <p:oleObj spid="_x0000_s301075" name="Imagen" r:id="rId4" imgW="4423680" imgH="4511880" progId="StaticEnhancedMetafile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039A3B-0E72-42D9-8F14-2A7385E57248}" type="slidenum">
              <a:rPr lang="es-ES"/>
              <a:pPr/>
              <a:t>17</a:t>
            </a:fld>
            <a:endParaRPr lang="es-E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981075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Conclusión de la Investigación de Mercado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82285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182285" name="Ecuación" r:id="rId3" imgW="241195" imgH="203112" progId="Equation.3">
              <p:embed/>
            </p:oleObj>
          </a:graphicData>
        </a:graphic>
      </p:graphicFrame>
      <p:sp>
        <p:nvSpPr>
          <p:cNvPr id="182289" name="Rectangle 17"/>
          <p:cNvSpPr>
            <a:spLocks noChangeArrowheads="1"/>
          </p:cNvSpPr>
          <p:nvPr/>
        </p:nvSpPr>
        <p:spPr bwMode="auto">
          <a:xfrm>
            <a:off x="719138" y="2060575"/>
            <a:ext cx="84248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b="1">
                <a:latin typeface="Century Gothic" pitchFamily="34" charset="0"/>
              </a:rPr>
              <a:t>El proyecto se enfocara a aquellas personas residentes en la ciudad de Guayaquil que posean entre 30-50 años de edad con un nivel de ingreso mayores a los  $800 (Ochocientos dólares) que realicen viajes a la Península de Santa Elena y aquellas personas que viajando a este lugar no conocen ni han escuchado sobre la existencia de la Hostería, explotando los principales atributos que atraen a los turistas de esta categoría los cuales que son la playa y tranquilidad que ofrece el sector.</a:t>
            </a:r>
          </a:p>
        </p:txBody>
      </p:sp>
      <p:pic>
        <p:nvPicPr>
          <p:cNvPr id="1822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365625"/>
            <a:ext cx="3960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DB870AF-3303-4A65-ABB1-0B9EE34E0699}" type="slidenum">
              <a:rPr lang="es-ES"/>
              <a:pPr/>
              <a:t>18</a:t>
            </a:fld>
            <a:endParaRPr lang="es-E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4321175" cy="6524625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s-ES_tradnl" sz="2200" b="1">
                <a:solidFill>
                  <a:schemeClr val="folHlink"/>
                </a:solidFill>
                <a:latin typeface="Century Gothic" pitchFamily="34" charset="0"/>
              </a:rPr>
              <a:t>Objetivo.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" sz="22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s-ES" sz="2200" b="1">
                <a:effectLst/>
                <a:latin typeface="Century Gothic" pitchFamily="34" charset="0"/>
              </a:rPr>
              <a:t>Mejorar el rendimiento financiero</a:t>
            </a:r>
            <a:br>
              <a:rPr lang="es-ES" sz="2200" b="1">
                <a:effectLst/>
                <a:latin typeface="Century Gothic" pitchFamily="34" charset="0"/>
              </a:rPr>
            </a:br>
            <a:r>
              <a:rPr lang="es-ES" sz="2200" b="1">
                <a:effectLst/>
                <a:latin typeface="Century Gothic" pitchFamily="34" charset="0"/>
              </a:rPr>
              <a:t>a través de una comunicación integrada de Marketing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" sz="22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_tradnl" sz="2200" b="1">
                <a:solidFill>
                  <a:schemeClr val="folHlink"/>
                </a:solidFill>
                <a:latin typeface="Century Gothic" pitchFamily="34" charset="0"/>
              </a:rPr>
              <a:t>Estrategia de diferenciación</a:t>
            </a:r>
            <a:r>
              <a:rPr lang="es-ES_tradnl" sz="2200" b="1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s-ES_tradnl" sz="2200" b="1">
              <a:solidFill>
                <a:schemeClr val="hlink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ES_tradnl" sz="2200" b="1">
                <a:effectLst/>
                <a:latin typeface="Century Gothic" pitchFamily="34" charset="0"/>
              </a:rPr>
              <a:t>La estrategia que se usará es la diferenciación del Valor Agregado   a  los servicios   que ofrece: Playa exclusiva, restaurante,y mirador.</a:t>
            </a:r>
          </a:p>
          <a:p>
            <a:pPr algn="l">
              <a:lnSpc>
                <a:spcPct val="80000"/>
              </a:lnSpc>
            </a:pPr>
            <a:endParaRPr lang="es-ES_tradnl" sz="22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_tradnl" sz="2200" b="1">
                <a:solidFill>
                  <a:schemeClr val="folHlink"/>
                </a:solidFill>
              </a:rPr>
              <a:t>Posicionamiento:</a:t>
            </a:r>
          </a:p>
          <a:p>
            <a:pPr algn="l">
              <a:lnSpc>
                <a:spcPct val="80000"/>
              </a:lnSpc>
            </a:pPr>
            <a:r>
              <a:rPr lang="en-US" sz="2200" b="1">
                <a:effectLst/>
                <a:latin typeface="Century Gothic" pitchFamily="34" charset="0"/>
              </a:rPr>
              <a:t>Ubicación estratégica que brinda tranquilidad a los turistas.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-1189038" y="1989138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305168" name="Picture 16" descr="Copia de DSC_4305 lig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12875"/>
            <a:ext cx="3887787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753DBF1-43F9-42FC-99A9-C71F57E3E71F}" type="slidenum">
              <a:rPr lang="es-ES"/>
              <a:pPr/>
              <a:t>19</a:t>
            </a:fld>
            <a:endParaRPr lang="es-E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920037" cy="647700"/>
          </a:xfrm>
        </p:spPr>
        <p:txBody>
          <a:bodyPr/>
          <a:lstStyle/>
          <a:p>
            <a:r>
              <a:rPr lang="es-ES_tradnl" sz="4000">
                <a:solidFill>
                  <a:schemeClr val="folHlink"/>
                </a:solidFill>
                <a:latin typeface="Century Gothic" pitchFamily="34" charset="0"/>
              </a:rPr>
              <a:t>Plan Estratégico de </a:t>
            </a:r>
            <a:br>
              <a:rPr lang="es-ES_tradnl" sz="4000">
                <a:solidFill>
                  <a:schemeClr val="folHlink"/>
                </a:solidFill>
                <a:latin typeface="Century Gothic" pitchFamily="34" charset="0"/>
              </a:rPr>
            </a:br>
            <a:r>
              <a:rPr lang="es-ES_tradnl" sz="4000">
                <a:solidFill>
                  <a:schemeClr val="folHlink"/>
                </a:solidFill>
                <a:latin typeface="Century Gothic" pitchFamily="34" charset="0"/>
              </a:rPr>
              <a:t>Mercadeo</a:t>
            </a:r>
            <a:endParaRPr lang="es-ES" sz="4000">
              <a:solidFill>
                <a:schemeClr val="folHlink"/>
              </a:solidFill>
              <a:latin typeface="Century Gothic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341438"/>
            <a:ext cx="7921625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000" b="1">
                <a:solidFill>
                  <a:schemeClr val="hlink"/>
                </a:solidFill>
              </a:rPr>
              <a:t> </a:t>
            </a:r>
            <a:endParaRPr lang="en-US" sz="2000" b="1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-1189038" y="1989138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83333" name="Rectangle 37"/>
          <p:cNvSpPr>
            <a:spLocks noChangeArrowheads="1"/>
          </p:cNvSpPr>
          <p:nvPr/>
        </p:nvSpPr>
        <p:spPr bwMode="auto">
          <a:xfrm>
            <a:off x="468313" y="1628775"/>
            <a:ext cx="7775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1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s-ES_tradnl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Misión</a:t>
            </a:r>
            <a:endParaRPr lang="es-E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34" name="Rectangle 38"/>
          <p:cNvSpPr>
            <a:spLocks noChangeArrowheads="1"/>
          </p:cNvSpPr>
          <p:nvPr/>
        </p:nvSpPr>
        <p:spPr bwMode="auto">
          <a:xfrm>
            <a:off x="323850" y="2466975"/>
            <a:ext cx="41767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sz="2000" b="1" i="1">
                <a:latin typeface="Century Gothic" pitchFamily="34" charset="0"/>
              </a:rPr>
              <a:t>“Brindar servicios de alojamiento, restaurante y entretenimiento para satisfacer las necesidades de los turistas nacionales y extranjeros, del sector hotelero de la península de Santa Elena.”</a:t>
            </a:r>
          </a:p>
        </p:txBody>
      </p:sp>
      <p:sp>
        <p:nvSpPr>
          <p:cNvPr id="183335" name="Rectangle 39"/>
          <p:cNvSpPr>
            <a:spLocks noChangeArrowheads="1"/>
          </p:cNvSpPr>
          <p:nvPr/>
        </p:nvSpPr>
        <p:spPr bwMode="auto">
          <a:xfrm>
            <a:off x="323850" y="4652963"/>
            <a:ext cx="36718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1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s-ES_tradnl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Visión</a:t>
            </a:r>
            <a:endParaRPr lang="es-ES_tradnl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s-E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just">
              <a:buFont typeface="Arial" charset="0"/>
              <a:buNone/>
            </a:pPr>
            <a:r>
              <a:rPr lang="es-ES" sz="2000">
                <a:latin typeface="Century Gothic" pitchFamily="34" charset="0"/>
              </a:rPr>
              <a:t>“ </a:t>
            </a:r>
            <a:r>
              <a:rPr lang="es-ES" sz="2000" b="1" i="1">
                <a:latin typeface="Century Gothic" pitchFamily="34" charset="0"/>
              </a:rPr>
              <a:t>Ser una hostería líder en la Península de Santa Elena”.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83337" name="Picture 41" descr="S300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628775"/>
            <a:ext cx="3527425" cy="2160588"/>
          </a:xfrm>
          <a:prstGeom prst="rect">
            <a:avLst/>
          </a:prstGeom>
          <a:noFill/>
        </p:spPr>
      </p:pic>
      <p:pic>
        <p:nvPicPr>
          <p:cNvPr id="183339" name="Picture 43" descr="Mirador y modelo (1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76700"/>
            <a:ext cx="3600450" cy="22320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332D30F-EAD6-478B-9986-07FA01B04F35}" type="slidenum">
              <a:rPr lang="es-ES"/>
              <a:pPr/>
              <a:t>2</a:t>
            </a:fld>
            <a:endParaRPr lang="es-E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60350"/>
            <a:ext cx="6965950" cy="576263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Análisis Microambiente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5472113" cy="594995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s-ES" sz="2000"/>
              <a:t> </a:t>
            </a:r>
            <a:r>
              <a:rPr lang="es-ES" sz="2000" b="1">
                <a:effectLst/>
                <a:latin typeface="Century Gothic" pitchFamily="34" charset="0"/>
              </a:rPr>
              <a:t>En el Invierno de 1994, se inicia las operaciones de la Hostería Farallón Dillon, empresa familiar conformada por el Cap. Alberto Dillon, Sra. Yolanda de Dillon y su hijo Douglas Dillon.</a:t>
            </a:r>
          </a:p>
          <a:p>
            <a:pPr>
              <a:lnSpc>
                <a:spcPct val="80000"/>
              </a:lnSpc>
            </a:pPr>
            <a:endParaRPr lang="es-ES" sz="20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" sz="2000" b="1">
                <a:effectLst/>
                <a:latin typeface="Century Gothic" pitchFamily="34" charset="0"/>
              </a:rPr>
              <a:t> El negocio inició en un pequeño bar junto a la playa para luego pasar a la parte superior del cerro.</a:t>
            </a:r>
          </a:p>
          <a:p>
            <a:pPr algn="l">
              <a:lnSpc>
                <a:spcPct val="80000"/>
              </a:lnSpc>
            </a:pPr>
            <a:endParaRPr lang="es-ES" sz="20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" sz="2000" b="1">
                <a:effectLst/>
                <a:latin typeface="Century Gothic" pitchFamily="34" charset="0"/>
              </a:rPr>
              <a:t>Se han involucrado otros elementos como la naturaleza, la vista, la observación de aves y ballenas, los cuales le dan un valor agregado al Concepto Farallón Dillon.</a:t>
            </a:r>
          </a:p>
          <a:p>
            <a:pPr algn="l">
              <a:lnSpc>
                <a:spcPct val="80000"/>
              </a:lnSpc>
            </a:pPr>
            <a:endParaRPr lang="es-ES_tradnl" sz="20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" sz="2400" b="1">
                <a:solidFill>
                  <a:schemeClr val="folHlink"/>
                </a:solidFill>
                <a:effectLst/>
                <a:latin typeface="Century Gothic" pitchFamily="34" charset="0"/>
              </a:rPr>
              <a:t>SIGNIFICADO</a:t>
            </a:r>
          </a:p>
          <a:p>
            <a:pPr algn="l">
              <a:lnSpc>
                <a:spcPct val="80000"/>
              </a:lnSpc>
            </a:pPr>
            <a:r>
              <a:rPr lang="es-ES" sz="2000" b="1">
                <a:effectLst/>
                <a:latin typeface="Century Gothic" pitchFamily="34" charset="0"/>
              </a:rPr>
              <a:t>FARALLÓN.- Roca alta que emerge del mar</a:t>
            </a:r>
          </a:p>
          <a:p>
            <a:pPr algn="l">
              <a:lnSpc>
                <a:spcPct val="80000"/>
              </a:lnSpc>
            </a:pPr>
            <a:r>
              <a:rPr lang="es-ES" sz="2000" b="1">
                <a:effectLst/>
                <a:latin typeface="Century Gothic" pitchFamily="34" charset="0"/>
              </a:rPr>
              <a:t>DILLON.- Apellido de la familia, de origen irlandés</a:t>
            </a:r>
            <a:endParaRPr lang="es-ES_tradnl" sz="2000" b="1">
              <a:effectLst/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2000" b="1">
              <a:effectLst/>
              <a:latin typeface="Century Gothic" pitchFamily="34" charset="0"/>
            </a:endParaRPr>
          </a:p>
        </p:txBody>
      </p:sp>
      <p:pic>
        <p:nvPicPr>
          <p:cNvPr id="2061" name="Picture 13" descr="afiche farallon web ligero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555750"/>
            <a:ext cx="32035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B6521D0-D5AE-429E-B494-9C7D308C6774}" type="slidenum">
              <a:rPr lang="es-ES"/>
              <a:pPr/>
              <a:t>20</a:t>
            </a:fld>
            <a:endParaRPr lang="es-E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549275"/>
            <a:ext cx="7488237" cy="5048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Análisis de Porter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-1189038" y="1989138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2843213" y="1412875"/>
            <a:ext cx="3455987" cy="2449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SUSTITUTOS</a:t>
            </a:r>
            <a:endParaRPr lang="es-ES" sz="1400" b="1">
              <a:solidFill>
                <a:srgbClr val="000000"/>
              </a:solidFill>
              <a:latin typeface="Arial" charset="0"/>
            </a:endParaRP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Hostería del Mar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Hostería Chipipe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Hostería Kamala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Hostería Cuba Luna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Hotel Barceló Colon Miramar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Hotel Da Vinci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Hostal El Cisne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Hostal Sol y Mar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Casas alquiladas</a:t>
            </a:r>
          </a:p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Arial" charset="0"/>
              </a:rPr>
              <a:t>Casas Propias </a:t>
            </a:r>
            <a:endParaRPr lang="es-E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3563938" y="4292600"/>
            <a:ext cx="2016125" cy="72072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200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es-ES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Hostería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Farallón Dillon</a:t>
            </a:r>
            <a:endParaRPr lang="es-ES" sz="1400" b="1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s-E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1187450" y="4076700"/>
            <a:ext cx="1584325" cy="165735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PROVEEDORES</a:t>
            </a:r>
          </a:p>
          <a:p>
            <a:pPr algn="ctr"/>
            <a:r>
              <a:rPr lang="es-ES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Importadora El Rosado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Supermaxi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Aguaren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Entre otros</a:t>
            </a:r>
            <a:endParaRPr lang="es-E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6659563" y="4149725"/>
            <a:ext cx="1728787" cy="10795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CONSUMIDORES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Locales 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Nacionales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Extranjeros</a:t>
            </a:r>
            <a:endParaRPr lang="es-E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3635375" y="5589588"/>
            <a:ext cx="1871663" cy="7207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COMPETENCIA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No existen</a:t>
            </a:r>
            <a:endParaRPr lang="es-E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4572000" y="3860800"/>
            <a:ext cx="0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2771775" y="4724400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5580063" y="4724400"/>
            <a:ext cx="1079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2876" name="Line 12"/>
          <p:cNvSpPr>
            <a:spLocks noChangeShapeType="1"/>
          </p:cNvSpPr>
          <p:nvPr/>
        </p:nvSpPr>
        <p:spPr bwMode="auto">
          <a:xfrm>
            <a:off x="4572000" y="5013325"/>
            <a:ext cx="0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2877" name="Rectangle 13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2878" name="Rectangle 14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2879" name="Rectangle 1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2880" name="Rectangle 16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92881" name="Rectangle 17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2882" name="Rectangle 18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1F7D4F6-078C-45C2-B6ED-D015C43ECB57}" type="slidenum">
              <a:rPr lang="es-ES"/>
              <a:pPr/>
              <a:t>21</a:t>
            </a:fld>
            <a:endParaRPr lang="es-E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920037" cy="647700"/>
          </a:xfrm>
        </p:spPr>
        <p:txBody>
          <a:bodyPr/>
          <a:lstStyle/>
          <a:p>
            <a:r>
              <a:rPr lang="es-ES_tradnl" sz="4000">
                <a:solidFill>
                  <a:schemeClr val="folHlink"/>
                </a:solidFill>
                <a:latin typeface="Century Gothic" pitchFamily="34" charset="0"/>
              </a:rPr>
              <a:t>Presentaciones Matriciales</a:t>
            </a:r>
            <a:endParaRPr lang="es-ES" sz="4000">
              <a:solidFill>
                <a:schemeClr val="folHlink"/>
              </a:solidFill>
              <a:latin typeface="Century Gothic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893175" cy="5183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000" b="1">
                <a:solidFill>
                  <a:schemeClr val="hlink"/>
                </a:solidFill>
              </a:rPr>
              <a:t> </a:t>
            </a:r>
            <a:endParaRPr lang="en-US" sz="2000" b="1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68313" y="2276475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971550" y="5297488"/>
            <a:ext cx="762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577850" y="1397000"/>
            <a:ext cx="8566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MATRIZ ANSOFF</a:t>
            </a:r>
          </a:p>
          <a:p>
            <a:pPr algn="ctr"/>
            <a:endParaRPr lang="es-ES_tradnl" sz="2800" b="1">
              <a:solidFill>
                <a:schemeClr val="folHlink"/>
              </a:solidFill>
              <a:latin typeface="Century Gothic" pitchFamily="34" charset="0"/>
            </a:endParaRPr>
          </a:p>
          <a:p>
            <a:pPr algn="ctr"/>
            <a:r>
              <a:rPr lang="es-ES_tradnl" sz="2000" b="1">
                <a:latin typeface="Century Gothic" pitchFamily="34" charset="0"/>
              </a:rPr>
              <a:t>La hostería estaría ubicado en el primer cuadrante “Penetración de Mercados”.</a:t>
            </a:r>
            <a:endParaRPr lang="es-ES" sz="2000" b="1" i="1">
              <a:latin typeface="Century Gothic" pitchFamily="34" charset="0"/>
            </a:endParaRPr>
          </a:p>
        </p:txBody>
      </p:sp>
      <p:pic>
        <p:nvPicPr>
          <p:cNvPr id="18843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644900"/>
            <a:ext cx="4752975" cy="2592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D13E232-007B-41DA-BB6C-C62BF513058E}" type="slidenum">
              <a:rPr lang="es-ES"/>
              <a:pPr/>
              <a:t>22</a:t>
            </a:fld>
            <a:endParaRPr lang="es-E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920037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Presentaciones Matriciales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893175" cy="5183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000" b="1">
                <a:solidFill>
                  <a:schemeClr val="hlink"/>
                </a:solidFill>
              </a:rPr>
              <a:t> </a:t>
            </a:r>
            <a:endParaRPr lang="en-US" sz="2000" b="1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68313" y="2276475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971550" y="5297488"/>
            <a:ext cx="762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577850" y="1557338"/>
            <a:ext cx="85661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Matriz de Implicación FCB</a:t>
            </a:r>
          </a:p>
          <a:p>
            <a:pPr algn="just"/>
            <a:r>
              <a:rPr lang="es-ES_tradnl" b="1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algn="just"/>
            <a:r>
              <a:rPr lang="es-ES_tradnl" sz="2000" b="1">
                <a:latin typeface="Century Gothic" pitchFamily="34" charset="0"/>
              </a:rPr>
              <a:t>A través de la Investigación de Mercado se determinó que del 81.5 %, el 28% de las personas viajan a la Península de Santa Elena  lo hacen por placer.  Los visitantes incurrirían en el Cuadrante del Hedonismo.</a:t>
            </a:r>
            <a:endParaRPr lang="es-ES" sz="2000" b="1" i="1">
              <a:latin typeface="Century Gothic" pitchFamily="34" charset="0"/>
            </a:endParaRPr>
          </a:p>
        </p:txBody>
      </p:sp>
      <p:pic>
        <p:nvPicPr>
          <p:cNvPr id="18945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716338"/>
            <a:ext cx="7058025" cy="27368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BF81535-CE2A-4E64-8198-BB02F5E60F8A}" type="slidenum">
              <a:rPr lang="es-ES"/>
              <a:pPr/>
              <a:t>23</a:t>
            </a:fld>
            <a:endParaRPr lang="es-E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8913"/>
            <a:ext cx="7920038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Análisis FODA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5545138" cy="5616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b="1">
                <a:solidFill>
                  <a:schemeClr val="hlink"/>
                </a:solidFill>
              </a:rPr>
              <a:t> </a:t>
            </a:r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FORTALEZAS</a:t>
            </a:r>
          </a:p>
          <a:p>
            <a:pPr algn="l">
              <a:buFont typeface="Wingdings" pitchFamily="2" charset="2"/>
              <a:buChar char="Ø"/>
            </a:pPr>
            <a:r>
              <a:rPr lang="es-ES" sz="1800" b="1">
                <a:latin typeface="Century Gothic" pitchFamily="34" charset="0"/>
              </a:rPr>
              <a:t> Ofrece un ambiente de mucha tranquilidad que es lo que muchos usuarios consultados buscan.</a:t>
            </a:r>
          </a:p>
          <a:p>
            <a:pPr>
              <a:buFont typeface="Wingdings" pitchFamily="2" charset="2"/>
              <a:buChar char="Ø"/>
            </a:pPr>
            <a:endParaRPr lang="es-ES" sz="1800" b="1">
              <a:latin typeface="Century Gothic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1800" b="1">
                <a:latin typeface="Century Gothic" pitchFamily="34" charset="0"/>
              </a:rPr>
              <a:t> Poseer playa exclusiva, donde los usuarios podrán realizar desde Surf hasta Snorking.</a:t>
            </a:r>
          </a:p>
          <a:p>
            <a:pPr algn="l">
              <a:buFont typeface="Wingdings" pitchFamily="2" charset="2"/>
              <a:buChar char="Ø"/>
            </a:pPr>
            <a:endParaRPr lang="es-ES" sz="1800" b="1">
              <a:latin typeface="Century Gothic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1800" b="1">
                <a:latin typeface="Century Gothic" pitchFamily="34" charset="0"/>
              </a:rPr>
              <a:t> Los usuarios consultados expresaron que fueron muy bien atendidos por tal motivo el Buen Servicio se convierte en una fortaleza más.</a:t>
            </a:r>
          </a:p>
          <a:p>
            <a:pPr algn="l">
              <a:buFont typeface="Wingdings" pitchFamily="2" charset="2"/>
              <a:buChar char="Ø"/>
            </a:pPr>
            <a:endParaRPr lang="es-ES" sz="1800" b="1">
              <a:latin typeface="Century Gothic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1800" b="1">
                <a:latin typeface="Century Gothic" pitchFamily="34" charset="0"/>
              </a:rPr>
              <a:t> Excelente manejo de tecnología a través del uso de la página Web:  </a:t>
            </a:r>
            <a:r>
              <a:rPr lang="es-ES" sz="1800" b="1">
                <a:effectLst/>
                <a:latin typeface="Century Gothic" pitchFamily="34" charset="0"/>
              </a:rPr>
              <a:t>www.farallondillon.com</a:t>
            </a:r>
          </a:p>
          <a:p>
            <a:pPr algn="l">
              <a:buFont typeface="Wingdings" pitchFamily="2" charset="2"/>
              <a:buChar char="Ø"/>
            </a:pPr>
            <a:endParaRPr lang="es-ES" sz="1800" b="1">
              <a:effectLst/>
              <a:latin typeface="Century Gothic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1800" b="1">
                <a:latin typeface="Century Gothic" pitchFamily="34" charset="0"/>
              </a:rPr>
              <a:t> La Hostería ofrece un  ambiente familiar.</a:t>
            </a:r>
          </a:p>
          <a:p>
            <a:pPr algn="l">
              <a:buFont typeface="Wingdings" pitchFamily="2" charset="2"/>
              <a:buChar char="Ø"/>
            </a:pPr>
            <a:endParaRPr lang="es-ES" sz="1800" b="1">
              <a:latin typeface="Century Gothic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s-ES" sz="1800" b="1">
                <a:latin typeface="Century Gothic" pitchFamily="34" charset="0"/>
              </a:rPr>
              <a:t> Ofrece un servicio de parqueo gratis para sus visitantes con capacidad de 30 vehículos.</a:t>
            </a:r>
            <a:endParaRPr lang="en-US" sz="1800" b="1">
              <a:latin typeface="Century Gothic" pitchFamily="34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-1189038" y="1989138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971550" y="5297488"/>
            <a:ext cx="762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90492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844675"/>
            <a:ext cx="3313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9926B46-46A1-40BD-BBFD-FDD2FA20077C}" type="slidenum">
              <a:rPr lang="es-ES"/>
              <a:pPr/>
              <a:t>24</a:t>
            </a:fld>
            <a:endParaRPr lang="es-E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8913"/>
            <a:ext cx="7920038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Análisis FODA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98550"/>
            <a:ext cx="4105275" cy="5759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000" b="1">
                <a:solidFill>
                  <a:schemeClr val="hlink"/>
                </a:solidFill>
              </a:rPr>
              <a:t> </a:t>
            </a:r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OPORTUNIDADES</a:t>
            </a:r>
          </a:p>
          <a:p>
            <a:endParaRPr lang="es-ES" sz="2000" b="1">
              <a:solidFill>
                <a:schemeClr val="folHlink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Se encuentra en uno de los Balnearios más visitados a nivel Nacional.</a:t>
            </a:r>
          </a:p>
          <a:p>
            <a:pPr algn="l">
              <a:buFont typeface="Wingdings" pitchFamily="2" charset="2"/>
              <a:buNone/>
            </a:pPr>
            <a:endParaRPr lang="es-ES" sz="2000" b="1">
              <a:effectLst/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Posee puntos de interés no plenamente explotados.</a:t>
            </a:r>
          </a:p>
          <a:p>
            <a:pPr>
              <a:buFont typeface="Wingdings" pitchFamily="2" charset="2"/>
              <a:buChar char="Ø"/>
            </a:pP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Su principal dueño posee acreditación cómo guía turístico cantonal otorgado por el director de Turismo</a:t>
            </a:r>
            <a:r>
              <a:rPr lang="es-ES" b="1"/>
              <a:t> </a:t>
            </a:r>
            <a:endParaRPr lang="es-ES_tradnl" b="1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-1189038" y="1989138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971550" y="5297488"/>
            <a:ext cx="762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9150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341438"/>
            <a:ext cx="33131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9AFB3EF-B270-4C4E-B35E-1CAA3BD44F37}" type="slidenum">
              <a:rPr lang="es-ES"/>
              <a:pPr/>
              <a:t>25</a:t>
            </a:fld>
            <a:endParaRPr lang="es-E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8913"/>
            <a:ext cx="7920038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Análisis FODA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908050"/>
            <a:ext cx="3529012" cy="5759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000" b="1">
                <a:solidFill>
                  <a:schemeClr val="folHlink"/>
                </a:solidFill>
              </a:rPr>
              <a:t> </a:t>
            </a:r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DEBILIDADES</a:t>
            </a:r>
          </a:p>
          <a:p>
            <a:endParaRPr lang="es-ES" sz="28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Mala administración económica (tributos, control de gastos )</a:t>
            </a:r>
          </a:p>
          <a:p>
            <a:pPr>
              <a:buFont typeface="Wingdings" pitchFamily="2" charset="2"/>
              <a:buChar char="Ø"/>
            </a:pP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Posee precios elevados con relación a la competencia.</a:t>
            </a:r>
          </a:p>
          <a:p>
            <a:pPr>
              <a:buFont typeface="Wingdings" pitchFamily="2" charset="2"/>
              <a:buNone/>
            </a:pP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Inexistente publicidad externa.</a:t>
            </a:r>
          </a:p>
          <a:p>
            <a:pPr>
              <a:buFont typeface="Wingdings" pitchFamily="2" charset="2"/>
              <a:buChar char="Ø"/>
            </a:pP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Falta de promociones</a:t>
            </a:r>
            <a:r>
              <a:rPr lang="es-ES" sz="2000">
                <a:latin typeface="Century Gothic" pitchFamily="34" charset="0"/>
              </a:rPr>
              <a:t> 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-1189038" y="1989138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971550" y="5297488"/>
            <a:ext cx="762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935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36718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AA0AEA5-799E-42E2-9255-2DEF1B755B2F}" type="slidenum">
              <a:rPr lang="es-ES"/>
              <a:pPr/>
              <a:t>26</a:t>
            </a:fld>
            <a:endParaRPr lang="es-E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08050"/>
            <a:ext cx="3527425" cy="5616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800" b="1">
                <a:solidFill>
                  <a:schemeClr val="hlink"/>
                </a:solidFill>
              </a:rPr>
              <a:t> </a:t>
            </a:r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AMENAZAS</a:t>
            </a:r>
          </a:p>
          <a:p>
            <a:pPr>
              <a:buFont typeface="Wingdings" pitchFamily="2" charset="2"/>
              <a:buNone/>
            </a:pPr>
            <a:endParaRPr lang="es-ES_tradnl" sz="2000" b="1">
              <a:solidFill>
                <a:schemeClr val="folHlink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Fuerte publicidad en el enfoque eco turístico orientado a visitar otros balnearios de la Península de Santa Elena. </a:t>
            </a:r>
          </a:p>
          <a:p>
            <a:pPr>
              <a:buFont typeface="Wingdings" pitchFamily="2" charset="2"/>
              <a:buChar char="Ø"/>
            </a:pP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Catástrofes naturales</a:t>
            </a:r>
          </a:p>
          <a:p>
            <a:pPr>
              <a:buFont typeface="Wingdings" pitchFamily="2" charset="2"/>
              <a:buChar char="Ø"/>
            </a:pP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Sobrecarga turística (taponamiento de Ballenita). </a:t>
            </a:r>
          </a:p>
          <a:p>
            <a:pPr>
              <a:buFont typeface="Wingdings" pitchFamily="2" charset="2"/>
              <a:buNone/>
            </a:pP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b="1">
                <a:latin typeface="Century Gothic" pitchFamily="34" charset="0"/>
              </a:rPr>
              <a:t> Competencia desleal en la temporada alta en Ballenita.</a:t>
            </a:r>
            <a:r>
              <a:rPr lang="es-ES" sz="2000">
                <a:latin typeface="Century Gothic" pitchFamily="34" charset="0"/>
              </a:rPr>
              <a:t> </a:t>
            </a: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-1189038" y="1989138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9457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557338"/>
            <a:ext cx="33131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3132138" y="227013"/>
            <a:ext cx="3560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Análisis FODA</a:t>
            </a:r>
            <a:endParaRPr lang="es-ES" sz="4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87E18D1-5492-4E0D-9486-AEBC7A0F5840}" type="slidenum">
              <a:rPr lang="es-ES"/>
              <a:pPr/>
              <a:t>27</a:t>
            </a:fld>
            <a:endParaRPr lang="es-E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8675687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effectLst/>
                <a:latin typeface="Century Gothic" pitchFamily="34" charset="0"/>
              </a:rPr>
              <a:t>PLAN OPERATIVO (Marketing Mix)</a:t>
            </a:r>
            <a:endParaRPr lang="es-ES" sz="4000">
              <a:solidFill>
                <a:schemeClr val="hlink"/>
              </a:solidFill>
              <a:effectLst/>
              <a:latin typeface="Century Gothic" pitchFamily="34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557338"/>
            <a:ext cx="4032250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400" b="1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500" b="1">
              <a:solidFill>
                <a:schemeClr val="hlink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b="1">
                <a:solidFill>
                  <a:schemeClr val="folHlink"/>
                </a:solidFill>
                <a:effectLst/>
                <a:latin typeface="Century Gothic" pitchFamily="34" charset="0"/>
              </a:rPr>
              <a:t>Producto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_tradnl" sz="2000" b="1">
              <a:solidFill>
                <a:schemeClr val="folHlink"/>
              </a:solidFill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" sz="2000" b="1">
              <a:solidFill>
                <a:schemeClr val="hlink"/>
              </a:solidFill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es-ES_tradnl" sz="2000" b="1">
                <a:effectLst/>
                <a:latin typeface="Century Gothic" pitchFamily="34" charset="0"/>
              </a:rPr>
              <a:t> Servicios de Alojamiento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" sz="20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es-ES_tradnl" sz="2000" b="1">
                <a:effectLst/>
                <a:latin typeface="Century Gothic" pitchFamily="34" charset="0"/>
              </a:rPr>
              <a:t> Servicio de Restaurante</a:t>
            </a:r>
            <a:endParaRPr lang="es-ES" sz="20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endParaRPr lang="es-ES" sz="20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es-ES_tradnl" sz="2000" b="1">
                <a:effectLst/>
                <a:latin typeface="Century Gothic" pitchFamily="34" charset="0"/>
              </a:rPr>
              <a:t>Servicio de Eventos sociales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>
              <a:effectLst/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" b="1"/>
              <a:t> 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48500" name="Picture 20" descr="terraz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844675"/>
            <a:ext cx="4391025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13584D2-54D1-454B-8164-E593C64ECFBB}" type="slidenum">
              <a:rPr lang="es-ES"/>
              <a:pPr/>
              <a:t>28</a:t>
            </a:fld>
            <a:endParaRPr lang="es-E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20150" cy="1008063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effectLst/>
                <a:latin typeface="Century Gothic" pitchFamily="34" charset="0"/>
              </a:rPr>
              <a:t>PLAN OPERATIVO (Marketing Mix)</a:t>
            </a:r>
            <a:endParaRPr lang="es-ES" sz="4000">
              <a:solidFill>
                <a:schemeClr val="hlink"/>
              </a:solidFill>
              <a:effectLst/>
              <a:latin typeface="Century Gothic" pitchFamily="34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2592388" cy="3168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_tradnl" sz="1400" b="1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_tradnl" sz="1600" b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Precio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_tradnl" sz="2800" b="1">
              <a:solidFill>
                <a:schemeClr val="folHlink"/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latin typeface="Century Gothic" pitchFamily="34" charset="0"/>
              </a:rPr>
              <a:t>Se usara precios altos, calidad alta para productos exclusivos.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/>
              <a:t> </a:t>
            </a:r>
            <a:endParaRPr lang="en-US" sz="1000" b="1" i="1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96744" name="Picture 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3384550" cy="2592388"/>
          </a:xfrm>
          <a:prstGeom prst="rect">
            <a:avLst/>
          </a:prstGeom>
          <a:noFill/>
        </p:spPr>
      </p:pic>
      <p:pic>
        <p:nvPicPr>
          <p:cNvPr id="196745" name="Picture 137" descr="DSC00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646613"/>
            <a:ext cx="6192838" cy="17351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DC4AF9D-F843-4FF1-B934-BD5AB4C8A12A}" type="slidenum">
              <a:rPr lang="es-ES"/>
              <a:pPr/>
              <a:t>29</a:t>
            </a:fld>
            <a:endParaRPr lang="es-E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569325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effectLst/>
                <a:latin typeface="Century Gothic" pitchFamily="34" charset="0"/>
              </a:rPr>
              <a:t>PLAN OPERATIVO (Marketing Mix)</a:t>
            </a:r>
            <a:endParaRPr lang="es-ES" sz="4000">
              <a:solidFill>
                <a:schemeClr val="hlink"/>
              </a:solidFill>
              <a:effectLst/>
              <a:latin typeface="Century Gothic" pitchFamily="34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25538"/>
            <a:ext cx="3529013" cy="57324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400" b="1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500" b="1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Plaza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b="1">
                <a:latin typeface="Century Gothic" pitchFamily="34" charset="0"/>
              </a:rPr>
              <a:t>Se encuentra ubicada a 5 km. Del Cantón Santa Elena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_tradnl" sz="1800" b="1"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b="1">
                <a:latin typeface="Century Gothic" pitchFamily="34" charset="0"/>
              </a:rPr>
              <a:t>Actualmente cuenta con 10 habitaciones.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_tradnl" sz="1800" b="1"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b="1">
                <a:latin typeface="Century Gothic" pitchFamily="34" charset="0"/>
              </a:rPr>
              <a:t>Amplio y confortante restaurante con vista al mar donde el usuario podrá degustar platos afrodisíacos y bebidas.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s-ES_tradnl" sz="1800" b="1"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b="1">
                <a:latin typeface="Century Gothic" pitchFamily="34" charset="0"/>
              </a:rPr>
              <a:t>Se esta construyendo un faro que ofrecerá al usuario la observación de aves, y ballenas.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1800" b="1"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>
                <a:latin typeface="Century Gothic" pitchFamily="34" charset="0"/>
              </a:rPr>
              <a:t>Para eventos sociales, la hosteria cuenta con una pista de recepcion para ceremonias.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1800" b="1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b="1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" b="1"/>
              <a:t> </a:t>
            </a:r>
            <a:endParaRPr lang="en-US" sz="300" b="1" i="1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98668" name="Picture 12" descr="matrimoni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76475"/>
            <a:ext cx="38512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033FE3-FAB0-4043-9C6F-E76EC901248E}" type="slidenum">
              <a:rPr lang="es-ES"/>
              <a:pPr/>
              <a:t>3</a:t>
            </a:fld>
            <a:endParaRPr lang="es-E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484313"/>
            <a:ext cx="7921625" cy="4535487"/>
          </a:xfrm>
        </p:spPr>
        <p:txBody>
          <a:bodyPr/>
          <a:lstStyle/>
          <a:p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Estructura Organizacional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755650" y="2060575"/>
            <a:ext cx="1091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1331913" y="404813"/>
            <a:ext cx="6965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s-ES_tradnl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Análisis Microambiente</a:t>
            </a:r>
            <a:endParaRPr lang="es-ES" sz="4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349500"/>
            <a:ext cx="72009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2DA9128-3801-4B0C-A76C-56C2466A57DA}" type="slidenum">
              <a:rPr lang="es-ES"/>
              <a:pPr/>
              <a:t>30</a:t>
            </a:fld>
            <a:endParaRPr lang="es-E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8675687" cy="1008062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effectLst/>
                <a:latin typeface="Century Gothic" pitchFamily="34" charset="0"/>
              </a:rPr>
              <a:t>PLAN OPERATIVO (Marketing Mix)</a:t>
            </a:r>
            <a:endParaRPr lang="es-ES" sz="4000">
              <a:solidFill>
                <a:schemeClr val="hlink"/>
              </a:solidFill>
              <a:effectLst/>
              <a:latin typeface="Century Gothic" pitchFamily="34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85888"/>
            <a:ext cx="7200900" cy="5472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2800" b="1">
              <a:solidFill>
                <a:schemeClr val="hlink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Publicidad</a:t>
            </a:r>
          </a:p>
          <a:p>
            <a:pPr algn="l">
              <a:buFont typeface="Wingdings" pitchFamily="2" charset="2"/>
              <a:buChar char="Ø"/>
            </a:pPr>
            <a:r>
              <a:rPr lang="es-ES_tradnl" sz="2400" b="1">
                <a:latin typeface="Century Gothic" pitchFamily="34" charset="0"/>
              </a:rPr>
              <a:t> Radios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>
                <a:latin typeface="Century Gothic" pitchFamily="34" charset="0"/>
              </a:rPr>
              <a:t> Revistas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>
                <a:latin typeface="Century Gothic" pitchFamily="34" charset="0"/>
              </a:rPr>
              <a:t> Prensa Escrita</a:t>
            </a:r>
          </a:p>
          <a:p>
            <a:pPr algn="l">
              <a:buFont typeface="Wingdings" pitchFamily="2" charset="2"/>
              <a:buChar char="Ø"/>
            </a:pPr>
            <a:r>
              <a:rPr lang="es-ES_tradnl" sz="2400" b="1">
                <a:latin typeface="Century Gothic" pitchFamily="34" charset="0"/>
              </a:rPr>
              <a:t> Afiches</a:t>
            </a:r>
          </a:p>
          <a:p>
            <a:pPr algn="l">
              <a:buFont typeface="Wingdings" pitchFamily="2" charset="2"/>
              <a:buChar char="Ø"/>
            </a:pPr>
            <a:r>
              <a:rPr lang="es-ES_tradnl" sz="2400" b="1">
                <a:latin typeface="Century Gothic" pitchFamily="34" charset="0"/>
              </a:rPr>
              <a:t> Pagina Web</a:t>
            </a:r>
          </a:p>
          <a:p>
            <a:pPr algn="l">
              <a:buFont typeface="Wingdings" pitchFamily="2" charset="2"/>
              <a:buNone/>
            </a:pPr>
            <a:endParaRPr lang="es-ES_tradnl" sz="2400" b="1">
              <a:latin typeface="Century Gothic" pitchFamily="34" charset="0"/>
            </a:endParaRPr>
          </a:p>
          <a:p>
            <a:pPr algn="l">
              <a:buFont typeface="Wingdings" pitchFamily="2" charset="2"/>
              <a:buNone/>
            </a:pPr>
            <a:endParaRPr lang="es-ES_tradnl" sz="2400" b="1"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b="1"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b="1" i="1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19969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844675"/>
            <a:ext cx="40338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4470427-A63E-4617-B68E-021CC6722E5B}" type="slidenum">
              <a:rPr lang="es-ES"/>
              <a:pPr/>
              <a:t>31</a:t>
            </a:fld>
            <a:endParaRPr lang="es-E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81075"/>
            <a:ext cx="7920037" cy="647700"/>
          </a:xfrm>
        </p:spPr>
        <p:txBody>
          <a:bodyPr/>
          <a:lstStyle/>
          <a:p>
            <a:r>
              <a:rPr lang="es-ES_tradnl" sz="4800">
                <a:solidFill>
                  <a:schemeClr val="hlink"/>
                </a:solidFill>
                <a:effectLst/>
                <a:latin typeface="Century Gothic" pitchFamily="34" charset="0"/>
              </a:rPr>
              <a:t>Plan OPERATIVO</a:t>
            </a:r>
            <a:br>
              <a:rPr lang="es-ES_tradnl" sz="4800">
                <a:solidFill>
                  <a:schemeClr val="hlink"/>
                </a:solidFill>
                <a:effectLst/>
                <a:latin typeface="Century Gothic" pitchFamily="34" charset="0"/>
              </a:rPr>
            </a:br>
            <a:r>
              <a:rPr lang="es-ES_tradnl" sz="4800">
                <a:solidFill>
                  <a:schemeClr val="hlink"/>
                </a:solidFill>
                <a:effectLst/>
                <a:latin typeface="Century Gothic" pitchFamily="34" charset="0"/>
              </a:rPr>
              <a:t>(Marketing Mix)</a:t>
            </a:r>
            <a:endParaRPr lang="es-ES" sz="4800">
              <a:solidFill>
                <a:schemeClr val="hlink"/>
              </a:solidFill>
              <a:effectLst/>
              <a:latin typeface="Century Gothic" pitchFamily="34" charset="0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85888"/>
            <a:ext cx="7200900" cy="54721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28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2400" b="1"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b="1">
              <a:latin typeface="Century Gothic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b="1" i="1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pic>
        <p:nvPicPr>
          <p:cNvPr id="29390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997200"/>
            <a:ext cx="8782050" cy="3097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755650" y="1916113"/>
            <a:ext cx="778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chemeClr val="folHlink"/>
                </a:solidFill>
                <a:latin typeface="Century Gothic" pitchFamily="34" charset="0"/>
              </a:rPr>
              <a:t>Medios de Publicidad de Enero a Diciembre</a:t>
            </a:r>
            <a:endParaRPr lang="es-ES" sz="2800" b="1">
              <a:solidFill>
                <a:schemeClr val="folHlin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1BF8EB3-9B16-4A29-849F-5A81D43615F1}" type="slidenum">
              <a:rPr lang="es-ES"/>
              <a:pPr/>
              <a:t>32</a:t>
            </a:fld>
            <a:endParaRPr lang="es-E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920037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effectLst/>
                <a:latin typeface="Century Gothic" pitchFamily="34" charset="0"/>
              </a:rPr>
              <a:t>ESTUDIO FINANCIERO</a:t>
            </a:r>
            <a:endParaRPr lang="es-ES" sz="4000">
              <a:solidFill>
                <a:schemeClr val="hlink"/>
              </a:solidFill>
              <a:effectLst/>
              <a:latin typeface="Century Gothic" pitchFamily="34" charset="0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16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2800" b="1"/>
          </a:p>
          <a:p>
            <a:pPr>
              <a:buFont typeface="Wingdings" pitchFamily="2" charset="2"/>
              <a:buNone/>
            </a:pPr>
            <a:endParaRPr lang="es-ES_tradnl" sz="2800" b="1"/>
          </a:p>
          <a:p>
            <a:pPr>
              <a:buFont typeface="Wingdings" pitchFamily="2" charset="2"/>
              <a:buNone/>
            </a:pPr>
            <a:endParaRPr lang="en-US" sz="1200" b="1" i="1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2124075" y="1773238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Inversión Inicial (en USD)</a:t>
            </a:r>
          </a:p>
        </p:txBody>
      </p:sp>
      <p:pic>
        <p:nvPicPr>
          <p:cNvPr id="201904" name="Picture 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068638"/>
            <a:ext cx="6264275" cy="2016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88ABC67-1492-4766-81D6-18AF443693FE}" type="slidenum">
              <a:rPr lang="es-ES"/>
              <a:pPr/>
              <a:t>33</a:t>
            </a:fld>
            <a:endParaRPr lang="es-E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1908175" y="1484313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Costos directos (en USD) </a:t>
            </a:r>
          </a:p>
        </p:txBody>
      </p:sp>
      <p:pic>
        <p:nvPicPr>
          <p:cNvPr id="20276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7920037" cy="43926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900113" y="5492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s-ES_tradnl" sz="4000" b="1">
                <a:solidFill>
                  <a:schemeClr val="hlink"/>
                </a:solidFill>
                <a:latin typeface="Century Gothic" pitchFamily="34" charset="0"/>
              </a:rPr>
              <a:t>ESTUDIO FINANCIERO</a:t>
            </a:r>
            <a:endParaRPr lang="es-ES" sz="4000" b="1">
              <a:solidFill>
                <a:schemeClr val="hlin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69327E7-1DD4-48E6-B65F-85D554A9EFB9}" type="slidenum">
              <a:rPr lang="es-ES"/>
              <a:pPr/>
              <a:t>34</a:t>
            </a:fld>
            <a:endParaRPr lang="es-E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2339975" y="1628775"/>
            <a:ext cx="547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Costos Indirectos (en USD)</a:t>
            </a:r>
          </a:p>
        </p:txBody>
      </p:sp>
      <p:pic>
        <p:nvPicPr>
          <p:cNvPr id="20378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852738"/>
            <a:ext cx="76327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1116013" y="7651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s-ES_tradnl" sz="4000" b="1">
                <a:solidFill>
                  <a:schemeClr val="hlink"/>
                </a:solidFill>
                <a:latin typeface="Century Gothic" pitchFamily="34" charset="0"/>
              </a:rPr>
              <a:t>ESTUDIO FINANCIERO</a:t>
            </a:r>
            <a:endParaRPr lang="es-ES" sz="4000" b="1">
              <a:solidFill>
                <a:schemeClr val="hlin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6A8497-60B9-4E4C-B30F-462A87426EB9}" type="slidenum">
              <a:rPr lang="es-ES"/>
              <a:pPr/>
              <a:t>35</a:t>
            </a:fld>
            <a:endParaRPr lang="es-E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2411413" y="1628775"/>
            <a:ext cx="518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Gastos administrativos (en USD)</a:t>
            </a:r>
            <a:r>
              <a:rPr lang="es-ES_tradnl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</p:txBody>
      </p:sp>
      <p:pic>
        <p:nvPicPr>
          <p:cNvPr id="2048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141663"/>
            <a:ext cx="79200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1116013" y="7651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s-ES_tradnl" sz="4000" b="1">
                <a:solidFill>
                  <a:schemeClr val="hlink"/>
                </a:solidFill>
                <a:latin typeface="Century Gothic" pitchFamily="34" charset="0"/>
              </a:rPr>
              <a:t>ESTUDIO FINANCIERO</a:t>
            </a:r>
            <a:endParaRPr lang="es-ES" sz="4000" b="1">
              <a:solidFill>
                <a:schemeClr val="hlin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24007B3-05AA-4D35-B5F9-2FE08E7B25D2}" type="slidenum">
              <a:rPr lang="es-ES"/>
              <a:pPr/>
              <a:t>36</a:t>
            </a:fld>
            <a:endParaRPr lang="es-E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705725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1908175" y="1628775"/>
            <a:ext cx="58324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_tradnl" sz="3200" b="1">
              <a:solidFill>
                <a:schemeClr val="folHlink"/>
              </a:solidFill>
              <a:latin typeface="Century Gothic" pitchFamily="34" charset="0"/>
            </a:endParaRPr>
          </a:p>
          <a:p>
            <a:pPr algn="ctr"/>
            <a:r>
              <a:rPr lang="es-ES_tradnl" sz="3200" b="1">
                <a:solidFill>
                  <a:schemeClr val="folHlink"/>
                </a:solidFill>
                <a:latin typeface="Century Gothic" pitchFamily="34" charset="0"/>
              </a:rPr>
              <a:t>Gastos Financieros (Amortizaciones) (en USD)</a:t>
            </a:r>
          </a:p>
        </p:txBody>
      </p:sp>
      <p:pic>
        <p:nvPicPr>
          <p:cNvPr id="2058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644900"/>
            <a:ext cx="68405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1116013" y="7651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s-ES_tradnl" sz="4000" b="1">
                <a:solidFill>
                  <a:schemeClr val="hlink"/>
                </a:solidFill>
                <a:latin typeface="Century Gothic" pitchFamily="34" charset="0"/>
              </a:rPr>
              <a:t>ESTUDIO FINANCIERO</a:t>
            </a:r>
            <a:endParaRPr lang="es-ES" sz="4000" b="1">
              <a:solidFill>
                <a:schemeClr val="hlin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F77AC8C-CCA4-48AA-96E4-18FC60B7DD2F}" type="slidenum">
              <a:rPr lang="es-ES"/>
              <a:pPr/>
              <a:t>37</a:t>
            </a:fld>
            <a:endParaRPr lang="es-E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555875" y="1557338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Ingresos de la Hostería  ( en USD)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1116013" y="7651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s-ES_tradnl" sz="4000" b="1">
                <a:solidFill>
                  <a:schemeClr val="hlink"/>
                </a:solidFill>
                <a:latin typeface="Century Gothic" pitchFamily="34" charset="0"/>
              </a:rPr>
              <a:t>ESTUDIO FINANCIERO</a:t>
            </a:r>
            <a:endParaRPr lang="es-ES" sz="4000" b="1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28673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213100"/>
            <a:ext cx="4392612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F9202DC-9BBD-4402-B263-D39326BB6A15}" type="slidenum">
              <a:rPr lang="es-ES"/>
              <a:pPr/>
              <a:t>38</a:t>
            </a:fld>
            <a:endParaRPr lang="es-E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60325" y="247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2555875" y="1557338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FLUJO DE CAJA (en USD)</a:t>
            </a:r>
          </a:p>
        </p:txBody>
      </p:sp>
      <p:pic>
        <p:nvPicPr>
          <p:cNvPr id="20686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83169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1116013" y="765175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s-ES_tradnl" sz="4000" b="1">
                <a:solidFill>
                  <a:schemeClr val="hlink"/>
                </a:solidFill>
                <a:latin typeface="Century Gothic" pitchFamily="34" charset="0"/>
              </a:rPr>
              <a:t>ESTUDIO FINANCIERO</a:t>
            </a:r>
            <a:endParaRPr lang="es-ES" sz="4000" b="1">
              <a:solidFill>
                <a:schemeClr val="hlin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5059901-B54B-49E0-A724-8CD69DED4ECC}" type="slidenum">
              <a:rPr lang="es-ES"/>
              <a:pPr/>
              <a:t>39</a:t>
            </a:fld>
            <a:endParaRPr lang="es-E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920037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Evaluación Económica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4491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468313" y="4221163"/>
            <a:ext cx="7920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_tradnl" sz="3600" b="1">
                <a:solidFill>
                  <a:schemeClr val="folHlink"/>
                </a:solidFill>
                <a:latin typeface="Century Gothic" pitchFamily="34" charset="0"/>
              </a:rPr>
              <a:t>TMAR =</a:t>
            </a:r>
            <a:r>
              <a:rPr lang="es-ES_tradnl" sz="3600" b="1">
                <a:solidFill>
                  <a:schemeClr val="hlink"/>
                </a:solidFill>
                <a:latin typeface="Century Gothic" pitchFamily="34" charset="0"/>
              </a:rPr>
              <a:t> </a:t>
            </a:r>
            <a:r>
              <a:rPr lang="es-ES_tradnl" sz="3600" b="1">
                <a:latin typeface="Century Gothic" pitchFamily="34" charset="0"/>
              </a:rPr>
              <a:t>14.06 %</a:t>
            </a:r>
            <a:br>
              <a:rPr lang="es-ES_tradnl" sz="3600" b="1">
                <a:latin typeface="Century Gothic" pitchFamily="34" charset="0"/>
              </a:rPr>
            </a:br>
            <a:r>
              <a:rPr lang="es-ES_tradnl" sz="3600" b="1">
                <a:solidFill>
                  <a:schemeClr val="hlink"/>
                </a:solidFill>
                <a:latin typeface="Century Gothic" pitchFamily="34" charset="0"/>
              </a:rPr>
              <a:t/>
            </a:r>
            <a:br>
              <a:rPr lang="es-ES_tradnl" sz="3600" b="1">
                <a:solidFill>
                  <a:schemeClr val="hlink"/>
                </a:solidFill>
                <a:latin typeface="Century Gothic" pitchFamily="34" charset="0"/>
              </a:rPr>
            </a:br>
            <a:r>
              <a:rPr lang="es-ES_tradnl" sz="3600" b="1">
                <a:solidFill>
                  <a:schemeClr val="folHlink"/>
                </a:solidFill>
                <a:latin typeface="Century Gothic" pitchFamily="34" charset="0"/>
              </a:rPr>
              <a:t>TIR =</a:t>
            </a:r>
            <a:r>
              <a:rPr lang="es-ES_tradnl" sz="3600" b="1">
                <a:solidFill>
                  <a:schemeClr val="hlink"/>
                </a:solidFill>
                <a:latin typeface="Century Gothic" pitchFamily="34" charset="0"/>
              </a:rPr>
              <a:t> </a:t>
            </a:r>
            <a:r>
              <a:rPr lang="es-ES_tradnl" sz="3600" b="1">
                <a:latin typeface="Century Gothic" pitchFamily="34" charset="0"/>
              </a:rPr>
              <a:t>43.70 %</a:t>
            </a:r>
            <a:br>
              <a:rPr lang="es-ES_tradnl" sz="3600" b="1">
                <a:latin typeface="Century Gothic" pitchFamily="34" charset="0"/>
              </a:rPr>
            </a:br>
            <a:r>
              <a:rPr lang="es-ES_tradnl" sz="3600" b="1">
                <a:solidFill>
                  <a:schemeClr val="hlink"/>
                </a:solidFill>
                <a:latin typeface="Century Gothic" pitchFamily="34" charset="0"/>
              </a:rPr>
              <a:t/>
            </a:r>
            <a:br>
              <a:rPr lang="es-ES_tradnl" sz="3600" b="1">
                <a:solidFill>
                  <a:schemeClr val="hlink"/>
                </a:solidFill>
                <a:latin typeface="Century Gothic" pitchFamily="34" charset="0"/>
              </a:rPr>
            </a:br>
            <a:r>
              <a:rPr lang="es-ES_tradnl" sz="3600" b="1">
                <a:solidFill>
                  <a:schemeClr val="folHlink"/>
                </a:solidFill>
                <a:latin typeface="Century Gothic" pitchFamily="34" charset="0"/>
              </a:rPr>
              <a:t>VAN =</a:t>
            </a:r>
            <a:r>
              <a:rPr lang="es-ES_tradnl" sz="3600" b="1">
                <a:solidFill>
                  <a:schemeClr val="hlink"/>
                </a:solidFill>
                <a:latin typeface="Century Gothic" pitchFamily="34" charset="0"/>
              </a:rPr>
              <a:t> </a:t>
            </a:r>
            <a:r>
              <a:rPr lang="es-ES_tradnl" sz="3600" b="1">
                <a:latin typeface="Century Gothic" pitchFamily="34" charset="0"/>
              </a:rPr>
              <a:t>$ 99.771,42</a:t>
            </a:r>
            <a:endParaRPr lang="es-ES" sz="3600" b="1">
              <a:latin typeface="Century Gothic" pitchFamily="34" charset="0"/>
            </a:endParaRPr>
          </a:p>
        </p:txBody>
      </p:sp>
      <p:pic>
        <p:nvPicPr>
          <p:cNvPr id="20788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73238"/>
            <a:ext cx="38512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683267-9C32-4B9D-8172-B914795A24A4}" type="slidenum">
              <a:rPr lang="es-ES"/>
              <a:pPr/>
              <a:t>4</a:t>
            </a:fld>
            <a:endParaRPr lang="es-E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5473700" cy="3529013"/>
          </a:xfrm>
        </p:spPr>
        <p:txBody>
          <a:bodyPr/>
          <a:lstStyle/>
          <a:p>
            <a:pPr algn="l"/>
            <a:r>
              <a:rPr lang="es-ES_tradnl" sz="2400" b="1">
                <a:solidFill>
                  <a:schemeClr val="folHlink"/>
                </a:solidFill>
                <a:latin typeface="Century Gothic" pitchFamily="34" charset="0"/>
              </a:rPr>
              <a:t>Servicios que brindan</a:t>
            </a:r>
            <a:r>
              <a:rPr lang="es-ES_tradnl" sz="2000" b="1">
                <a:solidFill>
                  <a:schemeClr val="folHlink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1403350" y="404813"/>
            <a:ext cx="6894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s-ES_tradnl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Servicios</a:t>
            </a:r>
            <a:endParaRPr lang="es-ES" sz="4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1258888" y="5949950"/>
            <a:ext cx="5113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40 % Grupos Nacionales</a:t>
            </a:r>
          </a:p>
          <a:p>
            <a:pPr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60%  Grupos Extranjeros 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-900113" y="1700213"/>
            <a:ext cx="1091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>
              <a:latin typeface="Tahoma" pitchFamily="34" charset="0"/>
            </a:endParaRP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323850" y="508476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Consumidores actuales</a:t>
            </a:r>
            <a:endParaRPr lang="es-ES" sz="2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395288" y="1366838"/>
            <a:ext cx="4897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Bar &amp; Restaurante</a:t>
            </a: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Terraza – mirador</a:t>
            </a: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Exposiciones sobre el Galeón La Capitana</a:t>
            </a: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Exposiciones sobre los atractivos turísticos Salinas – Puerto Cayo (Ruta del Sol)</a:t>
            </a: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Venta de antigüedades y diseños marinos.</a:t>
            </a: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Cancha de Tenis.</a:t>
            </a: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Parqueo privado.</a:t>
            </a:r>
            <a:endParaRPr lang="es-ES" sz="20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es-EC" sz="2000" b="1">
                <a:latin typeface="Century Gothic" pitchFamily="34" charset="0"/>
              </a:rPr>
              <a:t> Habitaciones.</a:t>
            </a:r>
          </a:p>
          <a:p>
            <a:pPr>
              <a:tabLst>
                <a:tab pos="539750" algn="l"/>
              </a:tabLst>
            </a:pPr>
            <a:endParaRPr lang="es-EC" sz="2000" b="1">
              <a:latin typeface="Century Gothic" pitchFamily="34" charset="0"/>
            </a:endParaRPr>
          </a:p>
        </p:txBody>
      </p:sp>
      <p:pic>
        <p:nvPicPr>
          <p:cNvPr id="21300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96975"/>
            <a:ext cx="36734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0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149725"/>
            <a:ext cx="36718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5ED4E29-DAB8-4BFA-AD77-56978B7BD86F}" type="slidenum">
              <a:rPr lang="es-ES"/>
              <a:pPr/>
              <a:t>40</a:t>
            </a:fld>
            <a:endParaRPr lang="es-E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920037" cy="647700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Análisis de Sensibilidad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385888"/>
            <a:ext cx="7200900" cy="5211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_tradnl" sz="900" b="1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s-ES_tradnl" sz="1600" b="1"/>
          </a:p>
          <a:p>
            <a:pPr>
              <a:buFont typeface="Wingdings" pitchFamily="2" charset="2"/>
              <a:buNone/>
            </a:pPr>
            <a:endParaRPr lang="en-US" sz="700" b="1" i="1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60325" y="24749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468313" y="4797425"/>
            <a:ext cx="83518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_tradnl" sz="2000" b="1">
                <a:latin typeface="Century Gothic" pitchFamily="34" charset="0"/>
              </a:rPr>
              <a:t>En cada supuesto, ante variaciones entre los costos, y la demanda tanto el VAN como la  TIR presentan escenarios positivos lo que indica la rentabilidad del mismo.</a:t>
            </a:r>
            <a:r>
              <a:rPr lang="es-ES_tradnl" sz="4800" b="1">
                <a:solidFill>
                  <a:schemeClr val="hlink"/>
                </a:solidFill>
                <a:latin typeface="Century Gothic" pitchFamily="34" charset="0"/>
              </a:rPr>
              <a:t>   </a:t>
            </a:r>
            <a:endParaRPr lang="es-ES" sz="4800" b="1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20890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628775"/>
            <a:ext cx="6175375" cy="2652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E63B53-6DAD-4C9D-943D-179E50CE719B}" type="slidenum">
              <a:rPr lang="es-ES"/>
              <a:pPr/>
              <a:t>41</a:t>
            </a:fld>
            <a:endParaRPr lang="es-E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7920037" cy="720725"/>
          </a:xfrm>
        </p:spPr>
        <p:txBody>
          <a:bodyPr/>
          <a:lstStyle/>
          <a:p>
            <a:r>
              <a:rPr lang="es-ES_tradnl" sz="3600">
                <a:solidFill>
                  <a:schemeClr val="hlink"/>
                </a:solidFill>
                <a:latin typeface="Century Gothic" pitchFamily="34" charset="0"/>
              </a:rPr>
              <a:t>Conclusiones y Recomendaciones</a:t>
            </a:r>
            <a:endParaRPr lang="es-ES" sz="36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115723" name="Ecuación" r:id="rId3" imgW="241195" imgH="203112" progId="Equation.3">
              <p:embed/>
            </p:oleObj>
          </a:graphicData>
        </a:graphic>
      </p:graphicFrame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539750" y="1257300"/>
            <a:ext cx="835342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es-ES_tradnl" sz="1400" b="1">
                <a:latin typeface="Century Gothic" pitchFamily="34" charset="0"/>
              </a:rPr>
              <a:t> </a:t>
            </a:r>
            <a:r>
              <a:rPr lang="es-ES" sz="1600" b="1">
                <a:latin typeface="Century Gothic" pitchFamily="34" charset="0"/>
              </a:rPr>
              <a:t>1.  Mediante la Investigación de Mercado se determinó que la Hostería Farallón Dillon tiene una gran aceptación entre las personas que viajan a la Península de Santa Elena.</a:t>
            </a:r>
          </a:p>
          <a:p>
            <a:pPr marL="342900" indent="-342900"/>
            <a:r>
              <a:rPr lang="es-ES" sz="1600" b="1">
                <a:latin typeface="Century Gothic" pitchFamily="34" charset="0"/>
              </a:rPr>
              <a:t> </a:t>
            </a:r>
          </a:p>
          <a:p>
            <a:pPr marL="342900" indent="-342900"/>
            <a:r>
              <a:rPr lang="es-ES" sz="1600" b="1">
                <a:latin typeface="Century Gothic" pitchFamily="34" charset="0"/>
              </a:rPr>
              <a:t>2. Los medios de Comunicación se consideran  como una de las herramientas principales para poder llegar al segmento objetivo  elegido.</a:t>
            </a:r>
          </a:p>
          <a:p>
            <a:pPr marL="342900" indent="-342900"/>
            <a:r>
              <a:rPr lang="es-ES" sz="1600" b="1">
                <a:latin typeface="Century Gothic" pitchFamily="34" charset="0"/>
              </a:rPr>
              <a:t> </a:t>
            </a:r>
          </a:p>
          <a:p>
            <a:pPr marL="342900" indent="-342900">
              <a:buFontTx/>
              <a:buAutoNum type="arabicPeriod" startAt="3"/>
            </a:pPr>
            <a:r>
              <a:rPr lang="es-ES" sz="1600" b="1">
                <a:latin typeface="Century Gothic" pitchFamily="34" charset="0"/>
              </a:rPr>
              <a:t>El proyecto es rentable en todos los supuestos relacionados en el capítulo 4, uno de los mejores escenarios será que la demanda aumente en un 10% y los costos se mantengan constantes.</a:t>
            </a:r>
          </a:p>
          <a:p>
            <a:pPr marL="342900" indent="-342900"/>
            <a:r>
              <a:rPr lang="es-ES" sz="1600" b="1">
                <a:latin typeface="Century Gothic" pitchFamily="34" charset="0"/>
              </a:rPr>
              <a:t> </a:t>
            </a:r>
          </a:p>
          <a:p>
            <a:pPr marL="342900" indent="-342900"/>
            <a:r>
              <a:rPr lang="es-ES" sz="1600" b="1">
                <a:latin typeface="Century Gothic" pitchFamily="34" charset="0"/>
              </a:rPr>
              <a:t>4. Para no presentar pérdidas lo mínimo que se puede permitir es una disminución del 18,90% en la demanda a partir de la implementación del proyecto en curso. </a:t>
            </a:r>
          </a:p>
          <a:p>
            <a:pPr marL="342900" indent="-342900"/>
            <a:endParaRPr lang="es-ES" sz="1600" b="1">
              <a:latin typeface="Century Gothic" pitchFamily="34" charset="0"/>
            </a:endParaRPr>
          </a:p>
          <a:p>
            <a:pPr marL="342900" indent="-342900"/>
            <a:r>
              <a:rPr lang="es-ES" sz="1600" b="1">
                <a:latin typeface="Century Gothic" pitchFamily="34" charset="0"/>
              </a:rPr>
              <a:t>5. Una de las recomendaciones es realizar evaluaciones periódicas a los clientes con el fin de conocer el nivel de satisfacción y poder mantener un alto grado de aceptación.</a:t>
            </a:r>
          </a:p>
          <a:p>
            <a:pPr marL="342900" indent="-342900"/>
            <a:endParaRPr lang="es-ES" sz="1600" b="1">
              <a:latin typeface="Century Gothic" pitchFamily="34" charset="0"/>
            </a:endParaRPr>
          </a:p>
          <a:p>
            <a:pPr marL="342900" indent="-342900"/>
            <a:r>
              <a:rPr lang="es-ES" sz="1600" b="1">
                <a:latin typeface="Century Gothic" pitchFamily="34" charset="0"/>
              </a:rPr>
              <a:t>6. El enfoque de la Hostería esta en sus atributos que serán explotados a fin de posicionarla.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C5F88C5-9FB3-4EB0-8C3B-52D2FAEAA6EB}" type="slidenum">
              <a:rPr lang="es-ES"/>
              <a:pPr/>
              <a:t>42</a:t>
            </a:fld>
            <a:endParaRPr lang="es-ES"/>
          </a:p>
        </p:txBody>
      </p:sp>
      <p:pic>
        <p:nvPicPr>
          <p:cNvPr id="287760" name="Picture 16" descr="S3000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7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87755" name="Object 11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287755" name="Ecuación" r:id="rId4" imgW="241195" imgH="203112" progId="Equation.3">
              <p:embed/>
            </p:oleObj>
          </a:graphicData>
        </a:graphic>
      </p:graphicFrame>
      <p:sp>
        <p:nvSpPr>
          <p:cNvPr id="28775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116013" y="1412875"/>
            <a:ext cx="7772400" cy="1736725"/>
          </a:xfrm>
          <a:noFill/>
          <a:ln/>
        </p:spPr>
        <p:txBody>
          <a:bodyPr/>
          <a:lstStyle/>
          <a:p>
            <a:r>
              <a:rPr lang="es-ES_tradnl" sz="4800">
                <a:solidFill>
                  <a:schemeClr val="folHlink"/>
                </a:solidFill>
              </a:rPr>
              <a:t>VIDEO DE LA HOSTERÍA FARALLÓN DILLON</a:t>
            </a:r>
            <a:br>
              <a:rPr lang="es-ES_tradnl" sz="4800">
                <a:solidFill>
                  <a:schemeClr val="folHlink"/>
                </a:solidFill>
              </a:rPr>
            </a:br>
            <a:endParaRPr lang="es-ES" sz="4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0B1E5BB-CA7A-4EE8-B917-4B90F22D8EC1}" type="slidenum">
              <a:rPr lang="es-ES"/>
              <a:pPr/>
              <a:t>43</a:t>
            </a:fld>
            <a:endParaRPr lang="es-E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916113"/>
            <a:ext cx="8137525" cy="475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309258" name="Ecuación" r:id="rId3" imgW="241195" imgH="203112" progId="Equation.3">
              <p:embed/>
            </p:oleObj>
          </a:graphicData>
        </a:graphic>
      </p:graphicFrame>
      <p:pic>
        <p:nvPicPr>
          <p:cNvPr id="3092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2060575"/>
            <a:ext cx="4826000" cy="1728788"/>
          </a:xfrm>
          <a:noFill/>
          <a:ln/>
        </p:spPr>
        <p:txBody>
          <a:bodyPr/>
          <a:lstStyle/>
          <a:p>
            <a:r>
              <a:rPr lang="es-ES_tradnl" sz="4800">
                <a:solidFill>
                  <a:schemeClr val="folHlink"/>
                </a:solidFill>
              </a:rPr>
              <a:t>MUCHAS GRACIAS</a:t>
            </a:r>
            <a:br>
              <a:rPr lang="es-ES_tradnl" sz="4800">
                <a:solidFill>
                  <a:schemeClr val="folHlink"/>
                </a:solidFill>
              </a:rPr>
            </a:br>
            <a:r>
              <a:rPr lang="es-ES_tradnl" sz="4800">
                <a:solidFill>
                  <a:schemeClr val="folHlink"/>
                </a:solidFill>
              </a:rPr>
              <a:t/>
            </a:r>
            <a:br>
              <a:rPr lang="es-ES_tradnl" sz="4800">
                <a:solidFill>
                  <a:schemeClr val="folHlink"/>
                </a:solidFill>
              </a:rPr>
            </a:br>
            <a:endParaRPr lang="es-ES" sz="4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B4B3-105D-41D7-BAED-3B681EF9AB4D}" type="slidenum">
              <a:rPr lang="es-ES"/>
              <a:pPr/>
              <a:t>5</a:t>
            </a:fld>
            <a:endParaRPr lang="es-E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s-ES_tradnl" sz="3600">
                <a:solidFill>
                  <a:schemeClr val="hlink"/>
                </a:solidFill>
                <a:latin typeface="Century Gothic" pitchFamily="34" charset="0"/>
              </a:rPr>
              <a:t>Segmentación del Farallón Dillon</a:t>
            </a:r>
            <a:endParaRPr lang="es-ES" sz="36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297987" name="AutoShape 3"/>
          <p:cNvSpPr>
            <a:spLocks noChangeAspect="1" noChangeArrowheads="1"/>
          </p:cNvSpPr>
          <p:nvPr/>
        </p:nvSpPr>
        <p:spPr bwMode="auto">
          <a:xfrm>
            <a:off x="1476375" y="2205038"/>
            <a:ext cx="58324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rgbClr val="1C1C1C"/>
              </a:solidFill>
              <a:latin typeface="Century Gothic" pitchFamily="34" charset="0"/>
            </a:endParaRPr>
          </a:p>
        </p:txBody>
      </p:sp>
      <p:pic>
        <p:nvPicPr>
          <p:cNvPr id="298392" name="Picture 4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71278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1883A5F-F95E-4DF1-9C9C-0CAB0448A7B5}" type="slidenum">
              <a:rPr lang="es-ES"/>
              <a:pPr/>
              <a:t>6</a:t>
            </a:fld>
            <a:endParaRPr lang="es-E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765175"/>
            <a:ext cx="6965950" cy="576263"/>
          </a:xfrm>
        </p:spPr>
        <p:txBody>
          <a:bodyPr/>
          <a:lstStyle/>
          <a:p>
            <a:r>
              <a:rPr lang="es-ES_tradnl" sz="4400">
                <a:solidFill>
                  <a:schemeClr val="hlink"/>
                </a:solidFill>
                <a:latin typeface="Arial Rounded MT Bold" pitchFamily="34" charset="0"/>
              </a:rPr>
              <a:t>Investigación de Mercado</a:t>
            </a:r>
            <a:endParaRPr lang="es-ES" sz="44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700213"/>
            <a:ext cx="4752975" cy="496728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s-ES_tradnl" sz="2400" b="1">
                <a:solidFill>
                  <a:schemeClr val="folHlink"/>
                </a:solidFill>
                <a:effectLst/>
                <a:latin typeface="Arial Rounded MT Bold" pitchFamily="34" charset="0"/>
              </a:rPr>
              <a:t>Definición del Problema</a:t>
            </a:r>
          </a:p>
          <a:p>
            <a:pPr>
              <a:lnSpc>
                <a:spcPct val="80000"/>
              </a:lnSpc>
            </a:pPr>
            <a:endParaRPr lang="es-ES_tradnl" sz="2400" b="1">
              <a:solidFill>
                <a:schemeClr val="folHlink"/>
              </a:solidFill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</a:pPr>
            <a:r>
              <a:rPr lang="es-ES_tradnl" sz="1800" b="1">
                <a:effectLst/>
                <a:latin typeface="Century Gothic" pitchFamily="34" charset="0"/>
              </a:rPr>
              <a:t>A través de un sondeo realizado a las personas residentes en Guayaquil, el 80 % nunca se habían hospedado en la hostería, el 20 % criticaron el servicio, por lo que se determinó que:</a:t>
            </a:r>
          </a:p>
          <a:p>
            <a:pPr algn="l">
              <a:lnSpc>
                <a:spcPct val="80000"/>
              </a:lnSpc>
            </a:pPr>
            <a:endParaRPr lang="es-ES_tradnl" sz="18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es-ES_tradnl" sz="1800" b="1">
                <a:effectLst/>
                <a:latin typeface="Century Gothic" pitchFamily="34" charset="0"/>
              </a:rPr>
              <a:t> Uno de los principales problemas es no poseer una comunicación integrada de Marketing .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endParaRPr lang="es-ES_tradnl" sz="18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es-ES_tradnl" sz="1800" b="1">
                <a:effectLst/>
                <a:latin typeface="Century Gothic" pitchFamily="34" charset="0"/>
              </a:rPr>
              <a:t> Se encuentra en una zona alejada de Ballenita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endParaRPr lang="es-ES_tradnl" sz="1800" b="1">
              <a:effectLst/>
              <a:latin typeface="Century Gothic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es-ES_tradnl" sz="1800" b="1">
                <a:effectLst/>
                <a:latin typeface="Century Gothic" pitchFamily="34" charset="0"/>
              </a:rPr>
              <a:t> No muestra ningún atractivo en época fuera de temporada playera.</a:t>
            </a:r>
          </a:p>
          <a:p>
            <a:pPr>
              <a:lnSpc>
                <a:spcPct val="80000"/>
              </a:lnSpc>
            </a:pPr>
            <a:endParaRPr lang="es-ES_tradnl" sz="1800" b="1">
              <a:effectLst/>
              <a:latin typeface="Century Gothic" pitchFamily="34" charset="0"/>
            </a:endParaRPr>
          </a:p>
        </p:txBody>
      </p:sp>
      <p:pic>
        <p:nvPicPr>
          <p:cNvPr id="209924" name="Picture 4" descr="DSC00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060575"/>
            <a:ext cx="4140200" cy="38163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4E1E2A7-9642-400A-995C-9D3FAE8D5E64}" type="slidenum">
              <a:rPr lang="es-ES"/>
              <a:pPr/>
              <a:t>7</a:t>
            </a:fld>
            <a:endParaRPr lang="es-E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Arial Rounded MT Bold" pitchFamily="34" charset="0"/>
              </a:rPr>
              <a:t>PLAN DE MUESTREO</a:t>
            </a:r>
            <a:endParaRPr lang="es-ES" sz="40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1341438"/>
            <a:ext cx="8137525" cy="5516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611188" y="723900"/>
            <a:ext cx="7850187" cy="613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" altLang="zh-CN" b="1">
              <a:latin typeface="Tahoma" pitchFamily="34" charset="0"/>
              <a:ea typeface="宋体" pitchFamily="2" charset="-122"/>
            </a:endParaRPr>
          </a:p>
          <a:p>
            <a:endParaRPr lang="es-ES" altLang="zh-CN" b="1">
              <a:latin typeface="Tahoma" pitchFamily="34" charset="0"/>
              <a:ea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s-ES" altLang="zh-CN" b="1">
                <a:latin typeface="Tahoma" pitchFamily="34" charset="0"/>
                <a:ea typeface="宋体" pitchFamily="2" charset="-122"/>
              </a:rPr>
              <a:t> Muestreo Aleatorio Simple</a:t>
            </a:r>
          </a:p>
          <a:p>
            <a:pPr>
              <a:buFont typeface="Wingdings" pitchFamily="2" charset="2"/>
              <a:buChar char="Ø"/>
            </a:pPr>
            <a:endParaRPr lang="es-ES" altLang="zh-CN" b="1">
              <a:latin typeface="Tahoma" pitchFamily="34" charset="0"/>
              <a:ea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zh-CN" b="1">
                <a:latin typeface="Tahoma" pitchFamily="34" charset="0"/>
                <a:ea typeface="宋体" pitchFamily="2" charset="-122"/>
              </a:rPr>
              <a:t> </a:t>
            </a:r>
            <a:r>
              <a:rPr lang="es-ES_tradnl" altLang="zh-CN" b="1">
                <a:solidFill>
                  <a:schemeClr val="tx2"/>
                </a:solidFill>
                <a:latin typeface="Tahoma" pitchFamily="34" charset="0"/>
                <a:ea typeface="宋体" pitchFamily="2" charset="-122"/>
              </a:rPr>
              <a:t>Población objetivo:</a:t>
            </a:r>
            <a:r>
              <a:rPr lang="es-ES_tradnl" altLang="zh-CN" b="1">
                <a:latin typeface="Tahoma" pitchFamily="34" charset="0"/>
                <a:ea typeface="宋体" pitchFamily="2" charset="-122"/>
              </a:rPr>
              <a:t>  Personas residentes de la ciudad de Guayaquil mayores de 30 años con estudios de nivel superior y con ingresos moderados.</a:t>
            </a:r>
          </a:p>
          <a:p>
            <a:pPr>
              <a:buFont typeface="Wingdings" pitchFamily="2" charset="2"/>
              <a:buChar char="Ø"/>
            </a:pPr>
            <a:endParaRPr lang="es-ES_tradnl" altLang="zh-CN" b="1">
              <a:latin typeface="Tahoma" pitchFamily="34" charset="0"/>
              <a:ea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zh-CN" b="1">
                <a:latin typeface="Tahoma" pitchFamily="34" charset="0"/>
                <a:ea typeface="宋体" pitchFamily="2" charset="-122"/>
              </a:rPr>
              <a:t> </a:t>
            </a:r>
            <a:r>
              <a:rPr lang="es-ES_tradnl" altLang="zh-CN" b="1">
                <a:solidFill>
                  <a:schemeClr val="tx2"/>
                </a:solidFill>
                <a:latin typeface="Tahoma" pitchFamily="34" charset="0"/>
                <a:ea typeface="宋体" pitchFamily="2" charset="-122"/>
              </a:rPr>
              <a:t>Tamaño de la muestra (n):</a:t>
            </a:r>
            <a:r>
              <a:rPr lang="es-ES_tradnl" altLang="zh-CN" b="1">
                <a:latin typeface="Tahoma" pitchFamily="34" charset="0"/>
                <a:ea typeface="宋体" pitchFamily="2" charset="-122"/>
              </a:rPr>
              <a:t>  158.833 personas, de los cuales 86.842 corresponden a hombres y 71.991 corresponden a mujeres</a:t>
            </a:r>
          </a:p>
          <a:p>
            <a:pPr>
              <a:buFont typeface="Wingdings" pitchFamily="2" charset="2"/>
              <a:buChar char="ü"/>
            </a:pPr>
            <a:endParaRPr lang="es-ES_tradnl" altLang="zh-CN" b="1">
              <a:latin typeface="Tahoma" pitchFamily="34" charset="0"/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endParaRPr lang="es-ES" altLang="zh-CN" b="1">
              <a:latin typeface="Tahoma" pitchFamily="34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s-ES_tradnl" altLang="zh-CN" b="1">
                <a:solidFill>
                  <a:schemeClr val="tx2"/>
                </a:solidFill>
                <a:latin typeface="Tahoma" pitchFamily="34" charset="0"/>
                <a:ea typeface="宋体" pitchFamily="2" charset="-122"/>
              </a:rPr>
              <a:t>Tamaño de la muestra:</a:t>
            </a:r>
            <a:endParaRPr lang="es-ES_tradnl" altLang="zh-CN" b="1">
              <a:latin typeface="Tahoma" pitchFamily="34" charset="0"/>
              <a:ea typeface="宋体" pitchFamily="2" charset="-122"/>
            </a:endParaRPr>
          </a:p>
          <a:p>
            <a:endParaRPr lang="es-ES_tradnl" altLang="zh-CN" b="1">
              <a:latin typeface="Tahoma" pitchFamily="34" charset="0"/>
              <a:ea typeface="宋体" pitchFamily="2" charset="-122"/>
            </a:endParaRPr>
          </a:p>
          <a:p>
            <a:r>
              <a:rPr lang="es-ES_tradnl" altLang="zh-CN" b="1">
                <a:solidFill>
                  <a:schemeClr val="tx2"/>
                </a:solidFill>
                <a:latin typeface="Tahoma" pitchFamily="34" charset="0"/>
                <a:ea typeface="宋体" pitchFamily="2" charset="-122"/>
              </a:rPr>
              <a:t>Donde:</a:t>
            </a:r>
          </a:p>
          <a:p>
            <a:endParaRPr lang="es-ES_tradnl" altLang="zh-CN" b="1">
              <a:solidFill>
                <a:schemeClr val="tx2"/>
              </a:solidFill>
              <a:latin typeface="Tahoma" pitchFamily="34" charset="0"/>
              <a:ea typeface="宋体" pitchFamily="2" charset="-122"/>
            </a:endParaRPr>
          </a:p>
          <a:p>
            <a:r>
              <a:rPr lang="es-ES_tradnl" altLang="zh-CN" b="1">
                <a:latin typeface="Tahoma" pitchFamily="34" charset="0"/>
                <a:ea typeface="宋体" pitchFamily="2" charset="-122"/>
              </a:rPr>
              <a:t>n = Tamaño de la muestra</a:t>
            </a:r>
          </a:p>
          <a:p>
            <a:r>
              <a:rPr lang="es-ES_tradnl" altLang="zh-CN" b="1">
                <a:latin typeface="Tahoma" pitchFamily="34" charset="0"/>
                <a:ea typeface="宋体" pitchFamily="2" charset="-122"/>
              </a:rPr>
              <a:t>p = Probabilidad que el evento ocurra en un 50% </a:t>
            </a:r>
          </a:p>
          <a:p>
            <a:r>
              <a:rPr lang="es-ES_tradnl" altLang="zh-CN" b="1">
                <a:latin typeface="Tahoma" pitchFamily="34" charset="0"/>
                <a:ea typeface="宋体" pitchFamily="2" charset="-122"/>
              </a:rPr>
              <a:t>q =Probabilidad que el evento no ocurra en un 50%</a:t>
            </a:r>
          </a:p>
          <a:p>
            <a:r>
              <a:rPr lang="es-ES_tradnl" altLang="zh-CN" b="1">
                <a:latin typeface="Tahoma" pitchFamily="34" charset="0"/>
                <a:ea typeface="宋体" pitchFamily="2" charset="-122"/>
              </a:rPr>
              <a:t>e=  Error permitido  5 %</a:t>
            </a:r>
          </a:p>
          <a:p>
            <a:endParaRPr lang="es-ES_tradnl" altLang="zh-CN" b="1">
              <a:latin typeface="Tahoma" pitchFamily="34" charset="0"/>
              <a:ea typeface="宋体" pitchFamily="2" charset="-122"/>
            </a:endParaRPr>
          </a:p>
          <a:p>
            <a:endParaRPr lang="es-ES" b="1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0" y="264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4159" name="Object 15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134159" name="Ecuación" r:id="rId3" imgW="241195" imgH="203112" progId="Equation.3">
              <p:embed/>
            </p:oleObj>
          </a:graphicData>
        </a:graphic>
      </p:graphicFrame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2771775" y="4652963"/>
            <a:ext cx="230346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latin typeface="Tahoma" pitchFamily="34" charset="0"/>
              </a:rPr>
              <a:t>n</a:t>
            </a:r>
            <a:r>
              <a:rPr lang="es-ES">
                <a:solidFill>
                  <a:srgbClr val="000000"/>
                </a:solidFill>
                <a:latin typeface="Tahoma" pitchFamily="34" charset="0"/>
              </a:rPr>
              <a:t>=</a:t>
            </a:r>
            <a:r>
              <a:rPr lang="es-ES" b="1">
                <a:solidFill>
                  <a:srgbClr val="000000"/>
                </a:solidFill>
                <a:latin typeface="Tahoma" pitchFamily="34" charset="0"/>
              </a:rPr>
              <a:t>(4*p*q)/e^2</a:t>
            </a:r>
          </a:p>
        </p:txBody>
      </p:sp>
      <p:sp>
        <p:nvSpPr>
          <p:cNvPr id="134166" name="AutoShape 22"/>
          <p:cNvSpPr>
            <a:spLocks noChangeArrowheads="1"/>
          </p:cNvSpPr>
          <p:nvPr/>
        </p:nvSpPr>
        <p:spPr bwMode="auto">
          <a:xfrm>
            <a:off x="5292725" y="4724400"/>
            <a:ext cx="719138" cy="315913"/>
          </a:xfrm>
          <a:prstGeom prst="rightArrow">
            <a:avLst>
              <a:gd name="adj1" fmla="val 50000"/>
              <a:gd name="adj2" fmla="val 56909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6084888" y="4724400"/>
            <a:ext cx="2303462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latin typeface="Tahoma" pitchFamily="34" charset="0"/>
              </a:rPr>
              <a:t>n</a:t>
            </a:r>
            <a:r>
              <a:rPr lang="es-ES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s-ES" b="1">
                <a:solidFill>
                  <a:srgbClr val="000000"/>
                </a:solidFill>
                <a:latin typeface="Tahoma" pitchFamily="34" charset="0"/>
              </a:rPr>
              <a:t>400 Encuestas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16BC923-5B34-4C18-953A-2F03F5518467}" type="slidenum">
              <a:rPr lang="es-ES"/>
              <a:pPr/>
              <a:t>8</a:t>
            </a:fld>
            <a:endParaRPr lang="es-E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Resultados principales e interpretación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141663"/>
            <a:ext cx="8137525" cy="3525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135181" name="Ecuación" r:id="rId3" imgW="241195" imgH="203112" progId="Equation.3">
              <p:embed/>
            </p:oleObj>
          </a:graphicData>
        </a:graphic>
      </p:graphicFrame>
      <p:graphicFrame>
        <p:nvGraphicFramePr>
          <p:cNvPr id="135186" name="Object 18"/>
          <p:cNvGraphicFramePr>
            <a:graphicFrameLocks noChangeAspect="1"/>
          </p:cNvGraphicFramePr>
          <p:nvPr/>
        </p:nvGraphicFramePr>
        <p:xfrm>
          <a:off x="4211638" y="3068638"/>
          <a:ext cx="4176712" cy="3024187"/>
        </p:xfrm>
        <a:graphic>
          <a:graphicData uri="http://schemas.openxmlformats.org/presentationml/2006/ole">
            <p:oleObj spid="_x0000_s135186" name="Imagen" r:id="rId4" imgW="2875675" imgH="2085555" progId="StaticEnhancedMetafile">
              <p:embed/>
            </p:oleObj>
          </a:graphicData>
        </a:graphic>
      </p:graphicFrame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395288" y="2997200"/>
            <a:ext cx="33131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El 81.5% de las personas consultadas respondió que SI viajan a la península de Santa Elena cuyo rango de edad corresponden al intervalo de  30 a 50 años, y poseen ingresos superiores mensuales a 800 dólares.</a:t>
            </a:r>
            <a:r>
              <a:rPr lang="es-ES" altLang="zh-CN" sz="2000">
                <a:latin typeface="Century Gothic" pitchFamily="34" charset="0"/>
                <a:ea typeface="宋体" pitchFamily="2" charset="-122"/>
              </a:rPr>
              <a:t>   </a:t>
            </a:r>
          </a:p>
        </p:txBody>
      </p: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2051050" y="1557338"/>
            <a:ext cx="5041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Viaja a la península de Santa Elena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E893280-FE6D-482C-9EC8-056BD97F5A4D}" type="slidenum">
              <a:rPr lang="es-ES"/>
              <a:pPr/>
              <a:t>9</a:t>
            </a:fld>
            <a:endParaRPr lang="es-E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920037" cy="720725"/>
          </a:xfrm>
        </p:spPr>
        <p:txBody>
          <a:bodyPr/>
          <a:lstStyle/>
          <a:p>
            <a:r>
              <a:rPr lang="es-ES_tradnl" sz="4000">
                <a:solidFill>
                  <a:schemeClr val="hlink"/>
                </a:solidFill>
                <a:latin typeface="Century Gothic" pitchFamily="34" charset="0"/>
              </a:rPr>
              <a:t>Resultados principales e interpretación</a:t>
            </a:r>
            <a:endParaRPr lang="es-ES" sz="400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141663"/>
            <a:ext cx="8137525" cy="3525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 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60325" y="1925638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200">
                <a:latin typeface="Century Gothic" pitchFamily="34" charset="0"/>
                <a:cs typeface="Times New Roman" pitchFamily="18" charset="0"/>
              </a:rPr>
              <a:t> </a:t>
            </a:r>
            <a:endParaRPr lang="es-ES" sz="1100">
              <a:latin typeface="Tahoma" pitchFamily="34" charset="0"/>
            </a:endParaRPr>
          </a:p>
          <a:p>
            <a:pPr eaLnBrk="0" hangingPunct="0"/>
            <a:endParaRPr lang="es-ES">
              <a:latin typeface="Arial" charset="0"/>
            </a:endParaRP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0" y="2670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0" y="2309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2092" name="Object 12"/>
          <p:cNvGraphicFramePr>
            <a:graphicFrameLocks noChangeAspect="1"/>
          </p:cNvGraphicFramePr>
          <p:nvPr/>
        </p:nvGraphicFramePr>
        <p:xfrm>
          <a:off x="0" y="0"/>
          <a:ext cx="238125" cy="200025"/>
        </p:xfrm>
        <a:graphic>
          <a:graphicData uri="http://schemas.openxmlformats.org/presentationml/2006/ole">
            <p:oleObj spid="_x0000_s302092" name="Ecuación" r:id="rId3" imgW="241195" imgH="203112" progId="Equation.3">
              <p:embed/>
            </p:oleObj>
          </a:graphicData>
        </a:graphic>
      </p:graphicFrame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468313" y="3141663"/>
            <a:ext cx="33131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altLang="zh-CN" sz="2000" b="1">
                <a:latin typeface="Century Gothic" pitchFamily="34" charset="0"/>
                <a:ea typeface="宋体" pitchFamily="2" charset="-122"/>
              </a:rPr>
              <a:t>El   34 % corresponde  a aquellas   personas  que tienen ingresos mensules dentro  del rango   de  $801-$1000 seguido del 29% que poseen ingresos superiores a los   $1000.</a:t>
            </a:r>
            <a:endParaRPr lang="es-ES" altLang="zh-CN" sz="2000">
              <a:latin typeface="Century Gothic" pitchFamily="34" charset="0"/>
              <a:ea typeface="宋体" pitchFamily="2" charset="-122"/>
            </a:endParaRPr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>
            <a:off x="2051050" y="1557338"/>
            <a:ext cx="5041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altLang="zh-CN" sz="3200" b="1">
                <a:solidFill>
                  <a:schemeClr val="folHlink"/>
                </a:solidFill>
                <a:latin typeface="Century Gothic" pitchFamily="34" charset="0"/>
                <a:ea typeface="宋体" pitchFamily="2" charset="-122"/>
              </a:rPr>
              <a:t>Nivel de Ingresos</a:t>
            </a:r>
            <a:endParaRPr lang="es-ES" altLang="zh-CN" b="1">
              <a:latin typeface="Arial" charset="0"/>
              <a:ea typeface="宋体" pitchFamily="2" charset="-122"/>
            </a:endParaRP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2096" name="Object 16"/>
          <p:cNvGraphicFramePr>
            <a:graphicFrameLocks/>
          </p:cNvGraphicFramePr>
          <p:nvPr/>
        </p:nvGraphicFramePr>
        <p:xfrm>
          <a:off x="4716463" y="2636838"/>
          <a:ext cx="3887787" cy="3313112"/>
        </p:xfrm>
        <a:graphic>
          <a:graphicData uri="http://schemas.openxmlformats.org/presentationml/2006/ole">
            <p:oleObj spid="_x0000_s302096" name="Imagen" r:id="rId4" imgW="4423680" imgH="4511880" progId="StaticEnhancedMetafile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bajo en equipo">
  <a:themeElements>
    <a:clrScheme name="Trabajo en equipo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rabajo en equip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bajo en equipo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bajo en equipo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bajo en equipo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2481</TotalTime>
  <Words>1857</Words>
  <Application>Microsoft Office PowerPoint</Application>
  <PresentationFormat>Presentación en pantalla (4:3)</PresentationFormat>
  <Paragraphs>438</Paragraphs>
  <Slides>43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Arial</vt:lpstr>
      <vt:lpstr>Garamond</vt:lpstr>
      <vt:lpstr>Times New Roman</vt:lpstr>
      <vt:lpstr>Wingdings</vt:lpstr>
      <vt:lpstr>Century Gothic</vt:lpstr>
      <vt:lpstr>Arial Rounded MT Bold</vt:lpstr>
      <vt:lpstr>Tahoma</vt:lpstr>
      <vt:lpstr>宋体</vt:lpstr>
      <vt:lpstr>Trabajo en equipo</vt:lpstr>
      <vt:lpstr>Microsoft Editor de ecuaciones 3.0</vt:lpstr>
      <vt:lpstr>Imagen (Metarchivo mejorado)</vt:lpstr>
      <vt:lpstr>Diapositiva 1</vt:lpstr>
      <vt:lpstr>Análisis Microambiente</vt:lpstr>
      <vt:lpstr>Diapositiva 3</vt:lpstr>
      <vt:lpstr>Diapositiva 4</vt:lpstr>
      <vt:lpstr>Segmentación del Farallón Dillon</vt:lpstr>
      <vt:lpstr>Investigación de Mercado</vt:lpstr>
      <vt:lpstr>PLAN DE MUESTREO</vt:lpstr>
      <vt:lpstr>Resultados principales e interpretación</vt:lpstr>
      <vt:lpstr>Resultados principales e interpretación</vt:lpstr>
      <vt:lpstr>Resultados principales e interpretación</vt:lpstr>
      <vt:lpstr>Resultados principales e interpretación</vt:lpstr>
      <vt:lpstr>Resultados principales e interpretación</vt:lpstr>
      <vt:lpstr>Resultados principales e interpretación</vt:lpstr>
      <vt:lpstr>Resultados principales e interpretación</vt:lpstr>
      <vt:lpstr>Diapositiva 15</vt:lpstr>
      <vt:lpstr>Diapositiva 16</vt:lpstr>
      <vt:lpstr>Conclusión de la Investigación de Mercado</vt:lpstr>
      <vt:lpstr>Diapositiva 18</vt:lpstr>
      <vt:lpstr>Plan Estratégico de  Mercadeo</vt:lpstr>
      <vt:lpstr>Análisis de Porter</vt:lpstr>
      <vt:lpstr>Presentaciones Matriciales</vt:lpstr>
      <vt:lpstr>Presentaciones Matriciales</vt:lpstr>
      <vt:lpstr>Análisis FODA</vt:lpstr>
      <vt:lpstr>Análisis FODA</vt:lpstr>
      <vt:lpstr>Análisis FODA</vt:lpstr>
      <vt:lpstr>Diapositiva 26</vt:lpstr>
      <vt:lpstr>PLAN OPERATIVO (Marketing Mix)</vt:lpstr>
      <vt:lpstr>PLAN OPERATIVO (Marketing Mix)</vt:lpstr>
      <vt:lpstr>PLAN OPERATIVO (Marketing Mix)</vt:lpstr>
      <vt:lpstr>PLAN OPERATIVO (Marketing Mix)</vt:lpstr>
      <vt:lpstr>Plan OPERATIVO (Marketing Mix)</vt:lpstr>
      <vt:lpstr>ESTUDIO FINANCIERO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Evaluación Económica</vt:lpstr>
      <vt:lpstr>Análisis de Sensibilidad</vt:lpstr>
      <vt:lpstr>Conclusiones y Recomendaciones</vt:lpstr>
      <vt:lpstr>VIDEO DE LA HOSTERÍA FARALLÓN DILLON </vt:lpstr>
      <vt:lpstr>MUCHAS GRACIAS  </vt:lpstr>
    </vt:vector>
  </TitlesOfParts>
  <Company>Familia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Angelo</dc:creator>
  <cp:lastModifiedBy>Administrador</cp:lastModifiedBy>
  <cp:revision>437</cp:revision>
  <dcterms:created xsi:type="dcterms:W3CDTF">2007-02-26T04:50:15Z</dcterms:created>
  <dcterms:modified xsi:type="dcterms:W3CDTF">2009-12-15T14:38:02Z</dcterms:modified>
</cp:coreProperties>
</file>