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55"/>
  </p:notesMasterIdLst>
  <p:handoutMasterIdLst>
    <p:handoutMasterId r:id="rId56"/>
  </p:handoutMasterIdLst>
  <p:sldIdLst>
    <p:sldId id="258" r:id="rId2"/>
    <p:sldId id="259" r:id="rId3"/>
    <p:sldId id="260" r:id="rId4"/>
    <p:sldId id="261" r:id="rId5"/>
    <p:sldId id="262" r:id="rId6"/>
    <p:sldId id="263" r:id="rId7"/>
    <p:sldId id="284" r:id="rId8"/>
    <p:sldId id="264" r:id="rId9"/>
    <p:sldId id="265" r:id="rId10"/>
    <p:sldId id="266" r:id="rId11"/>
    <p:sldId id="267" r:id="rId12"/>
    <p:sldId id="283"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6" r:id="rId27"/>
    <p:sldId id="285" r:id="rId28"/>
    <p:sldId id="287" r:id="rId29"/>
    <p:sldId id="288" r:id="rId30"/>
    <p:sldId id="290" r:id="rId31"/>
    <p:sldId id="291" r:id="rId32"/>
    <p:sldId id="293" r:id="rId33"/>
    <p:sldId id="294" r:id="rId34"/>
    <p:sldId id="295" r:id="rId35"/>
    <p:sldId id="298" r:id="rId36"/>
    <p:sldId id="299" r:id="rId37"/>
    <p:sldId id="300" r:id="rId38"/>
    <p:sldId id="301" r:id="rId39"/>
    <p:sldId id="305" r:id="rId40"/>
    <p:sldId id="302" r:id="rId41"/>
    <p:sldId id="306" r:id="rId42"/>
    <p:sldId id="303" r:id="rId43"/>
    <p:sldId id="304" r:id="rId44"/>
    <p:sldId id="296" r:id="rId45"/>
    <p:sldId id="297" r:id="rId46"/>
    <p:sldId id="307" r:id="rId47"/>
    <p:sldId id="308" r:id="rId48"/>
    <p:sldId id="309" r:id="rId49"/>
    <p:sldId id="310" r:id="rId50"/>
    <p:sldId id="311" r:id="rId51"/>
    <p:sldId id="312" r:id="rId52"/>
    <p:sldId id="313" r:id="rId53"/>
    <p:sldId id="314" r:id="rId5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4" d="100"/>
          <a:sy n="54" d="100"/>
        </p:scale>
        <p:origin x="-78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ES"/>
          </a:p>
        </p:txBody>
      </p:sp>
      <p:sp>
        <p:nvSpPr>
          <p:cNvPr id="150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S"/>
          </a:p>
        </p:txBody>
      </p:sp>
      <p:sp>
        <p:nvSpPr>
          <p:cNvPr id="150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
          </a:p>
        </p:txBody>
      </p:sp>
      <p:sp>
        <p:nvSpPr>
          <p:cNvPr id="150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D20528F-1FBB-47D4-BBE5-790B79C0B8CB}"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ES"/>
          </a:p>
        </p:txBody>
      </p:sp>
      <p:sp>
        <p:nvSpPr>
          <p:cNvPr id="151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S"/>
          </a:p>
        </p:txBody>
      </p:sp>
      <p:sp>
        <p:nvSpPr>
          <p:cNvPr id="5734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1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51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
          </a:p>
        </p:txBody>
      </p:sp>
      <p:sp>
        <p:nvSpPr>
          <p:cNvPr id="151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E83D19D-E530-4D98-B5AB-3BB871CA0D93}"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192ABEA-23E1-461E-8164-38DFAAB9F94D}" type="slidenum">
              <a:rPr lang="es-ES"/>
              <a:pPr/>
              <a:t>1</a:t>
            </a:fld>
            <a:endParaRPr lang="es-ES"/>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A5517EC-F2E1-4FD7-9FD2-128A2320E72D}" type="slidenum">
              <a:rPr lang="es-ES"/>
              <a:pPr/>
              <a:t>10</a:t>
            </a:fld>
            <a:endParaRPr lang="es-ES"/>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5453ABD-698D-4191-8FB6-3DC9F9E1DA2B}" type="slidenum">
              <a:rPr lang="es-ES"/>
              <a:pPr/>
              <a:t>11</a:t>
            </a:fld>
            <a:endParaRPr lang="es-ES"/>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AD31259-DD6D-4305-9E58-55288ED21672}" type="slidenum">
              <a:rPr lang="es-ES"/>
              <a:pPr/>
              <a:t>12</a:t>
            </a:fld>
            <a:endParaRPr lang="es-ES"/>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F560E58-CACC-435A-B86D-859FFB30DB14}" type="slidenum">
              <a:rPr lang="es-ES"/>
              <a:pPr/>
              <a:t>13</a:t>
            </a:fld>
            <a:endParaRPr lang="es-ES"/>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03ABE84-56AD-489A-B1D8-FBB71FFD4FB5}" type="slidenum">
              <a:rPr lang="es-ES"/>
              <a:pPr/>
              <a:t>14</a:t>
            </a:fld>
            <a:endParaRPr lang="es-ES"/>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97886AF-BDD1-48B0-9484-9A4F8947E408}" type="slidenum">
              <a:rPr lang="es-ES"/>
              <a:pPr/>
              <a:t>15</a:t>
            </a:fld>
            <a:endParaRPr lang="es-ES"/>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58EDA19-165E-4232-8ED5-3DE65B6C515E}" type="slidenum">
              <a:rPr lang="es-ES"/>
              <a:pPr/>
              <a:t>16</a:t>
            </a:fld>
            <a:endParaRPr lang="es-ES"/>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1CC38E5-C092-4203-96D3-C8443370ABBE}" type="slidenum">
              <a:rPr lang="es-ES"/>
              <a:pPr/>
              <a:t>17</a:t>
            </a:fld>
            <a:endParaRPr lang="es-ES"/>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E3A2735-B42F-4642-8E3C-E9AACEA8BC90}" type="slidenum">
              <a:rPr lang="es-ES"/>
              <a:pPr/>
              <a:t>18</a:t>
            </a:fld>
            <a:endParaRPr lang="es-ES"/>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F3A072D-AABC-423F-B571-7AC75D7CD9BE}" type="slidenum">
              <a:rPr lang="es-ES"/>
              <a:pPr/>
              <a:t>19</a:t>
            </a:fld>
            <a:endParaRPr lang="es-ES"/>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F59B259-CD5C-48BE-A367-2B791CABE584}" type="slidenum">
              <a:rPr lang="es-ES"/>
              <a:pPr/>
              <a:t>2</a:t>
            </a:fld>
            <a:endParaRPr lang="es-ES"/>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0CB3CF2-DD62-4A6D-B49F-019ACE6829BF}" type="slidenum">
              <a:rPr lang="es-ES"/>
              <a:pPr/>
              <a:t>20</a:t>
            </a:fld>
            <a:endParaRPr lang="es-ES"/>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1032A6F-B127-409E-9C05-55B50708B8C4}" type="slidenum">
              <a:rPr lang="es-ES"/>
              <a:pPr/>
              <a:t>21</a:t>
            </a:fld>
            <a:endParaRPr lang="es-ES"/>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BC2CEF0-738B-4207-857B-BF3BC44574C7}" type="slidenum">
              <a:rPr lang="es-ES"/>
              <a:pPr/>
              <a:t>22</a:t>
            </a:fld>
            <a:endParaRPr lang="es-ES"/>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4441026-61C4-4E3B-8D6E-DBCEF2F1C778}" type="slidenum">
              <a:rPr lang="es-ES"/>
              <a:pPr/>
              <a:t>23</a:t>
            </a:fld>
            <a:endParaRPr lang="es-ES"/>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D0C633D-34E4-4116-9AC4-CD5F6BF9DF89}" type="slidenum">
              <a:rPr lang="es-ES"/>
              <a:pPr/>
              <a:t>24</a:t>
            </a:fld>
            <a:endParaRPr lang="es-ES"/>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D6FDC3A-5F56-4CEC-8523-922F5EAD8722}" type="slidenum">
              <a:rPr lang="es-ES"/>
              <a:pPr/>
              <a:t>25</a:t>
            </a:fld>
            <a:endParaRPr lang="es-ES"/>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036A6CA-AD10-4EB4-B80C-A0EFA4497372}" type="slidenum">
              <a:rPr lang="es-ES"/>
              <a:pPr/>
              <a:t>3</a:t>
            </a:fld>
            <a:endParaRPr lang="es-ES"/>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F372A3C-8261-464B-A6B1-1F8C03187C1D}" type="slidenum">
              <a:rPr lang="es-ES"/>
              <a:pPr/>
              <a:t>4</a:t>
            </a:fld>
            <a:endParaRPr lang="es-ES"/>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C021E1E-D1EB-4052-8EEE-DE7A5E9CD7A7}" type="slidenum">
              <a:rPr lang="es-ES"/>
              <a:pPr/>
              <a:t>5</a:t>
            </a:fld>
            <a:endParaRPr lang="es-ES"/>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1A856BF-87AD-44E7-97A5-BA86CBE0130C}" type="slidenum">
              <a:rPr lang="es-ES"/>
              <a:pPr/>
              <a:t>6</a:t>
            </a:fld>
            <a:endParaRPr lang="es-ES"/>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B01331C-B4A0-4A7A-9C41-99256ED47933}" type="slidenum">
              <a:rPr lang="es-ES"/>
              <a:pPr/>
              <a:t>7</a:t>
            </a:fld>
            <a:endParaRPr lang="es-ES"/>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763F66B-1C04-4BC9-8DC9-8E578B640B83}" type="slidenum">
              <a:rPr lang="es-ES"/>
              <a:pPr/>
              <a:t>8</a:t>
            </a:fld>
            <a:endParaRPr lang="es-ES"/>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C16729D-7C42-4049-A6BD-3A56432CE414}" type="slidenum">
              <a:rPr lang="es-ES"/>
              <a:pPr/>
              <a:t>9</a:t>
            </a:fld>
            <a:endParaRPr lang="es-ES"/>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a:defRPr/>
              </a:pPr>
              <a:endParaRPr lang="es-ES"/>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s-ES"/>
              </a:p>
            </p:txBody>
          </p:sp>
          <p:sp>
            <p:nvSpPr>
              <p:cNvPr id="8" name="Freeform 6"/>
              <p:cNvSpPr>
                <a:spLocks/>
              </p:cNvSpPr>
              <p:nvPr/>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s-ES"/>
              </a:p>
            </p:txBody>
          </p:sp>
          <p:sp>
            <p:nvSpPr>
              <p:cNvPr id="9" name="Freeform 7"/>
              <p:cNvSpPr>
                <a:spLocks/>
              </p:cNvSpPr>
              <p:nvPr/>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s-ES"/>
              </a:p>
            </p:txBody>
          </p:sp>
          <p:sp>
            <p:nvSpPr>
              <p:cNvPr id="10" name="Freeform 8"/>
              <p:cNvSpPr>
                <a:spLocks/>
              </p:cNvSpPr>
              <p:nvPr/>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s-ES"/>
              </a:p>
            </p:txBody>
          </p:sp>
          <p:sp>
            <p:nvSpPr>
              <p:cNvPr id="11" name="Freeform 9"/>
              <p:cNvSpPr>
                <a:spLocks/>
              </p:cNvSpPr>
              <p:nvPr/>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s-ES"/>
              </a:p>
            </p:txBody>
          </p:sp>
          <p:sp>
            <p:nvSpPr>
              <p:cNvPr id="12" name="Freeform 10"/>
              <p:cNvSpPr>
                <a:spLocks/>
              </p:cNvSpPr>
              <p:nvPr/>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s-ES"/>
              </a:p>
            </p:txBody>
          </p:sp>
          <p:sp>
            <p:nvSpPr>
              <p:cNvPr id="13" name="Freeform 11"/>
              <p:cNvSpPr>
                <a:spLocks/>
              </p:cNvSpPr>
              <p:nvPr/>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s-ES"/>
              </a:p>
            </p:txBody>
          </p:sp>
          <p:sp>
            <p:nvSpPr>
              <p:cNvPr id="14" name="Freeform 12"/>
              <p:cNvSpPr>
                <a:spLocks/>
              </p:cNvSpPr>
              <p:nvPr/>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s-ES"/>
              </a:p>
            </p:txBody>
          </p:sp>
          <p:sp>
            <p:nvSpPr>
              <p:cNvPr id="15" name="Freeform 13"/>
              <p:cNvSpPr>
                <a:spLocks/>
              </p:cNvSpPr>
              <p:nvPr/>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s-ES"/>
              </a:p>
            </p:txBody>
          </p:sp>
          <p:sp>
            <p:nvSpPr>
              <p:cNvPr id="16" name="Freeform 14"/>
              <p:cNvSpPr>
                <a:spLocks/>
              </p:cNvSpPr>
              <p:nvPr/>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s-ES"/>
              </a:p>
            </p:txBody>
          </p:sp>
          <p:sp>
            <p:nvSpPr>
              <p:cNvPr id="17" name="Freeform 15"/>
              <p:cNvSpPr>
                <a:spLocks/>
              </p:cNvSpPr>
              <p:nvPr/>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s-ES"/>
              </a:p>
            </p:txBody>
          </p:sp>
          <p:sp>
            <p:nvSpPr>
              <p:cNvPr id="18" name="Freeform 16"/>
              <p:cNvSpPr>
                <a:spLocks/>
              </p:cNvSpPr>
              <p:nvPr/>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s-ES"/>
              </a:p>
            </p:txBody>
          </p:sp>
          <p:sp>
            <p:nvSpPr>
              <p:cNvPr id="19" name="Freeform 17"/>
              <p:cNvSpPr>
                <a:spLocks/>
              </p:cNvSpPr>
              <p:nvPr/>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s-ES"/>
              </a:p>
            </p:txBody>
          </p:sp>
          <p:sp>
            <p:nvSpPr>
              <p:cNvPr id="20" name="Freeform 18"/>
              <p:cNvSpPr>
                <a:spLocks/>
              </p:cNvSpPr>
              <p:nvPr/>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s-ES"/>
              </a:p>
            </p:txBody>
          </p:sp>
          <p:sp>
            <p:nvSpPr>
              <p:cNvPr id="21" name="Freeform 19"/>
              <p:cNvSpPr>
                <a:spLocks/>
              </p:cNvSpPr>
              <p:nvPr/>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s-ES"/>
              </a:p>
            </p:txBody>
          </p:sp>
          <p:sp>
            <p:nvSpPr>
              <p:cNvPr id="22" name="Freeform 20"/>
              <p:cNvSpPr>
                <a:spLocks/>
              </p:cNvSpPr>
              <p:nvPr/>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s-ES"/>
              </a:p>
            </p:txBody>
          </p:sp>
          <p:sp>
            <p:nvSpPr>
              <p:cNvPr id="23" name="Freeform 21"/>
              <p:cNvSpPr>
                <a:spLocks/>
              </p:cNvSpPr>
              <p:nvPr/>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s-ES"/>
              </a:p>
            </p:txBody>
          </p:sp>
          <p:sp>
            <p:nvSpPr>
              <p:cNvPr id="24" name="Freeform 22"/>
              <p:cNvSpPr>
                <a:spLocks/>
              </p:cNvSpPr>
              <p:nvPr/>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s-ES"/>
              </a:p>
            </p:txBody>
          </p:sp>
          <p:sp>
            <p:nvSpPr>
              <p:cNvPr id="25" name="Freeform 23"/>
              <p:cNvSpPr>
                <a:spLocks/>
              </p:cNvSpPr>
              <p:nvPr/>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s-ES"/>
              </a:p>
            </p:txBody>
          </p:sp>
          <p:sp>
            <p:nvSpPr>
              <p:cNvPr id="26" name="Freeform 24"/>
              <p:cNvSpPr>
                <a:spLocks/>
              </p:cNvSpPr>
              <p:nvPr/>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s-ES"/>
              </a:p>
            </p:txBody>
          </p:sp>
          <p:sp>
            <p:nvSpPr>
              <p:cNvPr id="27" name="Freeform 25"/>
              <p:cNvSpPr>
                <a:spLocks/>
              </p:cNvSpPr>
              <p:nvPr/>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s-ES"/>
              </a:p>
            </p:txBody>
          </p:sp>
          <p:sp>
            <p:nvSpPr>
              <p:cNvPr id="28" name="Freeform 26"/>
              <p:cNvSpPr>
                <a:spLocks/>
              </p:cNvSpPr>
              <p:nvPr/>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s-ES"/>
              </a:p>
            </p:txBody>
          </p:sp>
          <p:sp>
            <p:nvSpPr>
              <p:cNvPr id="29" name="Freeform 27"/>
              <p:cNvSpPr>
                <a:spLocks/>
              </p:cNvSpPr>
              <p:nvPr/>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s-ES"/>
              </a:p>
            </p:txBody>
          </p:sp>
          <p:sp>
            <p:nvSpPr>
              <p:cNvPr id="30" name="Freeform 28"/>
              <p:cNvSpPr>
                <a:spLocks/>
              </p:cNvSpPr>
              <p:nvPr/>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s-ES"/>
              </a:p>
            </p:txBody>
          </p:sp>
          <p:sp>
            <p:nvSpPr>
              <p:cNvPr id="31" name="Freeform 29"/>
              <p:cNvSpPr>
                <a:spLocks/>
              </p:cNvSpPr>
              <p:nvPr/>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s-ES"/>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sp>
              <p:nvSpPr>
                <p:cNvPr id="55"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sp>
              <p:nvSpPr>
                <p:cNvPr id="56"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sp>
              <p:nvSpPr>
                <p:cNvPr id="57"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sp>
              <p:nvSpPr>
                <p:cNvPr id="58"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sp>
              <p:nvSpPr>
                <p:cNvPr id="59"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sp>
              <p:nvSpPr>
                <p:cNvPr id="60"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sp>
              <p:nvSpPr>
                <p:cNvPr id="61"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sp>
              <p:nvSpPr>
                <p:cNvPr id="62"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sp>
              <p:nvSpPr>
                <p:cNvPr id="63"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sp>
              <p:nvSpPr>
                <p:cNvPr id="64"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sp>
              <p:nvSpPr>
                <p:cNvPr id="65"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sp>
              <p:nvSpPr>
                <p:cNvPr id="66"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sp>
              <p:nvSpPr>
                <p:cNvPr id="67"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sp>
              <p:nvSpPr>
                <p:cNvPr id="68"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a:defRPr/>
                  </a:pPr>
                  <a:endParaRPr lang="es-ES"/>
                </a:p>
              </p:txBody>
            </p:sp>
            <p:sp>
              <p:nvSpPr>
                <p:cNvPr id="53"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a:defRPr/>
                  </a:pPr>
                  <a:endParaRPr lang="es-ES"/>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s-ES"/>
                </a:p>
              </p:txBody>
            </p:sp>
            <p:sp>
              <p:nvSpPr>
                <p:cNvPr id="44"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s-ES"/>
                </a:p>
              </p:txBody>
            </p:sp>
            <p:sp>
              <p:nvSpPr>
                <p:cNvPr id="45"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s-ES"/>
                </a:p>
              </p:txBody>
            </p:sp>
            <p:sp>
              <p:nvSpPr>
                <p:cNvPr id="46"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s-ES"/>
                </a:p>
              </p:txBody>
            </p:sp>
            <p:sp>
              <p:nvSpPr>
                <p:cNvPr id="47"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s-ES"/>
                </a:p>
              </p:txBody>
            </p:sp>
            <p:sp>
              <p:nvSpPr>
                <p:cNvPr id="48"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s-ES"/>
                </a:p>
              </p:txBody>
            </p:sp>
            <p:sp>
              <p:nvSpPr>
                <p:cNvPr id="49"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s-ES"/>
                </a:p>
              </p:txBody>
            </p:sp>
            <p:sp>
              <p:nvSpPr>
                <p:cNvPr id="50"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s-ES"/>
                </a:p>
              </p:txBody>
            </p:sp>
            <p:sp>
              <p:nvSpPr>
                <p:cNvPr id="51"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s-ES"/>
                </a:p>
              </p:txBody>
            </p:sp>
          </p:grpSp>
          <p:sp>
            <p:nvSpPr>
              <p:cNvPr id="35" name="Freeform 59"/>
              <p:cNvSpPr>
                <a:spLocks/>
              </p:cNvSpPr>
              <p:nvPr/>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s-ES"/>
              </a:p>
            </p:txBody>
          </p:sp>
          <p:sp>
            <p:nvSpPr>
              <p:cNvPr id="36" name="Freeform 60"/>
              <p:cNvSpPr>
                <a:spLocks/>
              </p:cNvSpPr>
              <p:nvPr/>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a:defRPr/>
                </a:pPr>
                <a:endParaRPr lang="es-ES"/>
              </a:p>
            </p:txBody>
          </p:sp>
          <p:sp>
            <p:nvSpPr>
              <p:cNvPr id="37" name="Freeform 61"/>
              <p:cNvSpPr>
                <a:spLocks/>
              </p:cNvSpPr>
              <p:nvPr/>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a:defRPr/>
                </a:pPr>
                <a:endParaRPr lang="es-ES"/>
              </a:p>
            </p:txBody>
          </p:sp>
          <p:sp>
            <p:nvSpPr>
              <p:cNvPr id="38" name="Freeform 62"/>
              <p:cNvSpPr>
                <a:spLocks/>
              </p:cNvSpPr>
              <p:nvPr/>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a:defRPr/>
                </a:pPr>
                <a:endParaRPr lang="es-ES"/>
              </a:p>
            </p:txBody>
          </p:sp>
          <p:sp>
            <p:nvSpPr>
              <p:cNvPr id="39" name="Freeform 63"/>
              <p:cNvSpPr>
                <a:spLocks/>
              </p:cNvSpPr>
              <p:nvPr/>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s-ES"/>
              </a:p>
            </p:txBody>
          </p:sp>
          <p:sp>
            <p:nvSpPr>
              <p:cNvPr id="40" name="Freeform 64"/>
              <p:cNvSpPr>
                <a:spLocks/>
              </p:cNvSpPr>
              <p:nvPr/>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a:defRPr/>
                </a:pPr>
                <a:endParaRPr lang="es-ES"/>
              </a:p>
            </p:txBody>
          </p:sp>
          <p:sp>
            <p:nvSpPr>
              <p:cNvPr id="41" name="Freeform 65"/>
              <p:cNvSpPr>
                <a:spLocks/>
              </p:cNvSpPr>
              <p:nvPr/>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a:defRPr/>
                </a:pPr>
                <a:endParaRPr lang="es-ES"/>
              </a:p>
            </p:txBody>
          </p:sp>
          <p:sp>
            <p:nvSpPr>
              <p:cNvPr id="42" name="Freeform 66"/>
              <p:cNvSpPr>
                <a:spLocks/>
              </p:cNvSpPr>
              <p:nvPr/>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a:defRPr/>
                </a:pPr>
                <a:endParaRPr lang="es-ES"/>
              </a:p>
            </p:txBody>
          </p:sp>
        </p:grpSp>
      </p:grpSp>
      <p:sp>
        <p:nvSpPr>
          <p:cNvPr id="144451" name="Rectangle 67"/>
          <p:cNvSpPr>
            <a:spLocks noGrp="1" noChangeArrowheads="1"/>
          </p:cNvSpPr>
          <p:nvPr>
            <p:ph type="ctrTitle" sz="quarter"/>
          </p:nvPr>
        </p:nvSpPr>
        <p:spPr>
          <a:xfrm>
            <a:off x="455613" y="1920875"/>
            <a:ext cx="8226425" cy="1736725"/>
          </a:xfrm>
        </p:spPr>
        <p:txBody>
          <a:bodyPr anchor="b"/>
          <a:lstStyle>
            <a:lvl1pPr>
              <a:defRPr sz="5400"/>
            </a:lvl1pPr>
          </a:lstStyle>
          <a:p>
            <a:r>
              <a:rPr lang="es-ES"/>
              <a:t>Haga clic para cambiar el estilo de título	</a:t>
            </a:r>
          </a:p>
        </p:txBody>
      </p:sp>
      <p:sp>
        <p:nvSpPr>
          <p:cNvPr id="144452"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69" name="Rectangle 69"/>
          <p:cNvSpPr>
            <a:spLocks noGrp="1" noChangeArrowheads="1"/>
          </p:cNvSpPr>
          <p:nvPr>
            <p:ph type="dt" sz="quarter" idx="10"/>
          </p:nvPr>
        </p:nvSpPr>
        <p:spPr/>
        <p:txBody>
          <a:bodyPr/>
          <a:lstStyle>
            <a:lvl1pPr>
              <a:defRPr smtClean="0"/>
            </a:lvl1pPr>
          </a:lstStyle>
          <a:p>
            <a:pPr>
              <a:defRPr/>
            </a:pPr>
            <a:endParaRPr lang="es-ES"/>
          </a:p>
        </p:txBody>
      </p:sp>
      <p:sp>
        <p:nvSpPr>
          <p:cNvPr id="70" name="Rectangle 70"/>
          <p:cNvSpPr>
            <a:spLocks noGrp="1" noChangeArrowheads="1"/>
          </p:cNvSpPr>
          <p:nvPr>
            <p:ph type="ftr" sz="quarter" idx="11"/>
          </p:nvPr>
        </p:nvSpPr>
        <p:spPr/>
        <p:txBody>
          <a:bodyPr/>
          <a:lstStyle>
            <a:lvl1pPr>
              <a:defRPr smtClean="0"/>
            </a:lvl1pPr>
          </a:lstStyle>
          <a:p>
            <a:pPr>
              <a:defRPr/>
            </a:pPr>
            <a:endParaRPr lang="es-ES"/>
          </a:p>
        </p:txBody>
      </p:sp>
      <p:sp>
        <p:nvSpPr>
          <p:cNvPr id="71" name="Rectangle 71"/>
          <p:cNvSpPr>
            <a:spLocks noGrp="1" noChangeArrowheads="1"/>
          </p:cNvSpPr>
          <p:nvPr>
            <p:ph type="sldNum" sz="quarter" idx="12"/>
          </p:nvPr>
        </p:nvSpPr>
        <p:spPr/>
        <p:txBody>
          <a:bodyPr/>
          <a:lstStyle>
            <a:lvl1pPr>
              <a:defRPr smtClean="0"/>
            </a:lvl1pPr>
          </a:lstStyle>
          <a:p>
            <a:pPr>
              <a:defRPr/>
            </a:pPr>
            <a:fld id="{9B9C31AF-D431-448C-BC42-2288F1B7ACAE}"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8"/>
          <p:cNvSpPr>
            <a:spLocks noGrp="1" noChangeArrowheads="1"/>
          </p:cNvSpPr>
          <p:nvPr>
            <p:ph type="dt" sz="half" idx="10"/>
          </p:nvPr>
        </p:nvSpPr>
        <p:spPr>
          <a:ln/>
        </p:spPr>
        <p:txBody>
          <a:bodyPr/>
          <a:lstStyle>
            <a:lvl1pPr>
              <a:defRPr/>
            </a:lvl1pPr>
          </a:lstStyle>
          <a:p>
            <a:pPr>
              <a:defRPr/>
            </a:pPr>
            <a:endParaRPr lang="es-ES"/>
          </a:p>
        </p:txBody>
      </p:sp>
      <p:sp>
        <p:nvSpPr>
          <p:cNvPr id="5" name="Rectangle 69"/>
          <p:cNvSpPr>
            <a:spLocks noGrp="1" noChangeArrowheads="1"/>
          </p:cNvSpPr>
          <p:nvPr>
            <p:ph type="ftr" sz="quarter" idx="11"/>
          </p:nvPr>
        </p:nvSpPr>
        <p:spPr>
          <a:ln/>
        </p:spPr>
        <p:txBody>
          <a:bodyPr/>
          <a:lstStyle>
            <a:lvl1pPr>
              <a:defRPr/>
            </a:lvl1pPr>
          </a:lstStyle>
          <a:p>
            <a:pPr>
              <a:defRPr/>
            </a:pPr>
            <a:endParaRPr lang="es-ES"/>
          </a:p>
        </p:txBody>
      </p:sp>
      <p:sp>
        <p:nvSpPr>
          <p:cNvPr id="6" name="Rectangle 70"/>
          <p:cNvSpPr>
            <a:spLocks noGrp="1" noChangeArrowheads="1"/>
          </p:cNvSpPr>
          <p:nvPr>
            <p:ph type="sldNum" sz="quarter" idx="12"/>
          </p:nvPr>
        </p:nvSpPr>
        <p:spPr>
          <a:ln/>
        </p:spPr>
        <p:txBody>
          <a:bodyPr/>
          <a:lstStyle>
            <a:lvl1pPr>
              <a:defRPr/>
            </a:lvl1pPr>
          </a:lstStyle>
          <a:p>
            <a:pPr>
              <a:defRPr/>
            </a:pPr>
            <a:fld id="{2D113901-7EBF-4C53-8AA1-3566169E0B07}"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6225" y="273050"/>
            <a:ext cx="2055813" cy="58229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5613" y="273050"/>
            <a:ext cx="6018212" cy="58229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8"/>
          <p:cNvSpPr>
            <a:spLocks noGrp="1" noChangeArrowheads="1"/>
          </p:cNvSpPr>
          <p:nvPr>
            <p:ph type="dt" sz="half" idx="10"/>
          </p:nvPr>
        </p:nvSpPr>
        <p:spPr>
          <a:ln/>
        </p:spPr>
        <p:txBody>
          <a:bodyPr/>
          <a:lstStyle>
            <a:lvl1pPr>
              <a:defRPr/>
            </a:lvl1pPr>
          </a:lstStyle>
          <a:p>
            <a:pPr>
              <a:defRPr/>
            </a:pPr>
            <a:endParaRPr lang="es-ES"/>
          </a:p>
        </p:txBody>
      </p:sp>
      <p:sp>
        <p:nvSpPr>
          <p:cNvPr id="5" name="Rectangle 69"/>
          <p:cNvSpPr>
            <a:spLocks noGrp="1" noChangeArrowheads="1"/>
          </p:cNvSpPr>
          <p:nvPr>
            <p:ph type="ftr" sz="quarter" idx="11"/>
          </p:nvPr>
        </p:nvSpPr>
        <p:spPr>
          <a:ln/>
        </p:spPr>
        <p:txBody>
          <a:bodyPr/>
          <a:lstStyle>
            <a:lvl1pPr>
              <a:defRPr/>
            </a:lvl1pPr>
          </a:lstStyle>
          <a:p>
            <a:pPr>
              <a:defRPr/>
            </a:pPr>
            <a:endParaRPr lang="es-ES"/>
          </a:p>
        </p:txBody>
      </p:sp>
      <p:sp>
        <p:nvSpPr>
          <p:cNvPr id="6" name="Rectangle 70"/>
          <p:cNvSpPr>
            <a:spLocks noGrp="1" noChangeArrowheads="1"/>
          </p:cNvSpPr>
          <p:nvPr>
            <p:ph type="sldNum" sz="quarter" idx="12"/>
          </p:nvPr>
        </p:nvSpPr>
        <p:spPr>
          <a:ln/>
        </p:spPr>
        <p:txBody>
          <a:bodyPr/>
          <a:lstStyle>
            <a:lvl1pPr>
              <a:defRPr/>
            </a:lvl1pPr>
          </a:lstStyle>
          <a:p>
            <a:pPr>
              <a:defRPr/>
            </a:pPr>
            <a:fld id="{D86B28B8-D6D2-4EB4-984A-23228ABE1556}"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5613" y="273050"/>
            <a:ext cx="8226425"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5613" y="1598613"/>
            <a:ext cx="4037012" cy="44973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5025" y="1598613"/>
            <a:ext cx="4037013" cy="44973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68"/>
          <p:cNvSpPr>
            <a:spLocks noGrp="1" noChangeArrowheads="1"/>
          </p:cNvSpPr>
          <p:nvPr>
            <p:ph type="dt" sz="half" idx="10"/>
          </p:nvPr>
        </p:nvSpPr>
        <p:spPr>
          <a:ln/>
        </p:spPr>
        <p:txBody>
          <a:bodyPr/>
          <a:lstStyle>
            <a:lvl1pPr>
              <a:defRPr/>
            </a:lvl1pPr>
          </a:lstStyle>
          <a:p>
            <a:pPr>
              <a:defRPr/>
            </a:pPr>
            <a:endParaRPr lang="es-ES"/>
          </a:p>
        </p:txBody>
      </p:sp>
      <p:sp>
        <p:nvSpPr>
          <p:cNvPr id="6" name="Rectangle 69"/>
          <p:cNvSpPr>
            <a:spLocks noGrp="1" noChangeArrowheads="1"/>
          </p:cNvSpPr>
          <p:nvPr>
            <p:ph type="ftr" sz="quarter" idx="11"/>
          </p:nvPr>
        </p:nvSpPr>
        <p:spPr>
          <a:ln/>
        </p:spPr>
        <p:txBody>
          <a:bodyPr/>
          <a:lstStyle>
            <a:lvl1pPr>
              <a:defRPr/>
            </a:lvl1pPr>
          </a:lstStyle>
          <a:p>
            <a:pPr>
              <a:defRPr/>
            </a:pPr>
            <a:endParaRPr lang="es-ES"/>
          </a:p>
        </p:txBody>
      </p:sp>
      <p:sp>
        <p:nvSpPr>
          <p:cNvPr id="7" name="Rectangle 70"/>
          <p:cNvSpPr>
            <a:spLocks noGrp="1" noChangeArrowheads="1"/>
          </p:cNvSpPr>
          <p:nvPr>
            <p:ph type="sldNum" sz="quarter" idx="12"/>
          </p:nvPr>
        </p:nvSpPr>
        <p:spPr>
          <a:ln/>
        </p:spPr>
        <p:txBody>
          <a:bodyPr/>
          <a:lstStyle>
            <a:lvl1pPr>
              <a:defRPr/>
            </a:lvl1pPr>
          </a:lstStyle>
          <a:p>
            <a:pPr>
              <a:defRPr/>
            </a:pPr>
            <a:fld id="{DF1DAF32-E779-40EF-9D0C-A1063E9A7BEC}"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5613" y="273050"/>
            <a:ext cx="8226425"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5613" y="1598613"/>
            <a:ext cx="8226425" cy="2171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55613" y="3922713"/>
            <a:ext cx="8226425" cy="21732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68"/>
          <p:cNvSpPr>
            <a:spLocks noGrp="1" noChangeArrowheads="1"/>
          </p:cNvSpPr>
          <p:nvPr>
            <p:ph type="dt" sz="half" idx="10"/>
          </p:nvPr>
        </p:nvSpPr>
        <p:spPr>
          <a:ln/>
        </p:spPr>
        <p:txBody>
          <a:bodyPr/>
          <a:lstStyle>
            <a:lvl1pPr>
              <a:defRPr/>
            </a:lvl1pPr>
          </a:lstStyle>
          <a:p>
            <a:pPr>
              <a:defRPr/>
            </a:pPr>
            <a:endParaRPr lang="es-ES"/>
          </a:p>
        </p:txBody>
      </p:sp>
      <p:sp>
        <p:nvSpPr>
          <p:cNvPr id="6" name="Rectangle 69"/>
          <p:cNvSpPr>
            <a:spLocks noGrp="1" noChangeArrowheads="1"/>
          </p:cNvSpPr>
          <p:nvPr>
            <p:ph type="ftr" sz="quarter" idx="11"/>
          </p:nvPr>
        </p:nvSpPr>
        <p:spPr>
          <a:ln/>
        </p:spPr>
        <p:txBody>
          <a:bodyPr/>
          <a:lstStyle>
            <a:lvl1pPr>
              <a:defRPr/>
            </a:lvl1pPr>
          </a:lstStyle>
          <a:p>
            <a:pPr>
              <a:defRPr/>
            </a:pPr>
            <a:endParaRPr lang="es-ES"/>
          </a:p>
        </p:txBody>
      </p:sp>
      <p:sp>
        <p:nvSpPr>
          <p:cNvPr id="7" name="Rectangle 70"/>
          <p:cNvSpPr>
            <a:spLocks noGrp="1" noChangeArrowheads="1"/>
          </p:cNvSpPr>
          <p:nvPr>
            <p:ph type="sldNum" sz="quarter" idx="12"/>
          </p:nvPr>
        </p:nvSpPr>
        <p:spPr>
          <a:ln/>
        </p:spPr>
        <p:txBody>
          <a:bodyPr/>
          <a:lstStyle>
            <a:lvl1pPr>
              <a:defRPr/>
            </a:lvl1pPr>
          </a:lstStyle>
          <a:p>
            <a:pPr>
              <a:defRPr/>
            </a:pPr>
            <a:fld id="{0205A54E-EDAB-430E-BB1E-21DCD4611C13}"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8"/>
          <p:cNvSpPr>
            <a:spLocks noGrp="1" noChangeArrowheads="1"/>
          </p:cNvSpPr>
          <p:nvPr>
            <p:ph type="dt" sz="half" idx="10"/>
          </p:nvPr>
        </p:nvSpPr>
        <p:spPr>
          <a:ln/>
        </p:spPr>
        <p:txBody>
          <a:bodyPr/>
          <a:lstStyle>
            <a:lvl1pPr>
              <a:defRPr/>
            </a:lvl1pPr>
          </a:lstStyle>
          <a:p>
            <a:pPr>
              <a:defRPr/>
            </a:pPr>
            <a:endParaRPr lang="es-ES"/>
          </a:p>
        </p:txBody>
      </p:sp>
      <p:sp>
        <p:nvSpPr>
          <p:cNvPr id="5" name="Rectangle 69"/>
          <p:cNvSpPr>
            <a:spLocks noGrp="1" noChangeArrowheads="1"/>
          </p:cNvSpPr>
          <p:nvPr>
            <p:ph type="ftr" sz="quarter" idx="11"/>
          </p:nvPr>
        </p:nvSpPr>
        <p:spPr>
          <a:ln/>
        </p:spPr>
        <p:txBody>
          <a:bodyPr/>
          <a:lstStyle>
            <a:lvl1pPr>
              <a:defRPr/>
            </a:lvl1pPr>
          </a:lstStyle>
          <a:p>
            <a:pPr>
              <a:defRPr/>
            </a:pPr>
            <a:endParaRPr lang="es-ES"/>
          </a:p>
        </p:txBody>
      </p:sp>
      <p:sp>
        <p:nvSpPr>
          <p:cNvPr id="6" name="Rectangle 70"/>
          <p:cNvSpPr>
            <a:spLocks noGrp="1" noChangeArrowheads="1"/>
          </p:cNvSpPr>
          <p:nvPr>
            <p:ph type="sldNum" sz="quarter" idx="12"/>
          </p:nvPr>
        </p:nvSpPr>
        <p:spPr>
          <a:ln/>
        </p:spPr>
        <p:txBody>
          <a:bodyPr/>
          <a:lstStyle>
            <a:lvl1pPr>
              <a:defRPr/>
            </a:lvl1pPr>
          </a:lstStyle>
          <a:p>
            <a:pPr>
              <a:defRPr/>
            </a:pPr>
            <a:fld id="{401B8006-B9DF-493E-98F9-05D701C5F739}"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68"/>
          <p:cNvSpPr>
            <a:spLocks noGrp="1" noChangeArrowheads="1"/>
          </p:cNvSpPr>
          <p:nvPr>
            <p:ph type="dt" sz="half" idx="10"/>
          </p:nvPr>
        </p:nvSpPr>
        <p:spPr>
          <a:ln/>
        </p:spPr>
        <p:txBody>
          <a:bodyPr/>
          <a:lstStyle>
            <a:lvl1pPr>
              <a:defRPr/>
            </a:lvl1pPr>
          </a:lstStyle>
          <a:p>
            <a:pPr>
              <a:defRPr/>
            </a:pPr>
            <a:endParaRPr lang="es-ES"/>
          </a:p>
        </p:txBody>
      </p:sp>
      <p:sp>
        <p:nvSpPr>
          <p:cNvPr id="5" name="Rectangle 69"/>
          <p:cNvSpPr>
            <a:spLocks noGrp="1" noChangeArrowheads="1"/>
          </p:cNvSpPr>
          <p:nvPr>
            <p:ph type="ftr" sz="quarter" idx="11"/>
          </p:nvPr>
        </p:nvSpPr>
        <p:spPr>
          <a:ln/>
        </p:spPr>
        <p:txBody>
          <a:bodyPr/>
          <a:lstStyle>
            <a:lvl1pPr>
              <a:defRPr/>
            </a:lvl1pPr>
          </a:lstStyle>
          <a:p>
            <a:pPr>
              <a:defRPr/>
            </a:pPr>
            <a:endParaRPr lang="es-ES"/>
          </a:p>
        </p:txBody>
      </p:sp>
      <p:sp>
        <p:nvSpPr>
          <p:cNvPr id="6" name="Rectangle 70"/>
          <p:cNvSpPr>
            <a:spLocks noGrp="1" noChangeArrowheads="1"/>
          </p:cNvSpPr>
          <p:nvPr>
            <p:ph type="sldNum" sz="quarter" idx="12"/>
          </p:nvPr>
        </p:nvSpPr>
        <p:spPr>
          <a:ln/>
        </p:spPr>
        <p:txBody>
          <a:bodyPr/>
          <a:lstStyle>
            <a:lvl1pPr>
              <a:defRPr/>
            </a:lvl1pPr>
          </a:lstStyle>
          <a:p>
            <a:pPr>
              <a:defRPr/>
            </a:pPr>
            <a:fld id="{BF5CDF3F-E032-474C-8C0E-2E92020D1431}"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68"/>
          <p:cNvSpPr>
            <a:spLocks noGrp="1" noChangeArrowheads="1"/>
          </p:cNvSpPr>
          <p:nvPr>
            <p:ph type="dt" sz="half" idx="10"/>
          </p:nvPr>
        </p:nvSpPr>
        <p:spPr>
          <a:ln/>
        </p:spPr>
        <p:txBody>
          <a:bodyPr/>
          <a:lstStyle>
            <a:lvl1pPr>
              <a:defRPr/>
            </a:lvl1pPr>
          </a:lstStyle>
          <a:p>
            <a:pPr>
              <a:defRPr/>
            </a:pPr>
            <a:endParaRPr lang="es-ES"/>
          </a:p>
        </p:txBody>
      </p:sp>
      <p:sp>
        <p:nvSpPr>
          <p:cNvPr id="6" name="Rectangle 69"/>
          <p:cNvSpPr>
            <a:spLocks noGrp="1" noChangeArrowheads="1"/>
          </p:cNvSpPr>
          <p:nvPr>
            <p:ph type="ftr" sz="quarter" idx="11"/>
          </p:nvPr>
        </p:nvSpPr>
        <p:spPr>
          <a:ln/>
        </p:spPr>
        <p:txBody>
          <a:bodyPr/>
          <a:lstStyle>
            <a:lvl1pPr>
              <a:defRPr/>
            </a:lvl1pPr>
          </a:lstStyle>
          <a:p>
            <a:pPr>
              <a:defRPr/>
            </a:pPr>
            <a:endParaRPr lang="es-ES"/>
          </a:p>
        </p:txBody>
      </p:sp>
      <p:sp>
        <p:nvSpPr>
          <p:cNvPr id="7" name="Rectangle 70"/>
          <p:cNvSpPr>
            <a:spLocks noGrp="1" noChangeArrowheads="1"/>
          </p:cNvSpPr>
          <p:nvPr>
            <p:ph type="sldNum" sz="quarter" idx="12"/>
          </p:nvPr>
        </p:nvSpPr>
        <p:spPr>
          <a:ln/>
        </p:spPr>
        <p:txBody>
          <a:bodyPr/>
          <a:lstStyle>
            <a:lvl1pPr>
              <a:defRPr/>
            </a:lvl1pPr>
          </a:lstStyle>
          <a:p>
            <a:pPr>
              <a:defRPr/>
            </a:pPr>
            <a:fld id="{0E7D13FF-FD47-4D3E-AEE8-E7D905E39287}"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68"/>
          <p:cNvSpPr>
            <a:spLocks noGrp="1" noChangeArrowheads="1"/>
          </p:cNvSpPr>
          <p:nvPr>
            <p:ph type="dt" sz="half" idx="10"/>
          </p:nvPr>
        </p:nvSpPr>
        <p:spPr>
          <a:ln/>
        </p:spPr>
        <p:txBody>
          <a:bodyPr/>
          <a:lstStyle>
            <a:lvl1pPr>
              <a:defRPr/>
            </a:lvl1pPr>
          </a:lstStyle>
          <a:p>
            <a:pPr>
              <a:defRPr/>
            </a:pPr>
            <a:endParaRPr lang="es-ES"/>
          </a:p>
        </p:txBody>
      </p:sp>
      <p:sp>
        <p:nvSpPr>
          <p:cNvPr id="8" name="Rectangle 69"/>
          <p:cNvSpPr>
            <a:spLocks noGrp="1" noChangeArrowheads="1"/>
          </p:cNvSpPr>
          <p:nvPr>
            <p:ph type="ftr" sz="quarter" idx="11"/>
          </p:nvPr>
        </p:nvSpPr>
        <p:spPr>
          <a:ln/>
        </p:spPr>
        <p:txBody>
          <a:bodyPr/>
          <a:lstStyle>
            <a:lvl1pPr>
              <a:defRPr/>
            </a:lvl1pPr>
          </a:lstStyle>
          <a:p>
            <a:pPr>
              <a:defRPr/>
            </a:pPr>
            <a:endParaRPr lang="es-ES"/>
          </a:p>
        </p:txBody>
      </p:sp>
      <p:sp>
        <p:nvSpPr>
          <p:cNvPr id="9" name="Rectangle 70"/>
          <p:cNvSpPr>
            <a:spLocks noGrp="1" noChangeArrowheads="1"/>
          </p:cNvSpPr>
          <p:nvPr>
            <p:ph type="sldNum" sz="quarter" idx="12"/>
          </p:nvPr>
        </p:nvSpPr>
        <p:spPr>
          <a:ln/>
        </p:spPr>
        <p:txBody>
          <a:bodyPr/>
          <a:lstStyle>
            <a:lvl1pPr>
              <a:defRPr/>
            </a:lvl1pPr>
          </a:lstStyle>
          <a:p>
            <a:pPr>
              <a:defRPr/>
            </a:pPr>
            <a:fld id="{61483ED1-453D-4348-A498-0A54B3AC7342}"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68"/>
          <p:cNvSpPr>
            <a:spLocks noGrp="1" noChangeArrowheads="1"/>
          </p:cNvSpPr>
          <p:nvPr>
            <p:ph type="dt" sz="half" idx="10"/>
          </p:nvPr>
        </p:nvSpPr>
        <p:spPr>
          <a:ln/>
        </p:spPr>
        <p:txBody>
          <a:bodyPr/>
          <a:lstStyle>
            <a:lvl1pPr>
              <a:defRPr/>
            </a:lvl1pPr>
          </a:lstStyle>
          <a:p>
            <a:pPr>
              <a:defRPr/>
            </a:pPr>
            <a:endParaRPr lang="es-ES"/>
          </a:p>
        </p:txBody>
      </p:sp>
      <p:sp>
        <p:nvSpPr>
          <p:cNvPr id="4" name="Rectangle 69"/>
          <p:cNvSpPr>
            <a:spLocks noGrp="1" noChangeArrowheads="1"/>
          </p:cNvSpPr>
          <p:nvPr>
            <p:ph type="ftr" sz="quarter" idx="11"/>
          </p:nvPr>
        </p:nvSpPr>
        <p:spPr>
          <a:ln/>
        </p:spPr>
        <p:txBody>
          <a:bodyPr/>
          <a:lstStyle>
            <a:lvl1pPr>
              <a:defRPr/>
            </a:lvl1pPr>
          </a:lstStyle>
          <a:p>
            <a:pPr>
              <a:defRPr/>
            </a:pPr>
            <a:endParaRPr lang="es-ES"/>
          </a:p>
        </p:txBody>
      </p:sp>
      <p:sp>
        <p:nvSpPr>
          <p:cNvPr id="5" name="Rectangle 70"/>
          <p:cNvSpPr>
            <a:spLocks noGrp="1" noChangeArrowheads="1"/>
          </p:cNvSpPr>
          <p:nvPr>
            <p:ph type="sldNum" sz="quarter" idx="12"/>
          </p:nvPr>
        </p:nvSpPr>
        <p:spPr>
          <a:ln/>
        </p:spPr>
        <p:txBody>
          <a:bodyPr/>
          <a:lstStyle>
            <a:lvl1pPr>
              <a:defRPr/>
            </a:lvl1pPr>
          </a:lstStyle>
          <a:p>
            <a:pPr>
              <a:defRPr/>
            </a:pPr>
            <a:fld id="{854D0597-0BF9-48F6-B2F2-1A03C0FBB507}"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s-ES"/>
          </a:p>
        </p:txBody>
      </p:sp>
      <p:sp>
        <p:nvSpPr>
          <p:cNvPr id="3" name="Rectangle 69"/>
          <p:cNvSpPr>
            <a:spLocks noGrp="1" noChangeArrowheads="1"/>
          </p:cNvSpPr>
          <p:nvPr>
            <p:ph type="ftr" sz="quarter" idx="11"/>
          </p:nvPr>
        </p:nvSpPr>
        <p:spPr>
          <a:ln/>
        </p:spPr>
        <p:txBody>
          <a:bodyPr/>
          <a:lstStyle>
            <a:lvl1pPr>
              <a:defRPr/>
            </a:lvl1pPr>
          </a:lstStyle>
          <a:p>
            <a:pPr>
              <a:defRPr/>
            </a:pPr>
            <a:endParaRPr lang="es-ES"/>
          </a:p>
        </p:txBody>
      </p:sp>
      <p:sp>
        <p:nvSpPr>
          <p:cNvPr id="4" name="Rectangle 70"/>
          <p:cNvSpPr>
            <a:spLocks noGrp="1" noChangeArrowheads="1"/>
          </p:cNvSpPr>
          <p:nvPr>
            <p:ph type="sldNum" sz="quarter" idx="12"/>
          </p:nvPr>
        </p:nvSpPr>
        <p:spPr>
          <a:ln/>
        </p:spPr>
        <p:txBody>
          <a:bodyPr/>
          <a:lstStyle>
            <a:lvl1pPr>
              <a:defRPr/>
            </a:lvl1pPr>
          </a:lstStyle>
          <a:p>
            <a:pPr>
              <a:defRPr/>
            </a:pPr>
            <a:fld id="{6E881683-00D4-4B14-89F4-7A17C902270C}"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8"/>
          <p:cNvSpPr>
            <a:spLocks noGrp="1" noChangeArrowheads="1"/>
          </p:cNvSpPr>
          <p:nvPr>
            <p:ph type="dt" sz="half" idx="10"/>
          </p:nvPr>
        </p:nvSpPr>
        <p:spPr>
          <a:ln/>
        </p:spPr>
        <p:txBody>
          <a:bodyPr/>
          <a:lstStyle>
            <a:lvl1pPr>
              <a:defRPr/>
            </a:lvl1pPr>
          </a:lstStyle>
          <a:p>
            <a:pPr>
              <a:defRPr/>
            </a:pPr>
            <a:endParaRPr lang="es-ES"/>
          </a:p>
        </p:txBody>
      </p:sp>
      <p:sp>
        <p:nvSpPr>
          <p:cNvPr id="6" name="Rectangle 69"/>
          <p:cNvSpPr>
            <a:spLocks noGrp="1" noChangeArrowheads="1"/>
          </p:cNvSpPr>
          <p:nvPr>
            <p:ph type="ftr" sz="quarter" idx="11"/>
          </p:nvPr>
        </p:nvSpPr>
        <p:spPr>
          <a:ln/>
        </p:spPr>
        <p:txBody>
          <a:bodyPr/>
          <a:lstStyle>
            <a:lvl1pPr>
              <a:defRPr/>
            </a:lvl1pPr>
          </a:lstStyle>
          <a:p>
            <a:pPr>
              <a:defRPr/>
            </a:pPr>
            <a:endParaRPr lang="es-ES"/>
          </a:p>
        </p:txBody>
      </p:sp>
      <p:sp>
        <p:nvSpPr>
          <p:cNvPr id="7" name="Rectangle 70"/>
          <p:cNvSpPr>
            <a:spLocks noGrp="1" noChangeArrowheads="1"/>
          </p:cNvSpPr>
          <p:nvPr>
            <p:ph type="sldNum" sz="quarter" idx="12"/>
          </p:nvPr>
        </p:nvSpPr>
        <p:spPr>
          <a:ln/>
        </p:spPr>
        <p:txBody>
          <a:bodyPr/>
          <a:lstStyle>
            <a:lvl1pPr>
              <a:defRPr/>
            </a:lvl1pPr>
          </a:lstStyle>
          <a:p>
            <a:pPr>
              <a:defRPr/>
            </a:pPr>
            <a:fld id="{35B93EA6-5ABA-42F7-8B0B-F20A65A19160}"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8"/>
          <p:cNvSpPr>
            <a:spLocks noGrp="1" noChangeArrowheads="1"/>
          </p:cNvSpPr>
          <p:nvPr>
            <p:ph type="dt" sz="half" idx="10"/>
          </p:nvPr>
        </p:nvSpPr>
        <p:spPr>
          <a:ln/>
        </p:spPr>
        <p:txBody>
          <a:bodyPr/>
          <a:lstStyle>
            <a:lvl1pPr>
              <a:defRPr/>
            </a:lvl1pPr>
          </a:lstStyle>
          <a:p>
            <a:pPr>
              <a:defRPr/>
            </a:pPr>
            <a:endParaRPr lang="es-ES"/>
          </a:p>
        </p:txBody>
      </p:sp>
      <p:sp>
        <p:nvSpPr>
          <p:cNvPr id="6" name="Rectangle 69"/>
          <p:cNvSpPr>
            <a:spLocks noGrp="1" noChangeArrowheads="1"/>
          </p:cNvSpPr>
          <p:nvPr>
            <p:ph type="ftr" sz="quarter" idx="11"/>
          </p:nvPr>
        </p:nvSpPr>
        <p:spPr>
          <a:ln/>
        </p:spPr>
        <p:txBody>
          <a:bodyPr/>
          <a:lstStyle>
            <a:lvl1pPr>
              <a:defRPr/>
            </a:lvl1pPr>
          </a:lstStyle>
          <a:p>
            <a:pPr>
              <a:defRPr/>
            </a:pPr>
            <a:endParaRPr lang="es-ES"/>
          </a:p>
        </p:txBody>
      </p:sp>
      <p:sp>
        <p:nvSpPr>
          <p:cNvPr id="7" name="Rectangle 70"/>
          <p:cNvSpPr>
            <a:spLocks noGrp="1" noChangeArrowheads="1"/>
          </p:cNvSpPr>
          <p:nvPr>
            <p:ph type="sldNum" sz="quarter" idx="12"/>
          </p:nvPr>
        </p:nvSpPr>
        <p:spPr>
          <a:ln/>
        </p:spPr>
        <p:txBody>
          <a:bodyPr/>
          <a:lstStyle>
            <a:lvl1pPr>
              <a:defRPr/>
            </a:lvl1pPr>
          </a:lstStyle>
          <a:p>
            <a:pPr>
              <a:defRPr/>
            </a:pPr>
            <a:fld id="{4913D212-4DD2-4D75-B201-2F8B7B37F44E}"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9142413" cy="6856413"/>
            <a:chOff x="0" y="0"/>
            <a:chExt cx="5759" cy="4319"/>
          </a:xfrm>
        </p:grpSpPr>
        <p:sp>
          <p:nvSpPr>
            <p:cNvPr id="143363" name="Freeform 3"/>
            <p:cNvSpPr>
              <a:spLocks/>
            </p:cNvSpPr>
            <p:nvPr userDrawn="1"/>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a:defRPr/>
              </a:pPr>
              <a:endParaRPr lang="es-ES"/>
            </a:p>
          </p:txBody>
        </p:sp>
        <p:grpSp>
          <p:nvGrpSpPr>
            <p:cNvPr id="6153" name="Group 4"/>
            <p:cNvGrpSpPr>
              <a:grpSpLocks/>
            </p:cNvGrpSpPr>
            <p:nvPr userDrawn="1"/>
          </p:nvGrpSpPr>
          <p:grpSpPr bwMode="auto">
            <a:xfrm>
              <a:off x="0" y="0"/>
              <a:ext cx="5759" cy="4319"/>
              <a:chOff x="0" y="0"/>
              <a:chExt cx="5759" cy="4319"/>
            </a:xfrm>
          </p:grpSpPr>
          <p:sp>
            <p:nvSpPr>
              <p:cNvPr id="143365" name="Freeform 5"/>
              <p:cNvSpPr>
                <a:spLocks/>
              </p:cNvSpPr>
              <p:nvPr userDrawn="1"/>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s-ES"/>
              </a:p>
            </p:txBody>
          </p:sp>
          <p:sp>
            <p:nvSpPr>
              <p:cNvPr id="143366" name="Freeform 6"/>
              <p:cNvSpPr>
                <a:spLocks/>
              </p:cNvSpPr>
              <p:nvPr userDrawn="1"/>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s-ES"/>
              </a:p>
            </p:txBody>
          </p:sp>
          <p:sp>
            <p:nvSpPr>
              <p:cNvPr id="143367" name="Freeform 7"/>
              <p:cNvSpPr>
                <a:spLocks/>
              </p:cNvSpPr>
              <p:nvPr userDrawn="1"/>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s-ES"/>
              </a:p>
            </p:txBody>
          </p:sp>
          <p:sp>
            <p:nvSpPr>
              <p:cNvPr id="143368" name="Freeform 8"/>
              <p:cNvSpPr>
                <a:spLocks/>
              </p:cNvSpPr>
              <p:nvPr userDrawn="1"/>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s-ES"/>
              </a:p>
            </p:txBody>
          </p:sp>
          <p:sp>
            <p:nvSpPr>
              <p:cNvPr id="143369" name="Freeform 9"/>
              <p:cNvSpPr>
                <a:spLocks/>
              </p:cNvSpPr>
              <p:nvPr userDrawn="1"/>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s-ES"/>
              </a:p>
            </p:txBody>
          </p:sp>
          <p:sp>
            <p:nvSpPr>
              <p:cNvPr id="143370" name="Freeform 10"/>
              <p:cNvSpPr>
                <a:spLocks/>
              </p:cNvSpPr>
              <p:nvPr userDrawn="1"/>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s-ES"/>
              </a:p>
            </p:txBody>
          </p:sp>
          <p:sp>
            <p:nvSpPr>
              <p:cNvPr id="143371" name="Freeform 11"/>
              <p:cNvSpPr>
                <a:spLocks/>
              </p:cNvSpPr>
              <p:nvPr userDrawn="1"/>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s-ES"/>
              </a:p>
            </p:txBody>
          </p:sp>
          <p:sp>
            <p:nvSpPr>
              <p:cNvPr id="143372" name="Freeform 12"/>
              <p:cNvSpPr>
                <a:spLocks/>
              </p:cNvSpPr>
              <p:nvPr userDrawn="1"/>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s-ES"/>
              </a:p>
            </p:txBody>
          </p:sp>
          <p:sp>
            <p:nvSpPr>
              <p:cNvPr id="143373" name="Freeform 13"/>
              <p:cNvSpPr>
                <a:spLocks/>
              </p:cNvSpPr>
              <p:nvPr userDrawn="1"/>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s-ES"/>
              </a:p>
            </p:txBody>
          </p:sp>
          <p:sp>
            <p:nvSpPr>
              <p:cNvPr id="143374" name="Freeform 14"/>
              <p:cNvSpPr>
                <a:spLocks/>
              </p:cNvSpPr>
              <p:nvPr userDrawn="1"/>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s-ES"/>
              </a:p>
            </p:txBody>
          </p:sp>
          <p:sp>
            <p:nvSpPr>
              <p:cNvPr id="143375" name="Freeform 15"/>
              <p:cNvSpPr>
                <a:spLocks/>
              </p:cNvSpPr>
              <p:nvPr userDrawn="1"/>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s-ES"/>
              </a:p>
            </p:txBody>
          </p:sp>
          <p:sp>
            <p:nvSpPr>
              <p:cNvPr id="143376" name="Freeform 16"/>
              <p:cNvSpPr>
                <a:spLocks/>
              </p:cNvSpPr>
              <p:nvPr userDrawn="1"/>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s-ES"/>
              </a:p>
            </p:txBody>
          </p:sp>
          <p:sp>
            <p:nvSpPr>
              <p:cNvPr id="143377" name="Freeform 17"/>
              <p:cNvSpPr>
                <a:spLocks/>
              </p:cNvSpPr>
              <p:nvPr userDrawn="1"/>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s-ES"/>
              </a:p>
            </p:txBody>
          </p:sp>
          <p:sp>
            <p:nvSpPr>
              <p:cNvPr id="143378" name="Freeform 18"/>
              <p:cNvSpPr>
                <a:spLocks/>
              </p:cNvSpPr>
              <p:nvPr userDrawn="1"/>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s-ES"/>
              </a:p>
            </p:txBody>
          </p:sp>
          <p:sp>
            <p:nvSpPr>
              <p:cNvPr id="143379" name="Freeform 19"/>
              <p:cNvSpPr>
                <a:spLocks/>
              </p:cNvSpPr>
              <p:nvPr userDrawn="1"/>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s-ES"/>
              </a:p>
            </p:txBody>
          </p:sp>
          <p:sp>
            <p:nvSpPr>
              <p:cNvPr id="143380" name="Freeform 20"/>
              <p:cNvSpPr>
                <a:spLocks/>
              </p:cNvSpPr>
              <p:nvPr userDrawn="1"/>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s-ES"/>
              </a:p>
            </p:txBody>
          </p:sp>
          <p:sp>
            <p:nvSpPr>
              <p:cNvPr id="143381" name="Freeform 21"/>
              <p:cNvSpPr>
                <a:spLocks/>
              </p:cNvSpPr>
              <p:nvPr userDrawn="1"/>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s-ES"/>
              </a:p>
            </p:txBody>
          </p:sp>
          <p:sp>
            <p:nvSpPr>
              <p:cNvPr id="143382" name="Freeform 22"/>
              <p:cNvSpPr>
                <a:spLocks/>
              </p:cNvSpPr>
              <p:nvPr userDrawn="1"/>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s-ES"/>
              </a:p>
            </p:txBody>
          </p:sp>
          <p:sp>
            <p:nvSpPr>
              <p:cNvPr id="143383" name="Freeform 23"/>
              <p:cNvSpPr>
                <a:spLocks/>
              </p:cNvSpPr>
              <p:nvPr userDrawn="1"/>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s-ES"/>
              </a:p>
            </p:txBody>
          </p:sp>
          <p:sp>
            <p:nvSpPr>
              <p:cNvPr id="143384" name="Freeform 24"/>
              <p:cNvSpPr>
                <a:spLocks/>
              </p:cNvSpPr>
              <p:nvPr userDrawn="1"/>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s-ES"/>
              </a:p>
            </p:txBody>
          </p:sp>
          <p:sp>
            <p:nvSpPr>
              <p:cNvPr id="143385" name="Freeform 25"/>
              <p:cNvSpPr>
                <a:spLocks/>
              </p:cNvSpPr>
              <p:nvPr userDrawn="1"/>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s-ES"/>
              </a:p>
            </p:txBody>
          </p:sp>
          <p:sp>
            <p:nvSpPr>
              <p:cNvPr id="143386" name="Freeform 26"/>
              <p:cNvSpPr>
                <a:spLocks/>
              </p:cNvSpPr>
              <p:nvPr userDrawn="1"/>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s-ES"/>
              </a:p>
            </p:txBody>
          </p:sp>
          <p:sp>
            <p:nvSpPr>
              <p:cNvPr id="143387" name="Freeform 27"/>
              <p:cNvSpPr>
                <a:spLocks/>
              </p:cNvSpPr>
              <p:nvPr userDrawn="1"/>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s-ES"/>
              </a:p>
            </p:txBody>
          </p:sp>
          <p:sp>
            <p:nvSpPr>
              <p:cNvPr id="143388" name="Freeform 28"/>
              <p:cNvSpPr>
                <a:spLocks/>
              </p:cNvSpPr>
              <p:nvPr userDrawn="1"/>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s-ES"/>
              </a:p>
            </p:txBody>
          </p:sp>
          <p:sp>
            <p:nvSpPr>
              <p:cNvPr id="143389" name="Freeform 29"/>
              <p:cNvSpPr>
                <a:spLocks/>
              </p:cNvSpPr>
              <p:nvPr userDrawn="1"/>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s-ES"/>
              </a:p>
            </p:txBody>
          </p:sp>
          <p:grpSp>
            <p:nvGrpSpPr>
              <p:cNvPr id="6179" name="Group 30"/>
              <p:cNvGrpSpPr>
                <a:grpSpLocks/>
              </p:cNvGrpSpPr>
              <p:nvPr userDrawn="1"/>
            </p:nvGrpSpPr>
            <p:grpSpPr bwMode="auto">
              <a:xfrm>
                <a:off x="0" y="0"/>
                <a:ext cx="5758" cy="1045"/>
                <a:chOff x="0" y="0"/>
                <a:chExt cx="5758" cy="1045"/>
              </a:xfrm>
            </p:grpSpPr>
            <p:sp>
              <p:nvSpPr>
                <p:cNvPr id="143391"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sp>
              <p:nvSpPr>
                <p:cNvPr id="143392"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sp>
              <p:nvSpPr>
                <p:cNvPr id="143393"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sp>
              <p:nvSpPr>
                <p:cNvPr id="143394"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sp>
              <p:nvSpPr>
                <p:cNvPr id="143395"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sp>
              <p:nvSpPr>
                <p:cNvPr id="143396"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sp>
              <p:nvSpPr>
                <p:cNvPr id="143397"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sp>
              <p:nvSpPr>
                <p:cNvPr id="143398"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sp>
              <p:nvSpPr>
                <p:cNvPr id="143399"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sp>
              <p:nvSpPr>
                <p:cNvPr id="143400"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sp>
              <p:nvSpPr>
                <p:cNvPr id="143401"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sp>
              <p:nvSpPr>
                <p:cNvPr id="143402"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sp>
              <p:nvSpPr>
                <p:cNvPr id="143403"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sp>
              <p:nvSpPr>
                <p:cNvPr id="143404"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sp>
              <p:nvSpPr>
                <p:cNvPr id="143405"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s-ES"/>
                </a:p>
              </p:txBody>
            </p:sp>
          </p:grpSp>
          <p:grpSp>
            <p:nvGrpSpPr>
              <p:cNvPr id="6180" name="Group 46"/>
              <p:cNvGrpSpPr>
                <a:grpSpLocks/>
              </p:cNvGrpSpPr>
              <p:nvPr userDrawn="1"/>
            </p:nvGrpSpPr>
            <p:grpSpPr bwMode="auto">
              <a:xfrm>
                <a:off x="0" y="558"/>
                <a:ext cx="5758" cy="487"/>
                <a:chOff x="0" y="558"/>
                <a:chExt cx="5758" cy="487"/>
              </a:xfrm>
            </p:grpSpPr>
            <p:sp>
              <p:nvSpPr>
                <p:cNvPr id="143407"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a:defRPr/>
                  </a:pPr>
                  <a:endParaRPr lang="es-ES"/>
                </a:p>
              </p:txBody>
            </p:sp>
            <p:sp>
              <p:nvSpPr>
                <p:cNvPr id="143408"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a:defRPr/>
                  </a:pPr>
                  <a:endParaRPr lang="es-ES"/>
                </a:p>
              </p:txBody>
            </p:sp>
          </p:grpSp>
          <p:grpSp>
            <p:nvGrpSpPr>
              <p:cNvPr id="6181" name="Group 49"/>
              <p:cNvGrpSpPr>
                <a:grpSpLocks/>
              </p:cNvGrpSpPr>
              <p:nvPr userDrawn="1"/>
            </p:nvGrpSpPr>
            <p:grpSpPr bwMode="auto">
              <a:xfrm>
                <a:off x="264" y="1039"/>
                <a:ext cx="5200" cy="3280"/>
                <a:chOff x="264" y="1039"/>
                <a:chExt cx="5200" cy="3280"/>
              </a:xfrm>
            </p:grpSpPr>
            <p:sp>
              <p:nvSpPr>
                <p:cNvPr id="143410"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s-ES"/>
                </a:p>
              </p:txBody>
            </p:sp>
            <p:sp>
              <p:nvSpPr>
                <p:cNvPr id="143411"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s-ES"/>
                </a:p>
              </p:txBody>
            </p:sp>
            <p:sp>
              <p:nvSpPr>
                <p:cNvPr id="143412"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s-ES"/>
                </a:p>
              </p:txBody>
            </p:sp>
            <p:sp>
              <p:nvSpPr>
                <p:cNvPr id="143413"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s-ES"/>
                </a:p>
              </p:txBody>
            </p:sp>
            <p:sp>
              <p:nvSpPr>
                <p:cNvPr id="143414"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s-ES"/>
                </a:p>
              </p:txBody>
            </p:sp>
            <p:sp>
              <p:nvSpPr>
                <p:cNvPr id="143415"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s-ES"/>
                </a:p>
              </p:txBody>
            </p:sp>
            <p:sp>
              <p:nvSpPr>
                <p:cNvPr id="143416"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s-ES"/>
                </a:p>
              </p:txBody>
            </p:sp>
            <p:sp>
              <p:nvSpPr>
                <p:cNvPr id="143417"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s-ES"/>
                </a:p>
              </p:txBody>
            </p:sp>
            <p:sp>
              <p:nvSpPr>
                <p:cNvPr id="143418"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s-ES"/>
                </a:p>
              </p:txBody>
            </p:sp>
          </p:grpSp>
          <p:sp>
            <p:nvSpPr>
              <p:cNvPr id="143419" name="Freeform 59"/>
              <p:cNvSpPr>
                <a:spLocks/>
              </p:cNvSpPr>
              <p:nvPr userDrawn="1"/>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s-ES"/>
              </a:p>
            </p:txBody>
          </p:sp>
          <p:sp>
            <p:nvSpPr>
              <p:cNvPr id="143420" name="Freeform 60"/>
              <p:cNvSpPr>
                <a:spLocks/>
              </p:cNvSpPr>
              <p:nvPr userDrawn="1"/>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a:defRPr/>
                </a:pPr>
                <a:endParaRPr lang="es-ES"/>
              </a:p>
            </p:txBody>
          </p:sp>
          <p:sp>
            <p:nvSpPr>
              <p:cNvPr id="143421" name="Freeform 61"/>
              <p:cNvSpPr>
                <a:spLocks/>
              </p:cNvSpPr>
              <p:nvPr userDrawn="1"/>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a:defRPr/>
                </a:pPr>
                <a:endParaRPr lang="es-ES"/>
              </a:p>
            </p:txBody>
          </p:sp>
          <p:sp>
            <p:nvSpPr>
              <p:cNvPr id="143422" name="Freeform 62"/>
              <p:cNvSpPr>
                <a:spLocks/>
              </p:cNvSpPr>
              <p:nvPr userDrawn="1"/>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a:defRPr/>
                </a:pPr>
                <a:endParaRPr lang="es-ES"/>
              </a:p>
            </p:txBody>
          </p:sp>
          <p:sp>
            <p:nvSpPr>
              <p:cNvPr id="143423" name="Freeform 63"/>
              <p:cNvSpPr>
                <a:spLocks/>
              </p:cNvSpPr>
              <p:nvPr userDrawn="1"/>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s-ES"/>
              </a:p>
            </p:txBody>
          </p:sp>
          <p:sp>
            <p:nvSpPr>
              <p:cNvPr id="143424" name="Freeform 64"/>
              <p:cNvSpPr>
                <a:spLocks/>
              </p:cNvSpPr>
              <p:nvPr userDrawn="1"/>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a:defRPr/>
                </a:pPr>
                <a:endParaRPr lang="es-ES"/>
              </a:p>
            </p:txBody>
          </p:sp>
          <p:sp>
            <p:nvSpPr>
              <p:cNvPr id="143425" name="Freeform 65"/>
              <p:cNvSpPr>
                <a:spLocks/>
              </p:cNvSpPr>
              <p:nvPr userDrawn="1"/>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a:defRPr/>
                </a:pPr>
                <a:endParaRPr lang="es-ES"/>
              </a:p>
            </p:txBody>
          </p:sp>
          <p:sp>
            <p:nvSpPr>
              <p:cNvPr id="143426" name="Freeform 66"/>
              <p:cNvSpPr>
                <a:spLocks/>
              </p:cNvSpPr>
              <p:nvPr userDrawn="1"/>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a:defRPr/>
                </a:pPr>
                <a:endParaRPr lang="es-ES"/>
              </a:p>
            </p:txBody>
          </p:sp>
        </p:grpSp>
      </p:grpSp>
      <p:sp>
        <p:nvSpPr>
          <p:cNvPr id="143427" name="Rectangle 67"/>
          <p:cNvSpPr>
            <a:spLocks noGrp="1" noChangeArrowheads="1"/>
          </p:cNvSpPr>
          <p:nvPr>
            <p:ph type="title"/>
          </p:nvPr>
        </p:nvSpPr>
        <p:spPr bwMode="auto">
          <a:xfrm>
            <a:off x="455613" y="273050"/>
            <a:ext cx="8226425"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s-ES" smtClean="0"/>
              <a:t>Haga clic para cambiar el estilo de título	</a:t>
            </a:r>
          </a:p>
        </p:txBody>
      </p:sp>
      <p:sp>
        <p:nvSpPr>
          <p:cNvPr id="143428" name="Rectangle 68"/>
          <p:cNvSpPr>
            <a:spLocks noGrp="1" noChangeArrowheads="1"/>
          </p:cNvSpPr>
          <p:nvPr>
            <p:ph type="dt" sz="half" idx="2"/>
          </p:nvPr>
        </p:nvSpPr>
        <p:spPr bwMode="auto">
          <a:xfrm>
            <a:off x="455613"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C0C0C0"/>
                  </a:outerShdw>
                </a:effectLst>
              </a:defRPr>
            </a:lvl1pPr>
          </a:lstStyle>
          <a:p>
            <a:pPr>
              <a:defRPr/>
            </a:pPr>
            <a:endParaRPr lang="es-ES"/>
          </a:p>
        </p:txBody>
      </p:sp>
      <p:sp>
        <p:nvSpPr>
          <p:cNvPr id="143429" name="Rectangle 69"/>
          <p:cNvSpPr>
            <a:spLocks noGrp="1" noChangeArrowheads="1"/>
          </p:cNvSpPr>
          <p:nvPr>
            <p:ph type="ftr" sz="quarter" idx="3"/>
          </p:nvPr>
        </p:nvSpPr>
        <p:spPr bwMode="auto">
          <a:xfrm>
            <a:off x="3124200" y="6242050"/>
            <a:ext cx="2895600"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C0C0C0"/>
                  </a:outerShdw>
                </a:effectLst>
              </a:defRPr>
            </a:lvl1pPr>
          </a:lstStyle>
          <a:p>
            <a:pPr>
              <a:defRPr/>
            </a:pPr>
            <a:endParaRPr lang="es-ES"/>
          </a:p>
        </p:txBody>
      </p:sp>
      <p:sp>
        <p:nvSpPr>
          <p:cNvPr id="143430" name="Rectangle 70"/>
          <p:cNvSpPr>
            <a:spLocks noGrp="1" noChangeArrowheads="1"/>
          </p:cNvSpPr>
          <p:nvPr>
            <p:ph type="sldNum" sz="quarter" idx="4"/>
          </p:nvPr>
        </p:nvSpPr>
        <p:spPr bwMode="auto">
          <a:xfrm>
            <a:off x="6553200"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C0C0C0"/>
                  </a:outerShdw>
                </a:effectLst>
              </a:defRPr>
            </a:lvl1pPr>
          </a:lstStyle>
          <a:p>
            <a:pPr>
              <a:defRPr/>
            </a:pPr>
            <a:fld id="{666BC87E-9EF9-4473-920B-D721227C53CE}" type="slidenum">
              <a:rPr lang="es-ES"/>
              <a:pPr>
                <a:defRPr/>
              </a:pPr>
              <a:t>‹Nº›</a:t>
            </a:fld>
            <a:endParaRPr lang="es-ES"/>
          </a:p>
        </p:txBody>
      </p:sp>
      <p:sp>
        <p:nvSpPr>
          <p:cNvPr id="143431" name="Rectangle 71"/>
          <p:cNvSpPr>
            <a:spLocks noGrp="1" noChangeArrowheads="1"/>
          </p:cNvSpPr>
          <p:nvPr>
            <p:ph type="body" idx="1"/>
          </p:nvPr>
        </p:nvSpPr>
        <p:spPr bwMode="auto">
          <a:xfrm>
            <a:off x="455613" y="1598613"/>
            <a:ext cx="8226425"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lt1" tx1="dk1" bg2="lt2" tx2="dk2" accent1="accent1" accent2="accent2" accent3="accent3" accent4="accent4" accent5="accent5" accent6="accent6" hlink="hlink" folHlink="folHlink"/>
  <p:sldLayoutIdLst>
    <p:sldLayoutId id="2147483773"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C0C0C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oleObject" Target="file:///C:\Documents%20and%20Settings\Administrador\Mis%20documentos\Mis%20im&#225;genes\Jaramillo\TRABAJO%20DE%20BIOLOGIA\LOS%20EXPERIMENTOS%20DE%20MENDEL.doc!OLE_LINK2"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oleObject" Target="file:///C:\Documents%20and%20Settings\Administrador\Mis%20documentos\Mis%20im&#225;genes\LOS%20EXPERIMENTOS%20DE%20MENDEL.doc!OLE_LINK3"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http://enfenix.webcindario.com/biologia/genetica/mendelpu.gi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es.wikipedia.org/wiki/Biotecnolog%C3%ADa" TargetMode="External"/><Relationship Id="rId2" Type="http://schemas.openxmlformats.org/officeDocument/2006/relationships/hyperlink" Target="http://es.wikipedia.org/wiki/Tecnolog%C3%ADa" TargetMode="External"/><Relationship Id="rId1" Type="http://schemas.openxmlformats.org/officeDocument/2006/relationships/slideLayout" Target="../slideLayouts/slideLayout7.xml"/><Relationship Id="rId5" Type="http://schemas.openxmlformats.org/officeDocument/2006/relationships/hyperlink" Target="http://es.wikipedia.org/wiki/Especies" TargetMode="External"/><Relationship Id="rId4" Type="http://schemas.openxmlformats.org/officeDocument/2006/relationships/hyperlink" Target="http://es.wikipedia.org/wiki/AD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es.wikipedia.org/wiki/Gen"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es.wikipedia.org/wiki/Gen%C3%A9tica" TargetMode="External"/><Relationship Id="rId2" Type="http://schemas.openxmlformats.org/officeDocument/2006/relationships/hyperlink" Target="http://es.wikipedia.org/wiki/Selecci%C3%B3n_natural" TargetMode="External"/><Relationship Id="rId1" Type="http://schemas.openxmlformats.org/officeDocument/2006/relationships/slideLayout" Target="../slideLayouts/slideLayout7.xml"/><Relationship Id="rId6" Type="http://schemas.openxmlformats.org/officeDocument/2006/relationships/hyperlink" Target="http://es.wikipedia.org/wiki/Mutaciones" TargetMode="External"/><Relationship Id="rId5" Type="http://schemas.openxmlformats.org/officeDocument/2006/relationships/hyperlink" Target="http://es.wikipedia.org/wiki/ADN" TargetMode="External"/><Relationship Id="rId4" Type="http://schemas.openxmlformats.org/officeDocument/2006/relationships/hyperlink" Target="http://es.wikipedia.org/wiki/Gene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es.wikipedia.org/wiki/Enzimas" TargetMode="External"/><Relationship Id="rId2" Type="http://schemas.openxmlformats.org/officeDocument/2006/relationships/hyperlink" Target="http://es.wikipedia.org/wiki/Laboratorio" TargetMode="External"/><Relationship Id="rId1" Type="http://schemas.openxmlformats.org/officeDocument/2006/relationships/slideLayout" Target="../slideLayouts/slideLayout7.xml"/><Relationship Id="rId4" Type="http://schemas.openxmlformats.org/officeDocument/2006/relationships/hyperlink" Target="http://es.wikipedia.org/wiki/Recombinaci%C3%B3n_gen%C3%A9tica"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monografias.com/trabajos11/metods/metods.shtml" TargetMode="External"/><Relationship Id="rId2" Type="http://schemas.openxmlformats.org/officeDocument/2006/relationships/hyperlink" Target="http://www.monografias.com/trabajos11/medalop/medalop.shtml"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www.monografias.com/trabajos14/biotecnologia/biotecnologia.shtml"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monografias.com/trabajos10/cani/cani.shtml" TargetMode="External"/><Relationship Id="rId2" Type="http://schemas.openxmlformats.org/officeDocument/2006/relationships/hyperlink" Target="http://www.monografias.com/trabajos/bacterias/bacterias.shtml"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monografias.com/trabajos14/microbiol-historia/microbiol-historia.shtml" TargetMode="External"/><Relationship Id="rId2" Type="http://schemas.openxmlformats.org/officeDocument/2006/relationships/hyperlink" Target="http://www.monografias.com/trabajos12/bioqui/bioqui.shtml" TargetMode="External"/><Relationship Id="rId1" Type="http://schemas.openxmlformats.org/officeDocument/2006/relationships/slideLayout" Target="../slideLayouts/slideLayout7.xml"/><Relationship Id="rId4" Type="http://schemas.openxmlformats.org/officeDocument/2006/relationships/hyperlink" Target="http://www.monografias.com/trabajos4/refrec/refrec.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monografias.com/trabajos16/industria-ingenieria/industria-ingenieria.shtml" TargetMode="External"/><Relationship Id="rId2" Type="http://schemas.openxmlformats.org/officeDocument/2006/relationships/hyperlink" Target="http://www.monografias.com/trabajos6/dige/dige.shtml#evo" TargetMode="External"/><Relationship Id="rId1" Type="http://schemas.openxmlformats.org/officeDocument/2006/relationships/slideLayout" Target="../slideLayouts/slideLayout7.xml"/><Relationship Id="rId5" Type="http://schemas.openxmlformats.org/officeDocument/2006/relationships/hyperlink" Target="http://www.monografias.com/trabajos12/elproduc/elproduc.shtml" TargetMode="External"/><Relationship Id="rId4" Type="http://schemas.openxmlformats.org/officeDocument/2006/relationships/hyperlink" Target="http://www.monografias.com/Quimica/index.shtml"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monografias.com/trabajos10/fimi/fimi.shtml" TargetMode="External"/><Relationship Id="rId2" Type="http://schemas.openxmlformats.org/officeDocument/2006/relationships/hyperlink" Target="http://www.monografias.com/trabajos16/estrategia-produccion/estrategia-produccion.shtml" TargetMode="External"/><Relationship Id="rId1" Type="http://schemas.openxmlformats.org/officeDocument/2006/relationships/slideLayout" Target="../slideLayouts/slideLayout7.xml"/><Relationship Id="rId5" Type="http://schemas.openxmlformats.org/officeDocument/2006/relationships/hyperlink" Target="http://www.monografias.com/trabajos11/lasvitam/lasvitam.shtml" TargetMode="External"/><Relationship Id="rId4" Type="http://schemas.openxmlformats.org/officeDocument/2006/relationships/hyperlink" Target="http://www.monografias.com/trabajos10/compo/compo.shtm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monografias.com/trabajos11/vacsue/vacsue.shtml#VACUNAS" TargetMode="External"/><Relationship Id="rId2" Type="http://schemas.openxmlformats.org/officeDocument/2006/relationships/hyperlink" Target="http://www.monografias.com/trabajos5/lacel/lacel.shtml" TargetMode="External"/><Relationship Id="rId1" Type="http://schemas.openxmlformats.org/officeDocument/2006/relationships/slideLayout" Target="../slideLayouts/slideLayout7.xml"/><Relationship Id="rId4" Type="http://schemas.openxmlformats.org/officeDocument/2006/relationships/hyperlink" Target="http://www.monografias.com/trabajos14/neuronas/neuronas.shtml#SISTYHORM"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www.monografias.com/trabajos15/medio-ambiente-venezuela/medio-ambiente-venezuela.shtml"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es.wikipedia.org/wiki/Gen%C3%A9tica"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es.wikipedia.org/wiki/Levadura" TargetMode="External"/><Relationship Id="rId7" Type="http://schemas.openxmlformats.org/officeDocument/2006/relationships/hyperlink" Target="http://es.wikipedia.org/wiki/Microorganismo" TargetMode="External"/><Relationship Id="rId2" Type="http://schemas.openxmlformats.org/officeDocument/2006/relationships/hyperlink" Target="http://es.wikipedia.org/wiki/Cepa" TargetMode="External"/><Relationship Id="rId1" Type="http://schemas.openxmlformats.org/officeDocument/2006/relationships/slideLayout" Target="../slideLayouts/slideLayout7.xml"/><Relationship Id="rId6" Type="http://schemas.openxmlformats.org/officeDocument/2006/relationships/hyperlink" Target="http://es.wikipedia.org/wiki/Laboratorio" TargetMode="External"/><Relationship Id="rId5" Type="http://schemas.openxmlformats.org/officeDocument/2006/relationships/hyperlink" Target="http://es.wikipedia.org/wiki/Rata" TargetMode="External"/><Relationship Id="rId4" Type="http://schemas.openxmlformats.org/officeDocument/2006/relationships/hyperlink" Target="http://es.wikipedia.org/wiki/Irradiaci%C3%B3n"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es.wikipedia.org/wiki/Greenpeace" TargetMode="External"/><Relationship Id="rId2" Type="http://schemas.openxmlformats.org/officeDocument/2006/relationships/hyperlink" Target="http://es.wikipedia.org/wiki/Ecologista" TargetMode="External"/><Relationship Id="rId1" Type="http://schemas.openxmlformats.org/officeDocument/2006/relationships/slideLayout" Target="../slideLayouts/slideLayout7.xml"/><Relationship Id="rId6" Type="http://schemas.openxmlformats.org/officeDocument/2006/relationships/hyperlink" Target="http://es.wikipedia.org/wiki/Aves" TargetMode="External"/><Relationship Id="rId5" Type="http://schemas.openxmlformats.org/officeDocument/2006/relationships/hyperlink" Target="http://es.wikipedia.org/wiki/Viento" TargetMode="External"/><Relationship Id="rId4" Type="http://schemas.openxmlformats.org/officeDocument/2006/relationships/hyperlink" Target="http://es.wikipedia.org/wiki/World_Wide_Fund_for_Nature"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es.wikipedia.org/wiki/Vaca" TargetMode="External"/><Relationship Id="rId3" Type="http://schemas.openxmlformats.org/officeDocument/2006/relationships/hyperlink" Target="http://es.wikipedia.org/wiki/Hambre" TargetMode="External"/><Relationship Id="rId7" Type="http://schemas.openxmlformats.org/officeDocument/2006/relationships/hyperlink" Target="http://es.wikipedia.org/w/index.php?title=Enfermedad_carencial&amp;action=edit" TargetMode="External"/><Relationship Id="rId2" Type="http://schemas.openxmlformats.org/officeDocument/2006/relationships/hyperlink" Target="http://es.wikipedia.org/wiki/Tecnolog%C3%ADa" TargetMode="External"/><Relationship Id="rId1" Type="http://schemas.openxmlformats.org/officeDocument/2006/relationships/slideLayout" Target="../slideLayouts/slideLayout7.xml"/><Relationship Id="rId6" Type="http://schemas.openxmlformats.org/officeDocument/2006/relationships/hyperlink" Target="http://es.wikipedia.org/wiki/Nutriente" TargetMode="External"/><Relationship Id="rId5" Type="http://schemas.openxmlformats.org/officeDocument/2006/relationships/hyperlink" Target="http://es.wikipedia.org/wiki/Arroz" TargetMode="External"/><Relationship Id="rId10" Type="http://schemas.openxmlformats.org/officeDocument/2006/relationships/hyperlink" Target="http://es.wikipedia.org/wiki/Antibi%C3%B3tico" TargetMode="External"/><Relationship Id="rId4" Type="http://schemas.openxmlformats.org/officeDocument/2006/relationships/hyperlink" Target="http://es.wikipedia.org/wiki/Enfermedad" TargetMode="External"/><Relationship Id="rId9" Type="http://schemas.openxmlformats.org/officeDocument/2006/relationships/hyperlink" Target="http://es.wikipedia.org/wiki/Vacuna"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es.wikipedia.org/wiki/Organismo_modificado_gen%C3%A9ticamente#_note-0#_note-0"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file:///C:\Documents%20and%20Settings\Administrador\Mis%20documentos\Mis%20im&#225;genes\Jaramillo\TRABAJO%20DE%20BIOLOGIA\LOS%20EXPERIMENTOS%20DE%20MENDEL.doc!OLE_LINK1"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es.wikipedia.org/wiki/Organismo_modificado_gen%C3%A9ticamente#_note-3#_note-3" TargetMode="External"/><Relationship Id="rId2" Type="http://schemas.openxmlformats.org/officeDocument/2006/relationships/hyperlink" Target="http://es.wikipedia.org/wiki/Vacuna"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es.wikipedia.org/wiki/Insecto" TargetMode="External"/><Relationship Id="rId2" Type="http://schemas.openxmlformats.org/officeDocument/2006/relationships/hyperlink" Target="http://es.wikipedia.org/wiki/Bacillus_thuringiensis" TargetMode="External"/><Relationship Id="rId1" Type="http://schemas.openxmlformats.org/officeDocument/2006/relationships/slideLayout" Target="../slideLayouts/slideLayout7.xml"/><Relationship Id="rId4" Type="http://schemas.openxmlformats.org/officeDocument/2006/relationships/hyperlink" Target="http://es.wikipedia.org/wiki/Organismo_modificado_gen%C3%A9ticamente#_note-4#_note-4"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es.wikipedia.org/wiki/Glifosato" TargetMode="External"/><Relationship Id="rId2" Type="http://schemas.openxmlformats.org/officeDocument/2006/relationships/hyperlink" Target="http://es.wikipedia.org/wiki/Herbicida" TargetMode="External"/><Relationship Id="rId1" Type="http://schemas.openxmlformats.org/officeDocument/2006/relationships/slideLayout" Target="../slideLayouts/slideLayout7.xml"/><Relationship Id="rId5" Type="http://schemas.openxmlformats.org/officeDocument/2006/relationships/hyperlink" Target="http://es.wikipedia.org/wiki/Organismo_modificado_gen%C3%A9ticamente#_note-5#_note-5" TargetMode="External"/><Relationship Id="rId4" Type="http://schemas.openxmlformats.org/officeDocument/2006/relationships/hyperlink" Target="http://es.wikipedia.org/w/index.php?title=Glufosinato&amp;action=edit"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file:///C:\Documents%20and%20Settings\Administrador\Mis%20documentos\Mis%20im&#225;genes\Jaramillo\TRABAJO%20DE%20BIOLOGIA\LOS%20EXPERIMENTOS%20DE%20MENDEL.doc!OLE_LINK1"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444625" y="0"/>
          <a:ext cx="5864225" cy="6429375"/>
        </p:xfrm>
        <a:graphic>
          <a:graphicData uri="http://schemas.openxmlformats.org/presentationml/2006/ole">
            <p:oleObj spid="_x0000_s1026" name="CorelPhotoPaint.Image.8" r:id="rId4" imgW="4038095" imgH="4419048" progId="CorelPhotoPaint.Image.8">
              <p:embed/>
            </p:oleObj>
          </a:graphicData>
        </a:graphic>
      </p:graphicFrame>
      <p:grpSp>
        <p:nvGrpSpPr>
          <p:cNvPr id="1027" name="Group 3"/>
          <p:cNvGrpSpPr>
            <a:grpSpLocks/>
          </p:cNvGrpSpPr>
          <p:nvPr/>
        </p:nvGrpSpPr>
        <p:grpSpPr bwMode="auto">
          <a:xfrm>
            <a:off x="5562600" y="533400"/>
            <a:ext cx="3289300" cy="2209800"/>
            <a:chOff x="808" y="2640"/>
            <a:chExt cx="2072" cy="1392"/>
          </a:xfrm>
        </p:grpSpPr>
        <p:grpSp>
          <p:nvGrpSpPr>
            <p:cNvPr id="1033" name="Group 4"/>
            <p:cNvGrpSpPr>
              <a:grpSpLocks/>
            </p:cNvGrpSpPr>
            <p:nvPr/>
          </p:nvGrpSpPr>
          <p:grpSpPr bwMode="auto">
            <a:xfrm>
              <a:off x="808" y="2688"/>
              <a:ext cx="2072" cy="1344"/>
              <a:chOff x="808" y="2688"/>
              <a:chExt cx="2072" cy="1344"/>
            </a:xfrm>
          </p:grpSpPr>
          <p:grpSp>
            <p:nvGrpSpPr>
              <p:cNvPr id="1042" name="Group 5"/>
              <p:cNvGrpSpPr>
                <a:grpSpLocks/>
              </p:cNvGrpSpPr>
              <p:nvPr/>
            </p:nvGrpSpPr>
            <p:grpSpPr bwMode="auto">
              <a:xfrm>
                <a:off x="808" y="2688"/>
                <a:ext cx="2072" cy="1344"/>
                <a:chOff x="808" y="2688"/>
                <a:chExt cx="2072" cy="1344"/>
              </a:xfrm>
            </p:grpSpPr>
            <p:grpSp>
              <p:nvGrpSpPr>
                <p:cNvPr id="1044" name="Group 6"/>
                <p:cNvGrpSpPr>
                  <a:grpSpLocks/>
                </p:cNvGrpSpPr>
                <p:nvPr/>
              </p:nvGrpSpPr>
              <p:grpSpPr bwMode="auto">
                <a:xfrm>
                  <a:off x="808" y="2688"/>
                  <a:ext cx="2072" cy="1344"/>
                  <a:chOff x="2344" y="2640"/>
                  <a:chExt cx="2072" cy="1344"/>
                </a:xfrm>
              </p:grpSpPr>
              <p:grpSp>
                <p:nvGrpSpPr>
                  <p:cNvPr id="1047" name="Group 7"/>
                  <p:cNvGrpSpPr>
                    <a:grpSpLocks/>
                  </p:cNvGrpSpPr>
                  <p:nvPr/>
                </p:nvGrpSpPr>
                <p:grpSpPr bwMode="auto">
                  <a:xfrm>
                    <a:off x="2352" y="2640"/>
                    <a:ext cx="2064" cy="1344"/>
                    <a:chOff x="2304" y="2592"/>
                    <a:chExt cx="2064" cy="1344"/>
                  </a:xfrm>
                </p:grpSpPr>
                <p:sp>
                  <p:nvSpPr>
                    <p:cNvPr id="1057" name="Rectangle 8"/>
                    <p:cNvSpPr>
                      <a:spLocks noChangeArrowheads="1"/>
                    </p:cNvSpPr>
                    <p:nvPr/>
                  </p:nvSpPr>
                  <p:spPr bwMode="auto">
                    <a:xfrm>
                      <a:off x="2976" y="3024"/>
                      <a:ext cx="1392" cy="912"/>
                    </a:xfrm>
                    <a:prstGeom prst="rect">
                      <a:avLst/>
                    </a:prstGeom>
                    <a:noFill/>
                    <a:ln w="9525">
                      <a:solidFill>
                        <a:srgbClr val="660033"/>
                      </a:solidFill>
                      <a:miter lim="800000"/>
                      <a:headEnd type="none" w="sm" len="sm"/>
                      <a:tailEnd type="none" w="sm" len="sm"/>
                    </a:ln>
                  </p:spPr>
                  <p:txBody>
                    <a:bodyPr wrap="none" anchor="ctr"/>
                    <a:lstStyle/>
                    <a:p>
                      <a:endParaRPr lang="es-ES"/>
                    </a:p>
                  </p:txBody>
                </p:sp>
                <p:sp>
                  <p:nvSpPr>
                    <p:cNvPr id="1058" name="Line 9"/>
                    <p:cNvSpPr>
                      <a:spLocks noChangeShapeType="1"/>
                    </p:cNvSpPr>
                    <p:nvPr/>
                  </p:nvSpPr>
                  <p:spPr bwMode="auto">
                    <a:xfrm>
                      <a:off x="3696" y="2592"/>
                      <a:ext cx="0" cy="1344"/>
                    </a:xfrm>
                    <a:prstGeom prst="line">
                      <a:avLst/>
                    </a:prstGeom>
                    <a:noFill/>
                    <a:ln w="9525">
                      <a:solidFill>
                        <a:srgbClr val="660033"/>
                      </a:solidFill>
                      <a:round/>
                      <a:headEnd type="none" w="sm" len="sm"/>
                      <a:tailEnd type="none" w="sm" len="sm"/>
                    </a:ln>
                  </p:spPr>
                  <p:txBody>
                    <a:bodyPr wrap="none" anchor="ctr"/>
                    <a:lstStyle/>
                    <a:p>
                      <a:endParaRPr lang="es-ES"/>
                    </a:p>
                  </p:txBody>
                </p:sp>
                <p:sp>
                  <p:nvSpPr>
                    <p:cNvPr id="1059" name="Line 10"/>
                    <p:cNvSpPr>
                      <a:spLocks noChangeShapeType="1"/>
                    </p:cNvSpPr>
                    <p:nvPr/>
                  </p:nvSpPr>
                  <p:spPr bwMode="auto">
                    <a:xfrm flipH="1">
                      <a:off x="2304" y="3456"/>
                      <a:ext cx="2064" cy="0"/>
                    </a:xfrm>
                    <a:prstGeom prst="line">
                      <a:avLst/>
                    </a:prstGeom>
                    <a:noFill/>
                    <a:ln w="9525">
                      <a:solidFill>
                        <a:srgbClr val="660033"/>
                      </a:solidFill>
                      <a:round/>
                      <a:headEnd type="none" w="sm" len="sm"/>
                      <a:tailEnd type="none" w="sm" len="sm"/>
                    </a:ln>
                  </p:spPr>
                  <p:txBody>
                    <a:bodyPr wrap="none" anchor="ctr"/>
                    <a:lstStyle/>
                    <a:p>
                      <a:endParaRPr lang="es-ES"/>
                    </a:p>
                  </p:txBody>
                </p:sp>
              </p:grpSp>
              <p:sp>
                <p:nvSpPr>
                  <p:cNvPr id="1048" name="Text Box 11"/>
                  <p:cNvSpPr txBox="1">
                    <a:spLocks noChangeArrowheads="1"/>
                  </p:cNvSpPr>
                  <p:nvPr/>
                </p:nvSpPr>
                <p:spPr bwMode="auto">
                  <a:xfrm>
                    <a:off x="3155" y="3170"/>
                    <a:ext cx="350" cy="250"/>
                  </a:xfrm>
                  <a:prstGeom prst="rect">
                    <a:avLst/>
                  </a:prstGeom>
                  <a:noFill/>
                  <a:ln w="9525">
                    <a:noFill/>
                    <a:miter lim="800000"/>
                    <a:headEnd type="none" w="sm" len="sm"/>
                    <a:tailEnd type="none" w="sm" len="sm"/>
                  </a:ln>
                </p:spPr>
                <p:txBody>
                  <a:bodyPr wrap="none">
                    <a:spAutoFit/>
                  </a:bodyPr>
                  <a:lstStyle/>
                  <a:p>
                    <a:pPr algn="ctr"/>
                    <a:r>
                      <a:rPr lang="es-ES_tradnl" sz="2000" b="1">
                        <a:solidFill>
                          <a:srgbClr val="660033"/>
                        </a:solidFill>
                        <a:latin typeface="Comic Sans MS" pitchFamily="66" charset="0"/>
                      </a:rPr>
                      <a:t>AA</a:t>
                    </a:r>
                  </a:p>
                </p:txBody>
              </p:sp>
              <p:sp>
                <p:nvSpPr>
                  <p:cNvPr id="1049" name="Text Box 12"/>
                  <p:cNvSpPr txBox="1">
                    <a:spLocks noChangeArrowheads="1"/>
                  </p:cNvSpPr>
                  <p:nvPr/>
                </p:nvSpPr>
                <p:spPr bwMode="auto">
                  <a:xfrm>
                    <a:off x="3901" y="3170"/>
                    <a:ext cx="322" cy="250"/>
                  </a:xfrm>
                  <a:prstGeom prst="rect">
                    <a:avLst/>
                  </a:prstGeom>
                  <a:noFill/>
                  <a:ln w="9525">
                    <a:noFill/>
                    <a:miter lim="800000"/>
                    <a:headEnd type="none" w="sm" len="sm"/>
                    <a:tailEnd type="none" w="sm" len="sm"/>
                  </a:ln>
                </p:spPr>
                <p:txBody>
                  <a:bodyPr wrap="none">
                    <a:spAutoFit/>
                  </a:bodyPr>
                  <a:lstStyle/>
                  <a:p>
                    <a:pPr algn="ctr"/>
                    <a:r>
                      <a:rPr lang="es-ES_tradnl" sz="2000" b="1">
                        <a:solidFill>
                          <a:srgbClr val="660033"/>
                        </a:solidFill>
                        <a:latin typeface="Comic Sans MS" pitchFamily="66" charset="0"/>
                      </a:rPr>
                      <a:t>Aa</a:t>
                    </a:r>
                  </a:p>
                </p:txBody>
              </p:sp>
              <p:sp>
                <p:nvSpPr>
                  <p:cNvPr id="1050" name="Text Box 13"/>
                  <p:cNvSpPr txBox="1">
                    <a:spLocks noChangeArrowheads="1"/>
                  </p:cNvSpPr>
                  <p:nvPr/>
                </p:nvSpPr>
                <p:spPr bwMode="auto">
                  <a:xfrm>
                    <a:off x="3181" y="3602"/>
                    <a:ext cx="322" cy="250"/>
                  </a:xfrm>
                  <a:prstGeom prst="rect">
                    <a:avLst/>
                  </a:prstGeom>
                  <a:noFill/>
                  <a:ln w="9525">
                    <a:noFill/>
                    <a:miter lim="800000"/>
                    <a:headEnd type="none" w="sm" len="sm"/>
                    <a:tailEnd type="none" w="sm" len="sm"/>
                  </a:ln>
                </p:spPr>
                <p:txBody>
                  <a:bodyPr wrap="none">
                    <a:spAutoFit/>
                  </a:bodyPr>
                  <a:lstStyle/>
                  <a:p>
                    <a:pPr algn="ctr"/>
                    <a:r>
                      <a:rPr lang="es-ES_tradnl" sz="2000" b="1">
                        <a:solidFill>
                          <a:srgbClr val="660033"/>
                        </a:solidFill>
                        <a:latin typeface="Comic Sans MS" pitchFamily="66" charset="0"/>
                      </a:rPr>
                      <a:t>Aa</a:t>
                    </a:r>
                  </a:p>
                </p:txBody>
              </p:sp>
              <p:sp>
                <p:nvSpPr>
                  <p:cNvPr id="1051" name="Text Box 14"/>
                  <p:cNvSpPr txBox="1">
                    <a:spLocks noChangeArrowheads="1"/>
                  </p:cNvSpPr>
                  <p:nvPr/>
                </p:nvSpPr>
                <p:spPr bwMode="auto">
                  <a:xfrm>
                    <a:off x="3924" y="3600"/>
                    <a:ext cx="348" cy="250"/>
                  </a:xfrm>
                  <a:prstGeom prst="rect">
                    <a:avLst/>
                  </a:prstGeom>
                  <a:noFill/>
                  <a:ln w="9525">
                    <a:noFill/>
                    <a:miter lim="800000"/>
                    <a:headEnd type="none" w="sm" len="sm"/>
                    <a:tailEnd type="none" w="sm" len="sm"/>
                  </a:ln>
                </p:spPr>
                <p:txBody>
                  <a:bodyPr>
                    <a:spAutoFit/>
                  </a:bodyPr>
                  <a:lstStyle/>
                  <a:p>
                    <a:pPr algn="ctr"/>
                    <a:r>
                      <a:rPr lang="es-ES_tradnl" sz="2000" b="1">
                        <a:solidFill>
                          <a:srgbClr val="660033"/>
                        </a:solidFill>
                        <a:latin typeface="Comic Sans MS" pitchFamily="66" charset="0"/>
                      </a:rPr>
                      <a:t>aa</a:t>
                    </a:r>
                  </a:p>
                </p:txBody>
              </p:sp>
              <p:sp>
                <p:nvSpPr>
                  <p:cNvPr id="1052" name="Text Box 15"/>
                  <p:cNvSpPr txBox="1">
                    <a:spLocks noChangeArrowheads="1"/>
                  </p:cNvSpPr>
                  <p:nvPr/>
                </p:nvSpPr>
                <p:spPr bwMode="auto">
                  <a:xfrm>
                    <a:off x="3100" y="2738"/>
                    <a:ext cx="580" cy="250"/>
                  </a:xfrm>
                  <a:prstGeom prst="rect">
                    <a:avLst/>
                  </a:prstGeom>
                  <a:noFill/>
                  <a:ln w="9525">
                    <a:noFill/>
                    <a:miter lim="800000"/>
                    <a:headEnd type="none" w="sm" len="sm"/>
                    <a:tailEnd type="none" w="sm" len="sm"/>
                  </a:ln>
                </p:spPr>
                <p:txBody>
                  <a:bodyPr wrap="none">
                    <a:spAutoFit/>
                  </a:bodyPr>
                  <a:lstStyle/>
                  <a:p>
                    <a:pPr algn="ctr"/>
                    <a:r>
                      <a:rPr lang="es-ES_tradnl" sz="2000" b="1">
                        <a:solidFill>
                          <a:srgbClr val="660033"/>
                        </a:solidFill>
                        <a:latin typeface="Comic Sans MS" pitchFamily="66" charset="0"/>
                      </a:rPr>
                      <a:t>1/2 A</a:t>
                    </a:r>
                  </a:p>
                </p:txBody>
              </p:sp>
              <p:sp>
                <p:nvSpPr>
                  <p:cNvPr id="1053" name="Text Box 16"/>
                  <p:cNvSpPr txBox="1">
                    <a:spLocks noChangeArrowheads="1"/>
                  </p:cNvSpPr>
                  <p:nvPr/>
                </p:nvSpPr>
                <p:spPr bwMode="auto">
                  <a:xfrm>
                    <a:off x="3802" y="2738"/>
                    <a:ext cx="552" cy="250"/>
                  </a:xfrm>
                  <a:prstGeom prst="rect">
                    <a:avLst/>
                  </a:prstGeom>
                  <a:noFill/>
                  <a:ln w="9525">
                    <a:noFill/>
                    <a:miter lim="800000"/>
                    <a:headEnd type="none" w="sm" len="sm"/>
                    <a:tailEnd type="none" w="sm" len="sm"/>
                  </a:ln>
                </p:spPr>
                <p:txBody>
                  <a:bodyPr wrap="none">
                    <a:spAutoFit/>
                  </a:bodyPr>
                  <a:lstStyle/>
                  <a:p>
                    <a:pPr algn="ctr"/>
                    <a:r>
                      <a:rPr lang="es-ES_tradnl" sz="2000" b="1">
                        <a:solidFill>
                          <a:srgbClr val="660033"/>
                        </a:solidFill>
                        <a:latin typeface="Comic Sans MS" pitchFamily="66" charset="0"/>
                      </a:rPr>
                      <a:t>1/2 a</a:t>
                    </a:r>
                  </a:p>
                </p:txBody>
              </p:sp>
              <p:sp>
                <p:nvSpPr>
                  <p:cNvPr id="1054" name="Text Box 17"/>
                  <p:cNvSpPr txBox="1">
                    <a:spLocks noChangeArrowheads="1"/>
                  </p:cNvSpPr>
                  <p:nvPr/>
                </p:nvSpPr>
                <p:spPr bwMode="auto">
                  <a:xfrm>
                    <a:off x="2348" y="3122"/>
                    <a:ext cx="580" cy="250"/>
                  </a:xfrm>
                  <a:prstGeom prst="rect">
                    <a:avLst/>
                  </a:prstGeom>
                  <a:noFill/>
                  <a:ln w="9525">
                    <a:noFill/>
                    <a:miter lim="800000"/>
                    <a:headEnd type="none" w="sm" len="sm"/>
                    <a:tailEnd type="none" w="sm" len="sm"/>
                  </a:ln>
                </p:spPr>
                <p:txBody>
                  <a:bodyPr wrap="none">
                    <a:spAutoFit/>
                  </a:bodyPr>
                  <a:lstStyle/>
                  <a:p>
                    <a:pPr algn="ctr"/>
                    <a:r>
                      <a:rPr lang="es-ES_tradnl" sz="2000" b="1">
                        <a:solidFill>
                          <a:srgbClr val="660033"/>
                        </a:solidFill>
                        <a:latin typeface="Comic Sans MS" pitchFamily="66" charset="0"/>
                      </a:rPr>
                      <a:t>1/2 A</a:t>
                    </a:r>
                  </a:p>
                </p:txBody>
              </p:sp>
              <p:sp>
                <p:nvSpPr>
                  <p:cNvPr id="1055" name="Text Box 18"/>
                  <p:cNvSpPr txBox="1">
                    <a:spLocks noChangeArrowheads="1"/>
                  </p:cNvSpPr>
                  <p:nvPr/>
                </p:nvSpPr>
                <p:spPr bwMode="auto">
                  <a:xfrm>
                    <a:off x="2344" y="3650"/>
                    <a:ext cx="552" cy="250"/>
                  </a:xfrm>
                  <a:prstGeom prst="rect">
                    <a:avLst/>
                  </a:prstGeom>
                  <a:noFill/>
                  <a:ln w="9525">
                    <a:noFill/>
                    <a:miter lim="800000"/>
                    <a:headEnd type="none" w="sm" len="sm"/>
                    <a:tailEnd type="none" w="sm" len="sm"/>
                  </a:ln>
                </p:spPr>
                <p:txBody>
                  <a:bodyPr wrap="none">
                    <a:spAutoFit/>
                  </a:bodyPr>
                  <a:lstStyle/>
                  <a:p>
                    <a:pPr algn="ctr"/>
                    <a:r>
                      <a:rPr lang="es-ES_tradnl" sz="2000" b="1">
                        <a:solidFill>
                          <a:srgbClr val="660033"/>
                        </a:solidFill>
                        <a:latin typeface="Comic Sans MS" pitchFamily="66" charset="0"/>
                      </a:rPr>
                      <a:t>1/2 a</a:t>
                    </a:r>
                  </a:p>
                </p:txBody>
              </p:sp>
              <p:sp>
                <p:nvSpPr>
                  <p:cNvPr id="1056" name="Line 19"/>
                  <p:cNvSpPr>
                    <a:spLocks noChangeShapeType="1"/>
                  </p:cNvSpPr>
                  <p:nvPr/>
                </p:nvSpPr>
                <p:spPr bwMode="auto">
                  <a:xfrm>
                    <a:off x="2592" y="2736"/>
                    <a:ext cx="432" cy="336"/>
                  </a:xfrm>
                  <a:prstGeom prst="line">
                    <a:avLst/>
                  </a:prstGeom>
                  <a:noFill/>
                  <a:ln w="9525">
                    <a:solidFill>
                      <a:srgbClr val="660033"/>
                    </a:solidFill>
                    <a:round/>
                    <a:headEnd type="none" w="sm" len="sm"/>
                    <a:tailEnd type="none" w="sm" len="sm"/>
                  </a:ln>
                </p:spPr>
                <p:txBody>
                  <a:bodyPr wrap="none" anchor="ctr"/>
                  <a:lstStyle/>
                  <a:p>
                    <a:endParaRPr lang="es-ES"/>
                  </a:p>
                </p:txBody>
              </p:sp>
            </p:grpSp>
            <p:sp>
              <p:nvSpPr>
                <p:cNvPr id="1045" name="Line 20"/>
                <p:cNvSpPr>
                  <a:spLocks noChangeShapeType="1"/>
                </p:cNvSpPr>
                <p:nvPr/>
              </p:nvSpPr>
              <p:spPr bwMode="auto">
                <a:xfrm flipH="1">
                  <a:off x="864" y="3120"/>
                  <a:ext cx="624" cy="0"/>
                </a:xfrm>
                <a:prstGeom prst="line">
                  <a:avLst/>
                </a:prstGeom>
                <a:noFill/>
                <a:ln w="9525">
                  <a:solidFill>
                    <a:srgbClr val="660033"/>
                  </a:solidFill>
                  <a:round/>
                  <a:headEnd type="none" w="sm" len="sm"/>
                  <a:tailEnd type="none" w="sm" len="sm"/>
                </a:ln>
              </p:spPr>
              <p:txBody>
                <a:bodyPr wrap="none" anchor="ctr"/>
                <a:lstStyle/>
                <a:p>
                  <a:endParaRPr lang="es-ES"/>
                </a:p>
              </p:txBody>
            </p:sp>
            <p:sp>
              <p:nvSpPr>
                <p:cNvPr id="1046" name="Line 21"/>
                <p:cNvSpPr>
                  <a:spLocks noChangeShapeType="1"/>
                </p:cNvSpPr>
                <p:nvPr/>
              </p:nvSpPr>
              <p:spPr bwMode="auto">
                <a:xfrm>
                  <a:off x="1488" y="2688"/>
                  <a:ext cx="0" cy="480"/>
                </a:xfrm>
                <a:prstGeom prst="line">
                  <a:avLst/>
                </a:prstGeom>
                <a:noFill/>
                <a:ln w="9525">
                  <a:solidFill>
                    <a:srgbClr val="660033"/>
                  </a:solidFill>
                  <a:round/>
                  <a:headEnd type="none" w="sm" len="sm"/>
                  <a:tailEnd type="none" w="sm" len="sm"/>
                </a:ln>
              </p:spPr>
              <p:txBody>
                <a:bodyPr wrap="none" anchor="ctr"/>
                <a:lstStyle/>
                <a:p>
                  <a:endParaRPr lang="es-ES"/>
                </a:p>
              </p:txBody>
            </p:sp>
          </p:grpSp>
          <p:sp>
            <p:nvSpPr>
              <p:cNvPr id="1043" name="Line 22"/>
              <p:cNvSpPr>
                <a:spLocks noChangeShapeType="1"/>
              </p:cNvSpPr>
              <p:nvPr/>
            </p:nvSpPr>
            <p:spPr bwMode="auto">
              <a:xfrm flipH="1">
                <a:off x="816" y="4032"/>
                <a:ext cx="672" cy="0"/>
              </a:xfrm>
              <a:prstGeom prst="line">
                <a:avLst/>
              </a:prstGeom>
              <a:noFill/>
              <a:ln w="9525">
                <a:solidFill>
                  <a:srgbClr val="660033"/>
                </a:solidFill>
                <a:round/>
                <a:headEnd type="none" w="sm" len="sm"/>
                <a:tailEnd type="none" w="sm" len="sm"/>
              </a:ln>
            </p:spPr>
            <p:txBody>
              <a:bodyPr wrap="none" anchor="ctr"/>
              <a:lstStyle/>
              <a:p>
                <a:endParaRPr lang="es-ES"/>
              </a:p>
            </p:txBody>
          </p:sp>
        </p:grpSp>
        <p:grpSp>
          <p:nvGrpSpPr>
            <p:cNvPr id="1034" name="Group 23"/>
            <p:cNvGrpSpPr>
              <a:grpSpLocks/>
            </p:cNvGrpSpPr>
            <p:nvPr/>
          </p:nvGrpSpPr>
          <p:grpSpPr bwMode="auto">
            <a:xfrm>
              <a:off x="1152" y="2640"/>
              <a:ext cx="288" cy="240"/>
              <a:chOff x="3312" y="2640"/>
              <a:chExt cx="816" cy="816"/>
            </a:xfrm>
          </p:grpSpPr>
          <p:sp>
            <p:nvSpPr>
              <p:cNvPr id="1040" name="Oval 24"/>
              <p:cNvSpPr>
                <a:spLocks noChangeArrowheads="1"/>
              </p:cNvSpPr>
              <p:nvPr/>
            </p:nvSpPr>
            <p:spPr bwMode="auto">
              <a:xfrm>
                <a:off x="3312" y="3024"/>
                <a:ext cx="432" cy="432"/>
              </a:xfrm>
              <a:prstGeom prst="ellipse">
                <a:avLst/>
              </a:prstGeom>
              <a:noFill/>
              <a:ln w="38100">
                <a:solidFill>
                  <a:srgbClr val="660033"/>
                </a:solidFill>
                <a:round/>
                <a:headEnd type="none" w="sm" len="sm"/>
                <a:tailEnd type="none" w="sm" len="sm"/>
              </a:ln>
            </p:spPr>
            <p:txBody>
              <a:bodyPr wrap="none" anchor="ctr"/>
              <a:lstStyle/>
              <a:p>
                <a:endParaRPr lang="es-ES"/>
              </a:p>
            </p:txBody>
          </p:sp>
          <p:sp>
            <p:nvSpPr>
              <p:cNvPr id="1041" name="Line 25"/>
              <p:cNvSpPr>
                <a:spLocks noChangeShapeType="1"/>
              </p:cNvSpPr>
              <p:nvPr/>
            </p:nvSpPr>
            <p:spPr bwMode="auto">
              <a:xfrm flipV="1">
                <a:off x="3696" y="2640"/>
                <a:ext cx="432" cy="432"/>
              </a:xfrm>
              <a:prstGeom prst="line">
                <a:avLst/>
              </a:prstGeom>
              <a:noFill/>
              <a:ln w="38100">
                <a:solidFill>
                  <a:srgbClr val="660033"/>
                </a:solidFill>
                <a:round/>
                <a:headEnd type="none" w="sm" len="sm"/>
                <a:tailEnd type="stealth" w="lg" len="med"/>
              </a:ln>
            </p:spPr>
            <p:txBody>
              <a:bodyPr wrap="none" anchor="ctr"/>
              <a:lstStyle/>
              <a:p>
                <a:endParaRPr lang="es-ES"/>
              </a:p>
            </p:txBody>
          </p:sp>
        </p:grpSp>
        <p:grpSp>
          <p:nvGrpSpPr>
            <p:cNvPr id="1035" name="Group 26"/>
            <p:cNvGrpSpPr>
              <a:grpSpLocks/>
            </p:cNvGrpSpPr>
            <p:nvPr/>
          </p:nvGrpSpPr>
          <p:grpSpPr bwMode="auto">
            <a:xfrm flipH="1">
              <a:off x="912" y="2832"/>
              <a:ext cx="192" cy="288"/>
              <a:chOff x="3696" y="2592"/>
              <a:chExt cx="768" cy="1440"/>
            </a:xfrm>
          </p:grpSpPr>
          <p:sp>
            <p:nvSpPr>
              <p:cNvPr id="1037" name="Oval 27"/>
              <p:cNvSpPr>
                <a:spLocks noChangeArrowheads="1"/>
              </p:cNvSpPr>
              <p:nvPr/>
            </p:nvSpPr>
            <p:spPr bwMode="auto">
              <a:xfrm>
                <a:off x="3696" y="2592"/>
                <a:ext cx="768" cy="720"/>
              </a:xfrm>
              <a:prstGeom prst="ellipse">
                <a:avLst/>
              </a:prstGeom>
              <a:noFill/>
              <a:ln w="38100">
                <a:solidFill>
                  <a:srgbClr val="660033"/>
                </a:solidFill>
                <a:round/>
                <a:headEnd type="none" w="sm" len="sm"/>
                <a:tailEnd type="none" w="sm" len="sm"/>
              </a:ln>
            </p:spPr>
            <p:txBody>
              <a:bodyPr wrap="none" anchor="ctr"/>
              <a:lstStyle/>
              <a:p>
                <a:endParaRPr lang="es-ES"/>
              </a:p>
            </p:txBody>
          </p:sp>
          <p:sp>
            <p:nvSpPr>
              <p:cNvPr id="1038" name="Line 28"/>
              <p:cNvSpPr>
                <a:spLocks noChangeShapeType="1"/>
              </p:cNvSpPr>
              <p:nvPr/>
            </p:nvSpPr>
            <p:spPr bwMode="auto">
              <a:xfrm>
                <a:off x="4080" y="3312"/>
                <a:ext cx="0" cy="720"/>
              </a:xfrm>
              <a:prstGeom prst="line">
                <a:avLst/>
              </a:prstGeom>
              <a:noFill/>
              <a:ln w="38100">
                <a:solidFill>
                  <a:srgbClr val="660033"/>
                </a:solidFill>
                <a:round/>
                <a:headEnd type="none" w="sm" len="sm"/>
                <a:tailEnd type="none" w="sm" len="sm"/>
              </a:ln>
            </p:spPr>
            <p:txBody>
              <a:bodyPr wrap="none" anchor="ctr"/>
              <a:lstStyle/>
              <a:p>
                <a:endParaRPr lang="es-ES"/>
              </a:p>
            </p:txBody>
          </p:sp>
          <p:sp>
            <p:nvSpPr>
              <p:cNvPr id="1039" name="Line 29"/>
              <p:cNvSpPr>
                <a:spLocks noChangeShapeType="1"/>
              </p:cNvSpPr>
              <p:nvPr/>
            </p:nvSpPr>
            <p:spPr bwMode="auto">
              <a:xfrm>
                <a:off x="3936" y="3744"/>
                <a:ext cx="288" cy="0"/>
              </a:xfrm>
              <a:prstGeom prst="line">
                <a:avLst/>
              </a:prstGeom>
              <a:noFill/>
              <a:ln w="38100">
                <a:solidFill>
                  <a:srgbClr val="660033"/>
                </a:solidFill>
                <a:round/>
                <a:headEnd type="none" w="sm" len="sm"/>
                <a:tailEnd type="none" w="sm" len="sm"/>
              </a:ln>
            </p:spPr>
            <p:txBody>
              <a:bodyPr wrap="none" anchor="ctr"/>
              <a:lstStyle/>
              <a:p>
                <a:endParaRPr lang="es-ES"/>
              </a:p>
            </p:txBody>
          </p:sp>
        </p:grpSp>
        <p:sp>
          <p:nvSpPr>
            <p:cNvPr id="1036" name="Line 30"/>
            <p:cNvSpPr>
              <a:spLocks noChangeShapeType="1"/>
            </p:cNvSpPr>
            <p:nvPr/>
          </p:nvSpPr>
          <p:spPr bwMode="auto">
            <a:xfrm flipV="1">
              <a:off x="2880" y="2688"/>
              <a:ext cx="0" cy="432"/>
            </a:xfrm>
            <a:prstGeom prst="line">
              <a:avLst/>
            </a:prstGeom>
            <a:noFill/>
            <a:ln w="9525">
              <a:solidFill>
                <a:srgbClr val="660033"/>
              </a:solidFill>
              <a:round/>
              <a:headEnd type="none" w="sm" len="sm"/>
              <a:tailEnd type="none" w="sm" len="sm"/>
            </a:ln>
          </p:spPr>
          <p:txBody>
            <a:bodyPr wrap="none" anchor="ctr"/>
            <a:lstStyle/>
            <a:p>
              <a:endParaRPr lang="es-ES"/>
            </a:p>
          </p:txBody>
        </p:sp>
      </p:grpSp>
      <p:sp>
        <p:nvSpPr>
          <p:cNvPr id="1028" name="Text Box 31"/>
          <p:cNvSpPr txBox="1">
            <a:spLocks noChangeArrowheads="1"/>
          </p:cNvSpPr>
          <p:nvPr/>
        </p:nvSpPr>
        <p:spPr bwMode="auto">
          <a:xfrm>
            <a:off x="6099175" y="5334000"/>
            <a:ext cx="2540000" cy="1187450"/>
          </a:xfrm>
          <a:prstGeom prst="rect">
            <a:avLst/>
          </a:prstGeom>
          <a:noFill/>
          <a:ln w="9525">
            <a:noFill/>
            <a:miter lim="800000"/>
            <a:headEnd type="none" w="sm" len="sm"/>
            <a:tailEnd type="none" w="sm" len="sm"/>
          </a:ln>
        </p:spPr>
        <p:txBody>
          <a:bodyPr wrap="none">
            <a:spAutoFit/>
          </a:bodyPr>
          <a:lstStyle/>
          <a:p>
            <a:pPr algn="ctr"/>
            <a:r>
              <a:rPr lang="es-ES_tradnl" sz="2400">
                <a:solidFill>
                  <a:srgbClr val="660033"/>
                </a:solidFill>
                <a:latin typeface="Comic Sans MS" pitchFamily="66" charset="0"/>
              </a:rPr>
              <a:t>Razón fenotípica</a:t>
            </a:r>
          </a:p>
          <a:p>
            <a:pPr algn="ctr"/>
            <a:r>
              <a:rPr lang="es-ES_tradnl" sz="2400">
                <a:solidFill>
                  <a:srgbClr val="660033"/>
                </a:solidFill>
                <a:latin typeface="Comic Sans MS" pitchFamily="66" charset="0"/>
              </a:rPr>
              <a:t>3/4 A-</a:t>
            </a:r>
          </a:p>
          <a:p>
            <a:pPr algn="ctr"/>
            <a:r>
              <a:rPr lang="es-ES_tradnl" sz="2400">
                <a:solidFill>
                  <a:srgbClr val="660033"/>
                </a:solidFill>
                <a:latin typeface="Comic Sans MS" pitchFamily="66" charset="0"/>
              </a:rPr>
              <a:t>1/4 aa</a:t>
            </a:r>
          </a:p>
        </p:txBody>
      </p:sp>
      <p:sp>
        <p:nvSpPr>
          <p:cNvPr id="1029" name="Text Box 32"/>
          <p:cNvSpPr txBox="1">
            <a:spLocks noChangeArrowheads="1"/>
          </p:cNvSpPr>
          <p:nvPr/>
        </p:nvSpPr>
        <p:spPr bwMode="auto">
          <a:xfrm>
            <a:off x="6096000" y="3352800"/>
            <a:ext cx="2546350" cy="1917700"/>
          </a:xfrm>
          <a:prstGeom prst="rect">
            <a:avLst/>
          </a:prstGeom>
          <a:noFill/>
          <a:ln w="9525">
            <a:noFill/>
            <a:miter lim="800000"/>
            <a:headEnd type="none" w="sm" len="sm"/>
            <a:tailEnd type="none" w="sm" len="sm"/>
          </a:ln>
        </p:spPr>
        <p:txBody>
          <a:bodyPr wrap="none">
            <a:spAutoFit/>
          </a:bodyPr>
          <a:lstStyle/>
          <a:p>
            <a:pPr algn="ctr"/>
            <a:r>
              <a:rPr lang="es-ES_tradnl" sz="2400">
                <a:solidFill>
                  <a:srgbClr val="660033"/>
                </a:solidFill>
                <a:latin typeface="Comic Sans MS" pitchFamily="66" charset="0"/>
              </a:rPr>
              <a:t>Razón genotípica</a:t>
            </a:r>
          </a:p>
          <a:p>
            <a:pPr algn="ctr"/>
            <a:endParaRPr lang="es-ES_tradnl" sz="2400">
              <a:solidFill>
                <a:srgbClr val="660033"/>
              </a:solidFill>
              <a:latin typeface="Comic Sans MS" pitchFamily="66" charset="0"/>
            </a:endParaRPr>
          </a:p>
          <a:p>
            <a:pPr algn="ctr"/>
            <a:r>
              <a:rPr lang="es-ES_tradnl" sz="2400">
                <a:solidFill>
                  <a:srgbClr val="660033"/>
                </a:solidFill>
                <a:latin typeface="Comic Sans MS" pitchFamily="66" charset="0"/>
              </a:rPr>
              <a:t>1/4 AA</a:t>
            </a:r>
          </a:p>
          <a:p>
            <a:pPr algn="ctr"/>
            <a:r>
              <a:rPr lang="es-ES_tradnl" sz="2400">
                <a:solidFill>
                  <a:srgbClr val="660033"/>
                </a:solidFill>
                <a:latin typeface="Comic Sans MS" pitchFamily="66" charset="0"/>
              </a:rPr>
              <a:t>1/2 Aa</a:t>
            </a:r>
          </a:p>
          <a:p>
            <a:pPr algn="ctr"/>
            <a:r>
              <a:rPr lang="es-ES_tradnl" sz="2400">
                <a:solidFill>
                  <a:srgbClr val="660033"/>
                </a:solidFill>
                <a:latin typeface="Comic Sans MS" pitchFamily="66" charset="0"/>
              </a:rPr>
              <a:t>1/4 aa</a:t>
            </a:r>
          </a:p>
        </p:txBody>
      </p:sp>
      <p:pic>
        <p:nvPicPr>
          <p:cNvPr id="1030" name="Picture 33" descr="Mendelcross"/>
          <p:cNvPicPr>
            <a:picLocks noChangeAspect="1" noChangeArrowheads="1"/>
          </p:cNvPicPr>
          <p:nvPr/>
        </p:nvPicPr>
        <p:blipFill>
          <a:blip r:embed="rId5">
            <a:clrChange>
              <a:clrFrom>
                <a:srgbClr val="F1FDCD"/>
              </a:clrFrom>
              <a:clrTo>
                <a:srgbClr val="F1FDCD">
                  <a:alpha val="0"/>
                </a:srgbClr>
              </a:clrTo>
            </a:clrChange>
          </a:blip>
          <a:srcRect/>
          <a:stretch>
            <a:fillRect/>
          </a:stretch>
        </p:blipFill>
        <p:spPr bwMode="auto">
          <a:xfrm>
            <a:off x="-152400" y="0"/>
            <a:ext cx="5364163" cy="5867400"/>
          </a:xfrm>
          <a:prstGeom prst="rect">
            <a:avLst/>
          </a:prstGeom>
          <a:noFill/>
          <a:ln w="38100">
            <a:noFill/>
            <a:miter lim="800000"/>
            <a:headEnd/>
            <a:tailEnd/>
          </a:ln>
        </p:spPr>
      </p:pic>
      <p:sp>
        <p:nvSpPr>
          <p:cNvPr id="4130" name="Rectangle 34"/>
          <p:cNvSpPr>
            <a:spLocks noChangeArrowheads="1"/>
          </p:cNvSpPr>
          <p:nvPr/>
        </p:nvSpPr>
        <p:spPr bwMode="auto">
          <a:xfrm>
            <a:off x="1143000" y="2041525"/>
            <a:ext cx="6858000" cy="2835275"/>
          </a:xfrm>
          <a:prstGeom prst="rect">
            <a:avLst/>
          </a:prstGeom>
          <a:noFill/>
          <a:ln w="9525">
            <a:noFill/>
            <a:miter lim="800000"/>
            <a:headEnd/>
            <a:tailEnd/>
          </a:ln>
          <a:effectLst>
            <a:outerShdw dist="56796" dir="1593903" algn="ctr" rotWithShape="0">
              <a:schemeClr val="bg1"/>
            </a:outerShdw>
          </a:effectLst>
        </p:spPr>
        <p:txBody>
          <a:bodyPr lIns="92075" tIns="46038" rIns="92075" bIns="46038">
            <a:spAutoFit/>
          </a:bodyPr>
          <a:lstStyle/>
          <a:p>
            <a:pPr algn="ctr" eaLnBrk="0" hangingPunct="0">
              <a:defRPr/>
            </a:pPr>
            <a:r>
              <a:rPr lang="es-ES_tradnl" sz="6000">
                <a:solidFill>
                  <a:srgbClr val="660033"/>
                </a:solidFill>
                <a:effectLst>
                  <a:outerShdw blurRad="38100" dist="38100" dir="2700000" algn="tl">
                    <a:srgbClr val="C0C0C0"/>
                  </a:outerShdw>
                </a:effectLst>
                <a:latin typeface="Comic Sans MS" pitchFamily="66" charset="0"/>
              </a:rPr>
              <a:t>Principios mendelianos y extensiones </a:t>
            </a:r>
          </a:p>
        </p:txBody>
      </p:sp>
      <p:sp>
        <p:nvSpPr>
          <p:cNvPr id="1032" name="AutoShape 35">
            <a:hlinkClick r:id="" action="ppaction://hlinkshowjump?jump=nextslide" highlightClick="1"/>
          </p:cNvPr>
          <p:cNvSpPr>
            <a:spLocks noChangeArrowheads="1"/>
          </p:cNvSpPr>
          <p:nvPr/>
        </p:nvSpPr>
        <p:spPr bwMode="auto">
          <a:xfrm>
            <a:off x="8243888" y="6165850"/>
            <a:ext cx="649287" cy="431800"/>
          </a:xfrm>
          <a:prstGeom prst="actionButtonForwardNext">
            <a:avLst/>
          </a:prstGeom>
          <a:solidFill>
            <a:schemeClr val="accent1"/>
          </a:solidFill>
          <a:ln w="9525">
            <a:no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73063" y="403225"/>
            <a:ext cx="8524875" cy="549275"/>
          </a:xfrm>
          <a:prstGeom prst="rect">
            <a:avLst/>
          </a:prstGeom>
          <a:noFill/>
          <a:ln w="9525">
            <a:noFill/>
            <a:miter lim="800000"/>
            <a:headEnd type="none" w="sm" len="sm"/>
            <a:tailEnd type="none" w="sm" len="sm"/>
          </a:ln>
        </p:spPr>
        <p:txBody>
          <a:bodyPr wrap="none">
            <a:spAutoFit/>
          </a:bodyPr>
          <a:lstStyle/>
          <a:p>
            <a:pPr algn="ctr"/>
            <a:r>
              <a:rPr lang="es-ES_tradnl" sz="3000" b="1">
                <a:solidFill>
                  <a:schemeClr val="accent1"/>
                </a:solidFill>
                <a:latin typeface="Comic Sans MS" pitchFamily="66" charset="0"/>
              </a:rPr>
              <a:t>Método de cruzamiento empleado por Mendel</a:t>
            </a:r>
          </a:p>
        </p:txBody>
      </p:sp>
      <p:pic>
        <p:nvPicPr>
          <p:cNvPr id="14339" name="Picture 4" descr="F1A"/>
          <p:cNvPicPr>
            <a:picLocks noChangeAspect="1" noChangeArrowheads="1"/>
          </p:cNvPicPr>
          <p:nvPr/>
        </p:nvPicPr>
        <p:blipFill>
          <a:blip r:embed="rId3"/>
          <a:srcRect/>
          <a:stretch>
            <a:fillRect/>
          </a:stretch>
        </p:blipFill>
        <p:spPr bwMode="auto">
          <a:xfrm>
            <a:off x="468313" y="1341438"/>
            <a:ext cx="4078287" cy="4530725"/>
          </a:xfrm>
          <a:prstGeom prst="rect">
            <a:avLst/>
          </a:prstGeom>
          <a:noFill/>
          <a:ln w="9525">
            <a:noFill/>
            <a:miter lim="800000"/>
            <a:headEnd/>
            <a:tailEnd/>
          </a:ln>
        </p:spPr>
      </p:pic>
      <p:pic>
        <p:nvPicPr>
          <p:cNvPr id="14340" name="Picture 5" descr="F1B"/>
          <p:cNvPicPr>
            <a:picLocks noChangeAspect="1" noChangeArrowheads="1"/>
          </p:cNvPicPr>
          <p:nvPr/>
        </p:nvPicPr>
        <p:blipFill>
          <a:blip r:embed="rId4"/>
          <a:srcRect/>
          <a:stretch>
            <a:fillRect/>
          </a:stretch>
        </p:blipFill>
        <p:spPr bwMode="auto">
          <a:xfrm>
            <a:off x="4716463" y="1412875"/>
            <a:ext cx="4084637" cy="4314825"/>
          </a:xfrm>
          <a:prstGeom prst="rect">
            <a:avLst/>
          </a:prstGeom>
          <a:noFill/>
          <a:ln w="9525">
            <a:noFill/>
            <a:miter lim="800000"/>
            <a:headEnd/>
            <a:tailEnd/>
          </a:ln>
        </p:spPr>
      </p:pic>
      <p:sp>
        <p:nvSpPr>
          <p:cNvPr id="13318" name="Rectangle 6"/>
          <p:cNvSpPr>
            <a:spLocks noChangeArrowheads="1"/>
          </p:cNvSpPr>
          <p:nvPr/>
        </p:nvSpPr>
        <p:spPr bwMode="auto">
          <a:xfrm>
            <a:off x="1042988" y="5805488"/>
            <a:ext cx="7416800" cy="854075"/>
          </a:xfrm>
          <a:prstGeom prst="rect">
            <a:avLst/>
          </a:prstGeom>
          <a:noFill/>
          <a:ln w="9525">
            <a:noFill/>
            <a:miter lim="800000"/>
            <a:headEnd/>
            <a:tailEnd/>
          </a:ln>
          <a:effectLst/>
        </p:spPr>
        <p:txBody>
          <a:bodyPr>
            <a:spAutoFit/>
          </a:bodyPr>
          <a:lstStyle/>
          <a:p>
            <a:pPr>
              <a:defRPr/>
            </a:pPr>
            <a:r>
              <a:rPr lang="es-ES" sz="2500">
                <a:effectLst>
                  <a:outerShdw blurRad="38100" dist="38100" dir="2700000" algn="tl">
                    <a:srgbClr val="C0C0C0"/>
                  </a:outerShdw>
                </a:effectLst>
                <a:latin typeface="MetaPlusMediumItalic" pitchFamily="2" charset="0"/>
              </a:rPr>
              <a:t>Principio uniformidad: </a:t>
            </a:r>
            <a:r>
              <a:rPr lang="es-ES" sz="2500">
                <a:solidFill>
                  <a:srgbClr val="000000"/>
                </a:solidFill>
                <a:effectLst>
                  <a:outerShdw blurRad="38100" dist="38100" dir="2700000" algn="tl">
                    <a:srgbClr val="C0C0C0"/>
                  </a:outerShdw>
                </a:effectLst>
                <a:latin typeface="MetaPlusMediumItalic" pitchFamily="2" charset="0"/>
              </a:rPr>
              <a:t>♀</a:t>
            </a:r>
            <a:r>
              <a:rPr lang="es-ES" sz="2500">
                <a:effectLst>
                  <a:outerShdw blurRad="38100" dist="38100" dir="2700000" algn="tl">
                    <a:srgbClr val="C0C0C0"/>
                  </a:outerShdw>
                </a:effectLst>
                <a:latin typeface="MetaPlusMediumItalic" pitchFamily="2" charset="0"/>
              </a:rPr>
              <a:t> Púrpura x ♂Blanca </a:t>
            </a:r>
          </a:p>
          <a:p>
            <a:pPr>
              <a:defRPr/>
            </a:pPr>
            <a:r>
              <a:rPr lang="es-ES" sz="2500">
                <a:effectLst>
                  <a:outerShdw blurRad="38100" dist="38100" dir="2700000" algn="tl">
                    <a:srgbClr val="C0C0C0"/>
                  </a:outerShdw>
                </a:effectLst>
                <a:latin typeface="MetaPlusMediumItalic" pitchFamily="2" charset="0"/>
              </a:rPr>
              <a:t>Principio uniformidad: </a:t>
            </a:r>
            <a:r>
              <a:rPr lang="es-ES" sz="2500">
                <a:solidFill>
                  <a:srgbClr val="000000"/>
                </a:solidFill>
                <a:effectLst>
                  <a:outerShdw blurRad="38100" dist="38100" dir="2700000" algn="tl">
                    <a:srgbClr val="C0C0C0"/>
                  </a:outerShdw>
                </a:effectLst>
                <a:latin typeface="MetaPlusMediumItalic" pitchFamily="2" charset="0"/>
              </a:rPr>
              <a:t>♀</a:t>
            </a:r>
            <a:r>
              <a:rPr lang="es-ES" sz="2500">
                <a:effectLst>
                  <a:outerShdw blurRad="38100" dist="38100" dir="2700000" algn="tl">
                    <a:srgbClr val="C0C0C0"/>
                  </a:outerShdw>
                </a:effectLst>
                <a:latin typeface="MetaPlusMediumItalic" pitchFamily="2" charset="0"/>
              </a:rPr>
              <a:t> Blanca x ♂ Púrpura</a:t>
            </a:r>
            <a:r>
              <a:rPr lang="es-ES"/>
              <a:t> </a:t>
            </a:r>
          </a:p>
        </p:txBody>
      </p:sp>
      <p:sp>
        <p:nvSpPr>
          <p:cNvPr id="14342" name="AutoShape 8">
            <a:hlinkClick r:id="" action="ppaction://hlinkshowjump?jump=nextslide" highlightClick="1"/>
          </p:cNvPr>
          <p:cNvSpPr>
            <a:spLocks noChangeArrowheads="1"/>
          </p:cNvSpPr>
          <p:nvPr/>
        </p:nvSpPr>
        <p:spPr bwMode="auto">
          <a:xfrm>
            <a:off x="7885113" y="6092825"/>
            <a:ext cx="790575" cy="431800"/>
          </a:xfrm>
          <a:prstGeom prst="actionButtonForwardNext">
            <a:avLst/>
          </a:prstGeom>
          <a:solidFill>
            <a:schemeClr val="accent1"/>
          </a:solidFill>
          <a:ln w="9525">
            <a:noFill/>
            <a:miter lim="800000"/>
            <a:headEnd/>
            <a:tailEnd/>
          </a:ln>
        </p:spPr>
        <p:txBody>
          <a:bodyPr wrap="none" anchor="ctr"/>
          <a:lstStyle/>
          <a:p>
            <a:endParaRPr lang="es-ES"/>
          </a:p>
        </p:txBody>
      </p:sp>
      <p:sp>
        <p:nvSpPr>
          <p:cNvPr id="14343" name="AutoShape 9">
            <a:hlinkClick r:id="" action="ppaction://hlinkshowjump?jump=previousslide" highlightClick="1"/>
          </p:cNvPr>
          <p:cNvSpPr>
            <a:spLocks noChangeArrowheads="1"/>
          </p:cNvSpPr>
          <p:nvPr/>
        </p:nvSpPr>
        <p:spPr bwMode="auto">
          <a:xfrm>
            <a:off x="395288" y="6092825"/>
            <a:ext cx="647700" cy="431800"/>
          </a:xfrm>
          <a:prstGeom prst="actionButtonBackPrevious">
            <a:avLst/>
          </a:prstGeom>
          <a:solidFill>
            <a:schemeClr val="accent1"/>
          </a:solidFill>
          <a:ln w="9525">
            <a:no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11188" y="404813"/>
            <a:ext cx="7721600" cy="1311275"/>
          </a:xfrm>
          <a:prstGeom prst="rect">
            <a:avLst/>
          </a:prstGeom>
          <a:noFill/>
          <a:ln w="9525">
            <a:noFill/>
            <a:miter lim="800000"/>
            <a:headEnd/>
            <a:tailEnd/>
          </a:ln>
          <a:effectLst>
            <a:outerShdw dist="56796" dir="1593903" algn="ctr" rotWithShape="0">
              <a:schemeClr val="bg1"/>
            </a:outerShdw>
          </a:effectLst>
        </p:spPr>
        <p:txBody>
          <a:bodyPr lIns="92075" tIns="46038" rIns="92075" bIns="46038">
            <a:spAutoFit/>
          </a:bodyPr>
          <a:lstStyle/>
          <a:p>
            <a:pPr algn="ctr" eaLnBrk="0" hangingPunct="0">
              <a:defRPr/>
            </a:pPr>
            <a:r>
              <a:rPr lang="es-ES_tradnl" sz="4000" b="1">
                <a:solidFill>
                  <a:schemeClr val="accent1"/>
                </a:solidFill>
                <a:latin typeface="Comic Sans MS" pitchFamily="66" charset="0"/>
              </a:rPr>
              <a:t>Segunda ley de Mendel </a:t>
            </a:r>
            <a:r>
              <a:rPr lang="es-ES" sz="4000" b="1">
                <a:solidFill>
                  <a:schemeClr val="accent1"/>
                </a:solidFill>
                <a:latin typeface="Comic Sans MS" pitchFamily="66" charset="0"/>
              </a:rPr>
              <a:t>o Principio de la Segregación </a:t>
            </a:r>
            <a:r>
              <a:rPr lang="es-ES_tradnl" sz="4000" b="1">
                <a:solidFill>
                  <a:schemeClr val="accent1"/>
                </a:solidFill>
                <a:latin typeface="Comic Sans MS" pitchFamily="66" charset="0"/>
              </a:rPr>
              <a:t>:</a:t>
            </a:r>
          </a:p>
        </p:txBody>
      </p:sp>
      <p:sp>
        <p:nvSpPr>
          <p:cNvPr id="15363" name="Rectangle 3"/>
          <p:cNvSpPr>
            <a:spLocks noChangeArrowheads="1"/>
          </p:cNvSpPr>
          <p:nvPr/>
        </p:nvSpPr>
        <p:spPr bwMode="auto">
          <a:xfrm>
            <a:off x="827088" y="2308225"/>
            <a:ext cx="7848600" cy="4206875"/>
          </a:xfrm>
          <a:prstGeom prst="rect">
            <a:avLst/>
          </a:prstGeom>
          <a:noFill/>
          <a:ln w="9525">
            <a:noFill/>
            <a:miter lim="800000"/>
            <a:headEnd/>
            <a:tailEnd/>
          </a:ln>
        </p:spPr>
        <p:txBody>
          <a:bodyPr lIns="92075" tIns="46038" rIns="92075" bIns="46038" anchor="ctr">
            <a:spAutoFit/>
          </a:bodyPr>
          <a:lstStyle/>
          <a:p>
            <a:pPr algn="just">
              <a:lnSpc>
                <a:spcPct val="150000"/>
              </a:lnSpc>
              <a:spcBef>
                <a:spcPct val="20000"/>
              </a:spcBef>
              <a:buClr>
                <a:schemeClr val="folHlink"/>
              </a:buClr>
              <a:buSzPct val="90000"/>
              <a:buFont typeface="Wingdings" pitchFamily="2" charset="2"/>
              <a:buNone/>
            </a:pPr>
            <a:r>
              <a:rPr lang="es-ES" sz="2500" b="1">
                <a:latin typeface="MetaPlusMediumItalic" pitchFamily="2" charset="0"/>
              </a:rPr>
              <a:t>La autofecundación de las plantas híbridas (Aa) procedentes del cruzamiento entre dos líneas puras que difieren en un carácter origina una 2ª generación filial (F2) en la que aparecen 3/4 partes de plantas de apariencia externa (fenotipo) Dominante y 1/4 de plantas con apariencia externa (fenotipo) Recesiva</a:t>
            </a:r>
            <a:r>
              <a:rPr lang="es-ES" sz="3000" b="1">
                <a:latin typeface="MetaPlusMediumItalic" pitchFamily="2" charset="0"/>
              </a:rPr>
              <a:t>. </a:t>
            </a:r>
            <a:endParaRPr lang="es-ES_tradnl" sz="3000">
              <a:solidFill>
                <a:srgbClr val="660033"/>
              </a:solidFill>
              <a:latin typeface="MetaPlusMediumItalic" pitchFamily="2" charset="0"/>
            </a:endParaRPr>
          </a:p>
        </p:txBody>
      </p:sp>
      <p:sp>
        <p:nvSpPr>
          <p:cNvPr id="15364" name="AutoShape 4">
            <a:hlinkClick r:id="" action="ppaction://hlinkshowjump?jump=nextslide" highlightClick="1"/>
          </p:cNvPr>
          <p:cNvSpPr>
            <a:spLocks noChangeArrowheads="1"/>
          </p:cNvSpPr>
          <p:nvPr/>
        </p:nvSpPr>
        <p:spPr bwMode="auto">
          <a:xfrm>
            <a:off x="8172450" y="6381750"/>
            <a:ext cx="647700" cy="287338"/>
          </a:xfrm>
          <a:prstGeom prst="actionButtonForwardNext">
            <a:avLst/>
          </a:prstGeom>
          <a:solidFill>
            <a:schemeClr val="accent1"/>
          </a:solidFill>
          <a:ln w="9525">
            <a:noFill/>
            <a:miter lim="800000"/>
            <a:headEnd/>
            <a:tailEnd/>
          </a:ln>
        </p:spPr>
        <p:txBody>
          <a:bodyPr wrap="none" anchor="ctr"/>
          <a:lstStyle/>
          <a:p>
            <a:endParaRPr lang="es-ES"/>
          </a:p>
        </p:txBody>
      </p:sp>
      <p:sp>
        <p:nvSpPr>
          <p:cNvPr id="15365" name="AutoShape 5">
            <a:hlinkClick r:id="" action="ppaction://hlinkshowjump?jump=previousslide" highlightClick="1"/>
          </p:cNvPr>
          <p:cNvSpPr>
            <a:spLocks noChangeArrowheads="1"/>
          </p:cNvSpPr>
          <p:nvPr/>
        </p:nvSpPr>
        <p:spPr bwMode="auto">
          <a:xfrm>
            <a:off x="395288" y="6381750"/>
            <a:ext cx="719137" cy="287338"/>
          </a:xfrm>
          <a:prstGeom prst="actionButtonBackPrevious">
            <a:avLst/>
          </a:prstGeom>
          <a:solidFill>
            <a:schemeClr val="accent1"/>
          </a:solidFill>
          <a:ln w="9525">
            <a:noFill/>
            <a:miter lim="800000"/>
            <a:headEnd/>
            <a:tailEnd/>
          </a:ln>
        </p:spPr>
        <p:txBody>
          <a:bodyPr wrap="none" anchor="ctr"/>
          <a:lstStyle/>
          <a:p>
            <a:endParaRPr lang="es-E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68313" y="836613"/>
            <a:ext cx="8226425" cy="4497387"/>
          </a:xfrm>
        </p:spPr>
        <p:txBody>
          <a:bodyPr/>
          <a:lstStyle/>
          <a:p>
            <a:pPr algn="just" eaLnBrk="1" hangingPunct="1">
              <a:lnSpc>
                <a:spcPct val="130000"/>
              </a:lnSpc>
              <a:buFont typeface="Wingdings" pitchFamily="2" charset="2"/>
              <a:buNone/>
            </a:pPr>
            <a:r>
              <a:rPr lang="es-ES" sz="3000" b="1" smtClean="0">
                <a:effectLst/>
                <a:latin typeface="MetaPlusMediumCaps" pitchFamily="2" charset="0"/>
              </a:rPr>
              <a:t>    </a:t>
            </a:r>
            <a:r>
              <a:rPr lang="es-ES" sz="2500" b="1" smtClean="0">
                <a:effectLst/>
                <a:latin typeface="MetaPlusMediumItalic" pitchFamily="2" charset="0"/>
              </a:rPr>
              <a:t>De manera, que el carácter Recesivo reaparece en la F2 y de cada cuatro plantas una tiene fenotipo Recesivo. Este resultado se debe a que cuando los híbridos de la  F1 forman sus gametos, los alelos del mismo locus segregan (se separan) dando lugar  dos clases de gametos en igual proporción, mitad del gametos con el alelo dominante (A) y mitad con alelo recesivo (a). Esto sucede tanto por el lado femenino como por el lado masculino</a:t>
            </a:r>
            <a:r>
              <a:rPr lang="es-ES" sz="2500" smtClean="0">
                <a:effectLst/>
                <a:latin typeface="MetaPlusMediumItalic" pitchFamily="2" charset="0"/>
              </a:rPr>
              <a:t>.</a:t>
            </a:r>
          </a:p>
        </p:txBody>
      </p:sp>
      <p:sp>
        <p:nvSpPr>
          <p:cNvPr id="16387" name="AutoShape 4">
            <a:hlinkClick r:id="" action="ppaction://hlinkshowjump?jump=nextslide" highlightClick="1"/>
          </p:cNvPr>
          <p:cNvSpPr>
            <a:spLocks noChangeArrowheads="1"/>
          </p:cNvSpPr>
          <p:nvPr/>
        </p:nvSpPr>
        <p:spPr bwMode="auto">
          <a:xfrm>
            <a:off x="8101013" y="6165850"/>
            <a:ext cx="719137" cy="431800"/>
          </a:xfrm>
          <a:prstGeom prst="actionButtonForwardNext">
            <a:avLst/>
          </a:prstGeom>
          <a:solidFill>
            <a:schemeClr val="accent1"/>
          </a:solidFill>
          <a:ln w="9525">
            <a:noFill/>
            <a:miter lim="800000"/>
            <a:headEnd/>
            <a:tailEnd/>
          </a:ln>
        </p:spPr>
        <p:txBody>
          <a:bodyPr wrap="none" anchor="ctr"/>
          <a:lstStyle/>
          <a:p>
            <a:endParaRPr lang="es-ES"/>
          </a:p>
        </p:txBody>
      </p:sp>
      <p:sp>
        <p:nvSpPr>
          <p:cNvPr id="16388" name="AutoShape 5">
            <a:hlinkClick r:id="" action="ppaction://hlinkshowjump?jump=previousslide" highlightClick="1"/>
          </p:cNvPr>
          <p:cNvSpPr>
            <a:spLocks noChangeArrowheads="1"/>
          </p:cNvSpPr>
          <p:nvPr/>
        </p:nvSpPr>
        <p:spPr bwMode="auto">
          <a:xfrm>
            <a:off x="539750" y="6237288"/>
            <a:ext cx="647700" cy="431800"/>
          </a:xfrm>
          <a:prstGeom prst="actionButtonBackPrevious">
            <a:avLst/>
          </a:prstGeom>
          <a:solidFill>
            <a:schemeClr val="accent1"/>
          </a:solidFill>
          <a:ln w="9525">
            <a:no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0"/>
            <a:ext cx="8226425" cy="1143000"/>
          </a:xfrm>
        </p:spPr>
        <p:txBody>
          <a:bodyPr/>
          <a:lstStyle/>
          <a:p>
            <a:pPr eaLnBrk="1" hangingPunct="1">
              <a:defRPr/>
            </a:pPr>
            <a:r>
              <a:rPr lang="es-ES" sz="3000" b="1" i="1" smtClean="0">
                <a:solidFill>
                  <a:schemeClr val="accent1"/>
                </a:solidFill>
              </a:rPr>
              <a:t>Principio de segregación</a:t>
            </a:r>
          </a:p>
        </p:txBody>
      </p:sp>
      <p:sp>
        <p:nvSpPr>
          <p:cNvPr id="16387" name="Rectangle 3"/>
          <p:cNvSpPr>
            <a:spLocks noGrp="1" noChangeArrowheads="1"/>
          </p:cNvSpPr>
          <p:nvPr>
            <p:ph type="body" sz="half" idx="1"/>
          </p:nvPr>
        </p:nvSpPr>
        <p:spPr>
          <a:xfrm>
            <a:off x="539750" y="1052513"/>
            <a:ext cx="8226425" cy="2176462"/>
          </a:xfrm>
        </p:spPr>
        <p:txBody>
          <a:bodyPr/>
          <a:lstStyle/>
          <a:p>
            <a:pPr algn="just" eaLnBrk="1" hangingPunct="1">
              <a:lnSpc>
                <a:spcPct val="130000"/>
              </a:lnSpc>
              <a:defRPr/>
            </a:pPr>
            <a:r>
              <a:rPr lang="es-ES" sz="2500" smtClean="0">
                <a:latin typeface="MetaPlusMediumItalic" pitchFamily="2" charset="0"/>
              </a:rPr>
              <a:t>El principio de la segregación se puede resumir de la siguiente manera: los heterocigotos </a:t>
            </a:r>
            <a:r>
              <a:rPr lang="es-MX" sz="2500" smtClean="0">
                <a:latin typeface="MetaPlusMediumItalic" pitchFamily="2" charset="0"/>
              </a:rPr>
              <a:t>A</a:t>
            </a:r>
            <a:r>
              <a:rPr lang="es-ES" sz="2500" smtClean="0">
                <a:latin typeface="MetaPlusMediumItalic" pitchFamily="2" charset="0"/>
              </a:rPr>
              <a:t>a de la F1 producen dos clases de gametos en igual proporción: 1/2 A y 1/2 a por el lado masculino y por el femenino. Como consecuencia la segregación genotípica en la F2 es 1/4 AA 1/2 </a:t>
            </a:r>
            <a:r>
              <a:rPr lang="es-MX" sz="2500" smtClean="0">
                <a:latin typeface="MetaPlusMediumItalic" pitchFamily="2" charset="0"/>
              </a:rPr>
              <a:t>A</a:t>
            </a:r>
            <a:r>
              <a:rPr lang="es-ES" sz="2500" smtClean="0">
                <a:latin typeface="MetaPlusMediumItalic" pitchFamily="2" charset="0"/>
              </a:rPr>
              <a:t>a y 1/4 a</a:t>
            </a:r>
            <a:r>
              <a:rPr lang="es-MX" sz="2500" smtClean="0">
                <a:latin typeface="MetaPlusMediumItalic" pitchFamily="2" charset="0"/>
              </a:rPr>
              <a:t>a. Mientras</a:t>
            </a:r>
            <a:r>
              <a:rPr lang="es-ES" sz="2500" smtClean="0">
                <a:latin typeface="MetaPlusMediumItalic" pitchFamily="2" charset="0"/>
              </a:rPr>
              <a:t> la segregación fenotípica es 3/4 A y 1/4 a.</a:t>
            </a:r>
          </a:p>
        </p:txBody>
      </p:sp>
      <p:graphicFrame>
        <p:nvGraphicFramePr>
          <p:cNvPr id="4098" name="Object 4"/>
          <p:cNvGraphicFramePr>
            <a:graphicFrameLocks noChangeAspect="1"/>
          </p:cNvGraphicFramePr>
          <p:nvPr>
            <p:ph sz="half" idx="2"/>
          </p:nvPr>
        </p:nvGraphicFramePr>
        <p:xfrm>
          <a:off x="900113" y="4724400"/>
          <a:ext cx="7848600" cy="1911350"/>
        </p:xfrm>
        <a:graphic>
          <a:graphicData uri="http://schemas.openxmlformats.org/presentationml/2006/ole">
            <p:oleObj spid="_x0000_s4098" name="Documento" r:id="rId4" imgW="5427391" imgH="1321607" progId="Word.Document.8">
              <p:link updateAutomatic="1"/>
            </p:oleObj>
          </a:graphicData>
        </a:graphic>
      </p:graphicFrame>
      <p:sp>
        <p:nvSpPr>
          <p:cNvPr id="4101" name="AutoShape 5">
            <a:hlinkClick r:id="" action="ppaction://hlinkshowjump?jump=nextslide" highlightClick="1"/>
          </p:cNvPr>
          <p:cNvSpPr>
            <a:spLocks noChangeArrowheads="1"/>
          </p:cNvSpPr>
          <p:nvPr/>
        </p:nvSpPr>
        <p:spPr bwMode="auto">
          <a:xfrm>
            <a:off x="8101013" y="6308725"/>
            <a:ext cx="790575" cy="288925"/>
          </a:xfrm>
          <a:prstGeom prst="actionButtonForwardNext">
            <a:avLst/>
          </a:prstGeom>
          <a:solidFill>
            <a:schemeClr val="accent1"/>
          </a:solidFill>
          <a:ln w="9525">
            <a:noFill/>
            <a:miter lim="800000"/>
            <a:headEnd/>
            <a:tailEnd/>
          </a:ln>
        </p:spPr>
        <p:txBody>
          <a:bodyPr wrap="none" anchor="ctr"/>
          <a:lstStyle/>
          <a:p>
            <a:endParaRPr lang="es-ES"/>
          </a:p>
        </p:txBody>
      </p:sp>
      <p:sp>
        <p:nvSpPr>
          <p:cNvPr id="4102" name="AutoShape 6">
            <a:hlinkClick r:id="" action="ppaction://hlinkshowjump?jump=previousslide" highlightClick="1"/>
          </p:cNvPr>
          <p:cNvSpPr>
            <a:spLocks noChangeArrowheads="1"/>
          </p:cNvSpPr>
          <p:nvPr/>
        </p:nvSpPr>
        <p:spPr bwMode="auto">
          <a:xfrm>
            <a:off x="395288" y="6308725"/>
            <a:ext cx="720725" cy="288925"/>
          </a:xfrm>
          <a:prstGeom prst="actionButtonBackPrevious">
            <a:avLst/>
          </a:prstGeom>
          <a:solidFill>
            <a:schemeClr val="accent1"/>
          </a:solidFill>
          <a:ln w="9525">
            <a:no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s-ES" sz="4000" i="1" smtClean="0">
                <a:solidFill>
                  <a:schemeClr val="accent1"/>
                </a:solidFill>
              </a:rPr>
              <a:t>3ª Ley o Principio de la Combinación independiente</a:t>
            </a:r>
            <a:r>
              <a:rPr lang="es-ES" sz="4000" smtClean="0"/>
              <a:t> </a:t>
            </a:r>
          </a:p>
        </p:txBody>
      </p:sp>
      <p:sp>
        <p:nvSpPr>
          <p:cNvPr id="17411" name="Rectangle 3"/>
          <p:cNvSpPr>
            <a:spLocks noGrp="1" noChangeArrowheads="1"/>
          </p:cNvSpPr>
          <p:nvPr>
            <p:ph type="body" sz="half" idx="1"/>
          </p:nvPr>
        </p:nvSpPr>
        <p:spPr>
          <a:xfrm>
            <a:off x="179388" y="1628775"/>
            <a:ext cx="8509000" cy="2176463"/>
          </a:xfrm>
        </p:spPr>
        <p:txBody>
          <a:bodyPr/>
          <a:lstStyle/>
          <a:p>
            <a:pPr algn="just" eaLnBrk="1" hangingPunct="1">
              <a:lnSpc>
                <a:spcPct val="130000"/>
              </a:lnSpc>
              <a:defRPr/>
            </a:pPr>
            <a:r>
              <a:rPr lang="es-ES" sz="2400" smtClean="0">
                <a:latin typeface="MetaPlusMediumItalic" pitchFamily="2" charset="0"/>
              </a:rPr>
              <a:t>los miembros de parejas alélicas diferentes se distribuyen o combinan de forma independiente cuando se forman los gametos de un heterocigoto para los caracteres correspondientes. Es decir, en el caso de un diheterocigoto (AaBb), los alelos del locus A,a y los del locus B,b se combinan de forma independiente para formar cuatro clases de gametos en igual proporción. </a:t>
            </a:r>
          </a:p>
          <a:p>
            <a:pPr algn="just" eaLnBrk="1" hangingPunct="1">
              <a:lnSpc>
                <a:spcPct val="130000"/>
              </a:lnSpc>
              <a:defRPr/>
            </a:pPr>
            <a:endParaRPr lang="es-ES" sz="2400" smtClean="0">
              <a:latin typeface="MetaPlusMediumItalic" pitchFamily="2" charset="0"/>
            </a:endParaRPr>
          </a:p>
        </p:txBody>
      </p:sp>
      <p:graphicFrame>
        <p:nvGraphicFramePr>
          <p:cNvPr id="5122" name="Object 4"/>
          <p:cNvGraphicFramePr>
            <a:graphicFrameLocks noChangeAspect="1"/>
          </p:cNvGraphicFramePr>
          <p:nvPr>
            <p:ph sz="half" idx="2"/>
          </p:nvPr>
        </p:nvGraphicFramePr>
        <p:xfrm>
          <a:off x="0" y="5029200"/>
          <a:ext cx="9144000" cy="1477963"/>
        </p:xfrm>
        <a:graphic>
          <a:graphicData uri="http://schemas.openxmlformats.org/presentationml/2006/ole">
            <p:oleObj spid="_x0000_s5122" name="Documento" r:id="rId4" imgW="5419080" imgH="876240" progId="Word.Document.8">
              <p:link updateAutomatic="1"/>
            </p:oleObj>
          </a:graphicData>
        </a:graphic>
      </p:graphicFrame>
      <p:sp>
        <p:nvSpPr>
          <p:cNvPr id="5125" name="AutoShape 5">
            <a:hlinkClick r:id="" action="ppaction://hlinkshowjump?jump=nextslide" highlightClick="1"/>
          </p:cNvPr>
          <p:cNvSpPr>
            <a:spLocks noChangeArrowheads="1"/>
          </p:cNvSpPr>
          <p:nvPr/>
        </p:nvSpPr>
        <p:spPr bwMode="auto">
          <a:xfrm>
            <a:off x="7885113" y="6092825"/>
            <a:ext cx="790575" cy="431800"/>
          </a:xfrm>
          <a:prstGeom prst="actionButtonForwardNext">
            <a:avLst/>
          </a:prstGeom>
          <a:solidFill>
            <a:schemeClr val="accent1"/>
          </a:solidFill>
          <a:ln w="9525">
            <a:noFill/>
            <a:miter lim="800000"/>
            <a:headEnd/>
            <a:tailEnd/>
          </a:ln>
        </p:spPr>
        <p:txBody>
          <a:bodyPr wrap="none" anchor="ctr"/>
          <a:lstStyle/>
          <a:p>
            <a:endParaRPr lang="es-ES"/>
          </a:p>
        </p:txBody>
      </p:sp>
      <p:sp>
        <p:nvSpPr>
          <p:cNvPr id="5126" name="AutoShape 6">
            <a:hlinkClick r:id="" action="ppaction://hlinkshowjump?jump=previousslide" highlightClick="1"/>
          </p:cNvPr>
          <p:cNvSpPr>
            <a:spLocks noChangeArrowheads="1"/>
          </p:cNvSpPr>
          <p:nvPr/>
        </p:nvSpPr>
        <p:spPr bwMode="auto">
          <a:xfrm>
            <a:off x="468313" y="6165850"/>
            <a:ext cx="647700" cy="431800"/>
          </a:xfrm>
          <a:prstGeom prst="actionButtonBackPrevious">
            <a:avLst/>
          </a:prstGeom>
          <a:solidFill>
            <a:schemeClr val="accent1"/>
          </a:solidFill>
          <a:ln w="9525">
            <a:no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s-EC" sz="4000" i="1" smtClean="0">
                <a:solidFill>
                  <a:schemeClr val="accent1"/>
                </a:solidFill>
              </a:rPr>
              <a:t>La explicación de los resultados de Mendel</a:t>
            </a:r>
            <a:endParaRPr lang="es-ES" sz="4000" i="1" smtClean="0">
              <a:solidFill>
                <a:schemeClr val="accent1"/>
              </a:solidFill>
            </a:endParaRPr>
          </a:p>
        </p:txBody>
      </p:sp>
      <p:sp>
        <p:nvSpPr>
          <p:cNvPr id="18435" name="Rectangle 3"/>
          <p:cNvSpPr>
            <a:spLocks noGrp="1" noChangeArrowheads="1"/>
          </p:cNvSpPr>
          <p:nvPr>
            <p:ph type="body" idx="1"/>
          </p:nvPr>
        </p:nvSpPr>
        <p:spPr/>
        <p:txBody>
          <a:bodyPr/>
          <a:lstStyle/>
          <a:p>
            <a:pPr algn="just" eaLnBrk="1" hangingPunct="1">
              <a:buFont typeface="Wingdings" pitchFamily="2" charset="2"/>
              <a:buNone/>
              <a:defRPr/>
            </a:pPr>
            <a:r>
              <a:rPr lang="es-EC" smtClean="0"/>
              <a:t> </a:t>
            </a:r>
            <a:r>
              <a:rPr lang="es-EC" sz="2500" smtClean="0"/>
              <a:t>Mendel desarrollo varias hipótesis para explicar sus resultados</a:t>
            </a:r>
            <a:endParaRPr lang="es-ES" sz="2500" smtClean="0"/>
          </a:p>
        </p:txBody>
      </p:sp>
      <p:sp>
        <p:nvSpPr>
          <p:cNvPr id="17412" name="Rectangle 4"/>
          <p:cNvSpPr>
            <a:spLocks noChangeArrowheads="1"/>
          </p:cNvSpPr>
          <p:nvPr/>
        </p:nvSpPr>
        <p:spPr bwMode="auto">
          <a:xfrm>
            <a:off x="395288" y="2765425"/>
            <a:ext cx="8064500" cy="4473575"/>
          </a:xfrm>
          <a:prstGeom prst="rect">
            <a:avLst/>
          </a:prstGeom>
          <a:noFill/>
          <a:ln w="9525">
            <a:noFill/>
            <a:miter lim="800000"/>
            <a:headEnd/>
            <a:tailEnd/>
          </a:ln>
        </p:spPr>
        <p:txBody>
          <a:bodyPr>
            <a:spAutoFit/>
          </a:bodyPr>
          <a:lstStyle/>
          <a:p>
            <a:pPr algn="just">
              <a:buFont typeface="Wingdings" pitchFamily="2" charset="2"/>
              <a:buChar char="ü"/>
            </a:pPr>
            <a:r>
              <a:rPr lang="es-ES" sz="2500">
                <a:latin typeface="MetaPlusMediumItalic" pitchFamily="2" charset="0"/>
              </a:rPr>
              <a:t>Cada característica hereditaria está bajo el control de dos factores separados, uno de cada padre.</a:t>
            </a:r>
          </a:p>
          <a:p>
            <a:pPr algn="just">
              <a:buFont typeface="Wingdings" pitchFamily="2" charset="2"/>
              <a:buChar char="ü"/>
            </a:pPr>
            <a:r>
              <a:rPr lang="es-ES" sz="2500">
                <a:latin typeface="MetaPlusMediumItalic" pitchFamily="2" charset="0"/>
              </a:rPr>
              <a:t>Los cromosomas y sus genes se transmiten de los padres a la progenitores, por medio de los gametos.</a:t>
            </a:r>
          </a:p>
          <a:p>
            <a:pPr algn="just">
              <a:buFont typeface="Wingdings" pitchFamily="2" charset="2"/>
              <a:buChar char="ü"/>
            </a:pPr>
            <a:r>
              <a:rPr lang="es-ES" sz="2500">
                <a:latin typeface="MetaPlusMediumItalic" pitchFamily="2" charset="0"/>
              </a:rPr>
              <a:t>Mendel estableció la práctica de usar letras para representar las parejas de genes que controlan las características hereditarias.</a:t>
            </a:r>
          </a:p>
          <a:p>
            <a:pPr algn="just">
              <a:buFont typeface="Wingdings" pitchFamily="2" charset="2"/>
              <a:buNone/>
            </a:pPr>
            <a:endParaRPr lang="es-ES" sz="2500">
              <a:latin typeface="MetaPlusMediumItalic" pitchFamily="2" charset="0"/>
            </a:endParaRPr>
          </a:p>
          <a:p>
            <a:pPr lvl="2" algn="just"/>
            <a:r>
              <a:rPr lang="es-ES" sz="2500">
                <a:solidFill>
                  <a:schemeClr val="hlink"/>
                </a:solidFill>
                <a:latin typeface="MetaPlusMediumItalic" pitchFamily="2" charset="0"/>
              </a:rPr>
              <a:t>Y = semilla amarilla	y = semilla verde</a:t>
            </a:r>
          </a:p>
          <a:p>
            <a:pPr lvl="2" algn="just"/>
            <a:r>
              <a:rPr lang="es-ES" sz="2500">
                <a:solidFill>
                  <a:schemeClr val="hlink"/>
                </a:solidFill>
                <a:latin typeface="MetaPlusMediumItalic" pitchFamily="2" charset="0"/>
              </a:rPr>
              <a:t>YY o yy = homocigoto	Yy = heterocigoto</a:t>
            </a:r>
          </a:p>
          <a:p>
            <a:pPr lvl="2" algn="just">
              <a:spcBef>
                <a:spcPct val="50000"/>
              </a:spcBef>
              <a:buClr>
                <a:schemeClr val="folHlink"/>
              </a:buClr>
              <a:buSzPct val="70000"/>
              <a:buFont typeface="Wingdings" pitchFamily="2" charset="2"/>
              <a:buNone/>
            </a:pPr>
            <a:endParaRPr lang="es-ES" sz="2500">
              <a:solidFill>
                <a:schemeClr val="accent1"/>
              </a:solidFill>
              <a:latin typeface="MetaPlusMediumItalic" pitchFamily="2" charset="0"/>
            </a:endParaRPr>
          </a:p>
        </p:txBody>
      </p:sp>
      <p:sp>
        <p:nvSpPr>
          <p:cNvPr id="17413" name="AutoShape 5">
            <a:hlinkClick r:id="" action="ppaction://hlinkshowjump?jump=nextslide" highlightClick="1"/>
          </p:cNvPr>
          <p:cNvSpPr>
            <a:spLocks noChangeArrowheads="1"/>
          </p:cNvSpPr>
          <p:nvPr/>
        </p:nvSpPr>
        <p:spPr bwMode="auto">
          <a:xfrm>
            <a:off x="7885113" y="6092825"/>
            <a:ext cx="790575" cy="431800"/>
          </a:xfrm>
          <a:prstGeom prst="actionButtonForwardNext">
            <a:avLst/>
          </a:prstGeom>
          <a:solidFill>
            <a:schemeClr val="accent1"/>
          </a:solidFill>
          <a:ln w="9525">
            <a:noFill/>
            <a:miter lim="800000"/>
            <a:headEnd/>
            <a:tailEnd/>
          </a:ln>
        </p:spPr>
        <p:txBody>
          <a:bodyPr wrap="none" anchor="ctr"/>
          <a:lstStyle/>
          <a:p>
            <a:endParaRPr lang="es-ES"/>
          </a:p>
        </p:txBody>
      </p:sp>
      <p:sp>
        <p:nvSpPr>
          <p:cNvPr id="17414" name="AutoShape 6">
            <a:hlinkClick r:id="" action="ppaction://hlinkshowjump?jump=previousslide" highlightClick="1"/>
          </p:cNvPr>
          <p:cNvSpPr>
            <a:spLocks noChangeArrowheads="1"/>
          </p:cNvSpPr>
          <p:nvPr/>
        </p:nvSpPr>
        <p:spPr bwMode="auto">
          <a:xfrm>
            <a:off x="539750" y="6092825"/>
            <a:ext cx="647700" cy="431800"/>
          </a:xfrm>
          <a:prstGeom prst="actionButtonBackPrevious">
            <a:avLst/>
          </a:prstGeom>
          <a:solidFill>
            <a:schemeClr val="accent1"/>
          </a:solidFill>
          <a:ln w="9525">
            <a:no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s-ES" sz="4000" i="1" smtClean="0">
                <a:solidFill>
                  <a:schemeClr val="accent1"/>
                </a:solidFill>
              </a:rPr>
              <a:t>Solo un gen pasa a un gameto</a:t>
            </a:r>
          </a:p>
        </p:txBody>
      </p:sp>
      <p:sp>
        <p:nvSpPr>
          <p:cNvPr id="19459" name="Rectangle 3"/>
          <p:cNvSpPr>
            <a:spLocks noGrp="1" noChangeArrowheads="1"/>
          </p:cNvSpPr>
          <p:nvPr>
            <p:ph type="body" idx="1"/>
          </p:nvPr>
        </p:nvSpPr>
        <p:spPr/>
        <p:txBody>
          <a:bodyPr/>
          <a:lstStyle/>
          <a:p>
            <a:pPr algn="just" eaLnBrk="1" hangingPunct="1">
              <a:lnSpc>
                <a:spcPct val="130000"/>
              </a:lnSpc>
              <a:defRPr/>
            </a:pPr>
            <a:r>
              <a:rPr lang="es-ES" sz="2800" smtClean="0">
                <a:latin typeface="MetaPlusMediumItalic" pitchFamily="2" charset="0"/>
              </a:rPr>
              <a:t>Cada uno de los gametos de un padre con semilla amarilla contiene solo un gen Y.</a:t>
            </a:r>
          </a:p>
          <a:p>
            <a:pPr algn="just" eaLnBrk="1" hangingPunct="1">
              <a:lnSpc>
                <a:spcPct val="130000"/>
              </a:lnSpc>
              <a:defRPr/>
            </a:pPr>
            <a:r>
              <a:rPr lang="es-ES" sz="2800" smtClean="0">
                <a:latin typeface="MetaPlusMediumItalic" pitchFamily="2" charset="0"/>
              </a:rPr>
              <a:t>Cada uno de los gametos producidos por el padre con semilla verde contiene solo un gen y.</a:t>
            </a:r>
            <a:endParaRPr lang="es-ES" sz="2800" smtClean="0">
              <a:solidFill>
                <a:schemeClr val="accent1"/>
              </a:solidFill>
              <a:latin typeface="MetaPlusMediumItalic" pitchFamily="2" charset="0"/>
            </a:endParaRPr>
          </a:p>
          <a:p>
            <a:pPr algn="just" eaLnBrk="1" hangingPunct="1">
              <a:lnSpc>
                <a:spcPct val="130000"/>
              </a:lnSpc>
              <a:buFont typeface="Wingdings" pitchFamily="2" charset="2"/>
              <a:buNone/>
              <a:defRPr/>
            </a:pPr>
            <a:r>
              <a:rPr lang="es-ES" sz="2800" smtClean="0">
                <a:solidFill>
                  <a:schemeClr val="accent1"/>
                </a:solidFill>
                <a:latin typeface="MetaPlusMediumItalic" pitchFamily="2" charset="0"/>
              </a:rPr>
              <a:t>-</a:t>
            </a:r>
            <a:r>
              <a:rPr lang="es-ES" sz="2800" smtClean="0">
                <a:solidFill>
                  <a:schemeClr val="hlink"/>
                </a:solidFill>
                <a:latin typeface="MetaPlusMediumItalic" pitchFamily="2" charset="0"/>
              </a:rPr>
              <a:t>Cuando estos gametos se combinan como resultado de la fecundación, solo una combinación es posible para la generación F1: Yy.</a:t>
            </a:r>
          </a:p>
          <a:p>
            <a:pPr algn="just" eaLnBrk="1" hangingPunct="1">
              <a:lnSpc>
                <a:spcPct val="130000"/>
              </a:lnSpc>
              <a:defRPr/>
            </a:pPr>
            <a:endParaRPr lang="es-ES" sz="2800" smtClean="0">
              <a:solidFill>
                <a:schemeClr val="hlink"/>
              </a:solidFill>
              <a:latin typeface="MetaPlusMediumItalic" pitchFamily="2" charset="0"/>
            </a:endParaRPr>
          </a:p>
        </p:txBody>
      </p:sp>
      <p:sp>
        <p:nvSpPr>
          <p:cNvPr id="18436" name="AutoShape 4">
            <a:hlinkClick r:id="" action="ppaction://hlinkshowjump?jump=nextslide" highlightClick="1"/>
          </p:cNvPr>
          <p:cNvSpPr>
            <a:spLocks noChangeArrowheads="1"/>
          </p:cNvSpPr>
          <p:nvPr/>
        </p:nvSpPr>
        <p:spPr bwMode="auto">
          <a:xfrm>
            <a:off x="7885113" y="6237288"/>
            <a:ext cx="719137" cy="287337"/>
          </a:xfrm>
          <a:prstGeom prst="actionButtonForwardNext">
            <a:avLst/>
          </a:prstGeom>
          <a:solidFill>
            <a:schemeClr val="accent1"/>
          </a:solidFill>
          <a:ln w="9525">
            <a:noFill/>
            <a:miter lim="800000"/>
            <a:headEnd/>
            <a:tailEnd/>
          </a:ln>
        </p:spPr>
        <p:txBody>
          <a:bodyPr wrap="none" anchor="ctr"/>
          <a:lstStyle/>
          <a:p>
            <a:endParaRPr lang="es-ES"/>
          </a:p>
        </p:txBody>
      </p:sp>
      <p:sp>
        <p:nvSpPr>
          <p:cNvPr id="18437" name="AutoShape 5">
            <a:hlinkClick r:id="" action="ppaction://hlinkshowjump?jump=previousslide" highlightClick="1"/>
          </p:cNvPr>
          <p:cNvSpPr>
            <a:spLocks noChangeArrowheads="1"/>
          </p:cNvSpPr>
          <p:nvPr/>
        </p:nvSpPr>
        <p:spPr bwMode="auto">
          <a:xfrm>
            <a:off x="539750" y="6308725"/>
            <a:ext cx="647700" cy="288925"/>
          </a:xfrm>
          <a:prstGeom prst="actionButtonBackPrevious">
            <a:avLst/>
          </a:prstGeom>
          <a:solidFill>
            <a:schemeClr val="accent1"/>
          </a:solidFill>
          <a:ln w="9525">
            <a:no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s-ES" i="1" smtClean="0">
                <a:solidFill>
                  <a:schemeClr val="accent1"/>
                </a:solidFill>
              </a:rPr>
              <a:t>La Dominancia</a:t>
            </a:r>
          </a:p>
        </p:txBody>
      </p:sp>
      <p:sp>
        <p:nvSpPr>
          <p:cNvPr id="20483" name="Rectangle 3"/>
          <p:cNvSpPr>
            <a:spLocks noGrp="1" noChangeArrowheads="1"/>
          </p:cNvSpPr>
          <p:nvPr>
            <p:ph type="body" idx="1"/>
          </p:nvPr>
        </p:nvSpPr>
        <p:spPr>
          <a:xfrm>
            <a:off x="468313" y="1341438"/>
            <a:ext cx="8226425" cy="4497387"/>
          </a:xfrm>
        </p:spPr>
        <p:txBody>
          <a:bodyPr/>
          <a:lstStyle/>
          <a:p>
            <a:pPr eaLnBrk="1" hangingPunct="1">
              <a:lnSpc>
                <a:spcPct val="130000"/>
              </a:lnSpc>
              <a:defRPr/>
            </a:pPr>
            <a:r>
              <a:rPr lang="es-ES" sz="1900" smtClean="0">
                <a:latin typeface="MetaPlusMediumItalic" pitchFamily="2" charset="0"/>
              </a:rPr>
              <a:t>En los híbridos de la generación F1, un solo gen determinaba la </a:t>
            </a:r>
            <a:r>
              <a:rPr lang="es-ES" sz="2100" smtClean="0">
                <a:latin typeface="MetaPlusMediumItalic" pitchFamily="2" charset="0"/>
              </a:rPr>
              <a:t>expresión de una característica.</a:t>
            </a:r>
          </a:p>
          <a:p>
            <a:pPr lvl="1" eaLnBrk="1" hangingPunct="1">
              <a:lnSpc>
                <a:spcPct val="130000"/>
              </a:lnSpc>
              <a:defRPr/>
            </a:pPr>
            <a:r>
              <a:rPr lang="es-ES" sz="2100" smtClean="0">
                <a:latin typeface="MetaPlusMediumItalic" pitchFamily="2" charset="0"/>
              </a:rPr>
              <a:t>En un organismo híbrido, al gen que evita la expresión de otro gene se lo llama dominante.</a:t>
            </a:r>
          </a:p>
          <a:p>
            <a:pPr lvl="1" eaLnBrk="1" hangingPunct="1">
              <a:lnSpc>
                <a:spcPct val="130000"/>
              </a:lnSpc>
              <a:defRPr/>
            </a:pPr>
            <a:r>
              <a:rPr lang="es-ES" sz="2100" smtClean="0">
                <a:latin typeface="MetaPlusMediumItalic" pitchFamily="2" charset="0"/>
              </a:rPr>
              <a:t>El gen que no se expresa se llama recesivo.	</a:t>
            </a:r>
          </a:p>
          <a:p>
            <a:pPr lvl="1" eaLnBrk="1" hangingPunct="1">
              <a:lnSpc>
                <a:spcPct val="130000"/>
              </a:lnSpc>
              <a:buFont typeface="Wingdings" pitchFamily="2" charset="2"/>
              <a:buNone/>
              <a:defRPr/>
            </a:pPr>
            <a:r>
              <a:rPr lang="es-ES" sz="2100" smtClean="0">
                <a:solidFill>
                  <a:srgbClr val="FFFF00"/>
                </a:solidFill>
                <a:latin typeface="MetaPlusMediumItalic" pitchFamily="2" charset="0"/>
              </a:rPr>
              <a:t>   </a:t>
            </a:r>
            <a:r>
              <a:rPr lang="es-ES" sz="2100" smtClean="0">
                <a:solidFill>
                  <a:schemeClr val="hlink"/>
                </a:solidFill>
                <a:latin typeface="MetaPlusMediumItalic" pitchFamily="2" charset="0"/>
              </a:rPr>
              <a:t>Y = dominante			y = recesivo</a:t>
            </a:r>
          </a:p>
          <a:p>
            <a:pPr lvl="1" eaLnBrk="1" hangingPunct="1">
              <a:lnSpc>
                <a:spcPct val="130000"/>
              </a:lnSpc>
              <a:buFont typeface="Wingdings" pitchFamily="2" charset="2"/>
              <a:buNone/>
              <a:defRPr/>
            </a:pPr>
            <a:endParaRPr lang="es-ES" sz="2100" smtClean="0">
              <a:solidFill>
                <a:schemeClr val="hlink"/>
              </a:solidFill>
              <a:latin typeface="MetaPlusMediumItalic" pitchFamily="2" charset="0"/>
            </a:endParaRPr>
          </a:p>
          <a:p>
            <a:pPr lvl="1" algn="ctr" eaLnBrk="1" hangingPunct="1">
              <a:lnSpc>
                <a:spcPct val="130000"/>
              </a:lnSpc>
              <a:buFont typeface="Wingdings" pitchFamily="2" charset="2"/>
              <a:buNone/>
              <a:defRPr/>
            </a:pPr>
            <a:r>
              <a:rPr lang="es-ES" sz="1900" smtClean="0">
                <a:solidFill>
                  <a:schemeClr val="hlink"/>
                </a:solidFill>
                <a:latin typeface="MetaPlusMediumItalic" pitchFamily="2" charset="0"/>
              </a:rPr>
              <a:t>Todas las semillas producidas en la generación F1 eran amarillas. Sin embargo, en la generación F2, ¼ de las semillas</a:t>
            </a:r>
            <a:r>
              <a:rPr lang="es-ES" sz="1400" smtClean="0">
                <a:solidFill>
                  <a:schemeClr val="hlink"/>
                </a:solidFill>
                <a:latin typeface="MetaPlusMediumItalic" pitchFamily="2" charset="0"/>
              </a:rPr>
              <a:t> fueron verdes</a:t>
            </a:r>
          </a:p>
          <a:p>
            <a:pPr lvl="1" algn="ctr" eaLnBrk="1" hangingPunct="1">
              <a:lnSpc>
                <a:spcPct val="80000"/>
              </a:lnSpc>
              <a:buFont typeface="Wingdings" pitchFamily="2" charset="2"/>
              <a:buNone/>
              <a:defRPr/>
            </a:pPr>
            <a:endParaRPr lang="es-ES" sz="1400" smtClean="0">
              <a:solidFill>
                <a:schemeClr val="hlink"/>
              </a:solidFill>
              <a:latin typeface="MetaPlusMediumItalic" pitchFamily="2" charset="0"/>
            </a:endParaRPr>
          </a:p>
          <a:p>
            <a:pPr eaLnBrk="1" hangingPunct="1">
              <a:lnSpc>
                <a:spcPct val="80000"/>
              </a:lnSpc>
              <a:defRPr/>
            </a:pPr>
            <a:endParaRPr lang="es-ES" sz="1400" smtClean="0">
              <a:solidFill>
                <a:schemeClr val="hlink"/>
              </a:solidFill>
            </a:endParaRPr>
          </a:p>
        </p:txBody>
      </p:sp>
      <p:sp>
        <p:nvSpPr>
          <p:cNvPr id="19460" name="AutoShape 4">
            <a:hlinkClick r:id="" action="ppaction://hlinkshowjump?jump=nextslide" highlightClick="1"/>
          </p:cNvPr>
          <p:cNvSpPr>
            <a:spLocks noChangeArrowheads="1"/>
          </p:cNvSpPr>
          <p:nvPr/>
        </p:nvSpPr>
        <p:spPr bwMode="auto">
          <a:xfrm>
            <a:off x="8027988" y="6092825"/>
            <a:ext cx="647700" cy="431800"/>
          </a:xfrm>
          <a:prstGeom prst="actionButtonForwardNext">
            <a:avLst/>
          </a:prstGeom>
          <a:solidFill>
            <a:schemeClr val="accent1"/>
          </a:solidFill>
          <a:ln w="9525">
            <a:noFill/>
            <a:miter lim="800000"/>
            <a:headEnd/>
            <a:tailEnd/>
          </a:ln>
        </p:spPr>
        <p:txBody>
          <a:bodyPr wrap="none" anchor="ctr"/>
          <a:lstStyle/>
          <a:p>
            <a:endParaRPr lang="es-ES"/>
          </a:p>
        </p:txBody>
      </p:sp>
      <p:sp>
        <p:nvSpPr>
          <p:cNvPr id="19461" name="AutoShape 5">
            <a:hlinkClick r:id="" action="ppaction://hlinkshowjump?jump=previousslide" highlightClick="1"/>
          </p:cNvPr>
          <p:cNvSpPr>
            <a:spLocks noChangeArrowheads="1"/>
          </p:cNvSpPr>
          <p:nvPr/>
        </p:nvSpPr>
        <p:spPr bwMode="auto">
          <a:xfrm>
            <a:off x="539750" y="6092825"/>
            <a:ext cx="647700" cy="431800"/>
          </a:xfrm>
          <a:prstGeom prst="actionButtonBackPrevious">
            <a:avLst/>
          </a:prstGeom>
          <a:solidFill>
            <a:schemeClr val="accent1"/>
          </a:solidFill>
          <a:ln w="9525">
            <a:no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s-ES" i="1" smtClean="0">
                <a:solidFill>
                  <a:schemeClr val="accent1"/>
                </a:solidFill>
              </a:rPr>
              <a:t>PRINCIPIO DE DOMINANCIA</a:t>
            </a:r>
          </a:p>
        </p:txBody>
      </p:sp>
      <p:sp>
        <p:nvSpPr>
          <p:cNvPr id="21507" name="Rectangle 3"/>
          <p:cNvSpPr>
            <a:spLocks noGrp="1" noChangeArrowheads="1"/>
          </p:cNvSpPr>
          <p:nvPr>
            <p:ph type="body" idx="1"/>
          </p:nvPr>
        </p:nvSpPr>
        <p:spPr>
          <a:xfrm>
            <a:off x="468313" y="1916113"/>
            <a:ext cx="8226425" cy="4497387"/>
          </a:xfrm>
        </p:spPr>
        <p:txBody>
          <a:bodyPr/>
          <a:lstStyle/>
          <a:p>
            <a:pPr algn="just" eaLnBrk="1" hangingPunct="1">
              <a:lnSpc>
                <a:spcPct val="150000"/>
              </a:lnSpc>
              <a:defRPr/>
            </a:pPr>
            <a:r>
              <a:rPr lang="es-ES" sz="2500" smtClean="0">
                <a:latin typeface="MetaPlusMediumItalic" pitchFamily="2" charset="0"/>
              </a:rPr>
              <a:t>En un organismo híbrido, un gen determina la expresión de una característica particular y evita la expresión de la forma en contraste de esa característica.</a:t>
            </a:r>
          </a:p>
          <a:p>
            <a:pPr algn="just" eaLnBrk="1" hangingPunct="1">
              <a:lnSpc>
                <a:spcPct val="150000"/>
              </a:lnSpc>
              <a:defRPr/>
            </a:pPr>
            <a:endParaRPr lang="es-ES" sz="2500" smtClean="0">
              <a:latin typeface="MetaPlusMediumItalic" pitchFamily="2" charset="0"/>
            </a:endParaRPr>
          </a:p>
        </p:txBody>
      </p:sp>
      <p:sp>
        <p:nvSpPr>
          <p:cNvPr id="20484" name="AutoShape 4">
            <a:hlinkClick r:id="" action="ppaction://hlinkshowjump?jump=nextslide" highlightClick="1"/>
          </p:cNvPr>
          <p:cNvSpPr>
            <a:spLocks noChangeArrowheads="1"/>
          </p:cNvSpPr>
          <p:nvPr/>
        </p:nvSpPr>
        <p:spPr bwMode="auto">
          <a:xfrm>
            <a:off x="7885113" y="6092825"/>
            <a:ext cx="790575" cy="431800"/>
          </a:xfrm>
          <a:prstGeom prst="actionButtonForwardNext">
            <a:avLst/>
          </a:prstGeom>
          <a:solidFill>
            <a:schemeClr val="accent1"/>
          </a:solidFill>
          <a:ln w="9525">
            <a:no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s-ES" i="1" smtClean="0">
                <a:solidFill>
                  <a:schemeClr val="accent1"/>
                </a:solidFill>
              </a:rPr>
              <a:t>La Segregación</a:t>
            </a:r>
          </a:p>
        </p:txBody>
      </p:sp>
      <p:sp>
        <p:nvSpPr>
          <p:cNvPr id="23555" name="Rectangle 3"/>
          <p:cNvSpPr>
            <a:spLocks noGrp="1" noChangeArrowheads="1"/>
          </p:cNvSpPr>
          <p:nvPr>
            <p:ph type="body" idx="1"/>
          </p:nvPr>
        </p:nvSpPr>
        <p:spPr/>
        <p:txBody>
          <a:bodyPr/>
          <a:lstStyle/>
          <a:p>
            <a:pPr algn="just" eaLnBrk="1" hangingPunct="1">
              <a:lnSpc>
                <a:spcPct val="150000"/>
              </a:lnSpc>
              <a:defRPr/>
            </a:pPr>
            <a:r>
              <a:rPr lang="es-ES" sz="2500" smtClean="0">
                <a:latin typeface="MetaPlusMediumItalic" pitchFamily="2" charset="0"/>
              </a:rPr>
              <a:t>En cualquier cruce cada planta progenitora de guisantes transmitía solo un gen a cada gameto que se formaba.</a:t>
            </a:r>
          </a:p>
          <a:p>
            <a:pPr algn="just" eaLnBrk="1" hangingPunct="1">
              <a:lnSpc>
                <a:spcPct val="150000"/>
              </a:lnSpc>
              <a:defRPr/>
            </a:pPr>
            <a:r>
              <a:rPr lang="es-ES" sz="2500" smtClean="0">
                <a:latin typeface="MetaPlusMediumItalic" pitchFamily="2" charset="0"/>
              </a:rPr>
              <a:t>Los genes se separaban o se segregaban uno del otro durante la formación de los gametos. Se recombinaban cuando ocurría la fecundación</a:t>
            </a:r>
          </a:p>
        </p:txBody>
      </p:sp>
      <p:sp>
        <p:nvSpPr>
          <p:cNvPr id="21508" name="AutoShape 4">
            <a:hlinkClick r:id="" action="ppaction://hlinkshowjump?jump=nextslide" highlightClick="1"/>
          </p:cNvPr>
          <p:cNvSpPr>
            <a:spLocks noChangeArrowheads="1"/>
          </p:cNvSpPr>
          <p:nvPr/>
        </p:nvSpPr>
        <p:spPr bwMode="auto">
          <a:xfrm>
            <a:off x="7885113" y="6092825"/>
            <a:ext cx="790575" cy="431800"/>
          </a:xfrm>
          <a:prstGeom prst="actionButtonForwardNext">
            <a:avLst/>
          </a:prstGeom>
          <a:solidFill>
            <a:schemeClr val="accent1"/>
          </a:solidFill>
          <a:ln w="9525">
            <a:no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s-EC" sz="4000" b="1" i="1" u="sng" smtClean="0">
                <a:solidFill>
                  <a:schemeClr val="accent1"/>
                </a:solidFill>
              </a:rPr>
              <a:t>Características del experimento de Mendel</a:t>
            </a:r>
            <a:endParaRPr lang="es-ES" sz="4000" b="1" i="1" u="sng" smtClean="0">
              <a:solidFill>
                <a:schemeClr val="accent1"/>
              </a:solidFill>
            </a:endParaRPr>
          </a:p>
        </p:txBody>
      </p:sp>
      <p:sp>
        <p:nvSpPr>
          <p:cNvPr id="5123" name="Rectangle 3"/>
          <p:cNvSpPr>
            <a:spLocks noGrp="1" noChangeArrowheads="1"/>
          </p:cNvSpPr>
          <p:nvPr>
            <p:ph type="body" sz="half" idx="1"/>
          </p:nvPr>
        </p:nvSpPr>
        <p:spPr>
          <a:xfrm>
            <a:off x="684213" y="2360613"/>
            <a:ext cx="7861300" cy="4497387"/>
          </a:xfrm>
        </p:spPr>
        <p:txBody>
          <a:bodyPr/>
          <a:lstStyle/>
          <a:p>
            <a:pPr algn="just" eaLnBrk="1" hangingPunct="1">
              <a:lnSpc>
                <a:spcPct val="90000"/>
              </a:lnSpc>
              <a:defRPr/>
            </a:pPr>
            <a:r>
              <a:rPr lang="es-ES_tradnl" sz="2500" b="1" smtClean="0">
                <a:latin typeface="MetaPlusMediumItalic" pitchFamily="2" charset="0"/>
              </a:rPr>
              <a:t>Elección de caracteres discretos, cualitativos (alto-bajo, verde-amarillo, rugoso-liso, ...) </a:t>
            </a:r>
          </a:p>
          <a:p>
            <a:pPr algn="just" eaLnBrk="1" hangingPunct="1">
              <a:lnSpc>
                <a:spcPct val="90000"/>
              </a:lnSpc>
              <a:defRPr/>
            </a:pPr>
            <a:endParaRPr lang="es-ES_tradnl" sz="2500" b="1" smtClean="0">
              <a:latin typeface="MetaPlusMediumItalic" pitchFamily="2" charset="0"/>
            </a:endParaRPr>
          </a:p>
          <a:p>
            <a:pPr algn="just" eaLnBrk="1" hangingPunct="1">
              <a:lnSpc>
                <a:spcPct val="90000"/>
              </a:lnSpc>
              <a:defRPr/>
            </a:pPr>
            <a:r>
              <a:rPr lang="es-ES_tradnl" sz="2500" b="1" smtClean="0">
                <a:latin typeface="MetaPlusMediumItalic" pitchFamily="2" charset="0"/>
              </a:rPr>
              <a:t>Cruces genéticos de líneas puras (línea verde x línea amarilla)</a:t>
            </a:r>
          </a:p>
          <a:p>
            <a:pPr algn="just" eaLnBrk="1" hangingPunct="1">
              <a:lnSpc>
                <a:spcPct val="90000"/>
              </a:lnSpc>
              <a:defRPr/>
            </a:pPr>
            <a:endParaRPr lang="es-ES_tradnl" sz="2500" b="1" smtClean="0">
              <a:latin typeface="MetaPlusMediumItalic" pitchFamily="2" charset="0"/>
            </a:endParaRPr>
          </a:p>
          <a:p>
            <a:pPr algn="just" eaLnBrk="1" hangingPunct="1">
              <a:lnSpc>
                <a:spcPct val="90000"/>
              </a:lnSpc>
              <a:defRPr/>
            </a:pPr>
            <a:r>
              <a:rPr lang="es-ES_tradnl" sz="2500" b="1" smtClean="0">
                <a:latin typeface="MetaPlusMediumItalic" pitchFamily="2" charset="0"/>
              </a:rPr>
              <a:t>Análisis cuantitativos de los fenotipos de la descendencia (proporción de cada fenotipo en la descendencia)</a:t>
            </a:r>
          </a:p>
          <a:p>
            <a:pPr eaLnBrk="1" hangingPunct="1">
              <a:lnSpc>
                <a:spcPct val="90000"/>
              </a:lnSpc>
              <a:defRPr/>
            </a:pPr>
            <a:endParaRPr lang="es-ES_tradnl" sz="2500" b="1" smtClean="0">
              <a:latin typeface="MetaPlusMediumItalic" pitchFamily="2" charset="0"/>
            </a:endParaRPr>
          </a:p>
          <a:p>
            <a:pPr eaLnBrk="1" hangingPunct="1">
              <a:lnSpc>
                <a:spcPct val="90000"/>
              </a:lnSpc>
              <a:defRPr/>
            </a:pPr>
            <a:endParaRPr lang="es-ES" sz="2500" b="1" smtClean="0">
              <a:latin typeface="MetaPlusMediumItalic" pitchFamily="2" charset="0"/>
            </a:endParaRPr>
          </a:p>
          <a:p>
            <a:pPr eaLnBrk="1" hangingPunct="1">
              <a:lnSpc>
                <a:spcPct val="90000"/>
              </a:lnSpc>
              <a:defRPr/>
            </a:pPr>
            <a:endParaRPr lang="es-ES" sz="3000" b="1" smtClean="0">
              <a:latin typeface="MetaPlusMediumItalic" pitchFamily="2" charset="0"/>
            </a:endParaRPr>
          </a:p>
        </p:txBody>
      </p:sp>
      <p:sp>
        <p:nvSpPr>
          <p:cNvPr id="8196" name="AutoShape 21">
            <a:hlinkClick r:id="" action="ppaction://hlinkshowjump?jump=nextslide" highlightClick="1"/>
          </p:cNvPr>
          <p:cNvSpPr>
            <a:spLocks noChangeArrowheads="1"/>
          </p:cNvSpPr>
          <p:nvPr/>
        </p:nvSpPr>
        <p:spPr bwMode="auto">
          <a:xfrm>
            <a:off x="7885113" y="6092825"/>
            <a:ext cx="790575" cy="431800"/>
          </a:xfrm>
          <a:prstGeom prst="actionButtonForwardNext">
            <a:avLst/>
          </a:prstGeom>
          <a:solidFill>
            <a:schemeClr val="accent1"/>
          </a:solidFill>
          <a:ln w="9525">
            <a:noFill/>
            <a:miter lim="800000"/>
            <a:headEnd/>
            <a:tailEnd/>
          </a:ln>
        </p:spPr>
        <p:txBody>
          <a:bodyPr wrap="none" anchor="ctr"/>
          <a:lstStyle/>
          <a:p>
            <a:endParaRPr lang="es-ES"/>
          </a:p>
        </p:txBody>
      </p:sp>
      <p:sp>
        <p:nvSpPr>
          <p:cNvPr id="8197" name="AutoShape 22">
            <a:hlinkClick r:id="" action="ppaction://hlinkshowjump?jump=previousslide" highlightClick="1"/>
          </p:cNvPr>
          <p:cNvSpPr>
            <a:spLocks noChangeArrowheads="1"/>
          </p:cNvSpPr>
          <p:nvPr/>
        </p:nvSpPr>
        <p:spPr bwMode="auto">
          <a:xfrm>
            <a:off x="539750" y="6092825"/>
            <a:ext cx="647700" cy="431800"/>
          </a:xfrm>
          <a:prstGeom prst="actionButtonBackPrevious">
            <a:avLst/>
          </a:prstGeom>
          <a:solidFill>
            <a:schemeClr val="accent1"/>
          </a:solidFill>
          <a:ln w="9525">
            <a:no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74663" y="304800"/>
            <a:ext cx="7721600" cy="1311275"/>
          </a:xfrm>
          <a:prstGeom prst="rect">
            <a:avLst/>
          </a:prstGeom>
          <a:noFill/>
          <a:ln w="9525">
            <a:noFill/>
            <a:miter lim="800000"/>
            <a:headEnd/>
            <a:tailEnd/>
          </a:ln>
          <a:effectLst>
            <a:outerShdw dist="56796" dir="1593903" algn="ctr" rotWithShape="0">
              <a:schemeClr val="bg1"/>
            </a:outerShdw>
          </a:effectLst>
        </p:spPr>
        <p:txBody>
          <a:bodyPr lIns="92075" tIns="46038" rIns="92075" bIns="46038">
            <a:spAutoFit/>
          </a:bodyPr>
          <a:lstStyle/>
          <a:p>
            <a:pPr algn="ctr" eaLnBrk="0" hangingPunct="0">
              <a:defRPr/>
            </a:pPr>
            <a:r>
              <a:rPr lang="es-ES_tradnl" sz="4000" b="1" i="1">
                <a:solidFill>
                  <a:schemeClr val="accent1"/>
                </a:solidFill>
              </a:rPr>
              <a:t>Naturaleza probabilística de las leyes Mendel :</a:t>
            </a:r>
          </a:p>
        </p:txBody>
      </p:sp>
      <p:sp>
        <p:nvSpPr>
          <p:cNvPr id="22531" name="Rectangle 3"/>
          <p:cNvSpPr>
            <a:spLocks noChangeArrowheads="1"/>
          </p:cNvSpPr>
          <p:nvPr/>
        </p:nvSpPr>
        <p:spPr bwMode="auto">
          <a:xfrm>
            <a:off x="990600" y="1981200"/>
            <a:ext cx="7112000" cy="4362450"/>
          </a:xfrm>
          <a:prstGeom prst="rect">
            <a:avLst/>
          </a:prstGeom>
          <a:noFill/>
          <a:ln w="9525">
            <a:noFill/>
            <a:miter lim="800000"/>
            <a:headEnd/>
            <a:tailEnd/>
          </a:ln>
        </p:spPr>
        <p:txBody>
          <a:bodyPr lIns="92075" tIns="46038" rIns="92075" bIns="46038" anchor="ctr">
            <a:spAutoFit/>
          </a:bodyPr>
          <a:lstStyle/>
          <a:p>
            <a:pPr algn="just" eaLnBrk="0" hangingPunct="0"/>
            <a:r>
              <a:rPr lang="es-ES_tradnl" sz="2800" b="1">
                <a:latin typeface="MetaPlusBoldItalic" pitchFamily="2" charset="0"/>
              </a:rPr>
              <a:t>Las leyes son probabilísticas, no deterministas</a:t>
            </a:r>
          </a:p>
          <a:p>
            <a:pPr algn="just" eaLnBrk="0" hangingPunct="0">
              <a:buFontTx/>
              <a:buChar char="•"/>
            </a:pPr>
            <a:endParaRPr lang="es-ES_tradnl" sz="2800" b="1">
              <a:latin typeface="MetaPlusBoldItalic" pitchFamily="2" charset="0"/>
            </a:endParaRPr>
          </a:p>
          <a:p>
            <a:pPr lvl="1" algn="just" eaLnBrk="0" hangingPunct="0">
              <a:buFontTx/>
              <a:buChar char="•"/>
            </a:pPr>
            <a:r>
              <a:rPr lang="es-ES_tradnl" sz="2800" b="1">
                <a:latin typeface="MetaPlusBoldItalic" pitchFamily="2" charset="0"/>
              </a:rPr>
              <a:t>Permiten predecir la probabilidad de los distintos genotipos y fenotipos que resultan de un cruce</a:t>
            </a:r>
          </a:p>
          <a:p>
            <a:pPr algn="just" eaLnBrk="0" hangingPunct="0">
              <a:buFontTx/>
              <a:buChar char="•"/>
            </a:pPr>
            <a:endParaRPr lang="es-ES_tradnl" sz="2800" b="1">
              <a:latin typeface="MetaPlusBoldItalic" pitchFamily="2" charset="0"/>
            </a:endParaRPr>
          </a:p>
          <a:p>
            <a:pPr lvl="1" algn="just" eaLnBrk="0" hangingPunct="0">
              <a:buFontTx/>
              <a:buChar char="•"/>
            </a:pPr>
            <a:r>
              <a:rPr lang="es-ES_tradnl" sz="2800" b="1">
                <a:latin typeface="MetaPlusBoldItalic" pitchFamily="2" charset="0"/>
              </a:rPr>
              <a:t>Permiten inferir el número de genes que influyen sobre un carácter</a:t>
            </a:r>
          </a:p>
          <a:p>
            <a:pPr algn="just" eaLnBrk="0" hangingPunct="0">
              <a:buFontTx/>
              <a:buChar char="•"/>
            </a:pPr>
            <a:endParaRPr lang="es-ES_tradnl" sz="2800" b="1">
              <a:latin typeface="MetaPlusBoldItalic" pitchFamily="2" charset="0"/>
            </a:endParaRPr>
          </a:p>
        </p:txBody>
      </p:sp>
      <p:sp>
        <p:nvSpPr>
          <p:cNvPr id="22532" name="AutoShape 4">
            <a:hlinkClick r:id="" action="ppaction://hlinkshowjump?jump=nextslide" highlightClick="1"/>
          </p:cNvPr>
          <p:cNvSpPr>
            <a:spLocks noChangeArrowheads="1"/>
          </p:cNvSpPr>
          <p:nvPr/>
        </p:nvSpPr>
        <p:spPr bwMode="auto">
          <a:xfrm>
            <a:off x="7885113" y="6092825"/>
            <a:ext cx="790575" cy="431800"/>
          </a:xfrm>
          <a:prstGeom prst="actionButtonForwardNext">
            <a:avLst/>
          </a:prstGeom>
          <a:solidFill>
            <a:schemeClr val="accent1"/>
          </a:solidFill>
          <a:ln w="9525">
            <a:noFill/>
            <a:miter lim="800000"/>
            <a:headEnd/>
            <a:tailEnd/>
          </a:ln>
        </p:spPr>
        <p:txBody>
          <a:bodyPr wrap="none" anchor="ctr"/>
          <a:lstStyle/>
          <a:p>
            <a:endParaRPr lang="es-ES"/>
          </a:p>
        </p:txBody>
      </p:sp>
      <p:sp>
        <p:nvSpPr>
          <p:cNvPr id="22533" name="AutoShape 5">
            <a:hlinkClick r:id="" action="ppaction://hlinkshowjump?jump=previousslide" highlightClick="1"/>
          </p:cNvPr>
          <p:cNvSpPr>
            <a:spLocks noChangeArrowheads="1"/>
          </p:cNvSpPr>
          <p:nvPr/>
        </p:nvSpPr>
        <p:spPr bwMode="auto">
          <a:xfrm>
            <a:off x="539750" y="6092825"/>
            <a:ext cx="647700" cy="431800"/>
          </a:xfrm>
          <a:prstGeom prst="actionButtonBackPrevious">
            <a:avLst/>
          </a:prstGeom>
          <a:solidFill>
            <a:schemeClr val="accent1"/>
          </a:solidFill>
          <a:ln w="9525">
            <a:noFill/>
            <a:miter lim="800000"/>
            <a:headEnd/>
            <a:tailEnd/>
          </a:ln>
        </p:spPr>
        <p:txBody>
          <a:bodyPr wrap="none" anchor="ctr"/>
          <a:lstStyle/>
          <a:p>
            <a:endParaRPr lang="es-E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s-ES" sz="4000" i="1" smtClean="0">
                <a:solidFill>
                  <a:schemeClr val="accent1"/>
                </a:solidFill>
              </a:rPr>
              <a:t>LA PROBABILIDAD</a:t>
            </a:r>
          </a:p>
        </p:txBody>
      </p:sp>
      <p:sp>
        <p:nvSpPr>
          <p:cNvPr id="25603" name="Rectangle 3"/>
          <p:cNvSpPr>
            <a:spLocks noGrp="1" noChangeArrowheads="1"/>
          </p:cNvSpPr>
          <p:nvPr>
            <p:ph type="body" idx="1"/>
          </p:nvPr>
        </p:nvSpPr>
        <p:spPr>
          <a:xfrm>
            <a:off x="468313" y="1341438"/>
            <a:ext cx="8226425" cy="4497387"/>
          </a:xfrm>
        </p:spPr>
        <p:txBody>
          <a:bodyPr/>
          <a:lstStyle/>
          <a:p>
            <a:pPr algn="just" eaLnBrk="1" hangingPunct="1">
              <a:lnSpc>
                <a:spcPct val="130000"/>
              </a:lnSpc>
              <a:defRPr/>
            </a:pPr>
            <a:r>
              <a:rPr lang="es-ES" sz="2500" smtClean="0">
                <a:latin typeface="MetaPlusBoldItalic" pitchFamily="2" charset="0"/>
              </a:rPr>
              <a:t>Mendel no fue la primera persona que produjo híbridos. Sin embargo, fue la primera persona que produjo y clasificó miles de híbridos y aplicó análisis matemático a sus datos.</a:t>
            </a:r>
          </a:p>
          <a:p>
            <a:pPr algn="just" eaLnBrk="1" hangingPunct="1">
              <a:lnSpc>
                <a:spcPct val="130000"/>
              </a:lnSpc>
              <a:defRPr/>
            </a:pPr>
            <a:r>
              <a:rPr lang="es-ES" sz="2500" smtClean="0">
                <a:latin typeface="MetaPlusBoldItalic" pitchFamily="2" charset="0"/>
              </a:rPr>
              <a:t>Mendel usó la probabilidad en su razonamiento.</a:t>
            </a:r>
          </a:p>
          <a:p>
            <a:pPr algn="just" eaLnBrk="1" hangingPunct="1">
              <a:lnSpc>
                <a:spcPct val="130000"/>
              </a:lnSpc>
              <a:defRPr/>
            </a:pPr>
            <a:r>
              <a:rPr lang="es-ES" sz="2500" smtClean="0">
                <a:latin typeface="MetaPlusBoldItalic" pitchFamily="2" charset="0"/>
              </a:rPr>
              <a:t>La probabilidad es el estudio de la forma en que operan las leyes del azar.</a:t>
            </a:r>
          </a:p>
          <a:p>
            <a:pPr algn="just" eaLnBrk="1" hangingPunct="1">
              <a:lnSpc>
                <a:spcPct val="130000"/>
              </a:lnSpc>
              <a:defRPr/>
            </a:pPr>
            <a:r>
              <a:rPr lang="es-ES" sz="2500" smtClean="0">
                <a:latin typeface="MetaPlusBoldItalic" pitchFamily="2" charset="0"/>
              </a:rPr>
              <a:t>El azar se refiere a la posibilidad de que ocurra cierto evento. Por ejemplo: obtener “cara” al tirar una moneda 	al aire. </a:t>
            </a:r>
          </a:p>
          <a:p>
            <a:pPr algn="just" eaLnBrk="1" hangingPunct="1">
              <a:lnSpc>
                <a:spcPct val="130000"/>
              </a:lnSpc>
              <a:defRPr/>
            </a:pPr>
            <a:endParaRPr lang="es-ES" sz="2500" smtClean="0">
              <a:latin typeface="MetaPlusBoldItalic" pitchFamily="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s-ES" sz="2400" smtClean="0">
                <a:solidFill>
                  <a:srgbClr val="0066CC"/>
                </a:solidFill>
              </a:rPr>
              <a:t>Probabilidad = </a:t>
            </a:r>
            <a:r>
              <a:rPr lang="es-ES" sz="2400" u="sng" smtClean="0">
                <a:solidFill>
                  <a:srgbClr val="0066CC"/>
                </a:solidFill>
              </a:rPr>
              <a:t>número de veces que ocurre un evento</a:t>
            </a:r>
            <a:br>
              <a:rPr lang="es-ES" sz="2400" u="sng" smtClean="0">
                <a:solidFill>
                  <a:srgbClr val="0066CC"/>
                </a:solidFill>
              </a:rPr>
            </a:br>
            <a:r>
              <a:rPr lang="es-ES" sz="2400" smtClean="0">
                <a:solidFill>
                  <a:srgbClr val="0066CC"/>
                </a:solidFill>
              </a:rPr>
              <a:t>	                   número total de eventos posibles</a:t>
            </a:r>
          </a:p>
        </p:txBody>
      </p:sp>
      <p:sp>
        <p:nvSpPr>
          <p:cNvPr id="26627" name="Rectangle 3"/>
          <p:cNvSpPr>
            <a:spLocks noGrp="1" noChangeArrowheads="1"/>
          </p:cNvSpPr>
          <p:nvPr>
            <p:ph type="body" idx="1"/>
          </p:nvPr>
        </p:nvSpPr>
        <p:spPr/>
        <p:txBody>
          <a:bodyPr/>
          <a:lstStyle/>
          <a:p>
            <a:pPr algn="just" eaLnBrk="1" hangingPunct="1">
              <a:lnSpc>
                <a:spcPct val="110000"/>
              </a:lnSpc>
              <a:defRPr/>
            </a:pPr>
            <a:r>
              <a:rPr lang="es-ES" sz="2500" smtClean="0">
                <a:latin typeface="MetaPlusMediumItalic" pitchFamily="2" charset="0"/>
              </a:rPr>
              <a:t>En el estudio de la genética, se usan dos principios importantes de la probabilidad:</a:t>
            </a:r>
          </a:p>
          <a:p>
            <a:pPr algn="just" eaLnBrk="1" hangingPunct="1">
              <a:lnSpc>
                <a:spcPct val="110000"/>
              </a:lnSpc>
              <a:defRPr/>
            </a:pPr>
            <a:r>
              <a:rPr lang="es-ES" sz="2500" smtClean="0">
                <a:solidFill>
                  <a:schemeClr val="accent1"/>
                </a:solidFill>
                <a:latin typeface="MetaPlusMediumItalic" pitchFamily="2" charset="0"/>
              </a:rPr>
              <a:t>La regla de eventos independientes</a:t>
            </a:r>
            <a:r>
              <a:rPr lang="es-ES" sz="2500" smtClean="0">
                <a:latin typeface="MetaPlusMediumItalic" pitchFamily="2" charset="0"/>
              </a:rPr>
              <a:t>: los eventos que ya ocurrieron no afectan la probabilidad de que pueda ocurrir uno de esos mismos eventos.</a:t>
            </a:r>
          </a:p>
          <a:p>
            <a:pPr algn="just" eaLnBrk="1" hangingPunct="1">
              <a:lnSpc>
                <a:spcPct val="110000"/>
              </a:lnSpc>
              <a:defRPr/>
            </a:pPr>
            <a:r>
              <a:rPr lang="es-ES" sz="2500" smtClean="0">
                <a:solidFill>
                  <a:schemeClr val="accent1"/>
                </a:solidFill>
                <a:latin typeface="MetaPlusMediumItalic" pitchFamily="2" charset="0"/>
              </a:rPr>
              <a:t>La regla del producto</a:t>
            </a:r>
            <a:r>
              <a:rPr lang="es-ES" sz="2500" smtClean="0">
                <a:latin typeface="MetaPlusMediumItalic" pitchFamily="2" charset="0"/>
              </a:rPr>
              <a:t>: la probabilidad de que ocurran a la vez eventos independientes es el producto de las probabilidades de que esos productos ocurran por separado</a:t>
            </a:r>
            <a:r>
              <a:rPr lang="es-ES" sz="2800" smtClean="0"/>
              <a:t>.</a:t>
            </a:r>
          </a:p>
          <a:p>
            <a:pPr eaLnBrk="1" hangingPunct="1">
              <a:defRPr/>
            </a:pPr>
            <a:endParaRPr lang="es-ES" sz="2800" smtClean="0"/>
          </a:p>
        </p:txBody>
      </p:sp>
      <p:sp>
        <p:nvSpPr>
          <p:cNvPr id="24580" name="AutoShape 4">
            <a:hlinkClick r:id="" action="ppaction://hlinkshowjump?jump=nextslide" highlightClick="1"/>
          </p:cNvPr>
          <p:cNvSpPr>
            <a:spLocks noChangeArrowheads="1"/>
          </p:cNvSpPr>
          <p:nvPr/>
        </p:nvSpPr>
        <p:spPr bwMode="auto">
          <a:xfrm>
            <a:off x="7885113" y="6092825"/>
            <a:ext cx="790575" cy="431800"/>
          </a:xfrm>
          <a:prstGeom prst="actionButtonForwardNext">
            <a:avLst/>
          </a:prstGeom>
          <a:solidFill>
            <a:schemeClr val="accent1"/>
          </a:solidFill>
          <a:ln w="9525">
            <a:noFill/>
            <a:miter lim="800000"/>
            <a:headEnd/>
            <a:tailEnd/>
          </a:ln>
        </p:spPr>
        <p:txBody>
          <a:bodyPr wrap="none" anchor="ctr"/>
          <a:lstStyle/>
          <a:p>
            <a:endParaRPr lang="es-ES"/>
          </a:p>
        </p:txBody>
      </p:sp>
      <p:sp>
        <p:nvSpPr>
          <p:cNvPr id="24581" name="AutoShape 5">
            <a:hlinkClick r:id="" action="ppaction://hlinkshowjump?jump=previousslide" highlightClick="1"/>
          </p:cNvPr>
          <p:cNvSpPr>
            <a:spLocks noChangeArrowheads="1"/>
          </p:cNvSpPr>
          <p:nvPr/>
        </p:nvSpPr>
        <p:spPr bwMode="auto">
          <a:xfrm>
            <a:off x="539750" y="6092825"/>
            <a:ext cx="647700" cy="431800"/>
          </a:xfrm>
          <a:prstGeom prst="actionButtonBackPrevious">
            <a:avLst/>
          </a:prstGeom>
          <a:solidFill>
            <a:schemeClr val="accent1"/>
          </a:solidFill>
          <a:ln w="9525">
            <a:no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enfenix.webcindario.com/biologia/genetica/mendelpu.gif"/>
          <p:cNvPicPr>
            <a:picLocks noChangeAspect="1" noChangeArrowheads="1"/>
          </p:cNvPicPr>
          <p:nvPr/>
        </p:nvPicPr>
        <p:blipFill>
          <a:blip r:embed="rId3" r:link="rId4"/>
          <a:srcRect/>
          <a:stretch>
            <a:fillRect/>
          </a:stretch>
        </p:blipFill>
        <p:spPr bwMode="auto">
          <a:xfrm>
            <a:off x="2627313" y="692150"/>
            <a:ext cx="4279900" cy="5321300"/>
          </a:xfrm>
          <a:prstGeom prst="rect">
            <a:avLst/>
          </a:prstGeom>
          <a:noFill/>
          <a:ln w="9525">
            <a:noFill/>
            <a:miter lim="800000"/>
            <a:headEnd/>
            <a:tailEnd/>
          </a:ln>
        </p:spPr>
      </p:pic>
      <p:sp>
        <p:nvSpPr>
          <p:cNvPr id="25603" name="AutoShape 3">
            <a:hlinkClick r:id="" action="ppaction://hlinkshowjump?jump=nextslide" highlightClick="1"/>
          </p:cNvPr>
          <p:cNvSpPr>
            <a:spLocks noChangeArrowheads="1"/>
          </p:cNvSpPr>
          <p:nvPr/>
        </p:nvSpPr>
        <p:spPr bwMode="auto">
          <a:xfrm>
            <a:off x="7885113" y="6092825"/>
            <a:ext cx="790575" cy="431800"/>
          </a:xfrm>
          <a:prstGeom prst="actionButtonForwardNext">
            <a:avLst/>
          </a:prstGeom>
          <a:solidFill>
            <a:schemeClr val="accent1"/>
          </a:solidFill>
          <a:ln w="9525">
            <a:noFill/>
            <a:miter lim="800000"/>
            <a:headEnd/>
            <a:tailEnd/>
          </a:ln>
        </p:spPr>
        <p:txBody>
          <a:bodyPr wrap="none" anchor="ctr"/>
          <a:lstStyle/>
          <a:p>
            <a:endParaRPr lang="es-ES"/>
          </a:p>
        </p:txBody>
      </p:sp>
      <p:sp>
        <p:nvSpPr>
          <p:cNvPr id="25604" name="AutoShape 4">
            <a:hlinkClick r:id="" action="ppaction://hlinkshowjump?jump=previousslide" highlightClick="1"/>
          </p:cNvPr>
          <p:cNvSpPr>
            <a:spLocks noChangeArrowheads="1"/>
          </p:cNvSpPr>
          <p:nvPr/>
        </p:nvSpPr>
        <p:spPr bwMode="auto">
          <a:xfrm>
            <a:off x="539750" y="6092825"/>
            <a:ext cx="647700" cy="431800"/>
          </a:xfrm>
          <a:prstGeom prst="actionButtonBackPrevious">
            <a:avLst/>
          </a:prstGeom>
          <a:solidFill>
            <a:schemeClr val="accent1"/>
          </a:solidFill>
          <a:ln w="9525">
            <a:no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restaGallina"/>
          <p:cNvPicPr>
            <a:picLocks noChangeAspect="1" noChangeArrowheads="1"/>
          </p:cNvPicPr>
          <p:nvPr/>
        </p:nvPicPr>
        <p:blipFill>
          <a:blip r:embed="rId3">
            <a:clrChange>
              <a:clrFrom>
                <a:srgbClr val="F9FED6"/>
              </a:clrFrom>
              <a:clrTo>
                <a:srgbClr val="F9FED6">
                  <a:alpha val="0"/>
                </a:srgbClr>
              </a:clrTo>
            </a:clrChange>
          </a:blip>
          <a:srcRect/>
          <a:stretch>
            <a:fillRect/>
          </a:stretch>
        </p:blipFill>
        <p:spPr bwMode="auto">
          <a:xfrm>
            <a:off x="179388" y="1628775"/>
            <a:ext cx="8748712" cy="4987925"/>
          </a:xfrm>
          <a:prstGeom prst="rect">
            <a:avLst/>
          </a:prstGeom>
          <a:noFill/>
          <a:ln w="9525">
            <a:noFill/>
            <a:miter lim="800000"/>
            <a:headEnd/>
            <a:tailEnd/>
          </a:ln>
        </p:spPr>
      </p:pic>
      <p:sp>
        <p:nvSpPr>
          <p:cNvPr id="29699" name="Rectangle 3"/>
          <p:cNvSpPr>
            <a:spLocks noChangeArrowheads="1"/>
          </p:cNvSpPr>
          <p:nvPr/>
        </p:nvSpPr>
        <p:spPr bwMode="auto">
          <a:xfrm>
            <a:off x="914400" y="260350"/>
            <a:ext cx="7618413" cy="1250950"/>
          </a:xfrm>
          <a:prstGeom prst="rect">
            <a:avLst/>
          </a:prstGeom>
          <a:noFill/>
          <a:ln w="9525">
            <a:noFill/>
            <a:miter lim="800000"/>
            <a:headEnd/>
            <a:tailEnd/>
          </a:ln>
          <a:effectLst>
            <a:outerShdw dist="56796" dir="1593903" algn="ctr" rotWithShape="0">
              <a:schemeClr val="bg1"/>
            </a:outerShdw>
          </a:effectLst>
        </p:spPr>
        <p:txBody>
          <a:bodyPr lIns="92075" tIns="46038" rIns="92075" bIns="46038">
            <a:spAutoFit/>
          </a:bodyPr>
          <a:lstStyle/>
          <a:p>
            <a:pPr algn="ctr" eaLnBrk="0" hangingPunct="0">
              <a:defRPr/>
            </a:pPr>
            <a:r>
              <a:rPr lang="es-ES_tradnl" sz="3800">
                <a:solidFill>
                  <a:schemeClr val="accent1"/>
                </a:solidFill>
                <a:latin typeface="Comic Sans MS" pitchFamily="66" charset="0"/>
              </a:rPr>
              <a:t>Caracteres determinados por más de un gen</a:t>
            </a:r>
          </a:p>
        </p:txBody>
      </p:sp>
      <p:sp>
        <p:nvSpPr>
          <p:cNvPr id="26628" name="AutoShape 4">
            <a:hlinkClick r:id="" action="ppaction://hlinkshowjump?jump=nextslide" highlightClick="1"/>
          </p:cNvPr>
          <p:cNvSpPr>
            <a:spLocks noChangeArrowheads="1"/>
          </p:cNvSpPr>
          <p:nvPr/>
        </p:nvSpPr>
        <p:spPr bwMode="auto">
          <a:xfrm>
            <a:off x="7885113" y="6092825"/>
            <a:ext cx="790575" cy="431800"/>
          </a:xfrm>
          <a:prstGeom prst="actionButtonForwardNext">
            <a:avLst/>
          </a:prstGeom>
          <a:solidFill>
            <a:schemeClr val="accent1"/>
          </a:solidFill>
          <a:ln w="9525">
            <a:noFill/>
            <a:miter lim="800000"/>
            <a:headEnd/>
            <a:tailEnd/>
          </a:ln>
        </p:spPr>
        <p:txBody>
          <a:bodyPr wrap="none" anchor="ctr"/>
          <a:lstStyle/>
          <a:p>
            <a:endParaRPr lang="es-ES"/>
          </a:p>
        </p:txBody>
      </p:sp>
      <p:sp>
        <p:nvSpPr>
          <p:cNvPr id="26629" name="AutoShape 5">
            <a:hlinkClick r:id="" action="ppaction://hlinkshowjump?jump=previousslide" highlightClick="1"/>
          </p:cNvPr>
          <p:cNvSpPr>
            <a:spLocks noChangeArrowheads="1"/>
          </p:cNvSpPr>
          <p:nvPr/>
        </p:nvSpPr>
        <p:spPr bwMode="auto">
          <a:xfrm>
            <a:off x="539750" y="6092825"/>
            <a:ext cx="647700" cy="431800"/>
          </a:xfrm>
          <a:prstGeom prst="actionButtonBackPrevious">
            <a:avLst/>
          </a:prstGeom>
          <a:solidFill>
            <a:schemeClr val="accent1"/>
          </a:solidFill>
          <a:ln w="9525">
            <a:no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28600" y="-76200"/>
            <a:ext cx="9144000" cy="2043113"/>
          </a:xfrm>
          <a:prstGeom prst="rect">
            <a:avLst/>
          </a:prstGeom>
          <a:noFill/>
          <a:ln w="9525">
            <a:noFill/>
            <a:miter lim="800000"/>
            <a:headEnd/>
            <a:tailEnd/>
          </a:ln>
        </p:spPr>
        <p:txBody>
          <a:bodyPr lIns="92075" tIns="46038" rIns="92075" bIns="46038">
            <a:spAutoFit/>
          </a:bodyPr>
          <a:lstStyle/>
          <a:p>
            <a:pPr algn="ctr" eaLnBrk="0" hangingPunct="0"/>
            <a:r>
              <a:rPr lang="es-ES_tradnl" sz="3800">
                <a:solidFill>
                  <a:schemeClr val="accent1"/>
                </a:solidFill>
                <a:latin typeface="Comic Sans MS" pitchFamily="66" charset="0"/>
              </a:rPr>
              <a:t>Interacción entre genes: </a:t>
            </a:r>
          </a:p>
          <a:p>
            <a:pPr algn="ctr" eaLnBrk="0" hangingPunct="0"/>
            <a:r>
              <a:rPr lang="es-ES_tradnl" sz="3000">
                <a:solidFill>
                  <a:schemeClr val="accent1"/>
                </a:solidFill>
                <a:latin typeface="Comic Sans MS" pitchFamily="66" charset="0"/>
              </a:rPr>
              <a:t>dos o más genes determinan el fenotipo de un modo que alteran las proporciones mendelianas esperadas</a:t>
            </a:r>
            <a:endParaRPr lang="es-ES_tradnl" sz="3800">
              <a:solidFill>
                <a:schemeClr val="accent1"/>
              </a:solidFill>
              <a:latin typeface="Comic Sans MS" pitchFamily="66" charset="0"/>
            </a:endParaRPr>
          </a:p>
        </p:txBody>
      </p:sp>
      <p:pic>
        <p:nvPicPr>
          <p:cNvPr id="27651" name="Picture 3" descr="interaccionmaiz"/>
          <p:cNvPicPr>
            <a:picLocks noChangeAspect="1" noChangeArrowheads="1"/>
          </p:cNvPicPr>
          <p:nvPr/>
        </p:nvPicPr>
        <p:blipFill>
          <a:blip r:embed="rId3"/>
          <a:srcRect/>
          <a:stretch>
            <a:fillRect/>
          </a:stretch>
        </p:blipFill>
        <p:spPr bwMode="auto">
          <a:xfrm>
            <a:off x="3581400" y="1600200"/>
            <a:ext cx="5003800" cy="5181600"/>
          </a:xfrm>
          <a:prstGeom prst="rect">
            <a:avLst/>
          </a:prstGeom>
          <a:noFill/>
          <a:ln w="38100">
            <a:solidFill>
              <a:schemeClr val="tx1"/>
            </a:solidFill>
            <a:miter lim="800000"/>
            <a:headEnd/>
            <a:tailEnd/>
          </a:ln>
        </p:spPr>
      </p:pic>
      <p:pic>
        <p:nvPicPr>
          <p:cNvPr id="27652" name="Picture 4" descr="maiz"/>
          <p:cNvPicPr>
            <a:picLocks noChangeAspect="1" noChangeArrowheads="1"/>
          </p:cNvPicPr>
          <p:nvPr/>
        </p:nvPicPr>
        <p:blipFill>
          <a:blip r:embed="rId4"/>
          <a:srcRect/>
          <a:stretch>
            <a:fillRect/>
          </a:stretch>
        </p:blipFill>
        <p:spPr bwMode="auto">
          <a:xfrm>
            <a:off x="1219200" y="1905000"/>
            <a:ext cx="1131888" cy="4876800"/>
          </a:xfrm>
          <a:prstGeom prst="rect">
            <a:avLst/>
          </a:prstGeom>
          <a:noFill/>
          <a:ln w="9525">
            <a:noFill/>
            <a:miter lim="800000"/>
            <a:headEnd/>
            <a:tailEnd/>
          </a:ln>
        </p:spPr>
      </p:pic>
      <p:sp>
        <p:nvSpPr>
          <p:cNvPr id="27653" name="AutoShape 5">
            <a:hlinkClick r:id="" action="ppaction://hlinkshowjump?jump=firstslide" highlightClick="1"/>
          </p:cNvPr>
          <p:cNvSpPr>
            <a:spLocks noChangeArrowheads="1"/>
          </p:cNvSpPr>
          <p:nvPr/>
        </p:nvSpPr>
        <p:spPr bwMode="auto">
          <a:xfrm>
            <a:off x="8172450" y="6165850"/>
            <a:ext cx="720725" cy="503238"/>
          </a:xfrm>
          <a:prstGeom prst="actionButtonBeginning">
            <a:avLst/>
          </a:prstGeom>
          <a:solidFill>
            <a:schemeClr val="accent1"/>
          </a:solidFill>
          <a:ln w="9525">
            <a:noFill/>
            <a:miter lim="800000"/>
            <a:headEnd/>
            <a:tailEnd/>
          </a:ln>
        </p:spPr>
        <p:txBody>
          <a:bodyPr wrap="none" anchor="ctr"/>
          <a:lstStyle/>
          <a:p>
            <a:endParaRPr lang="es-ES"/>
          </a:p>
        </p:txBody>
      </p:sp>
      <p:sp>
        <p:nvSpPr>
          <p:cNvPr id="27654" name="AutoShape 6">
            <a:hlinkClick r:id="" action="ppaction://hlinkshowjump?jump=previousslide" highlightClick="1"/>
          </p:cNvPr>
          <p:cNvSpPr>
            <a:spLocks noChangeArrowheads="1"/>
          </p:cNvSpPr>
          <p:nvPr/>
        </p:nvSpPr>
        <p:spPr bwMode="auto">
          <a:xfrm>
            <a:off x="539750" y="6092825"/>
            <a:ext cx="647700" cy="431800"/>
          </a:xfrm>
          <a:prstGeom prst="actionButtonBackPrevious">
            <a:avLst/>
          </a:prstGeom>
          <a:solidFill>
            <a:schemeClr val="accent1"/>
          </a:solidFill>
          <a:ln w="9525">
            <a:no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209800" y="2133600"/>
            <a:ext cx="4724400" cy="1736725"/>
          </a:xfrm>
          <a:prstGeom prst="rect">
            <a:avLst/>
          </a:prstGeom>
          <a:noFill/>
          <a:ln w="9525">
            <a:noFill/>
            <a:miter lim="800000"/>
            <a:headEnd/>
            <a:tailEnd/>
          </a:ln>
        </p:spPr>
        <p:txBody>
          <a:bodyPr>
            <a:spAutoFit/>
          </a:bodyPr>
          <a:lstStyle/>
          <a:p>
            <a:r>
              <a:rPr lang="es-MX" sz="5400" i="1">
                <a:cs typeface="Times New Roman" pitchFamily="18" charset="0"/>
              </a:rPr>
              <a:t>INGENIERIA GENETICA</a:t>
            </a:r>
            <a:r>
              <a:rPr lang="es-ES" sz="4800">
                <a:cs typeface="Times New Roman" pitchFamily="18" charset="0"/>
              </a:rPr>
              <a:t> </a:t>
            </a:r>
            <a:endParaRPr lang="es-ES" sz="4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914400" y="1600200"/>
            <a:ext cx="7543800" cy="3990975"/>
          </a:xfrm>
          <a:prstGeom prst="rect">
            <a:avLst/>
          </a:prstGeom>
          <a:noFill/>
          <a:ln w="9525">
            <a:noFill/>
            <a:miter lim="800000"/>
            <a:headEnd/>
            <a:tailEnd/>
          </a:ln>
        </p:spPr>
        <p:txBody>
          <a:bodyPr>
            <a:spAutoFit/>
          </a:bodyPr>
          <a:lstStyle/>
          <a:p>
            <a:r>
              <a:rPr lang="es-CL" sz="3200">
                <a:cs typeface="Times New Roman" pitchFamily="18" charset="0"/>
              </a:rPr>
              <a:t>La </a:t>
            </a:r>
            <a:r>
              <a:rPr lang="es-CL" sz="3200" i="1">
                <a:cs typeface="Times New Roman" pitchFamily="18" charset="0"/>
              </a:rPr>
              <a:t>ingeniería genética</a:t>
            </a:r>
            <a:r>
              <a:rPr lang="es-CL" sz="3200">
                <a:cs typeface="Times New Roman" pitchFamily="18" charset="0"/>
              </a:rPr>
              <a:t> es la </a:t>
            </a:r>
            <a:r>
              <a:rPr lang="es-CL" sz="3200">
                <a:cs typeface="Times New Roman" pitchFamily="18" charset="0"/>
                <a:hlinkClick r:id="rId2" tooltip="Tecnología"/>
              </a:rPr>
              <a:t>tecnología</a:t>
            </a:r>
            <a:r>
              <a:rPr lang="es-CL" sz="3200">
                <a:cs typeface="Times New Roman" pitchFamily="18" charset="0"/>
              </a:rPr>
              <a:t> o más concretamente la </a:t>
            </a:r>
            <a:r>
              <a:rPr lang="es-CL" sz="3200">
                <a:cs typeface="Times New Roman" pitchFamily="18" charset="0"/>
                <a:hlinkClick r:id="rId3" tooltip="Biotecnología"/>
              </a:rPr>
              <a:t>biotecnología</a:t>
            </a:r>
            <a:r>
              <a:rPr lang="es-CL" sz="3200">
                <a:cs typeface="Times New Roman" pitchFamily="18" charset="0"/>
              </a:rPr>
              <a:t> de la manipulación y transferencia de </a:t>
            </a:r>
            <a:r>
              <a:rPr lang="es-CL" sz="3200">
                <a:cs typeface="Times New Roman" pitchFamily="18" charset="0"/>
                <a:hlinkClick r:id="rId4" tooltip="ADN"/>
              </a:rPr>
              <a:t>ADN</a:t>
            </a:r>
            <a:r>
              <a:rPr lang="es-CL" sz="3200">
                <a:cs typeface="Times New Roman" pitchFamily="18" charset="0"/>
              </a:rPr>
              <a:t> de un organismo a otro, que posibilita la creación de nuevas </a:t>
            </a:r>
            <a:r>
              <a:rPr lang="es-CL" sz="3200">
                <a:cs typeface="Times New Roman" pitchFamily="18" charset="0"/>
                <a:hlinkClick r:id="rId5" tooltip="Especies"/>
              </a:rPr>
              <a:t>especies</a:t>
            </a:r>
            <a:r>
              <a:rPr lang="es-CL" sz="3200">
                <a:cs typeface="Times New Roman" pitchFamily="18" charset="0"/>
              </a:rPr>
              <a:t>, la corrección de defectos genéticos y la fabricación de numerosos compuestos.</a:t>
            </a:r>
          </a:p>
          <a:p>
            <a:pPr eaLnBrk="0" hangingPunct="0"/>
            <a:endParaRPr lang="es-CL" sz="3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990600" y="1676400"/>
            <a:ext cx="6781800" cy="3503613"/>
          </a:xfrm>
          <a:prstGeom prst="rect">
            <a:avLst/>
          </a:prstGeom>
          <a:noFill/>
          <a:ln w="9525">
            <a:noFill/>
            <a:miter lim="800000"/>
            <a:headEnd/>
            <a:tailEnd/>
          </a:ln>
        </p:spPr>
        <p:txBody>
          <a:bodyPr>
            <a:spAutoFit/>
          </a:bodyPr>
          <a:lstStyle/>
          <a:p>
            <a:pPr algn="just"/>
            <a:r>
              <a:rPr lang="es-ES" sz="3200">
                <a:cs typeface="Times New Roman" pitchFamily="18" charset="0"/>
              </a:rPr>
              <a:t>Actualmente la Ingeniería Genética está trabajando en la creación de técnicas que permitan solucionar problemas frecuentes de la humanidad como, por ejemplo, la escasez de donantes para la urgencia de trasplantes</a:t>
            </a:r>
            <a:r>
              <a:rPr lang="es-MX" sz="3200">
                <a:cs typeface="Times New Roman" pitchFamily="18" charset="0"/>
              </a:rPr>
              <a:t>.</a:t>
            </a:r>
            <a:r>
              <a:rPr lang="es-ES" sz="320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762000" y="1219200"/>
            <a:ext cx="7620000" cy="4478338"/>
          </a:xfrm>
          <a:prstGeom prst="rect">
            <a:avLst/>
          </a:prstGeom>
          <a:noFill/>
          <a:ln w="9525">
            <a:noFill/>
            <a:miter lim="800000"/>
            <a:headEnd/>
            <a:tailEnd/>
          </a:ln>
        </p:spPr>
        <p:txBody>
          <a:bodyPr>
            <a:spAutoFit/>
          </a:bodyPr>
          <a:lstStyle/>
          <a:p>
            <a:pPr algn="just"/>
            <a:r>
              <a:rPr lang="es-ES" sz="3200">
                <a:cs typeface="Times New Roman" pitchFamily="18" charset="0"/>
              </a:rPr>
              <a:t>El ADN es una base fundamental de información que poseen todos los organismos vivos, hasta el más simple y pequeño. Esta información está a su vez dividida en determinada cantidad espacios llamado loci (plural) o locus (singular); que es donde se encuentra insertado los </a:t>
            </a:r>
            <a:r>
              <a:rPr lang="es-ES" sz="3200">
                <a:cs typeface="Times New Roman" pitchFamily="18" charset="0"/>
                <a:hlinkClick r:id="rId2" tooltip="Gen"/>
              </a:rPr>
              <a:t>genes</a:t>
            </a:r>
            <a:r>
              <a:rPr lang="es-ES" sz="3200">
                <a:cs typeface="Times New Roman" pitchFamily="18" charset="0"/>
              </a:rPr>
              <a:t>, que varían dependiendo de la especie. </a:t>
            </a:r>
            <a:endParaRPr lang="es-ES" sz="3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4140200" y="188913"/>
            <a:ext cx="4692650" cy="1920875"/>
          </a:xfrm>
          <a:prstGeom prst="rect">
            <a:avLst/>
          </a:prstGeom>
          <a:noFill/>
          <a:ln w="9525">
            <a:noFill/>
            <a:miter lim="800000"/>
            <a:headEnd type="none" w="sm" len="sm"/>
            <a:tailEnd type="none" w="sm" len="sm"/>
          </a:ln>
        </p:spPr>
        <p:txBody>
          <a:bodyPr>
            <a:spAutoFit/>
          </a:bodyPr>
          <a:lstStyle/>
          <a:p>
            <a:pPr algn="ctr"/>
            <a:r>
              <a:rPr lang="es-ES_tradnl" sz="3000" b="1">
                <a:solidFill>
                  <a:schemeClr val="accent1"/>
                </a:solidFill>
                <a:latin typeface="Comic Sans MS" pitchFamily="66" charset="0"/>
              </a:rPr>
              <a:t>Flor de la planta </a:t>
            </a:r>
          </a:p>
          <a:p>
            <a:pPr algn="ctr"/>
            <a:r>
              <a:rPr lang="es-ES_tradnl" sz="3000" b="1">
                <a:solidFill>
                  <a:schemeClr val="accent1"/>
                </a:solidFill>
                <a:latin typeface="Comic Sans MS" pitchFamily="66" charset="0"/>
              </a:rPr>
              <a:t>del guisante, </a:t>
            </a:r>
          </a:p>
          <a:p>
            <a:pPr algn="ctr"/>
            <a:r>
              <a:rPr lang="es-ES_tradnl" sz="3000" b="1" i="1">
                <a:solidFill>
                  <a:schemeClr val="accent1"/>
                </a:solidFill>
                <a:latin typeface="Comic Sans MS" pitchFamily="66" charset="0"/>
              </a:rPr>
              <a:t>Pisum sativum</a:t>
            </a:r>
          </a:p>
          <a:p>
            <a:pPr algn="ctr"/>
            <a:r>
              <a:rPr lang="es-ES_tradnl" sz="3000" b="1">
                <a:solidFill>
                  <a:schemeClr val="accent1"/>
                </a:solidFill>
                <a:latin typeface="Comic Sans MS" pitchFamily="66" charset="0"/>
              </a:rPr>
              <a:t>estudiada por Mendel</a:t>
            </a:r>
          </a:p>
        </p:txBody>
      </p:sp>
      <p:pic>
        <p:nvPicPr>
          <p:cNvPr id="9219" name="Picture 5" descr="FLOR1"/>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395288" y="549275"/>
            <a:ext cx="3884612" cy="4098925"/>
          </a:xfrm>
          <a:prstGeom prst="rect">
            <a:avLst/>
          </a:prstGeom>
          <a:noFill/>
          <a:ln w="9525">
            <a:noFill/>
            <a:miter lim="800000"/>
            <a:headEnd/>
            <a:tailEnd/>
          </a:ln>
        </p:spPr>
      </p:pic>
      <p:pic>
        <p:nvPicPr>
          <p:cNvPr id="9220" name="Picture 6" descr="FLOR2"/>
          <p:cNvPicPr>
            <a:picLocks noChangeAspect="1" noChangeArrowheads="1"/>
          </p:cNvPicPr>
          <p:nvPr/>
        </p:nvPicPr>
        <p:blipFill>
          <a:blip r:embed="rId4"/>
          <a:srcRect/>
          <a:stretch>
            <a:fillRect/>
          </a:stretch>
        </p:blipFill>
        <p:spPr bwMode="auto">
          <a:xfrm>
            <a:off x="5148263" y="2565400"/>
            <a:ext cx="3671887" cy="3716338"/>
          </a:xfrm>
          <a:prstGeom prst="rect">
            <a:avLst/>
          </a:prstGeom>
          <a:noFill/>
          <a:ln w="9525">
            <a:noFill/>
            <a:miter lim="800000"/>
            <a:headEnd/>
            <a:tailEnd/>
          </a:ln>
        </p:spPr>
      </p:pic>
      <p:sp>
        <p:nvSpPr>
          <p:cNvPr id="9221" name="AutoShape 7">
            <a:hlinkClick r:id="" action="ppaction://hlinkshowjump?jump=nextslide" highlightClick="1"/>
          </p:cNvPr>
          <p:cNvSpPr>
            <a:spLocks noChangeArrowheads="1"/>
          </p:cNvSpPr>
          <p:nvPr/>
        </p:nvSpPr>
        <p:spPr bwMode="auto">
          <a:xfrm>
            <a:off x="8101013" y="6237288"/>
            <a:ext cx="790575" cy="431800"/>
          </a:xfrm>
          <a:prstGeom prst="actionButtonForwardNext">
            <a:avLst/>
          </a:prstGeom>
          <a:solidFill>
            <a:schemeClr val="accent1"/>
          </a:solidFill>
          <a:ln w="9525">
            <a:noFill/>
            <a:miter lim="800000"/>
            <a:headEnd/>
            <a:tailEnd/>
          </a:ln>
        </p:spPr>
        <p:txBody>
          <a:bodyPr wrap="none" anchor="ctr"/>
          <a:lstStyle/>
          <a:p>
            <a:endParaRPr lang="es-ES"/>
          </a:p>
        </p:txBody>
      </p:sp>
      <p:sp>
        <p:nvSpPr>
          <p:cNvPr id="9222" name="AutoShape 8">
            <a:hlinkClick r:id="" action="ppaction://hlinkshowjump?jump=previousslide" highlightClick="1"/>
          </p:cNvPr>
          <p:cNvSpPr>
            <a:spLocks noChangeArrowheads="1"/>
          </p:cNvSpPr>
          <p:nvPr/>
        </p:nvSpPr>
        <p:spPr bwMode="auto">
          <a:xfrm>
            <a:off x="395288" y="6237288"/>
            <a:ext cx="647700" cy="431800"/>
          </a:xfrm>
          <a:prstGeom prst="actionButtonBackPrevious">
            <a:avLst/>
          </a:prstGeom>
          <a:solidFill>
            <a:schemeClr val="accent1"/>
          </a:solidFill>
          <a:ln w="9525">
            <a:no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219200" y="2209800"/>
            <a:ext cx="7162800" cy="2041525"/>
          </a:xfrm>
          <a:prstGeom prst="rect">
            <a:avLst/>
          </a:prstGeom>
          <a:noFill/>
          <a:ln w="9525">
            <a:noFill/>
            <a:miter lim="800000"/>
            <a:headEnd/>
            <a:tailEnd/>
          </a:ln>
        </p:spPr>
        <p:txBody>
          <a:bodyPr>
            <a:spAutoFit/>
          </a:bodyPr>
          <a:lstStyle/>
          <a:p>
            <a:r>
              <a:rPr lang="es-ES" sz="3200">
                <a:cs typeface="Times New Roman" pitchFamily="18" charset="0"/>
              </a:rPr>
              <a:t>Los genes controlan todos los aspectos de la vida de cada organismo, incluyendo metabolismo, forma, desarrollo y reproducción. </a:t>
            </a:r>
            <a:endParaRPr lang="es-ES" sz="3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09600" y="1752600"/>
            <a:ext cx="7696200" cy="3503613"/>
          </a:xfrm>
          <a:prstGeom prst="rect">
            <a:avLst/>
          </a:prstGeom>
          <a:noFill/>
          <a:ln w="9525">
            <a:noFill/>
            <a:miter lim="800000"/>
            <a:headEnd/>
            <a:tailEnd/>
          </a:ln>
        </p:spPr>
        <p:txBody>
          <a:bodyPr>
            <a:spAutoFit/>
          </a:bodyPr>
          <a:lstStyle/>
          <a:p>
            <a:r>
              <a:rPr lang="es-CL" sz="3200">
                <a:cs typeface="Times New Roman" pitchFamily="18" charset="0"/>
              </a:rPr>
              <a:t> Una de las propiedades más importantes del ADN, y por la cual se ha dicho que fue posible la evolución, es la de dividirse y fusionarse con el ADN de otro individuo de la misma especie para lograr descendencia diversificada.</a:t>
            </a:r>
          </a:p>
          <a:p>
            <a:pPr eaLnBrk="0" hangingPunct="0"/>
            <a:endParaRPr lang="es-CL" sz="3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1371600"/>
            <a:ext cx="7620000" cy="3990975"/>
          </a:xfrm>
          <a:prstGeom prst="rect">
            <a:avLst/>
          </a:prstGeom>
          <a:noFill/>
          <a:ln w="9525">
            <a:noFill/>
            <a:miter lim="800000"/>
            <a:headEnd/>
            <a:tailEnd/>
          </a:ln>
        </p:spPr>
        <p:txBody>
          <a:bodyPr>
            <a:spAutoFit/>
          </a:bodyPr>
          <a:lstStyle/>
          <a:p>
            <a:r>
              <a:rPr lang="es-ES" sz="3200">
                <a:cs typeface="Times New Roman" pitchFamily="18" charset="0"/>
              </a:rPr>
              <a:t>Otra particularidad de esta molécula es su universalidad. A raíz del concepto de gen, surgen algunas incógnitas: ¿Son compatibles las cargas genéticas de especies distintas? ¿Puede el gen de una especie funcionar y manifestarse en otra completamente distinta? ¿Se puede aislar y manipular el ADN?</a:t>
            </a:r>
            <a:r>
              <a:rPr lang="es-ES" sz="320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066800" y="1981200"/>
            <a:ext cx="6781800" cy="1431925"/>
          </a:xfrm>
          <a:prstGeom prst="rect">
            <a:avLst/>
          </a:prstGeom>
          <a:noFill/>
          <a:ln w="9525">
            <a:noFill/>
            <a:miter lim="800000"/>
            <a:headEnd/>
            <a:tailEnd/>
          </a:ln>
        </p:spPr>
        <p:txBody>
          <a:bodyPr>
            <a:spAutoFit/>
          </a:bodyPr>
          <a:lstStyle/>
          <a:p>
            <a:pPr algn="ctr"/>
            <a:r>
              <a:rPr lang="es-ES" sz="4400">
                <a:cs typeface="Times New Roman" pitchFamily="18" charset="0"/>
              </a:rPr>
              <a:t>Métodos de manipulación </a:t>
            </a:r>
            <a:endParaRPr lang="es-MX" sz="4400">
              <a:cs typeface="Times New Roman" pitchFamily="18" charset="0"/>
            </a:endParaRPr>
          </a:p>
          <a:p>
            <a:pPr algn="ctr"/>
            <a:r>
              <a:rPr lang="es-ES" sz="4400">
                <a:cs typeface="Times New Roman" pitchFamily="18" charset="0"/>
              </a:rPr>
              <a:t>genética </a:t>
            </a:r>
            <a:endParaRPr lang="es-ES" sz="4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09600" y="990600"/>
            <a:ext cx="7543800" cy="4265613"/>
          </a:xfrm>
          <a:prstGeom prst="rect">
            <a:avLst/>
          </a:prstGeom>
          <a:noFill/>
          <a:ln w="9525">
            <a:noFill/>
            <a:miter lim="800000"/>
            <a:headEnd/>
            <a:tailEnd/>
          </a:ln>
        </p:spPr>
        <p:txBody>
          <a:bodyPr>
            <a:spAutoFit/>
          </a:bodyPr>
          <a:lstStyle/>
          <a:p>
            <a:endParaRPr lang="es-ES"/>
          </a:p>
          <a:p>
            <a:pPr lvl="1" eaLnBrk="0" hangingPunct="0">
              <a:buFontTx/>
              <a:buChar char="•"/>
            </a:pPr>
            <a:r>
              <a:rPr lang="es-ES" sz="3200">
                <a:hlinkClick r:id="rId2" tooltip="Selección natural"/>
              </a:rPr>
              <a:t>Selección</a:t>
            </a:r>
            <a:r>
              <a:rPr lang="es-ES" sz="3200"/>
              <a:t> artificial (</a:t>
            </a:r>
            <a:r>
              <a:rPr lang="es-ES" sz="3200">
                <a:hlinkClick r:id="rId3" tooltip="Genética"/>
              </a:rPr>
              <a:t>genética</a:t>
            </a:r>
            <a:r>
              <a:rPr lang="es-ES" sz="3200"/>
              <a:t>). Seleccionar los especímenes con las mejores condiciones físico químicas a cruzar</a:t>
            </a:r>
            <a:r>
              <a:rPr lang="es-MX" sz="3200"/>
              <a:t>.</a:t>
            </a:r>
          </a:p>
          <a:p>
            <a:pPr lvl="1" eaLnBrk="0" hangingPunct="0">
              <a:buFontTx/>
              <a:buChar char="•"/>
            </a:pPr>
            <a:r>
              <a:rPr lang="es-ES" sz="3200">
                <a:cs typeface="Times New Roman" pitchFamily="18" charset="0"/>
              </a:rPr>
              <a:t>"Bombardeo" de los </a:t>
            </a:r>
            <a:r>
              <a:rPr lang="es-ES" sz="3200">
                <a:cs typeface="Times New Roman" pitchFamily="18" charset="0"/>
                <a:hlinkClick r:id="rId4" tooltip="Genes"/>
              </a:rPr>
              <a:t>genes</a:t>
            </a:r>
            <a:r>
              <a:rPr lang="es-ES" sz="3200">
                <a:cs typeface="Times New Roman" pitchFamily="18" charset="0"/>
              </a:rPr>
              <a:t> o el </a:t>
            </a:r>
            <a:r>
              <a:rPr lang="es-ES" sz="3200">
                <a:cs typeface="Times New Roman" pitchFamily="18" charset="0"/>
                <a:hlinkClick r:id="rId5" tooltip="ADN"/>
              </a:rPr>
              <a:t>ADN</a:t>
            </a:r>
            <a:r>
              <a:rPr lang="es-ES" sz="3200">
                <a:cs typeface="Times New Roman" pitchFamily="18" charset="0"/>
              </a:rPr>
              <a:t> mediante sustancias radioactivas o procesos agresivos que produzcan </a:t>
            </a:r>
            <a:r>
              <a:rPr lang="es-ES" sz="3200">
                <a:cs typeface="Times New Roman" pitchFamily="18" charset="0"/>
                <a:hlinkClick r:id="rId6" tooltip="Mutaciones"/>
              </a:rPr>
              <a:t>mutaciones</a:t>
            </a:r>
            <a:r>
              <a:rPr lang="es-ES" sz="3200">
                <a:cs typeface="Times New Roman" pitchFamily="18" charset="0"/>
              </a:rPr>
              <a:t> en los genes.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609600" y="1524000"/>
            <a:ext cx="8153400" cy="2528888"/>
          </a:xfrm>
          <a:prstGeom prst="rect">
            <a:avLst/>
          </a:prstGeom>
          <a:noFill/>
          <a:ln w="9525">
            <a:noFill/>
            <a:miter lim="800000"/>
            <a:headEnd/>
            <a:tailEnd/>
          </a:ln>
        </p:spPr>
        <p:txBody>
          <a:bodyPr>
            <a:spAutoFit/>
          </a:bodyPr>
          <a:lstStyle/>
          <a:p>
            <a:pPr lvl="1" eaLnBrk="0" hangingPunct="0">
              <a:buFontTx/>
              <a:buChar char="•"/>
            </a:pPr>
            <a:r>
              <a:rPr lang="es-ES" sz="3200"/>
              <a:t>Extracción en </a:t>
            </a:r>
            <a:r>
              <a:rPr lang="es-ES" sz="3200">
                <a:hlinkClick r:id="rId2" tooltip="Laboratorio"/>
              </a:rPr>
              <a:t>laboratorio</a:t>
            </a:r>
            <a:r>
              <a:rPr lang="es-ES" sz="3200"/>
              <a:t> de genes por medio de </a:t>
            </a:r>
            <a:r>
              <a:rPr lang="es-ES" sz="3200">
                <a:hlinkClick r:id="rId3" tooltip="Enzimas"/>
              </a:rPr>
              <a:t>enzimas</a:t>
            </a:r>
            <a:r>
              <a:rPr lang="es-ES" sz="3200"/>
              <a:t>, volviendo a insertar otros genes en su lugar por medio de nuevo de otras </a:t>
            </a:r>
            <a:r>
              <a:rPr lang="es-ES" sz="3200">
                <a:hlinkClick r:id="rId3" tooltip="Enzimas"/>
              </a:rPr>
              <a:t>enzimas</a:t>
            </a:r>
            <a:r>
              <a:rPr lang="es-ES" sz="3200"/>
              <a:t>. Mediando de una </a:t>
            </a:r>
            <a:r>
              <a:rPr lang="es-ES" sz="3200">
                <a:hlinkClick r:id="rId4" tooltip="Recombinación genética"/>
              </a:rPr>
              <a:t>recombinación genética</a:t>
            </a:r>
            <a:r>
              <a:rPr lang="es-ES" sz="320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81000" y="990600"/>
            <a:ext cx="8001000" cy="4965700"/>
          </a:xfrm>
          <a:prstGeom prst="rect">
            <a:avLst/>
          </a:prstGeom>
          <a:noFill/>
          <a:ln w="9525">
            <a:noFill/>
            <a:miter lim="800000"/>
            <a:headEnd/>
            <a:tailEnd/>
          </a:ln>
        </p:spPr>
        <p:txBody>
          <a:bodyPr>
            <a:spAutoFit/>
          </a:bodyPr>
          <a:lstStyle/>
          <a:p>
            <a:pPr algn="just"/>
            <a:r>
              <a:rPr lang="es-CL" sz="3200" b="1">
                <a:cs typeface="Times New Roman" pitchFamily="18" charset="0"/>
              </a:rPr>
              <a:t>Aplicada a la </a:t>
            </a:r>
            <a:r>
              <a:rPr lang="es-CL" sz="3200" b="1">
                <a:cs typeface="Times New Roman" pitchFamily="18" charset="0"/>
                <a:hlinkClick r:id="rId2"/>
              </a:rPr>
              <a:t>medicina</a:t>
            </a:r>
            <a:r>
              <a:rPr lang="es-CL" sz="3200" b="1">
                <a:cs typeface="Times New Roman" pitchFamily="18" charset="0"/>
              </a:rPr>
              <a:t> podría significar el futuro reemplazo de las técnicas terapéuticas actuales por otras más sofisticadas y con mejores resultados. </a:t>
            </a:r>
          </a:p>
          <a:p>
            <a:pPr algn="just"/>
            <a:endParaRPr lang="es-CL" sz="3200" b="1">
              <a:cs typeface="Times New Roman" pitchFamily="18" charset="0"/>
            </a:endParaRPr>
          </a:p>
          <a:p>
            <a:pPr algn="just"/>
            <a:r>
              <a:rPr lang="es-CL" sz="3200" b="1">
                <a:cs typeface="Times New Roman" pitchFamily="18" charset="0"/>
              </a:rPr>
              <a:t>Sin embargo, la complejidad de estos </a:t>
            </a:r>
            <a:r>
              <a:rPr lang="es-CL" sz="3200" b="1">
                <a:cs typeface="Times New Roman" pitchFamily="18" charset="0"/>
                <a:hlinkClick r:id="rId3"/>
              </a:rPr>
              <a:t>métodos</a:t>
            </a:r>
            <a:r>
              <a:rPr lang="es-CL" sz="3200" b="1">
                <a:cs typeface="Times New Roman" pitchFamily="18" charset="0"/>
              </a:rPr>
              <a:t> hace que sea todavía inalcanzable, tanto por causas científicas como económicas.</a:t>
            </a:r>
            <a:endParaRPr lang="es-CL" sz="3200">
              <a:cs typeface="Times New Roman" pitchFamily="18" charset="0"/>
            </a:endParaRPr>
          </a:p>
          <a:p>
            <a:pPr eaLnBrk="0" hangingPunct="0"/>
            <a:endParaRPr lang="es-CL" sz="32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219200" y="2057400"/>
            <a:ext cx="6553200" cy="1036638"/>
          </a:xfrm>
          <a:prstGeom prst="rect">
            <a:avLst/>
          </a:prstGeom>
          <a:noFill/>
          <a:ln w="9525">
            <a:noFill/>
            <a:miter lim="800000"/>
            <a:headEnd/>
            <a:tailEnd/>
          </a:ln>
        </p:spPr>
        <p:txBody>
          <a:bodyPr>
            <a:spAutoFit/>
          </a:bodyPr>
          <a:lstStyle/>
          <a:p>
            <a:r>
              <a:rPr lang="es-CL" sz="4400" b="1">
                <a:cs typeface="Times New Roman" pitchFamily="18" charset="0"/>
              </a:rPr>
              <a:t>        </a:t>
            </a:r>
            <a:r>
              <a:rPr lang="es-CL" sz="4400" b="1">
                <a:cs typeface="Times New Roman" pitchFamily="18" charset="0"/>
                <a:hlinkClick r:id="rId2"/>
              </a:rPr>
              <a:t>Biotecnología</a:t>
            </a:r>
            <a:r>
              <a:rPr lang="es-CL" sz="1200" b="1">
                <a:cs typeface="Times New Roman" pitchFamily="18" charset="0"/>
              </a:rPr>
              <a:t>.</a:t>
            </a:r>
            <a:endParaRPr lang="es-CL" sz="1200">
              <a:cs typeface="Times New Roman" pitchFamily="18" charset="0"/>
            </a:endParaRPr>
          </a:p>
          <a:p>
            <a:pPr eaLnBrk="0" hangingPunct="0"/>
            <a:endParaRPr lang="es-CL"/>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914400" y="1524000"/>
            <a:ext cx="7010400" cy="3016250"/>
          </a:xfrm>
          <a:prstGeom prst="rect">
            <a:avLst/>
          </a:prstGeom>
          <a:noFill/>
          <a:ln w="9525">
            <a:noFill/>
            <a:miter lim="800000"/>
            <a:headEnd/>
            <a:tailEnd/>
          </a:ln>
        </p:spPr>
        <p:txBody>
          <a:bodyPr>
            <a:spAutoFit/>
          </a:bodyPr>
          <a:lstStyle/>
          <a:p>
            <a:pPr algn="just"/>
            <a:r>
              <a:rPr lang="es-CL" sz="3200">
                <a:cs typeface="Times New Roman" pitchFamily="18" charset="0"/>
              </a:rPr>
              <a:t>La biotecnología consiste en la utilización de </a:t>
            </a:r>
            <a:r>
              <a:rPr lang="es-CL" sz="3200">
                <a:cs typeface="Times New Roman" pitchFamily="18" charset="0"/>
                <a:hlinkClick r:id="rId2"/>
              </a:rPr>
              <a:t>bacterias</a:t>
            </a:r>
            <a:r>
              <a:rPr lang="es-CL" sz="3200">
                <a:cs typeface="Times New Roman" pitchFamily="18" charset="0"/>
              </a:rPr>
              <a:t>, levaduras y células </a:t>
            </a:r>
            <a:r>
              <a:rPr lang="es-CL" sz="3200">
                <a:cs typeface="Times New Roman" pitchFamily="18" charset="0"/>
                <a:hlinkClick r:id="rId3"/>
              </a:rPr>
              <a:t>animales</a:t>
            </a:r>
            <a:r>
              <a:rPr lang="es-CL" sz="3200">
                <a:cs typeface="Times New Roman" pitchFamily="18" charset="0"/>
              </a:rPr>
              <a:t> en cultivo para la fabricación de sustancias específicas. </a:t>
            </a:r>
          </a:p>
          <a:p>
            <a:endParaRPr lang="es-CL" sz="3200">
              <a:cs typeface="Times New Roman" pitchFamily="18" charset="0"/>
            </a:endParaRPr>
          </a:p>
          <a:p>
            <a:pPr eaLnBrk="0" hangingPunct="0"/>
            <a:endParaRPr lang="es-CL" sz="32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838200" y="1219200"/>
            <a:ext cx="7391400" cy="3503613"/>
          </a:xfrm>
          <a:prstGeom prst="rect">
            <a:avLst/>
          </a:prstGeom>
          <a:noFill/>
          <a:ln w="9525">
            <a:noFill/>
            <a:miter lim="800000"/>
            <a:headEnd/>
            <a:tailEnd/>
          </a:ln>
        </p:spPr>
        <p:txBody>
          <a:bodyPr>
            <a:spAutoFit/>
          </a:bodyPr>
          <a:lstStyle/>
          <a:p>
            <a:pPr algn="just"/>
            <a:r>
              <a:rPr lang="es-CL" sz="3200">
                <a:cs typeface="Times New Roman" pitchFamily="18" charset="0"/>
              </a:rPr>
              <a:t>Es la aplicación integrada de los conocimientos y técnicas de </a:t>
            </a:r>
            <a:r>
              <a:rPr lang="es-CL" sz="3200">
                <a:cs typeface="Times New Roman" pitchFamily="18" charset="0"/>
                <a:hlinkClick r:id="rId2"/>
              </a:rPr>
              <a:t>bioquímica</a:t>
            </a:r>
            <a:r>
              <a:rPr lang="es-CL" sz="3200">
                <a:cs typeface="Times New Roman" pitchFamily="18" charset="0"/>
              </a:rPr>
              <a:t>,  </a:t>
            </a:r>
            <a:r>
              <a:rPr lang="es-CL" sz="3200">
                <a:cs typeface="Times New Roman" pitchFamily="18" charset="0"/>
                <a:hlinkClick r:id="rId3"/>
              </a:rPr>
              <a:t>microbiología</a:t>
            </a:r>
            <a:r>
              <a:rPr lang="es-CL" sz="3200">
                <a:cs typeface="Times New Roman" pitchFamily="18" charset="0"/>
              </a:rPr>
              <a:t> y genética. Permite producir a partir de </a:t>
            </a:r>
            <a:r>
              <a:rPr lang="es-CL" sz="3200">
                <a:cs typeface="Times New Roman" pitchFamily="18" charset="0"/>
                <a:hlinkClick r:id="rId4"/>
              </a:rPr>
              <a:t>recursos</a:t>
            </a:r>
            <a:r>
              <a:rPr lang="es-CL" sz="3200">
                <a:cs typeface="Times New Roman" pitchFamily="18" charset="0"/>
              </a:rPr>
              <a:t> renovables y disponibles en abundancia gran número de sustancias y compuestos.</a:t>
            </a:r>
            <a:endParaRPr lang="es-ES" sz="320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55600" y="5294313"/>
            <a:ext cx="8261350" cy="1311275"/>
          </a:xfrm>
          <a:prstGeom prst="rect">
            <a:avLst/>
          </a:prstGeom>
          <a:noFill/>
          <a:ln w="9525">
            <a:noFill/>
            <a:miter lim="800000"/>
            <a:headEnd type="none" w="sm" len="sm"/>
            <a:tailEnd type="none" w="sm" len="sm"/>
          </a:ln>
        </p:spPr>
        <p:txBody>
          <a:bodyPr wrap="none">
            <a:spAutoFit/>
          </a:bodyPr>
          <a:lstStyle/>
          <a:p>
            <a:pPr algn="ctr"/>
            <a:r>
              <a:rPr lang="es-ES_tradnl" sz="4000" b="1">
                <a:solidFill>
                  <a:schemeClr val="accent1"/>
                </a:solidFill>
                <a:latin typeface="Comic Sans MS" pitchFamily="66" charset="0"/>
              </a:rPr>
              <a:t>Los siete caracteres estudiados </a:t>
            </a:r>
          </a:p>
          <a:p>
            <a:pPr algn="ctr"/>
            <a:r>
              <a:rPr lang="es-ES_tradnl" sz="4000" b="1">
                <a:solidFill>
                  <a:schemeClr val="accent1"/>
                </a:solidFill>
                <a:latin typeface="Comic Sans MS" pitchFamily="66" charset="0"/>
              </a:rPr>
              <a:t>por Mendel</a:t>
            </a:r>
          </a:p>
        </p:txBody>
      </p:sp>
      <p:pic>
        <p:nvPicPr>
          <p:cNvPr id="10243" name="Picture 4" descr="CARACTE"/>
          <p:cNvPicPr>
            <a:picLocks noChangeAspect="1" noChangeArrowheads="1"/>
          </p:cNvPicPr>
          <p:nvPr/>
        </p:nvPicPr>
        <p:blipFill>
          <a:blip r:embed="rId3"/>
          <a:srcRect/>
          <a:stretch>
            <a:fillRect/>
          </a:stretch>
        </p:blipFill>
        <p:spPr bwMode="auto">
          <a:xfrm>
            <a:off x="827088" y="836613"/>
            <a:ext cx="8064500" cy="4171950"/>
          </a:xfrm>
          <a:prstGeom prst="rect">
            <a:avLst/>
          </a:prstGeom>
          <a:noFill/>
          <a:ln w="9525">
            <a:noFill/>
            <a:miter lim="800000"/>
            <a:headEnd/>
            <a:tailEnd/>
          </a:ln>
        </p:spPr>
      </p:pic>
      <p:sp>
        <p:nvSpPr>
          <p:cNvPr id="10244" name="AutoShape 5">
            <a:hlinkClick r:id="" action="ppaction://hlinkshowjump?jump=nextslide" highlightClick="1"/>
          </p:cNvPr>
          <p:cNvSpPr>
            <a:spLocks noChangeArrowheads="1"/>
          </p:cNvSpPr>
          <p:nvPr/>
        </p:nvSpPr>
        <p:spPr bwMode="auto">
          <a:xfrm>
            <a:off x="7885113" y="6092825"/>
            <a:ext cx="790575" cy="431800"/>
          </a:xfrm>
          <a:prstGeom prst="actionButtonForwardNext">
            <a:avLst/>
          </a:prstGeom>
          <a:solidFill>
            <a:schemeClr val="accent1"/>
          </a:solidFill>
          <a:ln w="9525">
            <a:noFill/>
            <a:miter lim="800000"/>
            <a:headEnd/>
            <a:tailEnd/>
          </a:ln>
        </p:spPr>
        <p:txBody>
          <a:bodyPr wrap="none" anchor="ctr"/>
          <a:lstStyle/>
          <a:p>
            <a:endParaRPr lang="es-ES"/>
          </a:p>
        </p:txBody>
      </p:sp>
      <p:sp>
        <p:nvSpPr>
          <p:cNvPr id="10245" name="AutoShape 6">
            <a:hlinkClick r:id="" action="ppaction://hlinkshowjump?jump=previousslide" highlightClick="1"/>
          </p:cNvPr>
          <p:cNvSpPr>
            <a:spLocks noChangeArrowheads="1"/>
          </p:cNvSpPr>
          <p:nvPr/>
        </p:nvSpPr>
        <p:spPr bwMode="auto">
          <a:xfrm>
            <a:off x="539750" y="6092825"/>
            <a:ext cx="647700" cy="431800"/>
          </a:xfrm>
          <a:prstGeom prst="actionButtonBackPrevious">
            <a:avLst/>
          </a:prstGeom>
          <a:solidFill>
            <a:schemeClr val="accent1"/>
          </a:solidFill>
          <a:ln w="9525">
            <a:no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914400" y="1676400"/>
            <a:ext cx="7391400" cy="3016250"/>
          </a:xfrm>
          <a:prstGeom prst="rect">
            <a:avLst/>
          </a:prstGeom>
          <a:noFill/>
          <a:ln w="9525">
            <a:noFill/>
            <a:miter lim="800000"/>
            <a:headEnd/>
            <a:tailEnd/>
          </a:ln>
        </p:spPr>
        <p:txBody>
          <a:bodyPr>
            <a:spAutoFit/>
          </a:bodyPr>
          <a:lstStyle/>
          <a:p>
            <a:r>
              <a:rPr lang="es-ES" sz="3200">
                <a:cs typeface="Times New Roman" pitchFamily="18" charset="0"/>
              </a:rPr>
              <a:t>Aplicada a </a:t>
            </a:r>
            <a:r>
              <a:rPr lang="es-ES" sz="3200">
                <a:cs typeface="Times New Roman" pitchFamily="18" charset="0"/>
                <a:hlinkClick r:id="rId2"/>
              </a:rPr>
              <a:t>escala</a:t>
            </a:r>
            <a:r>
              <a:rPr lang="es-ES" sz="3200">
                <a:cs typeface="Times New Roman" pitchFamily="18" charset="0"/>
              </a:rPr>
              <a:t> industrial, constituye la bioindustria, la cual comprende las actividades de la </a:t>
            </a:r>
            <a:r>
              <a:rPr lang="es-ES" sz="3200">
                <a:cs typeface="Times New Roman" pitchFamily="18" charset="0"/>
                <a:hlinkClick r:id="rId3"/>
              </a:rPr>
              <a:t>industria</a:t>
            </a:r>
            <a:r>
              <a:rPr lang="es-ES" sz="3200">
                <a:cs typeface="Times New Roman" pitchFamily="18" charset="0"/>
              </a:rPr>
              <a:t> </a:t>
            </a:r>
            <a:r>
              <a:rPr lang="es-ES" sz="3200">
                <a:cs typeface="Times New Roman" pitchFamily="18" charset="0"/>
                <a:hlinkClick r:id="rId4"/>
              </a:rPr>
              <a:t>química</a:t>
            </a:r>
            <a:r>
              <a:rPr lang="es-ES" sz="3200">
                <a:cs typeface="Times New Roman" pitchFamily="18" charset="0"/>
              </a:rPr>
              <a:t>: síntesis de sustancias </a:t>
            </a:r>
            <a:r>
              <a:rPr lang="es-MX" sz="3200">
                <a:cs typeface="Times New Roman" pitchFamily="18" charset="0"/>
              </a:rPr>
              <a:t>a</a:t>
            </a:r>
            <a:r>
              <a:rPr lang="es-ES" sz="3200">
                <a:cs typeface="Times New Roman" pitchFamily="18" charset="0"/>
              </a:rPr>
              <a:t>romáticas</a:t>
            </a:r>
            <a:r>
              <a:rPr lang="es-MX" sz="3200">
                <a:cs typeface="Times New Roman" pitchFamily="18" charset="0"/>
              </a:rPr>
              <a:t>,</a:t>
            </a:r>
            <a:r>
              <a:rPr lang="es-ES" sz="3200">
                <a:cs typeface="Times New Roman" pitchFamily="18" charset="0"/>
              </a:rPr>
              <a:t> saborizantes, materias plásticas, </a:t>
            </a:r>
            <a:r>
              <a:rPr lang="es-ES" sz="3200">
                <a:cs typeface="Times New Roman" pitchFamily="18" charset="0"/>
                <a:hlinkClick r:id="rId5"/>
              </a:rPr>
              <a:t>productos</a:t>
            </a:r>
            <a:r>
              <a:rPr lang="es-ES" sz="3200">
                <a:cs typeface="Times New Roman" pitchFamily="18" charset="0"/>
              </a:rPr>
              <a:t> para la industria textil</a:t>
            </a:r>
            <a:r>
              <a:rPr lang="es-MX" sz="3200">
                <a:cs typeface="Times New Roman" pitchFamily="18" charset="0"/>
              </a:rPr>
              <a:t>.</a:t>
            </a:r>
            <a:r>
              <a:rPr lang="es-ES" sz="3200">
                <a:cs typeface="Times New Roman" pitchFamily="18" charset="0"/>
              </a:rPr>
              <a:t> </a:t>
            </a:r>
            <a:endParaRPr lang="es-ES" sz="32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066800" y="1295400"/>
            <a:ext cx="7239000" cy="3990975"/>
          </a:xfrm>
          <a:prstGeom prst="rect">
            <a:avLst/>
          </a:prstGeom>
          <a:noFill/>
          <a:ln w="9525">
            <a:noFill/>
            <a:miter lim="800000"/>
            <a:headEnd/>
            <a:tailEnd/>
          </a:ln>
        </p:spPr>
        <p:txBody>
          <a:bodyPr>
            <a:spAutoFit/>
          </a:bodyPr>
          <a:lstStyle/>
          <a:p>
            <a:pPr algn="just"/>
            <a:r>
              <a:rPr lang="es-MX" sz="3200">
                <a:cs typeface="Times New Roman" pitchFamily="18" charset="0"/>
              </a:rPr>
              <a:t>E</a:t>
            </a:r>
            <a:r>
              <a:rPr lang="es-ES" sz="3200">
                <a:cs typeface="Times New Roman" pitchFamily="18" charset="0"/>
              </a:rPr>
              <a:t>n el campo energético la </a:t>
            </a:r>
            <a:r>
              <a:rPr lang="es-ES" sz="3200">
                <a:cs typeface="Times New Roman" pitchFamily="18" charset="0"/>
                <a:hlinkClick r:id="rId2"/>
              </a:rPr>
              <a:t>producción</a:t>
            </a:r>
            <a:r>
              <a:rPr lang="es-ES" sz="3200">
                <a:cs typeface="Times New Roman" pitchFamily="18" charset="0"/>
              </a:rPr>
              <a:t> de etanol, metanol, biogas e hi</a:t>
            </a:r>
            <a:r>
              <a:rPr lang="es-MX" sz="3200">
                <a:cs typeface="Times New Roman" pitchFamily="18" charset="0"/>
              </a:rPr>
              <a:t>d</a:t>
            </a:r>
            <a:r>
              <a:rPr lang="es-ES" sz="3200">
                <a:cs typeface="Times New Roman" pitchFamily="18" charset="0"/>
              </a:rPr>
              <a:t>rógeno; en la biomineralurgia la extracción de </a:t>
            </a:r>
            <a:r>
              <a:rPr lang="es-ES" sz="3200">
                <a:cs typeface="Times New Roman" pitchFamily="18" charset="0"/>
                <a:hlinkClick r:id="rId3"/>
              </a:rPr>
              <a:t>minerales</a:t>
            </a:r>
            <a:r>
              <a:rPr lang="es-MX" sz="3200">
                <a:cs typeface="Times New Roman" pitchFamily="18" charset="0"/>
              </a:rPr>
              <a:t>.</a:t>
            </a:r>
            <a:endParaRPr lang="es-CL" sz="3200">
              <a:cs typeface="Times New Roman" pitchFamily="18" charset="0"/>
            </a:endParaRPr>
          </a:p>
          <a:p>
            <a:pPr algn="just"/>
            <a:r>
              <a:rPr lang="es-CL" sz="3200">
                <a:cs typeface="Times New Roman" pitchFamily="18" charset="0"/>
              </a:rPr>
              <a:t>En la industria alimentaria (producción masiva de levaduras, algas y bacterias con miras al suministro de </a:t>
            </a:r>
            <a:r>
              <a:rPr lang="es-CL" sz="3200">
                <a:cs typeface="Times New Roman" pitchFamily="18" charset="0"/>
                <a:hlinkClick r:id="rId4"/>
              </a:rPr>
              <a:t>proteínas</a:t>
            </a:r>
            <a:r>
              <a:rPr lang="es-CL" sz="3200">
                <a:cs typeface="Times New Roman" pitchFamily="18" charset="0"/>
              </a:rPr>
              <a:t>, aminoácidos, </a:t>
            </a:r>
            <a:r>
              <a:rPr lang="es-CL" sz="3200">
                <a:cs typeface="Times New Roman" pitchFamily="18" charset="0"/>
                <a:hlinkClick r:id="rId5"/>
              </a:rPr>
              <a:t>vitaminas</a:t>
            </a:r>
            <a:r>
              <a:rPr lang="es-CL" sz="3200">
                <a:cs typeface="Times New Roman" pitchFamily="18" charset="0"/>
              </a:rPr>
              <a:t> y enzimas); </a:t>
            </a:r>
            <a:endParaRPr lang="es-ES" sz="320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838200" y="1600200"/>
            <a:ext cx="7696200" cy="3503613"/>
          </a:xfrm>
          <a:prstGeom prst="rect">
            <a:avLst/>
          </a:prstGeom>
          <a:noFill/>
          <a:ln w="9525">
            <a:noFill/>
            <a:miter lim="800000"/>
            <a:headEnd/>
            <a:tailEnd/>
          </a:ln>
        </p:spPr>
        <p:txBody>
          <a:bodyPr>
            <a:spAutoFit/>
          </a:bodyPr>
          <a:lstStyle/>
          <a:p>
            <a:r>
              <a:rPr lang="es-CL" sz="3200">
                <a:cs typeface="Times New Roman" pitchFamily="18" charset="0"/>
              </a:rPr>
              <a:t>En producción agrícola (donación y selección de variedades a partir de cultivos de células y </a:t>
            </a:r>
            <a:r>
              <a:rPr lang="es-CL" sz="3200">
                <a:cs typeface="Times New Roman" pitchFamily="18" charset="0"/>
                <a:hlinkClick r:id="rId2"/>
              </a:rPr>
              <a:t>tejidos</a:t>
            </a:r>
            <a:r>
              <a:rPr lang="es-CL" sz="3200">
                <a:cs typeface="Times New Roman" pitchFamily="18" charset="0"/>
              </a:rPr>
              <a:t>, especies vegetales y animales trangénicas, producción de bioinsecticidas); industria farmacéutica (</a:t>
            </a:r>
            <a:r>
              <a:rPr lang="es-CL" sz="3200">
                <a:cs typeface="Times New Roman" pitchFamily="18" charset="0"/>
                <a:hlinkClick r:id="rId3"/>
              </a:rPr>
              <a:t>vacunas</a:t>
            </a:r>
            <a:r>
              <a:rPr lang="es-CL" sz="3200">
                <a:cs typeface="Times New Roman" pitchFamily="18" charset="0"/>
              </a:rPr>
              <a:t>, síntesis de </a:t>
            </a:r>
            <a:r>
              <a:rPr lang="es-CL" sz="3200">
                <a:cs typeface="Times New Roman" pitchFamily="18" charset="0"/>
                <a:hlinkClick r:id="rId4"/>
              </a:rPr>
              <a:t>hormonas</a:t>
            </a:r>
            <a:r>
              <a:rPr lang="es-CL" sz="3200">
                <a:cs typeface="Times New Roman" pitchFamily="18" charset="0"/>
              </a:rPr>
              <a:t>, interferones y antibióticos);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838200" y="1600200"/>
            <a:ext cx="6400800" cy="3016250"/>
          </a:xfrm>
          <a:prstGeom prst="rect">
            <a:avLst/>
          </a:prstGeom>
          <a:noFill/>
          <a:ln w="9525">
            <a:noFill/>
            <a:miter lim="800000"/>
            <a:headEnd/>
            <a:tailEnd/>
          </a:ln>
        </p:spPr>
        <p:txBody>
          <a:bodyPr>
            <a:spAutoFit/>
          </a:bodyPr>
          <a:lstStyle/>
          <a:p>
            <a:pPr algn="just"/>
            <a:r>
              <a:rPr lang="es-CL" sz="3200">
                <a:cs typeface="Times New Roman" pitchFamily="18" charset="0"/>
              </a:rPr>
              <a:t>protección del </a:t>
            </a:r>
            <a:r>
              <a:rPr lang="es-CL" sz="3200">
                <a:cs typeface="Times New Roman" pitchFamily="18" charset="0"/>
                <a:hlinkClick r:id="rId2"/>
              </a:rPr>
              <a:t>medio ambiente</a:t>
            </a:r>
            <a:r>
              <a:rPr lang="es-CL" sz="3200">
                <a:cs typeface="Times New Roman" pitchFamily="18" charset="0"/>
              </a:rPr>
              <a:t> (tratamiento de aguas servidas, transformación de deshechos domésticos, degradación de residuos peligrosos y fabricación de compuestos biodegradables).</a:t>
            </a:r>
            <a:endParaRPr lang="es-ES" sz="320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143000" y="1371600"/>
            <a:ext cx="6324600" cy="579438"/>
          </a:xfrm>
          <a:prstGeom prst="rect">
            <a:avLst/>
          </a:prstGeom>
          <a:noFill/>
          <a:ln w="9525">
            <a:noFill/>
            <a:miter lim="800000"/>
            <a:headEnd/>
            <a:tailEnd/>
          </a:ln>
        </p:spPr>
        <p:txBody>
          <a:bodyPr>
            <a:spAutoFit/>
          </a:bodyPr>
          <a:lstStyle/>
          <a:p>
            <a:pPr lvl="1" eaLnBrk="0" hangingPunct="0">
              <a:buFontTx/>
              <a:buChar char="•"/>
            </a:pPr>
            <a:endParaRPr lang="es-ES" sz="3200"/>
          </a:p>
        </p:txBody>
      </p:sp>
      <p:sp>
        <p:nvSpPr>
          <p:cNvPr id="47107" name="Rectangle 3"/>
          <p:cNvSpPr>
            <a:spLocks noChangeArrowheads="1"/>
          </p:cNvSpPr>
          <p:nvPr/>
        </p:nvSpPr>
        <p:spPr bwMode="auto">
          <a:xfrm>
            <a:off x="1219200" y="1981200"/>
            <a:ext cx="7010400" cy="1431925"/>
          </a:xfrm>
          <a:prstGeom prst="rect">
            <a:avLst/>
          </a:prstGeom>
          <a:solidFill>
            <a:srgbClr val="CC0000"/>
          </a:solidFill>
          <a:ln w="9525">
            <a:noFill/>
            <a:miter lim="800000"/>
            <a:headEnd/>
            <a:tailEnd/>
          </a:ln>
        </p:spPr>
        <p:txBody>
          <a:bodyPr>
            <a:spAutoFit/>
          </a:bodyPr>
          <a:lstStyle/>
          <a:p>
            <a:pPr algn="ctr"/>
            <a:r>
              <a:rPr lang="es-ES" sz="4400">
                <a:cs typeface="Times New Roman" pitchFamily="18" charset="0"/>
              </a:rPr>
              <a:t>Organismo modificado genéticamente</a:t>
            </a:r>
            <a:r>
              <a:rPr lang="es-ES" sz="4400"/>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762000" y="1905000"/>
            <a:ext cx="6400800" cy="2041525"/>
          </a:xfrm>
          <a:prstGeom prst="rect">
            <a:avLst/>
          </a:prstGeom>
          <a:noFill/>
          <a:ln w="9525">
            <a:noFill/>
            <a:miter lim="800000"/>
            <a:headEnd/>
            <a:tailEnd/>
          </a:ln>
        </p:spPr>
        <p:txBody>
          <a:bodyPr>
            <a:spAutoFit/>
          </a:bodyPr>
          <a:lstStyle/>
          <a:p>
            <a:pPr algn="just"/>
            <a:r>
              <a:rPr lang="es-CL" sz="3200">
                <a:cs typeface="Times New Roman" pitchFamily="18" charset="0"/>
              </a:rPr>
              <a:t>Un </a:t>
            </a:r>
            <a:r>
              <a:rPr lang="es-CL" sz="3200" b="1">
                <a:cs typeface="Times New Roman" pitchFamily="18" charset="0"/>
              </a:rPr>
              <a:t>organismo modificado genéticamente</a:t>
            </a:r>
            <a:r>
              <a:rPr lang="es-CL" sz="3200">
                <a:cs typeface="Times New Roman" pitchFamily="18" charset="0"/>
              </a:rPr>
              <a:t> (</a:t>
            </a:r>
            <a:r>
              <a:rPr lang="es-CL" sz="3200" b="1">
                <a:cs typeface="Times New Roman" pitchFamily="18" charset="0"/>
              </a:rPr>
              <a:t>OMG</a:t>
            </a:r>
            <a:r>
              <a:rPr lang="es-CL" sz="3200">
                <a:cs typeface="Times New Roman" pitchFamily="18" charset="0"/>
              </a:rPr>
              <a:t>) es aquél cuyo material es manipulado en laboratorios </a:t>
            </a:r>
            <a:r>
              <a:rPr lang="es-CL" sz="3200">
                <a:cs typeface="Times New Roman" pitchFamily="18" charset="0"/>
                <a:hlinkClick r:id="rId2" tooltip="Genética"/>
              </a:rPr>
              <a:t>genéticos</a:t>
            </a:r>
            <a:r>
              <a:rPr lang="es-CL" sz="3200">
                <a:cs typeface="Times New Roman" pitchFamily="18" charset="0"/>
              </a:rPr>
              <a:t>.</a:t>
            </a:r>
            <a:endParaRPr lang="es-CL" sz="32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838200" y="1752600"/>
            <a:ext cx="7467600" cy="3990975"/>
          </a:xfrm>
          <a:prstGeom prst="rect">
            <a:avLst/>
          </a:prstGeom>
          <a:noFill/>
          <a:ln w="9525">
            <a:noFill/>
            <a:miter lim="800000"/>
            <a:headEnd/>
            <a:tailEnd/>
          </a:ln>
        </p:spPr>
        <p:txBody>
          <a:bodyPr>
            <a:spAutoFit/>
          </a:bodyPr>
          <a:lstStyle/>
          <a:p>
            <a:r>
              <a:rPr lang="es-CL" sz="3200">
                <a:cs typeface="Times New Roman" pitchFamily="18" charset="0"/>
              </a:rPr>
              <a:t>Hay ejemplos diversos, desde </a:t>
            </a:r>
            <a:r>
              <a:rPr lang="es-CL" sz="3200">
                <a:cs typeface="Times New Roman" pitchFamily="18" charset="0"/>
                <a:hlinkClick r:id="rId2" tooltip="Cepa"/>
              </a:rPr>
              <a:t>cepas</a:t>
            </a:r>
            <a:r>
              <a:rPr lang="es-CL" sz="3200">
                <a:cs typeface="Times New Roman" pitchFamily="18" charset="0"/>
              </a:rPr>
              <a:t> comerciales de </a:t>
            </a:r>
            <a:r>
              <a:rPr lang="es-CL" sz="3200">
                <a:cs typeface="Times New Roman" pitchFamily="18" charset="0"/>
                <a:hlinkClick r:id="rId3" tooltip="Levadura"/>
              </a:rPr>
              <a:t>levaduras</a:t>
            </a:r>
            <a:r>
              <a:rPr lang="es-CL" sz="3200">
                <a:cs typeface="Times New Roman" pitchFamily="18" charset="0"/>
              </a:rPr>
              <a:t>, modificadas por </a:t>
            </a:r>
            <a:r>
              <a:rPr lang="es-CL" sz="3200">
                <a:cs typeface="Times New Roman" pitchFamily="18" charset="0"/>
                <a:hlinkClick r:id="rId4" tooltip="Irradiación"/>
              </a:rPr>
              <a:t>irradiación</a:t>
            </a:r>
            <a:r>
              <a:rPr lang="es-CL" sz="3200">
                <a:cs typeface="Times New Roman" pitchFamily="18" charset="0"/>
              </a:rPr>
              <a:t> desde los años 50, animales (como </a:t>
            </a:r>
            <a:r>
              <a:rPr lang="es-CL" sz="3200">
                <a:cs typeface="Times New Roman" pitchFamily="18" charset="0"/>
                <a:hlinkClick r:id="rId5" tooltip="Rata"/>
              </a:rPr>
              <a:t>ratas</a:t>
            </a:r>
            <a:r>
              <a:rPr lang="es-CL" sz="3200">
                <a:cs typeface="Times New Roman" pitchFamily="18" charset="0"/>
              </a:rPr>
              <a:t>) de </a:t>
            </a:r>
            <a:r>
              <a:rPr lang="es-CL" sz="3200">
                <a:cs typeface="Times New Roman" pitchFamily="18" charset="0"/>
                <a:hlinkClick r:id="rId6" tooltip="Laboratorio"/>
              </a:rPr>
              <a:t>laboratorio</a:t>
            </a:r>
            <a:r>
              <a:rPr lang="es-CL" sz="3200">
                <a:cs typeface="Times New Roman" pitchFamily="18" charset="0"/>
              </a:rPr>
              <a:t> </a:t>
            </a:r>
            <a:r>
              <a:rPr lang="es-CL" sz="3200" b="1">
                <a:cs typeface="Times New Roman" pitchFamily="18" charset="0"/>
              </a:rPr>
              <a:t>transgénicas</a:t>
            </a:r>
            <a:r>
              <a:rPr lang="es-CL" sz="3200">
                <a:cs typeface="Times New Roman" pitchFamily="18" charset="0"/>
              </a:rPr>
              <a:t> o </a:t>
            </a:r>
            <a:r>
              <a:rPr lang="es-CL" sz="3200">
                <a:cs typeface="Times New Roman" pitchFamily="18" charset="0"/>
                <a:hlinkClick r:id="rId7" tooltip="Microorganismo"/>
              </a:rPr>
              <a:t>microorganismos</a:t>
            </a:r>
            <a:r>
              <a:rPr lang="es-CL" sz="3200">
                <a:cs typeface="Times New Roman" pitchFamily="18" charset="0"/>
              </a:rPr>
              <a:t> de laboratorio alterados para la investigación genética.</a:t>
            </a:r>
          </a:p>
          <a:p>
            <a:pPr eaLnBrk="0" hangingPunct="0"/>
            <a:endParaRPr lang="es-CL" sz="32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04800" y="990600"/>
            <a:ext cx="8229600" cy="4540250"/>
          </a:xfrm>
          <a:prstGeom prst="rect">
            <a:avLst/>
          </a:prstGeom>
          <a:noFill/>
          <a:ln w="9525">
            <a:noFill/>
            <a:miter lim="800000"/>
            <a:headEnd/>
            <a:tailEnd/>
          </a:ln>
        </p:spPr>
        <p:txBody>
          <a:bodyPr>
            <a:spAutoFit/>
          </a:bodyPr>
          <a:lstStyle/>
          <a:p>
            <a:endParaRPr lang="es-ES"/>
          </a:p>
          <a:p>
            <a:pPr lvl="1" algn="just" eaLnBrk="0" hangingPunct="0">
              <a:buFontTx/>
              <a:buChar char="•"/>
            </a:pPr>
            <a:r>
              <a:rPr lang="es-ES" sz="3200"/>
              <a:t>Por una parte, organizaciones </a:t>
            </a:r>
            <a:r>
              <a:rPr lang="es-ES" sz="3200">
                <a:hlinkClick r:id="rId2" tooltip="Ecologista"/>
              </a:rPr>
              <a:t>ecologistas</a:t>
            </a:r>
            <a:r>
              <a:rPr lang="es-ES" sz="3200"/>
              <a:t> en todo el mundo como </a:t>
            </a:r>
            <a:r>
              <a:rPr lang="es-ES" sz="3200">
                <a:hlinkClick r:id="rId3" tooltip="Greenpeace"/>
              </a:rPr>
              <a:t>Greenpeace</a:t>
            </a:r>
            <a:r>
              <a:rPr lang="es-ES" sz="3200"/>
              <a:t> y </a:t>
            </a:r>
            <a:r>
              <a:rPr lang="es-ES" sz="3200">
                <a:hlinkClick r:id="rId4" tooltip="World Wide Fund for Nature"/>
              </a:rPr>
              <a:t>WWF</a:t>
            </a:r>
            <a:r>
              <a:rPr lang="es-ES" sz="3200"/>
              <a:t> entre otras, advierten de los problemas encontrados en los OMG, que pueden descontrolarse a medida que estos organismos se expanden por acción de los </a:t>
            </a:r>
            <a:r>
              <a:rPr lang="es-ES" sz="3200">
                <a:hlinkClick r:id="rId5" tooltip="Viento"/>
              </a:rPr>
              <a:t>vientos</a:t>
            </a:r>
            <a:r>
              <a:rPr lang="es-ES" sz="3200"/>
              <a:t> y las </a:t>
            </a:r>
            <a:r>
              <a:rPr lang="es-ES" sz="3200">
                <a:hlinkClick r:id="rId6" tooltip="Aves"/>
              </a:rPr>
              <a:t>aves</a:t>
            </a:r>
            <a:r>
              <a:rPr lang="es-ES" sz="3200"/>
              <a:t>, </a:t>
            </a:r>
            <a:r>
              <a:rPr lang="es-ES" sz="3200" i="1"/>
              <a:t>contaminando</a:t>
            </a:r>
            <a:r>
              <a:rPr lang="es-ES" sz="3200"/>
              <a:t> cultivos naturales.</a:t>
            </a:r>
            <a:r>
              <a:rPr lang="es-ES"/>
              <a:t> </a:t>
            </a:r>
          </a:p>
          <a:p>
            <a:pPr eaLnBrk="0" hangingPunct="0"/>
            <a:endParaRPr lang="es-E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914400"/>
            <a:ext cx="8534400" cy="5240338"/>
          </a:xfrm>
          <a:prstGeom prst="rect">
            <a:avLst/>
          </a:prstGeom>
          <a:noFill/>
          <a:ln w="9525">
            <a:noFill/>
            <a:miter lim="800000"/>
            <a:headEnd/>
            <a:tailEnd/>
          </a:ln>
        </p:spPr>
        <p:txBody>
          <a:bodyPr>
            <a:spAutoFit/>
          </a:bodyPr>
          <a:lstStyle/>
          <a:p>
            <a:endParaRPr lang="es-ES"/>
          </a:p>
          <a:p>
            <a:pPr lvl="1" algn="just" eaLnBrk="0" hangingPunct="0">
              <a:buFontTx/>
              <a:buChar char="•"/>
            </a:pPr>
            <a:r>
              <a:rPr lang="es-ES" sz="3200"/>
              <a:t>A menudo sus defensores apuntan que este tipo de </a:t>
            </a:r>
            <a:r>
              <a:rPr lang="es-ES" sz="3200">
                <a:hlinkClick r:id="rId2" tooltip="Tecnología"/>
              </a:rPr>
              <a:t>tecnología</a:t>
            </a:r>
            <a:r>
              <a:rPr lang="es-ES" sz="3200"/>
              <a:t> puede servir para mitigar el </a:t>
            </a:r>
            <a:r>
              <a:rPr lang="es-ES" sz="3200">
                <a:hlinkClick r:id="rId3" tooltip="Hambre"/>
              </a:rPr>
              <a:t>hambre</a:t>
            </a:r>
            <a:r>
              <a:rPr lang="es-ES" sz="3200"/>
              <a:t> en el mundo, y para reducir la acción de una serie de </a:t>
            </a:r>
            <a:r>
              <a:rPr lang="es-ES" sz="3200">
                <a:hlinkClick r:id="rId4" tooltip="Enfermedad"/>
              </a:rPr>
              <a:t>enfermedades</a:t>
            </a:r>
            <a:r>
              <a:rPr lang="es-ES" sz="3200"/>
              <a:t> (por ejemplo, es posible preparar </a:t>
            </a:r>
            <a:r>
              <a:rPr lang="es-ES" sz="3200">
                <a:hlinkClick r:id="rId5" tooltip="Arroz"/>
              </a:rPr>
              <a:t>arroz</a:t>
            </a:r>
            <a:r>
              <a:rPr lang="es-ES" sz="3200"/>
              <a:t> que resulte más rico en ciertos </a:t>
            </a:r>
            <a:r>
              <a:rPr lang="es-ES" sz="3200">
                <a:hlinkClick r:id="rId6" tooltip="Nutriente"/>
              </a:rPr>
              <a:t>nutrientes</a:t>
            </a:r>
            <a:r>
              <a:rPr lang="es-ES" sz="3200"/>
              <a:t>, previniendo la aparición de </a:t>
            </a:r>
            <a:r>
              <a:rPr lang="es-ES" sz="3200">
                <a:hlinkClick r:id="rId7" tooltip="Enfermedad carencial"/>
              </a:rPr>
              <a:t>enfermedades carenciales</a:t>
            </a:r>
            <a:r>
              <a:rPr lang="es-ES" sz="3200"/>
              <a:t>, o </a:t>
            </a:r>
            <a:r>
              <a:rPr lang="es-ES" sz="3200">
                <a:hlinkClick r:id="rId8" tooltip="Vaca"/>
              </a:rPr>
              <a:t>vacas</a:t>
            </a:r>
            <a:r>
              <a:rPr lang="es-ES" sz="3200"/>
              <a:t> que den leche con </a:t>
            </a:r>
            <a:r>
              <a:rPr lang="es-ES" sz="3200">
                <a:hlinkClick r:id="rId9" tooltip="Vacuna"/>
              </a:rPr>
              <a:t>vacunas</a:t>
            </a:r>
            <a:r>
              <a:rPr lang="es-ES" sz="3200"/>
              <a:t> o </a:t>
            </a:r>
            <a:r>
              <a:rPr lang="es-ES" sz="3200">
                <a:hlinkClick r:id="rId10" tooltip="Antibiótico"/>
              </a:rPr>
              <a:t>antibióticos</a:t>
            </a:r>
            <a:r>
              <a:rPr lang="es-ES" sz="3200"/>
              <a:t>). </a:t>
            </a:r>
          </a:p>
          <a:p>
            <a:pPr eaLnBrk="0" hangingPunct="0"/>
            <a:endParaRPr lang="es-ES" sz="32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609600" y="2438400"/>
            <a:ext cx="7848600" cy="1554163"/>
          </a:xfrm>
          <a:prstGeom prst="rect">
            <a:avLst/>
          </a:prstGeom>
          <a:noFill/>
          <a:ln w="9525">
            <a:noFill/>
            <a:miter lim="800000"/>
            <a:headEnd/>
            <a:tailEnd/>
          </a:ln>
        </p:spPr>
        <p:txBody>
          <a:bodyPr>
            <a:spAutoFit/>
          </a:bodyPr>
          <a:lstStyle/>
          <a:p>
            <a:r>
              <a:rPr lang="es-MX" sz="3200">
                <a:cs typeface="Times New Roman" pitchFamily="18" charset="0"/>
              </a:rPr>
              <a:t>E</a:t>
            </a:r>
            <a:r>
              <a:rPr lang="es-ES" sz="3200">
                <a:cs typeface="Times New Roman" pitchFamily="18" charset="0"/>
              </a:rPr>
              <a:t>n la actualidad no existen aún indicios de que la ingestión de alimentos transgénicos sea perjudicial</a:t>
            </a:r>
            <a:r>
              <a:rPr lang="es-ES" sz="3200" baseline="30000">
                <a:cs typeface="Times New Roman" pitchFamily="18" charset="0"/>
                <a:hlinkClick r:id="rId2"/>
              </a:rPr>
              <a:t>[1]</a:t>
            </a:r>
            <a:r>
              <a:rPr lang="es-ES" sz="320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825500" y="1773238"/>
          <a:ext cx="7635875" cy="3613150"/>
        </p:xfrm>
        <a:graphic>
          <a:graphicData uri="http://schemas.openxmlformats.org/presentationml/2006/ole">
            <p:oleObj spid="_x0000_s2050" name="Documento" r:id="rId4" imgW="5419080" imgH="2563920" progId="Word.Document.8">
              <p:link updateAutomatic="1"/>
            </p:oleObj>
          </a:graphicData>
        </a:graphic>
      </p:graphicFrame>
      <p:sp>
        <p:nvSpPr>
          <p:cNvPr id="2051" name="AutoShape 3">
            <a:hlinkClick r:id="" action="ppaction://hlinkshowjump?jump=nextslide" highlightClick="1"/>
          </p:cNvPr>
          <p:cNvSpPr>
            <a:spLocks noChangeArrowheads="1"/>
          </p:cNvSpPr>
          <p:nvPr/>
        </p:nvSpPr>
        <p:spPr bwMode="auto">
          <a:xfrm>
            <a:off x="7885113" y="6092825"/>
            <a:ext cx="790575" cy="431800"/>
          </a:xfrm>
          <a:prstGeom prst="actionButtonForwardNext">
            <a:avLst/>
          </a:prstGeom>
          <a:solidFill>
            <a:schemeClr val="accent1"/>
          </a:solidFill>
          <a:ln w="9525">
            <a:noFill/>
            <a:miter lim="800000"/>
            <a:headEnd/>
            <a:tailEnd/>
          </a:ln>
        </p:spPr>
        <p:txBody>
          <a:bodyPr wrap="none" anchor="ctr"/>
          <a:lstStyle/>
          <a:p>
            <a:endParaRPr lang="es-ES"/>
          </a:p>
        </p:txBody>
      </p:sp>
      <p:sp>
        <p:nvSpPr>
          <p:cNvPr id="2052" name="AutoShape 4">
            <a:hlinkClick r:id="" action="ppaction://hlinkshowjump?jump=previousslide" highlightClick="1"/>
          </p:cNvPr>
          <p:cNvSpPr>
            <a:spLocks noChangeArrowheads="1"/>
          </p:cNvSpPr>
          <p:nvPr/>
        </p:nvSpPr>
        <p:spPr bwMode="auto">
          <a:xfrm>
            <a:off x="539750" y="6092825"/>
            <a:ext cx="647700" cy="431800"/>
          </a:xfrm>
          <a:prstGeom prst="actionButtonBackPrevious">
            <a:avLst/>
          </a:prstGeom>
          <a:solidFill>
            <a:schemeClr val="accent1"/>
          </a:solidFill>
          <a:ln w="9525">
            <a:no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457200" y="1295400"/>
            <a:ext cx="8077200" cy="3990975"/>
          </a:xfrm>
          <a:prstGeom prst="rect">
            <a:avLst/>
          </a:prstGeom>
          <a:noFill/>
          <a:ln w="9525">
            <a:noFill/>
            <a:miter lim="800000"/>
            <a:headEnd/>
            <a:tailEnd/>
          </a:ln>
        </p:spPr>
        <p:txBody>
          <a:bodyPr>
            <a:spAutoFit/>
          </a:bodyPr>
          <a:lstStyle/>
          <a:p>
            <a:pPr algn="just"/>
            <a:r>
              <a:rPr lang="es-CL" sz="3200">
                <a:cs typeface="Times New Roman" pitchFamily="18" charset="0"/>
              </a:rPr>
              <a:t>Ventajas para los consumidores: </a:t>
            </a:r>
          </a:p>
          <a:p>
            <a:pPr lvl="1" algn="just" eaLnBrk="0" hangingPunct="0">
              <a:buFontTx/>
              <a:buChar char="•"/>
            </a:pPr>
            <a:r>
              <a:rPr lang="es-ES" sz="3200"/>
              <a:t>Producción de nuevos alimentos </a:t>
            </a:r>
          </a:p>
          <a:p>
            <a:pPr lvl="1" algn="just" eaLnBrk="0" hangingPunct="0">
              <a:buFontTx/>
              <a:buChar char="•"/>
            </a:pPr>
            <a:r>
              <a:rPr lang="es-ES" sz="3200"/>
              <a:t>Posibilidad de incorporar características nutricionales distintas en los alimentos </a:t>
            </a:r>
          </a:p>
          <a:p>
            <a:pPr lvl="1" algn="just" eaLnBrk="0" hangingPunct="0">
              <a:buFontTx/>
              <a:buChar char="•"/>
            </a:pPr>
            <a:r>
              <a:rPr lang="es-ES" sz="3200">
                <a:hlinkClick r:id="rId2" tooltip="Vacuna"/>
              </a:rPr>
              <a:t>Vacunas</a:t>
            </a:r>
            <a:r>
              <a:rPr lang="es-ES" sz="3200"/>
              <a:t> indiscriminadas comestibles, por ejemplo: tomates con la vacuna de la hepatitis B.</a:t>
            </a:r>
            <a:r>
              <a:rPr lang="es-ES" sz="3200" baseline="30000">
                <a:hlinkClick r:id="rId3"/>
              </a:rPr>
              <a:t>[4]</a:t>
            </a:r>
            <a:r>
              <a:rPr lang="es-ES" sz="3200"/>
              <a:t> </a:t>
            </a:r>
          </a:p>
          <a:p>
            <a:pPr algn="just" eaLnBrk="0" hangingPunct="0"/>
            <a:endParaRPr lang="es-ES" sz="32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85800" y="762000"/>
            <a:ext cx="8077200" cy="4478338"/>
          </a:xfrm>
          <a:prstGeom prst="rect">
            <a:avLst/>
          </a:prstGeom>
          <a:noFill/>
          <a:ln w="9525">
            <a:noFill/>
            <a:miter lim="800000"/>
            <a:headEnd/>
            <a:tailEnd/>
          </a:ln>
        </p:spPr>
        <p:txBody>
          <a:bodyPr>
            <a:spAutoFit/>
          </a:bodyPr>
          <a:lstStyle/>
          <a:p>
            <a:r>
              <a:rPr lang="es-CL" sz="3200">
                <a:cs typeface="Times New Roman" pitchFamily="18" charset="0"/>
              </a:rPr>
              <a:t>Ventajas para los agricultores:</a:t>
            </a:r>
          </a:p>
          <a:p>
            <a:r>
              <a:rPr lang="es-CL" sz="3200">
                <a:cs typeface="Times New Roman" pitchFamily="18" charset="0"/>
              </a:rPr>
              <a:t> </a:t>
            </a:r>
          </a:p>
          <a:p>
            <a:pPr lvl="1" eaLnBrk="0" hangingPunct="0">
              <a:buFontTx/>
              <a:buChar char="•"/>
            </a:pPr>
            <a:r>
              <a:rPr lang="es-ES" sz="3200"/>
              <a:t>Aumento de la productividad y la calidad aparente de los cultivos </a:t>
            </a:r>
          </a:p>
          <a:p>
            <a:pPr lvl="1" eaLnBrk="0" hangingPunct="0">
              <a:buFontTx/>
              <a:buChar char="•"/>
            </a:pPr>
            <a:r>
              <a:rPr lang="es-ES" sz="3200"/>
              <a:t>Resistencia a plagas y enfermedades conocidas; por ejemplo, por inclusión de toxinas bacterianas, como las de </a:t>
            </a:r>
            <a:r>
              <a:rPr lang="es-ES" sz="3200" i="1">
                <a:hlinkClick r:id="rId2" tooltip="Bacillus thuringiensis"/>
              </a:rPr>
              <a:t>Bacillus thuringiensis</a:t>
            </a:r>
            <a:r>
              <a:rPr lang="es-ES" sz="3200"/>
              <a:t> específicas contra determinadas familias de </a:t>
            </a:r>
            <a:r>
              <a:rPr lang="es-ES" sz="3200">
                <a:hlinkClick r:id="rId3" tooltip="Insecto"/>
              </a:rPr>
              <a:t>insectos</a:t>
            </a:r>
            <a:r>
              <a:rPr lang="es-ES" sz="3200" baseline="30000">
                <a:hlinkClick r:id="rId4"/>
              </a:rPr>
              <a:t>[5]</a:t>
            </a:r>
            <a:r>
              <a:rPr lang="es-ES" sz="3200"/>
              <a:t> .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09600" y="2057400"/>
            <a:ext cx="7848600" cy="2528888"/>
          </a:xfrm>
          <a:prstGeom prst="rect">
            <a:avLst/>
          </a:prstGeom>
          <a:noFill/>
          <a:ln w="9525">
            <a:noFill/>
            <a:miter lim="800000"/>
            <a:headEnd/>
            <a:tailEnd/>
          </a:ln>
        </p:spPr>
        <p:txBody>
          <a:bodyPr>
            <a:spAutoFit/>
          </a:bodyPr>
          <a:lstStyle/>
          <a:p>
            <a:pPr eaLnBrk="0" hangingPunct="0"/>
            <a:r>
              <a:rPr lang="es-ES" sz="3200">
                <a:cs typeface="Times New Roman" pitchFamily="18" charset="0"/>
              </a:rPr>
              <a:t>Tolerancia a </a:t>
            </a:r>
            <a:r>
              <a:rPr lang="es-ES" sz="3200">
                <a:cs typeface="Times New Roman" pitchFamily="18" charset="0"/>
                <a:hlinkClick r:id="rId2" tooltip="Herbicida"/>
              </a:rPr>
              <a:t>herbicidas</a:t>
            </a:r>
            <a:r>
              <a:rPr lang="es-ES" sz="3200">
                <a:cs typeface="Times New Roman" pitchFamily="18" charset="0"/>
              </a:rPr>
              <a:t> (como el </a:t>
            </a:r>
            <a:r>
              <a:rPr lang="es-ES" sz="3200">
                <a:cs typeface="Times New Roman" pitchFamily="18" charset="0"/>
                <a:hlinkClick r:id="rId3" tooltip="Glifosato"/>
              </a:rPr>
              <a:t>glifosato</a:t>
            </a:r>
            <a:r>
              <a:rPr lang="es-ES" sz="3200">
                <a:cs typeface="Times New Roman" pitchFamily="18" charset="0"/>
              </a:rPr>
              <a:t> o el </a:t>
            </a:r>
            <a:r>
              <a:rPr lang="es-ES" sz="3200">
                <a:cs typeface="Times New Roman" pitchFamily="18" charset="0"/>
                <a:hlinkClick r:id="rId4" tooltip="Glufosinato"/>
              </a:rPr>
              <a:t>glufosinato</a:t>
            </a:r>
            <a:r>
              <a:rPr lang="es-ES" sz="3200">
                <a:cs typeface="Times New Roman" pitchFamily="18" charset="0"/>
              </a:rPr>
              <a:t>), salinidad, fitoextracción en suelos metalíferos contaminados con metales pesados</a:t>
            </a:r>
            <a:r>
              <a:rPr lang="es-ES" sz="3200" baseline="30000">
                <a:cs typeface="Times New Roman" pitchFamily="18" charset="0"/>
                <a:hlinkClick r:id="rId5"/>
              </a:rPr>
              <a:t>[6]</a:t>
            </a:r>
            <a:r>
              <a:rPr lang="es-ES" sz="3200">
                <a:cs typeface="Times New Roman" pitchFamily="18" charset="0"/>
              </a:rPr>
              <a:t> , sequías y temperaturas extremas.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838200" y="1143000"/>
            <a:ext cx="7620000" cy="4478338"/>
          </a:xfrm>
          <a:prstGeom prst="rect">
            <a:avLst/>
          </a:prstGeom>
          <a:noFill/>
          <a:ln w="9525">
            <a:noFill/>
            <a:miter lim="800000"/>
            <a:headEnd/>
            <a:tailEnd/>
          </a:ln>
        </p:spPr>
        <p:txBody>
          <a:bodyPr>
            <a:spAutoFit/>
          </a:bodyPr>
          <a:lstStyle/>
          <a:p>
            <a:r>
              <a:rPr lang="es-CL" sz="3200">
                <a:cs typeface="Times New Roman" pitchFamily="18" charset="0"/>
              </a:rPr>
              <a:t>Ventajas para el ambiente:</a:t>
            </a:r>
          </a:p>
          <a:p>
            <a:r>
              <a:rPr lang="es-CL" sz="3200">
                <a:cs typeface="Times New Roman" pitchFamily="18" charset="0"/>
              </a:rPr>
              <a:t> </a:t>
            </a:r>
          </a:p>
          <a:p>
            <a:pPr algn="just" eaLnBrk="0" hangingPunct="0"/>
            <a:r>
              <a:rPr lang="es-ES" sz="3200">
                <a:cs typeface="Times New Roman" pitchFamily="18" charset="0"/>
              </a:rPr>
              <a:t>Algunos alimentos transgénicos han permitido una simplificación en el uso de productos químicos, como en el caso del maíz Bt, donde el combate de plagas ya no requiere el uso de insecticidas químicos de mayor espectro y menor biodegradabilidad</a:t>
            </a:r>
            <a:r>
              <a:rPr lang="es-ES" sz="320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500188" y="1125538"/>
          <a:ext cx="6361112" cy="4703762"/>
        </p:xfrm>
        <a:graphic>
          <a:graphicData uri="http://schemas.openxmlformats.org/presentationml/2006/ole">
            <p:oleObj spid="_x0000_s3074" name="Documento" r:id="rId4" imgW="5631120" imgH="4164120" progId="Word.Document.8">
              <p:link updateAutomatic="1"/>
            </p:oleObj>
          </a:graphicData>
        </a:graphic>
      </p:graphicFrame>
      <p:sp>
        <p:nvSpPr>
          <p:cNvPr id="3075" name="AutoShape 3">
            <a:hlinkClick r:id="" action="ppaction://hlinkshowjump?jump=nextslide" highlightClick="1"/>
          </p:cNvPr>
          <p:cNvSpPr>
            <a:spLocks noChangeArrowheads="1"/>
          </p:cNvSpPr>
          <p:nvPr/>
        </p:nvSpPr>
        <p:spPr bwMode="auto">
          <a:xfrm>
            <a:off x="7885113" y="6092825"/>
            <a:ext cx="790575" cy="431800"/>
          </a:xfrm>
          <a:prstGeom prst="actionButtonForwardNext">
            <a:avLst/>
          </a:prstGeom>
          <a:solidFill>
            <a:schemeClr val="accent1"/>
          </a:solidFill>
          <a:ln w="9525">
            <a:noFill/>
            <a:miter lim="800000"/>
            <a:headEnd/>
            <a:tailEnd/>
          </a:ln>
        </p:spPr>
        <p:txBody>
          <a:bodyPr wrap="none" anchor="ctr"/>
          <a:lstStyle/>
          <a:p>
            <a:endParaRPr lang="es-ES"/>
          </a:p>
        </p:txBody>
      </p:sp>
      <p:sp>
        <p:nvSpPr>
          <p:cNvPr id="3076" name="AutoShape 4">
            <a:hlinkClick r:id="" action="ppaction://hlinkshowjump?jump=previousslide" highlightClick="1"/>
          </p:cNvPr>
          <p:cNvSpPr>
            <a:spLocks noChangeArrowheads="1"/>
          </p:cNvSpPr>
          <p:nvPr/>
        </p:nvSpPr>
        <p:spPr bwMode="auto">
          <a:xfrm>
            <a:off x="539750" y="6092825"/>
            <a:ext cx="647700" cy="431800"/>
          </a:xfrm>
          <a:prstGeom prst="actionButtonBackPrevious">
            <a:avLst/>
          </a:prstGeom>
          <a:solidFill>
            <a:schemeClr val="accent1"/>
          </a:solidFill>
          <a:ln w="9525">
            <a:no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625" name="Group 121"/>
          <p:cNvGraphicFramePr>
            <a:graphicFrameLocks noGrp="1"/>
          </p:cNvGraphicFramePr>
          <p:nvPr/>
        </p:nvGraphicFramePr>
        <p:xfrm>
          <a:off x="900113" y="1196975"/>
          <a:ext cx="7667625" cy="4480560"/>
        </p:xfrm>
        <a:graphic>
          <a:graphicData uri="http://schemas.openxmlformats.org/drawingml/2006/table">
            <a:tbl>
              <a:tblPr/>
              <a:tblGrid>
                <a:gridCol w="2989262"/>
                <a:gridCol w="1533525"/>
                <a:gridCol w="1533525"/>
                <a:gridCol w="1611313"/>
              </a:tblGrid>
              <a:tr h="354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Parentales</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cap="flat">
                      <a:noFill/>
                    </a:lnL>
                    <a:lnR>
                      <a:noFill/>
                    </a:lnR>
                    <a:lnT cap="flat">
                      <a:noFill/>
                    </a:lnT>
                    <a:lnB>
                      <a:noFill/>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 </a:t>
                      </a: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Púrpura</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ea typeface="Times New Roman" pitchFamily="18" charset="0"/>
                          <a:cs typeface="Arial" charset="0"/>
                        </a:rPr>
                        <a:t>X</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 </a:t>
                      </a: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Blanca</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a:noFill/>
                    </a:lnL>
                    <a:lnR cap="flat">
                      <a:noFill/>
                    </a:lnR>
                    <a:lnT cap="flat">
                      <a:noFill/>
                    </a:lnT>
                    <a:lnB>
                      <a:noFill/>
                    </a:lnB>
                    <a:lnTlToBr>
                      <a:noFill/>
                    </a:lnTlToBr>
                    <a:lnBlToTr>
                      <a:noFill/>
                    </a:lnBlToTr>
                    <a:noFill/>
                  </a:tcPr>
                </a:tc>
              </a:tr>
              <a:tr h="265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Genotipo</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cap="flat">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AA</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aa</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a:noFill/>
                    </a:lnL>
                    <a:lnR cap="flat">
                      <a:noFill/>
                    </a:lnR>
                    <a:lnT>
                      <a:noFill/>
                    </a:lnT>
                    <a:lnB>
                      <a:noFill/>
                    </a:lnB>
                    <a:lnTlToBr>
                      <a:noFill/>
                    </a:lnTlToBr>
                    <a:lnBlToTr>
                      <a:noFill/>
                    </a:lnBlToTr>
                    <a:noFill/>
                  </a:tcPr>
                </a:tc>
              </a:tr>
              <a:tr h="265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Fenotipo</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cap="flat">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A</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a</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a:noFill/>
                    </a:lnL>
                    <a:lnR cap="flat">
                      <a:noFill/>
                    </a:lnR>
                    <a:lnT>
                      <a:noFill/>
                    </a:lnT>
                    <a:lnB>
                      <a:noFill/>
                    </a:lnB>
                    <a:lnTlToBr>
                      <a:noFill/>
                    </a:lnTlToBr>
                    <a:lnBlToTr>
                      <a:noFill/>
                    </a:lnBlToTr>
                    <a:noFill/>
                  </a:tcPr>
                </a:tc>
              </a:tr>
              <a:tr h="441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Gametos</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Todos A</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Todos a</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a:noFill/>
                    </a:lnL>
                    <a:lnR cap="flat">
                      <a:noFill/>
                    </a:lnR>
                    <a:lnT>
                      <a:noFill/>
                    </a:lnT>
                    <a:lnB>
                      <a:noFill/>
                    </a:lnB>
                    <a:lnTlToBr>
                      <a:noFill/>
                    </a:lnTlToBr>
                    <a:lnBlToTr>
                      <a:noFill/>
                    </a:lnBlToTr>
                    <a:noFill/>
                  </a:tcPr>
                </a:tc>
              </a:tr>
              <a:tr h="265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265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1ª Generación filial</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cap="flat">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F</a:t>
                      </a:r>
                      <a:r>
                        <a:rPr kumimoji="0" lang="es-ES" sz="1200" b="1" i="0" u="none" strike="noStrike" cap="none" normalizeH="0" baseline="-30000" smtClean="0">
                          <a:ln>
                            <a:noFill/>
                          </a:ln>
                          <a:solidFill>
                            <a:schemeClr val="tx1"/>
                          </a:solidFill>
                          <a:effectLst/>
                          <a:latin typeface="Arial" charset="0"/>
                          <a:ea typeface="Times New Roman" pitchFamily="18" charset="0"/>
                          <a:cs typeface="Arial" charset="0"/>
                        </a:rPr>
                        <a:t>1</a:t>
                      </a: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 Púrpura</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solidFill>
                      <a:srgbClr val="C0C0C0"/>
                    </a:solidFill>
                  </a:tcPr>
                </a:tc>
              </a:tr>
              <a:tr h="265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Genotipo</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cap="flat">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Aa</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Fenotipo</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cap="flat">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A</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441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smtClean="0">
                          <a:ln>
                            <a:noFill/>
                          </a:ln>
                          <a:solidFill>
                            <a:schemeClr val="tx1"/>
                          </a:solidFill>
                          <a:effectLst/>
                          <a:latin typeface="Symbol" pitchFamily="18" charset="2"/>
                          <a:cs typeface="Times New Roman" pitchFamily="18" charset="0"/>
                        </a:rPr>
                        <a:t>Ä</a:t>
                      </a:r>
                      <a:endParaRPr kumimoji="0" lang="es-E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441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Gametos F</a:t>
                      </a:r>
                      <a:r>
                        <a:rPr kumimoji="0" lang="es-ES" sz="1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1/2 A</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1/2 a</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a:noFill/>
                    </a:lnL>
                    <a:lnR cap="flat">
                      <a:noFill/>
                    </a:lnR>
                    <a:lnT>
                      <a:noFill/>
                    </a:lnT>
                    <a:lnB>
                      <a:noFill/>
                    </a:lnB>
                    <a:lnTlToBr>
                      <a:noFill/>
                    </a:lnTlToBr>
                    <a:lnBlToTr>
                      <a:noFill/>
                    </a:lnBlToTr>
                    <a:noFill/>
                  </a:tcPr>
                </a:tc>
              </a:tr>
              <a:tr h="265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2ª Generación filial</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cap="flat">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F</a:t>
                      </a:r>
                      <a:r>
                        <a:rPr kumimoji="0" lang="es-ES" sz="1200" b="1"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solidFill>
                      <a:srgbClr val="C0C0C0"/>
                    </a:solidFill>
                  </a:tcPr>
                </a:tc>
              </a:tr>
              <a:tr h="265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Genotipos</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cap="flat">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1/4 AA</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1/2 Aa</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1/ aa</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a:noFill/>
                    </a:lnL>
                    <a:lnR cap="flat">
                      <a:noFill/>
                    </a:lnR>
                    <a:lnT>
                      <a:noFill/>
                    </a:lnT>
                    <a:lnB>
                      <a:noFill/>
                    </a:lnB>
                    <a:lnTlToBr>
                      <a:noFill/>
                    </a:lnTlToBr>
                    <a:lnBlToTr>
                      <a:noFill/>
                    </a:lnBlToTr>
                    <a:noFill/>
                  </a:tcPr>
                </a:tc>
              </a:tr>
              <a:tr h="265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Fenotipos</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cap="flat">
                      <a:noFill/>
                    </a:lnL>
                    <a:lnR>
                      <a:noFill/>
                    </a:lnR>
                    <a:lnT>
                      <a:noFill/>
                    </a:lnT>
                    <a:lnB>
                      <a:noFill/>
                    </a:lnB>
                    <a:lnTlToBr>
                      <a:noFill/>
                    </a:lnTlToBr>
                    <a:lnBlToTr>
                      <a:noFill/>
                    </a:lnBlToTr>
                    <a:solidFill>
                      <a:srgbClr val="C0C0C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3/4 A</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tc h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1/4 a</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a:noFill/>
                    </a:lnL>
                    <a:lnR cap="flat">
                      <a:noFill/>
                    </a:lnR>
                    <a:lnT>
                      <a:noFill/>
                    </a:lnT>
                    <a:lnB>
                      <a:noFill/>
                    </a:lnB>
                    <a:lnTlToBr>
                      <a:noFill/>
                    </a:lnTlToBr>
                    <a:lnBlToTr>
                      <a:noFill/>
                    </a:lnBlToTr>
                    <a:noFill/>
                  </a:tcPr>
                </a:tc>
              </a:tr>
              <a:tr h="265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Fenotipos</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cap="flat">
                      <a:noFill/>
                    </a:lnL>
                    <a:lnR>
                      <a:noFill/>
                    </a:lnR>
                    <a:lnT>
                      <a:noFill/>
                    </a:lnT>
                    <a:lnB cap="flat">
                      <a:noFill/>
                    </a:lnB>
                    <a:lnTlToBr>
                      <a:noFill/>
                    </a:lnTlToBr>
                    <a:lnBlToTr>
                      <a:noFill/>
                    </a:lnBlToTr>
                    <a:solidFill>
                      <a:srgbClr val="C0C0C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3/4 Púrpuras</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a:noFill/>
                    </a:lnL>
                    <a:lnR>
                      <a:noFill/>
                    </a:lnR>
                    <a:lnT>
                      <a:noFill/>
                    </a:lnT>
                    <a:lnB cap="flat">
                      <a:noFill/>
                    </a:lnB>
                    <a:lnTlToBr>
                      <a:noFill/>
                    </a:lnTlToBr>
                    <a:lnBlToTr>
                      <a:noFill/>
                    </a:lnBlToTr>
                    <a:noFill/>
                  </a:tcPr>
                </a:tc>
                <a:tc h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1/4 Blancos</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533400" y="304800"/>
            <a:ext cx="7721600" cy="1311275"/>
          </a:xfrm>
          <a:prstGeom prst="rect">
            <a:avLst/>
          </a:prstGeom>
          <a:noFill/>
          <a:ln w="9525">
            <a:noFill/>
            <a:miter lim="800000"/>
            <a:headEnd/>
            <a:tailEnd/>
          </a:ln>
          <a:effectLst>
            <a:outerShdw dist="56796" dir="1593903" algn="ctr" rotWithShape="0">
              <a:schemeClr val="bg1"/>
            </a:outerShdw>
          </a:effectLst>
        </p:spPr>
        <p:txBody>
          <a:bodyPr lIns="92075" tIns="46038" rIns="92075" bIns="46038">
            <a:spAutoFit/>
          </a:bodyPr>
          <a:lstStyle/>
          <a:p>
            <a:pPr algn="ctr" eaLnBrk="0" hangingPunct="0">
              <a:defRPr/>
            </a:pPr>
            <a:r>
              <a:rPr lang="es-ES_tradnl" sz="4000" b="1">
                <a:solidFill>
                  <a:schemeClr val="accent1"/>
                </a:solidFill>
                <a:latin typeface="Comic Sans MS" pitchFamily="66" charset="0"/>
              </a:rPr>
              <a:t>Primera ley de Mendel </a:t>
            </a:r>
            <a:r>
              <a:rPr lang="es-ES" sz="4000" b="1">
                <a:solidFill>
                  <a:schemeClr val="accent1"/>
                </a:solidFill>
                <a:latin typeface="Comic Sans MS" pitchFamily="66" charset="0"/>
              </a:rPr>
              <a:t>o Principio de la Uniformidad</a:t>
            </a:r>
            <a:r>
              <a:rPr lang="es-ES" sz="4000" b="1">
                <a:solidFill>
                  <a:schemeClr val="accent1"/>
                </a:solidFill>
              </a:rPr>
              <a:t> </a:t>
            </a:r>
            <a:r>
              <a:rPr lang="es-ES_tradnl" sz="4000" b="1">
                <a:solidFill>
                  <a:schemeClr val="accent1"/>
                </a:solidFill>
                <a:latin typeface="Comic Sans MS" pitchFamily="66" charset="0"/>
              </a:rPr>
              <a:t>:</a:t>
            </a:r>
          </a:p>
        </p:txBody>
      </p:sp>
      <p:sp>
        <p:nvSpPr>
          <p:cNvPr id="12291" name="Rectangle 3"/>
          <p:cNvSpPr>
            <a:spLocks noChangeArrowheads="1"/>
          </p:cNvSpPr>
          <p:nvPr/>
        </p:nvSpPr>
        <p:spPr bwMode="auto">
          <a:xfrm>
            <a:off x="971550" y="2155825"/>
            <a:ext cx="7632700" cy="1616075"/>
          </a:xfrm>
          <a:prstGeom prst="rect">
            <a:avLst/>
          </a:prstGeom>
          <a:noFill/>
          <a:ln w="9525">
            <a:noFill/>
            <a:miter lim="800000"/>
            <a:headEnd/>
            <a:tailEnd/>
          </a:ln>
        </p:spPr>
        <p:txBody>
          <a:bodyPr lIns="92075" tIns="46038" rIns="92075" bIns="46038" anchor="ctr">
            <a:spAutoFit/>
          </a:bodyPr>
          <a:lstStyle/>
          <a:p>
            <a:pPr algn="just" eaLnBrk="0" hangingPunct="0"/>
            <a:r>
              <a:rPr lang="es-ES_tradnl" sz="2500">
                <a:latin typeface="MetaPlusMediumItalic" pitchFamily="2" charset="0"/>
              </a:rPr>
              <a:t>Los dos miembros de un par de genes segregan en proporciones 1:1. La mitad de los gametos lleva un gen y la otra mitad el otro gen (o alelo)</a:t>
            </a:r>
          </a:p>
          <a:p>
            <a:pPr algn="just" eaLnBrk="0" hangingPunct="0">
              <a:buFontTx/>
              <a:buChar char="•"/>
            </a:pPr>
            <a:endParaRPr lang="es-ES_tradnl" sz="2500">
              <a:latin typeface="MetaPlusMediumItalic" pitchFamily="2" charset="0"/>
            </a:endParaRPr>
          </a:p>
        </p:txBody>
      </p:sp>
      <p:grpSp>
        <p:nvGrpSpPr>
          <p:cNvPr id="12292" name="Group 4"/>
          <p:cNvGrpSpPr>
            <a:grpSpLocks/>
          </p:cNvGrpSpPr>
          <p:nvPr/>
        </p:nvGrpSpPr>
        <p:grpSpPr bwMode="auto">
          <a:xfrm>
            <a:off x="1143000" y="3962400"/>
            <a:ext cx="3276600" cy="2209800"/>
            <a:chOff x="816" y="2640"/>
            <a:chExt cx="2064" cy="1392"/>
          </a:xfrm>
        </p:grpSpPr>
        <p:grpSp>
          <p:nvGrpSpPr>
            <p:cNvPr id="12297" name="Group 5"/>
            <p:cNvGrpSpPr>
              <a:grpSpLocks/>
            </p:cNvGrpSpPr>
            <p:nvPr/>
          </p:nvGrpSpPr>
          <p:grpSpPr bwMode="auto">
            <a:xfrm>
              <a:off x="816" y="2688"/>
              <a:ext cx="2064" cy="1344"/>
              <a:chOff x="816" y="2688"/>
              <a:chExt cx="2064" cy="1344"/>
            </a:xfrm>
          </p:grpSpPr>
          <p:grpSp>
            <p:nvGrpSpPr>
              <p:cNvPr id="12306" name="Group 6"/>
              <p:cNvGrpSpPr>
                <a:grpSpLocks/>
              </p:cNvGrpSpPr>
              <p:nvPr/>
            </p:nvGrpSpPr>
            <p:grpSpPr bwMode="auto">
              <a:xfrm>
                <a:off x="816" y="2688"/>
                <a:ext cx="2064" cy="1344"/>
                <a:chOff x="816" y="2688"/>
                <a:chExt cx="2064" cy="1344"/>
              </a:xfrm>
            </p:grpSpPr>
            <p:grpSp>
              <p:nvGrpSpPr>
                <p:cNvPr id="12308" name="Group 7"/>
                <p:cNvGrpSpPr>
                  <a:grpSpLocks/>
                </p:cNvGrpSpPr>
                <p:nvPr/>
              </p:nvGrpSpPr>
              <p:grpSpPr bwMode="auto">
                <a:xfrm>
                  <a:off x="816" y="2688"/>
                  <a:ext cx="2064" cy="1344"/>
                  <a:chOff x="2352" y="2640"/>
                  <a:chExt cx="2064" cy="1344"/>
                </a:xfrm>
              </p:grpSpPr>
              <p:grpSp>
                <p:nvGrpSpPr>
                  <p:cNvPr id="12311" name="Group 8"/>
                  <p:cNvGrpSpPr>
                    <a:grpSpLocks/>
                  </p:cNvGrpSpPr>
                  <p:nvPr/>
                </p:nvGrpSpPr>
                <p:grpSpPr bwMode="auto">
                  <a:xfrm>
                    <a:off x="2352" y="2640"/>
                    <a:ext cx="2064" cy="1344"/>
                    <a:chOff x="2304" y="2592"/>
                    <a:chExt cx="2064" cy="1344"/>
                  </a:xfrm>
                </p:grpSpPr>
                <p:sp>
                  <p:nvSpPr>
                    <p:cNvPr id="12321" name="Rectangle 9"/>
                    <p:cNvSpPr>
                      <a:spLocks noChangeArrowheads="1"/>
                    </p:cNvSpPr>
                    <p:nvPr/>
                  </p:nvSpPr>
                  <p:spPr bwMode="auto">
                    <a:xfrm>
                      <a:off x="2976" y="3024"/>
                      <a:ext cx="1392" cy="912"/>
                    </a:xfrm>
                    <a:prstGeom prst="rect">
                      <a:avLst/>
                    </a:prstGeom>
                    <a:noFill/>
                    <a:ln w="9525">
                      <a:solidFill>
                        <a:srgbClr val="660033"/>
                      </a:solidFill>
                      <a:miter lim="800000"/>
                      <a:headEnd type="none" w="sm" len="sm"/>
                      <a:tailEnd type="none" w="sm" len="sm"/>
                    </a:ln>
                  </p:spPr>
                  <p:txBody>
                    <a:bodyPr wrap="none" anchor="ctr"/>
                    <a:lstStyle/>
                    <a:p>
                      <a:endParaRPr lang="es-ES"/>
                    </a:p>
                  </p:txBody>
                </p:sp>
                <p:sp>
                  <p:nvSpPr>
                    <p:cNvPr id="12322" name="Line 10"/>
                    <p:cNvSpPr>
                      <a:spLocks noChangeShapeType="1"/>
                    </p:cNvSpPr>
                    <p:nvPr/>
                  </p:nvSpPr>
                  <p:spPr bwMode="auto">
                    <a:xfrm>
                      <a:off x="3696" y="2592"/>
                      <a:ext cx="0" cy="1344"/>
                    </a:xfrm>
                    <a:prstGeom prst="line">
                      <a:avLst/>
                    </a:prstGeom>
                    <a:noFill/>
                    <a:ln w="9525">
                      <a:solidFill>
                        <a:srgbClr val="660033"/>
                      </a:solidFill>
                      <a:round/>
                      <a:headEnd type="none" w="sm" len="sm"/>
                      <a:tailEnd type="none" w="sm" len="sm"/>
                    </a:ln>
                  </p:spPr>
                  <p:txBody>
                    <a:bodyPr wrap="none" anchor="ctr"/>
                    <a:lstStyle/>
                    <a:p>
                      <a:endParaRPr lang="es-ES"/>
                    </a:p>
                  </p:txBody>
                </p:sp>
                <p:sp>
                  <p:nvSpPr>
                    <p:cNvPr id="12323" name="Line 11"/>
                    <p:cNvSpPr>
                      <a:spLocks noChangeShapeType="1"/>
                    </p:cNvSpPr>
                    <p:nvPr/>
                  </p:nvSpPr>
                  <p:spPr bwMode="auto">
                    <a:xfrm flipH="1">
                      <a:off x="2304" y="3456"/>
                      <a:ext cx="2064" cy="0"/>
                    </a:xfrm>
                    <a:prstGeom prst="line">
                      <a:avLst/>
                    </a:prstGeom>
                    <a:noFill/>
                    <a:ln w="9525">
                      <a:solidFill>
                        <a:srgbClr val="660033"/>
                      </a:solidFill>
                      <a:round/>
                      <a:headEnd type="none" w="sm" len="sm"/>
                      <a:tailEnd type="none" w="sm" len="sm"/>
                    </a:ln>
                  </p:spPr>
                  <p:txBody>
                    <a:bodyPr wrap="none" anchor="ctr"/>
                    <a:lstStyle/>
                    <a:p>
                      <a:endParaRPr lang="es-ES"/>
                    </a:p>
                  </p:txBody>
                </p:sp>
              </p:grpSp>
              <p:sp>
                <p:nvSpPr>
                  <p:cNvPr id="12312" name="Text Box 12"/>
                  <p:cNvSpPr txBox="1">
                    <a:spLocks noChangeArrowheads="1"/>
                  </p:cNvSpPr>
                  <p:nvPr/>
                </p:nvSpPr>
                <p:spPr bwMode="auto">
                  <a:xfrm>
                    <a:off x="3155" y="3170"/>
                    <a:ext cx="350" cy="250"/>
                  </a:xfrm>
                  <a:prstGeom prst="rect">
                    <a:avLst/>
                  </a:prstGeom>
                  <a:noFill/>
                  <a:ln w="9525">
                    <a:noFill/>
                    <a:miter lim="800000"/>
                    <a:headEnd type="none" w="sm" len="sm"/>
                    <a:tailEnd type="none" w="sm" len="sm"/>
                  </a:ln>
                </p:spPr>
                <p:txBody>
                  <a:bodyPr wrap="none">
                    <a:spAutoFit/>
                  </a:bodyPr>
                  <a:lstStyle/>
                  <a:p>
                    <a:pPr algn="ctr"/>
                    <a:r>
                      <a:rPr lang="es-ES_tradnl" sz="2000">
                        <a:solidFill>
                          <a:srgbClr val="660033"/>
                        </a:solidFill>
                        <a:latin typeface="Comic Sans MS" pitchFamily="66" charset="0"/>
                      </a:rPr>
                      <a:t>AA</a:t>
                    </a:r>
                  </a:p>
                </p:txBody>
              </p:sp>
              <p:sp>
                <p:nvSpPr>
                  <p:cNvPr id="12313" name="Text Box 13"/>
                  <p:cNvSpPr txBox="1">
                    <a:spLocks noChangeArrowheads="1"/>
                  </p:cNvSpPr>
                  <p:nvPr/>
                </p:nvSpPr>
                <p:spPr bwMode="auto">
                  <a:xfrm>
                    <a:off x="3904" y="3170"/>
                    <a:ext cx="315" cy="250"/>
                  </a:xfrm>
                  <a:prstGeom prst="rect">
                    <a:avLst/>
                  </a:prstGeom>
                  <a:noFill/>
                  <a:ln w="9525">
                    <a:noFill/>
                    <a:miter lim="800000"/>
                    <a:headEnd type="none" w="sm" len="sm"/>
                    <a:tailEnd type="none" w="sm" len="sm"/>
                  </a:ln>
                </p:spPr>
                <p:txBody>
                  <a:bodyPr wrap="none">
                    <a:spAutoFit/>
                  </a:bodyPr>
                  <a:lstStyle/>
                  <a:p>
                    <a:pPr algn="ctr"/>
                    <a:r>
                      <a:rPr lang="es-ES_tradnl" sz="2000">
                        <a:solidFill>
                          <a:srgbClr val="660033"/>
                        </a:solidFill>
                        <a:latin typeface="Comic Sans MS" pitchFamily="66" charset="0"/>
                      </a:rPr>
                      <a:t>Aa</a:t>
                    </a:r>
                  </a:p>
                </p:txBody>
              </p:sp>
              <p:sp>
                <p:nvSpPr>
                  <p:cNvPr id="12314" name="Text Box 14"/>
                  <p:cNvSpPr txBox="1">
                    <a:spLocks noChangeArrowheads="1"/>
                  </p:cNvSpPr>
                  <p:nvPr/>
                </p:nvSpPr>
                <p:spPr bwMode="auto">
                  <a:xfrm>
                    <a:off x="3184" y="3602"/>
                    <a:ext cx="315" cy="250"/>
                  </a:xfrm>
                  <a:prstGeom prst="rect">
                    <a:avLst/>
                  </a:prstGeom>
                  <a:noFill/>
                  <a:ln w="9525">
                    <a:noFill/>
                    <a:miter lim="800000"/>
                    <a:headEnd type="none" w="sm" len="sm"/>
                    <a:tailEnd type="none" w="sm" len="sm"/>
                  </a:ln>
                </p:spPr>
                <p:txBody>
                  <a:bodyPr wrap="none">
                    <a:spAutoFit/>
                  </a:bodyPr>
                  <a:lstStyle/>
                  <a:p>
                    <a:pPr algn="ctr"/>
                    <a:r>
                      <a:rPr lang="es-ES_tradnl" sz="2000">
                        <a:solidFill>
                          <a:srgbClr val="660033"/>
                        </a:solidFill>
                        <a:latin typeface="Comic Sans MS" pitchFamily="66" charset="0"/>
                      </a:rPr>
                      <a:t>Aa</a:t>
                    </a:r>
                  </a:p>
                </p:txBody>
              </p:sp>
              <p:sp>
                <p:nvSpPr>
                  <p:cNvPr id="12315" name="Text Box 15"/>
                  <p:cNvSpPr txBox="1">
                    <a:spLocks noChangeArrowheads="1"/>
                  </p:cNvSpPr>
                  <p:nvPr/>
                </p:nvSpPr>
                <p:spPr bwMode="auto">
                  <a:xfrm>
                    <a:off x="3924" y="3600"/>
                    <a:ext cx="348" cy="250"/>
                  </a:xfrm>
                  <a:prstGeom prst="rect">
                    <a:avLst/>
                  </a:prstGeom>
                  <a:noFill/>
                  <a:ln w="9525">
                    <a:noFill/>
                    <a:miter lim="800000"/>
                    <a:headEnd type="none" w="sm" len="sm"/>
                    <a:tailEnd type="none" w="sm" len="sm"/>
                  </a:ln>
                </p:spPr>
                <p:txBody>
                  <a:bodyPr>
                    <a:spAutoFit/>
                  </a:bodyPr>
                  <a:lstStyle/>
                  <a:p>
                    <a:pPr algn="ctr"/>
                    <a:r>
                      <a:rPr lang="es-ES_tradnl" sz="2000">
                        <a:solidFill>
                          <a:srgbClr val="660033"/>
                        </a:solidFill>
                        <a:latin typeface="Comic Sans MS" pitchFamily="66" charset="0"/>
                      </a:rPr>
                      <a:t>aa</a:t>
                    </a:r>
                  </a:p>
                </p:txBody>
              </p:sp>
              <p:sp>
                <p:nvSpPr>
                  <p:cNvPr id="12316" name="Text Box 16"/>
                  <p:cNvSpPr txBox="1">
                    <a:spLocks noChangeArrowheads="1"/>
                  </p:cNvSpPr>
                  <p:nvPr/>
                </p:nvSpPr>
                <p:spPr bwMode="auto">
                  <a:xfrm>
                    <a:off x="3123" y="2738"/>
                    <a:ext cx="533" cy="250"/>
                  </a:xfrm>
                  <a:prstGeom prst="rect">
                    <a:avLst/>
                  </a:prstGeom>
                  <a:noFill/>
                  <a:ln w="9525">
                    <a:noFill/>
                    <a:miter lim="800000"/>
                    <a:headEnd type="none" w="sm" len="sm"/>
                    <a:tailEnd type="none" w="sm" len="sm"/>
                  </a:ln>
                </p:spPr>
                <p:txBody>
                  <a:bodyPr wrap="none">
                    <a:spAutoFit/>
                  </a:bodyPr>
                  <a:lstStyle/>
                  <a:p>
                    <a:pPr algn="ctr"/>
                    <a:r>
                      <a:rPr lang="es-ES_tradnl" sz="2000">
                        <a:solidFill>
                          <a:srgbClr val="660033"/>
                        </a:solidFill>
                        <a:latin typeface="Comic Sans MS" pitchFamily="66" charset="0"/>
                      </a:rPr>
                      <a:t>1/2 A</a:t>
                    </a:r>
                  </a:p>
                </p:txBody>
              </p:sp>
              <p:sp>
                <p:nvSpPr>
                  <p:cNvPr id="12317" name="Text Box 17"/>
                  <p:cNvSpPr txBox="1">
                    <a:spLocks noChangeArrowheads="1"/>
                  </p:cNvSpPr>
                  <p:nvPr/>
                </p:nvSpPr>
                <p:spPr bwMode="auto">
                  <a:xfrm>
                    <a:off x="3829" y="2738"/>
                    <a:ext cx="498" cy="250"/>
                  </a:xfrm>
                  <a:prstGeom prst="rect">
                    <a:avLst/>
                  </a:prstGeom>
                  <a:noFill/>
                  <a:ln w="9525">
                    <a:noFill/>
                    <a:miter lim="800000"/>
                    <a:headEnd type="none" w="sm" len="sm"/>
                    <a:tailEnd type="none" w="sm" len="sm"/>
                  </a:ln>
                </p:spPr>
                <p:txBody>
                  <a:bodyPr wrap="none">
                    <a:spAutoFit/>
                  </a:bodyPr>
                  <a:lstStyle/>
                  <a:p>
                    <a:pPr algn="ctr"/>
                    <a:r>
                      <a:rPr lang="es-ES_tradnl" sz="2000">
                        <a:solidFill>
                          <a:srgbClr val="660033"/>
                        </a:solidFill>
                        <a:latin typeface="Comic Sans MS" pitchFamily="66" charset="0"/>
                      </a:rPr>
                      <a:t>1/2 a</a:t>
                    </a:r>
                  </a:p>
                </p:txBody>
              </p:sp>
              <p:sp>
                <p:nvSpPr>
                  <p:cNvPr id="12318" name="Text Box 18"/>
                  <p:cNvSpPr txBox="1">
                    <a:spLocks noChangeArrowheads="1"/>
                  </p:cNvSpPr>
                  <p:nvPr/>
                </p:nvSpPr>
                <p:spPr bwMode="auto">
                  <a:xfrm>
                    <a:off x="2371" y="3122"/>
                    <a:ext cx="533" cy="250"/>
                  </a:xfrm>
                  <a:prstGeom prst="rect">
                    <a:avLst/>
                  </a:prstGeom>
                  <a:noFill/>
                  <a:ln w="9525">
                    <a:noFill/>
                    <a:miter lim="800000"/>
                    <a:headEnd type="none" w="sm" len="sm"/>
                    <a:tailEnd type="none" w="sm" len="sm"/>
                  </a:ln>
                </p:spPr>
                <p:txBody>
                  <a:bodyPr wrap="none">
                    <a:spAutoFit/>
                  </a:bodyPr>
                  <a:lstStyle/>
                  <a:p>
                    <a:pPr algn="ctr"/>
                    <a:r>
                      <a:rPr lang="es-ES_tradnl" sz="2000">
                        <a:solidFill>
                          <a:srgbClr val="660033"/>
                        </a:solidFill>
                        <a:latin typeface="Comic Sans MS" pitchFamily="66" charset="0"/>
                      </a:rPr>
                      <a:t>1/2 A</a:t>
                    </a:r>
                  </a:p>
                </p:txBody>
              </p:sp>
              <p:sp>
                <p:nvSpPr>
                  <p:cNvPr id="12319" name="Text Box 19"/>
                  <p:cNvSpPr txBox="1">
                    <a:spLocks noChangeArrowheads="1"/>
                  </p:cNvSpPr>
                  <p:nvPr/>
                </p:nvSpPr>
                <p:spPr bwMode="auto">
                  <a:xfrm>
                    <a:off x="2371" y="3650"/>
                    <a:ext cx="498" cy="250"/>
                  </a:xfrm>
                  <a:prstGeom prst="rect">
                    <a:avLst/>
                  </a:prstGeom>
                  <a:noFill/>
                  <a:ln w="9525">
                    <a:noFill/>
                    <a:miter lim="800000"/>
                    <a:headEnd type="none" w="sm" len="sm"/>
                    <a:tailEnd type="none" w="sm" len="sm"/>
                  </a:ln>
                </p:spPr>
                <p:txBody>
                  <a:bodyPr wrap="none">
                    <a:spAutoFit/>
                  </a:bodyPr>
                  <a:lstStyle/>
                  <a:p>
                    <a:pPr algn="ctr"/>
                    <a:r>
                      <a:rPr lang="es-ES_tradnl" sz="2000">
                        <a:solidFill>
                          <a:srgbClr val="660033"/>
                        </a:solidFill>
                        <a:latin typeface="Comic Sans MS" pitchFamily="66" charset="0"/>
                      </a:rPr>
                      <a:t>1/2 a</a:t>
                    </a:r>
                  </a:p>
                </p:txBody>
              </p:sp>
              <p:sp>
                <p:nvSpPr>
                  <p:cNvPr id="12320" name="Line 20"/>
                  <p:cNvSpPr>
                    <a:spLocks noChangeShapeType="1"/>
                  </p:cNvSpPr>
                  <p:nvPr/>
                </p:nvSpPr>
                <p:spPr bwMode="auto">
                  <a:xfrm>
                    <a:off x="2592" y="2736"/>
                    <a:ext cx="432" cy="336"/>
                  </a:xfrm>
                  <a:prstGeom prst="line">
                    <a:avLst/>
                  </a:prstGeom>
                  <a:noFill/>
                  <a:ln w="9525">
                    <a:solidFill>
                      <a:srgbClr val="660033"/>
                    </a:solidFill>
                    <a:round/>
                    <a:headEnd type="none" w="sm" len="sm"/>
                    <a:tailEnd type="none" w="sm" len="sm"/>
                  </a:ln>
                </p:spPr>
                <p:txBody>
                  <a:bodyPr wrap="none" anchor="ctr"/>
                  <a:lstStyle/>
                  <a:p>
                    <a:endParaRPr lang="es-ES"/>
                  </a:p>
                </p:txBody>
              </p:sp>
            </p:grpSp>
            <p:sp>
              <p:nvSpPr>
                <p:cNvPr id="12309" name="Line 21"/>
                <p:cNvSpPr>
                  <a:spLocks noChangeShapeType="1"/>
                </p:cNvSpPr>
                <p:nvPr/>
              </p:nvSpPr>
              <p:spPr bwMode="auto">
                <a:xfrm flipH="1">
                  <a:off x="864" y="3120"/>
                  <a:ext cx="624" cy="0"/>
                </a:xfrm>
                <a:prstGeom prst="line">
                  <a:avLst/>
                </a:prstGeom>
                <a:noFill/>
                <a:ln w="9525">
                  <a:solidFill>
                    <a:srgbClr val="660033"/>
                  </a:solidFill>
                  <a:round/>
                  <a:headEnd type="none" w="sm" len="sm"/>
                  <a:tailEnd type="none" w="sm" len="sm"/>
                </a:ln>
              </p:spPr>
              <p:txBody>
                <a:bodyPr wrap="none" anchor="ctr"/>
                <a:lstStyle/>
                <a:p>
                  <a:endParaRPr lang="es-ES"/>
                </a:p>
              </p:txBody>
            </p:sp>
            <p:sp>
              <p:nvSpPr>
                <p:cNvPr id="12310" name="Line 22"/>
                <p:cNvSpPr>
                  <a:spLocks noChangeShapeType="1"/>
                </p:cNvSpPr>
                <p:nvPr/>
              </p:nvSpPr>
              <p:spPr bwMode="auto">
                <a:xfrm>
                  <a:off x="1488" y="2688"/>
                  <a:ext cx="0" cy="480"/>
                </a:xfrm>
                <a:prstGeom prst="line">
                  <a:avLst/>
                </a:prstGeom>
                <a:noFill/>
                <a:ln w="9525">
                  <a:solidFill>
                    <a:srgbClr val="660033"/>
                  </a:solidFill>
                  <a:round/>
                  <a:headEnd type="none" w="sm" len="sm"/>
                  <a:tailEnd type="none" w="sm" len="sm"/>
                </a:ln>
              </p:spPr>
              <p:txBody>
                <a:bodyPr wrap="none" anchor="ctr"/>
                <a:lstStyle/>
                <a:p>
                  <a:endParaRPr lang="es-ES"/>
                </a:p>
              </p:txBody>
            </p:sp>
          </p:grpSp>
          <p:sp>
            <p:nvSpPr>
              <p:cNvPr id="12307" name="Line 23"/>
              <p:cNvSpPr>
                <a:spLocks noChangeShapeType="1"/>
              </p:cNvSpPr>
              <p:nvPr/>
            </p:nvSpPr>
            <p:spPr bwMode="auto">
              <a:xfrm flipH="1">
                <a:off x="816" y="4032"/>
                <a:ext cx="672" cy="0"/>
              </a:xfrm>
              <a:prstGeom prst="line">
                <a:avLst/>
              </a:prstGeom>
              <a:noFill/>
              <a:ln w="9525">
                <a:solidFill>
                  <a:srgbClr val="660033"/>
                </a:solidFill>
                <a:round/>
                <a:headEnd type="none" w="sm" len="sm"/>
                <a:tailEnd type="none" w="sm" len="sm"/>
              </a:ln>
            </p:spPr>
            <p:txBody>
              <a:bodyPr wrap="none" anchor="ctr"/>
              <a:lstStyle/>
              <a:p>
                <a:endParaRPr lang="es-ES"/>
              </a:p>
            </p:txBody>
          </p:sp>
        </p:grpSp>
        <p:grpSp>
          <p:nvGrpSpPr>
            <p:cNvPr id="12298" name="Group 24"/>
            <p:cNvGrpSpPr>
              <a:grpSpLocks/>
            </p:cNvGrpSpPr>
            <p:nvPr/>
          </p:nvGrpSpPr>
          <p:grpSpPr bwMode="auto">
            <a:xfrm>
              <a:off x="1152" y="2640"/>
              <a:ext cx="288" cy="240"/>
              <a:chOff x="3312" y="2640"/>
              <a:chExt cx="816" cy="816"/>
            </a:xfrm>
          </p:grpSpPr>
          <p:sp>
            <p:nvSpPr>
              <p:cNvPr id="12304" name="Oval 25"/>
              <p:cNvSpPr>
                <a:spLocks noChangeArrowheads="1"/>
              </p:cNvSpPr>
              <p:nvPr/>
            </p:nvSpPr>
            <p:spPr bwMode="auto">
              <a:xfrm>
                <a:off x="3312" y="3024"/>
                <a:ext cx="432" cy="432"/>
              </a:xfrm>
              <a:prstGeom prst="ellipse">
                <a:avLst/>
              </a:prstGeom>
              <a:noFill/>
              <a:ln w="38100">
                <a:solidFill>
                  <a:srgbClr val="660033"/>
                </a:solidFill>
                <a:round/>
                <a:headEnd type="none" w="sm" len="sm"/>
                <a:tailEnd type="none" w="sm" len="sm"/>
              </a:ln>
            </p:spPr>
            <p:txBody>
              <a:bodyPr wrap="none" anchor="ctr"/>
              <a:lstStyle/>
              <a:p>
                <a:endParaRPr lang="es-ES"/>
              </a:p>
            </p:txBody>
          </p:sp>
          <p:sp>
            <p:nvSpPr>
              <p:cNvPr id="12305" name="Line 26"/>
              <p:cNvSpPr>
                <a:spLocks noChangeShapeType="1"/>
              </p:cNvSpPr>
              <p:nvPr/>
            </p:nvSpPr>
            <p:spPr bwMode="auto">
              <a:xfrm flipV="1">
                <a:off x="3696" y="2640"/>
                <a:ext cx="432" cy="432"/>
              </a:xfrm>
              <a:prstGeom prst="line">
                <a:avLst/>
              </a:prstGeom>
              <a:noFill/>
              <a:ln w="38100">
                <a:solidFill>
                  <a:srgbClr val="660033"/>
                </a:solidFill>
                <a:round/>
                <a:headEnd type="none" w="sm" len="sm"/>
                <a:tailEnd type="stealth" w="lg" len="med"/>
              </a:ln>
            </p:spPr>
            <p:txBody>
              <a:bodyPr wrap="none" anchor="ctr"/>
              <a:lstStyle/>
              <a:p>
                <a:endParaRPr lang="es-ES"/>
              </a:p>
            </p:txBody>
          </p:sp>
        </p:grpSp>
        <p:grpSp>
          <p:nvGrpSpPr>
            <p:cNvPr id="12299" name="Group 27"/>
            <p:cNvGrpSpPr>
              <a:grpSpLocks/>
            </p:cNvGrpSpPr>
            <p:nvPr/>
          </p:nvGrpSpPr>
          <p:grpSpPr bwMode="auto">
            <a:xfrm flipH="1">
              <a:off x="912" y="2832"/>
              <a:ext cx="192" cy="288"/>
              <a:chOff x="3696" y="2592"/>
              <a:chExt cx="768" cy="1440"/>
            </a:xfrm>
          </p:grpSpPr>
          <p:sp>
            <p:nvSpPr>
              <p:cNvPr id="12301" name="Oval 28"/>
              <p:cNvSpPr>
                <a:spLocks noChangeArrowheads="1"/>
              </p:cNvSpPr>
              <p:nvPr/>
            </p:nvSpPr>
            <p:spPr bwMode="auto">
              <a:xfrm>
                <a:off x="3696" y="2592"/>
                <a:ext cx="768" cy="720"/>
              </a:xfrm>
              <a:prstGeom prst="ellipse">
                <a:avLst/>
              </a:prstGeom>
              <a:noFill/>
              <a:ln w="38100">
                <a:solidFill>
                  <a:srgbClr val="660033"/>
                </a:solidFill>
                <a:round/>
                <a:headEnd type="none" w="sm" len="sm"/>
                <a:tailEnd type="none" w="sm" len="sm"/>
              </a:ln>
            </p:spPr>
            <p:txBody>
              <a:bodyPr wrap="none" anchor="ctr"/>
              <a:lstStyle/>
              <a:p>
                <a:endParaRPr lang="es-ES"/>
              </a:p>
            </p:txBody>
          </p:sp>
          <p:sp>
            <p:nvSpPr>
              <p:cNvPr id="12302" name="Line 29"/>
              <p:cNvSpPr>
                <a:spLocks noChangeShapeType="1"/>
              </p:cNvSpPr>
              <p:nvPr/>
            </p:nvSpPr>
            <p:spPr bwMode="auto">
              <a:xfrm>
                <a:off x="4080" y="3312"/>
                <a:ext cx="0" cy="720"/>
              </a:xfrm>
              <a:prstGeom prst="line">
                <a:avLst/>
              </a:prstGeom>
              <a:noFill/>
              <a:ln w="38100">
                <a:solidFill>
                  <a:srgbClr val="660033"/>
                </a:solidFill>
                <a:round/>
                <a:headEnd type="none" w="sm" len="sm"/>
                <a:tailEnd type="none" w="sm" len="sm"/>
              </a:ln>
            </p:spPr>
            <p:txBody>
              <a:bodyPr wrap="none" anchor="ctr"/>
              <a:lstStyle/>
              <a:p>
                <a:endParaRPr lang="es-ES"/>
              </a:p>
            </p:txBody>
          </p:sp>
          <p:sp>
            <p:nvSpPr>
              <p:cNvPr id="12303" name="Line 30"/>
              <p:cNvSpPr>
                <a:spLocks noChangeShapeType="1"/>
              </p:cNvSpPr>
              <p:nvPr/>
            </p:nvSpPr>
            <p:spPr bwMode="auto">
              <a:xfrm>
                <a:off x="3936" y="3744"/>
                <a:ext cx="288" cy="0"/>
              </a:xfrm>
              <a:prstGeom prst="line">
                <a:avLst/>
              </a:prstGeom>
              <a:noFill/>
              <a:ln w="38100">
                <a:solidFill>
                  <a:srgbClr val="660033"/>
                </a:solidFill>
                <a:round/>
                <a:headEnd type="none" w="sm" len="sm"/>
                <a:tailEnd type="none" w="sm" len="sm"/>
              </a:ln>
            </p:spPr>
            <p:txBody>
              <a:bodyPr wrap="none" anchor="ctr"/>
              <a:lstStyle/>
              <a:p>
                <a:endParaRPr lang="es-ES"/>
              </a:p>
            </p:txBody>
          </p:sp>
        </p:grpSp>
        <p:sp>
          <p:nvSpPr>
            <p:cNvPr id="12300" name="Line 31"/>
            <p:cNvSpPr>
              <a:spLocks noChangeShapeType="1"/>
            </p:cNvSpPr>
            <p:nvPr/>
          </p:nvSpPr>
          <p:spPr bwMode="auto">
            <a:xfrm flipV="1">
              <a:off x="2880" y="2688"/>
              <a:ext cx="0" cy="432"/>
            </a:xfrm>
            <a:prstGeom prst="line">
              <a:avLst/>
            </a:prstGeom>
            <a:noFill/>
            <a:ln w="9525">
              <a:solidFill>
                <a:srgbClr val="660033"/>
              </a:solidFill>
              <a:round/>
              <a:headEnd type="none" w="sm" len="sm"/>
              <a:tailEnd type="none" w="sm" len="sm"/>
            </a:ln>
          </p:spPr>
          <p:txBody>
            <a:bodyPr wrap="none" anchor="ctr"/>
            <a:lstStyle/>
            <a:p>
              <a:endParaRPr lang="es-ES"/>
            </a:p>
          </p:txBody>
        </p:sp>
      </p:grpSp>
      <p:sp>
        <p:nvSpPr>
          <p:cNvPr id="12293" name="Text Box 32"/>
          <p:cNvSpPr txBox="1">
            <a:spLocks noChangeArrowheads="1"/>
          </p:cNvSpPr>
          <p:nvPr/>
        </p:nvSpPr>
        <p:spPr bwMode="auto">
          <a:xfrm>
            <a:off x="5148263" y="5670550"/>
            <a:ext cx="2540000" cy="1187450"/>
          </a:xfrm>
          <a:prstGeom prst="rect">
            <a:avLst/>
          </a:prstGeom>
          <a:noFill/>
          <a:ln w="9525">
            <a:noFill/>
            <a:miter lim="800000"/>
            <a:headEnd type="none" w="sm" len="sm"/>
            <a:tailEnd type="none" w="sm" len="sm"/>
          </a:ln>
        </p:spPr>
        <p:txBody>
          <a:bodyPr wrap="none">
            <a:spAutoFit/>
          </a:bodyPr>
          <a:lstStyle/>
          <a:p>
            <a:pPr algn="ctr"/>
            <a:r>
              <a:rPr lang="es-ES_tradnl" sz="2400">
                <a:solidFill>
                  <a:srgbClr val="660033"/>
                </a:solidFill>
                <a:latin typeface="Comic Sans MS" pitchFamily="66" charset="0"/>
              </a:rPr>
              <a:t>Razón fenotípica</a:t>
            </a:r>
          </a:p>
          <a:p>
            <a:pPr algn="ctr"/>
            <a:r>
              <a:rPr lang="es-ES_tradnl" sz="2400">
                <a:solidFill>
                  <a:srgbClr val="660033"/>
                </a:solidFill>
                <a:latin typeface="Comic Sans MS" pitchFamily="66" charset="0"/>
              </a:rPr>
              <a:t>3/4 A-</a:t>
            </a:r>
          </a:p>
          <a:p>
            <a:pPr algn="ctr"/>
            <a:r>
              <a:rPr lang="es-ES_tradnl" sz="2400">
                <a:solidFill>
                  <a:srgbClr val="660033"/>
                </a:solidFill>
                <a:latin typeface="Comic Sans MS" pitchFamily="66" charset="0"/>
              </a:rPr>
              <a:t>1/4 aa</a:t>
            </a:r>
          </a:p>
        </p:txBody>
      </p:sp>
      <p:sp>
        <p:nvSpPr>
          <p:cNvPr id="12294" name="Text Box 33"/>
          <p:cNvSpPr txBox="1">
            <a:spLocks noChangeArrowheads="1"/>
          </p:cNvSpPr>
          <p:nvPr/>
        </p:nvSpPr>
        <p:spPr bwMode="auto">
          <a:xfrm>
            <a:off x="5160963" y="3860800"/>
            <a:ext cx="2546350" cy="1917700"/>
          </a:xfrm>
          <a:prstGeom prst="rect">
            <a:avLst/>
          </a:prstGeom>
          <a:noFill/>
          <a:ln w="9525">
            <a:noFill/>
            <a:miter lim="800000"/>
            <a:headEnd type="none" w="sm" len="sm"/>
            <a:tailEnd type="none" w="sm" len="sm"/>
          </a:ln>
        </p:spPr>
        <p:txBody>
          <a:bodyPr>
            <a:spAutoFit/>
          </a:bodyPr>
          <a:lstStyle/>
          <a:p>
            <a:pPr algn="ctr"/>
            <a:r>
              <a:rPr lang="es-ES_tradnl" sz="2400">
                <a:solidFill>
                  <a:srgbClr val="660033"/>
                </a:solidFill>
                <a:latin typeface="Comic Sans MS" pitchFamily="66" charset="0"/>
              </a:rPr>
              <a:t>Razón genotípica</a:t>
            </a:r>
          </a:p>
          <a:p>
            <a:pPr algn="ctr"/>
            <a:endParaRPr lang="es-ES_tradnl" sz="2400">
              <a:solidFill>
                <a:srgbClr val="660033"/>
              </a:solidFill>
              <a:latin typeface="Comic Sans MS" pitchFamily="66" charset="0"/>
            </a:endParaRPr>
          </a:p>
          <a:p>
            <a:pPr algn="ctr"/>
            <a:r>
              <a:rPr lang="es-ES_tradnl" sz="2400">
                <a:solidFill>
                  <a:srgbClr val="660033"/>
                </a:solidFill>
                <a:latin typeface="Comic Sans MS" pitchFamily="66" charset="0"/>
              </a:rPr>
              <a:t>1/4 AA</a:t>
            </a:r>
          </a:p>
          <a:p>
            <a:pPr algn="ctr"/>
            <a:r>
              <a:rPr lang="es-ES_tradnl" sz="2400">
                <a:solidFill>
                  <a:srgbClr val="660033"/>
                </a:solidFill>
                <a:latin typeface="Comic Sans MS" pitchFamily="66" charset="0"/>
              </a:rPr>
              <a:t>1/2 Aa</a:t>
            </a:r>
          </a:p>
          <a:p>
            <a:pPr algn="ctr"/>
            <a:r>
              <a:rPr lang="es-ES_tradnl" sz="2400">
                <a:solidFill>
                  <a:srgbClr val="660033"/>
                </a:solidFill>
                <a:latin typeface="Comic Sans MS" pitchFamily="66" charset="0"/>
              </a:rPr>
              <a:t>1/4 aa</a:t>
            </a:r>
          </a:p>
        </p:txBody>
      </p:sp>
      <p:sp>
        <p:nvSpPr>
          <p:cNvPr id="12295" name="AutoShape 34">
            <a:hlinkClick r:id="" action="ppaction://hlinkshowjump?jump=nextslide" highlightClick="1"/>
          </p:cNvPr>
          <p:cNvSpPr>
            <a:spLocks noChangeArrowheads="1"/>
          </p:cNvSpPr>
          <p:nvPr/>
        </p:nvSpPr>
        <p:spPr bwMode="auto">
          <a:xfrm>
            <a:off x="7885113" y="6092825"/>
            <a:ext cx="790575" cy="431800"/>
          </a:xfrm>
          <a:prstGeom prst="actionButtonForwardNext">
            <a:avLst/>
          </a:prstGeom>
          <a:solidFill>
            <a:schemeClr val="accent1"/>
          </a:solidFill>
          <a:ln w="9525">
            <a:noFill/>
            <a:miter lim="800000"/>
            <a:headEnd/>
            <a:tailEnd/>
          </a:ln>
        </p:spPr>
        <p:txBody>
          <a:bodyPr wrap="none" anchor="ctr"/>
          <a:lstStyle/>
          <a:p>
            <a:endParaRPr lang="es-ES"/>
          </a:p>
        </p:txBody>
      </p:sp>
      <p:sp>
        <p:nvSpPr>
          <p:cNvPr id="12296" name="AutoShape 35">
            <a:hlinkClick r:id="" action="ppaction://hlinkshowjump?jump=previousslide" highlightClick="1"/>
          </p:cNvPr>
          <p:cNvSpPr>
            <a:spLocks noChangeArrowheads="1"/>
          </p:cNvSpPr>
          <p:nvPr/>
        </p:nvSpPr>
        <p:spPr bwMode="auto">
          <a:xfrm>
            <a:off x="539750" y="6092825"/>
            <a:ext cx="647700" cy="431800"/>
          </a:xfrm>
          <a:prstGeom prst="actionButtonBackPrevious">
            <a:avLst/>
          </a:prstGeom>
          <a:solidFill>
            <a:schemeClr val="accent1"/>
          </a:solidFill>
          <a:ln w="9525">
            <a:noFill/>
            <a:miter lim="800000"/>
            <a:headEnd/>
            <a:tailEnd/>
          </a:ln>
        </p:spPr>
        <p:txBody>
          <a:bodyPr wrap="none" anchor="ctr"/>
          <a:lstStyle/>
          <a:p>
            <a:endParaRPr lang="es-E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68313" y="692150"/>
            <a:ext cx="8229600" cy="4929188"/>
          </a:xfrm>
        </p:spPr>
        <p:txBody>
          <a:bodyPr/>
          <a:lstStyle/>
          <a:p>
            <a:pPr algn="just" eaLnBrk="1" hangingPunct="1">
              <a:lnSpc>
                <a:spcPct val="150000"/>
              </a:lnSpc>
              <a:defRPr/>
            </a:pPr>
            <a:r>
              <a:rPr lang="es-ES" sz="2500" smtClean="0">
                <a:latin typeface="MetaPlusMediumItalic" pitchFamily="2" charset="0"/>
              </a:rPr>
              <a:t>Las plantas híbridas (Aa) de la 1ª generación filial (F1) obtenidas por el cruzamiento de dos líneas puras que difieren en un solo carácter tienen todas la misma apariencia externa (fenotipo) siendo idénticas entre si (uniformes) y se parecen a uno de los dos parentales. Al carácter que se manifiesta en las plantas de la F1 (híbridos Aa) se le denomina Dominante y al carácter que no se manifiesta se le denomina Recesivo. Este resultado es independiente de la dirección en la que se ha llevado  a cabo el cruzamiento. </a:t>
            </a:r>
          </a:p>
        </p:txBody>
      </p:sp>
      <p:sp>
        <p:nvSpPr>
          <p:cNvPr id="13315" name="AutoShape 4">
            <a:hlinkClick r:id="" action="ppaction://hlinkshowjump?jump=nextslide" highlightClick="1"/>
          </p:cNvPr>
          <p:cNvSpPr>
            <a:spLocks noChangeArrowheads="1"/>
          </p:cNvSpPr>
          <p:nvPr/>
        </p:nvSpPr>
        <p:spPr bwMode="auto">
          <a:xfrm>
            <a:off x="8316913" y="6308725"/>
            <a:ext cx="504825" cy="360363"/>
          </a:xfrm>
          <a:prstGeom prst="actionButtonForwardNext">
            <a:avLst/>
          </a:prstGeom>
          <a:solidFill>
            <a:schemeClr val="accent1"/>
          </a:solidFill>
          <a:ln w="9525">
            <a:noFill/>
            <a:miter lim="800000"/>
            <a:headEnd/>
            <a:tailEnd/>
          </a:ln>
        </p:spPr>
        <p:txBody>
          <a:bodyPr wrap="none" anchor="ctr"/>
          <a:lstStyle/>
          <a:p>
            <a:endParaRPr lang="es-ES"/>
          </a:p>
        </p:txBody>
      </p:sp>
      <p:sp>
        <p:nvSpPr>
          <p:cNvPr id="13316" name="AutoShape 5">
            <a:hlinkClick r:id="" action="ppaction://hlinkshowjump?jump=previousslide" highlightClick="1"/>
          </p:cNvPr>
          <p:cNvSpPr>
            <a:spLocks noChangeArrowheads="1"/>
          </p:cNvSpPr>
          <p:nvPr/>
        </p:nvSpPr>
        <p:spPr bwMode="auto">
          <a:xfrm>
            <a:off x="395288" y="6381750"/>
            <a:ext cx="431800" cy="333375"/>
          </a:xfrm>
          <a:prstGeom prst="actionButtonBackPrevious">
            <a:avLst/>
          </a:prstGeom>
          <a:solidFill>
            <a:schemeClr val="accent1"/>
          </a:solidFill>
          <a:ln w="9525">
            <a:no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adrícula difuminada">
  <a:themeElements>
    <a:clrScheme name="Cuadrícula difuminada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fontScheme name="Cuadrícula difuminad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adrícula difuminada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Cuadrícula difuminada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Cuadrícula difuminada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Cuadrícula difuminad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Cuadrícula difuminada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adrícula difuminada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Cuadrícula difuminada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Cuadrícula difuminada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Cuadrícula difuminada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Fading Grid</Template>
  <TotalTime>635</TotalTime>
  <Words>2044</Words>
  <Application>Microsoft PowerPoint</Application>
  <PresentationFormat>Presentación en pantalla (4:3)</PresentationFormat>
  <Paragraphs>224</Paragraphs>
  <Slides>53</Slides>
  <Notes>25</Notes>
  <HiddenSlides>0</HiddenSlides>
  <MMClips>0</MMClips>
  <ScaleCrop>false</ScaleCrop>
  <HeadingPairs>
    <vt:vector size="10" baseType="variant">
      <vt:variant>
        <vt:lpstr>Fuentes usadas</vt:lpstr>
      </vt:variant>
      <vt:variant>
        <vt:i4>8</vt:i4>
      </vt:variant>
      <vt:variant>
        <vt:lpstr>Tema</vt:lpstr>
      </vt:variant>
      <vt:variant>
        <vt:i4>1</vt:i4>
      </vt:variant>
      <vt:variant>
        <vt:lpstr>Vínculos</vt:lpstr>
      </vt:variant>
      <vt:variant>
        <vt:i4>4</vt:i4>
      </vt:variant>
      <vt:variant>
        <vt:lpstr>Servidores OLE incrustados</vt:lpstr>
      </vt:variant>
      <vt:variant>
        <vt:i4>1</vt:i4>
      </vt:variant>
      <vt:variant>
        <vt:lpstr>Títulos de diapositiva</vt:lpstr>
      </vt:variant>
      <vt:variant>
        <vt:i4>53</vt:i4>
      </vt:variant>
    </vt:vector>
  </HeadingPairs>
  <TitlesOfParts>
    <vt:vector size="67" baseType="lpstr">
      <vt:lpstr>Arial</vt:lpstr>
      <vt:lpstr>Wingdings</vt:lpstr>
      <vt:lpstr>Comic Sans MS</vt:lpstr>
      <vt:lpstr>MetaPlusMediumItalic</vt:lpstr>
      <vt:lpstr>Times New Roman</vt:lpstr>
      <vt:lpstr>Symbol</vt:lpstr>
      <vt:lpstr>MetaPlusMediumCaps</vt:lpstr>
      <vt:lpstr>MetaPlusBoldItalic</vt:lpstr>
      <vt:lpstr>Cuadrícula difuminada</vt:lpstr>
      <vt:lpstr>C:\Documents and Settings\Administrador\Mis documentos\Mis imágenes\Jaramillo\TRABAJO DE BIOLOGIA\LOS EXPERIMENTOS DE MENDEL.doc!OLE_LINK1</vt:lpstr>
      <vt:lpstr>C:\Documents and Settings\Administrador\Mis documentos\Mis imágenes\Jaramillo\TRABAJO DE BIOLOGIA\LOS EXPERIMENTOS DE MENDEL.doc!OLE_LINK1</vt:lpstr>
      <vt:lpstr>C:\Documents and Settings\Administrador\Mis documentos\Mis imágenes\Jaramillo\TRABAJO DE BIOLOGIA\LOS EXPERIMENTOS DE MENDEL.doc!OLE_LINK2</vt:lpstr>
      <vt:lpstr>C:\Documents and Settings\Administrador\Mis documentos\Mis imágenes\LOS EXPERIMENTOS DE MENDEL.doc!OLE_LINK3</vt:lpstr>
      <vt:lpstr>Corel PHOTO-PAINT 8.0 Image</vt:lpstr>
      <vt:lpstr>Diapositiva 1</vt:lpstr>
      <vt:lpstr>Características del experimento de Mendel</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Principio de segregación</vt:lpstr>
      <vt:lpstr>3ª Ley o Principio de la Combinación independiente </vt:lpstr>
      <vt:lpstr>La explicación de los resultados de Mendel</vt:lpstr>
      <vt:lpstr>Solo un gen pasa a un gameto</vt:lpstr>
      <vt:lpstr>La Dominancia</vt:lpstr>
      <vt:lpstr>PRINCIPIO DE DOMINANCIA</vt:lpstr>
      <vt:lpstr>La Segregación</vt:lpstr>
      <vt:lpstr>Diapositiva 20</vt:lpstr>
      <vt:lpstr>LA PROBABILIDAD</vt:lpstr>
      <vt:lpstr>Probabilidad = número de veces que ocurre un evento                     número total de eventos posibles</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vector>
  </TitlesOfParts>
  <Company>LA COMPUTACION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Johann Gregor Mendel  (1822-1884)</dc:title>
  <dc:creator>Ws</dc:creator>
  <cp:lastModifiedBy>Administrador</cp:lastModifiedBy>
  <cp:revision>14</cp:revision>
  <dcterms:created xsi:type="dcterms:W3CDTF">2006-01-29T16:49:14Z</dcterms:created>
  <dcterms:modified xsi:type="dcterms:W3CDTF">2009-08-19T17:22:51Z</dcterms:modified>
</cp:coreProperties>
</file>