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64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95" r:id="rId35"/>
    <p:sldId id="289" r:id="rId36"/>
    <p:sldId id="290" r:id="rId37"/>
    <p:sldId id="291" r:id="rId38"/>
    <p:sldId id="292" r:id="rId39"/>
    <p:sldId id="293" r:id="rId40"/>
    <p:sldId id="294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21" r:id="rId51"/>
    <p:sldId id="305" r:id="rId52"/>
    <p:sldId id="322" r:id="rId53"/>
    <p:sldId id="306" r:id="rId54"/>
    <p:sldId id="307" r:id="rId55"/>
    <p:sldId id="308" r:id="rId56"/>
    <p:sldId id="309" r:id="rId57"/>
    <p:sldId id="314" r:id="rId58"/>
    <p:sldId id="310" r:id="rId59"/>
    <p:sldId id="311" r:id="rId60"/>
    <p:sldId id="312" r:id="rId61"/>
    <p:sldId id="313" r:id="rId62"/>
    <p:sldId id="315" r:id="rId63"/>
    <p:sldId id="316" r:id="rId64"/>
    <p:sldId id="317" r:id="rId65"/>
    <p:sldId id="318" r:id="rId66"/>
    <p:sldId id="319" r:id="rId67"/>
    <p:sldId id="320" r:id="rId6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59" d="100"/>
          <a:sy n="59" d="100"/>
        </p:scale>
        <p:origin x="-21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61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A203C-33AC-45C3-A214-63AD30C1F8B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D5403-0217-439D-8146-9EE1E139506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8CD84-18A5-4F3B-9860-1AE67A6C0AD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D0077-F37C-41AB-8D22-A7A0C5C67B8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BEFB8-699C-4341-AF73-7AF164EDC57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82AFAC-BE6B-4BD4-9CBB-DC8D33C7B5D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85E55-DFF8-48CF-91B1-196DD87BEF4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84033-551C-4C13-9500-B38A5461B83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DF0CD-8CA9-4871-BEB4-8D182F26499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A65E4-7B13-49AA-B8D2-20C8B9B03B5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BEAC5-1E2D-4D28-94E8-5325F816353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AEF3D8B5-9574-435A-84C6-6F0DBC7BC10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s-MX" smtClean="0"/>
              <a:t>NUTRICION</a:t>
            </a:r>
            <a:endParaRPr lang="es-E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s-MX" smtClean="0"/>
              <a:t>METABOLISMO BASAL</a:t>
            </a:r>
            <a:endParaRPr lang="es-E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Los hidratos de carbono son los alimentos más  económicos. Lo que explica su gran participación en la mayoría de los regímenes alimenticios.</a:t>
            </a:r>
            <a:endParaRPr lang="es-ES" smtClean="0"/>
          </a:p>
          <a:p>
            <a:pPr eaLnBrk="1" hangingPunct="1">
              <a:buFontTx/>
              <a:buNone/>
            </a:pPr>
            <a:r>
              <a:rPr lang="es-MX" smtClean="0"/>
              <a:t>El ácido cítrico de las </a:t>
            </a:r>
            <a:r>
              <a:rPr lang="es-MX" b="1" smtClean="0"/>
              <a:t>frutas cítricas</a:t>
            </a:r>
            <a:r>
              <a:rPr lang="es-MX" smtClean="0"/>
              <a:t> y el ácido málico de las </a:t>
            </a:r>
            <a:r>
              <a:rPr lang="es-MX" b="1" smtClean="0"/>
              <a:t>manzanas y tomates</a:t>
            </a:r>
            <a:r>
              <a:rPr lang="es-MX" smtClean="0"/>
              <a:t> pueden servir como fuente de energía.</a:t>
            </a:r>
            <a:endParaRPr lang="es-ES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Grasas</a:t>
            </a:r>
            <a:endParaRPr lang="es-E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Proporcionan más del doble de calorías por gramo que las proteínas e hidratos de carbono,. </a:t>
            </a:r>
          </a:p>
          <a:p>
            <a:pPr eaLnBrk="1" hangingPunct="1">
              <a:buFontTx/>
              <a:buNone/>
            </a:pPr>
            <a:r>
              <a:rPr lang="es-MX" b="1" smtClean="0"/>
              <a:t>Se digieren y absorben más lentamente que otros alimentos</a:t>
            </a:r>
            <a:r>
              <a:rPr lang="es-MX" smtClean="0"/>
              <a:t>, lo que explica que no se sienta apetito tan pronto después de comer grasas.</a:t>
            </a:r>
            <a:endParaRPr lang="es-ES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838200"/>
            <a:ext cx="7467600" cy="5029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Las grasas son hidrolizadas para producir glicerol y ácidos grasos.  </a:t>
            </a:r>
          </a:p>
          <a:p>
            <a:pPr eaLnBrk="1" hangingPunct="1">
              <a:buFontTx/>
              <a:buNone/>
            </a:pPr>
            <a:r>
              <a:rPr lang="es-MX" smtClean="0"/>
              <a:t>El organismo puede sintetizar la mayoría de éstos; pero no los </a:t>
            </a:r>
            <a:r>
              <a:rPr lang="es-MX" b="1" smtClean="0"/>
              <a:t>poliinsaturados </a:t>
            </a:r>
            <a:r>
              <a:rPr lang="es-MX" smtClean="0"/>
              <a:t>que contienen dos o más enlaces dobles, por lo que se llaman </a:t>
            </a:r>
            <a:r>
              <a:rPr lang="es-MX" b="1" smtClean="0"/>
              <a:t>esenciales</a:t>
            </a:r>
            <a:r>
              <a:rPr lang="es-MX" smtClean="0"/>
              <a:t>. </a:t>
            </a:r>
          </a:p>
          <a:p>
            <a:pPr eaLnBrk="1" hangingPunct="1">
              <a:buFontTx/>
              <a:buNone/>
            </a:pPr>
            <a:r>
              <a:rPr lang="es-MX" smtClean="0"/>
              <a:t>La cantidad necesaria de ácidos grasos esenciales es pequeña.</a:t>
            </a:r>
          </a:p>
          <a:p>
            <a:pPr eaLnBrk="1" hangingPunct="1">
              <a:buFontTx/>
              <a:buNone/>
            </a:pPr>
            <a:r>
              <a:rPr lang="es-MX" b="1" smtClean="0"/>
              <a:t>Son fuentes de vitaminas liposolubles</a:t>
            </a:r>
            <a:r>
              <a:rPr lang="es-MX" smtClean="0"/>
              <a:t>.</a:t>
            </a:r>
            <a:endParaRPr lang="es-E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s-MX" smtClean="0"/>
              <a:t>Proteínas </a:t>
            </a:r>
            <a:endParaRPr lang="es-E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Desde el punto de vista económico, </a:t>
            </a:r>
            <a:r>
              <a:rPr lang="es-MX" b="1" smtClean="0"/>
              <a:t>las proteínas son los alimentos más caros</a:t>
            </a:r>
            <a:r>
              <a:rPr lang="es-MX" smtClean="0"/>
              <a:t>.</a:t>
            </a:r>
          </a:p>
          <a:p>
            <a:pPr eaLnBrk="1" hangingPunct="1">
              <a:buFontTx/>
              <a:buNone/>
            </a:pPr>
            <a:r>
              <a:rPr lang="es-MX" smtClean="0"/>
              <a:t>Todos los constituyentes proteínicos del cuerpo están sufriendo constantemente degradación y substitución, hay un contínuo requerimiento de cierto </a:t>
            </a:r>
            <a:r>
              <a:rPr lang="es-MX" b="1" smtClean="0"/>
              <a:t>mínimo de proteína</a:t>
            </a:r>
            <a:r>
              <a:rPr lang="es-MX" smtClean="0"/>
              <a:t> en la dieta, aún para adultos cuyo crecimiento ha cesado. </a:t>
            </a:r>
            <a:endParaRPr lang="es-ES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En los niños en crecimiento, en las mujeres gestantes, y en convalescientes el ingreso de proteínas debe exceder al gasto. </a:t>
            </a:r>
          </a:p>
          <a:p>
            <a:pPr eaLnBrk="1" hangingPunct="1">
              <a:buFontTx/>
              <a:buNone/>
            </a:pPr>
            <a:r>
              <a:rPr lang="es-MX" smtClean="0"/>
              <a:t>La cantidad de proteína al día necesaria depende de la calidad de las ingeridas y del resto de los alimentos ingeridos. </a:t>
            </a:r>
            <a:endParaRPr lang="es-ES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Las proteínas difieren notablemente por la clase de aminoácidos que contienen. Al sintetizar las células un tipo especial de proteína, deberán tener a su disposición todos los </a:t>
            </a:r>
            <a:r>
              <a:rPr lang="es-MX" b="1" smtClean="0"/>
              <a:t>aminoácidos</a:t>
            </a:r>
            <a:r>
              <a:rPr lang="es-MX" smtClean="0"/>
              <a:t> que la componen, pues con uno sólo que falte no pueden formar la proteína.</a:t>
            </a:r>
            <a:endParaRPr lang="es-ES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0668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Las células animales pueden elaborar ciertos aminoácidos, pero no todos y éstos últimos se convierten en esenciales en la dieta.</a:t>
            </a:r>
          </a:p>
          <a:p>
            <a:pPr eaLnBrk="1" hangingPunct="1">
              <a:buFontTx/>
              <a:buNone/>
            </a:pPr>
            <a:r>
              <a:rPr lang="es-MX" smtClean="0"/>
              <a:t>Hay </a:t>
            </a:r>
            <a:r>
              <a:rPr lang="es-MX" b="1" smtClean="0"/>
              <a:t>10 aminoácidos</a:t>
            </a:r>
            <a:r>
              <a:rPr lang="es-MX" smtClean="0"/>
              <a:t> necesarios para el organismo humano, las proteínas que los contienen todos se llaman </a:t>
            </a:r>
            <a:r>
              <a:rPr lang="es-MX" b="1" smtClean="0"/>
              <a:t>proteínas bases</a:t>
            </a:r>
            <a:r>
              <a:rPr lang="es-MX" smtClean="0"/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s-MX" smtClean="0"/>
          </a:p>
          <a:p>
            <a:pPr eaLnBrk="1" hangingPunct="1">
              <a:buFontTx/>
              <a:buNone/>
            </a:pPr>
            <a:r>
              <a:rPr lang="es-MX" smtClean="0"/>
              <a:t>Hay proteínas bases en:</a:t>
            </a:r>
          </a:p>
          <a:p>
            <a:pPr eaLnBrk="1" hangingPunct="1">
              <a:buFontTx/>
              <a:buNone/>
            </a:pPr>
            <a:endParaRPr lang="es-MX" smtClean="0"/>
          </a:p>
          <a:p>
            <a:pPr eaLnBrk="1" hangingPunct="1">
              <a:buFontTx/>
              <a:buNone/>
            </a:pPr>
            <a:r>
              <a:rPr lang="es-MX" smtClean="0"/>
              <a:t>Leche, carne y huevos</a:t>
            </a:r>
            <a:r>
              <a:rPr lang="es-MX" b="1" smtClean="0"/>
              <a:t>. </a:t>
            </a:r>
            <a:endParaRPr lang="es-ES" b="1" smtClean="0"/>
          </a:p>
          <a:p>
            <a:pPr eaLnBrk="1" hangingPunct="1"/>
            <a:endParaRPr lang="es-ES" b="1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s-MX" smtClean="0"/>
              <a:t>Minerales</a:t>
            </a:r>
            <a:endParaRPr lang="es-E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219200"/>
            <a:ext cx="60960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s-MX" sz="2800" smtClean="0"/>
              <a:t>Son esenciales unas 15 sales minerales: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MX" sz="2800" smtClean="0"/>
              <a:t>Cloruro sódico 2 a 10 gr.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MX" sz="2800" smtClean="0"/>
              <a:t>Potasio              1 a 2 gr.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MX" sz="2800" smtClean="0"/>
              <a:t>Magnesio          0 a 3 gr.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MX" sz="2800" smtClean="0"/>
              <a:t>Fósforo                1,5 gr.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MX" sz="2800" smtClean="0"/>
              <a:t>Calcio                  0,8 gr.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MX" sz="2800" smtClean="0"/>
              <a:t>Hierro              0,012 gr.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MX" sz="2800" smtClean="0"/>
              <a:t>Cobre               0,001 gr.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MX" sz="2800" smtClean="0"/>
              <a:t>Manganeso    0,0003 gr.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MX" sz="2800" smtClean="0"/>
              <a:t>Yodo           0,00003 gr.</a:t>
            </a:r>
            <a:endParaRPr lang="es-ES" sz="280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762000"/>
            <a:ext cx="77724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s-MX" smtClean="0"/>
              <a:t>La pérdida diaria de sales minerales (30 gr) en la </a:t>
            </a:r>
            <a:r>
              <a:rPr lang="es-MX" b="1" smtClean="0"/>
              <a:t>orina, sudor y materias fecales</a:t>
            </a:r>
            <a:r>
              <a:rPr lang="es-MX" smtClean="0"/>
              <a:t>; debe equilibrarse por el ingreso de cantidades equivalentes en los alimentos.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MX" smtClean="0"/>
              <a:t>Un régimen alimenticio sin minerales es más rápidamente </a:t>
            </a:r>
            <a:r>
              <a:rPr lang="es-MX" b="1" smtClean="0"/>
              <a:t>mortal</a:t>
            </a:r>
            <a:r>
              <a:rPr lang="es-MX" smtClean="0"/>
              <a:t> que la privación absoluta de alimentos, pues la excreción de los desechos del metabolismo impone la excreción simultánea de cierta cantidad de sales (para mantener constante el</a:t>
            </a:r>
            <a:r>
              <a:rPr lang="es-MX" b="1" smtClean="0"/>
              <a:t> PH de la sangre</a:t>
            </a:r>
            <a:r>
              <a:rPr lang="es-MX" smtClean="0"/>
              <a:t>.  </a:t>
            </a:r>
            <a:endParaRPr lang="es-E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Metabolismo basal</a:t>
            </a:r>
            <a:endParaRPr lang="es-E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s-MX" smtClean="0"/>
              <a:t>Es la cantidad de energía empleada por el organismo para mantenerse vivo.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MX" smtClean="0"/>
              <a:t>Para un adulto joven es de unas 1600 Kilocalorías díarias con un valor de 5% inferior en la mujer.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MX" smtClean="0"/>
              <a:t>Este metabolismo es proporcional a la superficie cutánea, calculándose según la talla y el peso.</a:t>
            </a:r>
            <a:endParaRPr lang="es-ES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9144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En la práctica la carencia de sales no ocurre porque están presentes en la </a:t>
            </a:r>
            <a:r>
              <a:rPr lang="es-MX" b="1" smtClean="0"/>
              <a:t>carne, huevos, queso, leche y vegetales</a:t>
            </a:r>
            <a:r>
              <a:rPr lang="es-MX" smtClean="0"/>
              <a:t>.</a:t>
            </a:r>
          </a:p>
          <a:p>
            <a:pPr eaLnBrk="1" hangingPunct="1">
              <a:buFontTx/>
              <a:buNone/>
            </a:pPr>
            <a:r>
              <a:rPr lang="es-MX" smtClean="0"/>
              <a:t>Pueden ocurrir carencias relativas de hierro, calcio, fósforo y yodo.</a:t>
            </a:r>
          </a:p>
          <a:p>
            <a:pPr eaLnBrk="1" hangingPunct="1">
              <a:buFontTx/>
              <a:buNone/>
            </a:pPr>
            <a:r>
              <a:rPr lang="es-MX" smtClean="0"/>
              <a:t>En la sangre hay la proporción de 0,9% de sales en su mayor parte </a:t>
            </a:r>
            <a:r>
              <a:rPr lang="es-MX" b="1" smtClean="0"/>
              <a:t>cloruro de sodio</a:t>
            </a:r>
            <a:r>
              <a:rPr lang="es-MX" smtClean="0"/>
              <a:t>.</a:t>
            </a:r>
            <a:endParaRPr lang="es-ES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s-MX" smtClean="0"/>
              <a:t>Cloruro de sodio</a:t>
            </a:r>
            <a:endParaRPr lang="es-ES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El sodio y el cloro mantienen el equilibrio osmótico y el equilibrio acido-básico en los líquidos corporales, además de ser elementos de las secreciones digestivas, como las del ácido clorhídrico del estómago y los jugos pancreáticos e intestinal. </a:t>
            </a:r>
          </a:p>
          <a:p>
            <a:pPr eaLnBrk="1" hangingPunct="1">
              <a:buFontTx/>
              <a:buNone/>
            </a:pPr>
            <a:r>
              <a:rPr lang="es-MX" smtClean="0"/>
              <a:t>Las sales de estas secreciones se reabsorben y emplean de nuevo.  Las necesidades de cloruro de sodio tienen mucha relación con las pérdidas en el sudor.</a:t>
            </a:r>
            <a:endParaRPr lang="es-ES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19200"/>
            <a:ext cx="7467600" cy="3657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El potasio y el magnesio son necesarios en las contracciones musculares y para el funcionamiento de muchas enzimas. </a:t>
            </a:r>
          </a:p>
          <a:p>
            <a:pPr eaLnBrk="1" hangingPunct="1">
              <a:buFontTx/>
              <a:buNone/>
            </a:pPr>
            <a:r>
              <a:rPr lang="es-MX" smtClean="0"/>
              <a:t>El calcio y el fósforo son los principales constituyentes de los huesos y dientes.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Fósforo</a:t>
            </a:r>
            <a:endParaRPr lang="es-E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El fósforo es sumamente importante en el metabolismo; DNA, RNA, ATP, etc, contienen todos fósforo.  La glucosa y otras substancias deben transformarse en compuestos intermedios </a:t>
            </a:r>
            <a:r>
              <a:rPr lang="es-MX" b="1" smtClean="0"/>
              <a:t>fosfarados</a:t>
            </a:r>
            <a:r>
              <a:rPr lang="es-MX" smtClean="0"/>
              <a:t> antes de poder ser utilizados como fuentes de energía. </a:t>
            </a:r>
            <a:endParaRPr lang="es-ES" smtClean="0"/>
          </a:p>
          <a:p>
            <a:pPr eaLnBrk="1" hangingPunct="1"/>
            <a:endParaRPr lang="es-ES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Metales trazas</a:t>
            </a:r>
            <a:endParaRPr lang="es-ES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Estos elementos son necesarios en cantidades pequeñísimas.  Actúan como componentes </a:t>
            </a:r>
            <a:r>
              <a:rPr lang="es-MX" b="1" smtClean="0"/>
              <a:t>metálicos</a:t>
            </a:r>
            <a:r>
              <a:rPr lang="es-MX" smtClean="0"/>
              <a:t> de sistemas enzimáticos.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Yodo</a:t>
            </a:r>
            <a:endParaRPr lang="es-ES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El yodo es un componente de la hormona tiroidea, su  carencia provoca </a:t>
            </a:r>
            <a:r>
              <a:rPr lang="es-MX" b="1" smtClean="0"/>
              <a:t>bocio.</a:t>
            </a:r>
            <a:endParaRPr lang="es-ES" b="1" smtClean="0"/>
          </a:p>
          <a:p>
            <a:pPr eaLnBrk="1" hangingPunct="1">
              <a:buFontTx/>
              <a:buNone/>
            </a:pPr>
            <a:r>
              <a:rPr lang="es-MX" smtClean="0"/>
              <a:t>Como medida preventiva ahora se complementa la sal común con pequeñas cantidades de yoduro potásico.</a:t>
            </a:r>
          </a:p>
          <a:p>
            <a:pPr eaLnBrk="1" hangingPunct="1">
              <a:buFontTx/>
              <a:buNone/>
            </a:pPr>
            <a:r>
              <a:rPr lang="es-MX" b="1" smtClean="0"/>
              <a:t>El yodo es abundante en el agua de mar y en los alimentos marinos.</a:t>
            </a:r>
          </a:p>
          <a:p>
            <a:pPr eaLnBrk="1" hangingPunct="1">
              <a:buFontTx/>
              <a:buNone/>
            </a:pPr>
            <a:endParaRPr lang="es-ES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El hierro</a:t>
            </a:r>
            <a:endParaRPr lang="es-ES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Es un componente de la hemoglobina y de los citocromos.  Este hierro se emplea ininterrumpidamente en forma cíclica, de manera que aparte de una hemorragia, las necesidades diarias de este metal son insignificantes.</a:t>
            </a:r>
            <a:endParaRPr lang="es-ES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181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Debido a que la mujer pierde mensualmente cantidades considerables de sangre, sus reservas de hierro suelen ser muy exiguas y es más probable en ella la aparición de anemia por falta de hierro.</a:t>
            </a:r>
          </a:p>
          <a:p>
            <a:pPr eaLnBrk="1" hangingPunct="1">
              <a:buFontTx/>
              <a:buNone/>
            </a:pPr>
            <a:r>
              <a:rPr lang="es-MX" smtClean="0"/>
              <a:t>Es necesaria una pequeña cantidad de cobre para favorecer la utilización del hierro, para el crecimiento normal y como componente de ciertas enzimas</a:t>
            </a:r>
            <a:endParaRPr lang="es-ES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Se requieren ínfimas cantidades de manganeso, cobalto, molibdeno y cinc para el crecimiento y como activadores de enzimas.</a:t>
            </a:r>
            <a:endParaRPr lang="es-ES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Vitaminas</a:t>
            </a:r>
            <a:endParaRPr lang="es-ES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Son compuestos orgánicos que no pueden ser elaboradas por nuestro organismo y son indispensables para que el metabolismo se produzca normalmente.</a:t>
            </a:r>
          </a:p>
          <a:p>
            <a:pPr eaLnBrk="1" hangingPunct="1">
              <a:buFontTx/>
              <a:buNone/>
            </a:pPr>
            <a:r>
              <a:rPr lang="es-MX" smtClean="0"/>
              <a:t>Basta con ingerir alimentos variados para obtener la gama completa de vitaminas necesarias. </a:t>
            </a:r>
            <a:endParaRPr lang="es-E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382000" cy="4953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Un adulto joven normal utiliza 40 Kcal /m</a:t>
            </a:r>
            <a:r>
              <a:rPr lang="es-MX" smtClean="0">
                <a:cs typeface="Times New Roman" charset="0"/>
              </a:rPr>
              <a:t>² de superficie corporal y por hora.</a:t>
            </a:r>
          </a:p>
          <a:p>
            <a:pPr eaLnBrk="1" hangingPunct="1">
              <a:buFontTx/>
              <a:buNone/>
            </a:pPr>
            <a:r>
              <a:rPr lang="es-MX" smtClean="0">
                <a:cs typeface="Times New Roman" charset="0"/>
              </a:rPr>
              <a:t>Con el incremento de temperatura el metabolismo basal aumenta en un 5% por cada grado de elevación de la temperatura corporal.  Por eso se pierde peso durante las enfermedades febriles (otra razón es que comemos menos cuando no nos sentimos bien).</a:t>
            </a:r>
            <a:endParaRPr lang="es-ES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Los lactantes y niños mayores cuyos regímenes son restringidos necesitan cantidades complementarias de vitaminas especialmente A y D.</a:t>
            </a:r>
            <a:endParaRPr lang="es-ES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Las necesidades vitamínicas de los animales no son las mismas, muchos no necesitan vitamina C, puesto que tienen facultad de elaborarla, sólo al ser humano, monos y cobayos les es imprescindible en sus alimentos. </a:t>
            </a:r>
            <a:endParaRPr lang="es-ES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Cada vitamina sirve como parte integral de una coenzima, para una o más de las reacciones enzimáticas fundamentales para todos los seres vivos.</a:t>
            </a:r>
          </a:p>
          <a:p>
            <a:pPr eaLnBrk="1" hangingPunct="1">
              <a:buFontTx/>
              <a:buNone/>
            </a:pPr>
            <a:r>
              <a:rPr lang="es-MX" smtClean="0"/>
              <a:t>Las plantas necesitan las mismas vitaminas que los animales aunque las sintetizan todas con excepción de la biotina.</a:t>
            </a:r>
            <a:endParaRPr lang="es-ES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981200"/>
            <a:ext cx="7772400" cy="1143000"/>
          </a:xfrm>
        </p:spPr>
        <p:txBody>
          <a:bodyPr/>
          <a:lstStyle/>
          <a:p>
            <a:pPr eaLnBrk="1" hangingPunct="1"/>
            <a:r>
              <a:rPr lang="es-MX" smtClean="0"/>
              <a:t>Vitaminas Liposolubles</a:t>
            </a:r>
            <a:endParaRPr lang="es-ES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Vitamina A</a:t>
            </a:r>
            <a:endParaRPr lang="es-ES" smtClean="0"/>
          </a:p>
        </p:txBody>
      </p:sp>
      <p:sp>
        <p:nvSpPr>
          <p:cNvPr id="3584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 Retinol.- se halla en productos animales como </a:t>
            </a:r>
            <a:r>
              <a:rPr lang="es-MX" b="1" smtClean="0"/>
              <a:t>mantequilla, huevos y aceite de hígado de pescado.  Los vegetales la contienen en el caroteno </a:t>
            </a:r>
            <a:r>
              <a:rPr lang="es-MX" smtClean="0"/>
              <a:t>que al desdoblarse dentro de células animales se convierte en dos moléculas de vitamina A.</a:t>
            </a:r>
            <a:endParaRPr lang="es-ES" smtClean="0"/>
          </a:p>
          <a:p>
            <a:pPr eaLnBrk="1" hangingPunct="1"/>
            <a:endParaRPr lang="es-ES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El requerimiento diario para una adulto es de 1,5 mg (5000 unidades internacionales ), en un niño menor de 3 años es de 0,6mg.</a:t>
            </a:r>
          </a:p>
          <a:p>
            <a:pPr eaLnBrk="1" hangingPunct="1">
              <a:buFontTx/>
              <a:buNone/>
            </a:pPr>
            <a:r>
              <a:rPr lang="es-MX" smtClean="0"/>
              <a:t>Es necesaria para la conservación y crecimiento de las células epiteliales de la piel, ojo, vías digestivas y aparato respiratorio.  Se almacena en el hígado.</a:t>
            </a:r>
            <a:endParaRPr lang="es-ES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En la avitaminosis </a:t>
            </a:r>
            <a:r>
              <a:rPr lang="es-MX" b="1" smtClean="0"/>
              <a:t>A</a:t>
            </a:r>
            <a:r>
              <a:rPr lang="es-MX" smtClean="0"/>
              <a:t> las células epiteliales presentan menos resistencia a la infección (es antiinfecciosa), atrofia de las glándulas, esterilidad en el varón, interrupción del crecimiento esquelético, xeroftalmia, alteraciones en el sistema nervioso, falta de esmalte de los dientes, ceguera nocturna.</a:t>
            </a:r>
            <a:endParaRPr lang="es-ES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Vitamina D</a:t>
            </a:r>
            <a:endParaRPr lang="es-ES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057400"/>
            <a:ext cx="88392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Colecalciferol, es antiraquítica. </a:t>
            </a:r>
          </a:p>
          <a:p>
            <a:pPr eaLnBrk="1" hangingPunct="1">
              <a:buFontTx/>
              <a:buNone/>
            </a:pPr>
            <a:r>
              <a:rPr lang="es-MX" smtClean="0"/>
              <a:t> Provoca la movilización del calcio y el fosfato de los huesos y estimula el paso de calcio a través de la mucosa intestinal.</a:t>
            </a:r>
          </a:p>
          <a:p>
            <a:pPr eaLnBrk="1" hangingPunct="1">
              <a:buFontTx/>
              <a:buNone/>
            </a:pPr>
            <a:r>
              <a:rPr lang="es-MX" smtClean="0"/>
              <a:t>Se forma en la piel a partir del 7-dehidrocolesterol por acción de la luz ultravioleta.</a:t>
            </a:r>
            <a:endParaRPr lang="es-ES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Vitamina E</a:t>
            </a:r>
            <a:endParaRPr lang="es-ES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Alfa-tocoferol.- Es necesaria para evitar la esterilidad en animales, en el ser humano no esta completamente demostrado.</a:t>
            </a:r>
          </a:p>
          <a:p>
            <a:pPr eaLnBrk="1" hangingPunct="1">
              <a:buFontTx/>
              <a:buNone/>
            </a:pPr>
            <a:r>
              <a:rPr lang="es-MX" smtClean="0"/>
              <a:t>Abunda tanto en los aceites animales y vegetales.</a:t>
            </a:r>
          </a:p>
          <a:p>
            <a:pPr eaLnBrk="1" hangingPunct="1">
              <a:buFontTx/>
              <a:buNone/>
            </a:pPr>
            <a:r>
              <a:rPr lang="es-MX" smtClean="0"/>
              <a:t>Actúa como antioxidante y protector de algunos componentes celulares  inestables </a:t>
            </a:r>
            <a:endParaRPr lang="es-ES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pPr eaLnBrk="1" hangingPunct="1"/>
            <a:r>
              <a:rPr lang="es-MX" smtClean="0"/>
              <a:t>Vitamina K</a:t>
            </a:r>
            <a:endParaRPr lang="es-ES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Es un conjunto de sustancias similares. Participan en la coagulación normal de la sangre, estimulando la síntesis de protrombina y proconvertina, dos componentes del sistema de coagulación sanguíneo.</a:t>
            </a:r>
          </a:p>
          <a:p>
            <a:pPr eaLnBrk="1" hangingPunct="1">
              <a:buFontTx/>
              <a:buNone/>
            </a:pPr>
            <a:r>
              <a:rPr lang="es-MX" smtClean="0"/>
              <a:t>Estan presentes en un gran número de alimentos, además son elaboradas por bacterias en el intestino humano. 1 a 5 mg diarios. </a:t>
            </a:r>
            <a:endParaRPr lang="es-E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Necesidades energéticas </a:t>
            </a:r>
            <a:endParaRPr lang="es-E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Si un individuo permanece acostado durante las 24 horas y en este tiempo come, gastará unas 1800 Kcal, las 200 de más son necesarias para los movimientos de los músculos del aparato digestivo, secreción de jugos y la absorción activa de los productos de la digestión. </a:t>
            </a:r>
            <a:endParaRPr lang="es-ES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676400"/>
            <a:ext cx="7772400" cy="1143000"/>
          </a:xfrm>
        </p:spPr>
        <p:txBody>
          <a:bodyPr/>
          <a:lstStyle/>
          <a:p>
            <a:pPr eaLnBrk="1" hangingPunct="1"/>
            <a:r>
              <a:rPr lang="es-MX" smtClean="0"/>
              <a:t>Vitaminas hidrosolubles</a:t>
            </a:r>
            <a:endParaRPr lang="es-ES" smtClean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b="1" smtClean="0"/>
              <a:t>Vitamina C</a:t>
            </a:r>
            <a:endParaRPr lang="es-ES" b="1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Acido ascórbico.- es inestable, se destruye con la </a:t>
            </a:r>
            <a:r>
              <a:rPr lang="es-MX" b="1" smtClean="0"/>
              <a:t>cocción.</a:t>
            </a:r>
            <a:r>
              <a:rPr lang="es-MX" smtClean="0"/>
              <a:t> La avitaminosis </a:t>
            </a:r>
            <a:r>
              <a:rPr lang="es-MX" b="1" smtClean="0"/>
              <a:t>C</a:t>
            </a:r>
            <a:r>
              <a:rPr lang="es-MX" smtClean="0"/>
              <a:t> provoca escorbuto.  Aparece cuando las personas no comen </a:t>
            </a:r>
            <a:r>
              <a:rPr lang="es-MX" b="1" smtClean="0"/>
              <a:t>frutos crudos, vegetales y carnes en estado natural (fresco)</a:t>
            </a:r>
            <a:r>
              <a:rPr lang="es-MX" smtClean="0"/>
              <a:t> durante largos períodos</a:t>
            </a:r>
            <a:endParaRPr lang="es-ES" smtClean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85800"/>
            <a:ext cx="7772400" cy="5257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Es un agente activo en las oxidaciones celulares especialmente en la de la </a:t>
            </a:r>
            <a:r>
              <a:rPr lang="es-MX" b="1" smtClean="0"/>
              <a:t>tirosina.</a:t>
            </a:r>
          </a:p>
          <a:p>
            <a:pPr eaLnBrk="1" hangingPunct="1">
              <a:buFontTx/>
              <a:buNone/>
            </a:pPr>
            <a:r>
              <a:rPr lang="es-MX" smtClean="0"/>
              <a:t>Participa en la hidroxilación de los aminoácidos prolina y lisina para formar dos de los constituyentes del </a:t>
            </a:r>
            <a:r>
              <a:rPr lang="es-MX" b="1" smtClean="0"/>
              <a:t>colágeno.</a:t>
            </a:r>
          </a:p>
          <a:p>
            <a:pPr eaLnBrk="1" hangingPunct="1">
              <a:buFontTx/>
              <a:buNone/>
            </a:pPr>
            <a:r>
              <a:rPr lang="es-MX" smtClean="0"/>
              <a:t>En su ausencia los capilares se hacen frágiles y dan lugar a </a:t>
            </a:r>
            <a:r>
              <a:rPr lang="es-MX" b="1" smtClean="0"/>
              <a:t>hemorragias subcutáneas e intraarticulares</a:t>
            </a:r>
            <a:r>
              <a:rPr lang="es-MX" smtClean="0"/>
              <a:t>.  Adultos 75 a 100mg diarios (1/4 de litro de zumo de naranja)</a:t>
            </a:r>
            <a:endParaRPr lang="es-ES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Complejo vitamínico B</a:t>
            </a:r>
            <a:br>
              <a:rPr lang="es-MX" smtClean="0"/>
            </a:br>
            <a:r>
              <a:rPr lang="es-MX" b="1" smtClean="0"/>
              <a:t>Tiamina</a:t>
            </a:r>
            <a:endParaRPr lang="es-ES" b="1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B1.- En el hígado, nueces, carne de cerdo, levaduras y granos enteros de cereales.  Adulto 2 a 3 mg.</a:t>
            </a:r>
          </a:p>
          <a:p>
            <a:pPr eaLnBrk="1" hangingPunct="1">
              <a:buFontTx/>
              <a:buNone/>
            </a:pPr>
            <a:r>
              <a:rPr lang="es-MX" smtClean="0"/>
              <a:t>Su ausencia dificulta el metabolismo hidrocarbonado: fatiga, anorexia, debilidad y calambres.</a:t>
            </a:r>
          </a:p>
          <a:p>
            <a:pPr eaLnBrk="1" hangingPunct="1">
              <a:buFontTx/>
              <a:buNone/>
            </a:pPr>
            <a:r>
              <a:rPr lang="es-MX" smtClean="0"/>
              <a:t>Casos extremos: degeneración dolorosa de las nervios, atrofia muscular y parálisis. </a:t>
            </a:r>
          </a:p>
          <a:p>
            <a:pPr eaLnBrk="1" hangingPunct="1">
              <a:buFontTx/>
              <a:buNone/>
            </a:pPr>
            <a:endParaRPr lang="es-ES" smtClean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Complejo vitamínico B</a:t>
            </a:r>
            <a:br>
              <a:rPr lang="es-MX" smtClean="0"/>
            </a:br>
            <a:r>
              <a:rPr lang="es-MX" b="1" smtClean="0"/>
              <a:t>Riboflavina</a:t>
            </a:r>
            <a:endParaRPr lang="es-ES" b="1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B2 o G.- Es un pigmento amarillo, se encuentra: levaduras, hígado, germen de trigo, carne, huevos y queso.</a:t>
            </a:r>
          </a:p>
          <a:p>
            <a:pPr eaLnBrk="1" hangingPunct="1">
              <a:buFontTx/>
              <a:buNone/>
            </a:pPr>
            <a:r>
              <a:rPr lang="es-MX" smtClean="0"/>
              <a:t>Requerimiento: 1 a 2 mg diarios.</a:t>
            </a:r>
          </a:p>
          <a:p>
            <a:pPr eaLnBrk="1" hangingPunct="1">
              <a:buFontTx/>
              <a:buNone/>
            </a:pPr>
            <a:r>
              <a:rPr lang="es-MX" smtClean="0"/>
              <a:t>Deficiencia: grietas en los ángulos de la boca, lengua rojo-púrpura y detención del crecimiento. </a:t>
            </a:r>
            <a:endParaRPr lang="es-ES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Complejo B</a:t>
            </a:r>
            <a:br>
              <a:rPr lang="es-MX" smtClean="0"/>
            </a:br>
            <a:r>
              <a:rPr lang="es-MX" b="1" smtClean="0"/>
              <a:t>Niacina</a:t>
            </a:r>
            <a:endParaRPr lang="es-ES" b="1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Acido nicotínico.- Es un componente de dos coenzimas.</a:t>
            </a:r>
          </a:p>
          <a:p>
            <a:pPr eaLnBrk="1" hangingPunct="1">
              <a:buFontTx/>
              <a:buNone/>
            </a:pPr>
            <a:r>
              <a:rPr lang="es-MX" smtClean="0"/>
              <a:t>Se encuentra en: levaduras, vegetales crudos, carne y cerveza. Requerimiento: 20-25mg.</a:t>
            </a:r>
          </a:p>
          <a:p>
            <a:pPr eaLnBrk="1" hangingPunct="1">
              <a:buFontTx/>
              <a:buNone/>
            </a:pPr>
            <a:r>
              <a:rPr lang="es-MX" smtClean="0"/>
              <a:t>Deficiencia: Dermatitis, diarrea y manifestaciones demenciales</a:t>
            </a:r>
            <a:endParaRPr lang="es-ES" smtClean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Complejo B</a:t>
            </a:r>
            <a:br>
              <a:rPr lang="es-MX" smtClean="0"/>
            </a:br>
            <a:r>
              <a:rPr lang="es-MX" b="1" smtClean="0"/>
              <a:t>Piridoxina</a:t>
            </a:r>
            <a:endParaRPr lang="es-ES" b="1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B6.- Se encuentra en: carne, huevos, nueces, cereales completos y frijoles.</a:t>
            </a:r>
          </a:p>
          <a:p>
            <a:pPr eaLnBrk="1" hangingPunct="1">
              <a:buFontTx/>
              <a:buNone/>
            </a:pPr>
            <a:r>
              <a:rPr lang="es-MX" smtClean="0"/>
              <a:t>Deficiencia: Baja las defensas, detiene el crecimiento y anemia.</a:t>
            </a:r>
          </a:p>
          <a:p>
            <a:pPr eaLnBrk="1" hangingPunct="1">
              <a:buFontTx/>
              <a:buNone/>
            </a:pPr>
            <a:r>
              <a:rPr lang="es-MX" smtClean="0"/>
              <a:t>Requerimiento: 1 a 2mg.</a:t>
            </a:r>
            <a:endParaRPr lang="es-ES" smtClean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Complejo B</a:t>
            </a:r>
            <a:br>
              <a:rPr lang="es-MX" smtClean="0"/>
            </a:br>
            <a:r>
              <a:rPr lang="es-MX" b="1" smtClean="0"/>
              <a:t>Acido pantoténico</a:t>
            </a:r>
            <a:endParaRPr lang="es-ES" b="1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s-MX" smtClean="0"/>
              <a:t>Esta vitamina es necesaria para mantener en estado normal los nervios y la piel. Coenzima A.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MX" smtClean="0"/>
              <a:t>Deficiencia: falta de crecimiento, dermatitis, agrisado del pelo y lesiones de las glándulas suprarrenales.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MX" smtClean="0"/>
              <a:t>Requerimiento: 20mg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MX" smtClean="0"/>
              <a:t>Abundantes en: huevos, carne y aguacates. </a:t>
            </a:r>
            <a:endParaRPr lang="es-ES" smtClean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Complejo B</a:t>
            </a:r>
            <a:br>
              <a:rPr lang="es-MX" smtClean="0"/>
            </a:br>
            <a:r>
              <a:rPr lang="es-MX" b="1" smtClean="0"/>
              <a:t>Biotina</a:t>
            </a:r>
            <a:endParaRPr lang="es-ES" b="1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Es una coenzima para reacciones en las que participa el CO2 y sirve para la carboxilación de acetil-coenzima  A.  Predomina en: melazas, hígado y yema de huevo.</a:t>
            </a:r>
          </a:p>
          <a:p>
            <a:pPr eaLnBrk="1" hangingPunct="1">
              <a:buFontTx/>
              <a:buNone/>
            </a:pPr>
            <a:r>
              <a:rPr lang="es-MX" smtClean="0"/>
              <a:t>Deficiencia: Inflamaciones cutáneas</a:t>
            </a:r>
          </a:p>
          <a:p>
            <a:pPr eaLnBrk="1" hangingPunct="1">
              <a:buFontTx/>
              <a:buNone/>
            </a:pPr>
            <a:r>
              <a:rPr lang="es-MX" smtClean="0"/>
              <a:t>Requerimiento: 0.001mg</a:t>
            </a:r>
          </a:p>
          <a:p>
            <a:pPr eaLnBrk="1" hangingPunct="1">
              <a:buFontTx/>
              <a:buNone/>
            </a:pPr>
            <a:endParaRPr lang="es-MX" smtClean="0"/>
          </a:p>
          <a:p>
            <a:pPr eaLnBrk="1" hangingPunct="1">
              <a:buFontTx/>
              <a:buNone/>
            </a:pPr>
            <a:endParaRPr lang="es-ES" smtClean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Complejo B</a:t>
            </a:r>
            <a:br>
              <a:rPr lang="es-MX" smtClean="0"/>
            </a:br>
            <a:endParaRPr lang="es-ES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6962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MX" b="1" smtClean="0"/>
              <a:t>Acido fólico,B12, colina, inositol y ácido paraaminobenzoico </a:t>
            </a:r>
            <a:r>
              <a:rPr lang="es-MX" smtClean="0"/>
              <a:t>: evitan la anemia porque participan en la síntesis de los ácidos nucleicos que intervienen en la producción de eritrocitos. </a:t>
            </a:r>
          </a:p>
          <a:p>
            <a:pPr eaLnBrk="1" hangingPunct="1">
              <a:buFontTx/>
              <a:buNone/>
            </a:pPr>
            <a:r>
              <a:rPr lang="es-MX" smtClean="0"/>
              <a:t>Indirectamente son factores de crecimiento. La colina es un factor de crecimiento cuya ausencia ocasiona hemorragias renales. </a:t>
            </a:r>
            <a:endParaRPr lang="es-E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MX" sz="2800" smtClean="0"/>
              <a:t>Una persona que lleva una vida sedentaria usa 2500 Kcal/día y otra que hace mucho trabajo físico puede gastar 6000 o más Kcal/día.</a:t>
            </a:r>
          </a:p>
          <a:p>
            <a:pPr eaLnBrk="1" hangingPunct="1">
              <a:buFontTx/>
              <a:buNone/>
            </a:pPr>
            <a:r>
              <a:rPr lang="es-MX" sz="2800" smtClean="0"/>
              <a:t>Muchas personas logran ese equilibrio, de modo que su peso persiste invariablemente durante años. Por otra parte en los adultos mayores existe la tendencia a ganar peso, ya que la actividad física, pero no el apetito, disminuye con la edad.</a:t>
            </a:r>
          </a:p>
          <a:p>
            <a:pPr eaLnBrk="1" hangingPunct="1">
              <a:buFontTx/>
              <a:buNone/>
            </a:pPr>
            <a:r>
              <a:rPr lang="es-MX" sz="2800" smtClean="0"/>
              <a:t>Un exceso de 10 Kcal diarias da lugar a ganar hasta 1 Kg de peso al año.</a:t>
            </a:r>
            <a:endParaRPr lang="es-ES" sz="2800" smtClean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057400"/>
            <a:ext cx="7772400" cy="1143000"/>
          </a:xfrm>
        </p:spPr>
        <p:txBody>
          <a:bodyPr/>
          <a:lstStyle/>
          <a:p>
            <a:pPr eaLnBrk="1" hangingPunct="1"/>
            <a:r>
              <a:rPr lang="es-MX" b="1" smtClean="0"/>
              <a:t>Regímenes alimenticios</a:t>
            </a:r>
            <a:endParaRPr lang="es-ES" b="1" smtClean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6705600" cy="3886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Los seres humanos podemos adaptarnos a una variedad de dietas:</a:t>
            </a:r>
          </a:p>
          <a:p>
            <a:pPr eaLnBrk="1" hangingPunct="1">
              <a:buFontTx/>
              <a:buNone/>
            </a:pPr>
            <a:endParaRPr lang="es-MX" smtClean="0"/>
          </a:p>
          <a:p>
            <a:pPr eaLnBrk="1" hangingPunct="1">
              <a:buFontTx/>
              <a:buNone/>
            </a:pPr>
            <a:r>
              <a:rPr lang="es-MX" smtClean="0"/>
              <a:t>Podemos vivir con una constituida por proteínas con pequeñas cantidades de grasas y carbohidratos.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4676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Otra dieta puede estar compuesta principalmente por carbohidratos con pequeñas cantidades de proteínas y grasas.</a:t>
            </a:r>
          </a:p>
          <a:p>
            <a:pPr eaLnBrk="1" hangingPunct="1">
              <a:buFontTx/>
              <a:buNone/>
            </a:pPr>
            <a:r>
              <a:rPr lang="es-MX" smtClean="0"/>
              <a:t>Y la última opción es una dieta formada principalmente por grasas con pequeñas cantidades de proteína y carbohidratos. (esquimales).</a:t>
            </a:r>
            <a:endParaRPr lang="es-ES" smtClean="0"/>
          </a:p>
          <a:p>
            <a:pPr eaLnBrk="1" hangingPunct="1"/>
            <a:endParaRPr lang="es-ES" smtClean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143000"/>
            <a:ext cx="8153400" cy="51054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s-MX" smtClean="0"/>
          </a:p>
          <a:p>
            <a:pPr eaLnBrk="1" hangingPunct="1">
              <a:buFontTx/>
              <a:buNone/>
            </a:pPr>
            <a:endParaRPr lang="es-MX" smtClean="0"/>
          </a:p>
          <a:p>
            <a:pPr eaLnBrk="1" hangingPunct="1">
              <a:buFontTx/>
              <a:buNone/>
            </a:pPr>
            <a:r>
              <a:rPr lang="es-MX" smtClean="0"/>
              <a:t>Se ha demostrado que los regímenes alimenticios de pocas calorías son los más saludables.</a:t>
            </a:r>
            <a:endParaRPr lang="es-ES" smtClean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El régimen alimenticio adecuado debe proveer </a:t>
            </a:r>
            <a:r>
              <a:rPr lang="es-MX" b="1" smtClean="0"/>
              <a:t>agua, sales, vitaminas, calorías</a:t>
            </a:r>
            <a:r>
              <a:rPr lang="es-MX" smtClean="0"/>
              <a:t> (sólo para compensar el gasto diario de energía), </a:t>
            </a:r>
            <a:r>
              <a:rPr lang="es-MX" b="1" smtClean="0"/>
              <a:t>grasas </a:t>
            </a:r>
            <a:r>
              <a:rPr lang="es-MX" smtClean="0"/>
              <a:t>y </a:t>
            </a:r>
            <a:r>
              <a:rPr lang="es-MX" b="1" smtClean="0"/>
              <a:t>proteínas</a:t>
            </a:r>
            <a:r>
              <a:rPr lang="es-MX" smtClean="0"/>
              <a:t> para la reparación de tejidos.</a:t>
            </a:r>
            <a:endParaRPr lang="es-ES" smtClean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3600" smtClean="0"/>
              <a:t>TIPS PARA UNA ALIMENTACION EFICIENTE</a:t>
            </a:r>
            <a:endParaRPr lang="es-ES" sz="3600" smtClean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smtClean="0"/>
              <a:t>Consuma frutas (enteras y en jugos).</a:t>
            </a:r>
          </a:p>
          <a:p>
            <a:pPr eaLnBrk="1" hangingPunct="1"/>
            <a:r>
              <a:rPr lang="es-MX" smtClean="0"/>
              <a:t>Consuma verduras.</a:t>
            </a:r>
          </a:p>
          <a:p>
            <a:pPr eaLnBrk="1" hangingPunct="1"/>
            <a:r>
              <a:rPr lang="es-MX" smtClean="0"/>
              <a:t>Procure que el momento de la alimentación se realice en un ambiente agradable, sin prisas ni ansiedades o disgustos.</a:t>
            </a:r>
          </a:p>
          <a:p>
            <a:pPr eaLnBrk="1" hangingPunct="1"/>
            <a:r>
              <a:rPr lang="es-MX" smtClean="0"/>
              <a:t>Modere el consumo de sal y azúcar.</a:t>
            </a:r>
          </a:p>
          <a:p>
            <a:pPr eaLnBrk="1" hangingPunct="1"/>
            <a:r>
              <a:rPr lang="es-MX" smtClean="0"/>
              <a:t>Mastique bien y despacio.</a:t>
            </a:r>
          </a:p>
          <a:p>
            <a:pPr eaLnBrk="1" hangingPunct="1"/>
            <a:endParaRPr lang="es-ES" smtClean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001000" cy="5105400"/>
          </a:xfrm>
        </p:spPr>
        <p:txBody>
          <a:bodyPr/>
          <a:lstStyle/>
          <a:p>
            <a:pPr eaLnBrk="1" hangingPunct="1"/>
            <a:r>
              <a:rPr lang="es-MX" smtClean="0"/>
              <a:t>Consuma al menos tres comidas diarias, en lo posible en el mismo horario. </a:t>
            </a:r>
          </a:p>
          <a:p>
            <a:pPr eaLnBrk="1" hangingPunct="1"/>
            <a:r>
              <a:rPr lang="es-MX" smtClean="0"/>
              <a:t>Evite los alimentos con muchas grasas: carnes gordas, embutidos, manteca de cerdo, piel de pollo, nata de la leche, alimentos fritos, manteca y mantequilla.</a:t>
            </a:r>
          </a:p>
          <a:p>
            <a:pPr eaLnBrk="1" hangingPunct="1"/>
            <a:r>
              <a:rPr lang="es-MX" smtClean="0"/>
              <a:t>Consuma diariamente una alimentación variada, suficiente y balanceada. Para ello escoja alimentos de todos los grupos:</a:t>
            </a:r>
            <a:endParaRPr lang="es-ES" smtClean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362200"/>
            <a:ext cx="7772400" cy="1143000"/>
          </a:xfrm>
        </p:spPr>
        <p:txBody>
          <a:bodyPr/>
          <a:lstStyle/>
          <a:p>
            <a:pPr eaLnBrk="1" hangingPunct="1"/>
            <a:r>
              <a:rPr lang="es-MX" smtClean="0"/>
              <a:t>SIETE GRUPOS ALIMENTICIOS</a:t>
            </a:r>
            <a:endParaRPr lang="es-ES" smtClean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914400"/>
            <a:ext cx="7772400" cy="1143000"/>
          </a:xfrm>
        </p:spPr>
        <p:txBody>
          <a:bodyPr/>
          <a:lstStyle/>
          <a:p>
            <a:pPr eaLnBrk="1" hangingPunct="1"/>
            <a:r>
              <a:rPr lang="es-MX" smtClean="0"/>
              <a:t>1.</a:t>
            </a:r>
            <a:r>
              <a:rPr lang="es-MX" b="1" smtClean="0"/>
              <a:t>Cereales, tubérculos y plátanos</a:t>
            </a:r>
            <a:endParaRPr lang="es-ES" b="1" smtClean="0"/>
          </a:p>
        </p:txBody>
      </p:sp>
      <p:sp>
        <p:nvSpPr>
          <p:cNvPr id="6041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s-MX" smtClean="0"/>
          </a:p>
          <a:p>
            <a:pPr eaLnBrk="1" hangingPunct="1">
              <a:buFontTx/>
              <a:buNone/>
            </a:pPr>
            <a:r>
              <a:rPr lang="es-MX" smtClean="0"/>
              <a:t>Aportan con carbohidratos, hierro y vitaminas del complejo B.  Los cereales son el arroz, avena, trigo, cebada y maíz.  Los derivados son pastas, pan, galletas, tortas y todos los productos elaborados con harina. </a:t>
            </a:r>
            <a:endParaRPr lang="es-ES" smtClean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828800"/>
            <a:ext cx="7315200" cy="3276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Los tubérculos más consumidos en nuestro medio son la papa y la yuca.</a:t>
            </a:r>
          </a:p>
          <a:p>
            <a:pPr eaLnBrk="1" hangingPunct="1">
              <a:buFontTx/>
              <a:buNone/>
            </a:pPr>
            <a:r>
              <a:rPr lang="es-MX" smtClean="0"/>
              <a:t>Recomendación diaria: 5 onzas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229600" cy="5029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Si el ingreso calórico es inferior a las necesidades energéticas, el organismo recurre a sus reservas.  Las primeras utilizadas son los hidratos de carbono almacenados como glucógeno en el hígado y músculos. </a:t>
            </a:r>
          </a:p>
          <a:p>
            <a:pPr eaLnBrk="1" hangingPunct="1">
              <a:buFontTx/>
              <a:buNone/>
            </a:pPr>
            <a:r>
              <a:rPr lang="es-MX" smtClean="0"/>
              <a:t> Después se retiran grasas de los depósitos las cuales se metabolizan para obtener energía.</a:t>
            </a:r>
            <a:endParaRPr lang="es-ES" smtClean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620000" cy="4648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1 onza = 1 rebanada de pan</a:t>
            </a:r>
          </a:p>
          <a:p>
            <a:pPr eaLnBrk="1" hangingPunct="1">
              <a:buFontTx/>
              <a:buNone/>
            </a:pPr>
            <a:r>
              <a:rPr lang="es-MX" smtClean="0"/>
              <a:t>            = ½ taza de arroz, pasta. maduro</a:t>
            </a:r>
          </a:p>
          <a:p>
            <a:pPr eaLnBrk="1" hangingPunct="1">
              <a:buFontTx/>
              <a:buNone/>
            </a:pPr>
            <a:r>
              <a:rPr lang="es-MX" smtClean="0"/>
              <a:t>            = 1 papa pequeña</a:t>
            </a:r>
          </a:p>
          <a:p>
            <a:pPr eaLnBrk="1" hangingPunct="1">
              <a:buFontTx/>
              <a:buNone/>
            </a:pPr>
            <a:r>
              <a:rPr lang="es-MX" smtClean="0"/>
              <a:t>            = 3 galletas integrales</a:t>
            </a:r>
          </a:p>
          <a:p>
            <a:pPr eaLnBrk="1" hangingPunct="1">
              <a:buFontTx/>
              <a:buNone/>
            </a:pPr>
            <a:r>
              <a:rPr lang="es-MX" smtClean="0"/>
              <a:t>            = 3 tazas de cangil</a:t>
            </a:r>
          </a:p>
          <a:p>
            <a:pPr eaLnBrk="1" hangingPunct="1">
              <a:buFontTx/>
              <a:buNone/>
            </a:pPr>
            <a:r>
              <a:rPr lang="es-MX" smtClean="0"/>
              <a:t>            = ¾ taza de cereal</a:t>
            </a:r>
          </a:p>
          <a:p>
            <a:pPr eaLnBrk="1" hangingPunct="1">
              <a:buFontTx/>
              <a:buNone/>
            </a:pPr>
            <a:r>
              <a:rPr lang="es-MX" smtClean="0"/>
              <a:t>            = 1 tortilla de maiz</a:t>
            </a:r>
            <a:endParaRPr lang="es-ES" smtClean="0"/>
          </a:p>
          <a:p>
            <a:pPr eaLnBrk="1" hangingPunct="1"/>
            <a:endParaRPr lang="es-ES" smtClean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2. </a:t>
            </a:r>
            <a:r>
              <a:rPr lang="es-MX" b="1" smtClean="0"/>
              <a:t>Hortalizas y verduras</a:t>
            </a:r>
            <a:endParaRPr lang="es-ES" b="1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Aportan con vitaminas, fibra, minerales y agua.  Las que tienen mayor contenido de vitamina A son: zanahoria, espinaca, acelga, tomate, brócoli y coliflor.</a:t>
            </a:r>
          </a:p>
          <a:p>
            <a:pPr eaLnBrk="1" hangingPunct="1">
              <a:buFontTx/>
              <a:buNone/>
            </a:pPr>
            <a:r>
              <a:rPr lang="es-MX" smtClean="0"/>
              <a:t>Consumo diario: 2 tazas de vegetales</a:t>
            </a:r>
            <a:endParaRPr lang="es-ES" smtClean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3. </a:t>
            </a:r>
            <a:r>
              <a:rPr lang="es-MX" b="1" smtClean="0"/>
              <a:t>Frutas</a:t>
            </a:r>
            <a:endParaRPr lang="es-ES" b="1" smtClean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296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s-MX" smtClean="0"/>
              <a:t>Se destacan por su aporte nutricional en vitaminas especialmente las hidrosolubles como la C y A, además de fibra y agua.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MX" smtClean="0"/>
              <a:t>Las frutas con mayor aporte de </a:t>
            </a:r>
            <a:r>
              <a:rPr lang="es-MX" b="1" smtClean="0"/>
              <a:t>vitamina C son:  guayaba,  mango, papaya,  naranja y  frutilla.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MX" smtClean="0"/>
              <a:t>Las que aportan con </a:t>
            </a:r>
            <a:r>
              <a:rPr lang="es-MX" b="1" smtClean="0"/>
              <a:t>vitamina A son:  maracuyá,  tomate de árbol,  zapote y  mango</a:t>
            </a:r>
            <a:r>
              <a:rPr lang="es-MX" smtClean="0"/>
              <a:t>.</a:t>
            </a:r>
            <a:endParaRPr lang="es-ES" smtClean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s-MX" smtClean="0"/>
              <a:t>Pueden comerse enteras o en forma de jugo. Es mejor consumirlas enteras para asegurar el aporte de fibra. Nunca cocinarlas para preparar los jugos, ya que las vitaminas se destruyen con el calor.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MX" smtClean="0"/>
              <a:t>Algunas vitaminas se pierden cuando los preparados están expuestos al aire o a la luz.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MX" smtClean="0"/>
              <a:t>Consumir: 2 tazas de fruta.</a:t>
            </a:r>
            <a:endParaRPr lang="es-ES" smtClean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4. </a:t>
            </a:r>
            <a:r>
              <a:rPr lang="es-MX" b="1" smtClean="0"/>
              <a:t>Carnes y huevos</a:t>
            </a:r>
            <a:r>
              <a:rPr lang="es-MX" smtClean="0"/>
              <a:t> </a:t>
            </a:r>
            <a:endParaRPr lang="es-ES" smtClean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s-MX" smtClean="0"/>
              <a:t>Contenido alto de proteínas, vitaminas del complejo B y minerales como el hierro y el fósforo.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MX" smtClean="0"/>
              <a:t>Las vísceras como: hígado, corazón, bofe o pulmón tienen un alto contenido de hierro.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MX" smtClean="0"/>
              <a:t>El huevo es rico en proteínas, grasas hierro, vitaminas A y D.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MX" smtClean="0"/>
              <a:t>Recomendación diaria: 140 gr.</a:t>
            </a:r>
            <a:endParaRPr lang="es-ES" u="sng" smtClean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5. </a:t>
            </a:r>
            <a:r>
              <a:rPr lang="es-MX" b="1" smtClean="0"/>
              <a:t>Lácteos y derivados</a:t>
            </a:r>
            <a:endParaRPr lang="es-ES" b="1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En este grupo se encuentran: la leche (líquida o en polvo), el yogur y los quesos.  Se caracterizan por su alto aporte de proteínas, calcio, vitaminas A, D, y del complejo B.</a:t>
            </a:r>
          </a:p>
          <a:p>
            <a:pPr eaLnBrk="1" hangingPunct="1">
              <a:buFontTx/>
              <a:buNone/>
            </a:pPr>
            <a:r>
              <a:rPr lang="es-MX" smtClean="0"/>
              <a:t>Recomendación diaria: 2 tazas de leche o yogur (1 rodaja de queso equivale a 1taza de leche o yogur.</a:t>
            </a:r>
            <a:endParaRPr lang="es-ES" smtClean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6. </a:t>
            </a:r>
            <a:r>
              <a:rPr lang="es-MX" b="1" smtClean="0"/>
              <a:t>Grasas o aceites</a:t>
            </a:r>
            <a:endParaRPr lang="es-ES" b="1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Las grasas saludables son las líquidas de origen vegetal: aceite de girasol, soya, maíz y oliva.</a:t>
            </a:r>
          </a:p>
          <a:p>
            <a:pPr eaLnBrk="1" hangingPunct="1">
              <a:buFontTx/>
              <a:buNone/>
            </a:pPr>
            <a:r>
              <a:rPr lang="es-MX" smtClean="0"/>
              <a:t>Las de origen animal como la mantequilla, la manteca de cerdo y la crema de leche son ricas en colesterol y grasa saturada.</a:t>
            </a:r>
          </a:p>
          <a:p>
            <a:pPr eaLnBrk="1" hangingPunct="1">
              <a:buFontTx/>
              <a:buNone/>
            </a:pPr>
            <a:r>
              <a:rPr lang="es-MX" smtClean="0"/>
              <a:t>Recomendación diaria: máximo 2 cucharadas.</a:t>
            </a:r>
            <a:endParaRPr lang="es-ES" smtClean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7. </a:t>
            </a:r>
            <a:r>
              <a:rPr lang="es-MX" b="1" smtClean="0"/>
              <a:t>Azúcares y dulces</a:t>
            </a:r>
            <a:endParaRPr lang="es-ES" b="1" smtClean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8153400" cy="2971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Dentro de este grupo están el azúcar, la panela, mermelada, jaleas, helados, chocolates, miel, caramelos.</a:t>
            </a:r>
          </a:p>
          <a:p>
            <a:pPr eaLnBrk="1" hangingPunct="1">
              <a:buFontTx/>
              <a:buNone/>
            </a:pPr>
            <a:r>
              <a:rPr lang="es-MX" smtClean="0"/>
              <a:t>Recomendación diaria: 20 a 30 gr.</a:t>
            </a:r>
            <a:endParaRPr lang="es-E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181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MX" sz="2800" smtClean="0"/>
              <a:t>El varón adulto tiene en reserva unos 9 Kg de grasa en tanto la mujer 11 Kg, (el 15% y el 21% del peso total respectivamente).</a:t>
            </a:r>
          </a:p>
          <a:p>
            <a:pPr eaLnBrk="1" hangingPunct="1">
              <a:buFontTx/>
              <a:buNone/>
            </a:pPr>
            <a:r>
              <a:rPr lang="es-MX" sz="2800" smtClean="0"/>
              <a:t>Las calorías de las grasas almacenadas podrían dar energía para 5 a 7 semanas de vida.</a:t>
            </a:r>
          </a:p>
          <a:p>
            <a:pPr eaLnBrk="1" hangingPunct="1">
              <a:buFontTx/>
              <a:buNone/>
            </a:pPr>
            <a:r>
              <a:rPr lang="es-MX" sz="2800" smtClean="0"/>
              <a:t>Durante un ayuno prolongado las células metabolizan sus propias enzimas y proteínas estructurales, primero de los músculos estriados y después del corazón, órganos internos y encéfalo, hasta que sobreviene la muerte.</a:t>
            </a:r>
            <a:endParaRPr lang="es-ES" sz="28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76400"/>
            <a:ext cx="7772400" cy="1143000"/>
          </a:xfrm>
        </p:spPr>
        <p:txBody>
          <a:bodyPr/>
          <a:lstStyle/>
          <a:p>
            <a:pPr eaLnBrk="1" hangingPunct="1"/>
            <a:r>
              <a:rPr lang="es-MX" smtClean="0"/>
              <a:t>Alimentos energéticos</a:t>
            </a:r>
            <a:endParaRPr lang="es-E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eaLnBrk="1" hangingPunct="1"/>
            <a:r>
              <a:rPr lang="es-MX" smtClean="0"/>
              <a:t>Hidratos de carbono</a:t>
            </a:r>
            <a:endParaRPr lang="es-E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562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MX" smtClean="0"/>
              <a:t>Los azúcares son las principales fuentes de energía del régimen alimenticio humano; sin embargo no son escenciales, pues el organismo puede obtener energía de una mezcla de proteínas y grasas.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1715</TotalTime>
  <Words>2888</Words>
  <Application>Microsoft PowerPoint</Application>
  <PresentationFormat>Presentación en pantalla (4:3)</PresentationFormat>
  <Paragraphs>191</Paragraphs>
  <Slides>67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67</vt:i4>
      </vt:variant>
    </vt:vector>
  </HeadingPairs>
  <TitlesOfParts>
    <vt:vector size="71" baseType="lpstr">
      <vt:lpstr>Times New Roman</vt:lpstr>
      <vt:lpstr>Arial</vt:lpstr>
      <vt:lpstr>Calibri</vt:lpstr>
      <vt:lpstr>Diseño predeterminado</vt:lpstr>
      <vt:lpstr>NUTRICION</vt:lpstr>
      <vt:lpstr>Metabolismo basal</vt:lpstr>
      <vt:lpstr>Diapositiva 3</vt:lpstr>
      <vt:lpstr>Necesidades energéticas </vt:lpstr>
      <vt:lpstr>Diapositiva 5</vt:lpstr>
      <vt:lpstr>Diapositiva 6</vt:lpstr>
      <vt:lpstr>Diapositiva 7</vt:lpstr>
      <vt:lpstr>Alimentos energéticos</vt:lpstr>
      <vt:lpstr>Hidratos de carbono</vt:lpstr>
      <vt:lpstr>Diapositiva 10</vt:lpstr>
      <vt:lpstr>Grasas</vt:lpstr>
      <vt:lpstr>Diapositiva 12</vt:lpstr>
      <vt:lpstr>Proteínas </vt:lpstr>
      <vt:lpstr>Diapositiva 14</vt:lpstr>
      <vt:lpstr>Diapositiva 15</vt:lpstr>
      <vt:lpstr>Diapositiva 16</vt:lpstr>
      <vt:lpstr>Diapositiva 17</vt:lpstr>
      <vt:lpstr>Minerales</vt:lpstr>
      <vt:lpstr>Diapositiva 19</vt:lpstr>
      <vt:lpstr>Diapositiva 20</vt:lpstr>
      <vt:lpstr>Cloruro de sodio</vt:lpstr>
      <vt:lpstr>Diapositiva 22</vt:lpstr>
      <vt:lpstr>Fósforo</vt:lpstr>
      <vt:lpstr>Metales trazas</vt:lpstr>
      <vt:lpstr>Yodo</vt:lpstr>
      <vt:lpstr>El hierro</vt:lpstr>
      <vt:lpstr>Diapositiva 27</vt:lpstr>
      <vt:lpstr>Diapositiva 28</vt:lpstr>
      <vt:lpstr>Vitaminas</vt:lpstr>
      <vt:lpstr>Diapositiva 30</vt:lpstr>
      <vt:lpstr>Diapositiva 31</vt:lpstr>
      <vt:lpstr>Diapositiva 32</vt:lpstr>
      <vt:lpstr>Vitaminas Liposolubles</vt:lpstr>
      <vt:lpstr>Vitamina A</vt:lpstr>
      <vt:lpstr>Diapositiva 35</vt:lpstr>
      <vt:lpstr>Diapositiva 36</vt:lpstr>
      <vt:lpstr>Vitamina D</vt:lpstr>
      <vt:lpstr>Vitamina E</vt:lpstr>
      <vt:lpstr>Vitamina K</vt:lpstr>
      <vt:lpstr>Vitaminas hidrosolubles</vt:lpstr>
      <vt:lpstr>Vitamina C</vt:lpstr>
      <vt:lpstr>Diapositiva 42</vt:lpstr>
      <vt:lpstr>Complejo vitamínico B Tiamina</vt:lpstr>
      <vt:lpstr>Complejo vitamínico B Riboflavina</vt:lpstr>
      <vt:lpstr>Complejo B Niacina</vt:lpstr>
      <vt:lpstr>Complejo B Piridoxina</vt:lpstr>
      <vt:lpstr>Complejo B Acido pantoténico</vt:lpstr>
      <vt:lpstr>Complejo B Biotina</vt:lpstr>
      <vt:lpstr>Complejo B </vt:lpstr>
      <vt:lpstr>Regímenes alimenticios</vt:lpstr>
      <vt:lpstr>Diapositiva 51</vt:lpstr>
      <vt:lpstr>Diapositiva 52</vt:lpstr>
      <vt:lpstr>Diapositiva 53</vt:lpstr>
      <vt:lpstr>Diapositiva 54</vt:lpstr>
      <vt:lpstr>TIPS PARA UNA ALIMENTACION EFICIENTE</vt:lpstr>
      <vt:lpstr>Diapositiva 56</vt:lpstr>
      <vt:lpstr>SIETE GRUPOS ALIMENTICIOS</vt:lpstr>
      <vt:lpstr>1.Cereales, tubérculos y plátanos</vt:lpstr>
      <vt:lpstr>Diapositiva 59</vt:lpstr>
      <vt:lpstr>Diapositiva 60</vt:lpstr>
      <vt:lpstr>2. Hortalizas y verduras</vt:lpstr>
      <vt:lpstr>3. Frutas</vt:lpstr>
      <vt:lpstr>Diapositiva 63</vt:lpstr>
      <vt:lpstr>4. Carnes y huevos </vt:lpstr>
      <vt:lpstr>5. Lácteos y derivados</vt:lpstr>
      <vt:lpstr>6. Grasas o aceites</vt:lpstr>
      <vt:lpstr>7. Azúcares y dulces</vt:lpstr>
    </vt:vector>
  </TitlesOfParts>
  <Company>UF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NUTRICION</dc:title>
  <dc:creator>Usuario Final</dc:creator>
  <cp:lastModifiedBy>Administrador</cp:lastModifiedBy>
  <cp:revision>18</cp:revision>
  <dcterms:created xsi:type="dcterms:W3CDTF">1980-01-04T05:57:19Z</dcterms:created>
  <dcterms:modified xsi:type="dcterms:W3CDTF">2009-08-19T17:35:28Z</dcterms:modified>
</cp:coreProperties>
</file>