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6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8" r:id="rId4"/>
    <p:sldId id="306" r:id="rId5"/>
    <p:sldId id="260" r:id="rId6"/>
    <p:sldId id="262" r:id="rId7"/>
    <p:sldId id="264" r:id="rId8"/>
    <p:sldId id="266" r:id="rId9"/>
    <p:sldId id="268" r:id="rId10"/>
    <p:sldId id="270" r:id="rId11"/>
    <p:sldId id="273" r:id="rId12"/>
    <p:sldId id="275" r:id="rId13"/>
    <p:sldId id="276" r:id="rId14"/>
    <p:sldId id="278" r:id="rId15"/>
    <p:sldId id="280" r:id="rId16"/>
    <p:sldId id="285" r:id="rId17"/>
    <p:sldId id="282" r:id="rId18"/>
    <p:sldId id="286" r:id="rId19"/>
    <p:sldId id="288" r:id="rId20"/>
    <p:sldId id="290" r:id="rId21"/>
    <p:sldId id="294" r:id="rId22"/>
    <p:sldId id="296" r:id="rId23"/>
    <p:sldId id="299" r:id="rId24"/>
    <p:sldId id="302" r:id="rId25"/>
    <p:sldId id="305" r:id="rId26"/>
    <p:sldId id="304" r:id="rId27"/>
  </p:sldIdLst>
  <p:sldSz cx="9144000" cy="6858000" type="screen4x3"/>
  <p:notesSz cx="6858000" cy="9713913"/>
  <p:custShowLst>
    <p:custShow name="Presentación personalizada 1" id="0">
      <p:sldLst>
        <p:sld r:id="rId5"/>
        <p:sld r:id="rId6"/>
        <p:sld r:id="rId7"/>
        <p:sld r:id="rId8"/>
        <p:sld r:id="rId9"/>
        <p:sld r:id="rId10"/>
      </p:sldLst>
    </p:custShow>
    <p:custShow name="Presentación personalizada 2" id="1">
      <p:sldLst>
        <p:sld r:id="rId11"/>
        <p:sld r:id="rId12"/>
        <p:sld r:id="rId13"/>
        <p:sld r:id="rId14"/>
      </p:sldLst>
    </p:custShow>
    <p:custShow name="Presentación personalizada 3" id="2">
      <p:sldLst>
        <p:sld r:id="rId15"/>
        <p:sld r:id="rId16"/>
        <p:sld r:id="rId18"/>
        <p:sld r:id="rId17"/>
        <p:sld r:id="rId19"/>
        <p:sld r:id="rId20"/>
      </p:sldLst>
    </p:custShow>
    <p:custShow name="Presentación personalizada 4" id="3">
      <p:sldLst>
        <p:sld r:id="rId21"/>
        <p:sld r:id="rId22"/>
        <p:sld r:id="rId23"/>
        <p:sld r:id="rId24"/>
        <p:sld r:id="rId25"/>
      </p:sldLst>
    </p:custShow>
    <p:custShow name="Presentación personalizada 5" id="4">
      <p:sldLst>
        <p:sld r:id="rId26"/>
        <p:sld r:id="rId27"/>
      </p:sldLst>
    </p:custShow>
  </p:custShow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FF9900"/>
    <a:srgbClr val="66FFFF"/>
    <a:srgbClr val="FF0000"/>
    <a:srgbClr val="000000"/>
    <a:srgbClr val="CCCC00"/>
    <a:srgbClr val="CC9900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8" autoAdjust="0"/>
    <p:restoredTop sz="93312" autoAdjust="0"/>
  </p:normalViewPr>
  <p:slideViewPr>
    <p:cSldViewPr>
      <p:cViewPr varScale="1">
        <p:scale>
          <a:sx n="52" d="100"/>
          <a:sy n="52" d="100"/>
        </p:scale>
        <p:origin x="-9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SIS\datos%20tesis\inscritos%20risecon%20gra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otX val="75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showPercent val="1"/>
          </c:dLbls>
          <c:cat>
            <c:strRef>
              <c:f>Hoja1!$A$2:$A$4</c:f>
              <c:strCache>
                <c:ptCount val="3"/>
                <c:pt idx="0">
                  <c:v>Comercio</c:v>
                </c:pt>
                <c:pt idx="1">
                  <c:v>Servicios</c:v>
                </c:pt>
                <c:pt idx="2">
                  <c:v>Producción</c:v>
                </c:pt>
              </c:strCache>
            </c:strRef>
          </c:cat>
          <c:val>
            <c:numRef>
              <c:f>Hoja1!$B$2:$B$4</c:f>
              <c:numCache>
                <c:formatCode>0.00%</c:formatCode>
                <c:ptCount val="3"/>
                <c:pt idx="0">
                  <c:v>0.55200000000000005</c:v>
                </c:pt>
                <c:pt idx="1">
                  <c:v>0.25700000000000001</c:v>
                </c:pt>
                <c:pt idx="2">
                  <c:v>0.19200000000000003</c:v>
                </c:pt>
              </c:numCache>
            </c:numRef>
          </c:val>
        </c:ser>
        <c:dLbls>
          <c:showPercent val="1"/>
        </c:dLbls>
      </c:pie3DChart>
      <c:spPr>
        <a:noFill/>
        <a:ln w="25385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794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600"/>
            </a:pPr>
            <a:r>
              <a:rPr lang="es-ES" sz="1600"/>
              <a:t>Nivel de Contribuyentes</a:t>
            </a:r>
            <a:r>
              <a:rPr lang="es-ES" sz="1600" baseline="0"/>
              <a:t> inscritos </a:t>
            </a:r>
            <a:endParaRPr lang="es-ES" sz="1600"/>
          </a:p>
        </c:rich>
      </c:tx>
      <c:layout>
        <c:manualLayout>
          <c:xMode val="edge"/>
          <c:yMode val="edge"/>
          <c:x val="0.26473996774499581"/>
          <c:y val="2.631564993769718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'Hoja 1'!$E$13</c:f>
              <c:strCache>
                <c:ptCount val="1"/>
                <c:pt idx="0">
                  <c:v>Inscritos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'Hoja 1'!$G$13</c:f>
              <c:strCache>
                <c:ptCount val="1"/>
                <c:pt idx="0">
                  <c:v>RISE</c:v>
                </c:pt>
              </c:strCache>
            </c:strRef>
          </c:cat>
          <c:val>
            <c:numRef>
              <c:f>'Hoja 1'!$F$13</c:f>
              <c:numCache>
                <c:formatCode>#,##0</c:formatCode>
                <c:ptCount val="1"/>
                <c:pt idx="0">
                  <c:v>154128</c:v>
                </c:pt>
              </c:numCache>
            </c:numRef>
          </c:val>
        </c:ser>
        <c:ser>
          <c:idx val="1"/>
          <c:order val="1"/>
          <c:tx>
            <c:strRef>
              <c:f>'Hoja 1'!$E$14</c:f>
              <c:strCache>
                <c:ptCount val="1"/>
                <c:pt idx="0">
                  <c:v>No Inscritos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'Hoja 1'!$G$13</c:f>
              <c:strCache>
                <c:ptCount val="1"/>
                <c:pt idx="0">
                  <c:v>RISE</c:v>
                </c:pt>
              </c:strCache>
            </c:strRef>
          </c:cat>
          <c:val>
            <c:numRef>
              <c:f>'Hoja 1'!$F$14</c:f>
              <c:numCache>
                <c:formatCode>#,##0</c:formatCode>
                <c:ptCount val="1"/>
                <c:pt idx="0">
                  <c:v>2398794</c:v>
                </c:pt>
              </c:numCache>
            </c:numRef>
          </c:val>
        </c:ser>
        <c:gapWidth val="334"/>
        <c:overlap val="-24"/>
        <c:axId val="105713664"/>
        <c:axId val="105715200"/>
      </c:barChart>
      <c:catAx>
        <c:axId val="105713664"/>
        <c:scaling>
          <c:orientation val="minMax"/>
        </c:scaling>
        <c:axPos val="b"/>
        <c:numFmt formatCode="General" sourceLinked="1"/>
        <c:majorTickMark val="none"/>
        <c:tickLblPos val="nextTo"/>
        <c:crossAx val="105715200"/>
        <c:crosses val="autoZero"/>
        <c:auto val="1"/>
        <c:lblAlgn val="ctr"/>
        <c:lblOffset val="100"/>
      </c:catAx>
      <c:valAx>
        <c:axId val="105715200"/>
        <c:scaling>
          <c:orientation val="minMax"/>
          <c:max val="260000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INSCRITOS</a:t>
                </a:r>
              </a:p>
            </c:rich>
          </c:tx>
          <c:layout/>
        </c:title>
        <c:numFmt formatCode="#,##0" sourceLinked="1"/>
        <c:majorTickMark val="none"/>
        <c:tickLblPos val="nextTo"/>
        <c:crossAx val="105713664"/>
        <c:crosses val="autoZero"/>
        <c:crossBetween val="between"/>
        <c:majorUnit val="400000"/>
        <c:minorUnit val="100000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8.5506313166662865E-2"/>
          <c:y val="0.1230140411800922"/>
          <c:w val="0.79552355559654353"/>
          <c:h val="0.7878598207257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5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66FFFF"/>
              </a:solidFill>
            </c:spPr>
          </c:dPt>
          <c:dPt>
            <c:idx val="4"/>
            <c:spPr>
              <a:solidFill>
                <a:srgbClr val="FF9900"/>
              </a:solidFill>
            </c:spPr>
          </c:dPt>
          <c:dPt>
            <c:idx val="6"/>
            <c:spPr>
              <a:solidFill>
                <a:srgbClr val="92D050"/>
              </a:solidFill>
            </c:spPr>
          </c:dPt>
          <c:dPt>
            <c:idx val="7"/>
            <c:spPr>
              <a:solidFill>
                <a:schemeClr val="accent4">
                  <a:lumMod val="2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err="1" smtClean="0"/>
                      <a:t>Agrícolas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Exentas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45,94%</a:t>
                    </a:r>
                  </a:p>
                </c:rich>
              </c:tx>
              <c:dLblPos val="bestFit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Comercio </a:t>
                    </a:r>
                    <a:r>
                      <a:rPr lang="en-US"/>
                      <a:t>30,05%</a:t>
                    </a:r>
                  </a:p>
                </c:rich>
              </c:tx>
              <c:dLblPos val="bestFit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Servicios </a:t>
                    </a:r>
                    <a:r>
                      <a:rPr lang="en-US"/>
                      <a:t>10,34%</a:t>
                    </a:r>
                  </a:p>
                </c:rich>
              </c:tx>
              <c:dLblPos val="bestFit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Transporte </a:t>
                    </a:r>
                    <a:r>
                      <a:rPr lang="en-US"/>
                      <a:t>6,61%</a:t>
                    </a:r>
                  </a:p>
                </c:rich>
              </c:tx>
              <c:dLblPos val="bestFit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err="1" smtClean="0"/>
                      <a:t>Hoteles</a:t>
                    </a:r>
                    <a:r>
                      <a:rPr lang="en-US" dirty="0" smtClean="0"/>
                      <a:t> 3,00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</c:dLbl>
            <c:dLbl>
              <c:idx val="5"/>
              <c:tx>
                <c:rich>
                  <a:bodyPr/>
                  <a:lstStyle/>
                  <a:p>
                    <a:pPr>
                      <a:defRPr sz="1396"/>
                    </a:pPr>
                    <a:r>
                      <a:rPr lang="en-US" dirty="0" smtClean="0"/>
                      <a:t>Manufactura2,80</a:t>
                    </a:r>
                    <a:r>
                      <a:rPr lang="en-US" dirty="0"/>
                      <a:t>%</a:t>
                    </a:r>
                  </a:p>
                </c:rich>
              </c:tx>
              <c:spPr/>
              <c:dLblPos val="bestFit"/>
            </c:dLbl>
            <c:dLbl>
              <c:idx val="6"/>
              <c:layout>
                <c:manualLayout>
                  <c:x val="7.7502416739814034E-2"/>
                  <c:y val="-3.387627675247936E-2"/>
                </c:manualLayout>
              </c:layout>
              <c:tx>
                <c:rich>
                  <a:bodyPr/>
                  <a:lstStyle/>
                  <a:p>
                    <a:pPr>
                      <a:defRPr sz="1396"/>
                    </a:pPr>
                    <a:r>
                      <a:rPr lang="en-US" dirty="0" err="1" smtClean="0"/>
                      <a:t>C</a:t>
                    </a:r>
                    <a:r>
                      <a:rPr lang="en-US" sz="1196" dirty="0" err="1" smtClean="0"/>
                      <a:t>onstrucción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0,82</a:t>
                    </a:r>
                    <a:r>
                      <a:rPr lang="en-US" dirty="0"/>
                      <a:t>%</a:t>
                    </a:r>
                  </a:p>
                </c:rich>
              </c:tx>
              <c:spPr/>
              <c:dLblPos val="bestFit"/>
            </c:dLbl>
            <c:dLbl>
              <c:idx val="7"/>
              <c:layout>
                <c:manualLayout>
                  <c:x val="0.19852344196448421"/>
                  <c:y val="3.9087351883370924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Agrícola</a:t>
                    </a:r>
                    <a:endParaRPr lang="en-US" dirty="0" smtClean="0"/>
                  </a:p>
                  <a:p>
                    <a:r>
                      <a:rPr lang="en-US" dirty="0" smtClean="0"/>
                      <a:t>0,41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</c:dLbl>
            <c:dLbl>
              <c:idx val="8"/>
              <c:layout>
                <c:manualLayout>
                  <c:x val="0.34260774048413734"/>
                  <c:y val="1.72218399720967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Minas </a:t>
                    </a:r>
                    <a:r>
                      <a:rPr lang="en-US" dirty="0"/>
                      <a:t>0,02%</a:t>
                    </a:r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 sz="1596"/>
                </a:pPr>
                <a:endParaRPr lang="es-ES"/>
              </a:p>
            </c:txPr>
            <c:showVal val="1"/>
            <c:showCatName val="1"/>
            <c:showLeaderLines val="1"/>
          </c:dLbls>
          <c:cat>
            <c:strRef>
              <c:f>Hoja1!$A$2:$A$10</c:f>
              <c:strCache>
                <c:ptCount val="9"/>
                <c:pt idx="0">
                  <c:v>Agrícolas Exentas</c:v>
                </c:pt>
                <c:pt idx="1">
                  <c:v>Comercio</c:v>
                </c:pt>
                <c:pt idx="2">
                  <c:v>Servicios </c:v>
                </c:pt>
                <c:pt idx="3">
                  <c:v>Transporte</c:v>
                </c:pt>
                <c:pt idx="4">
                  <c:v>Hoteles </c:v>
                </c:pt>
                <c:pt idx="5">
                  <c:v>Manufactura</c:v>
                </c:pt>
                <c:pt idx="6">
                  <c:v>Construcción </c:v>
                </c:pt>
                <c:pt idx="7">
                  <c:v>Agrícola </c:v>
                </c:pt>
                <c:pt idx="8">
                  <c:v>Minas </c:v>
                </c:pt>
              </c:strCache>
            </c:strRef>
          </c:cat>
          <c:val>
            <c:numRef>
              <c:f>Hoja1!$B$2:$B$10</c:f>
              <c:numCache>
                <c:formatCode>0.00%</c:formatCode>
                <c:ptCount val="9"/>
                <c:pt idx="0">
                  <c:v>0.45940000000000003</c:v>
                </c:pt>
                <c:pt idx="1">
                  <c:v>0.3005000000000001</c:v>
                </c:pt>
                <c:pt idx="2">
                  <c:v>0.10340000000000002</c:v>
                </c:pt>
                <c:pt idx="3">
                  <c:v>6.6100000000000006E-2</c:v>
                </c:pt>
                <c:pt idx="4">
                  <c:v>3.0000000000000002E-2</c:v>
                </c:pt>
                <c:pt idx="5">
                  <c:v>2.8000000000000001E-2</c:v>
                </c:pt>
                <c:pt idx="6">
                  <c:v>8.2000000000000007E-3</c:v>
                </c:pt>
                <c:pt idx="7">
                  <c:v>4.1000000000000003E-3</c:v>
                </c:pt>
                <c:pt idx="8">
                  <c:v>2.0000000000000004E-4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796"/>
      </a:pPr>
      <a:endParaRPr lang="es-E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ADC4A-5038-4E9F-ACA5-C250318ED9A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7807D88-4573-4FE0-8CE5-B994D27A6EE4}">
      <dgm:prSet phldrT="[Texto]"/>
      <dgm:spPr/>
      <dgm:t>
        <a:bodyPr/>
        <a:lstStyle/>
        <a:p>
          <a:r>
            <a:rPr lang="es-ES" dirty="0" smtClean="0"/>
            <a:t>Subsector precario</a:t>
          </a:r>
          <a:endParaRPr lang="es-ES" dirty="0"/>
        </a:p>
      </dgm:t>
    </dgm:pt>
    <dgm:pt modelId="{95A6F5ED-51CC-40A6-987F-59E262B530A6}" type="parTrans" cxnId="{5AA0DF0F-6EA6-4C8C-A3B9-7F33C0B30240}">
      <dgm:prSet/>
      <dgm:spPr/>
      <dgm:t>
        <a:bodyPr/>
        <a:lstStyle/>
        <a:p>
          <a:endParaRPr lang="es-ES"/>
        </a:p>
      </dgm:t>
    </dgm:pt>
    <dgm:pt modelId="{4B76509A-A85C-425D-A624-196D9102B56C}" type="sibTrans" cxnId="{5AA0DF0F-6EA6-4C8C-A3B9-7F33C0B30240}">
      <dgm:prSet/>
      <dgm:spPr/>
      <dgm:t>
        <a:bodyPr/>
        <a:lstStyle/>
        <a:p>
          <a:endParaRPr lang="es-ES"/>
        </a:p>
      </dgm:t>
    </dgm:pt>
    <dgm:pt modelId="{017434F0-0E07-40D6-A580-309695AC3A36}">
      <dgm:prSet phldrT="[Texto]"/>
      <dgm:spPr/>
      <dgm:t>
        <a:bodyPr/>
        <a:lstStyle/>
        <a:p>
          <a:r>
            <a:rPr lang="es-ES" dirty="0" smtClean="0"/>
            <a:t>Rebusque</a:t>
          </a:r>
          <a:endParaRPr lang="es-ES" dirty="0"/>
        </a:p>
      </dgm:t>
    </dgm:pt>
    <dgm:pt modelId="{9981F62E-E37D-4B1D-B764-65DF54B72A6A}" type="parTrans" cxnId="{E2608EF1-9EF2-4F08-9B24-9663FB770ADE}">
      <dgm:prSet/>
      <dgm:spPr/>
      <dgm:t>
        <a:bodyPr/>
        <a:lstStyle/>
        <a:p>
          <a:endParaRPr lang="es-ES"/>
        </a:p>
      </dgm:t>
    </dgm:pt>
    <dgm:pt modelId="{865E0F54-671B-4509-9706-313602ECF524}" type="sibTrans" cxnId="{E2608EF1-9EF2-4F08-9B24-9663FB770ADE}">
      <dgm:prSet/>
      <dgm:spPr/>
      <dgm:t>
        <a:bodyPr/>
        <a:lstStyle/>
        <a:p>
          <a:endParaRPr lang="es-ES"/>
        </a:p>
      </dgm:t>
    </dgm:pt>
    <dgm:pt modelId="{53EDAE56-AB1B-4C68-A88C-34B774B61CC1}">
      <dgm:prSet phldrT="[Texto]"/>
      <dgm:spPr/>
      <dgm:t>
        <a:bodyPr/>
        <a:lstStyle/>
        <a:p>
          <a:r>
            <a:rPr lang="es-ES" dirty="0" smtClean="0"/>
            <a:t>Anti cíclico</a:t>
          </a:r>
          <a:endParaRPr lang="es-ES" dirty="0"/>
        </a:p>
      </dgm:t>
    </dgm:pt>
    <dgm:pt modelId="{AF4B212B-9581-4F74-B983-0BC6ED4B0E3C}" type="parTrans" cxnId="{821FF046-5D89-4F0B-A305-BA1273BDD427}">
      <dgm:prSet/>
      <dgm:spPr/>
      <dgm:t>
        <a:bodyPr/>
        <a:lstStyle/>
        <a:p>
          <a:endParaRPr lang="es-ES"/>
        </a:p>
      </dgm:t>
    </dgm:pt>
    <dgm:pt modelId="{D8A2E784-C0C8-4174-B52D-436BCF70738F}" type="sibTrans" cxnId="{821FF046-5D89-4F0B-A305-BA1273BDD427}">
      <dgm:prSet/>
      <dgm:spPr/>
      <dgm:t>
        <a:bodyPr/>
        <a:lstStyle/>
        <a:p>
          <a:endParaRPr lang="es-ES"/>
        </a:p>
      </dgm:t>
    </dgm:pt>
    <dgm:pt modelId="{881E8BCA-AD32-4EF3-BA00-0819E8E9B389}" type="pres">
      <dgm:prSet presAssocID="{8D5ADC4A-5038-4E9F-ACA5-C250318ED9AC}" presName="Name0" presStyleCnt="0">
        <dgm:presLayoutVars>
          <dgm:dir/>
          <dgm:resizeHandles val="exact"/>
        </dgm:presLayoutVars>
      </dgm:prSet>
      <dgm:spPr/>
    </dgm:pt>
    <dgm:pt modelId="{1361FFBE-87A4-4F93-9E37-9B6A4BF7E2C9}" type="pres">
      <dgm:prSet presAssocID="{D7807D88-4573-4FE0-8CE5-B994D27A6EE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1AF067-1140-44E7-8928-BC609902EDE8}" type="pres">
      <dgm:prSet presAssocID="{4B76509A-A85C-425D-A624-196D9102B56C}" presName="sibTrans" presStyleLbl="sibTrans2D1" presStyleIdx="0" presStyleCnt="2"/>
      <dgm:spPr/>
      <dgm:t>
        <a:bodyPr/>
        <a:lstStyle/>
        <a:p>
          <a:endParaRPr lang="es-ES"/>
        </a:p>
      </dgm:t>
    </dgm:pt>
    <dgm:pt modelId="{DC4A9854-B112-4D3E-B365-F8DCCC2089FD}" type="pres">
      <dgm:prSet presAssocID="{4B76509A-A85C-425D-A624-196D9102B56C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2B0AD866-FB55-4D98-9472-258601FD2FE0}" type="pres">
      <dgm:prSet presAssocID="{017434F0-0E07-40D6-A580-309695AC3A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E65BE4-4408-45AF-8CA6-0A5A889DC548}" type="pres">
      <dgm:prSet presAssocID="{865E0F54-671B-4509-9706-313602ECF524}" presName="sibTrans" presStyleLbl="sibTrans2D1" presStyleIdx="1" presStyleCnt="2"/>
      <dgm:spPr/>
      <dgm:t>
        <a:bodyPr/>
        <a:lstStyle/>
        <a:p>
          <a:endParaRPr lang="es-ES"/>
        </a:p>
      </dgm:t>
    </dgm:pt>
    <dgm:pt modelId="{F2C0283D-D48B-4D56-8653-456436234D66}" type="pres">
      <dgm:prSet presAssocID="{865E0F54-671B-4509-9706-313602ECF524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EB6F577D-5493-4646-84CF-31166FBB81E6}" type="pres">
      <dgm:prSet presAssocID="{53EDAE56-AB1B-4C68-A88C-34B774B61CC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AA0DF0F-6EA6-4C8C-A3B9-7F33C0B30240}" srcId="{8D5ADC4A-5038-4E9F-ACA5-C250318ED9AC}" destId="{D7807D88-4573-4FE0-8CE5-B994D27A6EE4}" srcOrd="0" destOrd="0" parTransId="{95A6F5ED-51CC-40A6-987F-59E262B530A6}" sibTransId="{4B76509A-A85C-425D-A624-196D9102B56C}"/>
    <dgm:cxn modelId="{5E6C0A8D-0F39-4E14-9B87-27E83941FCBE}" type="presOf" srcId="{D7807D88-4573-4FE0-8CE5-B994D27A6EE4}" destId="{1361FFBE-87A4-4F93-9E37-9B6A4BF7E2C9}" srcOrd="0" destOrd="0" presId="urn:microsoft.com/office/officeart/2005/8/layout/process1"/>
    <dgm:cxn modelId="{821FF046-5D89-4F0B-A305-BA1273BDD427}" srcId="{8D5ADC4A-5038-4E9F-ACA5-C250318ED9AC}" destId="{53EDAE56-AB1B-4C68-A88C-34B774B61CC1}" srcOrd="2" destOrd="0" parTransId="{AF4B212B-9581-4F74-B983-0BC6ED4B0E3C}" sibTransId="{D8A2E784-C0C8-4174-B52D-436BCF70738F}"/>
    <dgm:cxn modelId="{F614EE39-B252-4F0E-90A6-7FFD61FDE557}" type="presOf" srcId="{865E0F54-671B-4509-9706-313602ECF524}" destId="{F2C0283D-D48B-4D56-8653-456436234D66}" srcOrd="1" destOrd="0" presId="urn:microsoft.com/office/officeart/2005/8/layout/process1"/>
    <dgm:cxn modelId="{05CFDA63-0CEE-4D83-9977-52A2F5723186}" type="presOf" srcId="{4B76509A-A85C-425D-A624-196D9102B56C}" destId="{011AF067-1140-44E7-8928-BC609902EDE8}" srcOrd="0" destOrd="0" presId="urn:microsoft.com/office/officeart/2005/8/layout/process1"/>
    <dgm:cxn modelId="{3CB166C7-4EB5-4FBA-8294-DB5858FC3A35}" type="presOf" srcId="{017434F0-0E07-40D6-A580-309695AC3A36}" destId="{2B0AD866-FB55-4D98-9472-258601FD2FE0}" srcOrd="0" destOrd="0" presId="urn:microsoft.com/office/officeart/2005/8/layout/process1"/>
    <dgm:cxn modelId="{AAF72A8A-01C9-44B5-9F3D-26EBA2B6A925}" type="presOf" srcId="{4B76509A-A85C-425D-A624-196D9102B56C}" destId="{DC4A9854-B112-4D3E-B365-F8DCCC2089FD}" srcOrd="1" destOrd="0" presId="urn:microsoft.com/office/officeart/2005/8/layout/process1"/>
    <dgm:cxn modelId="{70416ACE-4518-4F94-83CA-EA6BCC5968AB}" type="presOf" srcId="{8D5ADC4A-5038-4E9F-ACA5-C250318ED9AC}" destId="{881E8BCA-AD32-4EF3-BA00-0819E8E9B389}" srcOrd="0" destOrd="0" presId="urn:microsoft.com/office/officeart/2005/8/layout/process1"/>
    <dgm:cxn modelId="{E2608EF1-9EF2-4F08-9B24-9663FB770ADE}" srcId="{8D5ADC4A-5038-4E9F-ACA5-C250318ED9AC}" destId="{017434F0-0E07-40D6-A580-309695AC3A36}" srcOrd="1" destOrd="0" parTransId="{9981F62E-E37D-4B1D-B764-65DF54B72A6A}" sibTransId="{865E0F54-671B-4509-9706-313602ECF524}"/>
    <dgm:cxn modelId="{6571DD79-572B-4961-834E-552746C46528}" type="presOf" srcId="{865E0F54-671B-4509-9706-313602ECF524}" destId="{B7E65BE4-4408-45AF-8CA6-0A5A889DC548}" srcOrd="0" destOrd="0" presId="urn:microsoft.com/office/officeart/2005/8/layout/process1"/>
    <dgm:cxn modelId="{5A8C422B-F46E-4B2B-A9F9-9BA63011A06C}" type="presOf" srcId="{53EDAE56-AB1B-4C68-A88C-34B774B61CC1}" destId="{EB6F577D-5493-4646-84CF-31166FBB81E6}" srcOrd="0" destOrd="0" presId="urn:microsoft.com/office/officeart/2005/8/layout/process1"/>
    <dgm:cxn modelId="{942630DE-5B51-4568-BBDF-99E6C7903DCC}" type="presParOf" srcId="{881E8BCA-AD32-4EF3-BA00-0819E8E9B389}" destId="{1361FFBE-87A4-4F93-9E37-9B6A4BF7E2C9}" srcOrd="0" destOrd="0" presId="urn:microsoft.com/office/officeart/2005/8/layout/process1"/>
    <dgm:cxn modelId="{BA0C2316-814C-4BA7-8FB1-033114C13BEA}" type="presParOf" srcId="{881E8BCA-AD32-4EF3-BA00-0819E8E9B389}" destId="{011AF067-1140-44E7-8928-BC609902EDE8}" srcOrd="1" destOrd="0" presId="urn:microsoft.com/office/officeart/2005/8/layout/process1"/>
    <dgm:cxn modelId="{7F712D74-2BA4-46FE-8D52-25A6DD152CEC}" type="presParOf" srcId="{011AF067-1140-44E7-8928-BC609902EDE8}" destId="{DC4A9854-B112-4D3E-B365-F8DCCC2089FD}" srcOrd="0" destOrd="0" presId="urn:microsoft.com/office/officeart/2005/8/layout/process1"/>
    <dgm:cxn modelId="{69FAC37C-E14F-41BF-8773-2AACF3461C99}" type="presParOf" srcId="{881E8BCA-AD32-4EF3-BA00-0819E8E9B389}" destId="{2B0AD866-FB55-4D98-9472-258601FD2FE0}" srcOrd="2" destOrd="0" presId="urn:microsoft.com/office/officeart/2005/8/layout/process1"/>
    <dgm:cxn modelId="{03F4E3DC-30EC-4036-A5C5-01241E9A6F7B}" type="presParOf" srcId="{881E8BCA-AD32-4EF3-BA00-0819E8E9B389}" destId="{B7E65BE4-4408-45AF-8CA6-0A5A889DC548}" srcOrd="3" destOrd="0" presId="urn:microsoft.com/office/officeart/2005/8/layout/process1"/>
    <dgm:cxn modelId="{1C892EFD-681C-44AE-9783-2CFF3AA881B6}" type="presParOf" srcId="{B7E65BE4-4408-45AF-8CA6-0A5A889DC548}" destId="{F2C0283D-D48B-4D56-8653-456436234D66}" srcOrd="0" destOrd="0" presId="urn:microsoft.com/office/officeart/2005/8/layout/process1"/>
    <dgm:cxn modelId="{278E3B82-6DD5-4C9A-95EF-4025B90CD31E}" type="presParOf" srcId="{881E8BCA-AD32-4EF3-BA00-0819E8E9B389}" destId="{EB6F577D-5493-4646-84CF-31166FBB81E6}" srcOrd="4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5ADC4A-5038-4E9F-ACA5-C250318ED9A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7807D88-4573-4FE0-8CE5-B994D27A6EE4}">
      <dgm:prSet phldrT="[Texto]"/>
      <dgm:spPr/>
      <dgm:t>
        <a:bodyPr/>
        <a:lstStyle/>
        <a:p>
          <a:r>
            <a:rPr lang="es-ES" dirty="0" smtClean="0"/>
            <a:t>Subsector  de Ingresos Modestos</a:t>
          </a:r>
          <a:endParaRPr lang="es-ES" dirty="0"/>
        </a:p>
      </dgm:t>
    </dgm:pt>
    <dgm:pt modelId="{95A6F5ED-51CC-40A6-987F-59E262B530A6}" type="parTrans" cxnId="{5AA0DF0F-6EA6-4C8C-A3B9-7F33C0B30240}">
      <dgm:prSet/>
      <dgm:spPr/>
      <dgm:t>
        <a:bodyPr/>
        <a:lstStyle/>
        <a:p>
          <a:endParaRPr lang="es-ES"/>
        </a:p>
      </dgm:t>
    </dgm:pt>
    <dgm:pt modelId="{4B76509A-A85C-425D-A624-196D9102B56C}" type="sibTrans" cxnId="{5AA0DF0F-6EA6-4C8C-A3B9-7F33C0B30240}">
      <dgm:prSet/>
      <dgm:spPr/>
      <dgm:t>
        <a:bodyPr/>
        <a:lstStyle/>
        <a:p>
          <a:endParaRPr lang="es-ES"/>
        </a:p>
      </dgm:t>
    </dgm:pt>
    <dgm:pt modelId="{017434F0-0E07-40D6-A580-309695AC3A36}">
      <dgm:prSet phldrT="[Texto]"/>
      <dgm:spPr/>
      <dgm:t>
        <a:bodyPr/>
        <a:lstStyle/>
        <a:p>
          <a:r>
            <a:rPr lang="es-ES" dirty="0" smtClean="0"/>
            <a:t>Alternativo</a:t>
          </a:r>
          <a:endParaRPr lang="es-ES" dirty="0"/>
        </a:p>
      </dgm:t>
    </dgm:pt>
    <dgm:pt modelId="{9981F62E-E37D-4B1D-B764-65DF54B72A6A}" type="parTrans" cxnId="{E2608EF1-9EF2-4F08-9B24-9663FB770ADE}">
      <dgm:prSet/>
      <dgm:spPr/>
      <dgm:t>
        <a:bodyPr/>
        <a:lstStyle/>
        <a:p>
          <a:endParaRPr lang="es-ES"/>
        </a:p>
      </dgm:t>
    </dgm:pt>
    <dgm:pt modelId="{865E0F54-671B-4509-9706-313602ECF524}" type="sibTrans" cxnId="{E2608EF1-9EF2-4F08-9B24-9663FB770ADE}">
      <dgm:prSet/>
      <dgm:spPr/>
      <dgm:t>
        <a:bodyPr/>
        <a:lstStyle/>
        <a:p>
          <a:endParaRPr lang="es-ES"/>
        </a:p>
      </dgm:t>
    </dgm:pt>
    <dgm:pt modelId="{53EDAE56-AB1B-4C68-A88C-34B774B61CC1}">
      <dgm:prSet phldrT="[Texto]"/>
      <dgm:spPr/>
      <dgm:t>
        <a:bodyPr/>
        <a:lstStyle/>
        <a:p>
          <a:r>
            <a:rPr lang="es-ES" dirty="0" smtClean="0"/>
            <a:t>Pro cíclico</a:t>
          </a:r>
          <a:endParaRPr lang="es-ES" dirty="0"/>
        </a:p>
      </dgm:t>
    </dgm:pt>
    <dgm:pt modelId="{AF4B212B-9581-4F74-B983-0BC6ED4B0E3C}" type="parTrans" cxnId="{821FF046-5D89-4F0B-A305-BA1273BDD427}">
      <dgm:prSet/>
      <dgm:spPr/>
      <dgm:t>
        <a:bodyPr/>
        <a:lstStyle/>
        <a:p>
          <a:endParaRPr lang="es-ES"/>
        </a:p>
      </dgm:t>
    </dgm:pt>
    <dgm:pt modelId="{D8A2E784-C0C8-4174-B52D-436BCF70738F}" type="sibTrans" cxnId="{821FF046-5D89-4F0B-A305-BA1273BDD427}">
      <dgm:prSet/>
      <dgm:spPr/>
      <dgm:t>
        <a:bodyPr/>
        <a:lstStyle/>
        <a:p>
          <a:endParaRPr lang="es-ES"/>
        </a:p>
      </dgm:t>
    </dgm:pt>
    <dgm:pt modelId="{881E8BCA-AD32-4EF3-BA00-0819E8E9B389}" type="pres">
      <dgm:prSet presAssocID="{8D5ADC4A-5038-4E9F-ACA5-C250318ED9AC}" presName="Name0" presStyleCnt="0">
        <dgm:presLayoutVars>
          <dgm:dir/>
          <dgm:resizeHandles val="exact"/>
        </dgm:presLayoutVars>
      </dgm:prSet>
      <dgm:spPr/>
    </dgm:pt>
    <dgm:pt modelId="{1361FFBE-87A4-4F93-9E37-9B6A4BF7E2C9}" type="pres">
      <dgm:prSet presAssocID="{D7807D88-4573-4FE0-8CE5-B994D27A6EE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1AF067-1140-44E7-8928-BC609902EDE8}" type="pres">
      <dgm:prSet presAssocID="{4B76509A-A85C-425D-A624-196D9102B56C}" presName="sibTrans" presStyleLbl="sibTrans2D1" presStyleIdx="0" presStyleCnt="2"/>
      <dgm:spPr/>
      <dgm:t>
        <a:bodyPr/>
        <a:lstStyle/>
        <a:p>
          <a:endParaRPr lang="es-ES"/>
        </a:p>
      </dgm:t>
    </dgm:pt>
    <dgm:pt modelId="{DC4A9854-B112-4D3E-B365-F8DCCC2089FD}" type="pres">
      <dgm:prSet presAssocID="{4B76509A-A85C-425D-A624-196D9102B56C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2B0AD866-FB55-4D98-9472-258601FD2FE0}" type="pres">
      <dgm:prSet presAssocID="{017434F0-0E07-40D6-A580-309695AC3A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E65BE4-4408-45AF-8CA6-0A5A889DC548}" type="pres">
      <dgm:prSet presAssocID="{865E0F54-671B-4509-9706-313602ECF524}" presName="sibTrans" presStyleLbl="sibTrans2D1" presStyleIdx="1" presStyleCnt="2"/>
      <dgm:spPr/>
      <dgm:t>
        <a:bodyPr/>
        <a:lstStyle/>
        <a:p>
          <a:endParaRPr lang="es-ES"/>
        </a:p>
      </dgm:t>
    </dgm:pt>
    <dgm:pt modelId="{F2C0283D-D48B-4D56-8653-456436234D66}" type="pres">
      <dgm:prSet presAssocID="{865E0F54-671B-4509-9706-313602ECF524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EB6F577D-5493-4646-84CF-31166FBB81E6}" type="pres">
      <dgm:prSet presAssocID="{53EDAE56-AB1B-4C68-A88C-34B774B61CC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AA0DF0F-6EA6-4C8C-A3B9-7F33C0B30240}" srcId="{8D5ADC4A-5038-4E9F-ACA5-C250318ED9AC}" destId="{D7807D88-4573-4FE0-8CE5-B994D27A6EE4}" srcOrd="0" destOrd="0" parTransId="{95A6F5ED-51CC-40A6-987F-59E262B530A6}" sibTransId="{4B76509A-A85C-425D-A624-196D9102B56C}"/>
    <dgm:cxn modelId="{821FF046-5D89-4F0B-A305-BA1273BDD427}" srcId="{8D5ADC4A-5038-4E9F-ACA5-C250318ED9AC}" destId="{53EDAE56-AB1B-4C68-A88C-34B774B61CC1}" srcOrd="2" destOrd="0" parTransId="{AF4B212B-9581-4F74-B983-0BC6ED4B0E3C}" sibTransId="{D8A2E784-C0C8-4174-B52D-436BCF70738F}"/>
    <dgm:cxn modelId="{68FAD1FF-E5E2-4D02-8642-74927CA575EB}" type="presOf" srcId="{53EDAE56-AB1B-4C68-A88C-34B774B61CC1}" destId="{EB6F577D-5493-4646-84CF-31166FBB81E6}" srcOrd="0" destOrd="0" presId="urn:microsoft.com/office/officeart/2005/8/layout/process1"/>
    <dgm:cxn modelId="{5C677F3A-4D55-4FEB-9D3F-1B00536F3107}" type="presOf" srcId="{8D5ADC4A-5038-4E9F-ACA5-C250318ED9AC}" destId="{881E8BCA-AD32-4EF3-BA00-0819E8E9B389}" srcOrd="0" destOrd="0" presId="urn:microsoft.com/office/officeart/2005/8/layout/process1"/>
    <dgm:cxn modelId="{52AC950D-099D-424B-95FB-85460072698C}" type="presOf" srcId="{017434F0-0E07-40D6-A580-309695AC3A36}" destId="{2B0AD866-FB55-4D98-9472-258601FD2FE0}" srcOrd="0" destOrd="0" presId="urn:microsoft.com/office/officeart/2005/8/layout/process1"/>
    <dgm:cxn modelId="{BB5664D9-FEB6-4CCD-BFA5-F0A70AACB7F4}" type="presOf" srcId="{4B76509A-A85C-425D-A624-196D9102B56C}" destId="{011AF067-1140-44E7-8928-BC609902EDE8}" srcOrd="0" destOrd="0" presId="urn:microsoft.com/office/officeart/2005/8/layout/process1"/>
    <dgm:cxn modelId="{422FE713-E07D-41BF-B971-3788510736DA}" type="presOf" srcId="{D7807D88-4573-4FE0-8CE5-B994D27A6EE4}" destId="{1361FFBE-87A4-4F93-9E37-9B6A4BF7E2C9}" srcOrd="0" destOrd="0" presId="urn:microsoft.com/office/officeart/2005/8/layout/process1"/>
    <dgm:cxn modelId="{E2608EF1-9EF2-4F08-9B24-9663FB770ADE}" srcId="{8D5ADC4A-5038-4E9F-ACA5-C250318ED9AC}" destId="{017434F0-0E07-40D6-A580-309695AC3A36}" srcOrd="1" destOrd="0" parTransId="{9981F62E-E37D-4B1D-B764-65DF54B72A6A}" sibTransId="{865E0F54-671B-4509-9706-313602ECF524}"/>
    <dgm:cxn modelId="{593B1F79-788A-47A4-827F-9099E63651BF}" type="presOf" srcId="{865E0F54-671B-4509-9706-313602ECF524}" destId="{F2C0283D-D48B-4D56-8653-456436234D66}" srcOrd="1" destOrd="0" presId="urn:microsoft.com/office/officeart/2005/8/layout/process1"/>
    <dgm:cxn modelId="{46B41B85-A65E-4D68-892A-11F909CB1FEA}" type="presOf" srcId="{4B76509A-A85C-425D-A624-196D9102B56C}" destId="{DC4A9854-B112-4D3E-B365-F8DCCC2089FD}" srcOrd="1" destOrd="0" presId="urn:microsoft.com/office/officeart/2005/8/layout/process1"/>
    <dgm:cxn modelId="{492336F2-6D99-4B82-A3EA-F3DBA22D99D2}" type="presOf" srcId="{865E0F54-671B-4509-9706-313602ECF524}" destId="{B7E65BE4-4408-45AF-8CA6-0A5A889DC548}" srcOrd="0" destOrd="0" presId="urn:microsoft.com/office/officeart/2005/8/layout/process1"/>
    <dgm:cxn modelId="{2184558F-BDBC-4D88-835D-AE953EF98AC7}" type="presParOf" srcId="{881E8BCA-AD32-4EF3-BA00-0819E8E9B389}" destId="{1361FFBE-87A4-4F93-9E37-9B6A4BF7E2C9}" srcOrd="0" destOrd="0" presId="urn:microsoft.com/office/officeart/2005/8/layout/process1"/>
    <dgm:cxn modelId="{16E453AC-6384-40A7-A71F-731DFF37322F}" type="presParOf" srcId="{881E8BCA-AD32-4EF3-BA00-0819E8E9B389}" destId="{011AF067-1140-44E7-8928-BC609902EDE8}" srcOrd="1" destOrd="0" presId="urn:microsoft.com/office/officeart/2005/8/layout/process1"/>
    <dgm:cxn modelId="{EBD4C624-D67A-4FDD-922D-E3E82DB552F9}" type="presParOf" srcId="{011AF067-1140-44E7-8928-BC609902EDE8}" destId="{DC4A9854-B112-4D3E-B365-F8DCCC2089FD}" srcOrd="0" destOrd="0" presId="urn:microsoft.com/office/officeart/2005/8/layout/process1"/>
    <dgm:cxn modelId="{82677CD6-C03F-44D3-B82A-E6CFA02E46B9}" type="presParOf" srcId="{881E8BCA-AD32-4EF3-BA00-0819E8E9B389}" destId="{2B0AD866-FB55-4D98-9472-258601FD2FE0}" srcOrd="2" destOrd="0" presId="urn:microsoft.com/office/officeart/2005/8/layout/process1"/>
    <dgm:cxn modelId="{F7C11CBD-4B55-4796-B9D9-EF20666C15BE}" type="presParOf" srcId="{881E8BCA-AD32-4EF3-BA00-0819E8E9B389}" destId="{B7E65BE4-4408-45AF-8CA6-0A5A889DC548}" srcOrd="3" destOrd="0" presId="urn:microsoft.com/office/officeart/2005/8/layout/process1"/>
    <dgm:cxn modelId="{E3187631-2935-41C5-9E5D-9BDEA7333EE2}" type="presParOf" srcId="{B7E65BE4-4408-45AF-8CA6-0A5A889DC548}" destId="{F2C0283D-D48B-4D56-8653-456436234D66}" srcOrd="0" destOrd="0" presId="urn:microsoft.com/office/officeart/2005/8/layout/process1"/>
    <dgm:cxn modelId="{53E68834-F44D-430B-8957-310EE14AC5ED}" type="presParOf" srcId="{881E8BCA-AD32-4EF3-BA00-0819E8E9B389}" destId="{EB6F577D-5493-4646-84CF-31166FBB81E6}" srcOrd="4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1DF46C-A3D5-4DC4-B26F-49055618AD3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8E42596-41D0-4579-BE99-D1A243340F4B}">
      <dgm:prSet phldrT="[Texto]"/>
      <dgm:spPr/>
      <dgm:t>
        <a:bodyPr/>
        <a:lstStyle/>
        <a:p>
          <a:r>
            <a:rPr lang="es-ES" dirty="0" smtClean="0"/>
            <a:t>Población  Total</a:t>
          </a:r>
          <a:endParaRPr lang="es-ES" dirty="0"/>
        </a:p>
      </dgm:t>
    </dgm:pt>
    <dgm:pt modelId="{2F45C601-95EB-4296-A76A-653C71CB0D2B}" type="parTrans" cxnId="{B07B4010-7196-45CC-8060-A1A5E884158F}">
      <dgm:prSet/>
      <dgm:spPr/>
      <dgm:t>
        <a:bodyPr/>
        <a:lstStyle/>
        <a:p>
          <a:endParaRPr lang="es-ES"/>
        </a:p>
      </dgm:t>
    </dgm:pt>
    <dgm:pt modelId="{411131E7-0508-47B8-9640-91B2C75D5899}" type="sibTrans" cxnId="{B07B4010-7196-45CC-8060-A1A5E884158F}">
      <dgm:prSet/>
      <dgm:spPr/>
      <dgm:t>
        <a:bodyPr/>
        <a:lstStyle/>
        <a:p>
          <a:endParaRPr lang="es-ES"/>
        </a:p>
      </dgm:t>
    </dgm:pt>
    <dgm:pt modelId="{BE4D896E-61B4-4116-9A4C-F9F8EAC5ABDD}">
      <dgm:prSet phldrT="[Texto]"/>
      <dgm:spPr/>
      <dgm:t>
        <a:bodyPr/>
        <a:lstStyle/>
        <a:p>
          <a:r>
            <a:rPr lang="es-ES" dirty="0" smtClean="0"/>
            <a:t>Población en edad de trabajar </a:t>
          </a:r>
        </a:p>
        <a:p>
          <a:r>
            <a:rPr lang="es-ES" dirty="0" smtClean="0"/>
            <a:t>PET</a:t>
          </a:r>
          <a:endParaRPr lang="es-ES" dirty="0"/>
        </a:p>
      </dgm:t>
    </dgm:pt>
    <dgm:pt modelId="{2F7456EB-3C9E-425A-9F56-2E6E93CC463B}" type="parTrans" cxnId="{6F0405C1-A3A5-4C14-95BF-F90416004118}">
      <dgm:prSet/>
      <dgm:spPr/>
      <dgm:t>
        <a:bodyPr/>
        <a:lstStyle/>
        <a:p>
          <a:endParaRPr lang="es-ES"/>
        </a:p>
      </dgm:t>
    </dgm:pt>
    <dgm:pt modelId="{1F6290B6-5A58-4FB7-9A9D-F45FEAC762A5}" type="sibTrans" cxnId="{6F0405C1-A3A5-4C14-95BF-F90416004118}">
      <dgm:prSet/>
      <dgm:spPr/>
      <dgm:t>
        <a:bodyPr/>
        <a:lstStyle/>
        <a:p>
          <a:endParaRPr lang="es-ES"/>
        </a:p>
      </dgm:t>
    </dgm:pt>
    <dgm:pt modelId="{90697334-D681-45F8-AF96-315CD2AB3992}">
      <dgm:prSet phldrT="[Texto]"/>
      <dgm:spPr/>
      <dgm:t>
        <a:bodyPr/>
        <a:lstStyle/>
        <a:p>
          <a:r>
            <a:rPr lang="es-ES" dirty="0" smtClean="0"/>
            <a:t>Población económicamente Activa</a:t>
          </a:r>
        </a:p>
      </dgm:t>
    </dgm:pt>
    <dgm:pt modelId="{78106F68-81A4-451B-8DAC-257F70D1A6C1}" type="parTrans" cxnId="{A368D627-1448-440C-8253-AB8ED159767B}">
      <dgm:prSet/>
      <dgm:spPr/>
      <dgm:t>
        <a:bodyPr/>
        <a:lstStyle/>
        <a:p>
          <a:endParaRPr lang="es-ES"/>
        </a:p>
      </dgm:t>
    </dgm:pt>
    <dgm:pt modelId="{BF1EC045-4BAB-44C0-B2FE-1B63526A10D5}" type="sibTrans" cxnId="{A368D627-1448-440C-8253-AB8ED159767B}">
      <dgm:prSet/>
      <dgm:spPr/>
      <dgm:t>
        <a:bodyPr/>
        <a:lstStyle/>
        <a:p>
          <a:endParaRPr lang="es-ES"/>
        </a:p>
      </dgm:t>
    </dgm:pt>
    <dgm:pt modelId="{0D200D2C-3AFB-45A1-B333-36576AC05B1C}">
      <dgm:prSet phldrT="[Texto]"/>
      <dgm:spPr/>
      <dgm:t>
        <a:bodyPr/>
        <a:lstStyle/>
        <a:p>
          <a:r>
            <a:rPr lang="es-ES" dirty="0" smtClean="0"/>
            <a:t>Menores de Edad</a:t>
          </a:r>
          <a:endParaRPr lang="es-ES" dirty="0"/>
        </a:p>
      </dgm:t>
    </dgm:pt>
    <dgm:pt modelId="{708EAAEE-5712-4861-91D8-B516B7B22740}" type="parTrans" cxnId="{F150DC59-AC58-4FF2-BE2F-95E824B9AD76}">
      <dgm:prSet/>
      <dgm:spPr/>
      <dgm:t>
        <a:bodyPr/>
        <a:lstStyle/>
        <a:p>
          <a:endParaRPr lang="es-ES"/>
        </a:p>
      </dgm:t>
    </dgm:pt>
    <dgm:pt modelId="{96D0007E-6EE9-4841-9C95-69F3BEAE9F45}" type="sibTrans" cxnId="{F150DC59-AC58-4FF2-BE2F-95E824B9AD76}">
      <dgm:prSet/>
      <dgm:spPr/>
      <dgm:t>
        <a:bodyPr/>
        <a:lstStyle/>
        <a:p>
          <a:endParaRPr lang="es-ES"/>
        </a:p>
      </dgm:t>
    </dgm:pt>
    <dgm:pt modelId="{E34A0837-7169-4732-B843-76B92819EF76}">
      <dgm:prSet phldrT="[Texto]"/>
      <dgm:spPr/>
      <dgm:t>
        <a:bodyPr/>
        <a:lstStyle/>
        <a:p>
          <a:r>
            <a:rPr lang="es-ES" dirty="0" smtClean="0"/>
            <a:t>Población Económicamente Inactiva</a:t>
          </a:r>
          <a:endParaRPr lang="es-ES" dirty="0"/>
        </a:p>
      </dgm:t>
    </dgm:pt>
    <dgm:pt modelId="{F6731C76-B1B7-401F-B408-E63207BC9699}" type="parTrans" cxnId="{88DD2E86-78D3-49DB-AC54-A46EC3B8CECD}">
      <dgm:prSet/>
      <dgm:spPr/>
      <dgm:t>
        <a:bodyPr/>
        <a:lstStyle/>
        <a:p>
          <a:endParaRPr lang="es-ES"/>
        </a:p>
      </dgm:t>
    </dgm:pt>
    <dgm:pt modelId="{55AA6C00-61D0-48C8-9FF6-A2E6D5711108}" type="sibTrans" cxnId="{88DD2E86-78D3-49DB-AC54-A46EC3B8CECD}">
      <dgm:prSet/>
      <dgm:spPr/>
      <dgm:t>
        <a:bodyPr/>
        <a:lstStyle/>
        <a:p>
          <a:endParaRPr lang="es-ES"/>
        </a:p>
      </dgm:t>
    </dgm:pt>
    <dgm:pt modelId="{A240268C-308E-4D48-89CF-A3E7B83D41EB}">
      <dgm:prSet phldrT="[Texto]"/>
      <dgm:spPr/>
      <dgm:t>
        <a:bodyPr/>
        <a:lstStyle/>
        <a:p>
          <a:r>
            <a:rPr lang="es-ES" dirty="0" smtClean="0"/>
            <a:t>Ocupados</a:t>
          </a:r>
        </a:p>
      </dgm:t>
    </dgm:pt>
    <dgm:pt modelId="{30A9B019-5B51-4E58-B17C-8A78D9893E18}" type="parTrans" cxnId="{A20B5340-357A-4BA1-AFAB-3C5F54BD2A7E}">
      <dgm:prSet/>
      <dgm:spPr/>
      <dgm:t>
        <a:bodyPr/>
        <a:lstStyle/>
        <a:p>
          <a:endParaRPr lang="es-ES"/>
        </a:p>
      </dgm:t>
    </dgm:pt>
    <dgm:pt modelId="{245FB32C-5F15-41F3-A7B8-4C266B94724F}" type="sibTrans" cxnId="{A20B5340-357A-4BA1-AFAB-3C5F54BD2A7E}">
      <dgm:prSet/>
      <dgm:spPr/>
      <dgm:t>
        <a:bodyPr/>
        <a:lstStyle/>
        <a:p>
          <a:endParaRPr lang="es-ES"/>
        </a:p>
      </dgm:t>
    </dgm:pt>
    <dgm:pt modelId="{E41D0E4C-1550-4956-BA47-456AC1690B84}">
      <dgm:prSet phldrT="[Texto]"/>
      <dgm:spPr/>
      <dgm:t>
        <a:bodyPr/>
        <a:lstStyle/>
        <a:p>
          <a:r>
            <a:rPr lang="es-ES" dirty="0" smtClean="0"/>
            <a:t>Desocupados</a:t>
          </a:r>
        </a:p>
      </dgm:t>
    </dgm:pt>
    <dgm:pt modelId="{4BA7486C-3D81-4A74-B4AC-76AA6D57C551}" type="parTrans" cxnId="{749E8BFC-3BAC-4FEF-A0C4-BC72CE6349F4}">
      <dgm:prSet/>
      <dgm:spPr/>
      <dgm:t>
        <a:bodyPr/>
        <a:lstStyle/>
        <a:p>
          <a:endParaRPr lang="es-ES"/>
        </a:p>
      </dgm:t>
    </dgm:pt>
    <dgm:pt modelId="{7CA2ECD3-C862-41E9-81B9-56747C0E7E37}" type="sibTrans" cxnId="{749E8BFC-3BAC-4FEF-A0C4-BC72CE6349F4}">
      <dgm:prSet/>
      <dgm:spPr/>
      <dgm:t>
        <a:bodyPr/>
        <a:lstStyle/>
        <a:p>
          <a:endParaRPr lang="es-ES"/>
        </a:p>
      </dgm:t>
    </dgm:pt>
    <dgm:pt modelId="{02DC4297-12A4-4DA4-9C66-D57BA2813583}">
      <dgm:prSet phldrT="[Texto]"/>
      <dgm:spPr/>
      <dgm:t>
        <a:bodyPr/>
        <a:lstStyle/>
        <a:p>
          <a:r>
            <a:rPr lang="es-ES" dirty="0" smtClean="0"/>
            <a:t>Ocupados Plenos</a:t>
          </a:r>
        </a:p>
      </dgm:t>
    </dgm:pt>
    <dgm:pt modelId="{5405E5FB-9FE5-4BD3-9250-772E2819BCA9}" type="parTrans" cxnId="{519CF0BE-50CB-42AB-A879-968CABF1DDAB}">
      <dgm:prSet/>
      <dgm:spPr/>
      <dgm:t>
        <a:bodyPr/>
        <a:lstStyle/>
        <a:p>
          <a:endParaRPr lang="es-ES"/>
        </a:p>
      </dgm:t>
    </dgm:pt>
    <dgm:pt modelId="{BE3FF348-677E-4C41-A49D-8AA3AA148470}" type="sibTrans" cxnId="{519CF0BE-50CB-42AB-A879-968CABF1DDAB}">
      <dgm:prSet/>
      <dgm:spPr/>
      <dgm:t>
        <a:bodyPr/>
        <a:lstStyle/>
        <a:p>
          <a:endParaRPr lang="es-ES"/>
        </a:p>
      </dgm:t>
    </dgm:pt>
    <dgm:pt modelId="{FE98F44F-53CB-4BED-A8EA-3EDB7B7DEC76}">
      <dgm:prSet phldrT="[Texto]"/>
      <dgm:spPr/>
      <dgm:t>
        <a:bodyPr/>
        <a:lstStyle/>
        <a:p>
          <a:r>
            <a:rPr lang="es-ES" dirty="0" smtClean="0"/>
            <a:t>Subempleados</a:t>
          </a:r>
        </a:p>
      </dgm:t>
    </dgm:pt>
    <dgm:pt modelId="{E9DB2CFE-388D-4640-A107-E9BBE88E2A54}" type="parTrans" cxnId="{E5D14320-88BA-4ADA-9FFF-95E61C9F8C0F}">
      <dgm:prSet/>
      <dgm:spPr/>
      <dgm:t>
        <a:bodyPr/>
        <a:lstStyle/>
        <a:p>
          <a:endParaRPr lang="es-ES"/>
        </a:p>
      </dgm:t>
    </dgm:pt>
    <dgm:pt modelId="{3F28C5C6-C0DD-4EC0-97CA-7C5F3FD20F63}" type="sibTrans" cxnId="{E5D14320-88BA-4ADA-9FFF-95E61C9F8C0F}">
      <dgm:prSet/>
      <dgm:spPr/>
      <dgm:t>
        <a:bodyPr/>
        <a:lstStyle/>
        <a:p>
          <a:endParaRPr lang="es-ES"/>
        </a:p>
      </dgm:t>
    </dgm:pt>
    <dgm:pt modelId="{8A7BE9F9-C803-4763-9F40-17EF2498B55D}">
      <dgm:prSet phldrT="[Texto]"/>
      <dgm:spPr/>
      <dgm:t>
        <a:bodyPr/>
        <a:lstStyle/>
        <a:p>
          <a:r>
            <a:rPr lang="es-ES" dirty="0" smtClean="0"/>
            <a:t>Ocupados no clasificados</a:t>
          </a:r>
        </a:p>
      </dgm:t>
    </dgm:pt>
    <dgm:pt modelId="{8C003DCE-AC8C-44A3-B06B-248839FC34DE}" type="parTrans" cxnId="{2F5DD2F3-FE8D-4ECA-9A98-79C1E58907EB}">
      <dgm:prSet/>
      <dgm:spPr/>
      <dgm:t>
        <a:bodyPr/>
        <a:lstStyle/>
        <a:p>
          <a:endParaRPr lang="es-ES"/>
        </a:p>
      </dgm:t>
    </dgm:pt>
    <dgm:pt modelId="{C9253F94-5131-4C42-8EF0-FA7DDFD62207}" type="sibTrans" cxnId="{2F5DD2F3-FE8D-4ECA-9A98-79C1E58907EB}">
      <dgm:prSet/>
      <dgm:spPr/>
      <dgm:t>
        <a:bodyPr/>
        <a:lstStyle/>
        <a:p>
          <a:endParaRPr lang="es-ES"/>
        </a:p>
      </dgm:t>
    </dgm:pt>
    <dgm:pt modelId="{D085E4FD-EAFF-436A-9C11-A89443711905}">
      <dgm:prSet phldrT="[Texto]"/>
      <dgm:spPr/>
      <dgm:t>
        <a:bodyPr/>
        <a:lstStyle/>
        <a:p>
          <a:r>
            <a:rPr lang="es-ES" dirty="0" smtClean="0"/>
            <a:t>Subempleo por insuficiencia de horas (visible)</a:t>
          </a:r>
        </a:p>
      </dgm:t>
    </dgm:pt>
    <dgm:pt modelId="{BA9654CB-E186-4E12-A2D3-4BD3A7AA5E9C}" type="parTrans" cxnId="{C58E1783-A60F-4635-8E16-A581F36D8B74}">
      <dgm:prSet/>
      <dgm:spPr/>
      <dgm:t>
        <a:bodyPr/>
        <a:lstStyle/>
        <a:p>
          <a:endParaRPr lang="es-ES"/>
        </a:p>
      </dgm:t>
    </dgm:pt>
    <dgm:pt modelId="{A2E3FC31-0160-47B4-B32A-518E46FC3395}" type="sibTrans" cxnId="{C58E1783-A60F-4635-8E16-A581F36D8B74}">
      <dgm:prSet/>
      <dgm:spPr/>
      <dgm:t>
        <a:bodyPr/>
        <a:lstStyle/>
        <a:p>
          <a:endParaRPr lang="es-ES"/>
        </a:p>
      </dgm:t>
    </dgm:pt>
    <dgm:pt modelId="{7B1780B1-ED41-4860-BCAA-7DE9AAF85700}">
      <dgm:prSet phldrT="[Texto]"/>
      <dgm:spPr/>
      <dgm:t>
        <a:bodyPr/>
        <a:lstStyle/>
        <a:p>
          <a:r>
            <a:rPr lang="es-ES" dirty="0" smtClean="0"/>
            <a:t>Otras formas de subempleo</a:t>
          </a:r>
        </a:p>
      </dgm:t>
    </dgm:pt>
    <dgm:pt modelId="{C7B2C9E6-9E59-4BC2-9F6C-BA132C9E2C25}" type="parTrans" cxnId="{D52B8320-6157-45C0-A4BF-C44ACB611F90}">
      <dgm:prSet/>
      <dgm:spPr/>
      <dgm:t>
        <a:bodyPr/>
        <a:lstStyle/>
        <a:p>
          <a:endParaRPr lang="es-ES"/>
        </a:p>
      </dgm:t>
    </dgm:pt>
    <dgm:pt modelId="{BA24EFFD-303D-4125-95A8-730B93BDB15E}" type="sibTrans" cxnId="{D52B8320-6157-45C0-A4BF-C44ACB611F90}">
      <dgm:prSet/>
      <dgm:spPr/>
      <dgm:t>
        <a:bodyPr/>
        <a:lstStyle/>
        <a:p>
          <a:endParaRPr lang="es-ES"/>
        </a:p>
      </dgm:t>
    </dgm:pt>
    <dgm:pt modelId="{6F749BCF-C344-4A62-8DD4-4010ECED4377}">
      <dgm:prSet phldrT="[Texto]"/>
      <dgm:spPr/>
      <dgm:t>
        <a:bodyPr/>
        <a:lstStyle/>
        <a:p>
          <a:r>
            <a:rPr lang="es-ES" dirty="0" smtClean="0"/>
            <a:t>Desempleo Abierto</a:t>
          </a:r>
        </a:p>
      </dgm:t>
    </dgm:pt>
    <dgm:pt modelId="{B774FC0C-13D6-4383-B141-363B95D50272}" type="parTrans" cxnId="{CC9DD9D3-F0B9-4DBB-B113-67CA0AFB8204}">
      <dgm:prSet/>
      <dgm:spPr/>
      <dgm:t>
        <a:bodyPr/>
        <a:lstStyle/>
        <a:p>
          <a:endParaRPr lang="es-ES"/>
        </a:p>
      </dgm:t>
    </dgm:pt>
    <dgm:pt modelId="{D4A237C7-A1CD-4488-AFD8-0E9751FA6CD0}" type="sibTrans" cxnId="{CC9DD9D3-F0B9-4DBB-B113-67CA0AFB8204}">
      <dgm:prSet/>
      <dgm:spPr/>
      <dgm:t>
        <a:bodyPr/>
        <a:lstStyle/>
        <a:p>
          <a:endParaRPr lang="es-ES"/>
        </a:p>
      </dgm:t>
    </dgm:pt>
    <dgm:pt modelId="{E10AB0B5-6375-4675-A038-9B391BBA5774}">
      <dgm:prSet phldrT="[Texto]"/>
      <dgm:spPr/>
      <dgm:t>
        <a:bodyPr/>
        <a:lstStyle/>
        <a:p>
          <a:r>
            <a:rPr lang="es-ES" dirty="0" smtClean="0"/>
            <a:t>Desempleo Oculto</a:t>
          </a:r>
        </a:p>
      </dgm:t>
    </dgm:pt>
    <dgm:pt modelId="{FE53FEAD-CE41-4C0F-9ADC-2988E0DB481D}" type="parTrans" cxnId="{1ABDC961-1285-4FFA-A755-73C92B987CFC}">
      <dgm:prSet/>
      <dgm:spPr/>
      <dgm:t>
        <a:bodyPr/>
        <a:lstStyle/>
        <a:p>
          <a:endParaRPr lang="es-ES"/>
        </a:p>
      </dgm:t>
    </dgm:pt>
    <dgm:pt modelId="{0B26CF51-82E8-45D8-9C32-46CBDCB2B22E}" type="sibTrans" cxnId="{1ABDC961-1285-4FFA-A755-73C92B987CFC}">
      <dgm:prSet/>
      <dgm:spPr/>
      <dgm:t>
        <a:bodyPr/>
        <a:lstStyle/>
        <a:p>
          <a:endParaRPr lang="es-ES"/>
        </a:p>
      </dgm:t>
    </dgm:pt>
    <dgm:pt modelId="{A4B9AA27-DC66-459B-8FCD-442E2F771C8F}" type="pres">
      <dgm:prSet presAssocID="{951DF46C-A3D5-4DC4-B26F-49055618AD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4E4A3D9-F8A7-4F8A-BC91-347EB8FA1CFE}" type="pres">
      <dgm:prSet presAssocID="{38E42596-41D0-4579-BE99-D1A243340F4B}" presName="hierRoot1" presStyleCnt="0"/>
      <dgm:spPr/>
    </dgm:pt>
    <dgm:pt modelId="{27C1EF3A-E8FB-496A-A6A3-5F9A7D05110B}" type="pres">
      <dgm:prSet presAssocID="{38E42596-41D0-4579-BE99-D1A243340F4B}" presName="composite" presStyleCnt="0"/>
      <dgm:spPr/>
    </dgm:pt>
    <dgm:pt modelId="{74F9BD17-6A80-47DE-88F7-7869D3A59C6D}" type="pres">
      <dgm:prSet presAssocID="{38E42596-41D0-4579-BE99-D1A243340F4B}" presName="background" presStyleLbl="node0" presStyleIdx="0" presStyleCnt="1"/>
      <dgm:spPr/>
    </dgm:pt>
    <dgm:pt modelId="{6C112EDB-D744-4F17-9CC4-906384CB4119}" type="pres">
      <dgm:prSet presAssocID="{38E42596-41D0-4579-BE99-D1A243340F4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0A4576-7349-4CF2-A02D-BEB2175C9608}" type="pres">
      <dgm:prSet presAssocID="{38E42596-41D0-4579-BE99-D1A243340F4B}" presName="hierChild2" presStyleCnt="0"/>
      <dgm:spPr/>
    </dgm:pt>
    <dgm:pt modelId="{6B7EFF4F-03B9-4B57-A092-2185DBEB702E}" type="pres">
      <dgm:prSet presAssocID="{2F7456EB-3C9E-425A-9F56-2E6E93CC463B}" presName="Name10" presStyleLbl="parChTrans1D2" presStyleIdx="0" presStyleCnt="2"/>
      <dgm:spPr/>
      <dgm:t>
        <a:bodyPr/>
        <a:lstStyle/>
        <a:p>
          <a:endParaRPr lang="es-ES"/>
        </a:p>
      </dgm:t>
    </dgm:pt>
    <dgm:pt modelId="{EDFBA3A4-A7B3-421C-B294-20B74E49C17F}" type="pres">
      <dgm:prSet presAssocID="{BE4D896E-61B4-4116-9A4C-F9F8EAC5ABDD}" presName="hierRoot2" presStyleCnt="0"/>
      <dgm:spPr/>
    </dgm:pt>
    <dgm:pt modelId="{BB9CC5CB-67F7-4D94-A874-FB34CBC1C7CB}" type="pres">
      <dgm:prSet presAssocID="{BE4D896E-61B4-4116-9A4C-F9F8EAC5ABDD}" presName="composite2" presStyleCnt="0"/>
      <dgm:spPr/>
    </dgm:pt>
    <dgm:pt modelId="{E6D41452-7F3A-4762-906A-563877F0F2DB}" type="pres">
      <dgm:prSet presAssocID="{BE4D896E-61B4-4116-9A4C-F9F8EAC5ABDD}" presName="background2" presStyleLbl="node2" presStyleIdx="0" presStyleCnt="2"/>
      <dgm:spPr/>
    </dgm:pt>
    <dgm:pt modelId="{68B955DB-9CAA-4013-A5F7-D92390D1316E}" type="pres">
      <dgm:prSet presAssocID="{BE4D896E-61B4-4116-9A4C-F9F8EAC5ABD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37430D-2A19-4D2C-A537-84D0626BE4E8}" type="pres">
      <dgm:prSet presAssocID="{BE4D896E-61B4-4116-9A4C-F9F8EAC5ABDD}" presName="hierChild3" presStyleCnt="0"/>
      <dgm:spPr/>
    </dgm:pt>
    <dgm:pt modelId="{61DC903A-39B0-4AD6-BA7C-20AE50E3B093}" type="pres">
      <dgm:prSet presAssocID="{78106F68-81A4-451B-8DAC-257F70D1A6C1}" presName="Name17" presStyleLbl="parChTrans1D3" presStyleIdx="0" presStyleCnt="2"/>
      <dgm:spPr/>
      <dgm:t>
        <a:bodyPr/>
        <a:lstStyle/>
        <a:p>
          <a:endParaRPr lang="es-ES"/>
        </a:p>
      </dgm:t>
    </dgm:pt>
    <dgm:pt modelId="{2078AB11-F6F3-49F6-B053-67CFF432B067}" type="pres">
      <dgm:prSet presAssocID="{90697334-D681-45F8-AF96-315CD2AB3992}" presName="hierRoot3" presStyleCnt="0"/>
      <dgm:spPr/>
    </dgm:pt>
    <dgm:pt modelId="{E2B44B22-A897-4E56-AA40-AA2E1B29387C}" type="pres">
      <dgm:prSet presAssocID="{90697334-D681-45F8-AF96-315CD2AB3992}" presName="composite3" presStyleCnt="0"/>
      <dgm:spPr/>
    </dgm:pt>
    <dgm:pt modelId="{05A176F0-54B7-478F-9276-8A14097F40A3}" type="pres">
      <dgm:prSet presAssocID="{90697334-D681-45F8-AF96-315CD2AB3992}" presName="background3" presStyleLbl="node3" presStyleIdx="0" presStyleCnt="2"/>
      <dgm:spPr/>
    </dgm:pt>
    <dgm:pt modelId="{D51F6280-D046-4407-B809-5170CDF45CC2}" type="pres">
      <dgm:prSet presAssocID="{90697334-D681-45F8-AF96-315CD2AB3992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C98A99-6C3F-43EC-9FCA-258CA3A42D81}" type="pres">
      <dgm:prSet presAssocID="{90697334-D681-45F8-AF96-315CD2AB3992}" presName="hierChild4" presStyleCnt="0"/>
      <dgm:spPr/>
    </dgm:pt>
    <dgm:pt modelId="{8DF07F61-ACC1-43D1-9FC8-CA5CF5A3C7B3}" type="pres">
      <dgm:prSet presAssocID="{30A9B019-5B51-4E58-B17C-8A78D9893E18}" presName="Name23" presStyleLbl="parChTrans1D4" presStyleIdx="0" presStyleCnt="9"/>
      <dgm:spPr/>
      <dgm:t>
        <a:bodyPr/>
        <a:lstStyle/>
        <a:p>
          <a:endParaRPr lang="es-ES"/>
        </a:p>
      </dgm:t>
    </dgm:pt>
    <dgm:pt modelId="{CCF77558-BC96-4D4E-9423-8F83317D3BCF}" type="pres">
      <dgm:prSet presAssocID="{A240268C-308E-4D48-89CF-A3E7B83D41EB}" presName="hierRoot4" presStyleCnt="0"/>
      <dgm:spPr/>
    </dgm:pt>
    <dgm:pt modelId="{97B10540-0E39-483A-9782-A4FAFD332E4E}" type="pres">
      <dgm:prSet presAssocID="{A240268C-308E-4D48-89CF-A3E7B83D41EB}" presName="composite4" presStyleCnt="0"/>
      <dgm:spPr/>
    </dgm:pt>
    <dgm:pt modelId="{41A7F448-27F7-47ED-BB0E-122D04AED5D0}" type="pres">
      <dgm:prSet presAssocID="{A240268C-308E-4D48-89CF-A3E7B83D41EB}" presName="background4" presStyleLbl="node4" presStyleIdx="0" presStyleCnt="9"/>
      <dgm:spPr/>
    </dgm:pt>
    <dgm:pt modelId="{478A7868-64FD-4550-BBAF-7A330A9DA94E}" type="pres">
      <dgm:prSet presAssocID="{A240268C-308E-4D48-89CF-A3E7B83D41EB}" presName="text4" presStyleLbl="fgAcc4" presStyleIdx="0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BB7475-2239-4934-A01B-165312EF38E1}" type="pres">
      <dgm:prSet presAssocID="{A240268C-308E-4D48-89CF-A3E7B83D41EB}" presName="hierChild5" presStyleCnt="0"/>
      <dgm:spPr/>
    </dgm:pt>
    <dgm:pt modelId="{F04C9501-7C1C-4259-8854-2F46CE6AC0DC}" type="pres">
      <dgm:prSet presAssocID="{5405E5FB-9FE5-4BD3-9250-772E2819BCA9}" presName="Name23" presStyleLbl="parChTrans1D4" presStyleIdx="1" presStyleCnt="9"/>
      <dgm:spPr/>
      <dgm:t>
        <a:bodyPr/>
        <a:lstStyle/>
        <a:p>
          <a:endParaRPr lang="es-ES"/>
        </a:p>
      </dgm:t>
    </dgm:pt>
    <dgm:pt modelId="{E3A8DC25-E656-45FA-A349-6BED52E16224}" type="pres">
      <dgm:prSet presAssocID="{02DC4297-12A4-4DA4-9C66-D57BA2813583}" presName="hierRoot4" presStyleCnt="0"/>
      <dgm:spPr/>
    </dgm:pt>
    <dgm:pt modelId="{01C03638-7EB3-4371-90AF-EC378FB48AD7}" type="pres">
      <dgm:prSet presAssocID="{02DC4297-12A4-4DA4-9C66-D57BA2813583}" presName="composite4" presStyleCnt="0"/>
      <dgm:spPr/>
    </dgm:pt>
    <dgm:pt modelId="{0BDD1837-A116-4FD9-8588-4B64539CF732}" type="pres">
      <dgm:prSet presAssocID="{02DC4297-12A4-4DA4-9C66-D57BA2813583}" presName="background4" presStyleLbl="node4" presStyleIdx="1" presStyleCnt="9"/>
      <dgm:spPr/>
    </dgm:pt>
    <dgm:pt modelId="{08F9C036-255C-4AFA-B5D8-3638A9595DF0}" type="pres">
      <dgm:prSet presAssocID="{02DC4297-12A4-4DA4-9C66-D57BA2813583}" presName="text4" presStyleLbl="fgAcc4" presStyleIdx="1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AF0182-F6D5-452E-B122-AF9BA9B63FF1}" type="pres">
      <dgm:prSet presAssocID="{02DC4297-12A4-4DA4-9C66-D57BA2813583}" presName="hierChild5" presStyleCnt="0"/>
      <dgm:spPr/>
    </dgm:pt>
    <dgm:pt modelId="{400898CC-9FC2-4110-8DB1-BF6FC6AC4BD2}" type="pres">
      <dgm:prSet presAssocID="{E9DB2CFE-388D-4640-A107-E9BBE88E2A54}" presName="Name23" presStyleLbl="parChTrans1D4" presStyleIdx="2" presStyleCnt="9"/>
      <dgm:spPr/>
      <dgm:t>
        <a:bodyPr/>
        <a:lstStyle/>
        <a:p>
          <a:endParaRPr lang="es-ES"/>
        </a:p>
      </dgm:t>
    </dgm:pt>
    <dgm:pt modelId="{300B5307-BBFA-4A48-8B59-ACF06EB6C782}" type="pres">
      <dgm:prSet presAssocID="{FE98F44F-53CB-4BED-A8EA-3EDB7B7DEC76}" presName="hierRoot4" presStyleCnt="0"/>
      <dgm:spPr/>
    </dgm:pt>
    <dgm:pt modelId="{4493AE61-3176-4EF1-BDA4-AD0CE2634A62}" type="pres">
      <dgm:prSet presAssocID="{FE98F44F-53CB-4BED-A8EA-3EDB7B7DEC76}" presName="composite4" presStyleCnt="0"/>
      <dgm:spPr/>
    </dgm:pt>
    <dgm:pt modelId="{17E540CC-25F7-4EFF-A7DA-504A56284865}" type="pres">
      <dgm:prSet presAssocID="{FE98F44F-53CB-4BED-A8EA-3EDB7B7DEC76}" presName="background4" presStyleLbl="node4" presStyleIdx="2" presStyleCnt="9"/>
      <dgm:spPr/>
    </dgm:pt>
    <dgm:pt modelId="{8F73FFF1-5199-4031-9548-606E871B1838}" type="pres">
      <dgm:prSet presAssocID="{FE98F44F-53CB-4BED-A8EA-3EDB7B7DEC76}" presName="text4" presStyleLbl="fgAcc4" presStyleIdx="2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2A0C4FE-9154-4BC5-A2D2-AF94E33AD0DC}" type="pres">
      <dgm:prSet presAssocID="{FE98F44F-53CB-4BED-A8EA-3EDB7B7DEC76}" presName="hierChild5" presStyleCnt="0"/>
      <dgm:spPr/>
    </dgm:pt>
    <dgm:pt modelId="{227E9FD6-0B85-48A8-BABD-8EE70CFC6B73}" type="pres">
      <dgm:prSet presAssocID="{BA9654CB-E186-4E12-A2D3-4BD3A7AA5E9C}" presName="Name23" presStyleLbl="parChTrans1D4" presStyleIdx="3" presStyleCnt="9"/>
      <dgm:spPr/>
      <dgm:t>
        <a:bodyPr/>
        <a:lstStyle/>
        <a:p>
          <a:endParaRPr lang="es-ES"/>
        </a:p>
      </dgm:t>
    </dgm:pt>
    <dgm:pt modelId="{3C1D5F8D-F056-4B02-93F3-C1D556215E55}" type="pres">
      <dgm:prSet presAssocID="{D085E4FD-EAFF-436A-9C11-A89443711905}" presName="hierRoot4" presStyleCnt="0"/>
      <dgm:spPr/>
    </dgm:pt>
    <dgm:pt modelId="{142C127A-26B5-4B23-BA8C-3A6C5BE1D621}" type="pres">
      <dgm:prSet presAssocID="{D085E4FD-EAFF-436A-9C11-A89443711905}" presName="composite4" presStyleCnt="0"/>
      <dgm:spPr/>
    </dgm:pt>
    <dgm:pt modelId="{0E317810-54C6-4484-9A43-393F3E487B39}" type="pres">
      <dgm:prSet presAssocID="{D085E4FD-EAFF-436A-9C11-A89443711905}" presName="background4" presStyleLbl="node4" presStyleIdx="3" presStyleCnt="9"/>
      <dgm:spPr/>
    </dgm:pt>
    <dgm:pt modelId="{C6B781A7-8629-4F7A-9CDD-ABF43DAFD3AD}" type="pres">
      <dgm:prSet presAssocID="{D085E4FD-EAFF-436A-9C11-A89443711905}" presName="text4" presStyleLbl="fgAcc4" presStyleIdx="3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D97505-6187-4D88-A6CF-52D3EA3AA12B}" type="pres">
      <dgm:prSet presAssocID="{D085E4FD-EAFF-436A-9C11-A89443711905}" presName="hierChild5" presStyleCnt="0"/>
      <dgm:spPr/>
    </dgm:pt>
    <dgm:pt modelId="{9CE0154B-09B1-46E8-B870-9D6064821348}" type="pres">
      <dgm:prSet presAssocID="{C7B2C9E6-9E59-4BC2-9F6C-BA132C9E2C25}" presName="Name23" presStyleLbl="parChTrans1D4" presStyleIdx="4" presStyleCnt="9"/>
      <dgm:spPr/>
      <dgm:t>
        <a:bodyPr/>
        <a:lstStyle/>
        <a:p>
          <a:endParaRPr lang="es-ES"/>
        </a:p>
      </dgm:t>
    </dgm:pt>
    <dgm:pt modelId="{B88CB319-F35E-4998-8028-D17F4EB6A693}" type="pres">
      <dgm:prSet presAssocID="{7B1780B1-ED41-4860-BCAA-7DE9AAF85700}" presName="hierRoot4" presStyleCnt="0"/>
      <dgm:spPr/>
    </dgm:pt>
    <dgm:pt modelId="{1D09878B-0F23-468F-ABA8-40A7D2A180C8}" type="pres">
      <dgm:prSet presAssocID="{7B1780B1-ED41-4860-BCAA-7DE9AAF85700}" presName="composite4" presStyleCnt="0"/>
      <dgm:spPr/>
    </dgm:pt>
    <dgm:pt modelId="{9E481B5C-8D7F-4F2E-832C-53E6463F5061}" type="pres">
      <dgm:prSet presAssocID="{7B1780B1-ED41-4860-BCAA-7DE9AAF85700}" presName="background4" presStyleLbl="node4" presStyleIdx="4" presStyleCnt="9"/>
      <dgm:spPr/>
    </dgm:pt>
    <dgm:pt modelId="{352BA86D-47C2-4ED2-9EDA-C524D27BCEA1}" type="pres">
      <dgm:prSet presAssocID="{7B1780B1-ED41-4860-BCAA-7DE9AAF85700}" presName="text4" presStyleLbl="fgAcc4" presStyleIdx="4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BCA02C-AF0F-463E-9CBF-D2B36FD024E2}" type="pres">
      <dgm:prSet presAssocID="{7B1780B1-ED41-4860-BCAA-7DE9AAF85700}" presName="hierChild5" presStyleCnt="0"/>
      <dgm:spPr/>
    </dgm:pt>
    <dgm:pt modelId="{1BC59377-6702-4752-952A-ABA4E18A0780}" type="pres">
      <dgm:prSet presAssocID="{8C003DCE-AC8C-44A3-B06B-248839FC34DE}" presName="Name23" presStyleLbl="parChTrans1D4" presStyleIdx="5" presStyleCnt="9"/>
      <dgm:spPr/>
      <dgm:t>
        <a:bodyPr/>
        <a:lstStyle/>
        <a:p>
          <a:endParaRPr lang="es-ES"/>
        </a:p>
      </dgm:t>
    </dgm:pt>
    <dgm:pt modelId="{5A6D4263-9526-4E9F-BE00-E9C5CB3105E7}" type="pres">
      <dgm:prSet presAssocID="{8A7BE9F9-C803-4763-9F40-17EF2498B55D}" presName="hierRoot4" presStyleCnt="0"/>
      <dgm:spPr/>
    </dgm:pt>
    <dgm:pt modelId="{A6F002D2-48EE-48AC-A451-3B5CB0E911A7}" type="pres">
      <dgm:prSet presAssocID="{8A7BE9F9-C803-4763-9F40-17EF2498B55D}" presName="composite4" presStyleCnt="0"/>
      <dgm:spPr/>
    </dgm:pt>
    <dgm:pt modelId="{35282B92-9BED-4519-9AE6-9529420086A3}" type="pres">
      <dgm:prSet presAssocID="{8A7BE9F9-C803-4763-9F40-17EF2498B55D}" presName="background4" presStyleLbl="node4" presStyleIdx="5" presStyleCnt="9"/>
      <dgm:spPr/>
    </dgm:pt>
    <dgm:pt modelId="{FE4EF059-4DA8-4DD5-A014-BAD3FABC1A8D}" type="pres">
      <dgm:prSet presAssocID="{8A7BE9F9-C803-4763-9F40-17EF2498B55D}" presName="text4" presStyleLbl="fgAcc4" presStyleIdx="5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F98182C-1298-44F7-A414-CDE19BC742C2}" type="pres">
      <dgm:prSet presAssocID="{8A7BE9F9-C803-4763-9F40-17EF2498B55D}" presName="hierChild5" presStyleCnt="0"/>
      <dgm:spPr/>
    </dgm:pt>
    <dgm:pt modelId="{B9814D6C-D86B-439E-86F8-D8C7CF8E8B56}" type="pres">
      <dgm:prSet presAssocID="{4BA7486C-3D81-4A74-B4AC-76AA6D57C551}" presName="Name23" presStyleLbl="parChTrans1D4" presStyleIdx="6" presStyleCnt="9"/>
      <dgm:spPr/>
      <dgm:t>
        <a:bodyPr/>
        <a:lstStyle/>
        <a:p>
          <a:endParaRPr lang="es-ES"/>
        </a:p>
      </dgm:t>
    </dgm:pt>
    <dgm:pt modelId="{2C04BFA1-33E1-4DB8-8049-71FFDA7950CA}" type="pres">
      <dgm:prSet presAssocID="{E41D0E4C-1550-4956-BA47-456AC1690B84}" presName="hierRoot4" presStyleCnt="0"/>
      <dgm:spPr/>
    </dgm:pt>
    <dgm:pt modelId="{3151A322-E0BF-428F-83F1-644EA2565102}" type="pres">
      <dgm:prSet presAssocID="{E41D0E4C-1550-4956-BA47-456AC1690B84}" presName="composite4" presStyleCnt="0"/>
      <dgm:spPr/>
    </dgm:pt>
    <dgm:pt modelId="{2D2B1B3A-60FC-4561-8D57-DCCFACFD31C4}" type="pres">
      <dgm:prSet presAssocID="{E41D0E4C-1550-4956-BA47-456AC1690B84}" presName="background4" presStyleLbl="node4" presStyleIdx="6" presStyleCnt="9"/>
      <dgm:spPr/>
    </dgm:pt>
    <dgm:pt modelId="{B2407BEA-CC57-4887-9903-7B0F4E26DDC3}" type="pres">
      <dgm:prSet presAssocID="{E41D0E4C-1550-4956-BA47-456AC1690B84}" presName="text4" presStyleLbl="fgAcc4" presStyleIdx="6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F834F0-8655-491D-A41E-08B1A40C45C7}" type="pres">
      <dgm:prSet presAssocID="{E41D0E4C-1550-4956-BA47-456AC1690B84}" presName="hierChild5" presStyleCnt="0"/>
      <dgm:spPr/>
    </dgm:pt>
    <dgm:pt modelId="{EACEA864-26D9-4AA8-8E6A-651792708DC2}" type="pres">
      <dgm:prSet presAssocID="{B774FC0C-13D6-4383-B141-363B95D50272}" presName="Name23" presStyleLbl="parChTrans1D4" presStyleIdx="7" presStyleCnt="9"/>
      <dgm:spPr/>
      <dgm:t>
        <a:bodyPr/>
        <a:lstStyle/>
        <a:p>
          <a:endParaRPr lang="es-ES"/>
        </a:p>
      </dgm:t>
    </dgm:pt>
    <dgm:pt modelId="{5567B6D7-3A77-4CA0-88F7-A7CD1DF1C3FD}" type="pres">
      <dgm:prSet presAssocID="{6F749BCF-C344-4A62-8DD4-4010ECED4377}" presName="hierRoot4" presStyleCnt="0"/>
      <dgm:spPr/>
    </dgm:pt>
    <dgm:pt modelId="{06EF163C-A0EF-4AD4-896A-8E08BFB81A57}" type="pres">
      <dgm:prSet presAssocID="{6F749BCF-C344-4A62-8DD4-4010ECED4377}" presName="composite4" presStyleCnt="0"/>
      <dgm:spPr/>
    </dgm:pt>
    <dgm:pt modelId="{C5EF076D-A8AB-4DB2-B219-114B50570246}" type="pres">
      <dgm:prSet presAssocID="{6F749BCF-C344-4A62-8DD4-4010ECED4377}" presName="background4" presStyleLbl="node4" presStyleIdx="7" presStyleCnt="9"/>
      <dgm:spPr/>
    </dgm:pt>
    <dgm:pt modelId="{529BF654-13EF-400F-BAC9-9858C88685F5}" type="pres">
      <dgm:prSet presAssocID="{6F749BCF-C344-4A62-8DD4-4010ECED4377}" presName="text4" presStyleLbl="fgAcc4" presStyleIdx="7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2F2D48C-D482-4D97-9C91-A41C9A9CCE96}" type="pres">
      <dgm:prSet presAssocID="{6F749BCF-C344-4A62-8DD4-4010ECED4377}" presName="hierChild5" presStyleCnt="0"/>
      <dgm:spPr/>
    </dgm:pt>
    <dgm:pt modelId="{584A86F3-A605-4D14-85A9-E869BB71E5BF}" type="pres">
      <dgm:prSet presAssocID="{FE53FEAD-CE41-4C0F-9ADC-2988E0DB481D}" presName="Name23" presStyleLbl="parChTrans1D4" presStyleIdx="8" presStyleCnt="9"/>
      <dgm:spPr/>
      <dgm:t>
        <a:bodyPr/>
        <a:lstStyle/>
        <a:p>
          <a:endParaRPr lang="es-ES"/>
        </a:p>
      </dgm:t>
    </dgm:pt>
    <dgm:pt modelId="{D09B7F2B-AC62-4815-85A4-A4AB0EC38E7F}" type="pres">
      <dgm:prSet presAssocID="{E10AB0B5-6375-4675-A038-9B391BBA5774}" presName="hierRoot4" presStyleCnt="0"/>
      <dgm:spPr/>
    </dgm:pt>
    <dgm:pt modelId="{7C3329DB-B4BA-408A-B13C-054A7FC1EBA0}" type="pres">
      <dgm:prSet presAssocID="{E10AB0B5-6375-4675-A038-9B391BBA5774}" presName="composite4" presStyleCnt="0"/>
      <dgm:spPr/>
    </dgm:pt>
    <dgm:pt modelId="{793668B4-0031-4076-A894-37D2016D8288}" type="pres">
      <dgm:prSet presAssocID="{E10AB0B5-6375-4675-A038-9B391BBA5774}" presName="background4" presStyleLbl="node4" presStyleIdx="8" presStyleCnt="9"/>
      <dgm:spPr/>
    </dgm:pt>
    <dgm:pt modelId="{45F1CE20-100B-4BD0-8673-0C1ACEA02CF7}" type="pres">
      <dgm:prSet presAssocID="{E10AB0B5-6375-4675-A038-9B391BBA5774}" presName="text4" presStyleLbl="fgAcc4" presStyleIdx="8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880197-D722-4E71-9EE7-AB4EBA8C385F}" type="pres">
      <dgm:prSet presAssocID="{E10AB0B5-6375-4675-A038-9B391BBA5774}" presName="hierChild5" presStyleCnt="0"/>
      <dgm:spPr/>
    </dgm:pt>
    <dgm:pt modelId="{DC13C204-A795-440E-91C3-6FB9FEAB1A5A}" type="pres">
      <dgm:prSet presAssocID="{F6731C76-B1B7-401F-B408-E63207BC9699}" presName="Name17" presStyleLbl="parChTrans1D3" presStyleIdx="1" presStyleCnt="2"/>
      <dgm:spPr/>
      <dgm:t>
        <a:bodyPr/>
        <a:lstStyle/>
        <a:p>
          <a:endParaRPr lang="es-ES"/>
        </a:p>
      </dgm:t>
    </dgm:pt>
    <dgm:pt modelId="{5F5A5417-0760-498D-A064-376CEA88CFD8}" type="pres">
      <dgm:prSet presAssocID="{E34A0837-7169-4732-B843-76B92819EF76}" presName="hierRoot3" presStyleCnt="0"/>
      <dgm:spPr/>
    </dgm:pt>
    <dgm:pt modelId="{9FB5E8B3-4C18-4672-B7BB-F35C5042FBCC}" type="pres">
      <dgm:prSet presAssocID="{E34A0837-7169-4732-B843-76B92819EF76}" presName="composite3" presStyleCnt="0"/>
      <dgm:spPr/>
    </dgm:pt>
    <dgm:pt modelId="{49355276-CB94-4D11-AC26-009FDEF0A12F}" type="pres">
      <dgm:prSet presAssocID="{E34A0837-7169-4732-B843-76B92819EF76}" presName="background3" presStyleLbl="node3" presStyleIdx="1" presStyleCnt="2"/>
      <dgm:spPr/>
    </dgm:pt>
    <dgm:pt modelId="{E072E993-DE65-442B-98AD-31F8820BD42A}" type="pres">
      <dgm:prSet presAssocID="{E34A0837-7169-4732-B843-76B92819EF76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65B247-4C6A-49C2-8336-12AF12E9E3BB}" type="pres">
      <dgm:prSet presAssocID="{E34A0837-7169-4732-B843-76B92819EF76}" presName="hierChild4" presStyleCnt="0"/>
      <dgm:spPr/>
    </dgm:pt>
    <dgm:pt modelId="{089B7BE2-E59B-4856-911A-09D56515E549}" type="pres">
      <dgm:prSet presAssocID="{708EAAEE-5712-4861-91D8-B516B7B22740}" presName="Name10" presStyleLbl="parChTrans1D2" presStyleIdx="1" presStyleCnt="2"/>
      <dgm:spPr/>
      <dgm:t>
        <a:bodyPr/>
        <a:lstStyle/>
        <a:p>
          <a:endParaRPr lang="es-ES"/>
        </a:p>
      </dgm:t>
    </dgm:pt>
    <dgm:pt modelId="{36E484ED-107E-4CA0-BCFF-4760F9E4CE9B}" type="pres">
      <dgm:prSet presAssocID="{0D200D2C-3AFB-45A1-B333-36576AC05B1C}" presName="hierRoot2" presStyleCnt="0"/>
      <dgm:spPr/>
    </dgm:pt>
    <dgm:pt modelId="{B8845A65-25A8-4B4D-B916-DAD82E3CC791}" type="pres">
      <dgm:prSet presAssocID="{0D200D2C-3AFB-45A1-B333-36576AC05B1C}" presName="composite2" presStyleCnt="0"/>
      <dgm:spPr/>
    </dgm:pt>
    <dgm:pt modelId="{2954A0D8-3DF8-430C-8CC4-B3FC7BCA7FD0}" type="pres">
      <dgm:prSet presAssocID="{0D200D2C-3AFB-45A1-B333-36576AC05B1C}" presName="background2" presStyleLbl="node2" presStyleIdx="1" presStyleCnt="2"/>
      <dgm:spPr/>
    </dgm:pt>
    <dgm:pt modelId="{278B8522-FEE7-40BB-A7B5-9EBC9247C5D2}" type="pres">
      <dgm:prSet presAssocID="{0D200D2C-3AFB-45A1-B333-36576AC05B1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5C4BA6-1B1E-4B28-B956-E875CD02732A}" type="pres">
      <dgm:prSet presAssocID="{0D200D2C-3AFB-45A1-B333-36576AC05B1C}" presName="hierChild3" presStyleCnt="0"/>
      <dgm:spPr/>
    </dgm:pt>
  </dgm:ptLst>
  <dgm:cxnLst>
    <dgm:cxn modelId="{51A98B3B-01A7-42E6-B32D-F02DBE18E26E}" type="presOf" srcId="{BE4D896E-61B4-4116-9A4C-F9F8EAC5ABDD}" destId="{68B955DB-9CAA-4013-A5F7-D92390D1316E}" srcOrd="0" destOrd="0" presId="urn:microsoft.com/office/officeart/2005/8/layout/hierarchy1"/>
    <dgm:cxn modelId="{D52B8320-6157-45C0-A4BF-C44ACB611F90}" srcId="{FE98F44F-53CB-4BED-A8EA-3EDB7B7DEC76}" destId="{7B1780B1-ED41-4860-BCAA-7DE9AAF85700}" srcOrd="1" destOrd="0" parTransId="{C7B2C9E6-9E59-4BC2-9F6C-BA132C9E2C25}" sibTransId="{BA24EFFD-303D-4125-95A8-730B93BDB15E}"/>
    <dgm:cxn modelId="{B07B4010-7196-45CC-8060-A1A5E884158F}" srcId="{951DF46C-A3D5-4DC4-B26F-49055618AD35}" destId="{38E42596-41D0-4579-BE99-D1A243340F4B}" srcOrd="0" destOrd="0" parTransId="{2F45C601-95EB-4296-A76A-653C71CB0D2B}" sibTransId="{411131E7-0508-47B8-9640-91B2C75D5899}"/>
    <dgm:cxn modelId="{2F5DD2F3-FE8D-4ECA-9A98-79C1E58907EB}" srcId="{A240268C-308E-4D48-89CF-A3E7B83D41EB}" destId="{8A7BE9F9-C803-4763-9F40-17EF2498B55D}" srcOrd="2" destOrd="0" parTransId="{8C003DCE-AC8C-44A3-B06B-248839FC34DE}" sibTransId="{C9253F94-5131-4C42-8EF0-FA7DDFD62207}"/>
    <dgm:cxn modelId="{3A166799-878D-4D28-80E5-93F46866BF54}" type="presOf" srcId="{A240268C-308E-4D48-89CF-A3E7B83D41EB}" destId="{478A7868-64FD-4550-BBAF-7A330A9DA94E}" srcOrd="0" destOrd="0" presId="urn:microsoft.com/office/officeart/2005/8/layout/hierarchy1"/>
    <dgm:cxn modelId="{8E655ECB-32C9-43E3-903B-472AC8C16C48}" type="presOf" srcId="{78106F68-81A4-451B-8DAC-257F70D1A6C1}" destId="{61DC903A-39B0-4AD6-BA7C-20AE50E3B093}" srcOrd="0" destOrd="0" presId="urn:microsoft.com/office/officeart/2005/8/layout/hierarchy1"/>
    <dgm:cxn modelId="{DEBC6065-2D55-4053-B370-BFEFAA06BF24}" type="presOf" srcId="{E10AB0B5-6375-4675-A038-9B391BBA5774}" destId="{45F1CE20-100B-4BD0-8673-0C1ACEA02CF7}" srcOrd="0" destOrd="0" presId="urn:microsoft.com/office/officeart/2005/8/layout/hierarchy1"/>
    <dgm:cxn modelId="{A368D627-1448-440C-8253-AB8ED159767B}" srcId="{BE4D896E-61B4-4116-9A4C-F9F8EAC5ABDD}" destId="{90697334-D681-45F8-AF96-315CD2AB3992}" srcOrd="0" destOrd="0" parTransId="{78106F68-81A4-451B-8DAC-257F70D1A6C1}" sibTransId="{BF1EC045-4BAB-44C0-B2FE-1B63526A10D5}"/>
    <dgm:cxn modelId="{396773CC-15C2-4A42-B7D4-F9EFAD63AC55}" type="presOf" srcId="{BA9654CB-E186-4E12-A2D3-4BD3A7AA5E9C}" destId="{227E9FD6-0B85-48A8-BABD-8EE70CFC6B73}" srcOrd="0" destOrd="0" presId="urn:microsoft.com/office/officeart/2005/8/layout/hierarchy1"/>
    <dgm:cxn modelId="{C58E1783-A60F-4635-8E16-A581F36D8B74}" srcId="{FE98F44F-53CB-4BED-A8EA-3EDB7B7DEC76}" destId="{D085E4FD-EAFF-436A-9C11-A89443711905}" srcOrd="0" destOrd="0" parTransId="{BA9654CB-E186-4E12-A2D3-4BD3A7AA5E9C}" sibTransId="{A2E3FC31-0160-47B4-B32A-518E46FC3395}"/>
    <dgm:cxn modelId="{519CF0BE-50CB-42AB-A879-968CABF1DDAB}" srcId="{A240268C-308E-4D48-89CF-A3E7B83D41EB}" destId="{02DC4297-12A4-4DA4-9C66-D57BA2813583}" srcOrd="0" destOrd="0" parTransId="{5405E5FB-9FE5-4BD3-9250-772E2819BCA9}" sibTransId="{BE3FF348-677E-4C41-A49D-8AA3AA148470}"/>
    <dgm:cxn modelId="{3882434E-991D-4904-990E-7CB1C02666E7}" type="presOf" srcId="{5405E5FB-9FE5-4BD3-9250-772E2819BCA9}" destId="{F04C9501-7C1C-4259-8854-2F46CE6AC0DC}" srcOrd="0" destOrd="0" presId="urn:microsoft.com/office/officeart/2005/8/layout/hierarchy1"/>
    <dgm:cxn modelId="{88DD2E86-78D3-49DB-AC54-A46EC3B8CECD}" srcId="{BE4D896E-61B4-4116-9A4C-F9F8EAC5ABDD}" destId="{E34A0837-7169-4732-B843-76B92819EF76}" srcOrd="1" destOrd="0" parTransId="{F6731C76-B1B7-401F-B408-E63207BC9699}" sibTransId="{55AA6C00-61D0-48C8-9FF6-A2E6D5711108}"/>
    <dgm:cxn modelId="{E5D14320-88BA-4ADA-9FFF-95E61C9F8C0F}" srcId="{A240268C-308E-4D48-89CF-A3E7B83D41EB}" destId="{FE98F44F-53CB-4BED-A8EA-3EDB7B7DEC76}" srcOrd="1" destOrd="0" parTransId="{E9DB2CFE-388D-4640-A107-E9BBE88E2A54}" sibTransId="{3F28C5C6-C0DD-4EC0-97CA-7C5F3FD20F63}"/>
    <dgm:cxn modelId="{97569F4B-D45E-417D-885C-E69EB6CFD0F9}" type="presOf" srcId="{90697334-D681-45F8-AF96-315CD2AB3992}" destId="{D51F6280-D046-4407-B809-5170CDF45CC2}" srcOrd="0" destOrd="0" presId="urn:microsoft.com/office/officeart/2005/8/layout/hierarchy1"/>
    <dgm:cxn modelId="{A20B5340-357A-4BA1-AFAB-3C5F54BD2A7E}" srcId="{90697334-D681-45F8-AF96-315CD2AB3992}" destId="{A240268C-308E-4D48-89CF-A3E7B83D41EB}" srcOrd="0" destOrd="0" parTransId="{30A9B019-5B51-4E58-B17C-8A78D9893E18}" sibTransId="{245FB32C-5F15-41F3-A7B8-4C266B94724F}"/>
    <dgm:cxn modelId="{F95ED52F-AC69-40E7-9B76-30824705F341}" type="presOf" srcId="{2F7456EB-3C9E-425A-9F56-2E6E93CC463B}" destId="{6B7EFF4F-03B9-4B57-A092-2185DBEB702E}" srcOrd="0" destOrd="0" presId="urn:microsoft.com/office/officeart/2005/8/layout/hierarchy1"/>
    <dgm:cxn modelId="{5558B830-8C5C-445F-9839-EF352CE59DF0}" type="presOf" srcId="{FE53FEAD-CE41-4C0F-9ADC-2988E0DB481D}" destId="{584A86F3-A605-4D14-85A9-E869BB71E5BF}" srcOrd="0" destOrd="0" presId="urn:microsoft.com/office/officeart/2005/8/layout/hierarchy1"/>
    <dgm:cxn modelId="{303711B5-5C6E-4255-A621-CF0C51E2782B}" type="presOf" srcId="{FE98F44F-53CB-4BED-A8EA-3EDB7B7DEC76}" destId="{8F73FFF1-5199-4031-9548-606E871B1838}" srcOrd="0" destOrd="0" presId="urn:microsoft.com/office/officeart/2005/8/layout/hierarchy1"/>
    <dgm:cxn modelId="{749E8BFC-3BAC-4FEF-A0C4-BC72CE6349F4}" srcId="{90697334-D681-45F8-AF96-315CD2AB3992}" destId="{E41D0E4C-1550-4956-BA47-456AC1690B84}" srcOrd="1" destOrd="0" parTransId="{4BA7486C-3D81-4A74-B4AC-76AA6D57C551}" sibTransId="{7CA2ECD3-C862-41E9-81B9-56747C0E7E37}"/>
    <dgm:cxn modelId="{203B4640-C5F5-4B60-8D2F-710F84A7A4E5}" type="presOf" srcId="{0D200D2C-3AFB-45A1-B333-36576AC05B1C}" destId="{278B8522-FEE7-40BB-A7B5-9EBC9247C5D2}" srcOrd="0" destOrd="0" presId="urn:microsoft.com/office/officeart/2005/8/layout/hierarchy1"/>
    <dgm:cxn modelId="{2BE12A07-6D3F-4D2F-ABBB-72DD23C08252}" type="presOf" srcId="{4BA7486C-3D81-4A74-B4AC-76AA6D57C551}" destId="{B9814D6C-D86B-439E-86F8-D8C7CF8E8B56}" srcOrd="0" destOrd="0" presId="urn:microsoft.com/office/officeart/2005/8/layout/hierarchy1"/>
    <dgm:cxn modelId="{1ABDC961-1285-4FFA-A755-73C92B987CFC}" srcId="{E41D0E4C-1550-4956-BA47-456AC1690B84}" destId="{E10AB0B5-6375-4675-A038-9B391BBA5774}" srcOrd="1" destOrd="0" parTransId="{FE53FEAD-CE41-4C0F-9ADC-2988E0DB481D}" sibTransId="{0B26CF51-82E8-45D8-9C32-46CBDCB2B22E}"/>
    <dgm:cxn modelId="{EA7EB7F6-AAEE-431C-9633-A20FFF984356}" type="presOf" srcId="{D085E4FD-EAFF-436A-9C11-A89443711905}" destId="{C6B781A7-8629-4F7A-9CDD-ABF43DAFD3AD}" srcOrd="0" destOrd="0" presId="urn:microsoft.com/office/officeart/2005/8/layout/hierarchy1"/>
    <dgm:cxn modelId="{415575F7-6BC2-4C14-AB7E-854D0714ED4E}" type="presOf" srcId="{8C003DCE-AC8C-44A3-B06B-248839FC34DE}" destId="{1BC59377-6702-4752-952A-ABA4E18A0780}" srcOrd="0" destOrd="0" presId="urn:microsoft.com/office/officeart/2005/8/layout/hierarchy1"/>
    <dgm:cxn modelId="{517CCFA5-9E7F-496F-9947-47BCDCF61155}" type="presOf" srcId="{C7B2C9E6-9E59-4BC2-9F6C-BA132C9E2C25}" destId="{9CE0154B-09B1-46E8-B870-9D6064821348}" srcOrd="0" destOrd="0" presId="urn:microsoft.com/office/officeart/2005/8/layout/hierarchy1"/>
    <dgm:cxn modelId="{D20DC963-8904-4785-8838-74B1DF44C0F8}" type="presOf" srcId="{E9DB2CFE-388D-4640-A107-E9BBE88E2A54}" destId="{400898CC-9FC2-4110-8DB1-BF6FC6AC4BD2}" srcOrd="0" destOrd="0" presId="urn:microsoft.com/office/officeart/2005/8/layout/hierarchy1"/>
    <dgm:cxn modelId="{19209CC5-A690-4B04-9F65-6B7C5B2787A3}" type="presOf" srcId="{F6731C76-B1B7-401F-B408-E63207BC9699}" destId="{DC13C204-A795-440E-91C3-6FB9FEAB1A5A}" srcOrd="0" destOrd="0" presId="urn:microsoft.com/office/officeart/2005/8/layout/hierarchy1"/>
    <dgm:cxn modelId="{3B633B6D-73A2-47D8-B873-8A37E4A0935A}" type="presOf" srcId="{38E42596-41D0-4579-BE99-D1A243340F4B}" destId="{6C112EDB-D744-4F17-9CC4-906384CB4119}" srcOrd="0" destOrd="0" presId="urn:microsoft.com/office/officeart/2005/8/layout/hierarchy1"/>
    <dgm:cxn modelId="{0B502FD6-1947-4285-8952-4E7B27E71CDC}" type="presOf" srcId="{7B1780B1-ED41-4860-BCAA-7DE9AAF85700}" destId="{352BA86D-47C2-4ED2-9EDA-C524D27BCEA1}" srcOrd="0" destOrd="0" presId="urn:microsoft.com/office/officeart/2005/8/layout/hierarchy1"/>
    <dgm:cxn modelId="{7A3A6CBE-44CF-45FB-991B-405AA9736266}" type="presOf" srcId="{B774FC0C-13D6-4383-B141-363B95D50272}" destId="{EACEA864-26D9-4AA8-8E6A-651792708DC2}" srcOrd="0" destOrd="0" presId="urn:microsoft.com/office/officeart/2005/8/layout/hierarchy1"/>
    <dgm:cxn modelId="{6F0405C1-A3A5-4C14-95BF-F90416004118}" srcId="{38E42596-41D0-4579-BE99-D1A243340F4B}" destId="{BE4D896E-61B4-4116-9A4C-F9F8EAC5ABDD}" srcOrd="0" destOrd="0" parTransId="{2F7456EB-3C9E-425A-9F56-2E6E93CC463B}" sibTransId="{1F6290B6-5A58-4FB7-9A9D-F45FEAC762A5}"/>
    <dgm:cxn modelId="{A0E8C3A1-DAA3-4C77-B935-94E125D09DC5}" type="presOf" srcId="{E41D0E4C-1550-4956-BA47-456AC1690B84}" destId="{B2407BEA-CC57-4887-9903-7B0F4E26DDC3}" srcOrd="0" destOrd="0" presId="urn:microsoft.com/office/officeart/2005/8/layout/hierarchy1"/>
    <dgm:cxn modelId="{9167C3A5-72DE-423E-9E44-1249B0546E13}" type="presOf" srcId="{6F749BCF-C344-4A62-8DD4-4010ECED4377}" destId="{529BF654-13EF-400F-BAC9-9858C88685F5}" srcOrd="0" destOrd="0" presId="urn:microsoft.com/office/officeart/2005/8/layout/hierarchy1"/>
    <dgm:cxn modelId="{C5B76F6A-DBEF-4861-8EB7-2A9DEB093241}" type="presOf" srcId="{8A7BE9F9-C803-4763-9F40-17EF2498B55D}" destId="{FE4EF059-4DA8-4DD5-A014-BAD3FABC1A8D}" srcOrd="0" destOrd="0" presId="urn:microsoft.com/office/officeart/2005/8/layout/hierarchy1"/>
    <dgm:cxn modelId="{062DA5AE-4A72-4609-A76D-B802CCC919AA}" type="presOf" srcId="{E34A0837-7169-4732-B843-76B92819EF76}" destId="{E072E993-DE65-442B-98AD-31F8820BD42A}" srcOrd="0" destOrd="0" presId="urn:microsoft.com/office/officeart/2005/8/layout/hierarchy1"/>
    <dgm:cxn modelId="{2C798298-60FC-405C-BAAF-F8C8BB1AEA8F}" type="presOf" srcId="{02DC4297-12A4-4DA4-9C66-D57BA2813583}" destId="{08F9C036-255C-4AFA-B5D8-3638A9595DF0}" srcOrd="0" destOrd="0" presId="urn:microsoft.com/office/officeart/2005/8/layout/hierarchy1"/>
    <dgm:cxn modelId="{88EC5939-C734-42BC-95AA-E24259EB7D4F}" type="presOf" srcId="{951DF46C-A3D5-4DC4-B26F-49055618AD35}" destId="{A4B9AA27-DC66-459B-8FCD-442E2F771C8F}" srcOrd="0" destOrd="0" presId="urn:microsoft.com/office/officeart/2005/8/layout/hierarchy1"/>
    <dgm:cxn modelId="{F150DC59-AC58-4FF2-BE2F-95E824B9AD76}" srcId="{38E42596-41D0-4579-BE99-D1A243340F4B}" destId="{0D200D2C-3AFB-45A1-B333-36576AC05B1C}" srcOrd="1" destOrd="0" parTransId="{708EAAEE-5712-4861-91D8-B516B7B22740}" sibTransId="{96D0007E-6EE9-4841-9C95-69F3BEAE9F45}"/>
    <dgm:cxn modelId="{CC9DD9D3-F0B9-4DBB-B113-67CA0AFB8204}" srcId="{E41D0E4C-1550-4956-BA47-456AC1690B84}" destId="{6F749BCF-C344-4A62-8DD4-4010ECED4377}" srcOrd="0" destOrd="0" parTransId="{B774FC0C-13D6-4383-B141-363B95D50272}" sibTransId="{D4A237C7-A1CD-4488-AFD8-0E9751FA6CD0}"/>
    <dgm:cxn modelId="{761FA66D-068C-40E7-9531-8BC0F6DFBCF9}" type="presOf" srcId="{708EAAEE-5712-4861-91D8-B516B7B22740}" destId="{089B7BE2-E59B-4856-911A-09D56515E549}" srcOrd="0" destOrd="0" presId="urn:microsoft.com/office/officeart/2005/8/layout/hierarchy1"/>
    <dgm:cxn modelId="{1637E692-229B-4EF3-9B5D-BDC0D0CCF28B}" type="presOf" srcId="{30A9B019-5B51-4E58-B17C-8A78D9893E18}" destId="{8DF07F61-ACC1-43D1-9FC8-CA5CF5A3C7B3}" srcOrd="0" destOrd="0" presId="urn:microsoft.com/office/officeart/2005/8/layout/hierarchy1"/>
    <dgm:cxn modelId="{7E2A2646-80F2-4549-91E5-5A880BE97597}" type="presParOf" srcId="{A4B9AA27-DC66-459B-8FCD-442E2F771C8F}" destId="{44E4A3D9-F8A7-4F8A-BC91-347EB8FA1CFE}" srcOrd="0" destOrd="0" presId="urn:microsoft.com/office/officeart/2005/8/layout/hierarchy1"/>
    <dgm:cxn modelId="{F040B24F-8CCC-48FA-983C-E3D47921913C}" type="presParOf" srcId="{44E4A3D9-F8A7-4F8A-BC91-347EB8FA1CFE}" destId="{27C1EF3A-E8FB-496A-A6A3-5F9A7D05110B}" srcOrd="0" destOrd="0" presId="urn:microsoft.com/office/officeart/2005/8/layout/hierarchy1"/>
    <dgm:cxn modelId="{A3E1EF2E-3497-4097-B4FD-2D2A565FA9EF}" type="presParOf" srcId="{27C1EF3A-E8FB-496A-A6A3-5F9A7D05110B}" destId="{74F9BD17-6A80-47DE-88F7-7869D3A59C6D}" srcOrd="0" destOrd="0" presId="urn:microsoft.com/office/officeart/2005/8/layout/hierarchy1"/>
    <dgm:cxn modelId="{E0FB6619-B2F4-45EB-9CA6-D84DAAA73D2A}" type="presParOf" srcId="{27C1EF3A-E8FB-496A-A6A3-5F9A7D05110B}" destId="{6C112EDB-D744-4F17-9CC4-906384CB4119}" srcOrd="1" destOrd="0" presId="urn:microsoft.com/office/officeart/2005/8/layout/hierarchy1"/>
    <dgm:cxn modelId="{908D401E-BBAF-43B9-9AEC-5F1A5793E2DA}" type="presParOf" srcId="{44E4A3D9-F8A7-4F8A-BC91-347EB8FA1CFE}" destId="{FA0A4576-7349-4CF2-A02D-BEB2175C9608}" srcOrd="1" destOrd="0" presId="urn:microsoft.com/office/officeart/2005/8/layout/hierarchy1"/>
    <dgm:cxn modelId="{1311544E-C609-43C7-B0A1-86D6262C7D02}" type="presParOf" srcId="{FA0A4576-7349-4CF2-A02D-BEB2175C9608}" destId="{6B7EFF4F-03B9-4B57-A092-2185DBEB702E}" srcOrd="0" destOrd="0" presId="urn:microsoft.com/office/officeart/2005/8/layout/hierarchy1"/>
    <dgm:cxn modelId="{5D9E4DD4-B947-4971-B93D-BD9FD6A4699C}" type="presParOf" srcId="{FA0A4576-7349-4CF2-A02D-BEB2175C9608}" destId="{EDFBA3A4-A7B3-421C-B294-20B74E49C17F}" srcOrd="1" destOrd="0" presId="urn:microsoft.com/office/officeart/2005/8/layout/hierarchy1"/>
    <dgm:cxn modelId="{FA848C6A-623F-4488-934C-F78404BF2AEC}" type="presParOf" srcId="{EDFBA3A4-A7B3-421C-B294-20B74E49C17F}" destId="{BB9CC5CB-67F7-4D94-A874-FB34CBC1C7CB}" srcOrd="0" destOrd="0" presId="urn:microsoft.com/office/officeart/2005/8/layout/hierarchy1"/>
    <dgm:cxn modelId="{15EC86E2-5CBF-4AFA-A480-F43BBEBD9B40}" type="presParOf" srcId="{BB9CC5CB-67F7-4D94-A874-FB34CBC1C7CB}" destId="{E6D41452-7F3A-4762-906A-563877F0F2DB}" srcOrd="0" destOrd="0" presId="urn:microsoft.com/office/officeart/2005/8/layout/hierarchy1"/>
    <dgm:cxn modelId="{802382DC-3659-4FD5-BB67-575116B2C03C}" type="presParOf" srcId="{BB9CC5CB-67F7-4D94-A874-FB34CBC1C7CB}" destId="{68B955DB-9CAA-4013-A5F7-D92390D1316E}" srcOrd="1" destOrd="0" presId="urn:microsoft.com/office/officeart/2005/8/layout/hierarchy1"/>
    <dgm:cxn modelId="{854FF748-7532-46A5-925C-65D6C082A98F}" type="presParOf" srcId="{EDFBA3A4-A7B3-421C-B294-20B74E49C17F}" destId="{F337430D-2A19-4D2C-A537-84D0626BE4E8}" srcOrd="1" destOrd="0" presId="urn:microsoft.com/office/officeart/2005/8/layout/hierarchy1"/>
    <dgm:cxn modelId="{7735F4D7-6628-4CC9-AA29-7634E2D6D5A6}" type="presParOf" srcId="{F337430D-2A19-4D2C-A537-84D0626BE4E8}" destId="{61DC903A-39B0-4AD6-BA7C-20AE50E3B093}" srcOrd="0" destOrd="0" presId="urn:microsoft.com/office/officeart/2005/8/layout/hierarchy1"/>
    <dgm:cxn modelId="{809A77FA-1FE9-42A0-8B36-B135D82816B9}" type="presParOf" srcId="{F337430D-2A19-4D2C-A537-84D0626BE4E8}" destId="{2078AB11-F6F3-49F6-B053-67CFF432B067}" srcOrd="1" destOrd="0" presId="urn:microsoft.com/office/officeart/2005/8/layout/hierarchy1"/>
    <dgm:cxn modelId="{DC4E5E15-948A-4CC6-B466-562875FCB3DD}" type="presParOf" srcId="{2078AB11-F6F3-49F6-B053-67CFF432B067}" destId="{E2B44B22-A897-4E56-AA40-AA2E1B29387C}" srcOrd="0" destOrd="0" presId="urn:microsoft.com/office/officeart/2005/8/layout/hierarchy1"/>
    <dgm:cxn modelId="{BB8961A5-6000-4B01-9DBC-ADF81EE1D9A0}" type="presParOf" srcId="{E2B44B22-A897-4E56-AA40-AA2E1B29387C}" destId="{05A176F0-54B7-478F-9276-8A14097F40A3}" srcOrd="0" destOrd="0" presId="urn:microsoft.com/office/officeart/2005/8/layout/hierarchy1"/>
    <dgm:cxn modelId="{BE46E178-13A5-435C-8A45-D9EFE9C5B759}" type="presParOf" srcId="{E2B44B22-A897-4E56-AA40-AA2E1B29387C}" destId="{D51F6280-D046-4407-B809-5170CDF45CC2}" srcOrd="1" destOrd="0" presId="urn:microsoft.com/office/officeart/2005/8/layout/hierarchy1"/>
    <dgm:cxn modelId="{FFAF7623-0E5C-42D4-9B93-546D511D8150}" type="presParOf" srcId="{2078AB11-F6F3-49F6-B053-67CFF432B067}" destId="{90C98A99-6C3F-43EC-9FCA-258CA3A42D81}" srcOrd="1" destOrd="0" presId="urn:microsoft.com/office/officeart/2005/8/layout/hierarchy1"/>
    <dgm:cxn modelId="{859CB548-02E2-4641-90E7-E38DCF565022}" type="presParOf" srcId="{90C98A99-6C3F-43EC-9FCA-258CA3A42D81}" destId="{8DF07F61-ACC1-43D1-9FC8-CA5CF5A3C7B3}" srcOrd="0" destOrd="0" presId="urn:microsoft.com/office/officeart/2005/8/layout/hierarchy1"/>
    <dgm:cxn modelId="{AC38E729-7007-4F04-99CA-7DB2CF67A155}" type="presParOf" srcId="{90C98A99-6C3F-43EC-9FCA-258CA3A42D81}" destId="{CCF77558-BC96-4D4E-9423-8F83317D3BCF}" srcOrd="1" destOrd="0" presId="urn:microsoft.com/office/officeart/2005/8/layout/hierarchy1"/>
    <dgm:cxn modelId="{B1BBF420-B275-4286-921F-E8EAF682D90F}" type="presParOf" srcId="{CCF77558-BC96-4D4E-9423-8F83317D3BCF}" destId="{97B10540-0E39-483A-9782-A4FAFD332E4E}" srcOrd="0" destOrd="0" presId="urn:microsoft.com/office/officeart/2005/8/layout/hierarchy1"/>
    <dgm:cxn modelId="{F029AF2A-82B0-42F4-8975-174EE93962C6}" type="presParOf" srcId="{97B10540-0E39-483A-9782-A4FAFD332E4E}" destId="{41A7F448-27F7-47ED-BB0E-122D04AED5D0}" srcOrd="0" destOrd="0" presId="urn:microsoft.com/office/officeart/2005/8/layout/hierarchy1"/>
    <dgm:cxn modelId="{55C83354-81CD-41AE-B0F0-CF26F189409A}" type="presParOf" srcId="{97B10540-0E39-483A-9782-A4FAFD332E4E}" destId="{478A7868-64FD-4550-BBAF-7A330A9DA94E}" srcOrd="1" destOrd="0" presId="urn:microsoft.com/office/officeart/2005/8/layout/hierarchy1"/>
    <dgm:cxn modelId="{FFA73798-88C3-490F-8FEA-7451E3CB3825}" type="presParOf" srcId="{CCF77558-BC96-4D4E-9423-8F83317D3BCF}" destId="{A9BB7475-2239-4934-A01B-165312EF38E1}" srcOrd="1" destOrd="0" presId="urn:microsoft.com/office/officeart/2005/8/layout/hierarchy1"/>
    <dgm:cxn modelId="{E8CE2552-1031-4689-80D8-79508D26A7DE}" type="presParOf" srcId="{A9BB7475-2239-4934-A01B-165312EF38E1}" destId="{F04C9501-7C1C-4259-8854-2F46CE6AC0DC}" srcOrd="0" destOrd="0" presId="urn:microsoft.com/office/officeart/2005/8/layout/hierarchy1"/>
    <dgm:cxn modelId="{E2B71EC7-8EF7-43BE-8CD0-D1714FD2D911}" type="presParOf" srcId="{A9BB7475-2239-4934-A01B-165312EF38E1}" destId="{E3A8DC25-E656-45FA-A349-6BED52E16224}" srcOrd="1" destOrd="0" presId="urn:microsoft.com/office/officeart/2005/8/layout/hierarchy1"/>
    <dgm:cxn modelId="{7DF40E0C-4434-4D36-AB86-671391DFC2E4}" type="presParOf" srcId="{E3A8DC25-E656-45FA-A349-6BED52E16224}" destId="{01C03638-7EB3-4371-90AF-EC378FB48AD7}" srcOrd="0" destOrd="0" presId="urn:microsoft.com/office/officeart/2005/8/layout/hierarchy1"/>
    <dgm:cxn modelId="{E9ED339B-8122-4586-A073-D1BB2B9FEC30}" type="presParOf" srcId="{01C03638-7EB3-4371-90AF-EC378FB48AD7}" destId="{0BDD1837-A116-4FD9-8588-4B64539CF732}" srcOrd="0" destOrd="0" presId="urn:microsoft.com/office/officeart/2005/8/layout/hierarchy1"/>
    <dgm:cxn modelId="{CA5D0CD5-2760-4DA7-8F98-839E6FD97245}" type="presParOf" srcId="{01C03638-7EB3-4371-90AF-EC378FB48AD7}" destId="{08F9C036-255C-4AFA-B5D8-3638A9595DF0}" srcOrd="1" destOrd="0" presId="urn:microsoft.com/office/officeart/2005/8/layout/hierarchy1"/>
    <dgm:cxn modelId="{EA9A6C59-4A18-4B42-8FFB-17B4C9875D94}" type="presParOf" srcId="{E3A8DC25-E656-45FA-A349-6BED52E16224}" destId="{ADAF0182-F6D5-452E-B122-AF9BA9B63FF1}" srcOrd="1" destOrd="0" presId="urn:microsoft.com/office/officeart/2005/8/layout/hierarchy1"/>
    <dgm:cxn modelId="{7F9E223D-EEE9-401E-8DC0-0C5E7C8CDE55}" type="presParOf" srcId="{A9BB7475-2239-4934-A01B-165312EF38E1}" destId="{400898CC-9FC2-4110-8DB1-BF6FC6AC4BD2}" srcOrd="2" destOrd="0" presId="urn:microsoft.com/office/officeart/2005/8/layout/hierarchy1"/>
    <dgm:cxn modelId="{DBE3F09B-1935-49FA-9EB8-381EC0C1CE42}" type="presParOf" srcId="{A9BB7475-2239-4934-A01B-165312EF38E1}" destId="{300B5307-BBFA-4A48-8B59-ACF06EB6C782}" srcOrd="3" destOrd="0" presId="urn:microsoft.com/office/officeart/2005/8/layout/hierarchy1"/>
    <dgm:cxn modelId="{D08BCA70-0032-4647-9453-83C305B5096A}" type="presParOf" srcId="{300B5307-BBFA-4A48-8B59-ACF06EB6C782}" destId="{4493AE61-3176-4EF1-BDA4-AD0CE2634A62}" srcOrd="0" destOrd="0" presId="urn:microsoft.com/office/officeart/2005/8/layout/hierarchy1"/>
    <dgm:cxn modelId="{5359E971-4B12-433E-9A46-DAD59AFC9771}" type="presParOf" srcId="{4493AE61-3176-4EF1-BDA4-AD0CE2634A62}" destId="{17E540CC-25F7-4EFF-A7DA-504A56284865}" srcOrd="0" destOrd="0" presId="urn:microsoft.com/office/officeart/2005/8/layout/hierarchy1"/>
    <dgm:cxn modelId="{49392EC3-9FA2-45BD-9795-A2D38A076559}" type="presParOf" srcId="{4493AE61-3176-4EF1-BDA4-AD0CE2634A62}" destId="{8F73FFF1-5199-4031-9548-606E871B1838}" srcOrd="1" destOrd="0" presId="urn:microsoft.com/office/officeart/2005/8/layout/hierarchy1"/>
    <dgm:cxn modelId="{671FF75D-9338-4A86-8FA2-1BDA06CE6B4C}" type="presParOf" srcId="{300B5307-BBFA-4A48-8B59-ACF06EB6C782}" destId="{22A0C4FE-9154-4BC5-A2D2-AF94E33AD0DC}" srcOrd="1" destOrd="0" presId="urn:microsoft.com/office/officeart/2005/8/layout/hierarchy1"/>
    <dgm:cxn modelId="{6A33638A-DA7A-4E6F-B83F-A8D3F215F713}" type="presParOf" srcId="{22A0C4FE-9154-4BC5-A2D2-AF94E33AD0DC}" destId="{227E9FD6-0B85-48A8-BABD-8EE70CFC6B73}" srcOrd="0" destOrd="0" presId="urn:microsoft.com/office/officeart/2005/8/layout/hierarchy1"/>
    <dgm:cxn modelId="{2E0E42EE-FAFB-498F-BD90-6267763F5834}" type="presParOf" srcId="{22A0C4FE-9154-4BC5-A2D2-AF94E33AD0DC}" destId="{3C1D5F8D-F056-4B02-93F3-C1D556215E55}" srcOrd="1" destOrd="0" presId="urn:microsoft.com/office/officeart/2005/8/layout/hierarchy1"/>
    <dgm:cxn modelId="{137FEB2A-E763-4344-AC06-69346C262F66}" type="presParOf" srcId="{3C1D5F8D-F056-4B02-93F3-C1D556215E55}" destId="{142C127A-26B5-4B23-BA8C-3A6C5BE1D621}" srcOrd="0" destOrd="0" presId="urn:microsoft.com/office/officeart/2005/8/layout/hierarchy1"/>
    <dgm:cxn modelId="{D141D62D-FCA0-4927-BC97-29183E480673}" type="presParOf" srcId="{142C127A-26B5-4B23-BA8C-3A6C5BE1D621}" destId="{0E317810-54C6-4484-9A43-393F3E487B39}" srcOrd="0" destOrd="0" presId="urn:microsoft.com/office/officeart/2005/8/layout/hierarchy1"/>
    <dgm:cxn modelId="{1123D684-1D08-416F-9C91-8D05A4F54716}" type="presParOf" srcId="{142C127A-26B5-4B23-BA8C-3A6C5BE1D621}" destId="{C6B781A7-8629-4F7A-9CDD-ABF43DAFD3AD}" srcOrd="1" destOrd="0" presId="urn:microsoft.com/office/officeart/2005/8/layout/hierarchy1"/>
    <dgm:cxn modelId="{A6C2114B-DD61-4CD1-9461-EAF1664D6DFF}" type="presParOf" srcId="{3C1D5F8D-F056-4B02-93F3-C1D556215E55}" destId="{A4D97505-6187-4D88-A6CF-52D3EA3AA12B}" srcOrd="1" destOrd="0" presId="urn:microsoft.com/office/officeart/2005/8/layout/hierarchy1"/>
    <dgm:cxn modelId="{A0B9740A-3FF8-4FBF-943A-8C5755ECC191}" type="presParOf" srcId="{22A0C4FE-9154-4BC5-A2D2-AF94E33AD0DC}" destId="{9CE0154B-09B1-46E8-B870-9D6064821348}" srcOrd="2" destOrd="0" presId="urn:microsoft.com/office/officeart/2005/8/layout/hierarchy1"/>
    <dgm:cxn modelId="{DE61EFB4-4A61-470D-B121-54F9A29EEE33}" type="presParOf" srcId="{22A0C4FE-9154-4BC5-A2D2-AF94E33AD0DC}" destId="{B88CB319-F35E-4998-8028-D17F4EB6A693}" srcOrd="3" destOrd="0" presId="urn:microsoft.com/office/officeart/2005/8/layout/hierarchy1"/>
    <dgm:cxn modelId="{DA00C952-8301-48DD-A6B7-ABE76AE74E4A}" type="presParOf" srcId="{B88CB319-F35E-4998-8028-D17F4EB6A693}" destId="{1D09878B-0F23-468F-ABA8-40A7D2A180C8}" srcOrd="0" destOrd="0" presId="urn:microsoft.com/office/officeart/2005/8/layout/hierarchy1"/>
    <dgm:cxn modelId="{C449B7B9-A2E0-40A5-B002-19EBC8F69749}" type="presParOf" srcId="{1D09878B-0F23-468F-ABA8-40A7D2A180C8}" destId="{9E481B5C-8D7F-4F2E-832C-53E6463F5061}" srcOrd="0" destOrd="0" presId="urn:microsoft.com/office/officeart/2005/8/layout/hierarchy1"/>
    <dgm:cxn modelId="{E20D5720-6F6E-405B-AD23-8B598E5024F9}" type="presParOf" srcId="{1D09878B-0F23-468F-ABA8-40A7D2A180C8}" destId="{352BA86D-47C2-4ED2-9EDA-C524D27BCEA1}" srcOrd="1" destOrd="0" presId="urn:microsoft.com/office/officeart/2005/8/layout/hierarchy1"/>
    <dgm:cxn modelId="{AD0EE62B-BCFD-4A9C-9871-6F6EA05BEEFE}" type="presParOf" srcId="{B88CB319-F35E-4998-8028-D17F4EB6A693}" destId="{E5BCA02C-AF0F-463E-9CBF-D2B36FD024E2}" srcOrd="1" destOrd="0" presId="urn:microsoft.com/office/officeart/2005/8/layout/hierarchy1"/>
    <dgm:cxn modelId="{26D91F95-E399-4ABB-9A1A-34C802CBF07F}" type="presParOf" srcId="{A9BB7475-2239-4934-A01B-165312EF38E1}" destId="{1BC59377-6702-4752-952A-ABA4E18A0780}" srcOrd="4" destOrd="0" presId="urn:microsoft.com/office/officeart/2005/8/layout/hierarchy1"/>
    <dgm:cxn modelId="{C3920618-7E76-4C3D-B94E-E6DC06688189}" type="presParOf" srcId="{A9BB7475-2239-4934-A01B-165312EF38E1}" destId="{5A6D4263-9526-4E9F-BE00-E9C5CB3105E7}" srcOrd="5" destOrd="0" presId="urn:microsoft.com/office/officeart/2005/8/layout/hierarchy1"/>
    <dgm:cxn modelId="{7F4DC2FF-64FF-45AD-9400-EE95EDB3BA58}" type="presParOf" srcId="{5A6D4263-9526-4E9F-BE00-E9C5CB3105E7}" destId="{A6F002D2-48EE-48AC-A451-3B5CB0E911A7}" srcOrd="0" destOrd="0" presId="urn:microsoft.com/office/officeart/2005/8/layout/hierarchy1"/>
    <dgm:cxn modelId="{76D017F4-5CD0-4C85-8D85-3389B4667947}" type="presParOf" srcId="{A6F002D2-48EE-48AC-A451-3B5CB0E911A7}" destId="{35282B92-9BED-4519-9AE6-9529420086A3}" srcOrd="0" destOrd="0" presId="urn:microsoft.com/office/officeart/2005/8/layout/hierarchy1"/>
    <dgm:cxn modelId="{E42AF7CB-9D04-4F3A-89B2-95632AA4B607}" type="presParOf" srcId="{A6F002D2-48EE-48AC-A451-3B5CB0E911A7}" destId="{FE4EF059-4DA8-4DD5-A014-BAD3FABC1A8D}" srcOrd="1" destOrd="0" presId="urn:microsoft.com/office/officeart/2005/8/layout/hierarchy1"/>
    <dgm:cxn modelId="{61D6FA2C-A387-4742-BB29-0994AFB30BDB}" type="presParOf" srcId="{5A6D4263-9526-4E9F-BE00-E9C5CB3105E7}" destId="{1F98182C-1298-44F7-A414-CDE19BC742C2}" srcOrd="1" destOrd="0" presId="urn:microsoft.com/office/officeart/2005/8/layout/hierarchy1"/>
    <dgm:cxn modelId="{AD7A0D45-D26F-426F-91AC-48716C5E8D9C}" type="presParOf" srcId="{90C98A99-6C3F-43EC-9FCA-258CA3A42D81}" destId="{B9814D6C-D86B-439E-86F8-D8C7CF8E8B56}" srcOrd="2" destOrd="0" presId="urn:microsoft.com/office/officeart/2005/8/layout/hierarchy1"/>
    <dgm:cxn modelId="{275E1A35-AC9A-4B5E-B6D7-AE9B68014134}" type="presParOf" srcId="{90C98A99-6C3F-43EC-9FCA-258CA3A42D81}" destId="{2C04BFA1-33E1-4DB8-8049-71FFDA7950CA}" srcOrd="3" destOrd="0" presId="urn:microsoft.com/office/officeart/2005/8/layout/hierarchy1"/>
    <dgm:cxn modelId="{181DFB70-9987-487A-952E-FCD4916D78D7}" type="presParOf" srcId="{2C04BFA1-33E1-4DB8-8049-71FFDA7950CA}" destId="{3151A322-E0BF-428F-83F1-644EA2565102}" srcOrd="0" destOrd="0" presId="urn:microsoft.com/office/officeart/2005/8/layout/hierarchy1"/>
    <dgm:cxn modelId="{A59C7CFF-3881-48E9-A82F-48C90E77B488}" type="presParOf" srcId="{3151A322-E0BF-428F-83F1-644EA2565102}" destId="{2D2B1B3A-60FC-4561-8D57-DCCFACFD31C4}" srcOrd="0" destOrd="0" presId="urn:microsoft.com/office/officeart/2005/8/layout/hierarchy1"/>
    <dgm:cxn modelId="{B56AD452-C40A-46B4-8E29-9FA725E00A89}" type="presParOf" srcId="{3151A322-E0BF-428F-83F1-644EA2565102}" destId="{B2407BEA-CC57-4887-9903-7B0F4E26DDC3}" srcOrd="1" destOrd="0" presId="urn:microsoft.com/office/officeart/2005/8/layout/hierarchy1"/>
    <dgm:cxn modelId="{53FAE911-F0C5-4CBA-B9E6-74CAD5F864FD}" type="presParOf" srcId="{2C04BFA1-33E1-4DB8-8049-71FFDA7950CA}" destId="{DDF834F0-8655-491D-A41E-08B1A40C45C7}" srcOrd="1" destOrd="0" presId="urn:microsoft.com/office/officeart/2005/8/layout/hierarchy1"/>
    <dgm:cxn modelId="{B3723A3F-07CF-4928-BB02-843E48179F28}" type="presParOf" srcId="{DDF834F0-8655-491D-A41E-08B1A40C45C7}" destId="{EACEA864-26D9-4AA8-8E6A-651792708DC2}" srcOrd="0" destOrd="0" presId="urn:microsoft.com/office/officeart/2005/8/layout/hierarchy1"/>
    <dgm:cxn modelId="{CA607C20-FA9E-42E1-88CA-BC458435EEF9}" type="presParOf" srcId="{DDF834F0-8655-491D-A41E-08B1A40C45C7}" destId="{5567B6D7-3A77-4CA0-88F7-A7CD1DF1C3FD}" srcOrd="1" destOrd="0" presId="urn:microsoft.com/office/officeart/2005/8/layout/hierarchy1"/>
    <dgm:cxn modelId="{7AABEA38-46B4-4D90-8E68-7E1D2A6546D0}" type="presParOf" srcId="{5567B6D7-3A77-4CA0-88F7-A7CD1DF1C3FD}" destId="{06EF163C-A0EF-4AD4-896A-8E08BFB81A57}" srcOrd="0" destOrd="0" presId="urn:microsoft.com/office/officeart/2005/8/layout/hierarchy1"/>
    <dgm:cxn modelId="{9F37EA12-061A-40E3-BFEC-9F7F318BAE48}" type="presParOf" srcId="{06EF163C-A0EF-4AD4-896A-8E08BFB81A57}" destId="{C5EF076D-A8AB-4DB2-B219-114B50570246}" srcOrd="0" destOrd="0" presId="urn:microsoft.com/office/officeart/2005/8/layout/hierarchy1"/>
    <dgm:cxn modelId="{7EFA2B5B-1B47-4719-B76B-A6A635E7C9E9}" type="presParOf" srcId="{06EF163C-A0EF-4AD4-896A-8E08BFB81A57}" destId="{529BF654-13EF-400F-BAC9-9858C88685F5}" srcOrd="1" destOrd="0" presId="urn:microsoft.com/office/officeart/2005/8/layout/hierarchy1"/>
    <dgm:cxn modelId="{EBA8888D-8E4A-4809-8719-46ACAA4E9D07}" type="presParOf" srcId="{5567B6D7-3A77-4CA0-88F7-A7CD1DF1C3FD}" destId="{D2F2D48C-D482-4D97-9C91-A41C9A9CCE96}" srcOrd="1" destOrd="0" presId="urn:microsoft.com/office/officeart/2005/8/layout/hierarchy1"/>
    <dgm:cxn modelId="{788C1511-DFB7-4CC2-BDA1-20AA6F2F42D4}" type="presParOf" srcId="{DDF834F0-8655-491D-A41E-08B1A40C45C7}" destId="{584A86F3-A605-4D14-85A9-E869BB71E5BF}" srcOrd="2" destOrd="0" presId="urn:microsoft.com/office/officeart/2005/8/layout/hierarchy1"/>
    <dgm:cxn modelId="{207B205F-6A9A-46C9-85F1-CAEAB17B30FE}" type="presParOf" srcId="{DDF834F0-8655-491D-A41E-08B1A40C45C7}" destId="{D09B7F2B-AC62-4815-85A4-A4AB0EC38E7F}" srcOrd="3" destOrd="0" presId="urn:microsoft.com/office/officeart/2005/8/layout/hierarchy1"/>
    <dgm:cxn modelId="{9A838B4A-D8FC-4B3B-8F8C-AE223D62C99E}" type="presParOf" srcId="{D09B7F2B-AC62-4815-85A4-A4AB0EC38E7F}" destId="{7C3329DB-B4BA-408A-B13C-054A7FC1EBA0}" srcOrd="0" destOrd="0" presId="urn:microsoft.com/office/officeart/2005/8/layout/hierarchy1"/>
    <dgm:cxn modelId="{B25A6611-34E3-4FA2-A79E-46B10853BF05}" type="presParOf" srcId="{7C3329DB-B4BA-408A-B13C-054A7FC1EBA0}" destId="{793668B4-0031-4076-A894-37D2016D8288}" srcOrd="0" destOrd="0" presId="urn:microsoft.com/office/officeart/2005/8/layout/hierarchy1"/>
    <dgm:cxn modelId="{303FB2A0-DCAA-4220-A716-93818AA0E8C5}" type="presParOf" srcId="{7C3329DB-B4BA-408A-B13C-054A7FC1EBA0}" destId="{45F1CE20-100B-4BD0-8673-0C1ACEA02CF7}" srcOrd="1" destOrd="0" presId="urn:microsoft.com/office/officeart/2005/8/layout/hierarchy1"/>
    <dgm:cxn modelId="{FA8ABC79-F66F-4B3D-B308-CFD86294DD51}" type="presParOf" srcId="{D09B7F2B-AC62-4815-85A4-A4AB0EC38E7F}" destId="{75880197-D722-4E71-9EE7-AB4EBA8C385F}" srcOrd="1" destOrd="0" presId="urn:microsoft.com/office/officeart/2005/8/layout/hierarchy1"/>
    <dgm:cxn modelId="{973C4201-1492-4309-85B0-20EE18AFCD13}" type="presParOf" srcId="{F337430D-2A19-4D2C-A537-84D0626BE4E8}" destId="{DC13C204-A795-440E-91C3-6FB9FEAB1A5A}" srcOrd="2" destOrd="0" presId="urn:microsoft.com/office/officeart/2005/8/layout/hierarchy1"/>
    <dgm:cxn modelId="{7168B9B9-56F5-42EC-8AE1-2422B5437ADC}" type="presParOf" srcId="{F337430D-2A19-4D2C-A537-84D0626BE4E8}" destId="{5F5A5417-0760-498D-A064-376CEA88CFD8}" srcOrd="3" destOrd="0" presId="urn:microsoft.com/office/officeart/2005/8/layout/hierarchy1"/>
    <dgm:cxn modelId="{D252BFF1-4211-458B-81E1-52C28E134938}" type="presParOf" srcId="{5F5A5417-0760-498D-A064-376CEA88CFD8}" destId="{9FB5E8B3-4C18-4672-B7BB-F35C5042FBCC}" srcOrd="0" destOrd="0" presId="urn:microsoft.com/office/officeart/2005/8/layout/hierarchy1"/>
    <dgm:cxn modelId="{FF5BB4F6-1950-4476-859E-281839BEF4A9}" type="presParOf" srcId="{9FB5E8B3-4C18-4672-B7BB-F35C5042FBCC}" destId="{49355276-CB94-4D11-AC26-009FDEF0A12F}" srcOrd="0" destOrd="0" presId="urn:microsoft.com/office/officeart/2005/8/layout/hierarchy1"/>
    <dgm:cxn modelId="{FDA99C3C-908F-4554-9777-CE44DB8E6BCA}" type="presParOf" srcId="{9FB5E8B3-4C18-4672-B7BB-F35C5042FBCC}" destId="{E072E993-DE65-442B-98AD-31F8820BD42A}" srcOrd="1" destOrd="0" presId="urn:microsoft.com/office/officeart/2005/8/layout/hierarchy1"/>
    <dgm:cxn modelId="{E647D77A-3B95-468B-AD5A-208004569DCA}" type="presParOf" srcId="{5F5A5417-0760-498D-A064-376CEA88CFD8}" destId="{4765B247-4C6A-49C2-8336-12AF12E9E3BB}" srcOrd="1" destOrd="0" presId="urn:microsoft.com/office/officeart/2005/8/layout/hierarchy1"/>
    <dgm:cxn modelId="{4D86392F-9AD6-4531-A010-5B29AE69D7AB}" type="presParOf" srcId="{FA0A4576-7349-4CF2-A02D-BEB2175C9608}" destId="{089B7BE2-E59B-4856-911A-09D56515E549}" srcOrd="2" destOrd="0" presId="urn:microsoft.com/office/officeart/2005/8/layout/hierarchy1"/>
    <dgm:cxn modelId="{1BCB172D-1FEB-41F6-A764-797A4819B08A}" type="presParOf" srcId="{FA0A4576-7349-4CF2-A02D-BEB2175C9608}" destId="{36E484ED-107E-4CA0-BCFF-4760F9E4CE9B}" srcOrd="3" destOrd="0" presId="urn:microsoft.com/office/officeart/2005/8/layout/hierarchy1"/>
    <dgm:cxn modelId="{0D67B1A6-F80A-48EC-9CB7-922DADAE6732}" type="presParOf" srcId="{36E484ED-107E-4CA0-BCFF-4760F9E4CE9B}" destId="{B8845A65-25A8-4B4D-B916-DAD82E3CC791}" srcOrd="0" destOrd="0" presId="urn:microsoft.com/office/officeart/2005/8/layout/hierarchy1"/>
    <dgm:cxn modelId="{3D979C0F-D342-4725-A3F9-94689714DDCF}" type="presParOf" srcId="{B8845A65-25A8-4B4D-B916-DAD82E3CC791}" destId="{2954A0D8-3DF8-430C-8CC4-B3FC7BCA7FD0}" srcOrd="0" destOrd="0" presId="urn:microsoft.com/office/officeart/2005/8/layout/hierarchy1"/>
    <dgm:cxn modelId="{B7D133D6-729A-4350-ACF5-56708DAAE721}" type="presParOf" srcId="{B8845A65-25A8-4B4D-B916-DAD82E3CC791}" destId="{278B8522-FEE7-40BB-A7B5-9EBC9247C5D2}" srcOrd="1" destOrd="0" presId="urn:microsoft.com/office/officeart/2005/8/layout/hierarchy1"/>
    <dgm:cxn modelId="{24718289-810C-4677-88E1-1C2B746B067B}" type="presParOf" srcId="{36E484ED-107E-4CA0-BCFF-4760F9E4CE9B}" destId="{4B5C4BA6-1B1E-4B28-B956-E875CD02732A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1D5E82-E6CD-489B-9DA1-488811788A68}" type="doc">
      <dgm:prSet loTypeId="urn:microsoft.com/office/officeart/2005/8/layout/arrow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6324D9B-A50F-4753-8944-E357AEA8F1EE}">
      <dgm:prSet phldrT="[Texto]"/>
      <dgm:spPr/>
      <dgm:t>
        <a:bodyPr/>
        <a:lstStyle/>
        <a:p>
          <a:r>
            <a:rPr lang="es-ES" dirty="0" smtClean="0"/>
            <a:t>70% Nuevos Contribuyentes</a:t>
          </a:r>
          <a:endParaRPr lang="es-ES" dirty="0"/>
        </a:p>
      </dgm:t>
    </dgm:pt>
    <dgm:pt modelId="{361D42E1-B9DD-400D-9252-D302B334A3E6}" type="parTrans" cxnId="{2FCBBD3E-569E-4620-AAD9-7515C73B4AE3}">
      <dgm:prSet/>
      <dgm:spPr/>
      <dgm:t>
        <a:bodyPr/>
        <a:lstStyle/>
        <a:p>
          <a:endParaRPr lang="es-ES"/>
        </a:p>
      </dgm:t>
    </dgm:pt>
    <dgm:pt modelId="{A16742C8-9241-4CB2-9E8D-769022A9E3D4}" type="sibTrans" cxnId="{2FCBBD3E-569E-4620-AAD9-7515C73B4AE3}">
      <dgm:prSet/>
      <dgm:spPr/>
      <dgm:t>
        <a:bodyPr/>
        <a:lstStyle/>
        <a:p>
          <a:endParaRPr lang="es-ES"/>
        </a:p>
      </dgm:t>
    </dgm:pt>
    <dgm:pt modelId="{2005D797-3273-484B-8777-F29780755815}">
      <dgm:prSet phldrT="[Texto]"/>
      <dgm:spPr/>
      <dgm:t>
        <a:bodyPr/>
        <a:lstStyle/>
        <a:p>
          <a:r>
            <a:rPr lang="es-ES" dirty="0" smtClean="0"/>
            <a:t>30% Cambio de Régimen</a:t>
          </a:r>
          <a:endParaRPr lang="es-ES" dirty="0"/>
        </a:p>
      </dgm:t>
    </dgm:pt>
    <dgm:pt modelId="{EE770612-3CF3-42AA-B0A1-BD91CAC77815}" type="parTrans" cxnId="{89FEE50C-E15F-4E59-A208-8736182D2398}">
      <dgm:prSet/>
      <dgm:spPr/>
      <dgm:t>
        <a:bodyPr/>
        <a:lstStyle/>
        <a:p>
          <a:endParaRPr lang="es-ES"/>
        </a:p>
      </dgm:t>
    </dgm:pt>
    <dgm:pt modelId="{DD0B6AAD-BE31-4FC4-A0F5-A0AF08A62C5B}" type="sibTrans" cxnId="{89FEE50C-E15F-4E59-A208-8736182D2398}">
      <dgm:prSet/>
      <dgm:spPr/>
      <dgm:t>
        <a:bodyPr/>
        <a:lstStyle/>
        <a:p>
          <a:endParaRPr lang="es-ES"/>
        </a:p>
      </dgm:t>
    </dgm:pt>
    <dgm:pt modelId="{D2E793D1-B932-4491-9FF9-743665193247}" type="pres">
      <dgm:prSet presAssocID="{231D5E82-E6CD-489B-9DA1-488811788A6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3DDCF2D-F346-41DE-BDE6-19D235A462B3}" type="pres">
      <dgm:prSet presAssocID="{231D5E82-E6CD-489B-9DA1-488811788A68}" presName="divider" presStyleLbl="fgShp" presStyleIdx="0" presStyleCnt="1" custLinFactNeighborX="-348" custLinFactNeighborY="-2421"/>
      <dgm:spPr>
        <a:solidFill>
          <a:schemeClr val="accent2">
            <a:lumMod val="60000"/>
            <a:lumOff val="40000"/>
          </a:schemeClr>
        </a:solidFill>
      </dgm:spPr>
    </dgm:pt>
    <dgm:pt modelId="{CF34A3C7-8989-45D2-81B6-AD464B88A452}" type="pres">
      <dgm:prSet presAssocID="{46324D9B-A50F-4753-8944-E357AEA8F1EE}" presName="downArrow" presStyleLbl="node1" presStyleIdx="0" presStyleCnt="2" custLinFactNeighborX="-649" custLinFactNeighborY="-2241"/>
      <dgm:spPr>
        <a:solidFill>
          <a:schemeClr val="accent2">
            <a:lumMod val="60000"/>
            <a:lumOff val="40000"/>
          </a:schemeClr>
        </a:solidFill>
      </dgm:spPr>
    </dgm:pt>
    <dgm:pt modelId="{75F8EC21-7CFC-4278-A973-80433CF50990}" type="pres">
      <dgm:prSet presAssocID="{46324D9B-A50F-4753-8944-E357AEA8F1EE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C8F671-B979-4758-9B99-DD381E48DC95}" type="pres">
      <dgm:prSet presAssocID="{2005D797-3273-484B-8777-F29780755815}" presName="upArrow" presStyleLbl="node1" presStyleIdx="1" presStyleCnt="2" custLinFactNeighborX="-625" custLinFactNeighborY="-969"/>
      <dgm:spPr>
        <a:solidFill>
          <a:schemeClr val="accent2">
            <a:lumMod val="40000"/>
            <a:lumOff val="60000"/>
          </a:schemeClr>
        </a:solidFill>
      </dgm:spPr>
    </dgm:pt>
    <dgm:pt modelId="{6A91B7E9-2476-45CA-8B2B-3D555FD330E3}" type="pres">
      <dgm:prSet presAssocID="{2005D797-3273-484B-8777-F29780755815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D203E84-A651-473C-8123-C5F32E4F6E79}" type="presOf" srcId="{46324D9B-A50F-4753-8944-E357AEA8F1EE}" destId="{75F8EC21-7CFC-4278-A973-80433CF50990}" srcOrd="0" destOrd="0" presId="urn:microsoft.com/office/officeart/2005/8/layout/arrow3"/>
    <dgm:cxn modelId="{89FEE50C-E15F-4E59-A208-8736182D2398}" srcId="{231D5E82-E6CD-489B-9DA1-488811788A68}" destId="{2005D797-3273-484B-8777-F29780755815}" srcOrd="1" destOrd="0" parTransId="{EE770612-3CF3-42AA-B0A1-BD91CAC77815}" sibTransId="{DD0B6AAD-BE31-4FC4-A0F5-A0AF08A62C5B}"/>
    <dgm:cxn modelId="{05539366-F496-47D6-BC1E-82F2458C959E}" type="presOf" srcId="{231D5E82-E6CD-489B-9DA1-488811788A68}" destId="{D2E793D1-B932-4491-9FF9-743665193247}" srcOrd="0" destOrd="0" presId="urn:microsoft.com/office/officeart/2005/8/layout/arrow3"/>
    <dgm:cxn modelId="{2FCBBD3E-569E-4620-AAD9-7515C73B4AE3}" srcId="{231D5E82-E6CD-489B-9DA1-488811788A68}" destId="{46324D9B-A50F-4753-8944-E357AEA8F1EE}" srcOrd="0" destOrd="0" parTransId="{361D42E1-B9DD-400D-9252-D302B334A3E6}" sibTransId="{A16742C8-9241-4CB2-9E8D-769022A9E3D4}"/>
    <dgm:cxn modelId="{BFF974A5-CF48-4A16-A273-75BC160CF8FB}" type="presOf" srcId="{2005D797-3273-484B-8777-F29780755815}" destId="{6A91B7E9-2476-45CA-8B2B-3D555FD330E3}" srcOrd="0" destOrd="0" presId="urn:microsoft.com/office/officeart/2005/8/layout/arrow3"/>
    <dgm:cxn modelId="{C276395C-DD53-4300-B08D-DB87EB759F7F}" type="presParOf" srcId="{D2E793D1-B932-4491-9FF9-743665193247}" destId="{E3DDCF2D-F346-41DE-BDE6-19D235A462B3}" srcOrd="0" destOrd="0" presId="urn:microsoft.com/office/officeart/2005/8/layout/arrow3"/>
    <dgm:cxn modelId="{9F89419C-3E50-472F-AC05-283B9EDD15C4}" type="presParOf" srcId="{D2E793D1-B932-4491-9FF9-743665193247}" destId="{CF34A3C7-8989-45D2-81B6-AD464B88A452}" srcOrd="1" destOrd="0" presId="urn:microsoft.com/office/officeart/2005/8/layout/arrow3"/>
    <dgm:cxn modelId="{2004C586-B264-4EA2-8F29-507646CB732A}" type="presParOf" srcId="{D2E793D1-B932-4491-9FF9-743665193247}" destId="{75F8EC21-7CFC-4278-A973-80433CF50990}" srcOrd="2" destOrd="0" presId="urn:microsoft.com/office/officeart/2005/8/layout/arrow3"/>
    <dgm:cxn modelId="{933BC5E9-7227-4CEA-A4AF-B42D94981042}" type="presParOf" srcId="{D2E793D1-B932-4491-9FF9-743665193247}" destId="{3BC8F671-B979-4758-9B99-DD381E48DC95}" srcOrd="3" destOrd="0" presId="urn:microsoft.com/office/officeart/2005/8/layout/arrow3"/>
    <dgm:cxn modelId="{8A9CD192-231A-4C19-80BB-12CCC9069021}" type="presParOf" srcId="{D2E793D1-B932-4491-9FF9-743665193247}" destId="{6A91B7E9-2476-45CA-8B2B-3D555FD330E3}" srcOrd="4" destOrd="0" presId="urn:microsoft.com/office/officeart/2005/8/layout/arrow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2A8B4A-3767-4763-8E72-C41166A7409C}" type="datetimeFigureOut">
              <a:rPr lang="es-ES"/>
              <a:pPr>
                <a:defRPr/>
              </a:pPr>
              <a:t>01/12/2009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2265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2265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4FC268-CA73-411C-BBF0-E2E52E0F75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64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65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F3AAFCC-CC8A-408C-B03E-67C5154618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88685C-3203-4DCE-AB3A-7F0C543957F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F0E05-C737-4DCC-8B0A-5AD6DA261245}" type="slidenum">
              <a:rPr lang="es-ES" smtClean="0"/>
              <a:pPr/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4A209-EC82-48A3-9AB2-69360F7BA1FD}" type="slidenum">
              <a:rPr lang="es-ES" smtClean="0"/>
              <a:pPr/>
              <a:t>14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cambiar el estilo de título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707DA-B542-469A-A5D5-FF3596786B7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CD2B5-279A-4C83-8214-35FD43BB81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97E87-F445-455E-BC24-ED725A9B48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7719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7719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A46E4-4F4B-427E-9A9D-6B547F25BA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FE22B-97AE-46E4-A676-1BD535C287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9D430-7AA5-4E11-BE06-7EFA118AFA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D9CFA-F7F9-4A25-8D48-7D5333A016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C1A1D-1CF7-4FD8-B2B1-C1A04305F8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0F5CA-64F3-4EC0-BA91-062989288A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479B8-C000-414E-9D31-1F2837D99D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41275-FFC0-449E-B0F4-3ECF1A153A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0EEEE-6399-4873-BD30-3A881EF430F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1F908-4C14-4646-9A25-FA09512C45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9E009-CC04-4EF6-B1CA-BB9EE45D9C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8D4F3-7133-4126-945B-50EC586A13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4E6C4-6C23-4CC3-9EE3-6F806B8467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FAA5-E026-43FC-9279-30F90AB8F1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A720-4868-4258-9717-7EEB758852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608EF-A3F3-48CA-87FF-7E5ABC0F49C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65BF9-0C22-4E97-BC9B-ED669EB560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DA01B-7888-40A7-8EFF-AF3CBBE9829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EB45A-50A7-4774-B316-4C3B99B951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BBED8-B7A4-4503-A8AC-971B129AC9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5B701-ADD0-4015-903F-0357D12737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AB4C8-EE52-4DBD-86BB-8715C96057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4300CDD5-C529-481C-A2D4-B9653A126D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7613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613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613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7613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3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3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3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3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4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4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4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4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4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4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4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4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</p:grpSp>
        <p:sp>
          <p:nvSpPr>
            <p:cNvPr id="17614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614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615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615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615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615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615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615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615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615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615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7616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6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6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6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616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</p:grpSp>
        <p:sp>
          <p:nvSpPr>
            <p:cNvPr id="17616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616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7616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7616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616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617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2A6D074-A7F6-4EEF-8656-F341E62741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7617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1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  <p:sldLayoutId id="2147484108" r:id="rId13"/>
    <p:sldLayoutId id="214748410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39975" y="1484313"/>
            <a:ext cx="4708525" cy="725487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000" b="1" dirty="0" smtClean="0">
                <a:solidFill>
                  <a:schemeClr val="tx1"/>
                </a:solidFill>
                <a:latin typeface="Batang" pitchFamily="18" charset="-127"/>
              </a:rPr>
              <a:t>PRESENTACIÓN DE TESIS DE GRADO</a:t>
            </a:r>
            <a:endParaRPr lang="es-ES" sz="3000" b="1" dirty="0" smtClean="0">
              <a:solidFill>
                <a:schemeClr val="tx1"/>
              </a:solidFill>
              <a:latin typeface="Batang" pitchFamily="18" charset="-127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997200"/>
            <a:ext cx="8247062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b="1" dirty="0" smtClean="0">
                <a:latin typeface="Batang" pitchFamily="18" charset="-127"/>
              </a:rPr>
              <a:t>“</a:t>
            </a:r>
            <a:r>
              <a:rPr lang="es-ES" b="1" dirty="0" smtClean="0">
                <a:latin typeface="Batang" pitchFamily="18" charset="-127"/>
              </a:rPr>
              <a:t>Evaluación Económica del Régimen Impositivo Simplificado del Ecuador – RISE -  y su Impacto Tributario</a:t>
            </a:r>
            <a:r>
              <a:rPr lang="es-ES_tradnl" b="1" dirty="0" smtClean="0">
                <a:latin typeface="Batang" pitchFamily="18" charset="-127"/>
              </a:rPr>
              <a:t>”</a:t>
            </a:r>
            <a:r>
              <a:rPr lang="es-ES_tradnl" dirty="0" smtClean="0">
                <a:latin typeface="Batang" pitchFamily="18" charset="-127"/>
              </a:rPr>
              <a:t> </a:t>
            </a:r>
            <a:endParaRPr lang="es-ES" dirty="0" smtClean="0">
              <a:latin typeface="Batang" pitchFamily="18" charset="-127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dirty="0" smtClean="0">
              <a:latin typeface="Batang" pitchFamily="18" charset="-127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0825" y="5805488"/>
            <a:ext cx="3168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latin typeface="Batang" pitchFamily="18" charset="-127"/>
              </a:rPr>
              <a:t>José Matías Sánchez</a:t>
            </a:r>
          </a:p>
          <a:p>
            <a:pPr algn="l">
              <a:spcBef>
                <a:spcPct val="50000"/>
              </a:spcBef>
            </a:pPr>
            <a:r>
              <a:rPr lang="es-ES" sz="2000" b="1">
                <a:latin typeface="Batang" pitchFamily="18" charset="-127"/>
              </a:rPr>
              <a:t>Loren  Malavé Galarza</a:t>
            </a:r>
          </a:p>
        </p:txBody>
      </p:sp>
      <p:pic>
        <p:nvPicPr>
          <p:cNvPr id="5125" name="8 Imagen" descr="C:\Documents and Settings\lematias\Mis documentos\Mis imágenes\LogoFen_Sell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1813" y="857250"/>
            <a:ext cx="169068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9 Imagen" descr="Nuevo Logo ESPO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857250"/>
            <a:ext cx="1571625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63" y="285750"/>
            <a:ext cx="5643562" cy="1071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dirty="0" smtClean="0"/>
              <a:t>INCLUSIÓN</a:t>
            </a:r>
            <a:endParaRPr lang="es-ES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4325" y="0"/>
            <a:ext cx="12096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428625" y="1285875"/>
            <a:ext cx="6615113" cy="725488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sz="4400" dirty="0">
                <a:latin typeface="+mj-lt"/>
                <a:ea typeface="+mj-ea"/>
                <a:cs typeface="+mj-cs"/>
              </a:rPr>
              <a:t>Actividades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000125" y="4918075"/>
            <a:ext cx="6615113" cy="725488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400" dirty="0">
                <a:latin typeface="+mj-lt"/>
                <a:ea typeface="+mj-ea"/>
                <a:cs typeface="+mj-cs"/>
              </a:rPr>
              <a:t>Límite de ingreso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1025" y="2703513"/>
            <a:ext cx="6615113" cy="725487"/>
          </a:xfrm>
          <a:prstGeom prst="rect">
            <a:avLst/>
          </a:prstGeom>
        </p:spPr>
        <p:txBody>
          <a:bodyPr anchor="ctr">
            <a:normAutofit fontScale="37500" lnSpcReduction="20000"/>
          </a:bodyPr>
          <a:lstStyle/>
          <a:p>
            <a:pPr>
              <a:defRPr/>
            </a:pPr>
            <a:r>
              <a:rPr lang="es-ES" sz="4400" dirty="0"/>
              <a:t>Se consideran sólo 7 actividades </a:t>
            </a:r>
          </a:p>
          <a:p>
            <a:pPr>
              <a:defRPr/>
            </a:pPr>
            <a:r>
              <a:rPr lang="es-ES" sz="4400" dirty="0">
                <a:latin typeface="+mj-lt"/>
                <a:ea typeface="+mj-ea"/>
                <a:cs typeface="+mj-cs"/>
              </a:rPr>
              <a:t>Se estima que aproximadamente existen 2.4 millones de microempresarios informales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357188" y="1428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s-ES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EXCLUSIONES</a:t>
            </a:r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2214563"/>
            <a:ext cx="8186738" cy="228600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s-ES" dirty="0" smtClean="0"/>
              <a:t>Personas Jurídicas –Sociedades</a:t>
            </a:r>
          </a:p>
          <a:p>
            <a:pPr algn="just" eaLnBrk="1" hangingPunct="1">
              <a:defRPr/>
            </a:pPr>
            <a:r>
              <a:rPr lang="es-ES" dirty="0" smtClean="0"/>
              <a:t>Ingresos brutos superan los 60.000 dólares anuales.</a:t>
            </a:r>
          </a:p>
          <a:p>
            <a:pPr algn="just" eaLnBrk="1" hangingPunct="1">
              <a:defRPr/>
            </a:pPr>
            <a:r>
              <a:rPr lang="es-ES" dirty="0" smtClean="0"/>
              <a:t>Actividades excluidas.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9" grpId="1"/>
      <p:bldP spid="7" grpId="0"/>
      <p:bldP spid="7" grpId="1"/>
      <p:bldP spid="8" grpId="0"/>
      <p:bldP spid="8" grpId="1"/>
      <p:bldP spid="10" grpId="0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4325" y="0"/>
            <a:ext cx="12096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>Aporte a los Principios Tributarios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71625" y="2314575"/>
            <a:ext cx="3857625" cy="542925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000" kern="1200" dirty="0" smtClean="0"/>
              <a:t>Simplicidad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s-ES" sz="3000" kern="12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000125" y="1785938"/>
            <a:ext cx="3857625" cy="46196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>
                <a:latin typeface="+mn-lt"/>
              </a:rPr>
              <a:t>Generalidad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3200" dirty="0">
              <a:latin typeface="+mn-lt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057400" y="2886075"/>
            <a:ext cx="4229100" cy="5429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>
                <a:latin typeface="+mn-lt"/>
              </a:rPr>
              <a:t>Eficiencia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3200" dirty="0">
              <a:latin typeface="+mn-lt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057525" y="3529013"/>
            <a:ext cx="3871913" cy="5429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>
                <a:latin typeface="+mn-lt"/>
              </a:rPr>
              <a:t>Equidad</a:t>
            </a:r>
          </a:p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3200" dirty="0">
              <a:latin typeface="+mn-lt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500166" y="1857364"/>
          <a:ext cx="6858047" cy="4643634"/>
        </p:xfrm>
        <a:graphic>
          <a:graphicData uri="http://schemas.openxmlformats.org/drawingml/2006/table">
            <a:tbl>
              <a:tblPr/>
              <a:tblGrid>
                <a:gridCol w="1055084"/>
                <a:gridCol w="1050841"/>
                <a:gridCol w="614389"/>
                <a:gridCol w="721240"/>
                <a:gridCol w="614389"/>
                <a:gridCol w="721240"/>
                <a:gridCol w="674087"/>
                <a:gridCol w="615465"/>
                <a:gridCol w="791312"/>
              </a:tblGrid>
              <a:tr h="35025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Ingreso anual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Cuota mensual por actividad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35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Mínimo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Máximo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Comercio</a:t>
                      </a: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Servicios</a:t>
                      </a: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Manufactura</a:t>
                      </a: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Construcción</a:t>
                      </a: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Hoteles y restaurantes</a:t>
                      </a: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Transportes</a:t>
                      </a: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Agrícolas, minas y canteras</a:t>
                      </a: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5000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9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5001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10000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10001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20000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20001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30000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30001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40000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40001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50000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95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144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2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50001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60000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135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182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12 Gráfico"/>
          <p:cNvGraphicFramePr/>
          <p:nvPr/>
        </p:nvGraphicFramePr>
        <p:xfrm>
          <a:off x="2500298" y="2214554"/>
          <a:ext cx="400052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112E-17 3.33333E-6 L 0.00434 -0.2125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xit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0121 -0.30625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/>
      <p:bldP spid="5" grpId="0"/>
      <p:bldP spid="5" grpId="1"/>
      <p:bldP spid="5" grpId="2"/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dirty="0" smtClean="0"/>
              <a:t>Evasión y Enanismo Fiscal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857500" y="2714625"/>
          <a:ext cx="3286148" cy="3714773"/>
        </p:xfrm>
        <a:graphic>
          <a:graphicData uri="http://schemas.openxmlformats.org/drawingml/2006/table">
            <a:tbl>
              <a:tblPr/>
              <a:tblGrid>
                <a:gridCol w="1218691"/>
                <a:gridCol w="629120"/>
                <a:gridCol w="775753"/>
                <a:gridCol w="662584"/>
              </a:tblGrid>
              <a:tr h="25477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PARTICIPACIÓN DE CLIENTES PRINCIPALES </a:t>
                      </a:r>
                    </a:p>
                  </a:txBody>
                  <a:tcPr marL="22531" marR="22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477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LAS MICROEMPRESAS</a:t>
                      </a:r>
                    </a:p>
                  </a:txBody>
                  <a:tcPr marL="22531" marR="22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47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2531" marR="22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0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2531" marR="22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0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2531" marR="22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0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2531" marR="22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2531" marR="2253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Servicios</a:t>
                      </a:r>
                    </a:p>
                  </a:txBody>
                  <a:tcPr marL="22531" marR="22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Producción </a:t>
                      </a:r>
                    </a:p>
                  </a:txBody>
                  <a:tcPr marL="22531" marR="22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Comercio</a:t>
                      </a:r>
                    </a:p>
                  </a:txBody>
                  <a:tcPr marL="22531" marR="22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Público en General (Consumidor Final)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94,5</a:t>
                      </a:r>
                      <a:endParaRPr lang="es-ES" sz="1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85,3</a:t>
                      </a:r>
                      <a:endParaRPr lang="es-ES" sz="1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92,3</a:t>
                      </a:r>
                      <a:endParaRPr lang="es-ES" sz="1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Minoristas pequeños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1,5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6,8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4,8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Mayoristas 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3,8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1,6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Otras Empresas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1,4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1,8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Gobierno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Instituciones 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1,9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2,0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Exportaciones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22531" marR="225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517" name="5 CuadroTexto"/>
          <p:cNvSpPr txBox="1">
            <a:spLocks noChangeArrowheads="1"/>
          </p:cNvSpPr>
          <p:nvPr/>
        </p:nvSpPr>
        <p:spPr bwMode="auto">
          <a:xfrm>
            <a:off x="1285875" y="1143000"/>
            <a:ext cx="6072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Consiste en evitar de manera total o parcial el pago de impuestos o tributos </a:t>
            </a:r>
          </a:p>
        </p:txBody>
      </p:sp>
      <p:sp>
        <p:nvSpPr>
          <p:cNvPr id="19518" name="6 CuadroTexto"/>
          <p:cNvSpPr txBox="1">
            <a:spLocks noChangeArrowheads="1"/>
          </p:cNvSpPr>
          <p:nvPr/>
        </p:nvSpPr>
        <p:spPr bwMode="auto">
          <a:xfrm>
            <a:off x="1357313" y="1785938"/>
            <a:ext cx="6072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Causan la pérdida de ingresos y crean distorsión al Sistema Tributario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143375" y="4071938"/>
            <a:ext cx="1928813" cy="3571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normAutofit fontScale="90000" lnSpcReduction="20000"/>
          </a:bodyPr>
          <a:lstStyle/>
          <a:p>
            <a:pPr>
              <a:defRPr/>
            </a:pPr>
            <a:r>
              <a:rPr lang="es-ES" sz="4400" ker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Experiencias de los Sistemas Simplificados en América Latina </a:t>
            </a:r>
            <a:endParaRPr lang="es-ES" sz="44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714375" y="1873250"/>
          <a:ext cx="7643866" cy="4270803"/>
        </p:xfrm>
        <a:graphic>
          <a:graphicData uri="http://schemas.openxmlformats.org/drawingml/2006/table">
            <a:tbl>
              <a:tblPr/>
              <a:tblGrid>
                <a:gridCol w="961811"/>
                <a:gridCol w="1101020"/>
                <a:gridCol w="1189608"/>
                <a:gridCol w="1138987"/>
                <a:gridCol w="911188"/>
                <a:gridCol w="822602"/>
                <a:gridCol w="759325"/>
                <a:gridCol w="759325"/>
              </a:tblGrid>
              <a:tr h="472173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284" marR="8284" marT="82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chemeClr val="bg2"/>
                          </a:solidFill>
                          <a:latin typeface="Calibri"/>
                        </a:rPr>
                        <a:t>Quienes se pueden beneficiar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chemeClr val="bg2"/>
                          </a:solidFill>
                          <a:latin typeface="Calibri"/>
                        </a:rPr>
                        <a:t>Medición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chemeClr val="bg2"/>
                          </a:solidFill>
                          <a:latin typeface="Calibri"/>
                        </a:rPr>
                        <a:t>Técnica que aplica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chemeClr val="bg2"/>
                          </a:solidFill>
                          <a:latin typeface="Calibri"/>
                        </a:rPr>
                        <a:t>Forma de pago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chemeClr val="bg2"/>
                          </a:solidFill>
                          <a:latin typeface="Calibri"/>
                        </a:rPr>
                        <a:t>Sustituyen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chemeClr val="bg2"/>
                          </a:solidFill>
                          <a:latin typeface="Calibri"/>
                        </a:rPr>
                        <a:t>Impuestos Sustituidos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 smtClean="0">
                          <a:solidFill>
                            <a:schemeClr val="bg2"/>
                          </a:solidFill>
                          <a:latin typeface="Calibri"/>
                        </a:rPr>
                        <a:t>Participación</a:t>
                      </a:r>
                      <a:r>
                        <a:rPr lang="es-ES" sz="1000" b="1" i="0" u="none" strike="noStrike" baseline="0" dirty="0" smtClean="0">
                          <a:solidFill>
                            <a:schemeClr val="bg2"/>
                          </a:solidFill>
                          <a:latin typeface="Calibri"/>
                        </a:rPr>
                        <a:t> en  relación a la Recaudación total</a:t>
                      </a:r>
                      <a:endParaRPr lang="es-ES" sz="1000" b="1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240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Monotributo-Argentina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Personas físicas, sociedades de hecho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Considera otros parámetros; magnitudes físicas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Técnica de cuota fija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Pago mensual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Impuestos </a:t>
                      </a:r>
                      <a:r>
                        <a:rPr lang="es-E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, </a:t>
                      </a:r>
                      <a:r>
                        <a:rPr lang="es-ES" sz="10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Servicios de Salud </a:t>
                      </a:r>
                      <a:r>
                        <a:rPr lang="es-E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y </a:t>
                      </a:r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Seguridad Social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Ganancias-IVA </a:t>
                      </a:r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-IR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2.13%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25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Simples -Brasil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Personas jurídicas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Considera ingresos brutos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Porcentual sobre ingresos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Alícuota progresiva </a:t>
                      </a:r>
                      <a:r>
                        <a:rPr lang="es-E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según </a:t>
                      </a:r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nivel de los ingresos brutos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Impuestos y Seguridad Social</a:t>
                      </a:r>
                    </a:p>
                  </a:txBody>
                  <a:tcPr marL="8284" marR="8284" marT="82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IR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7.00%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99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Bolivia -RTS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Personas físicas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Considera otros parámetros; magnitudes </a:t>
                      </a:r>
                      <a:r>
                        <a:rPr lang="es-E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físicas capital afectado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284" marR="8284" marT="82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Técnica de cuota fija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Pago bimestral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Sustituye sólo impuestos</a:t>
                      </a:r>
                    </a:p>
                  </a:txBody>
                  <a:tcPr marL="8284" marR="8284" marT="82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IVA -IR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0.10%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86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Chile -RS Impuesto a la </a:t>
                      </a:r>
                      <a:r>
                        <a:rPr lang="es-E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Renta 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Personas físicas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Considera ingresos brutos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Técnica de cuota fija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Pago mensual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Sustituye sólo impuestos</a:t>
                      </a:r>
                    </a:p>
                  </a:txBody>
                  <a:tcPr marL="8284" marR="8284" marT="82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IR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23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Costa Rica -RTS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Personas físicas y  jurídicas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Considera otros parámetros; magnitudes físicas, compras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Mediante cuotas; un coeficiente factor renta y otro factor ventas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Pago trimestral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Sustituye sólo impuestos</a:t>
                      </a:r>
                    </a:p>
                  </a:txBody>
                  <a:tcPr marL="8284" marR="8284" marT="82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Impuesto general a las Ventas - IR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4%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9517" grpId="0"/>
      <p:bldP spid="19517" grpId="1"/>
      <p:bldP spid="19518" grpId="0"/>
      <p:bldP spid="19518" grpId="1"/>
      <p:bldP spid="8" grpId="0" animBg="1"/>
      <p:bldP spid="8" grpId="1" animBg="1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00313"/>
            <a:ext cx="7772400" cy="928687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>Evidencia Empírica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6223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>
              <a:defRPr/>
            </a:pPr>
            <a:r>
              <a:rPr lang="es-ES" sz="5400" ker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Metodología a usar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944688"/>
            <a:ext cx="8229600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s-ES" sz="32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Modelo Probit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s-ES" sz="32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Ventajas relacionadas al análisis de variables demográficas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s-ES" sz="32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Es el modelo indicado cuando queremos analizar el perfil del contribuyente RISE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49263" y="3949700"/>
            <a:ext cx="219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C" sz="1000">
                <a:ea typeface="Times New Roman" pitchFamily="18" charset="0"/>
              </a:rPr>
              <a:t> </a:t>
            </a:r>
            <a:endParaRPr lang="es-EC">
              <a:ea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4" grpId="1"/>
      <p:bldP spid="3074" grpId="2"/>
      <p:bldP spid="3" grpId="0"/>
      <p:bldP spid="4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Base de datos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Los datos fueron obtenidos a través de las ECV-INEC 5ta ronda</a:t>
            </a:r>
          </a:p>
          <a:p>
            <a:pPr eaLnBrk="1" hangingPunct="1">
              <a:defRPr/>
            </a:pPr>
            <a:r>
              <a:rPr lang="es-ES" dirty="0" smtClean="0"/>
              <a:t>También tuvimos apoyo de los análisis de las encuestas realizadas por la USAID 2004, principalmente cuando tratamos el tema de las regiones.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609600" y="17526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" sz="32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Análisis de la estadística descriptiva para tener un resultado previo del modelo a estimar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" sz="32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Los ingresos y las regiones tienen un trato diferenciado</a:t>
            </a:r>
            <a:endParaRPr lang="es-E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3" grpId="1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857375" y="1143000"/>
          <a:ext cx="5613421" cy="5392281"/>
        </p:xfrm>
        <a:graphic>
          <a:graphicData uri="http://schemas.openxmlformats.org/drawingml/2006/table">
            <a:tbl>
              <a:tblPr/>
              <a:tblGrid>
                <a:gridCol w="2047173"/>
                <a:gridCol w="3566248"/>
              </a:tblGrid>
              <a:tr h="22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Variables 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Descripción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Dependientes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8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RISE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= informal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48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 = formal 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Independientes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 incluye a individuos menores a 10 años 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Años de educación 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 la totalidad de años que el individuo recibió de educación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Años de trabajo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Son los años que el individuo 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 laborado 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 el sector formal e informal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Género 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= mujer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 = hombre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Ingresos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percibido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anualmente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Sectores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Referencia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(Industria Manufactura)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Agricultura, ganadería y pesca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Las variables de los sectores son 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dicotómicas, 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donde 1 significa que el individuo pertenece a este sector y 0 caso contrario.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Construcción 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Comercio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Servicios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Hoteles y Restaurantes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Transportes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51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/>
              <a:t/>
            </a:r>
            <a:br>
              <a:rPr lang="es-ES"/>
            </a:br>
            <a:endParaRPr lang="es-ES"/>
          </a:p>
        </p:txBody>
      </p:sp>
      <p:sp>
        <p:nvSpPr>
          <p:cNvPr id="19513" name="Rectangle 1"/>
          <p:cNvSpPr>
            <a:spLocks noChangeArrowheads="1"/>
          </p:cNvSpPr>
          <p:nvPr/>
        </p:nvSpPr>
        <p:spPr bwMode="auto">
          <a:xfrm>
            <a:off x="2181225" y="757238"/>
            <a:ext cx="48196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600">
                <a:ea typeface="Times New Roman" pitchFamily="18" charset="0"/>
              </a:rPr>
              <a:t>Descripción de las variables incluidas en el modelo</a:t>
            </a:r>
            <a:endParaRPr lang="es-ES" sz="2400"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214563" y="952500"/>
          <a:ext cx="4476770" cy="2476512"/>
        </p:xfrm>
        <a:graphic>
          <a:graphicData uri="http://schemas.openxmlformats.org/drawingml/2006/table">
            <a:tbl>
              <a:tblPr/>
              <a:tblGrid>
                <a:gridCol w="895354"/>
                <a:gridCol w="895354"/>
                <a:gridCol w="895354"/>
                <a:gridCol w="895354"/>
                <a:gridCol w="895354"/>
              </a:tblGrid>
              <a:tr h="309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Media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Años educación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Años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trabajo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Frecuencia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9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Formales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37,10%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10,55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34,73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7,68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Informales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62,90%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6,78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41,34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16,75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8,75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39,05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13,22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Error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(0,0298)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(0,1051)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(0,1011)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55" name="Rectangle 1"/>
          <p:cNvSpPr>
            <a:spLocks noChangeArrowheads="1"/>
          </p:cNvSpPr>
          <p:nvPr/>
        </p:nvSpPr>
        <p:spPr bwMode="auto">
          <a:xfrm>
            <a:off x="2714625" y="214313"/>
            <a:ext cx="4306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600">
                <a:ea typeface="Times New Roman" pitchFamily="18" charset="0"/>
              </a:rPr>
              <a:t>Media de las variables incluidas en el modelo</a:t>
            </a:r>
            <a:endParaRPr lang="es-ES" sz="1400">
              <a:ea typeface="Times New Roman" pitchFamily="18" charset="0"/>
            </a:endParaRPr>
          </a:p>
        </p:txBody>
      </p:sp>
      <p:sp>
        <p:nvSpPr>
          <p:cNvPr id="25656" name="Rectangle 1"/>
          <p:cNvSpPr>
            <a:spLocks noChangeArrowheads="1"/>
          </p:cNvSpPr>
          <p:nvPr/>
        </p:nvSpPr>
        <p:spPr bwMode="auto">
          <a:xfrm>
            <a:off x="1831975" y="4071938"/>
            <a:ext cx="53832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s-ES" sz="1600">
                <a:ea typeface="Times New Roman" pitchFamily="18" charset="0"/>
              </a:rPr>
              <a:t>Participaciones de los informales y formales por regiones</a:t>
            </a:r>
            <a:endParaRPr lang="es-ES" sz="2400">
              <a:ea typeface="Times New Roman" pitchFamily="18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143125" y="4591050"/>
          <a:ext cx="5072099" cy="1481861"/>
        </p:xfrm>
        <a:graphic>
          <a:graphicData uri="http://schemas.openxmlformats.org/drawingml/2006/table">
            <a:tbl>
              <a:tblPr/>
              <a:tblGrid>
                <a:gridCol w="994529"/>
                <a:gridCol w="1093983"/>
                <a:gridCol w="994529"/>
                <a:gridCol w="994529"/>
                <a:gridCol w="994529"/>
              </a:tblGrid>
              <a:tr h="267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Frecuencia %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Sierra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Costa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Amazonia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Formales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37,10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42,10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Informales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62,90</a:t>
                      </a:r>
                      <a:endParaRPr lang="es-ES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57,90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525838" y="873125"/>
          <a:ext cx="1732905" cy="5342665"/>
        </p:xfrm>
        <a:graphic>
          <a:graphicData uri="http://schemas.openxmlformats.org/drawingml/2006/table">
            <a:tbl>
              <a:tblPr/>
              <a:tblGrid>
                <a:gridCol w="1298962"/>
                <a:gridCol w="433943"/>
              </a:tblGrid>
              <a:tr h="207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Costa (66,8%)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 Oro 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5,5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Esmeraldas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Guayas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42,4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Los Ríos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6,7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Manabí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9,8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Zonas no delimitadas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Sierra (31,5%)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Azuay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2,7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Bolívar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Cañar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1,1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Carchi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Cotopaxi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1,1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Chimborazo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1,9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Imbabura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2,3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Loja 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Pichincha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17,6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Tungurahua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2,3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Oriente (1,7%)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Morona Santiago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Napo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Pastaza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Zamora Chinchipe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Sucumbíos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0,5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Orellana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</a:t>
                      </a:r>
                      <a:endParaRPr lang="es-ES" sz="12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1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531" marR="335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71688" y="520700"/>
            <a:ext cx="433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s-ES" sz="1600">
                <a:ea typeface="Times New Roman" pitchFamily="18" charset="0"/>
              </a:rPr>
              <a:t>Distribución geográfica de las microempresas</a:t>
            </a:r>
          </a:p>
          <a:p>
            <a:pPr eaLnBrk="0" hangingPunct="0"/>
            <a:endParaRPr lang="es-ES" sz="1600">
              <a:ea typeface="Times New Roman" pitchFamily="18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Género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855788" y="4106863"/>
          <a:ext cx="5431362" cy="2319176"/>
        </p:xfrm>
        <a:graphic>
          <a:graphicData uri="http://schemas.openxmlformats.org/drawingml/2006/table">
            <a:tbl>
              <a:tblPr/>
              <a:tblGrid>
                <a:gridCol w="1189038"/>
                <a:gridCol w="1014994"/>
                <a:gridCol w="1152525"/>
                <a:gridCol w="750658"/>
                <a:gridCol w="1324147"/>
              </a:tblGrid>
              <a:tr h="515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Hombres en el sector informal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Mujeres en el sector informal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5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Media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Desviación estándar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Media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Desviación estándar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38,89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14,817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39,15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15,992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Años</a:t>
                      </a:r>
                      <a:r>
                        <a:rPr lang="es-ES" sz="140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de trabajo</a:t>
                      </a:r>
                      <a:endParaRPr lang="es-ES" sz="14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11,6294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14,34989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14,1852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15,24797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Años</a:t>
                      </a:r>
                      <a:r>
                        <a:rPr lang="es-E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</a:t>
                      </a:r>
                      <a:r>
                        <a:rPr lang="es-E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educación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9,2534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4,58162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8,4497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4,27578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2597150" y="1571625"/>
          <a:ext cx="4046738" cy="1870718"/>
        </p:xfrm>
        <a:graphic>
          <a:graphicData uri="http://schemas.openxmlformats.org/drawingml/2006/table">
            <a:tbl>
              <a:tblPr/>
              <a:tblGrid>
                <a:gridCol w="1137741"/>
                <a:gridCol w="1151664"/>
                <a:gridCol w="1757333"/>
              </a:tblGrid>
              <a:tr h="33757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Frecuencia del género en el sector informal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757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8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Acumulada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Hombre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8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Mujer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55" grpId="0"/>
      <p:bldP spid="25655" grpId="1"/>
      <p:bldP spid="25656" grpId="0"/>
      <p:bldP spid="25656" grpId="1"/>
      <p:bldP spid="8" grpId="0"/>
      <p:bldP spid="8" grpId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17575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>Modelo a estimar</a:t>
            </a:r>
          </a:p>
        </p:txBody>
      </p:sp>
      <p:sp>
        <p:nvSpPr>
          <p:cNvPr id="11268" name="2 Marcador de contenido"/>
          <p:cNvSpPr>
            <a:spLocks noGrp="1"/>
          </p:cNvSpPr>
          <p:nvPr>
            <p:ph idx="1"/>
          </p:nvPr>
        </p:nvSpPr>
        <p:spPr>
          <a:xfrm>
            <a:off x="457200" y="2357438"/>
            <a:ext cx="8186738" cy="1928812"/>
          </a:xfrm>
        </p:spPr>
        <p:txBody>
          <a:bodyPr/>
          <a:lstStyle/>
          <a:p>
            <a:pPr eaLnBrk="1" hangingPunct="1">
              <a:defRPr/>
            </a:pPr>
            <a:r>
              <a:rPr lang="es-ES" sz="2400" dirty="0" smtClean="0"/>
              <a:t>Modelo realizado en dos pasos:</a:t>
            </a:r>
          </a:p>
          <a:p>
            <a:pPr lvl="1" eaLnBrk="1" hangingPunct="1">
              <a:defRPr/>
            </a:pPr>
            <a:r>
              <a:rPr lang="es-ES" sz="2000" dirty="0" smtClean="0"/>
              <a:t>1er paso : Hallar los coeficientes       </a:t>
            </a:r>
          </a:p>
          <a:p>
            <a:pPr lvl="1" eaLnBrk="1" hangingPunct="1">
              <a:defRPr/>
            </a:pPr>
            <a:r>
              <a:rPr lang="es-ES" sz="2000" dirty="0" smtClean="0"/>
              <a:t>2do paso: Hallar por medio del software las respectivas predicciones del modelo, finalmente las evaluaremos en la función de densidad acumulada </a:t>
            </a:r>
          </a:p>
        </p:txBody>
      </p:sp>
      <p:pic>
        <p:nvPicPr>
          <p:cNvPr id="2970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5286375"/>
            <a:ext cx="29130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3075" y="2813050"/>
            <a:ext cx="304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5263" y="3786188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720975" y="928688"/>
          <a:ext cx="3709160" cy="5335261"/>
        </p:xfrm>
        <a:graphic>
          <a:graphicData uri="http://schemas.openxmlformats.org/drawingml/2006/table">
            <a:tbl>
              <a:tblPr/>
              <a:tblGrid>
                <a:gridCol w="1184528"/>
                <a:gridCol w="785233"/>
                <a:gridCol w="1739399"/>
              </a:tblGrid>
              <a:tr h="805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VARIABLES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EFECTO MARGINAL PROMEDIO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AUMENTO O DISMINUCIÓN DE LA PROBABILIDAD DE ACUERDO AL SIGNO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AEDUC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(años de educación)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-0,029803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 probabilidad de pertenecer al RISE  disminuye en un 3%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0,002262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 probabilidad aumenta en un 0.23% 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ATRAB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(Años de Trabajo)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0,004353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 probabilidad aumenta en un 0.43%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GÉNERO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0,147092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 pertenecer al género femenino </a:t>
                      </a:r>
                      <a:r>
                        <a:rPr lang="es-ES" sz="105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incrementa</a:t>
                      </a:r>
                      <a:r>
                        <a:rPr lang="es-ES" sz="105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05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 </a:t>
                      </a: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probabilidad en un </a:t>
                      </a:r>
                      <a:r>
                        <a:rPr lang="es-ES" sz="105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14.71%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AGRICULTURA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0,202759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 formar parte de este sector incrementaría la probabilidad en un 20.28%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CONSTRUCCIÓN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0,210647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Incremento en la probabilidad en un 21.06 %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COMERCIO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0,098809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Incremento en la probabilidad en un 10%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SERVICIOS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0,082006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Incremento en la probabilidad en un 8%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HOTELES Y RESTAURANTES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0,046328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Incremento en la probabilidad en un 4.63%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TRANSPORTES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-0,058631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Disminución de la probabilidad en un 5,86%</a:t>
                      </a:r>
                      <a:endParaRPr lang="es-ES" sz="105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LNINGRESOS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0,020771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Incremento en la probabilidad en un 2.08%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69" marR="36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136900" y="357188"/>
            <a:ext cx="2863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600">
                <a:ea typeface="Times New Roman" pitchFamily="18" charset="0"/>
              </a:rPr>
              <a:t>Efectos Marginales Promedio</a:t>
            </a:r>
            <a:endParaRPr lang="es-ES" sz="2400">
              <a:ea typeface="Times New Roman" pitchFamily="18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428625" y="4286250"/>
            <a:ext cx="76438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Resultado final: efecto marginal promedio de cada una de las variables explicativas</a:t>
            </a:r>
          </a:p>
        </p:txBody>
      </p:sp>
      <p:sp>
        <p:nvSpPr>
          <p:cNvPr id="21567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1568" name="Picture 6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9243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69" name="Rectangle 71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21570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1571" name="Picture 7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9243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72" name="Rectangle 74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21573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1574" name="Rectangle 77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21575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1576" name="Picture 7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9243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77" name="Rectangle 80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21578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1579" name="Rectangle 1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21580" name="Picture 10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610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15" name="Picture 1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1889125" y="1357313"/>
            <a:ext cx="128190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1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1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6" grpId="1"/>
      <p:bldP spid="11268" grpId="0" build="p"/>
      <p:bldP spid="11268" grpId="1" build="p"/>
      <p:bldP spid="9" grpId="0"/>
      <p:bldP spid="10" grpId="0"/>
      <p:bldP spid="1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138488" y="2720975"/>
          <a:ext cx="2790655" cy="2851797"/>
        </p:xfrm>
        <a:graphic>
          <a:graphicData uri="http://schemas.openxmlformats.org/drawingml/2006/table">
            <a:tbl>
              <a:tblPr/>
              <a:tblGrid>
                <a:gridCol w="1304734"/>
                <a:gridCol w="538100"/>
                <a:gridCol w="947821"/>
              </a:tblGrid>
              <a:tr h="551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 Ingresos dólares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Acumulada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0-5000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96,4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96,4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5001-10000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99,3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10001-20000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0,6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99,9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20001-30000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100,0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40001-50000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100,0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50001-60000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0,0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100,0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100,0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79" name="Rectangle 4"/>
          <p:cNvSpPr>
            <a:spLocks noChangeArrowheads="1"/>
          </p:cNvSpPr>
          <p:nvPr/>
        </p:nvSpPr>
        <p:spPr bwMode="auto">
          <a:xfrm>
            <a:off x="2357438" y="1965325"/>
            <a:ext cx="45005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s-ES" sz="1600">
                <a:ea typeface="Times New Roman" pitchFamily="18" charset="0"/>
              </a:rPr>
              <a:t>Frecuencia de los rangos de ingresos de los posibles contribuyentes</a:t>
            </a:r>
            <a:endParaRPr lang="es-ES" sz="1200">
              <a:ea typeface="Times New Roman" pitchFamily="18" charset="0"/>
            </a:endParaRPr>
          </a:p>
          <a:p>
            <a:pPr eaLnBrk="0" hangingPunct="0"/>
            <a:endParaRPr lang="es-ES" sz="2800">
              <a:ea typeface="Times New Roman" pitchFamily="18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71750" y="2000250"/>
          <a:ext cx="3802738" cy="2830360"/>
        </p:xfrm>
        <a:graphic>
          <a:graphicData uri="http://schemas.openxmlformats.org/drawingml/2006/table">
            <a:tbl>
              <a:tblPr/>
              <a:tblGrid>
                <a:gridCol w="1247494"/>
                <a:gridCol w="851748"/>
                <a:gridCol w="851748"/>
                <a:gridCol w="851748"/>
              </a:tblGrid>
              <a:tr h="238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s-ES" sz="1400" dirty="0" err="1">
                          <a:latin typeface="Arial"/>
                          <a:ea typeface="Times New Roman"/>
                          <a:cs typeface="Times New Roman"/>
                        </a:rPr>
                        <a:t>Estimated</a:t>
                      </a: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400" dirty="0" err="1">
                          <a:latin typeface="Arial"/>
                          <a:ea typeface="Times New Roman"/>
                          <a:cs typeface="Times New Roman"/>
                        </a:rPr>
                        <a:t>Equation</a:t>
                      </a:r>
                      <a:endParaRPr lang="es-E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8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Dep=0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Dep=1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P(Dep=1)&lt;=C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4936</a:t>
                      </a:r>
                      <a:endParaRPr lang="es-E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2190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7126</a:t>
                      </a:r>
                      <a:endParaRPr lang="es-E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P(Dep=1)&gt;C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2441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6068</a:t>
                      </a:r>
                      <a:endParaRPr lang="es-E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8509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7377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8258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15635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latin typeface="Arial"/>
                          <a:ea typeface="Times New Roman"/>
                          <a:cs typeface="Times New Roman"/>
                        </a:rPr>
                        <a:t>Correct</a:t>
                      </a:r>
                      <a:endParaRPr lang="es-E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4936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6068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11004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% Correct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66.91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73.48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70.38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% Incorrect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33.09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26.52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29.62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Total Gain*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66.91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-26.52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17.56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latin typeface="Arial"/>
                          <a:ea typeface="Times New Roman"/>
                          <a:cs typeface="Times New Roman"/>
                        </a:rPr>
                        <a:t>Percent</a:t>
                      </a: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400" dirty="0" err="1">
                          <a:latin typeface="Arial"/>
                          <a:ea typeface="Times New Roman"/>
                          <a:cs typeface="Times New Roman"/>
                        </a:rPr>
                        <a:t>Gain</a:t>
                      </a: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**</a:t>
                      </a:r>
                      <a:endParaRPr lang="es-E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66.91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 NA </a:t>
                      </a:r>
                      <a:endParaRPr lang="es-E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37.22</a:t>
                      </a:r>
                      <a:endParaRPr lang="es-E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41" marR="155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178050" y="714375"/>
            <a:ext cx="4435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2000">
                <a:latin typeface="+mj-lt"/>
              </a:rPr>
              <a:t>Porcentaje de Predicciones Correctas 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3214688" y="4987925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R</a:t>
            </a:r>
            <a:r>
              <a:rPr lang="es-ES" baseline="30000"/>
              <a:t>2 </a:t>
            </a:r>
            <a:r>
              <a:rPr lang="es-ES"/>
              <a:t> McFadden 17%</a:t>
            </a:r>
            <a:endParaRPr lang="es-ES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9" grpId="0"/>
      <p:bldP spid="31779" grpId="1"/>
      <p:bldP spid="6" grpId="0"/>
      <p:bldP spid="6" grpId="1"/>
      <p:bldP spid="8" grpId="0"/>
      <p:bldP spid="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57250" y="2286000"/>
            <a:ext cx="75009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ES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Estimación de Costos y Beneficios asociados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00263"/>
            <a:ext cx="8229600" cy="1971675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>Evaluación del proyecto</a:t>
            </a:r>
          </a:p>
          <a:p>
            <a:pPr lvl="1" eaLnBrk="1" hangingPunct="1">
              <a:defRPr/>
            </a:pPr>
            <a:r>
              <a:rPr lang="es-ES" dirty="0" smtClean="0"/>
              <a:t>Impacto estratégico del régimen</a:t>
            </a:r>
          </a:p>
          <a:p>
            <a:pPr lvl="1" eaLnBrk="1" hangingPunct="1">
              <a:defRPr/>
            </a:pPr>
            <a:r>
              <a:rPr lang="es-ES" dirty="0" smtClean="0"/>
              <a:t>Relación Costo – Beneficio</a:t>
            </a:r>
          </a:p>
          <a:p>
            <a:pPr lvl="1" eaLnBrk="1" hangingPunct="1">
              <a:buFontTx/>
              <a:buNone/>
              <a:defRPr/>
            </a:pPr>
            <a:endParaRPr lang="es-ES" dirty="0" smtClean="0"/>
          </a:p>
          <a:p>
            <a:pPr lvl="1" eaLnBrk="1" hangingPunct="1">
              <a:defRPr/>
            </a:pPr>
            <a:endParaRPr lang="es-ES" dirty="0" smtClean="0"/>
          </a:p>
          <a:p>
            <a:pPr lvl="1" eaLnBrk="1" hangingPunct="1">
              <a:defRPr/>
            </a:pPr>
            <a:endParaRPr lang="es-ES" dirty="0" smtClean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9207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>Impacto Estratégico del Régimen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457200" y="2528888"/>
            <a:ext cx="8229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" sz="32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Simplicidad y cumplimiento del sistema</a:t>
            </a:r>
            <a:endParaRPr lang="es-E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571500" y="4357688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Costos Operativos</a:t>
            </a:r>
          </a:p>
        </p:txBody>
      </p:sp>
      <p:sp>
        <p:nvSpPr>
          <p:cNvPr id="8" name="6 CuadroTexto"/>
          <p:cNvSpPr txBox="1">
            <a:spLocks noChangeArrowheads="1"/>
          </p:cNvSpPr>
          <p:nvPr/>
        </p:nvSpPr>
        <p:spPr bwMode="auto">
          <a:xfrm>
            <a:off x="3714750" y="3929063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Costos de Administración</a:t>
            </a:r>
          </a:p>
        </p:txBody>
      </p:sp>
      <p:sp>
        <p:nvSpPr>
          <p:cNvPr id="9" name="7 CuadroTexto"/>
          <p:cNvSpPr txBox="1">
            <a:spLocks noChangeArrowheads="1"/>
          </p:cNvSpPr>
          <p:nvPr/>
        </p:nvSpPr>
        <p:spPr bwMode="auto">
          <a:xfrm>
            <a:off x="4286250" y="4987925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Costos de Cumplimiento</a:t>
            </a:r>
          </a:p>
        </p:txBody>
      </p:sp>
      <p:cxnSp>
        <p:nvCxnSpPr>
          <p:cNvPr id="10" name="9 Conector recto de flecha"/>
          <p:cNvCxnSpPr>
            <a:cxnSpLocks noChangeShapeType="1"/>
          </p:cNvCxnSpPr>
          <p:nvPr/>
        </p:nvCxnSpPr>
        <p:spPr bwMode="auto">
          <a:xfrm flipV="1">
            <a:off x="3071813" y="4214813"/>
            <a:ext cx="1143000" cy="328612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1" name="10 Conector recto de flecha"/>
          <p:cNvCxnSpPr>
            <a:cxnSpLocks noChangeShapeType="1"/>
          </p:cNvCxnSpPr>
          <p:nvPr/>
        </p:nvCxnSpPr>
        <p:spPr bwMode="auto">
          <a:xfrm>
            <a:off x="3071813" y="4572000"/>
            <a:ext cx="1143000" cy="5715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3" grpId="0" build="p"/>
      <p:bldP spid="3" grpId="1" build="p"/>
      <p:bldP spid="3" grpId="2" build="p"/>
      <p:bldP spid="5" grpId="0"/>
      <p:bldP spid="6" grpId="0" build="p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/>
              <a:t>Contenido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s-ES" sz="2800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hlinkClick r:id="" action="ppaction://customshow?id=0&amp;return=true"/>
              </a:rPr>
              <a:t>Mercado Laboral y su aspecto Económico</a:t>
            </a:r>
            <a:endParaRPr lang="es-ES" sz="2800" dirty="0" smtClean="0">
              <a:solidFill>
                <a:schemeClr val="tx1">
                  <a:tint val="75000"/>
                </a:schemeClr>
              </a:solidFill>
              <a:latin typeface="Book Antiqu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800" dirty="0" smtClean="0">
              <a:solidFill>
                <a:schemeClr val="tx1">
                  <a:tint val="75000"/>
                </a:schemeClr>
              </a:solidFill>
              <a:latin typeface="Book Antiqu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s-ES" sz="2800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hlinkClick r:id="" action="ppaction://customshow?id=1&amp;return=true"/>
              </a:rPr>
              <a:t>Aspecto Tributario</a:t>
            </a:r>
            <a:endParaRPr lang="es-ES" sz="2800" dirty="0" smtClean="0">
              <a:solidFill>
                <a:schemeClr val="tx1">
                  <a:tint val="75000"/>
                </a:schemeClr>
              </a:solidFill>
              <a:latin typeface="Book Antiqu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800" dirty="0" smtClean="0">
              <a:solidFill>
                <a:schemeClr val="tx1">
                  <a:tint val="75000"/>
                </a:schemeClr>
              </a:solidFill>
              <a:latin typeface="Book Antiqu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s-ES" sz="2800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hlinkClick r:id="" action="ppaction://customshow?id=2&amp;return=true"/>
              </a:rPr>
              <a:t>Evidencia Empírica</a:t>
            </a:r>
            <a:endParaRPr lang="es-ES" sz="2800" dirty="0" smtClean="0">
              <a:solidFill>
                <a:schemeClr val="tx1">
                  <a:tint val="75000"/>
                </a:schemeClr>
              </a:solidFill>
              <a:latin typeface="Book Antiqu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800" dirty="0" smtClean="0">
              <a:solidFill>
                <a:schemeClr val="tx1">
                  <a:tint val="75000"/>
                </a:schemeClr>
              </a:solidFill>
              <a:latin typeface="Book Antiqu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s-ES" sz="2800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hlinkClick r:id="" action="ppaction://customshow?id=3&amp;return=true"/>
              </a:rPr>
              <a:t>Estimación de Costos y Beneficio asociados</a:t>
            </a:r>
            <a:endParaRPr lang="es-ES" sz="2800" dirty="0" smtClean="0">
              <a:solidFill>
                <a:schemeClr val="tx1">
                  <a:tint val="75000"/>
                </a:schemeClr>
              </a:solidFill>
              <a:latin typeface="Book Antiqu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800" dirty="0" smtClean="0">
              <a:solidFill>
                <a:schemeClr val="tx1">
                  <a:tint val="75000"/>
                </a:schemeClr>
              </a:solidFill>
              <a:latin typeface="Book Antiqu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s-ES" sz="2800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hlinkClick r:id="" action="ppaction://customshow?id=4&amp;return=true"/>
              </a:rPr>
              <a:t>Conclusiones y Recomendaciones </a:t>
            </a:r>
            <a:endParaRPr lang="es-ES" sz="2800" dirty="0" smtClean="0">
              <a:solidFill>
                <a:schemeClr val="tx1">
                  <a:tint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1357312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smtClean="0"/>
              <a:t>Al cierre del 2008 el 7% de la base total de contribuyentes pertenece al RISE</a:t>
            </a:r>
            <a:br>
              <a:rPr lang="es-ES" sz="2800" smtClean="0"/>
            </a:br>
            <a:endParaRPr lang="es-ES" sz="2800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3125" y="2000250"/>
          <a:ext cx="4572000" cy="3214688"/>
        </p:xfrm>
        <a:graphic>
          <a:graphicData uri="http://schemas.openxmlformats.org/drawingml/2006/table">
            <a:tbl>
              <a:tblPr/>
              <a:tblGrid>
                <a:gridCol w="914404"/>
                <a:gridCol w="914403"/>
                <a:gridCol w="1608672"/>
                <a:gridCol w="1134537"/>
              </a:tblGrid>
              <a:tr h="5740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bg2"/>
                          </a:solidFill>
                          <a:latin typeface="+mn-lt"/>
                          <a:cs typeface="Arial" pitchFamily="34" charset="0"/>
                        </a:rPr>
                        <a:t>Nivel Ingreso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Contribuyentes al 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Participación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2803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5000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127.524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5001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17.861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10001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5.316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20001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2.145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30001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40000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791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40001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50000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351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0,2%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50001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60000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0,1%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Total actividad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154.128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4143375" y="4857750"/>
            <a:ext cx="1428750" cy="428625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457200" y="457200"/>
            <a:ext cx="76866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" sz="2800" i="1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El 86,30% concentran las principales actividades económicas en las que se desempeñan contribuyentes RISE</a:t>
            </a:r>
            <a:endParaRPr lang="es-ES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graphicFrame>
        <p:nvGraphicFramePr>
          <p:cNvPr id="9" name="8 Gráfico"/>
          <p:cNvGraphicFramePr>
            <a:graphicFrameLocks/>
          </p:cNvGraphicFramePr>
          <p:nvPr/>
        </p:nvGraphicFramePr>
        <p:xfrm>
          <a:off x="1214438" y="1857375"/>
          <a:ext cx="6072187" cy="5246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4" grpId="1"/>
      <p:bldP spid="5" grpId="0" animBg="1"/>
      <p:bldP spid="5" grpId="1" animBg="1"/>
      <p:bldP spid="6" grpId="0" build="p"/>
      <p:bldP spid="6" grpId="1" build="p"/>
      <p:bldGraphic spid="9" grpId="0">
        <p:bldAsOne/>
      </p:bldGraphic>
      <p:bldGraphic spid="9" grpId="1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000250" y="274638"/>
            <a:ext cx="5186363" cy="725487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eaLnBrk="1" hangingPunct="1">
              <a:defRPr/>
            </a:pPr>
            <a:r>
              <a:rPr lang="es-ES" dirty="0" smtClean="0">
                <a:solidFill>
                  <a:srgbClr val="00B050"/>
                </a:solidFill>
              </a:rPr>
              <a:t>154.128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457200" y="706438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s-ES" sz="3600" b="1" ker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Análisis y comparación de factores estimados</a:t>
            </a:r>
            <a:endParaRPr lang="es-ES" sz="36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070100" y="2000250"/>
          <a:ext cx="5002213" cy="3000375"/>
        </p:xfrm>
        <a:graphic>
          <a:graphicData uri="http://schemas.openxmlformats.org/drawingml/2006/table">
            <a:tbl>
              <a:tblPr/>
              <a:tblGrid>
                <a:gridCol w="987283"/>
                <a:gridCol w="921464"/>
                <a:gridCol w="987283"/>
                <a:gridCol w="1223743"/>
                <a:gridCol w="882461"/>
              </a:tblGrid>
              <a:tr h="53578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Intervalos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Escenario Medio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Participación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Contribuyentes al 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Participación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616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502.579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127.524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121.751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17.861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74.131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5.316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27.682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15.509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8.570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4.936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755.159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154.128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Elipse"/>
          <p:cNvSpPr/>
          <p:nvPr/>
        </p:nvSpPr>
        <p:spPr>
          <a:xfrm>
            <a:off x="4071938" y="2571750"/>
            <a:ext cx="857250" cy="214313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6215063" y="2571750"/>
            <a:ext cx="857250" cy="214313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3929063" y="5357813"/>
            <a:ext cx="1214437" cy="428625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/>
          </a:p>
        </p:txBody>
      </p:sp>
      <p:sp>
        <p:nvSpPr>
          <p:cNvPr id="11" name="9 Rectángulo"/>
          <p:cNvSpPr>
            <a:spLocks noChangeArrowheads="1"/>
          </p:cNvSpPr>
          <p:nvPr/>
        </p:nvSpPr>
        <p:spPr bwMode="auto">
          <a:xfrm>
            <a:off x="4071938" y="5345113"/>
            <a:ext cx="1082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462.384 </a:t>
            </a:r>
          </a:p>
        </p:txBody>
      </p:sp>
      <p:cxnSp>
        <p:nvCxnSpPr>
          <p:cNvPr id="12" name="11 Conector recto de flecha"/>
          <p:cNvCxnSpPr>
            <a:endCxn id="11" idx="0"/>
          </p:cNvCxnSpPr>
          <p:nvPr/>
        </p:nvCxnSpPr>
        <p:spPr>
          <a:xfrm rot="10800000" flipV="1">
            <a:off x="4613275" y="4929188"/>
            <a:ext cx="744538" cy="41592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2428875" y="2638425"/>
          <a:ext cx="4286250" cy="1504950"/>
        </p:xfrm>
        <a:graphic>
          <a:graphicData uri="http://schemas.openxmlformats.org/drawingml/2006/table">
            <a:tbl>
              <a:tblPr/>
              <a:tblGrid>
                <a:gridCol w="942607"/>
                <a:gridCol w="1538184"/>
                <a:gridCol w="1280256"/>
                <a:gridCol w="525234"/>
              </a:tblGrid>
              <a:tr h="6930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Período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Escenario Medio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Recaudación Real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9604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1º año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41.885.100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407.300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4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2º año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75.695.965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4 CuadroTexto"/>
          <p:cNvSpPr txBox="1">
            <a:spLocks noChangeArrowheads="1"/>
          </p:cNvSpPr>
          <p:nvPr/>
        </p:nvSpPr>
        <p:spPr bwMode="auto">
          <a:xfrm>
            <a:off x="2643188" y="2214563"/>
            <a:ext cx="3500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Recaudación Estimada y Real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P spid="5" grpId="0" animBg="1"/>
      <p:bldP spid="5" grpId="1" animBg="1"/>
      <p:bldP spid="6" grpId="0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/>
      <p:bldP spid="11" grpId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Marcador de contenido"/>
          <p:cNvSpPr>
            <a:spLocks noGrp="1"/>
          </p:cNvSpPr>
          <p:nvPr>
            <p:ph idx="1"/>
          </p:nvPr>
        </p:nvSpPr>
        <p:spPr>
          <a:xfrm>
            <a:off x="285750" y="1000125"/>
            <a:ext cx="8858250" cy="828675"/>
          </a:xfrm>
        </p:spPr>
        <p:txBody>
          <a:bodyPr/>
          <a:lstStyle/>
          <a:p>
            <a:pPr eaLnBrk="1" hangingPunct="1">
              <a:defRPr/>
            </a:pPr>
            <a:r>
              <a:rPr lang="es-ES" sz="2400" i="1" dirty="0" smtClean="0"/>
              <a:t>Deducción del 5% de la cuota a pagar mensualmente</a:t>
            </a:r>
            <a:endParaRPr lang="es-ES" sz="2400" dirty="0" smtClean="0"/>
          </a:p>
        </p:txBody>
      </p:sp>
      <p:sp>
        <p:nvSpPr>
          <p:cNvPr id="23555" name="1 Título"/>
          <p:cNvSpPr>
            <a:spLocks noGrp="1"/>
          </p:cNvSpPr>
          <p:nvPr>
            <p:ph type="title"/>
          </p:nvPr>
        </p:nvSpPr>
        <p:spPr>
          <a:xfrm>
            <a:off x="457200" y="-71438"/>
            <a:ext cx="8229600" cy="1139826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dirty="0" smtClean="0"/>
              <a:t>Beneficios de Seguridad Social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771103" y="1857364"/>
          <a:ext cx="3372533" cy="1197934"/>
        </p:xfrm>
        <a:graphic>
          <a:graphicData uri="http://schemas.openxmlformats.org/drawingml/2006/table">
            <a:tbl>
              <a:tblPr/>
              <a:tblGrid>
                <a:gridCol w="841060"/>
                <a:gridCol w="1272185"/>
                <a:gridCol w="1259288"/>
              </a:tblGrid>
              <a:tr h="455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55" marR="5905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55" marR="5905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Porcentaje Acumulado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4,3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4,3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7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95,7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</a:t>
                      </a:r>
                      <a:endParaRPr lang="es-E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7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6" name="5 Conector recto"/>
          <p:cNvCxnSpPr/>
          <p:nvPr/>
        </p:nvCxnSpPr>
        <p:spPr>
          <a:xfrm rot="5400000">
            <a:off x="3572669" y="2713832"/>
            <a:ext cx="7143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1 Título"/>
          <p:cNvSpPr txBox="1">
            <a:spLocks/>
          </p:cNvSpPr>
          <p:nvPr/>
        </p:nvSpPr>
        <p:spPr bwMode="auto">
          <a:xfrm>
            <a:off x="457200" y="3429000"/>
            <a:ext cx="78295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s-ES" sz="36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Facilidad para el cumplimiento del pago</a:t>
            </a: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3071813" y="5143500"/>
          <a:ext cx="2817812" cy="1436688"/>
        </p:xfrm>
        <a:graphic>
          <a:graphicData uri="http://schemas.openxmlformats.org/drawingml/2006/table">
            <a:tbl>
              <a:tblPr/>
              <a:tblGrid>
                <a:gridCol w="166174"/>
                <a:gridCol w="672045"/>
                <a:gridCol w="994839"/>
                <a:gridCol w="984545"/>
              </a:tblGrid>
              <a:tr h="48986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 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Porcentaje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Porcentaje Acumulado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Si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14,3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14,3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5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 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No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85,7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100,0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5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 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Total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100,0</a:t>
                      </a:r>
                      <a:endParaRPr lang="es-ES" sz="240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 </a:t>
                      </a:r>
                      <a:endParaRPr lang="es-ES" sz="2400" dirty="0">
                        <a:latin typeface="Times New Roman"/>
                        <a:ea typeface="Times New Roman"/>
                      </a:endParaRPr>
                    </a:p>
                  </a:txBody>
                  <a:tcPr marL="59055" marR="59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0995" name="4 CuadroTexto"/>
          <p:cNvSpPr txBox="1">
            <a:spLocks noChangeArrowheads="1"/>
          </p:cNvSpPr>
          <p:nvPr/>
        </p:nvSpPr>
        <p:spPr bwMode="auto">
          <a:xfrm>
            <a:off x="2286000" y="4500563"/>
            <a:ext cx="4714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 b="1"/>
              <a:t>Informales que mantienen ahorros en las Instituciones Financieras</a:t>
            </a:r>
            <a:endParaRPr lang="es-ES" sz="1200"/>
          </a:p>
          <a:p>
            <a:endParaRPr lang="es-ES" sz="120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-142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s-ES"/>
              <a:t/>
            </a:r>
            <a:br>
              <a:rPr lang="es-ES"/>
            </a:br>
            <a:endParaRPr lang="es-ES"/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457200" y="-14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s-ES" sz="3200" ker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Relación Costo - Beneficio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2633663" y="1243013"/>
          <a:ext cx="3795712" cy="5314950"/>
        </p:xfrm>
        <a:graphic>
          <a:graphicData uri="http://schemas.openxmlformats.org/drawingml/2006/table">
            <a:tbl>
              <a:tblPr/>
              <a:tblGrid>
                <a:gridCol w="1806295"/>
                <a:gridCol w="627186"/>
                <a:gridCol w="590182"/>
                <a:gridCol w="772065"/>
              </a:tblGrid>
              <a:tr h="18268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Costos Asociados a la Comunicación y Difusión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COSTO TOTAL: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Valor Unitario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Cantidad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u="sng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Contratos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Servicios de Programación para nuevas funcionalidades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20.900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Provisión de Servicios de programación de nuevas funcionalidades 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82.980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Campañas publicitarias 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234.956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Impresión y circulación de insertos publicitarios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16.570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de costos por contratos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355.406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u="sng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Costos Estimados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Personal especial para el proyecto 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$478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424.464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Equipos de Computación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600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44.400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Muebles y Enseres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17.000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Viáticos al 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interior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361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26.714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Conexiones 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Informáticas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$2000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10.000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Brigadas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Movilización (transporte)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5.939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Servicios Capacitaciones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195538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de costos estimados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724.055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2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COSTOS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1.079.461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BENEFICIOS: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4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Ingresos percibidos por el 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Régimen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407.300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626" marR="316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97"/>
          <p:cNvSpPr>
            <a:spLocks noChangeArrowheads="1"/>
          </p:cNvSpPr>
          <p:nvPr/>
        </p:nvSpPr>
        <p:spPr bwMode="auto">
          <a:xfrm>
            <a:off x="0" y="5715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s-ES" sz="1600" b="1">
                <a:ea typeface="Times New Roman" pitchFamily="18" charset="0"/>
              </a:rPr>
              <a:t>Costos  beneficios asociados al Régimen</a:t>
            </a:r>
            <a:endParaRPr lang="es-ES" sz="1600">
              <a:ea typeface="Times New Roman" pitchFamily="18" charset="0"/>
            </a:endParaRPr>
          </a:p>
          <a:p>
            <a:pPr eaLnBrk="0" hangingPunct="0"/>
            <a:r>
              <a:rPr lang="es-ES" sz="1600" b="1">
                <a:ea typeface="Times New Roman" pitchFamily="18" charset="0"/>
              </a:rPr>
              <a:t>De Junio del 2008 a Marzo del 2009</a:t>
            </a:r>
            <a:endParaRPr lang="es-ES" sz="1600">
              <a:ea typeface="Times New Roman" pitchFamily="18" charset="0"/>
            </a:endParaRPr>
          </a:p>
          <a:p>
            <a:pPr eaLnBrk="0" hangingPunct="0"/>
            <a:r>
              <a:rPr lang="es-ES" sz="1600">
                <a:ea typeface="Times New Roman" pitchFamily="18" charset="0"/>
              </a:rPr>
              <a:t/>
            </a:r>
            <a:br>
              <a:rPr lang="es-ES" sz="1600">
                <a:ea typeface="Times New Roman" pitchFamily="18" charset="0"/>
              </a:rPr>
            </a:br>
            <a:endParaRPr lang="es-ES" sz="1600"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20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  <p:bldP spid="23554" grpId="1" build="p"/>
      <p:bldP spid="23555" grpId="0"/>
      <p:bldP spid="23555" grpId="1"/>
      <p:bldP spid="7" grpId="0"/>
      <p:bldP spid="7" grpId="1"/>
      <p:bldP spid="40995" grpId="0"/>
      <p:bldP spid="40995" grpId="1"/>
      <p:bldP spid="9" grpId="0"/>
      <p:bldP spid="10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143250" y="2214563"/>
          <a:ext cx="2643188" cy="1714500"/>
        </p:xfrm>
        <a:graphic>
          <a:graphicData uri="http://schemas.openxmlformats.org/drawingml/2006/table">
            <a:tbl>
              <a:tblPr/>
              <a:tblGrid>
                <a:gridCol w="1524925"/>
                <a:gridCol w="1118281"/>
              </a:tblGrid>
              <a:tr h="285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Ecuador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0,01%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Bolivia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0,10%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Brasil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7,00%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Perú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0,20%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Argentina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2,13%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Costa Rica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4%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249" name="7 Rectángulo"/>
          <p:cNvSpPr>
            <a:spLocks noChangeArrowheads="1"/>
          </p:cNvSpPr>
          <p:nvPr/>
        </p:nvSpPr>
        <p:spPr bwMode="auto">
          <a:xfrm>
            <a:off x="1857375" y="1357313"/>
            <a:ext cx="5143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/>
              <a:t>Recaudaciones de los Regímenes Simplificados comparado con recaudación total </a:t>
            </a:r>
          </a:p>
        </p:txBody>
      </p:sp>
      <p:sp>
        <p:nvSpPr>
          <p:cNvPr id="26650" name="1 Título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543800" cy="989013"/>
          </a:xfrm>
        </p:spPr>
        <p:txBody>
          <a:bodyPr/>
          <a:lstStyle/>
          <a:p>
            <a:pPr eaLnBrk="1" hangingPunct="1">
              <a:defRPr/>
            </a:pPr>
            <a:r>
              <a:rPr lang="es-ES" sz="4800" dirty="0" smtClean="0"/>
              <a:t>Relación Costo - Beneficio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1857375" y="377825"/>
            <a:ext cx="607218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s-ES" sz="4400" ker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Causas</a:t>
            </a:r>
            <a:endParaRPr lang="es-ES" sz="44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500063" y="1600200"/>
            <a:ext cx="8229600" cy="3543300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dirty="0" smtClean="0"/>
              <a:t>No han sido objeto de control alguno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800" dirty="0" smtClean="0"/>
          </a:p>
          <a:p>
            <a:pPr eaLnBrk="1" hangingPunct="1">
              <a:defRPr/>
            </a:pPr>
            <a:r>
              <a:rPr lang="es-ES" sz="2800" dirty="0" smtClean="0"/>
              <a:t>Mayor participación de los contribuyentes en el primer intervalo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800" dirty="0" smtClean="0"/>
          </a:p>
          <a:p>
            <a:pPr eaLnBrk="1" hangingPunct="1">
              <a:defRPr/>
            </a:pPr>
            <a:r>
              <a:rPr lang="es-ES" sz="2800" dirty="0" smtClean="0"/>
              <a:t>Altos niveles de morosidad y evasión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9" grpId="0"/>
      <p:bldP spid="52249" grpId="1"/>
      <p:bldP spid="26650" grpId="0"/>
      <p:bldP spid="26650" grpId="1"/>
      <p:bldP spid="5" grpId="0"/>
      <p:bldP spid="5" grpId="1"/>
      <p:bldP spid="6" grpId="0" build="p"/>
      <p:bldP spid="6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Marcador de contenido"/>
          <p:cNvSpPr>
            <a:spLocks noGrp="1"/>
          </p:cNvSpPr>
          <p:nvPr>
            <p:ph idx="1"/>
          </p:nvPr>
        </p:nvSpPr>
        <p:spPr>
          <a:xfrm>
            <a:off x="457200" y="2112963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s-ES" sz="2000" dirty="0" smtClean="0"/>
              <a:t>La formulación de parámetros adicionales para la inclusión.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000" dirty="0" smtClean="0"/>
          </a:p>
          <a:p>
            <a:pPr eaLnBrk="1" hangingPunct="1">
              <a:defRPr/>
            </a:pPr>
            <a:r>
              <a:rPr lang="es-ES" sz="2000" dirty="0" smtClean="0"/>
              <a:t>Caducidad de los comprobantes de venta.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000" dirty="0" smtClean="0"/>
          </a:p>
          <a:p>
            <a:pPr eaLnBrk="1" hangingPunct="1">
              <a:defRPr/>
            </a:pPr>
            <a:r>
              <a:rPr lang="es-ES" sz="2000" dirty="0" smtClean="0"/>
              <a:t>Reducción del límite de ingresos para la inscripción de los contribuyentes</a:t>
            </a:r>
            <a:r>
              <a:rPr lang="es-ES" sz="28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800" dirty="0" smtClean="0"/>
          </a:p>
          <a:p>
            <a:pPr eaLnBrk="1" hangingPunct="1">
              <a:defRPr/>
            </a:pPr>
            <a:r>
              <a:rPr lang="es-ES" sz="2000" dirty="0" smtClean="0"/>
              <a:t>Solicitar certificación de ser contribuyente activo del RISE de manera obligatoria.</a:t>
            </a:r>
          </a:p>
        </p:txBody>
      </p:sp>
      <p:sp>
        <p:nvSpPr>
          <p:cNvPr id="3072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Conclusiones y Recomendaciones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2000" dirty="0" smtClean="0"/>
              <a:t>Principal incentivo para la adhesión, cuotas mínima.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000" dirty="0" smtClean="0"/>
          </a:p>
          <a:p>
            <a:pPr eaLnBrk="1" hangingPunct="1">
              <a:defRPr/>
            </a:pPr>
            <a:r>
              <a:rPr lang="es-ES" sz="2000" dirty="0" smtClean="0"/>
              <a:t>Enfocar esfuerzos en las provincias donde hay mayor proporción de microempresas (Guayas y Pichincha)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000" dirty="0" smtClean="0"/>
          </a:p>
          <a:p>
            <a:pPr eaLnBrk="1" hangingPunct="1">
              <a:defRPr/>
            </a:pPr>
            <a:r>
              <a:rPr lang="es-ES" sz="2000" dirty="0" smtClean="0"/>
              <a:t>Fortalecer los 5 ejes de acción.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000" dirty="0" smtClean="0"/>
          </a:p>
          <a:p>
            <a:pPr eaLnBrk="1" hangingPunct="1">
              <a:defRPr/>
            </a:pPr>
            <a:r>
              <a:rPr lang="es-ES" sz="2000" dirty="0" smtClean="0"/>
              <a:t>Delegar funciones (control y recaudación) a instituciones que mantienen relación con los comerciantes informales.</a:t>
            </a:r>
          </a:p>
          <a:p>
            <a:pPr eaLnBrk="1" hangingPunct="1">
              <a:defRPr/>
            </a:pPr>
            <a:endParaRPr lang="es-ES" sz="2000" dirty="0" smtClean="0"/>
          </a:p>
          <a:p>
            <a:pPr eaLnBrk="1" hangingPunct="1">
              <a:defRPr/>
            </a:pPr>
            <a:r>
              <a:rPr lang="es-ES" sz="2000" dirty="0" smtClean="0"/>
              <a:t>Disyuntiva en pasar recursos de control del RG al RISE.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000" dirty="0" smtClean="0"/>
          </a:p>
          <a:p>
            <a:pPr eaLnBrk="1" hangingPunct="1">
              <a:defRPr/>
            </a:pPr>
            <a:r>
              <a:rPr lang="es-ES" sz="2000" dirty="0" smtClean="0"/>
              <a:t>Incluir el pago de Seguridad Social</a:t>
            </a:r>
          </a:p>
        </p:txBody>
      </p:sp>
      <p:sp>
        <p:nvSpPr>
          <p:cNvPr id="2867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Conclusiones y Recomendaciones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931863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s-ES" dirty="0" smtClean="0">
                <a:latin typeface="Calibri" pitchFamily="34" charset="0"/>
              </a:rPr>
              <a:t>Informalidad en América Latina</a:t>
            </a:r>
            <a:br>
              <a:rPr lang="es-ES" dirty="0" smtClean="0">
                <a:latin typeface="Calibri" pitchFamily="34" charset="0"/>
              </a:rPr>
            </a:br>
            <a:r>
              <a:rPr lang="es-ES" dirty="0" smtClean="0">
                <a:latin typeface="Calibri" pitchFamily="34" charset="0"/>
              </a:rPr>
              <a:t/>
            </a:r>
            <a:br>
              <a:rPr lang="es-ES" dirty="0" smtClean="0">
                <a:latin typeface="Calibri" pitchFamily="34" charset="0"/>
              </a:rPr>
            </a:br>
            <a:r>
              <a:rPr lang="es-ES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rPr>
              <a:t/>
            </a:r>
            <a:br>
              <a:rPr lang="es-ES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rPr>
            </a:br>
            <a:endParaRPr lang="es-ES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714375" y="2357438"/>
            <a:ext cx="8229600" cy="12573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s-ES" dirty="0" smtClean="0"/>
              <a:t>Informalidad  fenómeno común entre las economías de América Latina 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771525" y="4457700"/>
            <a:ext cx="8229600" cy="12573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200" dirty="0">
                <a:latin typeface="+mn-lt"/>
              </a:rPr>
              <a:t>Barrera de: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200" dirty="0">
                <a:latin typeface="+mn-lt"/>
              </a:rPr>
              <a:t>Crecimiento Económico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200" dirty="0">
                <a:latin typeface="+mn-lt"/>
              </a:rPr>
              <a:t>Bienestar Social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1785938" y="1643063"/>
            <a:ext cx="56864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normAutofit fontScale="7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Características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1143000" y="2386013"/>
            <a:ext cx="7472363" cy="39004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>
                <a:latin typeface="+mn-lt"/>
              </a:rPr>
              <a:t>Malas condiciones de trabajo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>
                <a:latin typeface="+mn-lt"/>
              </a:rPr>
              <a:t>Restricción de la inversión</a:t>
            </a:r>
            <a:endParaRPr lang="es-E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>
                <a:latin typeface="+mn-lt"/>
              </a:rPr>
              <a:t>Poca experiencia laboral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/>
              <a:t>Desempleo y </a:t>
            </a:r>
            <a:r>
              <a:rPr lang="es-ES" sz="3200" dirty="0">
                <a:latin typeface="+mn-lt"/>
              </a:rPr>
              <a:t>Subempleo</a:t>
            </a:r>
            <a:endParaRPr lang="es-ES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200" dirty="0">
                <a:latin typeface="+mn-lt"/>
              </a:rPr>
              <a:t>Falta de cumplimiento de </a:t>
            </a:r>
            <a:r>
              <a:rPr lang="es-ES" sz="3200" dirty="0">
                <a:latin typeface="+mn-lt"/>
              </a:rPr>
              <a:t>leyes</a:t>
            </a:r>
            <a:endParaRPr lang="es-E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8" grpId="0"/>
      <p:bldP spid="8" grpId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428875" y="1928813"/>
          <a:ext cx="4000528" cy="4573567"/>
        </p:xfrm>
        <a:graphic>
          <a:graphicData uri="http://schemas.openxmlformats.org/drawingml/2006/table">
            <a:tbl>
              <a:tblPr/>
              <a:tblGrid>
                <a:gridCol w="2193915"/>
                <a:gridCol w="841753"/>
                <a:gridCol w="964860"/>
              </a:tblGrid>
              <a:tr h="27279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AMÉRICA LATINA: PAISES SELECCIONADOS</a:t>
                      </a:r>
                      <a:endParaRPr lang="es-E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279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PARTICIPACIÓN DEL SECTOR INFORMAL EN EL EMPLEO</a:t>
                      </a:r>
                      <a:endParaRPr lang="es-E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279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 AGRÍCOLA Y TASAS DE DESEMPLEO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2003</a:t>
                      </a:r>
                      <a:endParaRPr lang="es-E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05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05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Sector Informal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Tasas de desempleo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05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2003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2003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Argentina</a:t>
                      </a:r>
                      <a:endParaRPr lang="es-E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46,5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14,5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Colombia</a:t>
                      </a:r>
                      <a:endParaRPr lang="es-E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61,4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15,5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Costa Rica</a:t>
                      </a:r>
                      <a:endParaRPr lang="es-E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43,4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6,7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Ecuador</a:t>
                      </a:r>
                      <a:endParaRPr lang="es-E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56,5</a:t>
                      </a:r>
                      <a:endParaRPr lang="es-E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11,5</a:t>
                      </a:r>
                      <a:endParaRPr lang="es-E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Panamá</a:t>
                      </a:r>
                      <a:endParaRPr lang="es-E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42,6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15,9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Paraguay</a:t>
                      </a:r>
                      <a:endParaRPr lang="es-E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61,7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11,2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Perú</a:t>
                      </a:r>
                      <a:endParaRPr lang="es-E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55,9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10,3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República Dominicana</a:t>
                      </a:r>
                      <a:endParaRPr lang="es-E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48,8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Uruguay </a:t>
                      </a:r>
                      <a:endParaRPr lang="es-E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39,1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16,9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Venezuela</a:t>
                      </a:r>
                      <a:endParaRPr lang="es-ES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53,6</a:t>
                      </a:r>
                      <a:endParaRPr lang="es-E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16,6</a:t>
                      </a:r>
                      <a:endParaRPr lang="es-E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285750" y="642938"/>
            <a:ext cx="8643938" cy="1214437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s-ES" dirty="0" smtClean="0"/>
              <a:t>   En promedio representa el 54% de empleo informal en América Latina</a:t>
            </a:r>
          </a:p>
          <a:p>
            <a:pPr eaLnBrk="1" hangingPunct="1">
              <a:buFont typeface="Arial" charset="0"/>
              <a:buNone/>
              <a:defRPr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472518" cy="182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4 Marcador de contenido"/>
          <p:cNvGraphicFramePr>
            <a:graphicFrameLocks/>
          </p:cNvGraphicFramePr>
          <p:nvPr/>
        </p:nvGraphicFramePr>
        <p:xfrm>
          <a:off x="457200" y="3743341"/>
          <a:ext cx="8472518" cy="182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19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Clasificación por la OIT: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normAutofit fontScale="9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400" ker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Informalidad como Exclusión y Escape</a:t>
            </a:r>
            <a:endParaRPr lang="es-ES" sz="44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1071563" y="2357438"/>
            <a:ext cx="63293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 acuerdo a estudios del Banco Mundial (2007)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s-E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Bienes Públicos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s-E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Análisis costos beneficio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s-ES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Arial" charset="0"/>
              <a:buNone/>
              <a:defRPr/>
            </a:pPr>
            <a:endParaRPr lang="es-E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9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  <p:bldGraphic spid="6" grpId="0">
        <p:bldAsOne/>
      </p:bldGraphic>
      <p:bldGraphic spid="6" grpId="1">
        <p:bldAsOne/>
      </p:bldGraphic>
      <p:bldP spid="8196" grpId="0"/>
      <p:bldP spid="8196" grpId="1"/>
      <p:bldP spid="7" grpId="0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Informalidad en el Ecuador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071813" y="1857375"/>
          <a:ext cx="3286148" cy="2591760"/>
        </p:xfrm>
        <a:graphic>
          <a:graphicData uri="http://schemas.openxmlformats.org/drawingml/2006/table">
            <a:tbl>
              <a:tblPr/>
              <a:tblGrid>
                <a:gridCol w="577455"/>
                <a:gridCol w="1077521"/>
                <a:gridCol w="1077521"/>
                <a:gridCol w="553651"/>
              </a:tblGrid>
              <a:tr h="3457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POBLACIÓN</a:t>
                      </a:r>
                      <a:r>
                        <a:rPr lang="es-ES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ECONÓMICAMENTE ACTIVA</a:t>
                      </a:r>
                    </a:p>
                    <a:p>
                      <a:pPr algn="ctr" fontAlgn="b"/>
                      <a:r>
                        <a:rPr lang="es-ES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AÑO 1974 – 2001</a:t>
                      </a:r>
                    </a:p>
                    <a:p>
                      <a:pPr algn="ctr" fontAlgn="b"/>
                      <a:endParaRPr lang="es-ES" sz="1400" b="0" i="0" u="none" strike="noStrike" baseline="0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s-ES" sz="14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759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POBLACIÓN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PEA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%</a:t>
                      </a:r>
                      <a:r>
                        <a:rPr lang="es-ES" sz="14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PEA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5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1974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6.521.710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2.278.346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5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8.138.974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2.346.063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5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1990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9.697.979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3.327.550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5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12.156.608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4.553.746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428875" y="2357438"/>
          <a:ext cx="3929090" cy="3521500"/>
        </p:xfrm>
        <a:graphic>
          <a:graphicData uri="http://schemas.openxmlformats.org/drawingml/2006/table">
            <a:tbl>
              <a:tblPr/>
              <a:tblGrid>
                <a:gridCol w="1149978"/>
                <a:gridCol w="1418306"/>
                <a:gridCol w="1360806"/>
              </a:tblGrid>
              <a:tr h="324718"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Desocupación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Subocupación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Dic-99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15,1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Dic-00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49,9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Dic-01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34,9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Dic-02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7,7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30,7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Dic-03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45,8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Dic-04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54,2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Dic-05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7,9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Dic-06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7,8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56,7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Dic-07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44,0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Dic-08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7,5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43,8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6 Conector recto de flecha"/>
          <p:cNvCxnSpPr/>
          <p:nvPr/>
        </p:nvCxnSpPr>
        <p:spPr>
          <a:xfrm rot="5400000">
            <a:off x="4391819" y="3036094"/>
            <a:ext cx="5016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16200000" flipV="1">
            <a:off x="5741194" y="3026569"/>
            <a:ext cx="509587" cy="95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142844" y="1428736"/>
          <a:ext cx="91440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 bwMode="auto">
          <a:xfrm>
            <a:off x="609600" y="14605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normAutofit fontScale="9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Distribución de la Población en el Mercado Laboral</a:t>
            </a:r>
            <a:endParaRPr lang="es-ES" sz="44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3635 L -3.61111E-6 4.81481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Graphic spid="9" grpId="0">
        <p:bldAsOne/>
      </p:bldGraphic>
      <p:bldGraphic spid="9" grpId="1">
        <p:bldAsOne/>
      </p:bldGraphic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3200" dirty="0" smtClean="0"/>
              <a:t>Clasificación por segmento del Mercado Laboral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2243138"/>
            <a:ext cx="8229600" cy="35433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s-ES" dirty="0" smtClean="0"/>
              <a:t>De acuerdo al BCE – INEC 2007 tenemos la siguiente clasificación:</a:t>
            </a:r>
          </a:p>
          <a:p>
            <a:pPr eaLnBrk="1" hangingPunct="1">
              <a:defRPr/>
            </a:pPr>
            <a:r>
              <a:rPr lang="es-ES" dirty="0" smtClean="0"/>
              <a:t>Sector Formal</a:t>
            </a:r>
          </a:p>
          <a:p>
            <a:pPr eaLnBrk="1" hangingPunct="1">
              <a:defRPr/>
            </a:pPr>
            <a:r>
              <a:rPr lang="es-ES" dirty="0" smtClean="0"/>
              <a:t>Sector Informal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s-ES" b="1" dirty="0" smtClean="0"/>
              <a:t>		</a:t>
            </a:r>
            <a:r>
              <a:rPr lang="es-ES" sz="2000" b="1" dirty="0" smtClean="0"/>
              <a:t>Empresas informales de personas que trabajan por cuenta propia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s-ES" sz="2000" b="1" dirty="0" smtClean="0"/>
              <a:t>		Empresas de empleadores informales</a:t>
            </a:r>
          </a:p>
          <a:p>
            <a:pPr eaLnBrk="1" hangingPunct="1">
              <a:buFont typeface="Arial" charset="0"/>
              <a:buNone/>
              <a:defRPr/>
            </a:pPr>
            <a:endParaRPr lang="es-ES" sz="2000" b="1" dirty="0" smtClean="0"/>
          </a:p>
          <a:p>
            <a:pPr eaLnBrk="1" hangingPunct="1">
              <a:buFont typeface="Arial" charset="0"/>
              <a:buNone/>
              <a:defRPr/>
            </a:pPr>
            <a:endParaRPr lang="es-E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5" grpId="0" build="p"/>
      <p:bldP spid="5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Incentivos para formar parte de la informalidad</a:t>
            </a:r>
            <a:endParaRPr lang="es-ES" dirty="0"/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457200" y="1671638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>Capital Humano mínimo</a:t>
            </a:r>
          </a:p>
          <a:p>
            <a:pPr eaLnBrk="1" hangingPunct="1">
              <a:defRPr/>
            </a:pPr>
            <a:r>
              <a:rPr lang="es-ES" dirty="0" smtClean="0"/>
              <a:t>Seleccionar su ocupación </a:t>
            </a:r>
          </a:p>
          <a:p>
            <a:pPr eaLnBrk="1" hangingPunct="1">
              <a:defRPr/>
            </a:pPr>
            <a:r>
              <a:rPr lang="es-ES" dirty="0" smtClean="0"/>
              <a:t>No pago de Seguridad Social</a:t>
            </a:r>
          </a:p>
          <a:p>
            <a:pPr eaLnBrk="1" hangingPunct="1">
              <a:defRPr/>
            </a:pPr>
            <a:r>
              <a:rPr lang="es-ES" dirty="0" smtClean="0"/>
              <a:t>Costos de despido bajos</a:t>
            </a:r>
          </a:p>
          <a:p>
            <a:pPr eaLnBrk="1" hangingPunct="1">
              <a:defRPr/>
            </a:pPr>
            <a:endParaRPr lang="es-ES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57200" y="420688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s-ES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Sector </a:t>
            </a:r>
            <a:r>
              <a:rPr lang="es-ES" sz="4400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Microempresarial</a:t>
            </a:r>
            <a:endParaRPr lang="es-ES" sz="44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3016250" y="3881438"/>
          <a:ext cx="2984216" cy="2190062"/>
        </p:xfrm>
        <a:graphic>
          <a:graphicData uri="http://schemas.openxmlformats.org/drawingml/2006/table">
            <a:tbl>
              <a:tblPr/>
              <a:tblGrid>
                <a:gridCol w="716804"/>
                <a:gridCol w="873716"/>
                <a:gridCol w="682569"/>
                <a:gridCol w="711127"/>
              </a:tblGrid>
              <a:tr h="92498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Distribución geográfica de microempresarios urbanos y rurales por región</a:t>
                      </a:r>
                      <a:endParaRPr lang="es-E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7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Región</a:t>
                      </a:r>
                      <a:endParaRPr lang="es-ES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s-E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Costa</a:t>
                      </a:r>
                      <a:endParaRPr lang="es-ES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66,8</a:t>
                      </a:r>
                      <a:endParaRPr lang="es-ES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Sierra</a:t>
                      </a:r>
                      <a:endParaRPr lang="es-ES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31,5</a:t>
                      </a:r>
                      <a:endParaRPr lang="es-E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Oriente</a:t>
                      </a:r>
                      <a:endParaRPr lang="es-ES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  <a:endParaRPr lang="es-E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56" marR="43656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642938" y="1714500"/>
            <a:ext cx="5143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Sector Microempresarial representa   73.8%  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 rot="5400000">
            <a:off x="4535487" y="2535238"/>
            <a:ext cx="785813" cy="1588"/>
          </a:xfrm>
          <a:prstGeom prst="straightConnector1">
            <a:avLst/>
          </a:prstGeom>
          <a:ln w="25400" cap="rnd" cmpd="thickThin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1000125" y="2916238"/>
            <a:ext cx="4214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 Poseen RUC                                               1/4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fontAlgn="auto">
              <a:spcAft>
                <a:spcPts val="0"/>
              </a:spcAft>
              <a:defRPr/>
            </a:pPr>
            <a:r>
              <a:rPr lang="es-ES" sz="28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Sectores más significativos  en las microempresas</a:t>
            </a:r>
          </a:p>
        </p:txBody>
      </p:sp>
      <p:graphicFrame>
        <p:nvGraphicFramePr>
          <p:cNvPr id="12" name="11 Gráfico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4339" grpId="0" build="p"/>
      <p:bldP spid="14339" grpId="1" build="p"/>
      <p:bldP spid="4" grpId="0"/>
      <p:bldP spid="4" grpId="1"/>
      <p:bldP spid="6" grpId="0"/>
      <p:bldP spid="6" grpId="1"/>
      <p:bldP spid="8" grpId="0"/>
      <p:bldP spid="8" grpId="1"/>
      <p:bldP spid="9" grpId="0"/>
      <p:bldP spid="9" grpId="1"/>
      <p:bldGraphic spid="12" grpId="0">
        <p:bldAsOne/>
      </p:bldGraphic>
      <p:bldGraphic spid="12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360613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Aspecto Tributario</a:t>
            </a:r>
            <a:endParaRPr lang="es-ES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857250" y="1643063"/>
            <a:ext cx="7829550" cy="2357437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s-ES" dirty="0" smtClean="0"/>
              <a:t>29 Diciembre del 2007 mediante Registro Oficial se publicó Ley de Equidad Tributaria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/>
              <a:t> Régimen Impositivo Simplificado del Ecuador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643313" y="3925888"/>
            <a:ext cx="18573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600" spc="300" dirty="0"/>
              <a:t>RISE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3643313"/>
            <a:ext cx="15811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0"/>
            <a:ext cx="17240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5048250"/>
            <a:ext cx="2571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2 Marcador de contenido"/>
          <p:cNvSpPr txBox="1">
            <a:spLocks/>
          </p:cNvSpPr>
          <p:nvPr/>
        </p:nvSpPr>
        <p:spPr bwMode="auto">
          <a:xfrm>
            <a:off x="428625" y="1743075"/>
            <a:ext cx="82296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 lnSpcReduction="20000"/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Adhesión es de manera voluntaria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Dirigido a pequeños contribuyentes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Actividades económicas de baja escala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Sustituye las declaraciones del Impuesto a la Renta y del Impuesto al Valor Agregado (IVA)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Otorga facilidades y beneficios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s-E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Mejorar la Cultura Tributaria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 bwMode="auto">
          <a:xfrm>
            <a:off x="1000125" y="214313"/>
            <a:ext cx="75438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s-ES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Características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8" grpId="0" build="p"/>
      <p:bldP spid="8" grpId="1" build="p"/>
      <p:bldP spid="9" grpId="0"/>
      <p:bldP spid="9" grpId="1"/>
      <p:bldP spid="13" grpId="0"/>
      <p:bldP spid="14" grpId="0"/>
    </p:bldLst>
  </p:timing>
</p:sld>
</file>

<file path=ppt/theme/theme1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lobo">
  <a:themeElements>
    <a:clrScheme name="Globo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o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Globo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01159440</Template>
  <TotalTime>4420</TotalTime>
  <Words>2107</Words>
  <Application>Microsoft Office PowerPoint</Application>
  <PresentationFormat>Presentación en pantalla (4:3)</PresentationFormat>
  <Paragraphs>897</Paragraphs>
  <Slides>25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  <vt:variant>
        <vt:lpstr>Presentaciones personalizadas</vt:lpstr>
      </vt:variant>
      <vt:variant>
        <vt:i4>5</vt:i4>
      </vt:variant>
    </vt:vector>
  </HeadingPairs>
  <TitlesOfParts>
    <vt:vector size="41" baseType="lpstr">
      <vt:lpstr>Comic Sans MS</vt:lpstr>
      <vt:lpstr>Arial</vt:lpstr>
      <vt:lpstr>Century Gothic</vt:lpstr>
      <vt:lpstr>Verdana</vt:lpstr>
      <vt:lpstr>Wingdings</vt:lpstr>
      <vt:lpstr>Batang</vt:lpstr>
      <vt:lpstr>Book Antiqua</vt:lpstr>
      <vt:lpstr>Calibri</vt:lpstr>
      <vt:lpstr>Times New Roman</vt:lpstr>
      <vt:lpstr>01159440</vt:lpstr>
      <vt:lpstr>Globo</vt:lpstr>
      <vt:lpstr>PRESENTACIÓN DE TESIS DE GRADO</vt:lpstr>
      <vt:lpstr>Contenido</vt:lpstr>
      <vt:lpstr>Informalidad en América Latina   </vt:lpstr>
      <vt:lpstr>Diapositiva 4</vt:lpstr>
      <vt:lpstr>Clasificación por la OIT:</vt:lpstr>
      <vt:lpstr>Informalidad en el Ecuador</vt:lpstr>
      <vt:lpstr>Clasificación por segmento del Mercado Laboral</vt:lpstr>
      <vt:lpstr>Incentivos para formar parte de la informalidad</vt:lpstr>
      <vt:lpstr>Aspecto Tributario</vt:lpstr>
      <vt:lpstr>INCLUSIÓN</vt:lpstr>
      <vt:lpstr>Aporte a los Principios Tributarios</vt:lpstr>
      <vt:lpstr>Evasión y Enanismo Fiscal</vt:lpstr>
      <vt:lpstr>Evidencia Empírica</vt:lpstr>
      <vt:lpstr>Base de datos</vt:lpstr>
      <vt:lpstr>Diapositiva 15</vt:lpstr>
      <vt:lpstr>Género</vt:lpstr>
      <vt:lpstr>Modelo a estimar</vt:lpstr>
      <vt:lpstr>Diapositiva 18</vt:lpstr>
      <vt:lpstr>Impacto Estratégico del Régimen</vt:lpstr>
      <vt:lpstr>Al cierre del 2008 el 7% de la base total de contribuyentes pertenece al RISE </vt:lpstr>
      <vt:lpstr>154.128</vt:lpstr>
      <vt:lpstr>Beneficios de Seguridad Social</vt:lpstr>
      <vt:lpstr>Relación Costo - Beneficio</vt:lpstr>
      <vt:lpstr>Conclusiones y Recomendaciones</vt:lpstr>
      <vt:lpstr>Conclusiones y Recomendaciones</vt:lpstr>
      <vt:lpstr>Presentación personalizada 1</vt:lpstr>
      <vt:lpstr>Presentación personalizada 2</vt:lpstr>
      <vt:lpstr>Presentación personalizada 3</vt:lpstr>
      <vt:lpstr>Presentación personalizada 4</vt:lpstr>
      <vt:lpstr>Presentación personalizada 5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LOREN</dc:creator>
  <cp:keywords/>
  <dc:description/>
  <cp:lastModifiedBy>Administrador</cp:lastModifiedBy>
  <cp:revision>120</cp:revision>
  <dcterms:created xsi:type="dcterms:W3CDTF">2008-11-17T20:34:13Z</dcterms:created>
  <dcterms:modified xsi:type="dcterms:W3CDTF">2009-12-01T16:11:03Z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TC011594403082</vt:lpwstr>
  </property>
</Properties>
</file>