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7"/>
  </p:notesMasterIdLst>
  <p:sldIdLst>
    <p:sldId id="256" r:id="rId2"/>
    <p:sldId id="281" r:id="rId3"/>
    <p:sldId id="293" r:id="rId4"/>
    <p:sldId id="291" r:id="rId5"/>
    <p:sldId id="282" r:id="rId6"/>
    <p:sldId id="283" r:id="rId7"/>
    <p:sldId id="292" r:id="rId8"/>
    <p:sldId id="294" r:id="rId9"/>
    <p:sldId id="327" r:id="rId10"/>
    <p:sldId id="284" r:id="rId11"/>
    <p:sldId id="285" r:id="rId12"/>
    <p:sldId id="290" r:id="rId13"/>
    <p:sldId id="295" r:id="rId14"/>
    <p:sldId id="296" r:id="rId15"/>
    <p:sldId id="331" r:id="rId16"/>
    <p:sldId id="332" r:id="rId17"/>
    <p:sldId id="360" r:id="rId18"/>
    <p:sldId id="333" r:id="rId19"/>
    <p:sldId id="334" r:id="rId20"/>
    <p:sldId id="361" r:id="rId21"/>
    <p:sldId id="335" r:id="rId22"/>
    <p:sldId id="362" r:id="rId23"/>
    <p:sldId id="336" r:id="rId24"/>
    <p:sldId id="337" r:id="rId25"/>
    <p:sldId id="338"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289" r:id="rId46"/>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1118"/>
    <a:srgbClr val="2043CC"/>
    <a:srgbClr val="3225BD"/>
    <a:srgbClr val="110F0D"/>
    <a:srgbClr val="FFCC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74" autoAdjust="0"/>
    <p:restoredTop sz="94660"/>
  </p:normalViewPr>
  <p:slideViewPr>
    <p:cSldViewPr>
      <p:cViewPr>
        <p:scale>
          <a:sx n="75" d="100"/>
          <a:sy n="75" d="100"/>
        </p:scale>
        <p:origin x="-13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E971B0B-870D-4B96-A802-C93C3E6F0940}" type="datetimeFigureOut">
              <a:rPr lang="en-US"/>
              <a:pPr>
                <a:defRPr/>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E3BE40F-129A-4888-9BDB-DD653008D94E}"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F96C53-953D-4D57-89AC-D045B81CD73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D9F9EA-571B-412C-953A-0B8071D60D8D}" type="slidenum">
              <a:rPr lang="en-US"/>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358D5B-2900-4517-B0B0-0636015486A5}"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5263D-E091-471C-A67D-43B5ED1A46C9}"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E6E64-BB44-4D93-AB70-72DF64B64452}"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14DFE2-9600-4625-967B-67B1299E47DB}" type="slidenum">
              <a:rPr lang="en-US"/>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DC1EDF-CEA0-4D68-80D7-C9DD7C4E6682}"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endParaRPr lang="es-ES" smtClean="0"/>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3F7F2A-6E1A-4AEB-8FDF-CBFFB1CB8C0D}" type="slidenum">
              <a:rPr lang="en-US" sz="1200"/>
              <a:pPr algn="r"/>
              <a:t>17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endParaRPr lang="es-ES"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D7B12CC-EE3F-4586-B51F-1B86E584967C}" type="slidenum">
              <a:rPr lang="en-US" sz="1200"/>
              <a:pPr algn="r"/>
              <a:t>20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endParaRPr lang="es-ES" smtClean="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FB4C9C-7009-4B84-AA5B-6B7A8FBECFB3}" type="slidenum">
              <a:rPr lang="en-US" sz="1200"/>
              <a:pPr algn="r"/>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AC1C8A20-0E4B-44E5-A64C-AC561DDE4140}" type="slidenum">
              <a:rPr lang="es-ES"/>
              <a:pPr>
                <a:defRPr/>
              </a:pPr>
              <a:t>‹Nº›</a:t>
            </a:fld>
            <a:endParaRPr lang="es-ES"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425D4C0F-A91A-4FC7-95BF-A599C8967CE1}" type="slidenum">
              <a:rPr lang="es-ES"/>
              <a:pPr>
                <a:defRPr/>
              </a:pPr>
              <a:t>‹Nº›</a:t>
            </a:fld>
            <a:endParaRPr lang="es-E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pPr>
              <a:defRPr/>
            </a:pPr>
            <a:fld id="{5962AEC4-3745-4548-9858-C839F8F74F90}" type="slidenum">
              <a:rPr lang="es-ES"/>
              <a:pPr>
                <a:defRPr/>
              </a:pPr>
              <a:t>‹Nº›</a:t>
            </a:fld>
            <a:endParaRPr lang="es-E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1066800" y="6413500"/>
            <a:ext cx="1905000" cy="45720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429000" y="6413500"/>
            <a:ext cx="2895600" cy="45720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8229600" y="6413500"/>
            <a:ext cx="914400" cy="457200"/>
          </a:xfrm>
        </p:spPr>
        <p:txBody>
          <a:bodyPr/>
          <a:lstStyle>
            <a:lvl1pPr>
              <a:defRPr/>
            </a:lvl1pPr>
          </a:lstStyle>
          <a:p>
            <a:pPr>
              <a:defRPr/>
            </a:pPr>
            <a:fld id="{368A477C-6A10-4481-8855-32501BBE58EC}" type="slidenum">
              <a:rPr lang="es-ES"/>
              <a:pPr>
                <a:defRPr/>
              </a:pPr>
              <a:t>‹Nº›</a:t>
            </a:fld>
            <a:endParaRPr lang="es-E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pPr>
              <a:defRPr/>
            </a:pPr>
            <a:fld id="{40ADB594-BAC2-49F5-A96C-71568C8AF550}" type="slidenum">
              <a:rPr lang="es-ES"/>
              <a:pPr>
                <a:defRPr/>
              </a:pPr>
              <a:t>‹Nº›</a:t>
            </a:fld>
            <a:endParaRPr lang="es-ES"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066800" y="42354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pPr>
              <a:defRPr/>
            </a:pPr>
            <a:fld id="{06139864-5DD8-4CDB-B183-013C1928243A}" type="slidenum">
              <a:rPr lang="es-ES"/>
              <a:pPr>
                <a:defRPr/>
              </a:pPr>
              <a:t>‹Nº›</a:t>
            </a:fld>
            <a:endParaRPr lang="es-E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029200" y="2101850"/>
            <a:ext cx="3810000" cy="4114800"/>
          </a:xfrm>
        </p:spPr>
        <p:txBody>
          <a:bodyPr/>
          <a:lstStyle/>
          <a:p>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pPr>
              <a:defRPr/>
            </a:pPr>
            <a:fld id="{D9DACE66-F1CE-4E1B-9CB4-A1D22B55CD77}" type="slidenum">
              <a:rPr lang="es-ES"/>
              <a:pPr>
                <a:defRPr/>
              </a:pPr>
              <a:t>‹Nº›</a:t>
            </a:fld>
            <a:endParaRPr lang="es-E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41F81D71-18F1-4775-B12B-A964E2CC1325}" type="slidenum">
              <a:rPr lang="es-ES"/>
              <a:pPr>
                <a:defRPr/>
              </a:pPr>
              <a:t>‹Nº›</a:t>
            </a:fld>
            <a:endParaRPr lang="es-E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F49F139B-0AFF-46A3-83E4-737DFAE3C4F3}" type="slidenum">
              <a:rPr lang="es-ES"/>
              <a:pPr>
                <a:defRPr/>
              </a:pPr>
              <a:t>‹Nº›</a:t>
            </a:fld>
            <a:endParaRPr lang="es-E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s-ES"/>
          </a:p>
        </p:txBody>
      </p:sp>
      <p:sp>
        <p:nvSpPr>
          <p:cNvPr id="8" name="Rectangle 8"/>
          <p:cNvSpPr>
            <a:spLocks noGrp="1" noChangeArrowheads="1"/>
          </p:cNvSpPr>
          <p:nvPr>
            <p:ph type="ftr" sz="quarter" idx="11"/>
          </p:nvPr>
        </p:nvSpPr>
        <p:spPr>
          <a:ln/>
        </p:spPr>
        <p:txBody>
          <a:bodyPr/>
          <a:lstStyle>
            <a:lvl1pPr>
              <a:defRPr/>
            </a:lvl1pPr>
          </a:lstStyle>
          <a:p>
            <a:pPr>
              <a:defRPr/>
            </a:pPr>
            <a:endParaRPr lang="es-ES"/>
          </a:p>
        </p:txBody>
      </p:sp>
      <p:sp>
        <p:nvSpPr>
          <p:cNvPr id="9" name="Rectangle 11"/>
          <p:cNvSpPr>
            <a:spLocks noGrp="1" noChangeArrowheads="1"/>
          </p:cNvSpPr>
          <p:nvPr>
            <p:ph type="sldNum" sz="quarter" idx="12"/>
          </p:nvPr>
        </p:nvSpPr>
        <p:spPr>
          <a:ln/>
        </p:spPr>
        <p:txBody>
          <a:bodyPr/>
          <a:lstStyle>
            <a:lvl1pPr>
              <a:defRPr/>
            </a:lvl1pPr>
          </a:lstStyle>
          <a:p>
            <a:pPr>
              <a:defRPr/>
            </a:pPr>
            <a:fld id="{2F48D99E-72DE-4DB3-A52F-FEA77CECA84D}" type="slidenum">
              <a:rPr lang="es-ES"/>
              <a:pPr>
                <a:defRPr/>
              </a:pPr>
              <a:t>‹Nº›</a:t>
            </a:fld>
            <a:endParaRPr lang="es-E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s-ES"/>
          </a:p>
        </p:txBody>
      </p:sp>
      <p:sp>
        <p:nvSpPr>
          <p:cNvPr id="4" name="Rectangle 8"/>
          <p:cNvSpPr>
            <a:spLocks noGrp="1" noChangeArrowheads="1"/>
          </p:cNvSpPr>
          <p:nvPr>
            <p:ph type="ftr" sz="quarter" idx="11"/>
          </p:nvPr>
        </p:nvSpPr>
        <p:spPr>
          <a:ln/>
        </p:spPr>
        <p:txBody>
          <a:bodyPr/>
          <a:lstStyle>
            <a:lvl1pPr>
              <a:defRPr/>
            </a:lvl1pPr>
          </a:lstStyle>
          <a:p>
            <a:pPr>
              <a:defRPr/>
            </a:pPr>
            <a:endParaRPr lang="es-ES"/>
          </a:p>
        </p:txBody>
      </p:sp>
      <p:sp>
        <p:nvSpPr>
          <p:cNvPr id="5" name="Rectangle 11"/>
          <p:cNvSpPr>
            <a:spLocks noGrp="1" noChangeArrowheads="1"/>
          </p:cNvSpPr>
          <p:nvPr>
            <p:ph type="sldNum" sz="quarter" idx="12"/>
          </p:nvPr>
        </p:nvSpPr>
        <p:spPr>
          <a:ln/>
        </p:spPr>
        <p:txBody>
          <a:bodyPr/>
          <a:lstStyle>
            <a:lvl1pPr>
              <a:defRPr/>
            </a:lvl1pPr>
          </a:lstStyle>
          <a:p>
            <a:pPr>
              <a:defRPr/>
            </a:pPr>
            <a:fld id="{55CEBF0E-5F0C-4097-B36A-22FFBDD1072B}" type="slidenum">
              <a:rPr lang="es-ES"/>
              <a:pPr>
                <a:defRPr/>
              </a:pPr>
              <a:t>‹Nº›</a:t>
            </a:fld>
            <a:endParaRPr lang="es-E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
          </a:p>
        </p:txBody>
      </p:sp>
      <p:sp>
        <p:nvSpPr>
          <p:cNvPr id="3" name="Rectangle 8"/>
          <p:cNvSpPr>
            <a:spLocks noGrp="1" noChangeArrowheads="1"/>
          </p:cNvSpPr>
          <p:nvPr>
            <p:ph type="ftr" sz="quarter" idx="11"/>
          </p:nvPr>
        </p:nvSpPr>
        <p:spPr>
          <a:ln/>
        </p:spPr>
        <p:txBody>
          <a:bodyPr/>
          <a:lstStyle>
            <a:lvl1pPr>
              <a:defRPr/>
            </a:lvl1pPr>
          </a:lstStyle>
          <a:p>
            <a:pPr>
              <a:defRPr/>
            </a:pPr>
            <a:endParaRPr lang="es-ES"/>
          </a:p>
        </p:txBody>
      </p:sp>
      <p:sp>
        <p:nvSpPr>
          <p:cNvPr id="4" name="Rectangle 11"/>
          <p:cNvSpPr>
            <a:spLocks noGrp="1" noChangeArrowheads="1"/>
          </p:cNvSpPr>
          <p:nvPr>
            <p:ph type="sldNum" sz="quarter" idx="12"/>
          </p:nvPr>
        </p:nvSpPr>
        <p:spPr>
          <a:ln/>
        </p:spPr>
        <p:txBody>
          <a:bodyPr/>
          <a:lstStyle>
            <a:lvl1pPr>
              <a:defRPr/>
            </a:lvl1pPr>
          </a:lstStyle>
          <a:p>
            <a:pPr>
              <a:defRPr/>
            </a:pPr>
            <a:fld id="{CB6A2D06-65D8-4EDF-B4DD-ED6CE0145991}" type="slidenum">
              <a:rPr lang="es-ES"/>
              <a:pPr>
                <a:defRPr/>
              </a:pPr>
              <a:t>‹Nº›</a:t>
            </a:fld>
            <a:endParaRPr lang="es-E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0F7F3B90-D9F6-40AC-B070-3EDE81DCC011}" type="slidenum">
              <a:rPr lang="es-ES"/>
              <a:pPr>
                <a:defRPr/>
              </a:pPr>
              <a:t>‹Nº›</a:t>
            </a:fld>
            <a:endParaRPr lang="es-E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CA46058F-F928-4D51-9BE8-51703AC0F73F}" type="slidenum">
              <a:rPr lang="es-ES"/>
              <a:pPr>
                <a:defRPr/>
              </a:pPr>
              <a:t>‹Nº›</a:t>
            </a:fld>
            <a:endParaRPr lang="es-E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91422010-0632-496A-AE8C-4D1E01000B8B}" type="slidenum">
              <a:rPr lang="es-ES"/>
              <a:pPr>
                <a:defRPr/>
              </a:pPr>
              <a:t>‹Nº›</a:t>
            </a:fld>
            <a:endParaRPr lang="es-E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es-ES"/>
          </a:p>
        </p:txBody>
      </p:sp>
      <p:sp>
        <p:nvSpPr>
          <p:cNvPr id="9113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s-ES"/>
          </a:p>
        </p:txBody>
      </p:sp>
      <p:sp>
        <p:nvSpPr>
          <p:cNvPr id="91140" name="Rectangle 4" descr="Stationery"/>
          <p:cNvSpPr>
            <a:spLocks noChangeArrowheads="1"/>
          </p:cNvSpPr>
          <p:nvPr/>
        </p:nvSpPr>
        <p:spPr bwMode="auto">
          <a:xfrm>
            <a:off x="457200" y="0"/>
            <a:ext cx="1219200" cy="762000"/>
          </a:xfrm>
          <a:prstGeom prst="rect">
            <a:avLst/>
          </a:prstGeom>
          <a:blipFill dpi="0" rotWithShape="0">
            <a:blip r:embed="rId17"/>
            <a:srcRect/>
            <a:tile tx="0" ty="0" sx="100000" sy="100000" flip="none" algn="tl"/>
          </a:blipFill>
          <a:ln w="9525">
            <a:noFill/>
            <a:miter lim="800000"/>
            <a:headEnd/>
            <a:tailEnd/>
          </a:ln>
          <a:effectLst/>
        </p:spPr>
        <p:txBody>
          <a:bodyPr wrap="none" anchor="ctr"/>
          <a:lstStyle/>
          <a:p>
            <a:pPr algn="ctr">
              <a:defRPr/>
            </a:pPr>
            <a:endParaRPr lang="es-ES"/>
          </a:p>
        </p:txBody>
      </p:sp>
      <p:sp>
        <p:nvSpPr>
          <p:cNvPr id="91141" name="Rectangle 5" descr="Stationery"/>
          <p:cNvSpPr>
            <a:spLocks noChangeArrowheads="1"/>
          </p:cNvSpPr>
          <p:nvPr/>
        </p:nvSpPr>
        <p:spPr bwMode="auto">
          <a:xfrm>
            <a:off x="0" y="0"/>
            <a:ext cx="457200" cy="6858000"/>
          </a:xfrm>
          <a:prstGeom prst="rect">
            <a:avLst/>
          </a:prstGeom>
          <a:blipFill dpi="0" rotWithShape="0">
            <a:blip r:embed="rId17"/>
            <a:srcRect/>
            <a:tile tx="0" ty="0" sx="100000" sy="100000" flip="none" algn="tl"/>
          </a:blipFill>
          <a:ln w="9525">
            <a:noFill/>
            <a:miter lim="800000"/>
            <a:headEnd/>
            <a:tailEnd/>
          </a:ln>
          <a:effectLst/>
        </p:spPr>
        <p:txBody>
          <a:bodyPr wrap="none" anchor="ctr"/>
          <a:lstStyle/>
          <a:p>
            <a:pPr algn="ctr">
              <a:defRPr/>
            </a:pPr>
            <a:endParaRPr lang="es-ES"/>
          </a:p>
        </p:txBody>
      </p:sp>
      <p:sp>
        <p:nvSpPr>
          <p:cNvPr id="103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Click to edit Master title style</a:t>
            </a:r>
          </a:p>
        </p:txBody>
      </p:sp>
      <p:sp>
        <p:nvSpPr>
          <p:cNvPr id="9114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solidFill>
                  <a:schemeClr val="tx2"/>
                </a:solidFill>
              </a:defRPr>
            </a:lvl1pPr>
          </a:lstStyle>
          <a:p>
            <a:pPr>
              <a:defRPr/>
            </a:pPr>
            <a:endParaRPr lang="es-ES"/>
          </a:p>
        </p:txBody>
      </p:sp>
      <p:sp>
        <p:nvSpPr>
          <p:cNvPr id="9114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solidFill>
                  <a:schemeClr val="tx2"/>
                </a:solidFill>
              </a:defRPr>
            </a:lvl1pPr>
          </a:lstStyle>
          <a:p>
            <a:pPr>
              <a:defRPr/>
            </a:pPr>
            <a:endParaRPr lang="es-ES"/>
          </a:p>
        </p:txBody>
      </p:sp>
      <p:pic>
        <p:nvPicPr>
          <p:cNvPr id="1033" name="Picture 9" descr="anabnr2"/>
          <p:cNvPicPr>
            <a:picLocks noChangeAspect="1" noChangeArrowheads="1"/>
          </p:cNvPicPr>
          <p:nvPr/>
        </p:nvPicPr>
        <p:blipFill>
          <a:blip r:embed="rId18"/>
          <a:srcRect/>
          <a:stretch>
            <a:fillRect/>
          </a:stretch>
        </p:blipFill>
        <p:spPr bwMode="auto">
          <a:xfrm>
            <a:off x="1228725" y="0"/>
            <a:ext cx="7915275" cy="754063"/>
          </a:xfrm>
          <a:prstGeom prst="rect">
            <a:avLst/>
          </a:prstGeom>
          <a:noFill/>
          <a:ln w="9525">
            <a:noFill/>
            <a:miter lim="800000"/>
            <a:headEnd/>
            <a:tailEnd/>
          </a:ln>
        </p:spPr>
      </p:pic>
      <p:sp>
        <p:nvSpPr>
          <p:cNvPr id="9114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es-ES"/>
          </a:p>
        </p:txBody>
      </p:sp>
      <p:sp>
        <p:nvSpPr>
          <p:cNvPr id="9114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mtClean="0">
                <a:solidFill>
                  <a:schemeClr val="tx2"/>
                </a:solidFill>
              </a:defRPr>
            </a:lvl1pPr>
          </a:lstStyle>
          <a:p>
            <a:pPr>
              <a:defRPr/>
            </a:pPr>
            <a:fld id="{3C8FE336-2ECA-4977-9338-F5F256DB1A1A}" type="slidenum">
              <a:rPr lang="es-ES"/>
              <a:pPr>
                <a:defRPr/>
              </a:pPr>
              <a:t>‹Nº›</a:t>
            </a:fld>
            <a:endParaRPr lang="es-ES" sz="1400"/>
          </a:p>
        </p:txBody>
      </p:sp>
      <p:sp>
        <p:nvSpPr>
          <p:cNvPr id="103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96" r:id="rId11"/>
    <p:sldLayoutId id="2147483697" r:id="rId12"/>
    <p:sldLayoutId id="2147483698" r:id="rId13"/>
    <p:sldLayoutId id="2147483699" r:id="rId14"/>
    <p:sldLayoutId id="2147483700"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ucmp.berkeley.edu/history/images/ray.gif" TargetMode="External"/><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caliban.mpiz-koeln.mpg.de/~stueber/thome/band1/tafel_088_small.jpg" TargetMode="Externa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ec/imgres?imgurl=http://measure.igpp.ucla.edu/solar-terrestrial-luminaries/aristoteles.jpg&amp;imgrefurl=http://measure.igpp.ucla.edu/solar-terrestrial-luminaries/timeline.html&amp;h=400&amp;w=347&amp;sz=21&amp;tbnid=qL3JZ2VjCdYJ:&amp;tbnh=120&amp;tbnw=104&amp;hl=es&amp;start=4&amp;prev=/images%3Fq%3DArist%C3%B3teles%26hl%3Des%26lr%3D" TargetMode="Externa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827088" y="908050"/>
            <a:ext cx="8001000" cy="609600"/>
          </a:xfrm>
        </p:spPr>
        <p:txBody>
          <a:bodyPr/>
          <a:lstStyle/>
          <a:p>
            <a:pPr algn="ctr" eaLnBrk="1" hangingPunct="1"/>
            <a:r>
              <a:rPr lang="es-MX" sz="4000" b="1" smtClean="0">
                <a:latin typeface="Arial" charset="0"/>
              </a:rPr>
              <a:t>ORIGEN</a:t>
            </a:r>
            <a:r>
              <a:rPr lang="es-MX" sz="4000" b="1" smtClean="0"/>
              <a:t> DE LOS SERES VIVOS</a:t>
            </a:r>
            <a:endParaRPr lang="es-ES" sz="4000" b="1" smtClean="0"/>
          </a:p>
        </p:txBody>
      </p:sp>
      <p:pic>
        <p:nvPicPr>
          <p:cNvPr id="3075" name="Picture 10" descr="Tierra [vulcànica] y planta"/>
          <p:cNvPicPr>
            <a:picLocks noChangeAspect="1" noChangeArrowheads="1"/>
          </p:cNvPicPr>
          <p:nvPr>
            <p:ph type="body" idx="1"/>
          </p:nvPr>
        </p:nvPicPr>
        <p:blipFill>
          <a:blip r:embed="rId3"/>
          <a:srcRect/>
          <a:stretch>
            <a:fillRect/>
          </a:stretch>
        </p:blipFill>
        <p:spPr>
          <a:xfrm>
            <a:off x="2987675" y="1989138"/>
            <a:ext cx="3565525" cy="4103687"/>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428625" y="857250"/>
            <a:ext cx="3673475" cy="5761038"/>
          </a:xfrm>
        </p:spPr>
        <p:txBody>
          <a:bodyPr/>
          <a:lstStyle/>
          <a:p>
            <a:pPr algn="ctr" eaLnBrk="1" hangingPunct="1">
              <a:buFont typeface="Wingdings" pitchFamily="2" charset="2"/>
              <a:buNone/>
            </a:pPr>
            <a:r>
              <a:rPr lang="es-ES" sz="1600" smtClean="0">
                <a:latin typeface="Arial" charset="0"/>
              </a:rPr>
              <a:t>    Experimento de Redi</a:t>
            </a:r>
          </a:p>
        </p:txBody>
      </p:sp>
      <p:sp>
        <p:nvSpPr>
          <p:cNvPr id="7171" name="Rectangle 6"/>
          <p:cNvSpPr>
            <a:spLocks noGrp="1" noChangeArrowheads="1"/>
          </p:cNvSpPr>
          <p:nvPr>
            <p:ph type="body" sz="half" idx="2"/>
          </p:nvPr>
        </p:nvSpPr>
        <p:spPr>
          <a:xfrm>
            <a:off x="4071938" y="1071563"/>
            <a:ext cx="4859337" cy="5643562"/>
          </a:xfrm>
        </p:spPr>
        <p:txBody>
          <a:bodyPr/>
          <a:lstStyle/>
          <a:p>
            <a:pPr algn="just" eaLnBrk="1" hangingPunct="1"/>
            <a:r>
              <a:rPr lang="es-ES" sz="1300" smtClean="0">
                <a:latin typeface="Arial" charset="0"/>
              </a:rPr>
              <a:t>Hasta mediados del siglo 17 la mayoría de las personas aceptaban la teoría de la generación espontánea.</a:t>
            </a:r>
          </a:p>
          <a:p>
            <a:pPr algn="just" eaLnBrk="1" hangingPunct="1"/>
            <a:endParaRPr lang="es-ES" sz="1300" smtClean="0">
              <a:latin typeface="Arial" charset="0"/>
            </a:endParaRPr>
          </a:p>
          <a:p>
            <a:pPr algn="just" eaLnBrk="1" hangingPunct="1"/>
            <a:r>
              <a:rPr lang="es-ES" sz="1300" smtClean="0">
                <a:latin typeface="Arial" charset="0"/>
              </a:rPr>
              <a:t>Francisco Redi (1626-1697), médico y científico italiano, no estaba convencido de que las moscas salían de la carne podrida.</a:t>
            </a:r>
          </a:p>
          <a:p>
            <a:pPr algn="just" eaLnBrk="1" hangingPunct="1"/>
            <a:endParaRPr lang="es-ES" sz="1300" smtClean="0">
              <a:latin typeface="Arial" charset="0"/>
            </a:endParaRPr>
          </a:p>
          <a:p>
            <a:pPr algn="just" eaLnBrk="1" hangingPunct="1"/>
            <a:r>
              <a:rPr lang="es-ES" sz="1300" smtClean="0">
                <a:latin typeface="Arial" charset="0"/>
              </a:rPr>
              <a:t>Redi observó que las moscas se posaban en la carne podrida y que en ésta aparecían pequeños organismos blancos como gusanos, los mismos que se alimentaban de la carne podrida.  Finalmente, los gusanos dejaban de moverse y se transformaban en pequeñas estructuras ovaladas y notó que de estas estructuras salían moscas parecidas a las que primero se posaron sobre la carne podrida. Redi formuló la hipótesis “que las moscas que se habían desarrollado de los gusanos eran la descendencia de las moscas originales”</a:t>
            </a:r>
          </a:p>
          <a:p>
            <a:pPr algn="just" eaLnBrk="1" hangingPunct="1"/>
            <a:endParaRPr lang="es-ES" sz="1300" smtClean="0">
              <a:latin typeface="Arial" charset="0"/>
            </a:endParaRPr>
          </a:p>
          <a:p>
            <a:pPr algn="just" eaLnBrk="1" hangingPunct="1"/>
            <a:r>
              <a:rPr lang="es-ES" sz="1300" smtClean="0">
                <a:latin typeface="Arial" charset="0"/>
              </a:rPr>
              <a:t>Redi diseñó un experimento para determinar si los gusanos se desarrollaban en caso de no dejar que ninguna mosca entre en contacto con la carne podrida. Puso carne en ocho frascos y selló cuatro de ellos. Después de un corto período de tiempo habían gusanos solo en los frascos abiertos. Concluyó que los gusanos aparecían en la carne descompuesta solo si las moscas habían puesto sus huevos allí.</a:t>
            </a:r>
          </a:p>
          <a:p>
            <a:pPr eaLnBrk="1" hangingPunct="1"/>
            <a:endParaRPr lang="es-ES" sz="1300" smtClean="0">
              <a:latin typeface="Arial" charset="0"/>
            </a:endParaRPr>
          </a:p>
        </p:txBody>
      </p:sp>
      <p:pic>
        <p:nvPicPr>
          <p:cNvPr id="7172" name="Picture 9" descr="ciclo de la mosca"/>
          <p:cNvPicPr>
            <a:picLocks noChangeAspect="1" noChangeArrowheads="1"/>
          </p:cNvPicPr>
          <p:nvPr/>
        </p:nvPicPr>
        <p:blipFill>
          <a:blip r:embed="rId3"/>
          <a:srcRect/>
          <a:stretch>
            <a:fillRect/>
          </a:stretch>
        </p:blipFill>
        <p:spPr bwMode="auto">
          <a:xfrm>
            <a:off x="971550" y="4005263"/>
            <a:ext cx="2620963" cy="2209800"/>
          </a:xfrm>
          <a:prstGeom prst="rect">
            <a:avLst/>
          </a:prstGeom>
          <a:noFill/>
          <a:ln w="9525">
            <a:noFill/>
            <a:miter lim="800000"/>
            <a:headEnd/>
            <a:tailEnd/>
          </a:ln>
        </p:spPr>
      </p:pic>
      <p:sp>
        <p:nvSpPr>
          <p:cNvPr id="7173" name="Text Box 11"/>
          <p:cNvSpPr txBox="1">
            <a:spLocks noChangeArrowheads="1"/>
          </p:cNvSpPr>
          <p:nvPr/>
        </p:nvSpPr>
        <p:spPr bwMode="auto">
          <a:xfrm>
            <a:off x="1042988" y="3500438"/>
            <a:ext cx="2592387" cy="336550"/>
          </a:xfrm>
          <a:prstGeom prst="rect">
            <a:avLst/>
          </a:prstGeom>
          <a:noFill/>
          <a:ln w="9525">
            <a:noFill/>
            <a:miter lim="800000"/>
            <a:headEnd/>
            <a:tailEnd/>
          </a:ln>
        </p:spPr>
        <p:txBody>
          <a:bodyPr>
            <a:spAutoFit/>
          </a:bodyPr>
          <a:lstStyle/>
          <a:p>
            <a:pPr>
              <a:spcBef>
                <a:spcPct val="50000"/>
              </a:spcBef>
            </a:pPr>
            <a:r>
              <a:rPr lang="es-ES" sz="1600">
                <a:latin typeface="Arial" charset="0"/>
              </a:rPr>
              <a:t>Ciclo de vida de la mosca</a:t>
            </a:r>
          </a:p>
        </p:txBody>
      </p:sp>
      <p:pic>
        <p:nvPicPr>
          <p:cNvPr id="7174" name="Picture 12"/>
          <p:cNvPicPr>
            <a:picLocks noChangeAspect="1" noChangeArrowheads="1"/>
          </p:cNvPicPr>
          <p:nvPr/>
        </p:nvPicPr>
        <p:blipFill>
          <a:blip r:embed="rId4"/>
          <a:srcRect l="27344" t="38020" r="3125" b="10938"/>
          <a:stretch>
            <a:fillRect/>
          </a:stretch>
        </p:blipFill>
        <p:spPr bwMode="auto">
          <a:xfrm>
            <a:off x="642938" y="1357313"/>
            <a:ext cx="3286125" cy="186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body" idx="1"/>
          </p:nvPr>
        </p:nvSpPr>
        <p:spPr>
          <a:xfrm>
            <a:off x="500063" y="1214438"/>
            <a:ext cx="8496300" cy="5111750"/>
          </a:xfrm>
        </p:spPr>
        <p:txBody>
          <a:bodyPr/>
          <a:lstStyle/>
          <a:p>
            <a:pPr algn="just" eaLnBrk="1" hangingPunct="1"/>
            <a:r>
              <a:rPr lang="es-ES" sz="2000" smtClean="0">
                <a:latin typeface="Arial" charset="0"/>
              </a:rPr>
              <a:t>Aquellos que se oponían a las ideas de Redi, alegaron que las moscas no se habían desarrollado porque los frascos estaban sellados y se impedía que hubiera generación espontánea.</a:t>
            </a:r>
          </a:p>
          <a:p>
            <a:pPr algn="just" eaLnBrk="1" hangingPunct="1"/>
            <a:endParaRPr lang="es-ES" sz="2000" smtClean="0">
              <a:latin typeface="Arial" charset="0"/>
            </a:endParaRPr>
          </a:p>
          <a:p>
            <a:pPr algn="just" eaLnBrk="1" hangingPunct="1"/>
            <a:r>
              <a:rPr lang="es-ES" sz="2000" smtClean="0">
                <a:latin typeface="Arial" charset="0"/>
              </a:rPr>
              <a:t>Redi rediseña su experimento y usó unas cubiertas que si permitían que entrara el aire, y tampoco aparecieron moscas en estos frascos.</a:t>
            </a:r>
          </a:p>
          <a:p>
            <a:pPr algn="just" eaLnBrk="1" hangingPunct="1"/>
            <a:endParaRPr lang="es-ES" sz="2000" smtClean="0">
              <a:latin typeface="Arial" charset="0"/>
            </a:endParaRPr>
          </a:p>
          <a:p>
            <a:pPr algn="just" eaLnBrk="1" hangingPunct="1"/>
            <a:r>
              <a:rPr lang="es-ES" sz="2000" smtClean="0">
                <a:latin typeface="Arial" charset="0"/>
              </a:rPr>
              <a:t>Los experimentos de Redi confirmaron la hipótesis de la </a:t>
            </a:r>
            <a:r>
              <a:rPr lang="es-ES" sz="2000" b="1" smtClean="0">
                <a:latin typeface="Arial" charset="0"/>
              </a:rPr>
              <a:t>biogénesis</a:t>
            </a:r>
            <a:r>
              <a:rPr lang="es-ES" sz="2000" smtClean="0">
                <a:latin typeface="Arial" charset="0"/>
              </a:rPr>
              <a:t>, que plantea que los seres vivientes provienen de otros seres vivientes. </a:t>
            </a:r>
          </a:p>
          <a:p>
            <a:pPr algn="just" eaLnBrk="1" hangingPunct="1"/>
            <a:endParaRPr lang="es-ES" sz="2000" smtClean="0">
              <a:latin typeface="Arial" charset="0"/>
            </a:endParaRPr>
          </a:p>
          <a:p>
            <a:pPr algn="just" eaLnBrk="1" hangingPunct="1"/>
            <a:r>
              <a:rPr lang="es-ES" sz="2000" smtClean="0">
                <a:latin typeface="Arial" charset="0"/>
              </a:rPr>
              <a:t>Los proponentes de la generación espontánea aceptaron la hipótesis de la biogénesis, sin embargo, todavía mantenían que los organismos microscópicos se producían por generación espontánea. </a:t>
            </a:r>
            <a:endParaRPr lang="es-ES" sz="2000" b="1"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Explorar"/>
          <p:cNvPicPr>
            <a:picLocks noChangeAspect="1" noChangeArrowheads="1"/>
          </p:cNvPicPr>
          <p:nvPr/>
        </p:nvPicPr>
        <p:blipFill>
          <a:blip r:embed="rId2" cstate="print"/>
          <a:srcRect/>
          <a:stretch>
            <a:fillRect/>
          </a:stretch>
        </p:blipFill>
        <p:spPr bwMode="auto">
          <a:xfrm>
            <a:off x="2268538" y="836613"/>
            <a:ext cx="4268787" cy="58324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838200"/>
            <a:ext cx="7772400" cy="609600"/>
          </a:xfrm>
        </p:spPr>
        <p:txBody>
          <a:bodyPr/>
          <a:lstStyle/>
          <a:p>
            <a:r>
              <a:rPr lang="es-MX" sz="3200" b="1" smtClean="0"/>
              <a:t>Como se originan los seres vivos</a:t>
            </a:r>
            <a:endParaRPr lang="es-MX" smtClean="0"/>
          </a:p>
        </p:txBody>
      </p:sp>
      <p:sp>
        <p:nvSpPr>
          <p:cNvPr id="43011" name="Rectangle 3"/>
          <p:cNvSpPr>
            <a:spLocks noGrp="1" noChangeArrowheads="1"/>
          </p:cNvSpPr>
          <p:nvPr>
            <p:ph type="body" sz="half" idx="1"/>
          </p:nvPr>
        </p:nvSpPr>
        <p:spPr>
          <a:xfrm>
            <a:off x="914400" y="1905000"/>
            <a:ext cx="7678738" cy="4543425"/>
          </a:xfrm>
        </p:spPr>
        <p:txBody>
          <a:bodyPr/>
          <a:lstStyle/>
          <a:p>
            <a:pPr lvl="1">
              <a:lnSpc>
                <a:spcPct val="80000"/>
              </a:lnSpc>
            </a:pPr>
            <a:r>
              <a:rPr lang="es-MX" sz="2000" b="1" smtClean="0">
                <a:solidFill>
                  <a:srgbClr val="2043CC"/>
                </a:solidFill>
              </a:rPr>
              <a:t>Fransisco Redi (1626- 1697)</a:t>
            </a:r>
            <a:endParaRPr lang="es-MX" sz="2000" b="1" smtClean="0">
              <a:solidFill>
                <a:schemeClr val="bg2"/>
              </a:solidFill>
            </a:endParaRPr>
          </a:p>
          <a:p>
            <a:pPr lvl="1">
              <a:lnSpc>
                <a:spcPct val="80000"/>
              </a:lnSpc>
              <a:buFont typeface="Wingdings" pitchFamily="2" charset="2"/>
              <a:buNone/>
            </a:pPr>
            <a:endParaRPr lang="es-MX" sz="2000" smtClean="0">
              <a:solidFill>
                <a:srgbClr val="FF3300"/>
              </a:solidFill>
            </a:endParaRPr>
          </a:p>
          <a:p>
            <a:pPr lvl="1">
              <a:lnSpc>
                <a:spcPct val="80000"/>
              </a:lnSpc>
              <a:buFont typeface="Wingdings" pitchFamily="2" charset="2"/>
              <a:buNone/>
            </a:pPr>
            <a:r>
              <a:rPr lang="es-MX" sz="2000" smtClean="0"/>
              <a:t>	</a:t>
            </a:r>
            <a:r>
              <a:rPr lang="es-MX" sz="2000" b="1" smtClean="0"/>
              <a:t>No estaba a favor de que las moscas salian de la carne sino de pequeños microorganismos ovalados  depositados en la carne. </a:t>
            </a:r>
          </a:p>
          <a:p>
            <a:pPr lvl="1">
              <a:lnSpc>
                <a:spcPct val="80000"/>
              </a:lnSpc>
              <a:buFont typeface="Wingdings" pitchFamily="2" charset="2"/>
              <a:buNone/>
            </a:pPr>
            <a:endParaRPr lang="es-MX" sz="2000" b="1" smtClean="0"/>
          </a:p>
          <a:p>
            <a:pPr lvl="1">
              <a:lnSpc>
                <a:spcPct val="80000"/>
              </a:lnSpc>
            </a:pPr>
            <a:r>
              <a:rPr lang="es-MX" sz="2000" b="1" smtClean="0"/>
              <a:t>Observó pequeños organismos blancos parecidos a gusanos que se comían la carne.aisló estos gusanos en frascos y observó las moscas </a:t>
            </a:r>
          </a:p>
          <a:p>
            <a:pPr lvl="1">
              <a:lnSpc>
                <a:spcPct val="80000"/>
              </a:lnSpc>
              <a:buFont typeface="Wingdings" pitchFamily="2" charset="2"/>
              <a:buNone/>
            </a:pPr>
            <a:endParaRPr lang="es-MX" sz="2000" b="1" smtClean="0"/>
          </a:p>
          <a:p>
            <a:pPr lvl="1">
              <a:lnSpc>
                <a:spcPct val="80000"/>
              </a:lnSpc>
              <a:buFont typeface="Wingdings" pitchFamily="2" charset="2"/>
              <a:buNone/>
            </a:pPr>
            <a:r>
              <a:rPr lang="es-MX" sz="2000" b="1" smtClean="0"/>
              <a:t>	Genéro la Hipotésis: </a:t>
            </a:r>
          </a:p>
          <a:p>
            <a:pPr lvl="1">
              <a:lnSpc>
                <a:spcPct val="80000"/>
              </a:lnSpc>
              <a:buFont typeface="Wingdings" pitchFamily="2" charset="2"/>
              <a:buNone/>
            </a:pPr>
            <a:r>
              <a:rPr lang="es-MX" sz="2000" b="1" smtClean="0"/>
              <a:t>	De que las moscas que se habían desarrollado de los gusanos eran la progenie de la mosca</a:t>
            </a:r>
          </a:p>
          <a:p>
            <a:pPr lvl="1">
              <a:lnSpc>
                <a:spcPct val="80000"/>
              </a:lnSpc>
              <a:buFont typeface="Wingdings" pitchFamily="2" charset="2"/>
              <a:buNone/>
            </a:pPr>
            <a:r>
              <a:rPr lang="es-MX" sz="2000" b="1" smtClean="0"/>
              <a:t>	</a:t>
            </a:r>
          </a:p>
          <a:p>
            <a:pPr lvl="1">
              <a:lnSpc>
                <a:spcPct val="80000"/>
              </a:lnSpc>
            </a:pPr>
            <a:endParaRPr lang="es-MX" sz="2000" smtClean="0">
              <a:solidFill>
                <a:srgbClr val="FF3300"/>
              </a:solidFill>
            </a:endParaRPr>
          </a:p>
        </p:txBody>
      </p:sp>
      <p:sp>
        <p:nvSpPr>
          <p:cNvPr id="43012"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43013" name="AutoShape 5"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838200"/>
            <a:ext cx="7772400" cy="381000"/>
          </a:xfrm>
        </p:spPr>
        <p:txBody>
          <a:bodyPr/>
          <a:lstStyle/>
          <a:p>
            <a:r>
              <a:rPr lang="es-MX" sz="3200" b="1" smtClean="0"/>
              <a:t>Como se originan los seres vivos</a:t>
            </a:r>
            <a:endParaRPr lang="es-MX" smtClean="0"/>
          </a:p>
        </p:txBody>
      </p:sp>
      <p:sp>
        <p:nvSpPr>
          <p:cNvPr id="44035" name="Rectangle 3"/>
          <p:cNvSpPr>
            <a:spLocks noGrp="1" noChangeArrowheads="1"/>
          </p:cNvSpPr>
          <p:nvPr>
            <p:ph type="body" sz="half" idx="1"/>
          </p:nvPr>
        </p:nvSpPr>
        <p:spPr>
          <a:xfrm>
            <a:off x="-304800" y="1295400"/>
            <a:ext cx="9448800" cy="2057400"/>
          </a:xfrm>
        </p:spPr>
        <p:txBody>
          <a:bodyPr/>
          <a:lstStyle/>
          <a:p>
            <a:pPr lvl="1">
              <a:lnSpc>
                <a:spcPct val="80000"/>
              </a:lnSpc>
            </a:pPr>
            <a:r>
              <a:rPr lang="es-MX" sz="1800" smtClean="0">
                <a:solidFill>
                  <a:srgbClr val="FF3300"/>
                </a:solidFill>
              </a:rPr>
              <a:t>Fransisco Redi (1626- 1697)</a:t>
            </a:r>
          </a:p>
          <a:p>
            <a:pPr lvl="1">
              <a:lnSpc>
                <a:spcPct val="80000"/>
              </a:lnSpc>
              <a:buFont typeface="Wingdings" pitchFamily="2" charset="2"/>
              <a:buNone/>
            </a:pPr>
            <a:r>
              <a:rPr lang="es-MX" sz="1800" smtClean="0">
                <a:solidFill>
                  <a:srgbClr val="110F0D"/>
                </a:solidFill>
              </a:rPr>
              <a:t>	Bioensayo:</a:t>
            </a:r>
          </a:p>
          <a:p>
            <a:pPr lvl="1">
              <a:lnSpc>
                <a:spcPct val="80000"/>
              </a:lnSpc>
              <a:buFont typeface="Wingdings" pitchFamily="2" charset="2"/>
              <a:buNone/>
            </a:pPr>
            <a:r>
              <a:rPr lang="es-MX" sz="1800" b="1" smtClean="0">
                <a:solidFill>
                  <a:srgbClr val="110F0D"/>
                </a:solidFill>
              </a:rPr>
              <a:t>     </a:t>
            </a:r>
            <a:r>
              <a:rPr lang="es-MX" sz="1800" smtClean="0">
                <a:solidFill>
                  <a:srgbClr val="110F0D"/>
                </a:solidFill>
              </a:rPr>
              <a:t>8 Frascos </a:t>
            </a:r>
          </a:p>
          <a:p>
            <a:pPr lvl="1">
              <a:lnSpc>
                <a:spcPct val="80000"/>
              </a:lnSpc>
              <a:buFont typeface="Wingdings" pitchFamily="2" charset="2"/>
              <a:buNone/>
            </a:pPr>
            <a:r>
              <a:rPr lang="es-MX" sz="1800" smtClean="0">
                <a:solidFill>
                  <a:srgbClr val="110F0D"/>
                </a:solidFill>
              </a:rPr>
              <a:t>     Frascos (A): 4 abiertos con aire y</a:t>
            </a:r>
          </a:p>
          <a:p>
            <a:pPr lvl="1">
              <a:lnSpc>
                <a:spcPct val="80000"/>
              </a:lnSpc>
              <a:buFont typeface="Wingdings" pitchFamily="2" charset="2"/>
              <a:buNone/>
            </a:pPr>
            <a:r>
              <a:rPr lang="es-MX" sz="1800" smtClean="0">
                <a:solidFill>
                  <a:srgbClr val="110F0D"/>
                </a:solidFill>
              </a:rPr>
              <a:t>     Frascos (B): 4 con tapa para evitar el ingreso de moscas al contacto con la carne.</a:t>
            </a:r>
            <a:endParaRPr lang="es-MX" sz="1800" b="1" smtClean="0"/>
          </a:p>
          <a:p>
            <a:pPr lvl="1">
              <a:lnSpc>
                <a:spcPct val="80000"/>
              </a:lnSpc>
              <a:buFont typeface="Wingdings" pitchFamily="2" charset="2"/>
              <a:buNone/>
            </a:pPr>
            <a:endParaRPr lang="es-MX" sz="1800" b="1" smtClean="0"/>
          </a:p>
          <a:p>
            <a:pPr lvl="1">
              <a:lnSpc>
                <a:spcPct val="80000"/>
              </a:lnSpc>
              <a:buFont typeface="Wingdings" pitchFamily="2" charset="2"/>
              <a:buNone/>
            </a:pPr>
            <a:r>
              <a:rPr lang="es-MX" sz="1800" b="1" smtClean="0"/>
              <a:t>	</a:t>
            </a:r>
            <a:endParaRPr lang="es-MX" sz="1800" smtClean="0">
              <a:solidFill>
                <a:srgbClr val="FF3300"/>
              </a:solidFill>
            </a:endParaRPr>
          </a:p>
        </p:txBody>
      </p:sp>
      <p:sp>
        <p:nvSpPr>
          <p:cNvPr id="44036"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44037" name="AutoShape 5" descr="aristoteles">
            <a:hlinkClick r:id="rId2"/>
          </p:cNvPr>
          <p:cNvSpPr>
            <a:spLocks noChangeAspect="1" noChangeArrowheads="1"/>
          </p:cNvSpPr>
          <p:nvPr/>
        </p:nvSpPr>
        <p:spPr bwMode="auto">
          <a:xfrm>
            <a:off x="3429000" y="2514600"/>
            <a:ext cx="990600" cy="1143000"/>
          </a:xfrm>
          <a:prstGeom prst="rect">
            <a:avLst/>
          </a:prstGeom>
          <a:noFill/>
        </p:spPr>
        <p:txBody>
          <a:bodyPr/>
          <a:lstStyle/>
          <a:p>
            <a:endParaRPr lang="es-ES"/>
          </a:p>
        </p:txBody>
      </p:sp>
      <p:pic>
        <p:nvPicPr>
          <p:cNvPr id="44038" name="Picture 6"/>
          <p:cNvPicPr>
            <a:picLocks noChangeAspect="1" noChangeArrowheads="1"/>
          </p:cNvPicPr>
          <p:nvPr/>
        </p:nvPicPr>
        <p:blipFill>
          <a:blip r:embed="rId3"/>
          <a:srcRect/>
          <a:stretch>
            <a:fillRect/>
          </a:stretch>
        </p:blipFill>
        <p:spPr bwMode="auto">
          <a:xfrm>
            <a:off x="3462338" y="2743200"/>
            <a:ext cx="5681662" cy="3886200"/>
          </a:xfrm>
          <a:prstGeom prst="rect">
            <a:avLst/>
          </a:prstGeom>
          <a:noFill/>
          <a:ln w="9525">
            <a:noFill/>
            <a:miter lim="800000"/>
            <a:headEnd/>
            <a:tailEnd/>
          </a:ln>
          <a:effectLst/>
        </p:spPr>
      </p:pic>
      <p:sp>
        <p:nvSpPr>
          <p:cNvPr id="44039" name="Rectangle 7"/>
          <p:cNvSpPr>
            <a:spLocks noChangeArrowheads="1"/>
          </p:cNvSpPr>
          <p:nvPr/>
        </p:nvSpPr>
        <p:spPr bwMode="auto">
          <a:xfrm>
            <a:off x="7848600" y="2895600"/>
            <a:ext cx="1295400" cy="366713"/>
          </a:xfrm>
          <a:prstGeom prst="rect">
            <a:avLst/>
          </a:prstGeom>
          <a:noFill/>
          <a:ln w="9525">
            <a:noFill/>
            <a:miter lim="800000"/>
            <a:headEnd/>
            <a:tailEnd/>
          </a:ln>
          <a:effectLst/>
        </p:spPr>
        <p:txBody>
          <a:bodyPr>
            <a:spAutoFit/>
          </a:bodyPr>
          <a:lstStyle/>
          <a:p>
            <a:r>
              <a:rPr kumimoji="0" lang="es-ES_tradnl" sz="1800">
                <a:latin typeface="Arial" charset="0"/>
              </a:rPr>
              <a:t>Frascos A</a:t>
            </a:r>
          </a:p>
        </p:txBody>
      </p:sp>
      <p:sp>
        <p:nvSpPr>
          <p:cNvPr id="44040" name="Rectangle 8"/>
          <p:cNvSpPr>
            <a:spLocks noChangeArrowheads="1"/>
          </p:cNvSpPr>
          <p:nvPr/>
        </p:nvSpPr>
        <p:spPr bwMode="auto">
          <a:xfrm>
            <a:off x="3505200" y="6172200"/>
            <a:ext cx="1212850" cy="366713"/>
          </a:xfrm>
          <a:prstGeom prst="rect">
            <a:avLst/>
          </a:prstGeom>
          <a:noFill/>
          <a:ln w="9525">
            <a:noFill/>
            <a:miter lim="800000"/>
            <a:headEnd/>
            <a:tailEnd/>
          </a:ln>
          <a:effectLst/>
        </p:spPr>
        <p:txBody>
          <a:bodyPr wrap="none">
            <a:spAutoFit/>
          </a:bodyPr>
          <a:lstStyle/>
          <a:p>
            <a:r>
              <a:rPr kumimoji="0" lang="es-ES_tradnl" sz="1800">
                <a:latin typeface="Arial" charset="0"/>
              </a:rPr>
              <a:t>Frascos B</a:t>
            </a:r>
          </a:p>
        </p:txBody>
      </p:sp>
      <p:sp>
        <p:nvSpPr>
          <p:cNvPr id="44041" name="Rectangle 9"/>
          <p:cNvSpPr>
            <a:spLocks noChangeArrowheads="1"/>
          </p:cNvSpPr>
          <p:nvPr/>
        </p:nvSpPr>
        <p:spPr bwMode="auto">
          <a:xfrm>
            <a:off x="152400" y="3581400"/>
            <a:ext cx="3352800" cy="1739900"/>
          </a:xfrm>
          <a:prstGeom prst="rect">
            <a:avLst/>
          </a:prstGeom>
          <a:noFill/>
          <a:ln w="9525">
            <a:noFill/>
            <a:miter lim="800000"/>
            <a:headEnd/>
            <a:tailEnd/>
          </a:ln>
          <a:effectLst/>
        </p:spPr>
        <p:txBody>
          <a:bodyPr>
            <a:spAutoFit/>
          </a:bodyPr>
          <a:lstStyle/>
          <a:p>
            <a:r>
              <a:rPr kumimoji="0" lang="es-ES_tradnl" sz="1800">
                <a:solidFill>
                  <a:srgbClr val="110F0D"/>
                </a:solidFill>
                <a:latin typeface="Arial" charset="0"/>
              </a:rPr>
              <a:t>Conclusión:</a:t>
            </a:r>
          </a:p>
          <a:p>
            <a:r>
              <a:rPr kumimoji="0" lang="es-ES_tradnl" sz="1800">
                <a:solidFill>
                  <a:srgbClr val="110F0D"/>
                </a:solidFill>
                <a:latin typeface="Arial" charset="0"/>
              </a:rPr>
              <a:t>Los gusanos aparecían en la carne solo si las moscas habían puesto sus huevos antes</a:t>
            </a:r>
            <a:endParaRPr kumimoji="0" lang="es-ES_tradnl" sz="1800">
              <a:latin typeface="Arial" charset="0"/>
            </a:endParaRPr>
          </a:p>
          <a:p>
            <a:endParaRPr kumimoji="0" lang="es-ES_tradnl" sz="1800">
              <a:latin typeface="Arial" charset="0"/>
            </a:endParaRPr>
          </a:p>
        </p:txBody>
      </p:sp>
      <p:sp>
        <p:nvSpPr>
          <p:cNvPr id="44042" name="Rectangle 10"/>
          <p:cNvSpPr>
            <a:spLocks noChangeArrowheads="1"/>
          </p:cNvSpPr>
          <p:nvPr/>
        </p:nvSpPr>
        <p:spPr bwMode="auto">
          <a:xfrm>
            <a:off x="5867400" y="2819400"/>
            <a:ext cx="1301750" cy="366713"/>
          </a:xfrm>
          <a:prstGeom prst="rect">
            <a:avLst/>
          </a:prstGeom>
          <a:noFill/>
          <a:ln w="9525">
            <a:noFill/>
            <a:miter lim="800000"/>
            <a:headEnd/>
            <a:tailEnd/>
          </a:ln>
          <a:effectLst/>
        </p:spPr>
        <p:txBody>
          <a:bodyPr wrap="none">
            <a:spAutoFit/>
          </a:bodyPr>
          <a:lstStyle/>
          <a:p>
            <a:r>
              <a:rPr kumimoji="0" lang="es-ES_tradnl" sz="1800">
                <a:solidFill>
                  <a:schemeClr val="bg2"/>
                </a:solidFill>
                <a:latin typeface="Arial" charset="0"/>
              </a:rPr>
              <a:t>Biogenésis</a:t>
            </a:r>
            <a:endParaRPr kumimoji="0" lang="es-ES_tradnl" sz="1800">
              <a:latin typeface="Arial" charset="0"/>
            </a:endParaRPr>
          </a:p>
        </p:txBody>
      </p:sp>
      <p:sp>
        <p:nvSpPr>
          <p:cNvPr id="44043" name="Rectangle 11"/>
          <p:cNvSpPr>
            <a:spLocks noChangeArrowheads="1"/>
          </p:cNvSpPr>
          <p:nvPr/>
        </p:nvSpPr>
        <p:spPr bwMode="auto">
          <a:xfrm>
            <a:off x="1747838" y="3506788"/>
            <a:ext cx="184150" cy="641350"/>
          </a:xfrm>
          <a:prstGeom prst="rect">
            <a:avLst/>
          </a:prstGeom>
          <a:noFill/>
          <a:ln w="9525">
            <a:noFill/>
            <a:miter lim="800000"/>
            <a:headEnd/>
            <a:tailEnd/>
          </a:ln>
          <a:effectLst/>
        </p:spPr>
        <p:txBody>
          <a:bodyPr wrap="none">
            <a:spAutoFit/>
          </a:bodyPr>
          <a:lstStyle/>
          <a:p>
            <a:endParaRPr kumimoji="0" lang="es-ES_tradnl" sz="1800">
              <a:latin typeface="Arial" charset="0"/>
            </a:endParaRPr>
          </a:p>
          <a:p>
            <a:endParaRPr kumimoji="0" lang="es-ES_tradnl" sz="180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66800" y="838200"/>
            <a:ext cx="7772400" cy="685800"/>
          </a:xfrm>
        </p:spPr>
        <p:txBody>
          <a:bodyPr/>
          <a:lstStyle/>
          <a:p>
            <a:r>
              <a:rPr lang="es-MX" sz="3200" b="1" smtClean="0"/>
              <a:t>Como se originan los seres vivos</a:t>
            </a:r>
            <a:endParaRPr lang="es-MX" smtClean="0"/>
          </a:p>
        </p:txBody>
      </p:sp>
      <p:sp>
        <p:nvSpPr>
          <p:cNvPr id="80899" name="Rectangle 3"/>
          <p:cNvSpPr>
            <a:spLocks noGrp="1" noChangeArrowheads="1"/>
          </p:cNvSpPr>
          <p:nvPr>
            <p:ph type="body" sz="half" idx="1"/>
          </p:nvPr>
        </p:nvSpPr>
        <p:spPr>
          <a:xfrm>
            <a:off x="990600" y="2209800"/>
            <a:ext cx="7239000" cy="3857625"/>
          </a:xfrm>
        </p:spPr>
        <p:txBody>
          <a:bodyPr/>
          <a:lstStyle/>
          <a:p>
            <a:pPr lvl="1">
              <a:lnSpc>
                <a:spcPct val="80000"/>
              </a:lnSpc>
            </a:pPr>
            <a:r>
              <a:rPr lang="es-MX" sz="2000" b="1" smtClean="0">
                <a:solidFill>
                  <a:schemeClr val="bg2"/>
                </a:solidFill>
              </a:rPr>
              <a:t>Fransisco Redi (1626- 1697)</a:t>
            </a:r>
          </a:p>
          <a:p>
            <a:pPr lvl="1">
              <a:lnSpc>
                <a:spcPct val="80000"/>
              </a:lnSpc>
              <a:buFont typeface="Wingdings" pitchFamily="2" charset="2"/>
              <a:buNone/>
            </a:pPr>
            <a:endParaRPr lang="es-MX" sz="2000" smtClean="0">
              <a:solidFill>
                <a:srgbClr val="FF3300"/>
              </a:solidFill>
            </a:endParaRPr>
          </a:p>
          <a:p>
            <a:pPr lvl="1">
              <a:lnSpc>
                <a:spcPct val="80000"/>
              </a:lnSpc>
              <a:buFont typeface="Wingdings" pitchFamily="2" charset="2"/>
              <a:buNone/>
            </a:pPr>
            <a:r>
              <a:rPr lang="es-MX" sz="2000" smtClean="0"/>
              <a:t>	</a:t>
            </a:r>
            <a:endParaRPr lang="es-MX" sz="2000" b="1" smtClean="0"/>
          </a:p>
          <a:p>
            <a:pPr lvl="1">
              <a:lnSpc>
                <a:spcPct val="80000"/>
              </a:lnSpc>
              <a:buFont typeface="Wingdings" pitchFamily="2" charset="2"/>
              <a:buNone/>
            </a:pPr>
            <a:r>
              <a:rPr lang="es-MX" sz="2000" b="1" smtClean="0"/>
              <a:t>	La teória de Redi confirmó la TEORIA de que LOS SERES VIVIENTES provienen de otros seres vivientes.BIOGENESIS</a:t>
            </a:r>
          </a:p>
          <a:p>
            <a:pPr lvl="1">
              <a:lnSpc>
                <a:spcPct val="80000"/>
              </a:lnSpc>
              <a:buFont typeface="Wingdings" pitchFamily="2" charset="2"/>
              <a:buNone/>
            </a:pPr>
            <a:r>
              <a:rPr lang="es-MX" sz="2000" b="1" smtClean="0"/>
              <a:t>    </a:t>
            </a:r>
          </a:p>
          <a:p>
            <a:pPr lvl="1">
              <a:lnSpc>
                <a:spcPct val="80000"/>
              </a:lnSpc>
              <a:buFont typeface="Wingdings" pitchFamily="2" charset="2"/>
              <a:buNone/>
            </a:pPr>
            <a:r>
              <a:rPr lang="es-MX" sz="2000" b="1" smtClean="0"/>
              <a:t>    Los que apoyaban la GENERACION ESPONTANEA decían que el no ingreso de aire no ayudó.</a:t>
            </a:r>
          </a:p>
          <a:p>
            <a:pPr lvl="1">
              <a:lnSpc>
                <a:spcPct val="80000"/>
              </a:lnSpc>
              <a:buFont typeface="Wingdings" pitchFamily="2" charset="2"/>
              <a:buNone/>
            </a:pPr>
            <a:r>
              <a:rPr lang="es-MX" sz="2000" b="1" smtClean="0"/>
              <a:t>  </a:t>
            </a:r>
          </a:p>
          <a:p>
            <a:pPr lvl="1">
              <a:lnSpc>
                <a:spcPct val="80000"/>
              </a:lnSpc>
            </a:pPr>
            <a:endParaRPr lang="es-MX" sz="2000" b="1" smtClean="0"/>
          </a:p>
          <a:p>
            <a:pPr lvl="1">
              <a:lnSpc>
                <a:spcPct val="80000"/>
              </a:lnSpc>
            </a:pPr>
            <a:endParaRPr lang="es-MX" sz="2000" smtClean="0">
              <a:solidFill>
                <a:srgbClr val="FF3300"/>
              </a:solidFill>
            </a:endParaRPr>
          </a:p>
        </p:txBody>
      </p:sp>
      <p:sp>
        <p:nvSpPr>
          <p:cNvPr id="80900"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80901" name="AutoShape 5"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79538" y="1066800"/>
            <a:ext cx="6753225" cy="577850"/>
          </a:xfrm>
        </p:spPr>
        <p:txBody>
          <a:bodyPr/>
          <a:lstStyle/>
          <a:p>
            <a:r>
              <a:rPr lang="es-EC" smtClean="0"/>
              <a:t>La generación espontánea</a:t>
            </a:r>
            <a:endParaRPr lang="es-ES" smtClean="0"/>
          </a:p>
        </p:txBody>
      </p:sp>
      <p:sp>
        <p:nvSpPr>
          <p:cNvPr id="81923" name="Rectangle 3"/>
          <p:cNvSpPr>
            <a:spLocks noChangeArrowheads="1"/>
          </p:cNvSpPr>
          <p:nvPr/>
        </p:nvSpPr>
        <p:spPr bwMode="auto">
          <a:xfrm>
            <a:off x="1357313" y="114300"/>
            <a:ext cx="9144000" cy="0"/>
          </a:xfrm>
          <a:prstGeom prst="rect">
            <a:avLst/>
          </a:prstGeom>
          <a:noFill/>
          <a:ln w="9525">
            <a:noFill/>
            <a:miter lim="800000"/>
            <a:headEnd/>
            <a:tailEnd/>
          </a:ln>
          <a:effectLst/>
        </p:spPr>
        <p:txBody>
          <a:bodyPr>
            <a:spAutoFit/>
          </a:bodyPr>
          <a:lstStyle/>
          <a:p>
            <a:endParaRPr lang="es-ES"/>
          </a:p>
        </p:txBody>
      </p:sp>
      <p:graphicFrame>
        <p:nvGraphicFramePr>
          <p:cNvPr id="81924" name="Object 4"/>
          <p:cNvGraphicFramePr>
            <a:graphicFrameLocks noChangeAspect="1"/>
          </p:cNvGraphicFramePr>
          <p:nvPr/>
        </p:nvGraphicFramePr>
        <p:xfrm>
          <a:off x="2133600" y="1347788"/>
          <a:ext cx="5026025" cy="4976812"/>
        </p:xfrm>
        <a:graphic>
          <a:graphicData uri="http://schemas.openxmlformats.org/presentationml/2006/ole">
            <p:oleObj spid="_x0000_s81924" name="Drawing" r:id="rId3" imgW="1188000" imgH="1220400" progId="FLW3Drawing">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042988" y="765175"/>
            <a:ext cx="7772400" cy="719138"/>
          </a:xfrm>
        </p:spPr>
        <p:txBody>
          <a:bodyPr/>
          <a:lstStyle/>
          <a:p>
            <a:pPr algn="ctr" eaLnBrk="1" hangingPunct="1"/>
            <a:r>
              <a:rPr lang="es-ES" sz="4000" smtClean="0">
                <a:latin typeface="Arial" charset="0"/>
              </a:rPr>
              <a:t>Needham, Spallanzani y Pateur</a:t>
            </a:r>
          </a:p>
        </p:txBody>
      </p:sp>
      <p:sp>
        <p:nvSpPr>
          <p:cNvPr id="111619" name="Rectangle 4"/>
          <p:cNvSpPr>
            <a:spLocks noGrp="1" noChangeArrowheads="1"/>
          </p:cNvSpPr>
          <p:nvPr>
            <p:ph type="body" sz="half" idx="4294967295"/>
          </p:nvPr>
        </p:nvSpPr>
        <p:spPr>
          <a:xfrm>
            <a:off x="611188" y="1773238"/>
            <a:ext cx="4319587" cy="4824412"/>
          </a:xfrm>
        </p:spPr>
        <p:txBody>
          <a:bodyPr/>
          <a:lstStyle/>
          <a:p>
            <a:pPr algn="just" eaLnBrk="1" hangingPunct="1">
              <a:lnSpc>
                <a:spcPct val="90000"/>
              </a:lnSpc>
            </a:pPr>
            <a:r>
              <a:rPr lang="es-ES" sz="1600" smtClean="0">
                <a:latin typeface="Arial" charset="0"/>
              </a:rPr>
              <a:t>John Needham (1713-1781), científico inglés, apoyaba la hipótesis de generación espontánea de los microorganismos.</a:t>
            </a:r>
          </a:p>
          <a:p>
            <a:pPr algn="just" eaLnBrk="1" hangingPunct="1">
              <a:lnSpc>
                <a:spcPct val="90000"/>
              </a:lnSpc>
            </a:pPr>
            <a:endParaRPr lang="es-ES" sz="1600" smtClean="0">
              <a:latin typeface="Arial" charset="0"/>
            </a:endParaRPr>
          </a:p>
          <a:p>
            <a:pPr algn="just" eaLnBrk="1" hangingPunct="1">
              <a:lnSpc>
                <a:spcPct val="90000"/>
              </a:lnSpc>
            </a:pPr>
            <a:r>
              <a:rPr lang="es-ES" sz="1600" smtClean="0">
                <a:latin typeface="Arial" charset="0"/>
              </a:rPr>
              <a:t>Llevó a cabo numerosos experimentos donde hervía unos caldos de carnes y vegetales.  Los dejaba en envases con tapones de corcho que no estaban bien ajustados, de hecho, creía que al hervir los caldos mataba a todos los microorganismos. Pero pasado unos días, Needham observó presencia de microorganismos en los caldos.  </a:t>
            </a:r>
          </a:p>
          <a:p>
            <a:pPr algn="just" eaLnBrk="1" hangingPunct="1">
              <a:lnSpc>
                <a:spcPct val="90000"/>
              </a:lnSpc>
            </a:pPr>
            <a:endParaRPr lang="es-ES" sz="1600" smtClean="0">
              <a:latin typeface="Arial" charset="0"/>
            </a:endParaRPr>
          </a:p>
          <a:p>
            <a:pPr algn="just" eaLnBrk="1" hangingPunct="1">
              <a:lnSpc>
                <a:spcPct val="90000"/>
              </a:lnSpc>
            </a:pPr>
            <a:r>
              <a:rPr lang="es-ES" sz="1600" smtClean="0">
                <a:latin typeface="Arial" charset="0"/>
              </a:rPr>
              <a:t>Por esta razón el afirmaba la generación espontánea de microorganismos. No se dio cuenta que los frascos no estaban bien cerrados.</a:t>
            </a:r>
          </a:p>
          <a:p>
            <a:pPr eaLnBrk="1" hangingPunct="1">
              <a:lnSpc>
                <a:spcPct val="90000"/>
              </a:lnSpc>
            </a:pPr>
            <a:endParaRPr lang="es-ES" sz="1400" smtClean="0">
              <a:latin typeface="Arial" charset="0"/>
            </a:endParaRPr>
          </a:p>
        </p:txBody>
      </p:sp>
      <p:pic>
        <p:nvPicPr>
          <p:cNvPr id="111620" name="Picture 6"/>
          <p:cNvPicPr>
            <a:picLocks noChangeAspect="1" noChangeArrowheads="1"/>
          </p:cNvPicPr>
          <p:nvPr>
            <p:ph type="body" sz="half" idx="4294967295"/>
          </p:nvPr>
        </p:nvPicPr>
        <p:blipFill>
          <a:blip r:embed="rId3"/>
          <a:srcRect l="38281" t="43750" r="6250" b="10416"/>
          <a:stretch>
            <a:fillRect/>
          </a:stretch>
        </p:blipFill>
        <p:spPr>
          <a:xfrm>
            <a:off x="5364163" y="1844675"/>
            <a:ext cx="3313112" cy="1835150"/>
          </a:xfrm>
        </p:spPr>
      </p:pic>
      <p:pic>
        <p:nvPicPr>
          <p:cNvPr id="111621" name="Picture 8" descr="frasco con corcho"/>
          <p:cNvPicPr>
            <a:picLocks noChangeAspect="1" noChangeArrowheads="1"/>
          </p:cNvPicPr>
          <p:nvPr/>
        </p:nvPicPr>
        <p:blipFill>
          <a:blip r:embed="rId4"/>
          <a:srcRect/>
          <a:stretch>
            <a:fillRect/>
          </a:stretch>
        </p:blipFill>
        <p:spPr bwMode="auto">
          <a:xfrm>
            <a:off x="6300788" y="4076700"/>
            <a:ext cx="15748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66800" y="838200"/>
            <a:ext cx="7772400" cy="457200"/>
          </a:xfrm>
        </p:spPr>
        <p:txBody>
          <a:bodyPr/>
          <a:lstStyle/>
          <a:p>
            <a:r>
              <a:rPr lang="es-MX" sz="3200" b="1" smtClean="0"/>
              <a:t>Como se originan los seres vivos</a:t>
            </a:r>
            <a:endParaRPr lang="es-MX" smtClean="0"/>
          </a:p>
        </p:txBody>
      </p:sp>
      <p:sp>
        <p:nvSpPr>
          <p:cNvPr id="82947" name="Rectangle 3"/>
          <p:cNvSpPr>
            <a:spLocks noGrp="1" noChangeArrowheads="1"/>
          </p:cNvSpPr>
          <p:nvPr>
            <p:ph type="body" sz="half" idx="1"/>
          </p:nvPr>
        </p:nvSpPr>
        <p:spPr>
          <a:xfrm>
            <a:off x="914400" y="1600200"/>
            <a:ext cx="7315200" cy="4467225"/>
          </a:xfrm>
        </p:spPr>
        <p:txBody>
          <a:bodyPr/>
          <a:lstStyle/>
          <a:p>
            <a:pPr marL="742950" lvl="1" indent="-285750">
              <a:lnSpc>
                <a:spcPct val="80000"/>
              </a:lnSpc>
            </a:pPr>
            <a:r>
              <a:rPr lang="es-MX" sz="1800" b="1" smtClean="0">
                <a:solidFill>
                  <a:srgbClr val="FF3300"/>
                </a:solidFill>
              </a:rPr>
              <a:t>NEEDHAM,SPALLANZANI Y PASTEUR</a:t>
            </a:r>
            <a:endParaRPr lang="es-MX" sz="1800" smtClean="0">
              <a:solidFill>
                <a:srgbClr val="FF3300"/>
              </a:solidFill>
            </a:endParaRPr>
          </a:p>
          <a:p>
            <a:pPr marL="742950" lvl="1" indent="-285750">
              <a:lnSpc>
                <a:spcPct val="80000"/>
              </a:lnSpc>
              <a:buFont typeface="Wingdings" pitchFamily="2" charset="2"/>
              <a:buNone/>
            </a:pPr>
            <a:r>
              <a:rPr lang="es-MX" sz="1800" smtClean="0"/>
              <a:t>	</a:t>
            </a:r>
            <a:r>
              <a:rPr lang="es-MX" sz="1800" b="1" smtClean="0"/>
              <a:t>NEEDHAM ( 1713-1781) apoyaba </a:t>
            </a:r>
            <a:r>
              <a:rPr lang="es-MX" sz="1800" b="1" u="sng" smtClean="0"/>
              <a:t>Generación espontánea </a:t>
            </a:r>
          </a:p>
          <a:p>
            <a:pPr marL="742950" lvl="1" indent="-285750">
              <a:lnSpc>
                <a:spcPct val="80000"/>
              </a:lnSpc>
              <a:buFont typeface="Wingdings" pitchFamily="2" charset="2"/>
              <a:buNone/>
            </a:pPr>
            <a:r>
              <a:rPr lang="es-MX" sz="1800" b="1" smtClean="0"/>
              <a:t>   -  Caldos de carne y vegetales en envases de tapones hervidos  </a:t>
            </a:r>
          </a:p>
          <a:p>
            <a:pPr marL="742950" lvl="1" indent="-285750">
              <a:lnSpc>
                <a:spcPct val="80000"/>
              </a:lnSpc>
              <a:buFont typeface="Wingdings" pitchFamily="2" charset="2"/>
              <a:buNone/>
            </a:pPr>
            <a:r>
              <a:rPr lang="es-MX" sz="1800" b="1" smtClean="0"/>
              <a:t>      para eliminar microorganismos: HUBO CRECIMIENTO</a:t>
            </a:r>
          </a:p>
          <a:p>
            <a:pPr marL="742950" lvl="1" indent="-285750">
              <a:lnSpc>
                <a:spcPct val="80000"/>
              </a:lnSpc>
              <a:buFont typeface="Wingdings" pitchFamily="2" charset="2"/>
              <a:buNone/>
            </a:pPr>
            <a:r>
              <a:rPr lang="es-MX" sz="1800" b="1" smtClean="0"/>
              <a:t>    Genero la Hipotésis: microorganismos tenían que haberse desarrollado de los caldos. (tapones no funcionan)</a:t>
            </a:r>
          </a:p>
          <a:p>
            <a:pPr marL="742950" lvl="1" indent="-285750">
              <a:lnSpc>
                <a:spcPct val="80000"/>
              </a:lnSpc>
              <a:buFont typeface="Wingdings" pitchFamily="2" charset="2"/>
              <a:buNone/>
            </a:pPr>
            <a:endParaRPr lang="es-MX" sz="1800" b="1" smtClean="0"/>
          </a:p>
          <a:p>
            <a:pPr marL="742950" lvl="1" indent="-285750">
              <a:lnSpc>
                <a:spcPct val="80000"/>
              </a:lnSpc>
              <a:buFont typeface="Wingdings" pitchFamily="2" charset="2"/>
              <a:buNone/>
            </a:pPr>
            <a:endParaRPr lang="es-MX" sz="1800" b="1" smtClean="0">
              <a:solidFill>
                <a:srgbClr val="DC1118"/>
              </a:solidFill>
            </a:endParaRPr>
          </a:p>
          <a:p>
            <a:pPr marL="742950" lvl="1" indent="-285750">
              <a:lnSpc>
                <a:spcPct val="80000"/>
              </a:lnSpc>
            </a:pPr>
            <a:r>
              <a:rPr lang="es-MX" sz="1800" b="1" smtClean="0">
                <a:solidFill>
                  <a:srgbClr val="DC1118"/>
                </a:solidFill>
              </a:rPr>
              <a:t>LAZZAROS PALLANZANI (1729-1799)</a:t>
            </a:r>
            <a:endParaRPr lang="es-MX" sz="1800" b="1" smtClean="0"/>
          </a:p>
          <a:p>
            <a:pPr marL="742950" lvl="1" indent="-285750">
              <a:lnSpc>
                <a:spcPct val="80000"/>
              </a:lnSpc>
              <a:buFont typeface="Wingdings" pitchFamily="2" charset="2"/>
              <a:buNone/>
            </a:pPr>
            <a:r>
              <a:rPr lang="es-MX" sz="1800" b="1" smtClean="0"/>
              <a:t>	repitió los experimentos de NEEDHAM , trabajó con corchos y cierre hermético en los frascos(aire esencial para generación espontánea)</a:t>
            </a:r>
          </a:p>
          <a:p>
            <a:pPr marL="742950" lvl="1" indent="-285750">
              <a:lnSpc>
                <a:spcPct val="80000"/>
              </a:lnSpc>
              <a:buFont typeface="Wingdings" pitchFamily="2" charset="2"/>
              <a:buNone/>
            </a:pPr>
            <a:r>
              <a:rPr lang="es-MX" sz="1800" b="1" smtClean="0"/>
              <a:t>     BIOGENESISTAS (aire fuente de contaminación)</a:t>
            </a:r>
          </a:p>
          <a:p>
            <a:pPr marL="742950" lvl="1" indent="-285750">
              <a:lnSpc>
                <a:spcPct val="80000"/>
              </a:lnSpc>
              <a:buFont typeface="Wingdings" pitchFamily="2" charset="2"/>
              <a:buNone/>
            </a:pPr>
            <a:endParaRPr lang="es-MX" sz="1800" b="1" smtClean="0"/>
          </a:p>
          <a:p>
            <a:pPr marL="742950" lvl="1" indent="-285750">
              <a:lnSpc>
                <a:spcPct val="80000"/>
              </a:lnSpc>
              <a:buFont typeface="Wingdings" pitchFamily="2" charset="2"/>
              <a:buNone/>
            </a:pPr>
            <a:endParaRPr lang="es-MX" sz="1800" b="1" smtClean="0"/>
          </a:p>
          <a:p>
            <a:pPr marL="742950" lvl="1" indent="-285750">
              <a:lnSpc>
                <a:spcPct val="80000"/>
              </a:lnSpc>
            </a:pPr>
            <a:endParaRPr lang="es-MX" sz="1800" b="1" smtClean="0">
              <a:solidFill>
                <a:schemeClr val="bg2"/>
              </a:solidFill>
            </a:endParaRPr>
          </a:p>
          <a:p>
            <a:pPr marL="742950" lvl="1" indent="-285750">
              <a:lnSpc>
                <a:spcPct val="80000"/>
              </a:lnSpc>
              <a:buFont typeface="Wingdings" pitchFamily="2" charset="2"/>
              <a:buNone/>
            </a:pPr>
            <a:r>
              <a:rPr lang="es-MX" sz="1800" b="1" smtClean="0">
                <a:solidFill>
                  <a:schemeClr val="bg2"/>
                </a:solidFill>
              </a:rPr>
              <a:t>   </a:t>
            </a:r>
          </a:p>
          <a:p>
            <a:pPr marL="742950" lvl="1" indent="-285750">
              <a:lnSpc>
                <a:spcPct val="80000"/>
              </a:lnSpc>
            </a:pPr>
            <a:endParaRPr lang="es-MX" sz="1800" b="1" smtClean="0">
              <a:solidFill>
                <a:schemeClr val="bg2"/>
              </a:solidFill>
            </a:endParaRPr>
          </a:p>
          <a:p>
            <a:pPr marL="742950" lvl="1" indent="-285750">
              <a:lnSpc>
                <a:spcPct val="80000"/>
              </a:lnSpc>
            </a:pPr>
            <a:endParaRPr lang="es-MX" sz="1800" smtClean="0">
              <a:solidFill>
                <a:srgbClr val="FF3300"/>
              </a:solidFill>
            </a:endParaRPr>
          </a:p>
        </p:txBody>
      </p:sp>
      <p:sp>
        <p:nvSpPr>
          <p:cNvPr id="82948"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82949" name="AutoShape 5"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66800" y="838200"/>
            <a:ext cx="7772400" cy="381000"/>
          </a:xfrm>
        </p:spPr>
        <p:txBody>
          <a:bodyPr/>
          <a:lstStyle/>
          <a:p>
            <a:r>
              <a:rPr lang="es-MX" sz="3200" b="1" smtClean="0"/>
              <a:t>Como se originan los seres vivos</a:t>
            </a:r>
            <a:endParaRPr lang="es-EC" b="1" smtClean="0"/>
          </a:p>
        </p:txBody>
      </p:sp>
      <p:graphicFrame>
        <p:nvGraphicFramePr>
          <p:cNvPr id="83971" name="Object 3"/>
          <p:cNvGraphicFramePr>
            <a:graphicFrameLocks noChangeAspect="1"/>
          </p:cNvGraphicFramePr>
          <p:nvPr>
            <p:ph idx="1"/>
          </p:nvPr>
        </p:nvGraphicFramePr>
        <p:xfrm>
          <a:off x="685800" y="1828800"/>
          <a:ext cx="7772400" cy="4114800"/>
        </p:xfrm>
        <a:graphic>
          <a:graphicData uri="http://schemas.openxmlformats.org/presentationml/2006/ole">
            <p:oleObj spid="_x0000_s83971" name="Image" r:id="rId3" imgW="7259736" imgH="5473756" progId="Photoshop.Image.8">
              <p:embed/>
            </p:oleObj>
          </a:graphicData>
        </a:graphic>
      </p:graphicFrame>
      <p:sp>
        <p:nvSpPr>
          <p:cNvPr id="83972" name="Rectangle 4"/>
          <p:cNvSpPr>
            <a:spLocks noChangeArrowheads="1"/>
          </p:cNvSpPr>
          <p:nvPr/>
        </p:nvSpPr>
        <p:spPr bwMode="auto">
          <a:xfrm>
            <a:off x="609600" y="1447800"/>
            <a:ext cx="2994025" cy="396875"/>
          </a:xfrm>
          <a:prstGeom prst="rect">
            <a:avLst/>
          </a:prstGeom>
          <a:noFill/>
          <a:ln w="9525">
            <a:noFill/>
            <a:miter lim="800000"/>
            <a:headEnd/>
            <a:tailEnd/>
          </a:ln>
          <a:effectLst/>
        </p:spPr>
        <p:txBody>
          <a:bodyPr wrap="none">
            <a:spAutoFit/>
          </a:bodyPr>
          <a:lstStyle/>
          <a:p>
            <a:r>
              <a:rPr kumimoji="0" lang="es-MX" sz="2000" b="1">
                <a:solidFill>
                  <a:srgbClr val="DC1118"/>
                </a:solidFill>
                <a:latin typeface="Arial" charset="0"/>
              </a:rPr>
              <a:t>NEEDHAM ( 1713-1781)</a:t>
            </a:r>
            <a:endParaRPr kumimoji="0" lang="es-ES_tradnl" sz="2000" b="1">
              <a:latin typeface="Arial" charset="0"/>
            </a:endParaRPr>
          </a:p>
        </p:txBody>
      </p:sp>
      <p:sp>
        <p:nvSpPr>
          <p:cNvPr id="83973" name="Rectangle 5"/>
          <p:cNvSpPr>
            <a:spLocks noChangeArrowheads="1"/>
          </p:cNvSpPr>
          <p:nvPr/>
        </p:nvSpPr>
        <p:spPr bwMode="auto">
          <a:xfrm>
            <a:off x="0" y="5943600"/>
            <a:ext cx="5480050" cy="311150"/>
          </a:xfrm>
          <a:prstGeom prst="rect">
            <a:avLst/>
          </a:prstGeom>
          <a:noFill/>
          <a:ln w="9525">
            <a:noFill/>
            <a:miter lim="800000"/>
            <a:headEnd/>
            <a:tailEnd/>
          </a:ln>
          <a:effectLst/>
        </p:spPr>
        <p:txBody>
          <a:bodyPr>
            <a:spAutoFit/>
          </a:bodyPr>
          <a:lstStyle/>
          <a:p>
            <a:pPr lvl="1">
              <a:lnSpc>
                <a:spcPct val="80000"/>
              </a:lnSpc>
              <a:spcBef>
                <a:spcPct val="20000"/>
              </a:spcBef>
              <a:buClr>
                <a:schemeClr val="accent2"/>
              </a:buClr>
              <a:buSzPct val="80000"/>
              <a:buFont typeface="Wingdings" pitchFamily="2" charset="2"/>
              <a:buNone/>
            </a:pPr>
            <a:r>
              <a:rPr kumimoji="0" lang="es-MX" sz="1800" b="1">
                <a:solidFill>
                  <a:srgbClr val="DC1118"/>
                </a:solidFill>
                <a:latin typeface="Arial" charset="0"/>
              </a:rPr>
              <a:t>  LAZZAROS PALLANZANI (1729-1799)</a:t>
            </a:r>
            <a:endParaRPr kumimoji="0" lang="es-ES_tradnl" sz="1800" b="1">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838200"/>
            <a:ext cx="8001000" cy="609600"/>
          </a:xfrm>
        </p:spPr>
        <p:txBody>
          <a:bodyPr/>
          <a:lstStyle/>
          <a:p>
            <a:pPr algn="ctr" eaLnBrk="1" hangingPunct="1"/>
            <a:r>
              <a:rPr lang="es-MX" sz="3600" smtClean="0">
                <a:latin typeface="Arial" charset="0"/>
              </a:rPr>
              <a:t>SUMARIO</a:t>
            </a:r>
            <a:endParaRPr lang="es-ES" sz="3600" smtClean="0">
              <a:latin typeface="Arial" charset="0"/>
            </a:endParaRPr>
          </a:p>
        </p:txBody>
      </p:sp>
      <p:sp>
        <p:nvSpPr>
          <p:cNvPr id="96259" name="Rectangle 3"/>
          <p:cNvSpPr>
            <a:spLocks noGrp="1" noChangeArrowheads="1"/>
          </p:cNvSpPr>
          <p:nvPr>
            <p:ph type="body" idx="1"/>
          </p:nvPr>
        </p:nvSpPr>
        <p:spPr>
          <a:xfrm>
            <a:off x="1066800" y="1676400"/>
            <a:ext cx="7467600" cy="4876800"/>
          </a:xfrm>
        </p:spPr>
        <p:txBody>
          <a:bodyPr/>
          <a:lstStyle/>
          <a:p>
            <a:pPr marL="609600" indent="-609600" eaLnBrk="1" hangingPunct="1">
              <a:buFont typeface="Wingdings" pitchFamily="2" charset="2"/>
              <a:buChar char="Ø"/>
            </a:pPr>
            <a:r>
              <a:rPr lang="es-MX" sz="3500" smtClean="0">
                <a:solidFill>
                  <a:srgbClr val="110F0D"/>
                </a:solidFill>
              </a:rPr>
              <a:t>El estudio de la vida</a:t>
            </a:r>
          </a:p>
          <a:p>
            <a:pPr marL="609600" indent="-609600" eaLnBrk="1" hangingPunct="1">
              <a:buClr>
                <a:schemeClr val="tx2"/>
              </a:buClr>
              <a:buFont typeface="Wingdings" pitchFamily="2" charset="2"/>
              <a:buChar char="Ø"/>
            </a:pPr>
            <a:r>
              <a:rPr lang="es-ES" sz="3500" smtClean="0">
                <a:solidFill>
                  <a:srgbClr val="110F0D"/>
                </a:solidFill>
              </a:rPr>
              <a:t>Origen de los seres vivos</a:t>
            </a:r>
            <a:endParaRPr lang="es-MX" sz="3500" smtClean="0">
              <a:solidFill>
                <a:srgbClr val="110F0D"/>
              </a:solidFill>
            </a:endParaRPr>
          </a:p>
          <a:p>
            <a:pPr marL="609600" indent="-609600" algn="just" eaLnBrk="1" hangingPunct="1">
              <a:buClr>
                <a:schemeClr val="tx2"/>
              </a:buClr>
              <a:buFont typeface="Tahoma" pitchFamily="34" charset="0"/>
              <a:buAutoNum type="arabicPeriod"/>
            </a:pPr>
            <a:r>
              <a:rPr lang="es-ES" sz="3500" smtClean="0">
                <a:solidFill>
                  <a:srgbClr val="110F0D"/>
                </a:solidFill>
              </a:rPr>
              <a:t>Aristóteles y Redi  </a:t>
            </a:r>
            <a:endParaRPr lang="es-MX" sz="3500" smtClean="0">
              <a:solidFill>
                <a:srgbClr val="110F0D"/>
              </a:solidFill>
            </a:endParaRPr>
          </a:p>
          <a:p>
            <a:pPr marL="609600" indent="-609600" algn="just" eaLnBrk="1" hangingPunct="1">
              <a:buClr>
                <a:schemeClr val="tx2"/>
              </a:buClr>
              <a:buFont typeface="Tahoma" pitchFamily="34" charset="0"/>
              <a:buAutoNum type="arabicPeriod"/>
            </a:pPr>
            <a:r>
              <a:rPr lang="es-ES" sz="3500" smtClean="0">
                <a:solidFill>
                  <a:srgbClr val="110F0D"/>
                </a:solidFill>
              </a:rPr>
              <a:t>Needham, Spallanzani y Pasteur.</a:t>
            </a:r>
          </a:p>
          <a:p>
            <a:pPr marL="609600" indent="-609600" eaLnBrk="1" hangingPunct="1">
              <a:buFont typeface="Wingdings" pitchFamily="2" charset="2"/>
              <a:buChar char="Ø"/>
            </a:pPr>
            <a:r>
              <a:rPr lang="es-ES" sz="3500" smtClean="0">
                <a:solidFill>
                  <a:srgbClr val="110F0D"/>
                </a:solidFill>
              </a:rPr>
              <a:t>¿Qué es la vida?</a:t>
            </a:r>
          </a:p>
          <a:p>
            <a:pPr marL="609600" indent="-609600" eaLnBrk="1" hangingPunct="1">
              <a:buFont typeface="Wingdings" pitchFamily="2" charset="2"/>
              <a:buChar char="Ø"/>
            </a:pPr>
            <a:r>
              <a:rPr lang="es-ES" sz="3500" smtClean="0">
                <a:solidFill>
                  <a:srgbClr val="110F0D"/>
                </a:solidFill>
              </a:rPr>
              <a:t>Evolución</a:t>
            </a:r>
          </a:p>
          <a:p>
            <a:pPr marL="609600" indent="-609600" eaLnBrk="1" hangingPunct="1">
              <a:buFont typeface="Wingdings" pitchFamily="2" charset="2"/>
              <a:buChar char="Ø"/>
            </a:pPr>
            <a:r>
              <a:rPr lang="es-ES" sz="3500" smtClean="0">
                <a:solidFill>
                  <a:srgbClr val="110F0D"/>
                </a:solidFill>
              </a:rPr>
              <a:t>Clasificación de los seres vivos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body" sz="half" idx="4294967295"/>
          </p:nvPr>
        </p:nvSpPr>
        <p:spPr>
          <a:xfrm>
            <a:off x="611188" y="981075"/>
            <a:ext cx="3960812" cy="5616575"/>
          </a:xfrm>
        </p:spPr>
        <p:txBody>
          <a:bodyPr/>
          <a:lstStyle/>
          <a:p>
            <a:pPr algn="just" eaLnBrk="1" hangingPunct="1"/>
            <a:r>
              <a:rPr lang="es-ES" sz="1400" smtClean="0">
                <a:latin typeface="Arial" charset="0"/>
              </a:rPr>
              <a:t>Lazzaro Spallanzani (1729-1799), científico italiano, repitió los experimentos de Needham.</a:t>
            </a:r>
          </a:p>
          <a:p>
            <a:pPr algn="just" eaLnBrk="1" hangingPunct="1"/>
            <a:endParaRPr lang="es-ES" sz="1400" smtClean="0">
              <a:latin typeface="Arial" charset="0"/>
            </a:endParaRPr>
          </a:p>
          <a:p>
            <a:pPr algn="just" eaLnBrk="1" hangingPunct="1"/>
            <a:r>
              <a:rPr lang="es-ES" sz="1400" smtClean="0">
                <a:latin typeface="Arial" charset="0"/>
              </a:rPr>
              <a:t>Tuvo particular cuidado al hervir las mezclas y llenar los frascos.</a:t>
            </a: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r>
              <a:rPr lang="es-ES" sz="1400" smtClean="0">
                <a:latin typeface="Arial" charset="0"/>
              </a:rPr>
              <a:t>Selló herméticamente la mitad de los frascos y observó que los seres vivientes solo aparecieron en los frascos que no estuvieron bien sellados.</a:t>
            </a:r>
          </a:p>
        </p:txBody>
      </p:sp>
      <p:sp>
        <p:nvSpPr>
          <p:cNvPr id="113667" name="Rectangle 6"/>
          <p:cNvSpPr>
            <a:spLocks noGrp="1" noChangeArrowheads="1"/>
          </p:cNvSpPr>
          <p:nvPr>
            <p:ph type="body" sz="half" idx="4294967295"/>
          </p:nvPr>
        </p:nvSpPr>
        <p:spPr>
          <a:xfrm>
            <a:off x="4859338" y="1412875"/>
            <a:ext cx="3890962" cy="4230688"/>
          </a:xfrm>
        </p:spPr>
        <p:txBody>
          <a:bodyPr/>
          <a:lstStyle/>
          <a:p>
            <a:pPr algn="just" eaLnBrk="1" hangingPunct="1"/>
            <a:r>
              <a:rPr lang="es-ES" sz="1400" smtClean="0">
                <a:latin typeface="Arial" charset="0"/>
              </a:rPr>
              <a:t>Presentó su experimento como evidencia de que no hay generación espontánea</a:t>
            </a: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r>
              <a:rPr lang="es-ES" sz="1400" smtClean="0">
                <a:latin typeface="Arial" charset="0"/>
              </a:rPr>
              <a:t>Quienes apoyaban la generación espontánea insistieron que no se había permitido el ingreso de aire en los frascos sellados.</a:t>
            </a:r>
          </a:p>
          <a:p>
            <a:pPr algn="just" eaLnBrk="1" hangingPunct="1"/>
            <a:endParaRPr lang="es-ES" sz="1400" smtClean="0">
              <a:latin typeface="Arial" charset="0"/>
            </a:endParaRPr>
          </a:p>
          <a:p>
            <a:pPr algn="just" eaLnBrk="1" hangingPunct="1"/>
            <a:endParaRPr lang="es-ES" sz="1400" smtClean="0">
              <a:latin typeface="Arial" charset="0"/>
            </a:endParaRPr>
          </a:p>
          <a:p>
            <a:pPr algn="just" eaLnBrk="1" hangingPunct="1"/>
            <a:r>
              <a:rPr lang="es-ES" sz="1400" smtClean="0">
                <a:latin typeface="Arial" charset="0"/>
              </a:rPr>
              <a:t>Los biogenistas en cambio pensaban que el aire era fuente de contaminación y había que eliminarlo.</a:t>
            </a:r>
          </a:p>
        </p:txBody>
      </p:sp>
      <p:pic>
        <p:nvPicPr>
          <p:cNvPr id="113668" name="Picture 7" descr="Experimentos Spallanzani"/>
          <p:cNvPicPr>
            <a:picLocks noChangeAspect="1" noChangeArrowheads="1"/>
          </p:cNvPicPr>
          <p:nvPr/>
        </p:nvPicPr>
        <p:blipFill>
          <a:blip r:embed="rId3"/>
          <a:srcRect/>
          <a:stretch>
            <a:fillRect/>
          </a:stretch>
        </p:blipFill>
        <p:spPr bwMode="auto">
          <a:xfrm>
            <a:off x="1403350" y="2852738"/>
            <a:ext cx="2736850"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79538" y="1066800"/>
            <a:ext cx="6753225" cy="577850"/>
          </a:xfrm>
        </p:spPr>
        <p:txBody>
          <a:bodyPr/>
          <a:lstStyle/>
          <a:p>
            <a:r>
              <a:rPr lang="es-EC" smtClean="0"/>
              <a:t>La generación espontánea</a:t>
            </a:r>
            <a:endParaRPr lang="es-ES" smtClean="0"/>
          </a:p>
        </p:txBody>
      </p:sp>
      <p:sp>
        <p:nvSpPr>
          <p:cNvPr id="84995" name="Rectangle 3"/>
          <p:cNvSpPr>
            <a:spLocks noChangeArrowheads="1"/>
          </p:cNvSpPr>
          <p:nvPr/>
        </p:nvSpPr>
        <p:spPr bwMode="auto">
          <a:xfrm>
            <a:off x="1357313" y="114300"/>
            <a:ext cx="9144000" cy="0"/>
          </a:xfrm>
          <a:prstGeom prst="rect">
            <a:avLst/>
          </a:prstGeom>
          <a:noFill/>
          <a:ln w="9525">
            <a:noFill/>
            <a:miter lim="800000"/>
            <a:headEnd/>
            <a:tailEnd/>
          </a:ln>
          <a:effectLst/>
        </p:spPr>
        <p:txBody>
          <a:bodyPr>
            <a:spAutoFit/>
          </a:bodyPr>
          <a:lstStyle/>
          <a:p>
            <a:endParaRPr lang="es-ES"/>
          </a:p>
        </p:txBody>
      </p:sp>
      <p:graphicFrame>
        <p:nvGraphicFramePr>
          <p:cNvPr id="122880" name="Object 1024"/>
          <p:cNvGraphicFramePr>
            <a:graphicFrameLocks noChangeAspect="1"/>
          </p:cNvGraphicFramePr>
          <p:nvPr/>
        </p:nvGraphicFramePr>
        <p:xfrm>
          <a:off x="2133600" y="1347788"/>
          <a:ext cx="5026025" cy="4976812"/>
        </p:xfrm>
        <a:graphic>
          <a:graphicData uri="http://schemas.openxmlformats.org/presentationml/2006/ole">
            <p:oleObj spid="_x0000_s122880" name="Drawing" r:id="rId3" imgW="1188000" imgH="1220400" progId="FLW3Drawing">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body" sz="half" idx="4294967295"/>
          </p:nvPr>
        </p:nvSpPr>
        <p:spPr>
          <a:xfrm>
            <a:off x="468313" y="1412875"/>
            <a:ext cx="4097337" cy="4824413"/>
          </a:xfrm>
        </p:spPr>
        <p:txBody>
          <a:bodyPr/>
          <a:lstStyle/>
          <a:p>
            <a:pPr algn="just" eaLnBrk="1" hangingPunct="1"/>
            <a:r>
              <a:rPr lang="es-ES" sz="1400" smtClean="0">
                <a:latin typeface="Arial" charset="0"/>
              </a:rPr>
              <a:t>Louis Pasteur (1822-1895), científico inglés, puso fin a la controversia en el año 1864.</a:t>
            </a:r>
          </a:p>
          <a:p>
            <a:pPr algn="just" eaLnBrk="1" hangingPunct="1"/>
            <a:endParaRPr lang="es-ES" sz="1400" smtClean="0">
              <a:latin typeface="Arial" charset="0"/>
            </a:endParaRPr>
          </a:p>
          <a:p>
            <a:pPr algn="just" eaLnBrk="1" hangingPunct="1"/>
            <a:r>
              <a:rPr lang="es-ES" sz="1400" smtClean="0">
                <a:latin typeface="Arial" charset="0"/>
              </a:rPr>
              <a:t>Pasteur había demostrado que había microorganismos en las partículas de polvo.</a:t>
            </a:r>
          </a:p>
          <a:p>
            <a:pPr algn="just" eaLnBrk="1" hangingPunct="1"/>
            <a:endParaRPr lang="es-ES" sz="1400" smtClean="0">
              <a:latin typeface="Arial" charset="0"/>
            </a:endParaRPr>
          </a:p>
          <a:p>
            <a:pPr algn="just" eaLnBrk="1" hangingPunct="1"/>
            <a:r>
              <a:rPr lang="es-ES" sz="1400" smtClean="0">
                <a:latin typeface="Arial" charset="0"/>
              </a:rPr>
              <a:t>Su experimento consistió en colocar caldo en varios frascos.  Calentó los cuellos de algunos frascos y les dio forma de cuello de cisne.</a:t>
            </a:r>
          </a:p>
          <a:p>
            <a:pPr algn="just" eaLnBrk="1" hangingPunct="1"/>
            <a:endParaRPr lang="es-ES" sz="1400" smtClean="0">
              <a:latin typeface="Arial" charset="0"/>
            </a:endParaRPr>
          </a:p>
          <a:p>
            <a:pPr algn="just" eaLnBrk="1" hangingPunct="1"/>
            <a:r>
              <a:rPr lang="es-ES" sz="1400" smtClean="0">
                <a:latin typeface="Arial" charset="0"/>
              </a:rPr>
              <a:t>Pasteur hirvió los caldos de todos los frascos dejando que saliera el vapor por los cuellos de los frascos.</a:t>
            </a:r>
          </a:p>
          <a:p>
            <a:pPr eaLnBrk="1" hangingPunct="1"/>
            <a:endParaRPr lang="es-ES" sz="1400" smtClean="0">
              <a:latin typeface="Arial" charset="0"/>
            </a:endParaRPr>
          </a:p>
          <a:p>
            <a:pPr eaLnBrk="1" hangingPunct="1"/>
            <a:endParaRPr lang="es-ES" sz="1400" smtClean="0">
              <a:latin typeface="Arial" charset="0"/>
            </a:endParaRPr>
          </a:p>
        </p:txBody>
      </p:sp>
      <p:pic>
        <p:nvPicPr>
          <p:cNvPr id="117763" name="Picture 7"/>
          <p:cNvPicPr>
            <a:picLocks noChangeAspect="1" noChangeArrowheads="1"/>
          </p:cNvPicPr>
          <p:nvPr>
            <p:ph type="body" sz="half" idx="4294967295"/>
          </p:nvPr>
        </p:nvPicPr>
        <p:blipFill>
          <a:blip r:embed="rId3"/>
          <a:srcRect l="10156" t="28125" r="4688" b="18750"/>
          <a:stretch>
            <a:fillRect/>
          </a:stretch>
        </p:blipFill>
        <p:spPr>
          <a:xfrm>
            <a:off x="5219700" y="981075"/>
            <a:ext cx="3240088" cy="1716088"/>
          </a:xfrm>
        </p:spPr>
      </p:pic>
      <p:sp>
        <p:nvSpPr>
          <p:cNvPr id="117764" name="Text Box 11"/>
          <p:cNvSpPr txBox="1">
            <a:spLocks noChangeArrowheads="1"/>
          </p:cNvSpPr>
          <p:nvPr/>
        </p:nvSpPr>
        <p:spPr bwMode="auto">
          <a:xfrm>
            <a:off x="4787900" y="2781300"/>
            <a:ext cx="4071938" cy="3514725"/>
          </a:xfrm>
          <a:prstGeom prst="rect">
            <a:avLst/>
          </a:prstGeom>
          <a:noFill/>
          <a:ln w="9525">
            <a:noFill/>
            <a:miter lim="800000"/>
            <a:headEnd/>
            <a:tailEnd/>
          </a:ln>
        </p:spPr>
        <p:txBody>
          <a:bodyPr>
            <a:spAutoFit/>
          </a:bodyPr>
          <a:lstStyle/>
          <a:p>
            <a:pPr algn="just">
              <a:spcBef>
                <a:spcPct val="50000"/>
              </a:spcBef>
            </a:pPr>
            <a:r>
              <a:rPr lang="es-ES" sz="1600">
                <a:latin typeface="Arial" charset="0"/>
              </a:rPr>
              <a:t>Los frascos con cuellos derechos fueron expuestos al aire y sellados después. La forma de cuello de cisne permitía que ingresara el aire pero el polvo se quedaba en la parte de debajo de los cuellos.</a:t>
            </a:r>
          </a:p>
          <a:p>
            <a:pPr algn="just">
              <a:spcBef>
                <a:spcPct val="50000"/>
              </a:spcBef>
            </a:pPr>
            <a:endParaRPr lang="es-ES" sz="1600">
              <a:latin typeface="Arial" charset="0"/>
            </a:endParaRPr>
          </a:p>
          <a:p>
            <a:pPr algn="just">
              <a:spcBef>
                <a:spcPct val="50000"/>
              </a:spcBef>
            </a:pPr>
            <a:r>
              <a:rPr lang="es-ES" sz="1600">
                <a:latin typeface="Arial" charset="0"/>
              </a:rPr>
              <a:t>Pasteur llega a la conclusión que la producción de microorganismos se debía a la contaminación por los microorganismos presentes en las partículas de polvo.</a:t>
            </a:r>
          </a:p>
          <a:p>
            <a:pPr>
              <a:spcBef>
                <a:spcPct val="50000"/>
              </a:spcBef>
            </a:pPr>
            <a:endParaRPr lang="es-ES" sz="1600">
              <a:latin typeface="Arial" charset="0"/>
            </a:endParaRPr>
          </a:p>
          <a:p>
            <a:pPr>
              <a:spcBef>
                <a:spcPct val="50000"/>
              </a:spcBef>
            </a:pPr>
            <a:r>
              <a:rPr lang="es-ES" sz="1600">
                <a:latin typeface="Arial" charset="0"/>
              </a:rPr>
              <a:t>Se confirma la hipótesis de la </a:t>
            </a:r>
            <a:r>
              <a:rPr lang="es-ES" sz="1600" b="1">
                <a:latin typeface="Arial" charset="0"/>
              </a:rPr>
              <a:t>biogénesis</a:t>
            </a:r>
            <a:r>
              <a:rPr lang="es-ES" sz="1600">
                <a:latin typeface="Arial" charset="0"/>
              </a:rPr>
              <a:t>.</a:t>
            </a:r>
            <a:endParaRPr lang="es-ES" sz="1600" b="1">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66800" y="838200"/>
            <a:ext cx="7772400" cy="457200"/>
          </a:xfrm>
        </p:spPr>
        <p:txBody>
          <a:bodyPr/>
          <a:lstStyle/>
          <a:p>
            <a:r>
              <a:rPr lang="es-MX" sz="3200" b="1" smtClean="0"/>
              <a:t>Como se originan los seres vivos</a:t>
            </a:r>
            <a:endParaRPr lang="es-MX" smtClean="0"/>
          </a:p>
        </p:txBody>
      </p:sp>
      <p:sp>
        <p:nvSpPr>
          <p:cNvPr id="86019" name="Rectangle 3"/>
          <p:cNvSpPr>
            <a:spLocks noGrp="1" noChangeArrowheads="1"/>
          </p:cNvSpPr>
          <p:nvPr>
            <p:ph type="body" sz="half" idx="1"/>
          </p:nvPr>
        </p:nvSpPr>
        <p:spPr>
          <a:xfrm>
            <a:off x="685800" y="1447800"/>
            <a:ext cx="7696200" cy="4619625"/>
          </a:xfrm>
        </p:spPr>
        <p:txBody>
          <a:bodyPr/>
          <a:lstStyle/>
          <a:p>
            <a:pPr lvl="1">
              <a:lnSpc>
                <a:spcPct val="80000"/>
              </a:lnSpc>
              <a:buFont typeface="Wingdings" pitchFamily="2" charset="2"/>
              <a:buNone/>
            </a:pPr>
            <a:r>
              <a:rPr lang="es-MX" sz="2000" b="1" smtClean="0">
                <a:solidFill>
                  <a:srgbClr val="DC1118"/>
                </a:solidFill>
              </a:rPr>
              <a:t>  LOUIS PASTEUR (1822-1895)</a:t>
            </a:r>
            <a:endParaRPr lang="es-MX" sz="2000" b="1" smtClean="0">
              <a:solidFill>
                <a:schemeClr val="bg2"/>
              </a:solidFill>
            </a:endParaRPr>
          </a:p>
          <a:p>
            <a:pPr lvl="1">
              <a:lnSpc>
                <a:spcPct val="80000"/>
              </a:lnSpc>
            </a:pPr>
            <a:r>
              <a:rPr lang="es-MX" sz="2000" b="1" smtClean="0"/>
              <a:t>Confirmó la hipótesis de la BIOGENESIS.Decidió probar la hipótesis de la generación espontánea.</a:t>
            </a:r>
          </a:p>
          <a:p>
            <a:pPr lvl="1">
              <a:lnSpc>
                <a:spcPct val="80000"/>
              </a:lnSpc>
              <a:buFont typeface="Wingdings" pitchFamily="2" charset="2"/>
              <a:buNone/>
            </a:pPr>
            <a:endParaRPr lang="es-MX" sz="2000" b="1" smtClean="0"/>
          </a:p>
          <a:p>
            <a:pPr lvl="1">
              <a:lnSpc>
                <a:spcPct val="80000"/>
              </a:lnSpc>
            </a:pPr>
            <a:r>
              <a:rPr lang="es-MX" sz="2000" b="1" smtClean="0"/>
              <a:t>Caldos de carnes y vegetales en botellas de cuello recto(crecimiento de microorganismos) y forma de cisne no crecieron.</a:t>
            </a:r>
          </a:p>
          <a:p>
            <a:pPr lvl="1">
              <a:lnSpc>
                <a:spcPct val="80000"/>
              </a:lnSpc>
              <a:buFont typeface="Wingdings" pitchFamily="2" charset="2"/>
              <a:buNone/>
            </a:pPr>
            <a:endParaRPr lang="es-MX" sz="2000" b="1" smtClean="0"/>
          </a:p>
          <a:p>
            <a:pPr lvl="1">
              <a:lnSpc>
                <a:spcPct val="80000"/>
              </a:lnSpc>
              <a:buFont typeface="Wingdings" pitchFamily="2" charset="2"/>
              <a:buNone/>
            </a:pPr>
            <a:r>
              <a:rPr lang="es-MX" sz="2000" b="1" smtClean="0"/>
              <a:t>     </a:t>
            </a:r>
            <a:r>
              <a:rPr lang="es-MX" sz="2000" b="1" smtClean="0">
                <a:solidFill>
                  <a:schemeClr val="bg2"/>
                </a:solidFill>
              </a:rPr>
              <a:t>Hipótesis:</a:t>
            </a:r>
            <a:r>
              <a:rPr lang="es-MX" sz="2000" b="1" smtClean="0"/>
              <a:t> </a:t>
            </a:r>
          </a:p>
          <a:p>
            <a:pPr lvl="1">
              <a:lnSpc>
                <a:spcPct val="80000"/>
              </a:lnSpc>
            </a:pPr>
            <a:r>
              <a:rPr lang="es-MX" sz="2000" b="1" smtClean="0"/>
              <a:t>los microorganismos crecian de las partículas de polvo que hay en el aire.</a:t>
            </a:r>
          </a:p>
          <a:p>
            <a:pPr lvl="1">
              <a:lnSpc>
                <a:spcPct val="80000"/>
              </a:lnSpc>
            </a:pPr>
            <a:endParaRPr lang="es-MX" sz="2000" b="1" smtClean="0">
              <a:solidFill>
                <a:schemeClr val="bg2"/>
              </a:solidFill>
            </a:endParaRPr>
          </a:p>
          <a:p>
            <a:pPr lvl="1">
              <a:lnSpc>
                <a:spcPct val="80000"/>
              </a:lnSpc>
              <a:buFont typeface="Wingdings" pitchFamily="2" charset="2"/>
              <a:buNone/>
            </a:pPr>
            <a:r>
              <a:rPr lang="es-MX" sz="2000" b="1" smtClean="0">
                <a:solidFill>
                  <a:schemeClr val="bg2"/>
                </a:solidFill>
              </a:rPr>
              <a:t>   </a:t>
            </a:r>
          </a:p>
          <a:p>
            <a:pPr lvl="1">
              <a:lnSpc>
                <a:spcPct val="80000"/>
              </a:lnSpc>
            </a:pPr>
            <a:endParaRPr lang="es-MX" sz="2000" b="1" smtClean="0">
              <a:solidFill>
                <a:schemeClr val="bg2"/>
              </a:solidFill>
            </a:endParaRPr>
          </a:p>
          <a:p>
            <a:pPr lvl="1">
              <a:lnSpc>
                <a:spcPct val="80000"/>
              </a:lnSpc>
            </a:pPr>
            <a:endParaRPr lang="es-MX" sz="2000" smtClean="0">
              <a:solidFill>
                <a:srgbClr val="FF3300"/>
              </a:solidFill>
            </a:endParaRPr>
          </a:p>
        </p:txBody>
      </p:sp>
      <p:sp>
        <p:nvSpPr>
          <p:cNvPr id="86020"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86021" name="AutoShape 5"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66800" y="838200"/>
            <a:ext cx="7772400" cy="457200"/>
          </a:xfrm>
        </p:spPr>
        <p:txBody>
          <a:bodyPr/>
          <a:lstStyle/>
          <a:p>
            <a:r>
              <a:rPr lang="es-MX" sz="3200" b="1" smtClean="0"/>
              <a:t>Como se originan los seres vivos</a:t>
            </a:r>
            <a:endParaRPr lang="es-EC" sz="3200" b="1" smtClean="0"/>
          </a:p>
        </p:txBody>
      </p:sp>
      <p:graphicFrame>
        <p:nvGraphicFramePr>
          <p:cNvPr id="87043" name="Object 3"/>
          <p:cNvGraphicFramePr>
            <a:graphicFrameLocks noChangeAspect="1"/>
          </p:cNvGraphicFramePr>
          <p:nvPr>
            <p:ph idx="1"/>
          </p:nvPr>
        </p:nvGraphicFramePr>
        <p:xfrm>
          <a:off x="2252663" y="2101850"/>
          <a:ext cx="5399087" cy="4114800"/>
        </p:xfrm>
        <a:graphic>
          <a:graphicData uri="http://schemas.openxmlformats.org/presentationml/2006/ole">
            <p:oleObj spid="_x0000_s87043" name="Image" r:id="rId3" imgW="7369455" imgH="5010498" progId="Photoshop.Image.8">
              <p:embed/>
            </p:oleObj>
          </a:graphicData>
        </a:graphic>
      </p:graphicFrame>
      <p:sp>
        <p:nvSpPr>
          <p:cNvPr id="87044" name="Rectangle 4"/>
          <p:cNvSpPr>
            <a:spLocks noChangeArrowheads="1"/>
          </p:cNvSpPr>
          <p:nvPr/>
        </p:nvSpPr>
        <p:spPr bwMode="auto">
          <a:xfrm>
            <a:off x="533400" y="1520825"/>
            <a:ext cx="3409950" cy="366713"/>
          </a:xfrm>
          <a:prstGeom prst="rect">
            <a:avLst/>
          </a:prstGeom>
          <a:noFill/>
          <a:ln w="9525">
            <a:noFill/>
            <a:miter lim="800000"/>
            <a:headEnd/>
            <a:tailEnd/>
          </a:ln>
          <a:effectLst/>
        </p:spPr>
        <p:txBody>
          <a:bodyPr wrap="none">
            <a:spAutoFit/>
          </a:bodyPr>
          <a:lstStyle/>
          <a:p>
            <a:r>
              <a:rPr kumimoji="0" lang="es-MX" sz="1800" b="1">
                <a:solidFill>
                  <a:srgbClr val="DC1118"/>
                </a:solidFill>
                <a:latin typeface="Arial" charset="0"/>
              </a:rPr>
              <a:t> LOUIS PASTEUR (1822-1895)</a:t>
            </a:r>
            <a:endParaRPr kumimoji="0" lang="es-ES_tradnl" b="1">
              <a:solidFill>
                <a:schemeClr val="bg2"/>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66800" y="838200"/>
            <a:ext cx="7772400" cy="457200"/>
          </a:xfrm>
        </p:spPr>
        <p:txBody>
          <a:bodyPr/>
          <a:lstStyle/>
          <a:p>
            <a:r>
              <a:rPr lang="es-MX" sz="3200" b="1" smtClean="0"/>
              <a:t>Como se originan los seres vivos</a:t>
            </a:r>
            <a:endParaRPr lang="es-EC" sz="3200" b="1" smtClean="0"/>
          </a:p>
        </p:txBody>
      </p:sp>
      <p:pic>
        <p:nvPicPr>
          <p:cNvPr id="88067" name="Picture 3"/>
          <p:cNvPicPr>
            <a:picLocks noChangeAspect="1" noChangeArrowheads="1"/>
          </p:cNvPicPr>
          <p:nvPr>
            <p:ph idx="1"/>
          </p:nvPr>
        </p:nvPicPr>
        <p:blipFill>
          <a:blip r:embed="rId2"/>
          <a:srcRect/>
          <a:stretch>
            <a:fillRect/>
          </a:stretch>
        </p:blipFill>
        <p:spPr>
          <a:xfrm>
            <a:off x="2743200" y="1981200"/>
            <a:ext cx="6400800" cy="3886200"/>
          </a:xfrm>
          <a:ln/>
        </p:spPr>
      </p:pic>
      <p:sp>
        <p:nvSpPr>
          <p:cNvPr id="88068" name="Rectangle 4"/>
          <p:cNvSpPr>
            <a:spLocks noChangeArrowheads="1"/>
          </p:cNvSpPr>
          <p:nvPr/>
        </p:nvSpPr>
        <p:spPr bwMode="auto">
          <a:xfrm>
            <a:off x="609600" y="1447800"/>
            <a:ext cx="3409950" cy="366713"/>
          </a:xfrm>
          <a:prstGeom prst="rect">
            <a:avLst/>
          </a:prstGeom>
          <a:noFill/>
          <a:ln w="9525">
            <a:noFill/>
            <a:miter lim="800000"/>
            <a:headEnd/>
            <a:tailEnd/>
          </a:ln>
          <a:effectLst/>
        </p:spPr>
        <p:txBody>
          <a:bodyPr wrap="none">
            <a:spAutoFit/>
          </a:bodyPr>
          <a:lstStyle/>
          <a:p>
            <a:r>
              <a:rPr kumimoji="0" lang="es-MX" sz="1800" b="1">
                <a:solidFill>
                  <a:srgbClr val="DC1118"/>
                </a:solidFill>
                <a:latin typeface="Arial" charset="0"/>
              </a:rPr>
              <a:t> LOUIS PASTEUR (1822-1895)</a:t>
            </a:r>
            <a:endParaRPr kumimoji="0" lang="es-ES_tradnl" sz="1800" b="1">
              <a:solidFill>
                <a:schemeClr val="bg2"/>
              </a:solidFill>
              <a:latin typeface="Arial" charset="0"/>
            </a:endParaRPr>
          </a:p>
        </p:txBody>
      </p:sp>
      <p:sp>
        <p:nvSpPr>
          <p:cNvPr id="88069" name="Rectangle 5"/>
          <p:cNvSpPr>
            <a:spLocks noChangeArrowheads="1"/>
          </p:cNvSpPr>
          <p:nvPr/>
        </p:nvSpPr>
        <p:spPr bwMode="auto">
          <a:xfrm>
            <a:off x="7315200" y="2667000"/>
            <a:ext cx="1403350" cy="366713"/>
          </a:xfrm>
          <a:prstGeom prst="rect">
            <a:avLst/>
          </a:prstGeom>
          <a:noFill/>
          <a:ln w="9525">
            <a:noFill/>
            <a:miter lim="800000"/>
            <a:headEnd/>
            <a:tailEnd/>
          </a:ln>
          <a:effectLst/>
        </p:spPr>
        <p:txBody>
          <a:bodyPr>
            <a:spAutoFit/>
          </a:bodyPr>
          <a:lstStyle/>
          <a:p>
            <a:r>
              <a:rPr kumimoji="0" lang="es-ES_tradnl" sz="1800">
                <a:latin typeface="Arial" charset="0"/>
              </a:rPr>
              <a:t>Cuello largo</a:t>
            </a:r>
          </a:p>
        </p:txBody>
      </p:sp>
      <p:sp>
        <p:nvSpPr>
          <p:cNvPr id="88070" name="Rectangle 6"/>
          <p:cNvSpPr>
            <a:spLocks noChangeArrowheads="1"/>
          </p:cNvSpPr>
          <p:nvPr/>
        </p:nvSpPr>
        <p:spPr bwMode="auto">
          <a:xfrm>
            <a:off x="2743200" y="2057400"/>
            <a:ext cx="1428750" cy="366713"/>
          </a:xfrm>
          <a:prstGeom prst="rect">
            <a:avLst/>
          </a:prstGeom>
          <a:noFill/>
          <a:ln w="9525">
            <a:noFill/>
            <a:miter lim="800000"/>
            <a:headEnd/>
            <a:tailEnd/>
          </a:ln>
          <a:effectLst/>
        </p:spPr>
        <p:txBody>
          <a:bodyPr wrap="none">
            <a:spAutoFit/>
          </a:bodyPr>
          <a:lstStyle/>
          <a:p>
            <a:r>
              <a:rPr kumimoji="0" lang="es-ES_tradnl" sz="1800">
                <a:latin typeface="Arial" charset="0"/>
              </a:rPr>
              <a:t>Cuello cisne</a:t>
            </a:r>
          </a:p>
        </p:txBody>
      </p:sp>
      <p:sp>
        <p:nvSpPr>
          <p:cNvPr id="88071" name="Rectangle 7"/>
          <p:cNvSpPr>
            <a:spLocks noChangeArrowheads="1"/>
          </p:cNvSpPr>
          <p:nvPr/>
        </p:nvSpPr>
        <p:spPr bwMode="auto">
          <a:xfrm>
            <a:off x="5181600" y="2743200"/>
            <a:ext cx="1403350" cy="366713"/>
          </a:xfrm>
          <a:prstGeom prst="rect">
            <a:avLst/>
          </a:prstGeom>
          <a:noFill/>
          <a:ln w="9525">
            <a:noFill/>
            <a:miter lim="800000"/>
            <a:headEnd/>
            <a:tailEnd/>
          </a:ln>
          <a:effectLst/>
        </p:spPr>
        <p:txBody>
          <a:bodyPr wrap="none">
            <a:spAutoFit/>
          </a:bodyPr>
          <a:lstStyle/>
          <a:p>
            <a:r>
              <a:rPr kumimoji="0" lang="es-ES_tradnl" sz="1800" b="1">
                <a:solidFill>
                  <a:schemeClr val="bg2"/>
                </a:solidFill>
                <a:latin typeface="Arial" charset="0"/>
              </a:rPr>
              <a:t>Biogénesis</a:t>
            </a:r>
            <a:endParaRPr kumimoji="0" lang="es-ES_tradnl" sz="1800">
              <a:latin typeface="Arial" charset="0"/>
            </a:endParaRPr>
          </a:p>
        </p:txBody>
      </p:sp>
      <p:sp>
        <p:nvSpPr>
          <p:cNvPr id="88072" name="Rectangle 8"/>
          <p:cNvSpPr>
            <a:spLocks noChangeArrowheads="1"/>
          </p:cNvSpPr>
          <p:nvPr/>
        </p:nvSpPr>
        <p:spPr bwMode="auto">
          <a:xfrm>
            <a:off x="0" y="2082800"/>
            <a:ext cx="2925763" cy="2563813"/>
          </a:xfrm>
          <a:prstGeom prst="rect">
            <a:avLst/>
          </a:prstGeom>
          <a:noFill/>
          <a:ln w="9525">
            <a:noFill/>
            <a:miter lim="800000"/>
            <a:headEnd/>
            <a:tailEnd/>
          </a:ln>
          <a:effectLst/>
        </p:spPr>
        <p:txBody>
          <a:bodyPr>
            <a:spAutoFit/>
          </a:bodyPr>
          <a:lstStyle/>
          <a:p>
            <a:r>
              <a:rPr kumimoji="0" lang="es-ES_tradnl" sz="1800">
                <a:solidFill>
                  <a:srgbClr val="110F0D"/>
                </a:solidFill>
                <a:latin typeface="Arial" charset="0"/>
              </a:rPr>
              <a:t>Conclusiones:</a:t>
            </a:r>
          </a:p>
          <a:p>
            <a:endParaRPr kumimoji="0" lang="es-ES_tradnl" sz="1800">
              <a:solidFill>
                <a:srgbClr val="110F0D"/>
              </a:solidFill>
              <a:latin typeface="Arial" charset="0"/>
            </a:endParaRPr>
          </a:p>
          <a:p>
            <a:pPr>
              <a:buFontTx/>
              <a:buChar char="•"/>
            </a:pPr>
            <a:r>
              <a:rPr kumimoji="0" lang="es-ES_tradnl" sz="1800">
                <a:solidFill>
                  <a:srgbClr val="110F0D"/>
                </a:solidFill>
                <a:latin typeface="Arial" charset="0"/>
              </a:rPr>
              <a:t>Cuello de cisne dejaba</a:t>
            </a:r>
          </a:p>
          <a:p>
            <a:r>
              <a:rPr kumimoji="0" lang="es-ES_tradnl" sz="1800">
                <a:solidFill>
                  <a:srgbClr val="110F0D"/>
                </a:solidFill>
                <a:latin typeface="Arial" charset="0"/>
              </a:rPr>
              <a:t>Ingresar el aire, polvo en la parte inferior del cuello</a:t>
            </a:r>
          </a:p>
          <a:p>
            <a:endParaRPr kumimoji="0" lang="es-ES_tradnl" sz="1800">
              <a:solidFill>
                <a:srgbClr val="110F0D"/>
              </a:solidFill>
              <a:latin typeface="Arial" charset="0"/>
            </a:endParaRPr>
          </a:p>
          <a:p>
            <a:pPr>
              <a:buFontTx/>
              <a:buChar char="•"/>
            </a:pPr>
            <a:r>
              <a:rPr kumimoji="0" lang="es-ES_tradnl" sz="1800">
                <a:solidFill>
                  <a:srgbClr val="110F0D"/>
                </a:solidFill>
                <a:latin typeface="Arial" charset="0"/>
              </a:rPr>
              <a:t>Generación microorganis.</a:t>
            </a:r>
          </a:p>
          <a:p>
            <a:r>
              <a:rPr kumimoji="0" lang="es-ES_tradnl" sz="1800">
                <a:solidFill>
                  <a:srgbClr val="110F0D"/>
                </a:solidFill>
                <a:latin typeface="Arial" charset="0"/>
              </a:rPr>
              <a:t> dependía del otros microorganism. del polvo</a:t>
            </a:r>
            <a:endParaRPr kumimoji="0" lang="es-ES_tradnl" sz="180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2286000"/>
            <a:ext cx="7772400" cy="1143000"/>
          </a:xfrm>
        </p:spPr>
        <p:txBody>
          <a:bodyPr/>
          <a:lstStyle/>
          <a:p>
            <a:r>
              <a:rPr lang="es-EC" sz="4000" smtClean="0"/>
              <a:t>CLASIFICACIÓN DE LOS SERES VIVOS</a:t>
            </a:r>
            <a:endParaRPr lang="es-ES" sz="4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C" sz="3600" smtClean="0"/>
              <a:t>LA HISTORIA DE LA CLASIFICACIÓN</a:t>
            </a:r>
            <a:endParaRPr lang="es-ES" sz="3600" smtClean="0"/>
          </a:p>
        </p:txBody>
      </p:sp>
      <p:sp>
        <p:nvSpPr>
          <p:cNvPr id="91139" name="Rectangle 3"/>
          <p:cNvSpPr>
            <a:spLocks noGrp="1" noChangeArrowheads="1"/>
          </p:cNvSpPr>
          <p:nvPr>
            <p:ph type="body" sz="half" idx="1"/>
          </p:nvPr>
        </p:nvSpPr>
        <p:spPr>
          <a:xfrm>
            <a:off x="1066800" y="2101850"/>
            <a:ext cx="3814763" cy="4114800"/>
          </a:xfrm>
        </p:spPr>
        <p:txBody>
          <a:bodyPr/>
          <a:lstStyle/>
          <a:p>
            <a:pPr marL="342900" indent="-342900"/>
            <a:r>
              <a:rPr lang="es-EC" sz="2000" b="1" smtClean="0"/>
              <a:t>¿Por qué se necesita un sistema de clasificación?</a:t>
            </a:r>
          </a:p>
          <a:p>
            <a:pPr marL="742950" lvl="1" indent="-285750"/>
            <a:r>
              <a:rPr lang="es-EC" sz="1800" b="1" smtClean="0"/>
              <a:t>Imaginar una biblioteca con libros iguales, sin catálogos y con un bibliotecario que habla otro idioma.</a:t>
            </a:r>
          </a:p>
          <a:p>
            <a:pPr marL="742950" lvl="1" indent="-285750"/>
            <a:r>
              <a:rPr lang="es-EC" sz="1800" b="1" smtClean="0"/>
              <a:t>Esta situación es similar a la que enfrentaron los primeros biólogos.</a:t>
            </a:r>
            <a:endParaRPr lang="es-ES" sz="1800" b="1" smtClean="0"/>
          </a:p>
        </p:txBody>
      </p:sp>
      <p:pic>
        <p:nvPicPr>
          <p:cNvPr id="91140" name="Picture 4" descr="bi_biblioteca"/>
          <p:cNvPicPr>
            <a:picLocks noChangeAspect="1" noChangeArrowheads="1"/>
          </p:cNvPicPr>
          <p:nvPr/>
        </p:nvPicPr>
        <p:blipFill>
          <a:blip r:embed="rId2"/>
          <a:srcRect/>
          <a:stretch>
            <a:fillRect/>
          </a:stretch>
        </p:blipFill>
        <p:spPr bwMode="auto">
          <a:xfrm>
            <a:off x="5084763" y="1736725"/>
            <a:ext cx="3375025" cy="46450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s-EC" sz="4000" smtClean="0"/>
              <a:t>¿Por qué se necesita un sistema de clasificación?</a:t>
            </a:r>
            <a:endParaRPr lang="es-ES" sz="4000" smtClean="0"/>
          </a:p>
        </p:txBody>
      </p:sp>
      <p:sp>
        <p:nvSpPr>
          <p:cNvPr id="92163" name="Rectangle 3"/>
          <p:cNvSpPr>
            <a:spLocks noGrp="1" noChangeArrowheads="1"/>
          </p:cNvSpPr>
          <p:nvPr>
            <p:ph type="body" sz="half" idx="2"/>
          </p:nvPr>
        </p:nvSpPr>
        <p:spPr>
          <a:xfrm>
            <a:off x="4648200" y="1981200"/>
            <a:ext cx="4038600" cy="4256088"/>
          </a:xfrm>
        </p:spPr>
        <p:txBody>
          <a:bodyPr/>
          <a:lstStyle/>
          <a:p>
            <a:pPr>
              <a:lnSpc>
                <a:spcPct val="80000"/>
              </a:lnSpc>
            </a:pPr>
            <a:r>
              <a:rPr lang="es-EC" sz="2400" smtClean="0"/>
              <a:t>Se han descubierto más de un millón de especies de animales y más de 325.000 especies de plantas.</a:t>
            </a:r>
          </a:p>
          <a:p>
            <a:pPr lvl="1">
              <a:lnSpc>
                <a:spcPct val="80000"/>
              </a:lnSpc>
            </a:pPr>
            <a:r>
              <a:rPr lang="es-EC" sz="2000" smtClean="0"/>
              <a:t>La lista aumenta cada año. </a:t>
            </a:r>
          </a:p>
          <a:p>
            <a:pPr>
              <a:lnSpc>
                <a:spcPct val="80000"/>
              </a:lnSpc>
            </a:pPr>
            <a:r>
              <a:rPr lang="es-EC" sz="2400" smtClean="0"/>
              <a:t>Una de las tareas de un científico es buscar orden donde parece haber desorden.</a:t>
            </a:r>
          </a:p>
          <a:p>
            <a:pPr lvl="1">
              <a:lnSpc>
                <a:spcPct val="80000"/>
              </a:lnSpc>
            </a:pPr>
            <a:r>
              <a:rPr lang="es-EC" sz="2000" smtClean="0"/>
              <a:t>Para ello, se han desarrollado sistemas para agrupar o clasificar los organismos.</a:t>
            </a:r>
          </a:p>
        </p:txBody>
      </p:sp>
      <p:pic>
        <p:nvPicPr>
          <p:cNvPr id="92164" name="Picture 4" descr="biodiversidad"/>
          <p:cNvPicPr>
            <a:picLocks noChangeAspect="1" noChangeArrowheads="1"/>
          </p:cNvPicPr>
          <p:nvPr>
            <p:ph sz="half" idx="1"/>
          </p:nvPr>
        </p:nvPicPr>
        <p:blipFill>
          <a:blip r:embed="rId2"/>
          <a:srcRect/>
          <a:stretch>
            <a:fillRect/>
          </a:stretch>
        </p:blipFill>
        <p:spPr>
          <a:xfrm>
            <a:off x="250825" y="2133600"/>
            <a:ext cx="4357688" cy="3740150"/>
          </a:xfrm>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C" smtClean="0"/>
              <a:t>Taxonomía</a:t>
            </a:r>
            <a:endParaRPr lang="es-ES" smtClean="0"/>
          </a:p>
        </p:txBody>
      </p:sp>
      <p:sp>
        <p:nvSpPr>
          <p:cNvPr id="93187" name="Rectangle 3"/>
          <p:cNvSpPr>
            <a:spLocks noGrp="1" noChangeArrowheads="1"/>
          </p:cNvSpPr>
          <p:nvPr>
            <p:ph type="body" sz="half" idx="1"/>
          </p:nvPr>
        </p:nvSpPr>
        <p:spPr>
          <a:xfrm>
            <a:off x="457200" y="1981200"/>
            <a:ext cx="4038600" cy="4327525"/>
          </a:xfrm>
        </p:spPr>
        <p:txBody>
          <a:bodyPr/>
          <a:lstStyle/>
          <a:p>
            <a:pPr>
              <a:lnSpc>
                <a:spcPct val="80000"/>
              </a:lnSpc>
            </a:pPr>
            <a:r>
              <a:rPr lang="es-EC" sz="2000" smtClean="0"/>
              <a:t>Es la ciencia de la clasificación que comprende identificar y dar nombre a los organismos, así como, buscar orden en la diversidad.</a:t>
            </a:r>
          </a:p>
          <a:p>
            <a:pPr lvl="1">
              <a:lnSpc>
                <a:spcPct val="80000"/>
              </a:lnSpc>
            </a:pPr>
            <a:r>
              <a:rPr lang="es-EC" sz="1800" smtClean="0"/>
              <a:t>Un taxónomo trata de entender las relaciones entre los organismos y de identificar y dar nombre a los organismos </a:t>
            </a:r>
            <a:r>
              <a:rPr lang="es-EC" sz="1800" smtClean="0">
                <a:solidFill>
                  <a:srgbClr val="FF3300"/>
                </a:solidFill>
              </a:rPr>
              <a:t>(características del grupo = características del individuo)</a:t>
            </a:r>
            <a:r>
              <a:rPr lang="es-EC" sz="1800" smtClean="0"/>
              <a:t>.</a:t>
            </a:r>
          </a:p>
          <a:p>
            <a:pPr>
              <a:lnSpc>
                <a:spcPct val="80000"/>
              </a:lnSpc>
            </a:pPr>
            <a:r>
              <a:rPr lang="es-EC" sz="2000" smtClean="0"/>
              <a:t>Un sistema de clasificación provee una forma conveniente de no perder de vista a todas las formas de vida conocidas.</a:t>
            </a:r>
            <a:endParaRPr lang="es-ES" sz="2000" smtClean="0"/>
          </a:p>
        </p:txBody>
      </p:sp>
      <p:pic>
        <p:nvPicPr>
          <p:cNvPr id="93188" name="Picture 4"/>
          <p:cNvPicPr>
            <a:picLocks noChangeAspect="1" noChangeArrowheads="1"/>
          </p:cNvPicPr>
          <p:nvPr>
            <p:ph sz="half" idx="2"/>
          </p:nvPr>
        </p:nvPicPr>
        <p:blipFill>
          <a:blip r:embed="rId2"/>
          <a:srcRect/>
          <a:stretch>
            <a:fillRect/>
          </a:stretch>
        </p:blipFill>
        <p:spPr>
          <a:xfrm>
            <a:off x="5029200" y="2243138"/>
            <a:ext cx="3805238" cy="3832225"/>
          </a:xfr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9538" y="1066800"/>
            <a:ext cx="6753225" cy="577850"/>
          </a:xfrm>
        </p:spPr>
        <p:txBody>
          <a:bodyPr/>
          <a:lstStyle/>
          <a:p>
            <a:r>
              <a:rPr lang="es-EC" smtClean="0"/>
              <a:t>La generación espontánea</a:t>
            </a:r>
            <a:endParaRPr lang="es-ES" smtClean="0"/>
          </a:p>
        </p:txBody>
      </p:sp>
      <p:sp>
        <p:nvSpPr>
          <p:cNvPr id="40963" name="Rectangle 3"/>
          <p:cNvSpPr>
            <a:spLocks noChangeArrowheads="1"/>
          </p:cNvSpPr>
          <p:nvPr/>
        </p:nvSpPr>
        <p:spPr bwMode="auto">
          <a:xfrm>
            <a:off x="1357313" y="114300"/>
            <a:ext cx="9144000" cy="0"/>
          </a:xfrm>
          <a:prstGeom prst="rect">
            <a:avLst/>
          </a:prstGeom>
          <a:noFill/>
          <a:ln w="9525">
            <a:noFill/>
            <a:miter lim="800000"/>
            <a:headEnd/>
            <a:tailEnd/>
          </a:ln>
          <a:effectLst/>
        </p:spPr>
        <p:txBody>
          <a:bodyPr>
            <a:spAutoFit/>
          </a:bodyPr>
          <a:lstStyle/>
          <a:p>
            <a:endParaRPr lang="es-ES"/>
          </a:p>
        </p:txBody>
      </p:sp>
      <p:graphicFrame>
        <p:nvGraphicFramePr>
          <p:cNvPr id="121856" name="Object 1024"/>
          <p:cNvGraphicFramePr>
            <a:graphicFrameLocks noChangeAspect="1"/>
          </p:cNvGraphicFramePr>
          <p:nvPr/>
        </p:nvGraphicFramePr>
        <p:xfrm>
          <a:off x="2133600" y="1347788"/>
          <a:ext cx="5026025" cy="4976812"/>
        </p:xfrm>
        <a:graphic>
          <a:graphicData uri="http://schemas.openxmlformats.org/presentationml/2006/ole">
            <p:oleObj spid="_x0000_s121856" name="Drawing" r:id="rId3" imgW="1188000" imgH="1220400" progId="FLW3Drawing">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anchor="ctr"/>
          <a:lstStyle/>
          <a:p>
            <a:r>
              <a:rPr lang="es-EC" smtClean="0"/>
              <a:t>Taxonomía</a:t>
            </a:r>
            <a:endParaRPr lang="es-ES" smtClean="0"/>
          </a:p>
        </p:txBody>
      </p:sp>
      <p:sp>
        <p:nvSpPr>
          <p:cNvPr id="94211" name="Rectangle 3"/>
          <p:cNvSpPr>
            <a:spLocks noGrp="1" noChangeArrowheads="1"/>
          </p:cNvSpPr>
          <p:nvPr>
            <p:ph type="body" sz="half" idx="1"/>
          </p:nvPr>
        </p:nvSpPr>
        <p:spPr>
          <a:xfrm>
            <a:off x="1066800" y="2101850"/>
            <a:ext cx="7772400" cy="1976438"/>
          </a:xfrm>
        </p:spPr>
        <p:txBody>
          <a:bodyPr/>
          <a:lstStyle/>
          <a:p>
            <a:pPr marL="342900" indent="-342900">
              <a:lnSpc>
                <a:spcPct val="90000"/>
              </a:lnSpc>
            </a:pPr>
            <a:r>
              <a:rPr lang="es-EC" sz="1800" smtClean="0"/>
              <a:t>Los organismos se clasifican para proveer una base precisa para nombrarlos igual en todo el mundo; ya que, los nombres comunes pueden inducir a equivocaciones. Ej.:</a:t>
            </a:r>
          </a:p>
          <a:p>
            <a:pPr marL="742950" lvl="1" indent="-285750">
              <a:lnSpc>
                <a:spcPct val="90000"/>
              </a:lnSpc>
            </a:pPr>
            <a:r>
              <a:rPr lang="es-EC" sz="1600" smtClean="0"/>
              <a:t>caballo de mar		pez</a:t>
            </a:r>
          </a:p>
          <a:p>
            <a:pPr marL="742950" lvl="1" indent="-285750">
              <a:lnSpc>
                <a:spcPct val="90000"/>
              </a:lnSpc>
            </a:pPr>
            <a:r>
              <a:rPr lang="es-EC" sz="1600" smtClean="0"/>
              <a:t>pepino de mar		animal</a:t>
            </a:r>
          </a:p>
          <a:p>
            <a:pPr marL="742950" lvl="1" indent="-285750">
              <a:lnSpc>
                <a:spcPct val="90000"/>
              </a:lnSpc>
            </a:pPr>
            <a:r>
              <a:rPr lang="es-EC" sz="1600" smtClean="0"/>
              <a:t>gusano de aro		hongo</a:t>
            </a:r>
          </a:p>
          <a:p>
            <a:pPr marL="742950" lvl="1" indent="-285750">
              <a:lnSpc>
                <a:spcPct val="90000"/>
              </a:lnSpc>
            </a:pPr>
            <a:endParaRPr lang="es-EC" sz="1600" smtClean="0"/>
          </a:p>
          <a:p>
            <a:pPr marL="342900" indent="-342900">
              <a:lnSpc>
                <a:spcPct val="90000"/>
              </a:lnSpc>
            </a:pPr>
            <a:endParaRPr lang="es-EC" sz="1800" smtClean="0"/>
          </a:p>
          <a:p>
            <a:pPr marL="342900" indent="-342900">
              <a:lnSpc>
                <a:spcPct val="90000"/>
              </a:lnSpc>
            </a:pPr>
            <a:endParaRPr lang="es-ES" sz="1800" smtClean="0"/>
          </a:p>
        </p:txBody>
      </p:sp>
      <p:pic>
        <p:nvPicPr>
          <p:cNvPr id="94212" name="Picture 4" descr="jellyfish"/>
          <p:cNvPicPr>
            <a:picLocks noChangeAspect="1" noChangeArrowheads="1"/>
          </p:cNvPicPr>
          <p:nvPr>
            <p:ph sz="half" idx="2"/>
          </p:nvPr>
        </p:nvPicPr>
        <p:blipFill>
          <a:blip r:embed="rId2"/>
          <a:srcRect/>
          <a:stretch>
            <a:fillRect/>
          </a:stretch>
        </p:blipFill>
        <p:spPr>
          <a:xfrm>
            <a:off x="3419475" y="4195763"/>
            <a:ext cx="2520950" cy="2041525"/>
          </a:xfrm>
          <a:ln/>
        </p:spPr>
      </p:pic>
      <p:sp>
        <p:nvSpPr>
          <p:cNvPr id="94213" name="Line 5"/>
          <p:cNvSpPr>
            <a:spLocks noChangeShapeType="1"/>
          </p:cNvSpPr>
          <p:nvPr/>
        </p:nvSpPr>
        <p:spPr bwMode="auto">
          <a:xfrm>
            <a:off x="2916238" y="3068638"/>
            <a:ext cx="1152525" cy="0"/>
          </a:xfrm>
          <a:prstGeom prst="line">
            <a:avLst/>
          </a:prstGeom>
          <a:noFill/>
          <a:ln w="9525">
            <a:solidFill>
              <a:schemeClr val="tx1"/>
            </a:solidFill>
            <a:round/>
            <a:headEnd/>
            <a:tailEnd type="triangle" w="med" len="med"/>
          </a:ln>
          <a:effectLst/>
        </p:spPr>
        <p:txBody>
          <a:bodyPr/>
          <a:lstStyle/>
          <a:p>
            <a:endParaRPr lang="es-ES"/>
          </a:p>
        </p:txBody>
      </p:sp>
      <p:sp>
        <p:nvSpPr>
          <p:cNvPr id="94214" name="Line 6"/>
          <p:cNvSpPr>
            <a:spLocks noChangeShapeType="1"/>
          </p:cNvSpPr>
          <p:nvPr/>
        </p:nvSpPr>
        <p:spPr bwMode="auto">
          <a:xfrm>
            <a:off x="2914650" y="3357563"/>
            <a:ext cx="1152525" cy="0"/>
          </a:xfrm>
          <a:prstGeom prst="line">
            <a:avLst/>
          </a:prstGeom>
          <a:noFill/>
          <a:ln w="9525">
            <a:solidFill>
              <a:schemeClr val="tx1"/>
            </a:solidFill>
            <a:round/>
            <a:headEnd/>
            <a:tailEnd type="triangle" w="med" len="med"/>
          </a:ln>
          <a:effectLst/>
        </p:spPr>
        <p:txBody>
          <a:bodyPr/>
          <a:lstStyle/>
          <a:p>
            <a:endParaRPr lang="es-ES"/>
          </a:p>
        </p:txBody>
      </p:sp>
      <p:sp>
        <p:nvSpPr>
          <p:cNvPr id="94215" name="Line 7"/>
          <p:cNvSpPr>
            <a:spLocks noChangeShapeType="1"/>
          </p:cNvSpPr>
          <p:nvPr/>
        </p:nvSpPr>
        <p:spPr bwMode="auto">
          <a:xfrm>
            <a:off x="2916238" y="3644900"/>
            <a:ext cx="1152525" cy="0"/>
          </a:xfrm>
          <a:prstGeom prst="line">
            <a:avLst/>
          </a:prstGeom>
          <a:noFill/>
          <a:ln w="9525">
            <a:solidFill>
              <a:schemeClr val="tx1"/>
            </a:solidFill>
            <a:round/>
            <a:headEnd/>
            <a:tailEnd type="triangle" w="med" len="med"/>
          </a:ln>
          <a:effectLst/>
        </p:spPr>
        <p:txBody>
          <a:bodyPr/>
          <a:lstStyle/>
          <a:p>
            <a:endParaRPr lang="es-ES"/>
          </a:p>
        </p:txBody>
      </p:sp>
      <p:pic>
        <p:nvPicPr>
          <p:cNvPr id="94216" name="Picture 8" descr="silvfish"/>
          <p:cNvPicPr>
            <a:picLocks noChangeAspect="1" noChangeArrowheads="1"/>
          </p:cNvPicPr>
          <p:nvPr/>
        </p:nvPicPr>
        <p:blipFill>
          <a:blip r:embed="rId3"/>
          <a:srcRect/>
          <a:stretch>
            <a:fillRect/>
          </a:stretch>
        </p:blipFill>
        <p:spPr bwMode="auto">
          <a:xfrm>
            <a:off x="827088" y="3933825"/>
            <a:ext cx="2879725" cy="2703513"/>
          </a:xfrm>
          <a:prstGeom prst="rect">
            <a:avLst/>
          </a:prstGeom>
          <a:noFill/>
        </p:spPr>
      </p:pic>
      <p:pic>
        <p:nvPicPr>
          <p:cNvPr id="94217" name="Picture 9" descr="sepia"/>
          <p:cNvPicPr>
            <a:picLocks noChangeAspect="1" noChangeArrowheads="1"/>
          </p:cNvPicPr>
          <p:nvPr>
            <p:ph sz="quarter" idx="4294967295"/>
          </p:nvPr>
        </p:nvPicPr>
        <p:blipFill>
          <a:blip r:embed="rId4"/>
          <a:srcRect/>
          <a:stretch>
            <a:fillRect/>
          </a:stretch>
        </p:blipFill>
        <p:spPr>
          <a:xfrm>
            <a:off x="6443663" y="4151313"/>
            <a:ext cx="2303462" cy="2085975"/>
          </a:xfr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5800" y="2286000"/>
            <a:ext cx="7772400" cy="1143000"/>
          </a:xfrm>
        </p:spPr>
        <p:txBody>
          <a:bodyPr/>
          <a:lstStyle/>
          <a:p>
            <a:r>
              <a:rPr lang="es-MX" smtClean="0"/>
              <a:t>Los sistemas de clasificación</a:t>
            </a:r>
          </a:p>
        </p:txBody>
      </p:sp>
      <p:sp>
        <p:nvSpPr>
          <p:cNvPr id="95235" name="Rectangle 3"/>
          <p:cNvSpPr>
            <a:spLocks noGrp="1" noChangeArrowheads="1"/>
          </p:cNvSpPr>
          <p:nvPr>
            <p:ph type="subTitle" idx="1"/>
          </p:nvPr>
        </p:nvSpPr>
        <p:spPr/>
        <p:txBody>
          <a:bodyPr/>
          <a:lstStyle/>
          <a:p>
            <a:endParaRPr lang="es-MX"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MX" smtClean="0"/>
              <a:t>Los sistemas de clasificación</a:t>
            </a:r>
          </a:p>
        </p:txBody>
      </p:sp>
      <p:sp>
        <p:nvSpPr>
          <p:cNvPr id="96259" name="Rectangle 3"/>
          <p:cNvSpPr>
            <a:spLocks noGrp="1" noChangeArrowheads="1"/>
          </p:cNvSpPr>
          <p:nvPr>
            <p:ph type="body" sz="half" idx="1"/>
          </p:nvPr>
        </p:nvSpPr>
        <p:spPr>
          <a:xfrm>
            <a:off x="322263" y="1844675"/>
            <a:ext cx="4681537" cy="4543425"/>
          </a:xfrm>
        </p:spPr>
        <p:txBody>
          <a:bodyPr/>
          <a:lstStyle/>
          <a:p>
            <a:pPr>
              <a:lnSpc>
                <a:spcPct val="80000"/>
              </a:lnSpc>
            </a:pPr>
            <a:r>
              <a:rPr lang="es-MX" sz="2000" smtClean="0"/>
              <a:t>Filósofo griego Aristóteles (350 A.C.): dividió en reino vegetal y animal. Introdujo el término </a:t>
            </a:r>
            <a:r>
              <a:rPr lang="es-MX" sz="2000" i="1" smtClean="0"/>
              <a:t>especie</a:t>
            </a:r>
            <a:r>
              <a:rPr lang="es-MX" sz="2000" smtClean="0"/>
              <a:t> (“formas similares de vida”).</a:t>
            </a:r>
          </a:p>
          <a:p>
            <a:pPr lvl="1">
              <a:lnSpc>
                <a:spcPct val="80000"/>
              </a:lnSpc>
            </a:pPr>
            <a:r>
              <a:rPr lang="es-MX" sz="1800" smtClean="0"/>
              <a:t>Actualmente especie: “un grupo de organismos de una clase en particular, estrechamente relacionados, que pueden entrecruzarse y producir crías fértiles”.</a:t>
            </a:r>
          </a:p>
          <a:p>
            <a:pPr lvl="1">
              <a:lnSpc>
                <a:spcPct val="80000"/>
              </a:lnSpc>
            </a:pPr>
            <a:r>
              <a:rPr lang="es-MX" sz="1800" smtClean="0"/>
              <a:t>Dividió a los animales según su hábitat en: terrestres, marinos y aéreos. </a:t>
            </a:r>
            <a:endParaRPr lang="es-MX" sz="1800" smtClean="0">
              <a:solidFill>
                <a:srgbClr val="FF3300"/>
              </a:solidFill>
            </a:endParaRPr>
          </a:p>
          <a:p>
            <a:pPr lvl="1">
              <a:lnSpc>
                <a:spcPct val="80000"/>
              </a:lnSpc>
              <a:buFont typeface="Wingdings" pitchFamily="2" charset="2"/>
              <a:buNone/>
            </a:pPr>
            <a:r>
              <a:rPr lang="es-MX" sz="1800" smtClean="0">
                <a:solidFill>
                  <a:srgbClr val="FF3300"/>
                </a:solidFill>
              </a:rPr>
              <a:t>	¿Problemas?</a:t>
            </a:r>
          </a:p>
          <a:p>
            <a:pPr lvl="1">
              <a:lnSpc>
                <a:spcPct val="80000"/>
              </a:lnSpc>
              <a:buFont typeface="Wingdings" pitchFamily="2" charset="2"/>
              <a:buNone/>
            </a:pPr>
            <a:r>
              <a:rPr lang="es-MX" sz="1800" smtClean="0"/>
              <a:t>	agrupaba animales estructuralmente diferentes y separaba a muchos que eran similares.</a:t>
            </a:r>
          </a:p>
        </p:txBody>
      </p:sp>
      <p:sp>
        <p:nvSpPr>
          <p:cNvPr id="96260"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96261" name="AutoShape 5"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pic>
        <p:nvPicPr>
          <p:cNvPr id="96262" name="Picture 6" descr="aristoteles"/>
          <p:cNvPicPr>
            <a:picLocks noChangeAspect="1" noChangeArrowheads="1"/>
          </p:cNvPicPr>
          <p:nvPr/>
        </p:nvPicPr>
        <p:blipFill>
          <a:blip r:embed="rId3"/>
          <a:srcRect/>
          <a:stretch>
            <a:fillRect/>
          </a:stretch>
        </p:blipFill>
        <p:spPr bwMode="auto">
          <a:xfrm>
            <a:off x="5187950" y="1989138"/>
            <a:ext cx="3560763" cy="41052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p:spPr>
        <p:txBody>
          <a:bodyPr anchor="ctr"/>
          <a:lstStyle/>
          <a:p>
            <a:r>
              <a:rPr lang="es-MX" smtClean="0"/>
              <a:t>Los sistemas de clasificación</a:t>
            </a:r>
          </a:p>
        </p:txBody>
      </p:sp>
      <p:sp>
        <p:nvSpPr>
          <p:cNvPr id="97283" name="Rectangle 3"/>
          <p:cNvSpPr>
            <a:spLocks noGrp="1" noChangeArrowheads="1"/>
          </p:cNvSpPr>
          <p:nvPr>
            <p:ph type="body" sz="half" idx="2"/>
          </p:nvPr>
        </p:nvSpPr>
        <p:spPr>
          <a:xfrm>
            <a:off x="4140200" y="1981200"/>
            <a:ext cx="4752975" cy="4400550"/>
          </a:xfrm>
        </p:spPr>
        <p:txBody>
          <a:bodyPr/>
          <a:lstStyle/>
          <a:p>
            <a:pPr marL="342900" indent="-342900">
              <a:lnSpc>
                <a:spcPct val="90000"/>
              </a:lnSpc>
            </a:pPr>
            <a:r>
              <a:rPr lang="es-MX" sz="2400" smtClean="0"/>
              <a:t>Botánico griego Teofrasto (discípulo de Aristóteles).</a:t>
            </a:r>
          </a:p>
          <a:p>
            <a:pPr marL="742950" lvl="1" indent="-285750">
              <a:lnSpc>
                <a:spcPct val="90000"/>
              </a:lnSpc>
            </a:pPr>
            <a:r>
              <a:rPr lang="es-MX" sz="2000" smtClean="0"/>
              <a:t>Desarrolló un sistema para clasificar las plantas según sus hábitos de crecimiento:</a:t>
            </a:r>
          </a:p>
          <a:p>
            <a:pPr marL="1143000" lvl="2">
              <a:lnSpc>
                <a:spcPct val="90000"/>
              </a:lnSpc>
            </a:pPr>
            <a:r>
              <a:rPr lang="es-MX" sz="1800" smtClean="0"/>
              <a:t>Hierbas (sin tallo leñosos)</a:t>
            </a:r>
          </a:p>
          <a:p>
            <a:pPr marL="1143000" lvl="2">
              <a:lnSpc>
                <a:spcPct val="90000"/>
              </a:lnSpc>
            </a:pPr>
            <a:r>
              <a:rPr lang="es-MX" sz="1800" smtClean="0"/>
              <a:t>Arbustos (con tallos)</a:t>
            </a:r>
          </a:p>
          <a:p>
            <a:pPr marL="1143000" lvl="2">
              <a:lnSpc>
                <a:spcPct val="90000"/>
              </a:lnSpc>
            </a:pPr>
            <a:r>
              <a:rPr lang="es-MX" sz="1800" smtClean="0"/>
              <a:t>Árboles (tallo leñoso principal)</a:t>
            </a:r>
          </a:p>
          <a:p>
            <a:pPr marL="742950" lvl="1" indent="-285750">
              <a:lnSpc>
                <a:spcPct val="90000"/>
              </a:lnSpc>
            </a:pPr>
            <a:r>
              <a:rPr lang="es-MX" sz="2000" smtClean="0"/>
              <a:t>Introdujo la idea de la clasificación basada en similitud de estructuras.</a:t>
            </a:r>
          </a:p>
          <a:p>
            <a:pPr marL="742950" lvl="1" indent="-285750">
              <a:lnSpc>
                <a:spcPct val="90000"/>
              </a:lnSpc>
            </a:pPr>
            <a:r>
              <a:rPr lang="es-MX" sz="2000" smtClean="0"/>
              <a:t>Ambas teórias se mantuvieron en uso durante 2000 años.</a:t>
            </a:r>
          </a:p>
        </p:txBody>
      </p:sp>
      <p:pic>
        <p:nvPicPr>
          <p:cNvPr id="97284" name="Picture 4" descr="as-teofrastos"/>
          <p:cNvPicPr>
            <a:picLocks noChangeAspect="1" noChangeArrowheads="1"/>
          </p:cNvPicPr>
          <p:nvPr/>
        </p:nvPicPr>
        <p:blipFill>
          <a:blip r:embed="rId2"/>
          <a:srcRect/>
          <a:stretch>
            <a:fillRect/>
          </a:stretch>
        </p:blipFill>
        <p:spPr bwMode="auto">
          <a:xfrm>
            <a:off x="900113" y="1916113"/>
            <a:ext cx="2722562" cy="46085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a:ln/>
        </p:spPr>
        <p:txBody>
          <a:bodyPr anchor="ctr"/>
          <a:lstStyle/>
          <a:p>
            <a:r>
              <a:rPr lang="es-MX" smtClean="0"/>
              <a:t>Los sistemas de clasificación</a:t>
            </a:r>
          </a:p>
        </p:txBody>
      </p:sp>
      <p:sp>
        <p:nvSpPr>
          <p:cNvPr id="98307" name="Rectangle 3"/>
          <p:cNvSpPr>
            <a:spLocks noGrp="1" noChangeArrowheads="1"/>
          </p:cNvSpPr>
          <p:nvPr>
            <p:ph type="body" sz="half" idx="1"/>
          </p:nvPr>
        </p:nvSpPr>
        <p:spPr>
          <a:xfrm>
            <a:off x="1066800" y="2101850"/>
            <a:ext cx="3814763" cy="4114800"/>
          </a:xfrm>
        </p:spPr>
        <p:txBody>
          <a:bodyPr/>
          <a:lstStyle/>
          <a:p>
            <a:pPr marL="342900" indent="-342900">
              <a:lnSpc>
                <a:spcPct val="90000"/>
              </a:lnSpc>
            </a:pPr>
            <a:r>
              <a:rPr lang="es-MX" sz="2000" smtClean="0"/>
              <a:t>Los sistemas de Aristóteles y Teofrasto se mantuvieron casi 2000 años.</a:t>
            </a:r>
          </a:p>
          <a:p>
            <a:pPr marL="342900" indent="-342900">
              <a:lnSpc>
                <a:spcPct val="90000"/>
              </a:lnSpc>
            </a:pPr>
            <a:r>
              <a:rPr lang="es-MX" sz="2000" smtClean="0"/>
              <a:t>Hasta los siglos XVI y XVII, cuando los exploradores llevaron a Europa plantas y animales sin identificar de otras tierras.</a:t>
            </a:r>
          </a:p>
          <a:p>
            <a:pPr marL="342900" indent="-342900">
              <a:lnSpc>
                <a:spcPct val="90000"/>
              </a:lnSpc>
            </a:pPr>
            <a:r>
              <a:rPr lang="es-MX" sz="2000" smtClean="0"/>
              <a:t>Se necesitaba otro sistema e hicieron listas organizadas de acuerdo con las características estructurales y el valor medicinal. </a:t>
            </a:r>
          </a:p>
        </p:txBody>
      </p:sp>
      <p:pic>
        <p:nvPicPr>
          <p:cNvPr id="98308" name="Picture 4" descr="sabila"/>
          <p:cNvPicPr>
            <a:picLocks noChangeAspect="1" noChangeArrowheads="1"/>
          </p:cNvPicPr>
          <p:nvPr/>
        </p:nvPicPr>
        <p:blipFill>
          <a:blip r:embed="rId2"/>
          <a:srcRect/>
          <a:stretch>
            <a:fillRect/>
          </a:stretch>
        </p:blipFill>
        <p:spPr bwMode="auto">
          <a:xfrm>
            <a:off x="6691313" y="3644900"/>
            <a:ext cx="2273300" cy="3065463"/>
          </a:xfrm>
          <a:prstGeom prst="rect">
            <a:avLst/>
          </a:prstGeom>
          <a:noFill/>
        </p:spPr>
      </p:pic>
      <p:pic>
        <p:nvPicPr>
          <p:cNvPr id="98309" name="Picture 5" descr="Cinchona Officinalis"/>
          <p:cNvPicPr>
            <a:picLocks noChangeAspect="1" noChangeArrowheads="1"/>
          </p:cNvPicPr>
          <p:nvPr/>
        </p:nvPicPr>
        <p:blipFill>
          <a:blip r:embed="rId3"/>
          <a:srcRect/>
          <a:stretch>
            <a:fillRect/>
          </a:stretch>
        </p:blipFill>
        <p:spPr bwMode="auto">
          <a:xfrm>
            <a:off x="4637088" y="1711325"/>
            <a:ext cx="2095500" cy="25812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066800" y="838200"/>
            <a:ext cx="7772400" cy="381000"/>
          </a:xfrm>
        </p:spPr>
        <p:txBody>
          <a:bodyPr/>
          <a:lstStyle/>
          <a:p>
            <a:r>
              <a:rPr lang="es-MX" smtClean="0"/>
              <a:t>Los sistemas de clasificación</a:t>
            </a:r>
          </a:p>
        </p:txBody>
      </p:sp>
      <p:sp>
        <p:nvSpPr>
          <p:cNvPr id="99331" name="AutoShape 3"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99332" name="AutoShape 4"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pic>
        <p:nvPicPr>
          <p:cNvPr id="99333" name="Picture 5" descr="raysmall">
            <a:hlinkClick r:id="rId3"/>
          </p:cNvPr>
          <p:cNvPicPr>
            <a:picLocks noChangeAspect="1" noChangeArrowheads="1"/>
          </p:cNvPicPr>
          <p:nvPr>
            <p:ph type="body" sz="half" idx="1"/>
          </p:nvPr>
        </p:nvPicPr>
        <p:blipFill>
          <a:blip r:embed="rId4"/>
          <a:srcRect/>
          <a:stretch>
            <a:fillRect/>
          </a:stretch>
        </p:blipFill>
        <p:spPr>
          <a:xfrm>
            <a:off x="958850" y="1844675"/>
            <a:ext cx="3408363" cy="4543425"/>
          </a:xfrm>
        </p:spPr>
      </p:pic>
      <p:sp>
        <p:nvSpPr>
          <p:cNvPr id="99334" name="Rectangle 6"/>
          <p:cNvSpPr>
            <a:spLocks noChangeArrowheads="1"/>
          </p:cNvSpPr>
          <p:nvPr/>
        </p:nvSpPr>
        <p:spPr bwMode="auto">
          <a:xfrm>
            <a:off x="4464050" y="1447800"/>
            <a:ext cx="4679950" cy="4256088"/>
          </a:xfrm>
          <a:prstGeom prst="rect">
            <a:avLst/>
          </a:prstGeom>
          <a:noFill/>
          <a:ln w="9525">
            <a:noFill/>
            <a:miter lim="800000"/>
            <a:headEnd/>
            <a:tailEnd/>
          </a:ln>
          <a:effectLst/>
        </p:spPr>
        <p:txBody>
          <a:bodyPr/>
          <a:lstStyle/>
          <a:p>
            <a:pPr marL="457200" indent="-457200" eaLnBrk="0" hangingPunct="0">
              <a:lnSpc>
                <a:spcPct val="80000"/>
              </a:lnSpc>
              <a:spcBef>
                <a:spcPct val="20000"/>
              </a:spcBef>
              <a:buClr>
                <a:srgbClr val="A50021"/>
              </a:buClr>
              <a:buSzPct val="75000"/>
              <a:buFont typeface="Wingdings" pitchFamily="2" charset="2"/>
              <a:buChar char="n"/>
            </a:pPr>
            <a:r>
              <a:rPr kumimoji="0" lang="es-MX" sz="2200">
                <a:solidFill>
                  <a:srgbClr val="110F0D"/>
                </a:solidFill>
              </a:rPr>
              <a:t>Botánico ingl Los sistemas de clasificación és John Ray (1628-1705): inventó un método para clasificar las plantas de acuerdo con la estructura de la semilla</a:t>
            </a:r>
            <a:r>
              <a:rPr kumimoji="0" lang="es-MX">
                <a:solidFill>
                  <a:srgbClr val="110F0D"/>
                </a:solidFill>
              </a:rPr>
              <a:t>.</a:t>
            </a:r>
          </a:p>
          <a:p>
            <a:pPr marL="1027113" lvl="1" indent="-455613" eaLnBrk="0" hangingPunct="0">
              <a:lnSpc>
                <a:spcPct val="80000"/>
              </a:lnSpc>
              <a:spcBef>
                <a:spcPct val="20000"/>
              </a:spcBef>
              <a:buClr>
                <a:schemeClr val="accent2"/>
              </a:buClr>
              <a:buSzPct val="75000"/>
              <a:buFont typeface="Wingdings" pitchFamily="2" charset="2"/>
              <a:buChar char="n"/>
            </a:pPr>
            <a:r>
              <a:rPr kumimoji="0" lang="es-MX" sz="1800">
                <a:solidFill>
                  <a:srgbClr val="110F0D"/>
                </a:solidFill>
              </a:rPr>
              <a:t>Vivió 200 años antes que Darwin y Mendel, fue el primero en observar que la especie es un grupo de organismos capaces de entrecruzarse </a:t>
            </a:r>
          </a:p>
          <a:p>
            <a:pPr marL="1027113" lvl="1" indent="-455613" eaLnBrk="0" hangingPunct="0">
              <a:lnSpc>
                <a:spcPct val="80000"/>
              </a:lnSpc>
              <a:spcBef>
                <a:spcPct val="20000"/>
              </a:spcBef>
              <a:buClr>
                <a:schemeClr val="accent2"/>
              </a:buClr>
              <a:buSzPct val="75000"/>
              <a:buFont typeface="Wingdings" pitchFamily="2" charset="2"/>
              <a:buChar char="n"/>
            </a:pPr>
            <a:r>
              <a:rPr kumimoji="0" lang="es-MX" sz="1800">
                <a:solidFill>
                  <a:srgbClr val="110F0D"/>
                </a:solidFill>
              </a:rPr>
              <a:t>que las variaciones en una especie son el resultado natural del entrecruzamiento.</a:t>
            </a:r>
          </a:p>
          <a:p>
            <a:pPr marL="1027113" lvl="1" indent="-455613" eaLnBrk="0" hangingPunct="0">
              <a:lnSpc>
                <a:spcPct val="80000"/>
              </a:lnSpc>
              <a:spcBef>
                <a:spcPct val="20000"/>
              </a:spcBef>
              <a:buClr>
                <a:schemeClr val="accent2"/>
              </a:buClr>
              <a:buSzPct val="75000"/>
              <a:buFont typeface="Wingdings" pitchFamily="2" charset="2"/>
              <a:buChar char="n"/>
            </a:pPr>
            <a:r>
              <a:rPr kumimoji="0" lang="es-MX" sz="1800">
                <a:solidFill>
                  <a:srgbClr val="110F0D"/>
                </a:solidFill>
              </a:rPr>
              <a:t>Entendió la necesidad de dar nombres científicos, y dio a cada organismo un nombre en latín. Ej.: el clavel era</a:t>
            </a:r>
            <a:r>
              <a:rPr kumimoji="0" lang="es-MX" sz="1800"/>
              <a:t> </a:t>
            </a:r>
            <a:r>
              <a:rPr kumimoji="0" lang="es-MX" sz="1800" i="1">
                <a:solidFill>
                  <a:srgbClr val="3225BD"/>
                </a:solidFill>
              </a:rPr>
              <a:t>dianthus</a:t>
            </a:r>
            <a:r>
              <a:rPr kumimoji="0" lang="es-MX" sz="1900" i="1">
                <a:solidFill>
                  <a:srgbClr val="3225BD"/>
                </a:solidFill>
              </a:rPr>
              <a:t> floribus solitariis, squamis calycinis subovatis brevissimis, carollis crenatis.</a:t>
            </a:r>
          </a:p>
          <a:p>
            <a:pPr marL="1027113" lvl="1" indent="-455613" eaLnBrk="0" hangingPunct="0">
              <a:lnSpc>
                <a:spcPct val="80000"/>
              </a:lnSpc>
              <a:spcBef>
                <a:spcPct val="20000"/>
              </a:spcBef>
              <a:buClr>
                <a:schemeClr val="accent2"/>
              </a:buClr>
              <a:buSzPct val="75000"/>
              <a:buFont typeface="Wingdings" pitchFamily="2" charset="2"/>
              <a:buNone/>
            </a:pPr>
            <a:r>
              <a:rPr kumimoji="0" lang="es-MX" sz="1800"/>
              <a:t>	</a:t>
            </a:r>
          </a:p>
          <a:p>
            <a:pPr marL="1027113" lvl="1" indent="-455613" eaLnBrk="0" hangingPunct="0">
              <a:lnSpc>
                <a:spcPct val="80000"/>
              </a:lnSpc>
              <a:spcBef>
                <a:spcPct val="20000"/>
              </a:spcBef>
              <a:buClr>
                <a:schemeClr val="accent2"/>
              </a:buClr>
              <a:buSzPct val="75000"/>
              <a:buFont typeface="Wingdings" pitchFamily="2" charset="2"/>
              <a:buNone/>
            </a:pPr>
            <a:r>
              <a:rPr kumimoji="0" lang="es-MX" sz="1800"/>
              <a:t>	</a:t>
            </a:r>
            <a:endParaRPr kumimoji="0" lang="es-MX" sz="1800">
              <a:solidFill>
                <a:srgbClr val="FF33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990600"/>
            <a:ext cx="7772400" cy="381000"/>
          </a:xfrm>
        </p:spPr>
        <p:txBody>
          <a:bodyPr/>
          <a:lstStyle/>
          <a:p>
            <a:r>
              <a:rPr lang="es-MX" smtClean="0"/>
              <a:t>Sistema de Linneo</a:t>
            </a:r>
          </a:p>
        </p:txBody>
      </p:sp>
      <p:sp>
        <p:nvSpPr>
          <p:cNvPr id="100355" name="Rectangle 3"/>
          <p:cNvSpPr>
            <a:spLocks noGrp="1" noChangeArrowheads="1"/>
          </p:cNvSpPr>
          <p:nvPr>
            <p:ph type="body" sz="half" idx="1"/>
          </p:nvPr>
        </p:nvSpPr>
        <p:spPr>
          <a:xfrm>
            <a:off x="381000" y="1752600"/>
            <a:ext cx="4752975" cy="5105400"/>
          </a:xfrm>
        </p:spPr>
        <p:txBody>
          <a:bodyPr/>
          <a:lstStyle/>
          <a:p>
            <a:pPr marL="342900" indent="-342900">
              <a:lnSpc>
                <a:spcPct val="80000"/>
              </a:lnSpc>
            </a:pPr>
            <a:r>
              <a:rPr lang="es-MX" sz="1800" smtClean="0"/>
              <a:t>Carlos Linneo (Carl von Linné 1707-1778): </a:t>
            </a:r>
          </a:p>
          <a:p>
            <a:pPr marL="742950" lvl="1" indent="-285750">
              <a:lnSpc>
                <a:spcPct val="80000"/>
              </a:lnSpc>
            </a:pPr>
            <a:r>
              <a:rPr lang="es-MX" sz="1600" smtClean="0"/>
              <a:t>Asignó cada organismo al reino animal o al reino vegetal.</a:t>
            </a:r>
          </a:p>
          <a:p>
            <a:pPr marL="742950" lvl="1" indent="-285750">
              <a:lnSpc>
                <a:spcPct val="80000"/>
              </a:lnSpc>
            </a:pPr>
            <a:r>
              <a:rPr lang="es-MX" sz="1600" smtClean="0"/>
              <a:t>Subdividió cada categoría en categorías más pequeñas.mientras más peq. el grupo más similares eran sus miembros</a:t>
            </a:r>
          </a:p>
          <a:p>
            <a:pPr marL="742950" lvl="1" indent="-285750">
              <a:lnSpc>
                <a:spcPct val="80000"/>
              </a:lnSpc>
            </a:pPr>
            <a:r>
              <a:rPr lang="es-MX" sz="1600" smtClean="0"/>
              <a:t>En ese tiempo se reconocieron especie, género (grupo de especies similares) y reino.</a:t>
            </a:r>
          </a:p>
          <a:p>
            <a:pPr marL="742950" lvl="1" indent="-285750">
              <a:lnSpc>
                <a:spcPct val="80000"/>
              </a:lnSpc>
            </a:pPr>
            <a:r>
              <a:rPr lang="es-MX" sz="1600" smtClean="0"/>
              <a:t>En 1753 publicó su sistema de clasificación para plantas y en 1758 para animales.</a:t>
            </a:r>
          </a:p>
          <a:p>
            <a:pPr marL="742950" lvl="1" indent="-285750">
              <a:lnSpc>
                <a:spcPct val="80000"/>
              </a:lnSpc>
            </a:pPr>
            <a:r>
              <a:rPr lang="es-MX" sz="1600" smtClean="0"/>
              <a:t>La especie era (y es) la unidad básica del sistema de clasificación de Linneo.</a:t>
            </a:r>
          </a:p>
          <a:p>
            <a:pPr marL="742950" lvl="1" indent="-285750">
              <a:lnSpc>
                <a:spcPct val="80000"/>
              </a:lnSpc>
            </a:pPr>
            <a:r>
              <a:rPr lang="es-MX" sz="1600" smtClean="0"/>
              <a:t>Los miembros de ciertas especies procrean con miembros de la misma sp.</a:t>
            </a:r>
          </a:p>
          <a:p>
            <a:pPr marL="742950" lvl="1" indent="-285750">
              <a:lnSpc>
                <a:spcPct val="80000"/>
              </a:lnSpc>
            </a:pPr>
            <a:r>
              <a:rPr lang="es-MX" sz="1600" smtClean="0"/>
              <a:t>Se basaba en las similaridades de la estructura del cuerpo.</a:t>
            </a:r>
          </a:p>
          <a:p>
            <a:pPr marL="742950" lvl="1" indent="-285750">
              <a:lnSpc>
                <a:spcPct val="80000"/>
              </a:lnSpc>
            </a:pPr>
            <a:r>
              <a:rPr lang="es-MX" sz="1600" smtClean="0"/>
              <a:t>Es considerado el fundador de la taxonomía moderna.</a:t>
            </a:r>
            <a:br>
              <a:rPr lang="es-MX" sz="1600" smtClean="0"/>
            </a:br>
            <a:endParaRPr lang="es-MX" sz="1600" smtClean="0"/>
          </a:p>
        </p:txBody>
      </p:sp>
      <p:pic>
        <p:nvPicPr>
          <p:cNvPr id="100356" name="Picture 4" descr="linneo"/>
          <p:cNvPicPr>
            <a:picLocks noChangeAspect="1" noChangeArrowheads="1"/>
          </p:cNvPicPr>
          <p:nvPr/>
        </p:nvPicPr>
        <p:blipFill>
          <a:blip r:embed="rId2"/>
          <a:srcRect/>
          <a:stretch>
            <a:fillRect/>
          </a:stretch>
        </p:blipFill>
        <p:spPr bwMode="auto">
          <a:xfrm>
            <a:off x="5148263" y="1989138"/>
            <a:ext cx="3687762" cy="41751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s-MX" smtClean="0"/>
              <a:t>Nomenclatura Binomial</a:t>
            </a:r>
          </a:p>
        </p:txBody>
      </p:sp>
      <p:sp>
        <p:nvSpPr>
          <p:cNvPr id="101379" name="Rectangle 3"/>
          <p:cNvSpPr>
            <a:spLocks noGrp="1" noChangeArrowheads="1"/>
          </p:cNvSpPr>
          <p:nvPr>
            <p:ph type="body" idx="1"/>
          </p:nvPr>
        </p:nvSpPr>
        <p:spPr>
          <a:xfrm>
            <a:off x="457200" y="1700213"/>
            <a:ext cx="8229600" cy="3886200"/>
          </a:xfrm>
        </p:spPr>
        <p:txBody>
          <a:bodyPr/>
          <a:lstStyle/>
          <a:p>
            <a:pPr>
              <a:lnSpc>
                <a:spcPct val="90000"/>
              </a:lnSpc>
            </a:pPr>
            <a:r>
              <a:rPr lang="es-MX" sz="2800" smtClean="0"/>
              <a:t>Sistema para dar nombre a todos los organismos (Linneo).</a:t>
            </a:r>
          </a:p>
          <a:p>
            <a:pPr lvl="1">
              <a:lnSpc>
                <a:spcPct val="90000"/>
              </a:lnSpc>
            </a:pPr>
            <a:r>
              <a:rPr lang="es-MX" sz="2400" smtClean="0"/>
              <a:t>A cada especie se le da un nombre de dos palabras en latín. Ej.:</a:t>
            </a:r>
          </a:p>
          <a:p>
            <a:pPr lvl="2">
              <a:lnSpc>
                <a:spcPct val="90000"/>
              </a:lnSpc>
            </a:pPr>
            <a:r>
              <a:rPr lang="es-MX" sz="2000" i="1" smtClean="0"/>
              <a:t>Homo sapiens</a:t>
            </a:r>
            <a:r>
              <a:rPr lang="es-MX" sz="2000" smtClean="0"/>
              <a:t> (ser humano).</a:t>
            </a:r>
          </a:p>
          <a:p>
            <a:pPr lvl="2">
              <a:lnSpc>
                <a:spcPct val="90000"/>
              </a:lnSpc>
            </a:pPr>
            <a:r>
              <a:rPr lang="es-MX" sz="2000" i="1" smtClean="0"/>
              <a:t>Zea mays</a:t>
            </a:r>
            <a:r>
              <a:rPr lang="es-MX" sz="2000" smtClean="0"/>
              <a:t> (maíz).</a:t>
            </a:r>
          </a:p>
          <a:p>
            <a:pPr lvl="2">
              <a:lnSpc>
                <a:spcPct val="90000"/>
              </a:lnSpc>
            </a:pPr>
            <a:r>
              <a:rPr lang="es-MX" sz="2000" i="1" smtClean="0"/>
              <a:t>Oryza sativa</a:t>
            </a:r>
            <a:r>
              <a:rPr lang="es-MX" sz="2000" smtClean="0"/>
              <a:t> (arroz)</a:t>
            </a:r>
          </a:p>
        </p:txBody>
      </p:sp>
      <p:pic>
        <p:nvPicPr>
          <p:cNvPr id="101380" name="Picture 4" descr="tafel_088_icon">
            <a:hlinkClick r:id="rId2"/>
          </p:cNvPr>
          <p:cNvPicPr>
            <a:picLocks noChangeAspect="1" noChangeArrowheads="1"/>
          </p:cNvPicPr>
          <p:nvPr/>
        </p:nvPicPr>
        <p:blipFill>
          <a:blip r:embed="rId3"/>
          <a:srcRect/>
          <a:stretch>
            <a:fillRect/>
          </a:stretch>
        </p:blipFill>
        <p:spPr bwMode="auto">
          <a:xfrm>
            <a:off x="6804025" y="3213100"/>
            <a:ext cx="2125663" cy="3573463"/>
          </a:xfrm>
          <a:prstGeom prst="rect">
            <a:avLst/>
          </a:prstGeom>
          <a:noFill/>
        </p:spPr>
      </p:pic>
      <p:pic>
        <p:nvPicPr>
          <p:cNvPr id="101381" name="Picture 5" descr="QK99A1K6318831914B3_0522"/>
          <p:cNvPicPr>
            <a:picLocks noChangeAspect="1" noChangeArrowheads="1"/>
          </p:cNvPicPr>
          <p:nvPr/>
        </p:nvPicPr>
        <p:blipFill>
          <a:blip r:embed="rId4" cstate="print"/>
          <a:srcRect/>
          <a:stretch>
            <a:fillRect/>
          </a:stretch>
        </p:blipFill>
        <p:spPr bwMode="auto">
          <a:xfrm>
            <a:off x="4332288" y="3789363"/>
            <a:ext cx="2355850" cy="302418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a:ln/>
        </p:spPr>
        <p:txBody>
          <a:bodyPr anchor="ctr"/>
          <a:lstStyle/>
          <a:p>
            <a:r>
              <a:rPr lang="es-MX" smtClean="0"/>
              <a:t>Nomenclatura Binomial</a:t>
            </a:r>
          </a:p>
        </p:txBody>
      </p:sp>
      <p:sp>
        <p:nvSpPr>
          <p:cNvPr id="102403" name="Rectangle 3"/>
          <p:cNvSpPr>
            <a:spLocks noGrp="1" noChangeArrowheads="1"/>
          </p:cNvSpPr>
          <p:nvPr>
            <p:ph type="body" sz="half" idx="1"/>
          </p:nvPr>
        </p:nvSpPr>
        <p:spPr>
          <a:xfrm>
            <a:off x="228600" y="1981200"/>
            <a:ext cx="4267200" cy="4495800"/>
          </a:xfrm>
        </p:spPr>
        <p:txBody>
          <a:bodyPr/>
          <a:lstStyle/>
          <a:p>
            <a:pPr marL="342900" indent="-342900">
              <a:lnSpc>
                <a:spcPct val="90000"/>
              </a:lnSpc>
            </a:pPr>
            <a:r>
              <a:rPr lang="es-ES" sz="2000" smtClean="0">
                <a:solidFill>
                  <a:schemeClr val="bg2"/>
                </a:solidFill>
              </a:rPr>
              <a:t>Reglas:</a:t>
            </a:r>
          </a:p>
          <a:p>
            <a:pPr marL="742950" lvl="1" indent="-285750">
              <a:lnSpc>
                <a:spcPct val="90000"/>
              </a:lnSpc>
            </a:pPr>
            <a:r>
              <a:rPr lang="es-ES" sz="1600" smtClean="0"/>
              <a:t>La primera palabra indica el género del organismo. La primera letra va con mayúscula.</a:t>
            </a:r>
          </a:p>
          <a:p>
            <a:pPr marL="742950" lvl="1" indent="-285750">
              <a:lnSpc>
                <a:spcPct val="90000"/>
              </a:lnSpc>
            </a:pPr>
            <a:r>
              <a:rPr lang="es-ES" sz="1600" smtClean="0"/>
              <a:t>La segunda palabra es una palabra específica y descriptiva que indica la especie en particular.</a:t>
            </a:r>
          </a:p>
          <a:p>
            <a:pPr marL="742950" lvl="1" indent="-285750">
              <a:lnSpc>
                <a:spcPct val="90000"/>
              </a:lnSpc>
            </a:pPr>
            <a:r>
              <a:rPr lang="es-ES" sz="1600" smtClean="0"/>
              <a:t>Se usa latín como idioma.</a:t>
            </a:r>
          </a:p>
          <a:p>
            <a:pPr marL="742950" lvl="1" indent="-285750">
              <a:lnSpc>
                <a:spcPct val="90000"/>
              </a:lnSpc>
            </a:pPr>
            <a:r>
              <a:rPr lang="es-ES" sz="1600" smtClean="0"/>
              <a:t>Cuando se escribe a mano o a máquina, se subraya. Cuando se imprime, se escribe en bastardillas (cursiva).</a:t>
            </a:r>
          </a:p>
          <a:p>
            <a:pPr marL="742950" lvl="1" indent="-285750">
              <a:lnSpc>
                <a:spcPct val="90000"/>
              </a:lnSpc>
            </a:pPr>
            <a:r>
              <a:rPr lang="es-ES" sz="1600" smtClean="0"/>
              <a:t>Se puede abreviar, usando la primera letra del nombre del género y el nombre de la especie.</a:t>
            </a:r>
          </a:p>
          <a:p>
            <a:pPr marL="742950" lvl="1" indent="-285750">
              <a:lnSpc>
                <a:spcPct val="90000"/>
              </a:lnSpc>
            </a:pPr>
            <a:r>
              <a:rPr lang="es-ES" sz="1600" smtClean="0"/>
              <a:t>Si se identifica una subespecie o una variedad, se le añade una tercera palabra al nombre.</a:t>
            </a:r>
          </a:p>
        </p:txBody>
      </p:sp>
      <p:sp>
        <p:nvSpPr>
          <p:cNvPr id="102404" name="Rectangle 4"/>
          <p:cNvSpPr>
            <a:spLocks noGrp="1" noChangeArrowheads="1"/>
          </p:cNvSpPr>
          <p:nvPr>
            <p:ph type="body" sz="half" idx="2"/>
          </p:nvPr>
        </p:nvSpPr>
        <p:spPr>
          <a:xfrm>
            <a:off x="4648200" y="1981200"/>
            <a:ext cx="4267200" cy="4495800"/>
          </a:xfrm>
        </p:spPr>
        <p:txBody>
          <a:bodyPr/>
          <a:lstStyle/>
          <a:p>
            <a:pPr marL="342900" indent="-342900">
              <a:lnSpc>
                <a:spcPct val="90000"/>
              </a:lnSpc>
            </a:pPr>
            <a:r>
              <a:rPr lang="es-ES" sz="2400" smtClean="0">
                <a:solidFill>
                  <a:schemeClr val="bg2"/>
                </a:solidFill>
              </a:rPr>
              <a:t>Ventajas</a:t>
            </a:r>
          </a:p>
          <a:p>
            <a:pPr marL="742950" lvl="1" indent="-285750">
              <a:lnSpc>
                <a:spcPct val="90000"/>
              </a:lnSpc>
            </a:pPr>
            <a:r>
              <a:rPr lang="es-ES" sz="2000" smtClean="0"/>
              <a:t>Los científicos de todo el mundo aceptan el latín como el lenguaje de la clasificación.</a:t>
            </a:r>
          </a:p>
          <a:p>
            <a:pPr marL="742950" lvl="1" indent="-285750">
              <a:lnSpc>
                <a:spcPct val="90000"/>
              </a:lnSpc>
            </a:pPr>
            <a:r>
              <a:rPr lang="es-ES" sz="2000" smtClean="0"/>
              <a:t>El latín es un idioma estable que no está sujeto a cambios (lengua muerta).</a:t>
            </a:r>
          </a:p>
          <a:p>
            <a:pPr marL="742950" lvl="1" indent="-285750">
              <a:lnSpc>
                <a:spcPct val="90000"/>
              </a:lnSpc>
            </a:pPr>
            <a:r>
              <a:rPr lang="es-ES" sz="2000" smtClean="0"/>
              <a:t>El sistema muestra las relaciones de especie dentro de un género en particular.</a:t>
            </a:r>
          </a:p>
          <a:p>
            <a:pPr marL="742950" lvl="1" indent="-285750">
              <a:lnSpc>
                <a:spcPct val="90000"/>
              </a:lnSpc>
            </a:pPr>
            <a:r>
              <a:rPr lang="es-ES" sz="2000" smtClean="0"/>
              <a:t>La segunda palabra del nombre en latín es un adjetivo. Este término ayuda a describir la especie.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s-MX" sz="3600" smtClean="0"/>
              <a:t>Como se clasifican los organismos</a:t>
            </a:r>
            <a:endParaRPr lang="es-MX" smtClean="0"/>
          </a:p>
        </p:txBody>
      </p:sp>
      <p:sp>
        <p:nvSpPr>
          <p:cNvPr id="103427" name="Rectangle 3"/>
          <p:cNvSpPr>
            <a:spLocks noGrp="1" noChangeArrowheads="1"/>
          </p:cNvSpPr>
          <p:nvPr>
            <p:ph type="body" idx="1"/>
          </p:nvPr>
        </p:nvSpPr>
        <p:spPr>
          <a:xfrm>
            <a:off x="457200" y="1700213"/>
            <a:ext cx="8229600" cy="3886200"/>
          </a:xfrm>
        </p:spPr>
        <p:txBody>
          <a:bodyPr/>
          <a:lstStyle/>
          <a:p>
            <a:pPr>
              <a:lnSpc>
                <a:spcPct val="90000"/>
              </a:lnSpc>
            </a:pPr>
            <a:r>
              <a:rPr lang="es-MX" sz="2400" b="1" smtClean="0">
                <a:solidFill>
                  <a:schemeClr val="bg2"/>
                </a:solidFill>
              </a:rPr>
              <a:t>Clasificación moderna</a:t>
            </a:r>
            <a:r>
              <a:rPr lang="es-MX" sz="2800" b="1" smtClean="0"/>
              <a:t>.</a:t>
            </a:r>
            <a:endParaRPr lang="es-MX" sz="2800" smtClean="0"/>
          </a:p>
          <a:p>
            <a:pPr lvl="1">
              <a:lnSpc>
                <a:spcPct val="90000"/>
              </a:lnSpc>
            </a:pPr>
            <a:r>
              <a:rPr lang="es-MX" sz="2400" smtClean="0"/>
              <a:t>Linneo,Caract, de la estructura del cuerpo</a:t>
            </a:r>
          </a:p>
          <a:p>
            <a:pPr lvl="1">
              <a:lnSpc>
                <a:spcPct val="90000"/>
              </a:lnSpc>
            </a:pPr>
            <a:r>
              <a:rPr lang="es-MX" sz="2400" smtClean="0"/>
              <a:t>Ej. </a:t>
            </a:r>
            <a:r>
              <a:rPr lang="es-MX" sz="2000" smtClean="0"/>
              <a:t>Murcielago mamífero estructura similares (alas, no pajaro)</a:t>
            </a:r>
          </a:p>
          <a:p>
            <a:pPr lvl="2">
              <a:lnSpc>
                <a:spcPct val="90000"/>
              </a:lnSpc>
            </a:pPr>
            <a:r>
              <a:rPr lang="es-MX" sz="2000" i="1" smtClean="0"/>
              <a:t>Hoy se hace enfácis en la teoría evolútiva de las especies</a:t>
            </a:r>
            <a:r>
              <a:rPr lang="es-MX" sz="2000" smtClean="0"/>
              <a:t>)</a:t>
            </a:r>
          </a:p>
          <a:p>
            <a:pPr lvl="2">
              <a:lnSpc>
                <a:spcPct val="90000"/>
              </a:lnSpc>
            </a:pPr>
            <a:r>
              <a:rPr lang="es-MX" sz="2000" smtClean="0"/>
              <a:t>Fóciles de ardillas y conejos los separan como grupos de </a:t>
            </a:r>
          </a:p>
          <a:p>
            <a:pPr lvl="2">
              <a:lnSpc>
                <a:spcPct val="90000"/>
              </a:lnSpc>
              <a:buFont typeface="Wingdings" pitchFamily="2" charset="2"/>
              <a:buNone/>
            </a:pPr>
            <a:r>
              <a:rPr lang="es-MX" sz="2000" smtClean="0"/>
              <a:t>    roedores por que evolucionaron de antecesores diferentes.</a:t>
            </a:r>
          </a:p>
        </p:txBody>
      </p:sp>
      <p:sp>
        <p:nvSpPr>
          <p:cNvPr id="103428" name="Rectangle 4"/>
          <p:cNvSpPr>
            <a:spLocks noChangeArrowheads="1"/>
          </p:cNvSpPr>
          <p:nvPr/>
        </p:nvSpPr>
        <p:spPr bwMode="auto">
          <a:xfrm>
            <a:off x="609600" y="4084638"/>
            <a:ext cx="8134350" cy="2063750"/>
          </a:xfrm>
          <a:prstGeom prst="rect">
            <a:avLst/>
          </a:prstGeom>
          <a:noFill/>
          <a:ln w="9525">
            <a:noFill/>
            <a:miter lim="800000"/>
            <a:headEnd/>
            <a:tailEnd/>
          </a:ln>
          <a:effectLst/>
        </p:spPr>
        <p:txBody>
          <a:bodyPr wrap="none">
            <a:spAutoFit/>
          </a:bodyPr>
          <a:lstStyle/>
          <a:p>
            <a:pPr marL="457200" indent="-457200">
              <a:lnSpc>
                <a:spcPct val="90000"/>
              </a:lnSpc>
              <a:spcBef>
                <a:spcPct val="20000"/>
              </a:spcBef>
              <a:buClr>
                <a:schemeClr val="bg2"/>
              </a:buClr>
              <a:buSzPct val="75000"/>
              <a:buFont typeface="Wingdings" pitchFamily="2" charset="2"/>
              <a:buChar char="n"/>
            </a:pPr>
            <a:r>
              <a:rPr kumimoji="0" lang="es-MX" b="1">
                <a:solidFill>
                  <a:schemeClr val="bg2"/>
                </a:solidFill>
                <a:latin typeface="Arial" charset="0"/>
              </a:rPr>
              <a:t>Clasificación Taxonómica</a:t>
            </a:r>
            <a:endParaRPr kumimoji="0" lang="es-MX" b="1">
              <a:latin typeface="Arial" charset="0"/>
            </a:endParaRPr>
          </a:p>
          <a:p>
            <a:pPr marL="457200" indent="-457200">
              <a:lnSpc>
                <a:spcPct val="90000"/>
              </a:lnSpc>
              <a:spcBef>
                <a:spcPct val="20000"/>
              </a:spcBef>
              <a:buClr>
                <a:schemeClr val="bg2"/>
              </a:buClr>
              <a:buSzPct val="75000"/>
              <a:buFont typeface="Times" charset="0"/>
              <a:buAutoNum type="arabicPeriod"/>
            </a:pPr>
            <a:r>
              <a:rPr kumimoji="0" lang="es-MX" sz="1800">
                <a:latin typeface="Arial" charset="0"/>
              </a:rPr>
              <a:t>Estudia extructuras homólogas (alas y patas de tortugas) Ancestro común</a:t>
            </a:r>
          </a:p>
          <a:p>
            <a:pPr marL="457200" indent="-457200">
              <a:lnSpc>
                <a:spcPct val="90000"/>
              </a:lnSpc>
              <a:spcBef>
                <a:spcPct val="20000"/>
              </a:spcBef>
              <a:buClr>
                <a:schemeClr val="bg2"/>
              </a:buClr>
              <a:buSzPct val="75000"/>
              <a:buFont typeface="Times" charset="0"/>
              <a:buAutoNum type="arabicPeriod"/>
            </a:pPr>
            <a:r>
              <a:rPr kumimoji="0" lang="es-MX" sz="2000">
                <a:latin typeface="Arial" charset="0"/>
              </a:rPr>
              <a:t>Estudia ciclo de vida parecido embriológico con otros grupos</a:t>
            </a:r>
          </a:p>
          <a:p>
            <a:pPr marL="457200" indent="-457200">
              <a:lnSpc>
                <a:spcPct val="90000"/>
              </a:lnSpc>
              <a:spcBef>
                <a:spcPct val="20000"/>
              </a:spcBef>
              <a:buClr>
                <a:schemeClr val="bg2"/>
              </a:buClr>
              <a:buSzPct val="75000"/>
              <a:buFont typeface="Times" charset="0"/>
              <a:buAutoNum type="arabicPeriod"/>
            </a:pPr>
            <a:r>
              <a:rPr kumimoji="0" lang="es-MX" sz="2000">
                <a:latin typeface="Arial" charset="0"/>
              </a:rPr>
              <a:t>Estudia los fóciles (relaciones con otros org. A través de Tiempo)</a:t>
            </a:r>
          </a:p>
          <a:p>
            <a:pPr marL="457200" indent="-457200">
              <a:lnSpc>
                <a:spcPct val="90000"/>
              </a:lnSpc>
              <a:spcBef>
                <a:spcPct val="20000"/>
              </a:spcBef>
              <a:buClr>
                <a:schemeClr val="bg2"/>
              </a:buClr>
              <a:buSzPct val="75000"/>
              <a:buFont typeface="Times" charset="0"/>
              <a:buAutoNum type="arabicPeriod"/>
            </a:pPr>
            <a:r>
              <a:rPr kumimoji="0" lang="es-MX" sz="2000">
                <a:latin typeface="Arial" charset="0"/>
              </a:rPr>
              <a:t>Parecido Bioquímico.similitud a.a de ciertas proteínas</a:t>
            </a:r>
          </a:p>
          <a:p>
            <a:pPr marL="457200" indent="-457200">
              <a:lnSpc>
                <a:spcPct val="90000"/>
              </a:lnSpc>
              <a:spcBef>
                <a:spcPct val="20000"/>
              </a:spcBef>
              <a:buClr>
                <a:schemeClr val="bg2"/>
              </a:buClr>
              <a:buSzPct val="75000"/>
              <a:buFont typeface="Times" charset="0"/>
              <a:buAutoNum type="arabicPeriod"/>
            </a:pPr>
            <a:r>
              <a:rPr kumimoji="0" lang="es-MX" sz="2000">
                <a:latin typeface="Arial" charset="0"/>
              </a:rPr>
              <a:t>Parecido genético.comparación de segmentos de ADN con otros</a:t>
            </a:r>
            <a:endParaRPr kumimoji="0" lang="es-MX" sz="280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8686800" cy="1371600"/>
          </a:xfrm>
        </p:spPr>
        <p:txBody>
          <a:bodyPr/>
          <a:lstStyle/>
          <a:p>
            <a:r>
              <a:rPr lang="es-MX" sz="3600" b="1" smtClean="0"/>
              <a:t>Como se originan los seres vivos</a:t>
            </a:r>
            <a:endParaRPr lang="es-MX" smtClean="0"/>
          </a:p>
        </p:txBody>
      </p:sp>
      <p:sp>
        <p:nvSpPr>
          <p:cNvPr id="38915" name="Rectangle 3"/>
          <p:cNvSpPr>
            <a:spLocks noGrp="1" noChangeArrowheads="1"/>
          </p:cNvSpPr>
          <p:nvPr>
            <p:ph type="body" sz="half" idx="1"/>
          </p:nvPr>
        </p:nvSpPr>
        <p:spPr>
          <a:xfrm>
            <a:off x="0" y="1844675"/>
            <a:ext cx="5486400" cy="4543425"/>
          </a:xfrm>
        </p:spPr>
        <p:txBody>
          <a:bodyPr/>
          <a:lstStyle/>
          <a:p>
            <a:pPr>
              <a:lnSpc>
                <a:spcPct val="80000"/>
              </a:lnSpc>
            </a:pPr>
            <a:r>
              <a:rPr lang="es-MX" sz="1800" smtClean="0">
                <a:solidFill>
                  <a:srgbClr val="3225BD"/>
                </a:solidFill>
              </a:rPr>
              <a:t>Filósofo griego Aristóteles (384-322 A.C.):</a:t>
            </a:r>
          </a:p>
          <a:p>
            <a:pPr>
              <a:lnSpc>
                <a:spcPct val="80000"/>
              </a:lnSpc>
            </a:pPr>
            <a:r>
              <a:rPr lang="es-MX" sz="2000" smtClean="0">
                <a:solidFill>
                  <a:srgbClr val="3225BD"/>
                </a:solidFill>
              </a:rPr>
              <a:t> Generación espontánea</a:t>
            </a:r>
            <a:endParaRPr lang="es-MX" sz="2000" smtClean="0"/>
          </a:p>
          <a:p>
            <a:pPr lvl="1">
              <a:lnSpc>
                <a:spcPct val="80000"/>
              </a:lnSpc>
            </a:pPr>
            <a:endParaRPr lang="es-MX" sz="1800" smtClean="0"/>
          </a:p>
          <a:p>
            <a:pPr lvl="1">
              <a:lnSpc>
                <a:spcPct val="80000"/>
              </a:lnSpc>
            </a:pPr>
            <a:r>
              <a:rPr lang="es-MX" sz="1800" smtClean="0">
                <a:solidFill>
                  <a:srgbClr val="110F0D"/>
                </a:solidFill>
              </a:rPr>
              <a:t>Los seres vivientes se pueden originar de materia no viviente.</a:t>
            </a:r>
          </a:p>
          <a:p>
            <a:pPr lvl="1">
              <a:lnSpc>
                <a:spcPct val="80000"/>
              </a:lnSpc>
              <a:buFont typeface="Wingdings" pitchFamily="2" charset="2"/>
              <a:buNone/>
            </a:pPr>
            <a:endParaRPr lang="es-MX" sz="1800" smtClean="0">
              <a:solidFill>
                <a:srgbClr val="110F0D"/>
              </a:solidFill>
            </a:endParaRPr>
          </a:p>
          <a:p>
            <a:pPr lvl="1">
              <a:lnSpc>
                <a:spcPct val="80000"/>
              </a:lnSpc>
            </a:pPr>
            <a:r>
              <a:rPr lang="es-MX" sz="1800" smtClean="0">
                <a:solidFill>
                  <a:srgbClr val="110F0D"/>
                </a:solidFill>
              </a:rPr>
              <a:t>Suelo un estanque durante sequía  hecho fango originó peces de la nada después de mortalidad total de los mismos</a:t>
            </a:r>
          </a:p>
          <a:p>
            <a:pPr lvl="1">
              <a:lnSpc>
                <a:spcPct val="80000"/>
              </a:lnSpc>
              <a:buFont typeface="Wingdings" pitchFamily="2" charset="2"/>
              <a:buNone/>
            </a:pPr>
            <a:endParaRPr lang="es-MX" sz="1800" smtClean="0">
              <a:solidFill>
                <a:srgbClr val="110F0D"/>
              </a:solidFill>
            </a:endParaRPr>
          </a:p>
          <a:p>
            <a:pPr lvl="1">
              <a:lnSpc>
                <a:spcPct val="80000"/>
              </a:lnSpc>
            </a:pPr>
            <a:r>
              <a:rPr lang="es-MX" sz="1800" smtClean="0">
                <a:solidFill>
                  <a:srgbClr val="110F0D"/>
                </a:solidFill>
              </a:rPr>
              <a:t>Las moscas salen de la carne podrida, de hojas secas, de la cola del caballo, otros insectos de la madera,</a:t>
            </a:r>
          </a:p>
          <a:p>
            <a:pPr lvl="1">
              <a:lnSpc>
                <a:spcPct val="80000"/>
              </a:lnSpc>
            </a:pPr>
            <a:r>
              <a:rPr lang="es-MX" sz="1800" smtClean="0">
                <a:solidFill>
                  <a:srgbClr val="110F0D"/>
                </a:solidFill>
              </a:rPr>
              <a:t> esto fue aceptado hasta mitad siglo 17.</a:t>
            </a:r>
            <a:r>
              <a:rPr lang="es-MX" sz="1800" smtClean="0"/>
              <a:t> </a:t>
            </a:r>
          </a:p>
          <a:p>
            <a:pPr lvl="1">
              <a:lnSpc>
                <a:spcPct val="80000"/>
              </a:lnSpc>
              <a:buFont typeface="Wingdings" pitchFamily="2" charset="2"/>
              <a:buNone/>
            </a:pPr>
            <a:r>
              <a:rPr lang="es-MX" sz="1800" smtClean="0">
                <a:solidFill>
                  <a:srgbClr val="FF3300"/>
                </a:solidFill>
              </a:rPr>
              <a:t>	</a:t>
            </a:r>
          </a:p>
          <a:p>
            <a:pPr lvl="1">
              <a:lnSpc>
                <a:spcPct val="80000"/>
              </a:lnSpc>
              <a:buFont typeface="Wingdings" pitchFamily="2" charset="2"/>
              <a:buNone/>
            </a:pPr>
            <a:r>
              <a:rPr lang="es-MX" sz="1800" smtClean="0">
                <a:solidFill>
                  <a:srgbClr val="FF3300"/>
                </a:solidFill>
              </a:rPr>
              <a:t>	</a:t>
            </a:r>
          </a:p>
        </p:txBody>
      </p:sp>
      <p:sp>
        <p:nvSpPr>
          <p:cNvPr id="38916" name="AutoShape 4" descr="aristoteles">
            <a:hlinkClick r:id="rId2"/>
          </p:cNvPr>
          <p:cNvSpPr>
            <a:spLocks noChangeAspect="1" noChangeArrowheads="1"/>
          </p:cNvSpPr>
          <p:nvPr/>
        </p:nvSpPr>
        <p:spPr bwMode="auto">
          <a:xfrm>
            <a:off x="168275" y="46038"/>
            <a:ext cx="990600" cy="1143000"/>
          </a:xfrm>
          <a:prstGeom prst="rect">
            <a:avLst/>
          </a:prstGeom>
          <a:noFill/>
        </p:spPr>
        <p:txBody>
          <a:bodyPr/>
          <a:lstStyle/>
          <a:p>
            <a:endParaRPr lang="es-ES"/>
          </a:p>
        </p:txBody>
      </p:sp>
      <p:sp>
        <p:nvSpPr>
          <p:cNvPr id="38917" name="AutoShape 5" descr="aristoteles">
            <a:hlinkClick r:id="rId2"/>
          </p:cNvPr>
          <p:cNvSpPr>
            <a:spLocks noChangeAspect="1" noChangeArrowheads="1"/>
          </p:cNvSpPr>
          <p:nvPr/>
        </p:nvSpPr>
        <p:spPr bwMode="auto">
          <a:xfrm>
            <a:off x="4076700" y="2857500"/>
            <a:ext cx="990600" cy="1143000"/>
          </a:xfrm>
          <a:prstGeom prst="rect">
            <a:avLst/>
          </a:prstGeom>
          <a:noFill/>
        </p:spPr>
        <p:txBody>
          <a:bodyPr/>
          <a:lstStyle/>
          <a:p>
            <a:endParaRPr lang="es-ES"/>
          </a:p>
        </p:txBody>
      </p:sp>
      <p:pic>
        <p:nvPicPr>
          <p:cNvPr id="38918" name="Picture 6" descr="aristoteles"/>
          <p:cNvPicPr>
            <a:picLocks noChangeAspect="1" noChangeArrowheads="1"/>
          </p:cNvPicPr>
          <p:nvPr/>
        </p:nvPicPr>
        <p:blipFill>
          <a:blip r:embed="rId3"/>
          <a:srcRect/>
          <a:stretch>
            <a:fillRect/>
          </a:stretch>
        </p:blipFill>
        <p:spPr bwMode="auto">
          <a:xfrm>
            <a:off x="5334000" y="2057400"/>
            <a:ext cx="3560763" cy="41052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s-MX" sz="3600" smtClean="0"/>
              <a:t>Como se clasifican los organismos</a:t>
            </a:r>
            <a:endParaRPr lang="es-MX" smtClean="0"/>
          </a:p>
        </p:txBody>
      </p:sp>
      <p:sp>
        <p:nvSpPr>
          <p:cNvPr id="104451" name="Rectangle 3"/>
          <p:cNvSpPr>
            <a:spLocks noGrp="1" noChangeArrowheads="1"/>
          </p:cNvSpPr>
          <p:nvPr>
            <p:ph type="body" idx="1"/>
          </p:nvPr>
        </p:nvSpPr>
        <p:spPr>
          <a:xfrm>
            <a:off x="1371600" y="2209800"/>
            <a:ext cx="6553200" cy="3352800"/>
          </a:xfrm>
        </p:spPr>
        <p:txBody>
          <a:bodyPr/>
          <a:lstStyle/>
          <a:p>
            <a:pPr marL="342900" indent="-342900">
              <a:lnSpc>
                <a:spcPct val="90000"/>
              </a:lnSpc>
            </a:pPr>
            <a:r>
              <a:rPr lang="es-MX" sz="2000" b="1" smtClean="0">
                <a:solidFill>
                  <a:srgbClr val="2043CC"/>
                </a:solidFill>
                <a:latin typeface="Arial" charset="0"/>
              </a:rPr>
              <a:t>Grupos de clasificación.</a:t>
            </a:r>
            <a:endParaRPr lang="es-MX" sz="1800" smtClean="0"/>
          </a:p>
          <a:p>
            <a:pPr marL="742950" lvl="1" indent="-285750">
              <a:lnSpc>
                <a:spcPct val="90000"/>
              </a:lnSpc>
            </a:pPr>
            <a:r>
              <a:rPr lang="es-MX" sz="2000" smtClean="0">
                <a:latin typeface="Arial" charset="0"/>
              </a:rPr>
              <a:t>Sístema jerárquico:organizar a la gente de un país: estado/condado/ciudad/calle/edif/apartm.</a:t>
            </a:r>
          </a:p>
          <a:p>
            <a:pPr marL="742950" lvl="1" indent="-285750">
              <a:lnSpc>
                <a:spcPct val="90000"/>
              </a:lnSpc>
            </a:pPr>
            <a:r>
              <a:rPr lang="es-MX" sz="2000" smtClean="0">
                <a:latin typeface="Arial" charset="0"/>
              </a:rPr>
              <a:t>Incluye 7 categorías y varias subcategorías</a:t>
            </a:r>
          </a:p>
          <a:p>
            <a:pPr marL="742950" lvl="1" indent="-285750">
              <a:lnSpc>
                <a:spcPct val="90000"/>
              </a:lnSpc>
            </a:pPr>
            <a:r>
              <a:rPr lang="es-MX" sz="2000" smtClean="0">
                <a:latin typeface="Arial" charset="0"/>
              </a:rPr>
              <a:t>Reino:grupo de filumes estrechamente relacionados</a:t>
            </a:r>
          </a:p>
          <a:p>
            <a:pPr marL="742950" lvl="1" indent="-285750">
              <a:lnSpc>
                <a:spcPct val="90000"/>
              </a:lnSpc>
            </a:pPr>
            <a:r>
              <a:rPr lang="es-MX" sz="2000" smtClean="0">
                <a:latin typeface="Arial" charset="0"/>
              </a:rPr>
              <a:t>Filum: (división) grupo de clases</a:t>
            </a:r>
          </a:p>
          <a:p>
            <a:pPr marL="742950" lvl="1" indent="-285750">
              <a:lnSpc>
                <a:spcPct val="90000"/>
              </a:lnSpc>
            </a:pPr>
            <a:r>
              <a:rPr lang="es-MX" sz="2000" smtClean="0">
                <a:latin typeface="Arial" charset="0"/>
              </a:rPr>
              <a:t>Clase: un grupo de ordenes</a:t>
            </a:r>
          </a:p>
          <a:p>
            <a:pPr marL="742950" lvl="1" indent="-285750">
              <a:lnSpc>
                <a:spcPct val="90000"/>
              </a:lnSpc>
            </a:pPr>
            <a:r>
              <a:rPr lang="es-MX" sz="2000" smtClean="0">
                <a:latin typeface="Arial" charset="0"/>
              </a:rPr>
              <a:t>Orden: Un grupo de familias </a:t>
            </a:r>
          </a:p>
          <a:p>
            <a:pPr marL="742950" lvl="1" indent="-285750">
              <a:lnSpc>
                <a:spcPct val="90000"/>
              </a:lnSpc>
            </a:pPr>
            <a:r>
              <a:rPr lang="es-MX" sz="2000" smtClean="0">
                <a:latin typeface="Arial" charset="0"/>
              </a:rPr>
              <a:t>Familia:un grupo de géneros</a:t>
            </a:r>
          </a:p>
          <a:p>
            <a:pPr marL="742950" lvl="1" indent="-285750">
              <a:lnSpc>
                <a:spcPct val="90000"/>
              </a:lnSpc>
            </a:pPr>
            <a:r>
              <a:rPr lang="es-MX" sz="2000" smtClean="0">
                <a:latin typeface="Arial" charset="0"/>
              </a:rPr>
              <a:t>Género:un grupo de especies relacionadas</a:t>
            </a:r>
          </a:p>
          <a:p>
            <a:pPr marL="742950" lvl="1" indent="-285750">
              <a:lnSpc>
                <a:spcPct val="90000"/>
              </a:lnSpc>
            </a:pPr>
            <a:r>
              <a:rPr lang="es-MX" sz="2000" smtClean="0">
                <a:latin typeface="Arial" charset="0"/>
              </a:rPr>
              <a:t>Especie: grupo de org. De un tipo particular que pueden producir crias.</a:t>
            </a:r>
          </a:p>
          <a:p>
            <a:pPr marL="742950" lvl="1" indent="-285750">
              <a:lnSpc>
                <a:spcPct val="90000"/>
              </a:lnSpc>
            </a:pPr>
            <a:endParaRPr lang="es-MX" sz="2000" smtClean="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838200"/>
            <a:ext cx="7772400" cy="609600"/>
          </a:xfrm>
        </p:spPr>
        <p:txBody>
          <a:bodyPr/>
          <a:lstStyle/>
          <a:p>
            <a:r>
              <a:rPr lang="es-MX" sz="3600" smtClean="0"/>
              <a:t>Como se clasifican los organismos</a:t>
            </a:r>
            <a:endParaRPr lang="es-MX" smtClean="0"/>
          </a:p>
        </p:txBody>
      </p:sp>
      <p:sp>
        <p:nvSpPr>
          <p:cNvPr id="105475" name="Rectangle 3"/>
          <p:cNvSpPr>
            <a:spLocks noGrp="1" noChangeArrowheads="1"/>
          </p:cNvSpPr>
          <p:nvPr>
            <p:ph type="body" idx="1"/>
          </p:nvPr>
        </p:nvSpPr>
        <p:spPr>
          <a:xfrm>
            <a:off x="381000" y="1676400"/>
            <a:ext cx="8229600" cy="4572000"/>
          </a:xfrm>
        </p:spPr>
        <p:txBody>
          <a:bodyPr/>
          <a:lstStyle/>
          <a:p>
            <a:pPr marL="342900" indent="-342900"/>
            <a:r>
              <a:rPr lang="es-MX" sz="2000" b="1" smtClean="0">
                <a:solidFill>
                  <a:srgbClr val="2043CC"/>
                </a:solidFill>
                <a:latin typeface="Arial" charset="0"/>
              </a:rPr>
              <a:t>Sistemas modernos</a:t>
            </a:r>
            <a:r>
              <a:rPr lang="es-MX" sz="2000" b="1" smtClean="0">
                <a:solidFill>
                  <a:schemeClr val="bg2"/>
                </a:solidFill>
                <a:latin typeface="Arial" charset="0"/>
              </a:rPr>
              <a:t>.</a:t>
            </a:r>
            <a:endParaRPr lang="es-MX" sz="1800" b="1" smtClean="0"/>
          </a:p>
          <a:p>
            <a:pPr marL="742950" lvl="1" indent="-285750"/>
            <a:r>
              <a:rPr lang="es-MX" sz="1000" smtClean="0"/>
              <a:t> </a:t>
            </a:r>
            <a:r>
              <a:rPr lang="es-MX" sz="1800" smtClean="0">
                <a:latin typeface="Arial" charset="0"/>
              </a:rPr>
              <a:t>Fueron creados debido a que microorganismos que no encahan ni como plantas ni como animales, necesitaban una nueva clasificación.</a:t>
            </a:r>
          </a:p>
          <a:p>
            <a:pPr marL="742950" lvl="1" indent="-285750"/>
            <a:r>
              <a:rPr lang="es-MX" sz="1800" b="1" smtClean="0">
                <a:latin typeface="Arial" charset="0"/>
              </a:rPr>
              <a:t>Euglena.</a:t>
            </a:r>
            <a:r>
              <a:rPr lang="es-MX" sz="1800" smtClean="0">
                <a:latin typeface="Arial" charset="0"/>
              </a:rPr>
              <a:t> Org unicelular,cloroplastos y fotosíntesis(plantas)mueve,no pared celular y camabia de forma (animal)</a:t>
            </a:r>
          </a:p>
          <a:p>
            <a:pPr marL="742950" lvl="1" indent="-285750"/>
            <a:r>
              <a:rPr lang="es-MX" sz="1800" b="1" smtClean="0">
                <a:latin typeface="Arial" charset="0"/>
              </a:rPr>
              <a:t>Reino Protista</a:t>
            </a:r>
            <a:r>
              <a:rPr lang="es-MX" sz="1800" smtClean="0">
                <a:latin typeface="Arial" charset="0"/>
              </a:rPr>
              <a:t>: org. No definidos como plantae o animalae,unicelular,autotrófos o heterótrofos</a:t>
            </a:r>
          </a:p>
          <a:p>
            <a:pPr marL="742950" lvl="1" indent="-285750"/>
            <a:r>
              <a:rPr lang="es-MX" sz="1800" b="1" smtClean="0">
                <a:latin typeface="Arial" charset="0"/>
              </a:rPr>
              <a:t>Reino Monera</a:t>
            </a:r>
            <a:r>
              <a:rPr lang="es-MX" sz="1800" smtClean="0">
                <a:latin typeface="Arial" charset="0"/>
              </a:rPr>
              <a:t>: contiene solo org. Con cel. Procarióticas (no núcleo), unicelulares algunos autótrofos o heterótrofos</a:t>
            </a:r>
          </a:p>
          <a:p>
            <a:pPr marL="742950" lvl="1" indent="-285750"/>
            <a:r>
              <a:rPr lang="es-MX" sz="1800" smtClean="0">
                <a:latin typeface="Arial" charset="0"/>
              </a:rPr>
              <a:t>Los mohos y las setas son </a:t>
            </a:r>
            <a:r>
              <a:rPr lang="es-MX" sz="1800" b="1" smtClean="0">
                <a:latin typeface="Arial" charset="0"/>
              </a:rPr>
              <a:t>hongos</a:t>
            </a:r>
            <a:r>
              <a:rPr lang="es-MX" sz="1800" smtClean="0">
                <a:latin typeface="Arial" charset="0"/>
              </a:rPr>
              <a:t>: Dependen de otros organismos para alimentarse, esporas, eucarióticas, multicelulares,heterótrofos</a:t>
            </a:r>
          </a:p>
          <a:p>
            <a:pPr marL="742950" lvl="1" indent="-285750"/>
            <a:r>
              <a:rPr lang="es-MX" sz="1800" b="1" smtClean="0">
                <a:latin typeface="Arial" charset="0"/>
              </a:rPr>
              <a:t>Reino plantae:</a:t>
            </a:r>
            <a:r>
              <a:rPr lang="es-MX" sz="1800" smtClean="0">
                <a:latin typeface="Arial" charset="0"/>
              </a:rPr>
              <a:t> Eucarióta,multicelular,autotrófa</a:t>
            </a:r>
          </a:p>
          <a:p>
            <a:pPr marL="742950" lvl="1" indent="-285750"/>
            <a:r>
              <a:rPr lang="es-MX" sz="1800" b="1" smtClean="0">
                <a:latin typeface="Arial" charset="0"/>
              </a:rPr>
              <a:t>Reino animalae</a:t>
            </a:r>
            <a:r>
              <a:rPr lang="es-MX" sz="1800" smtClean="0">
                <a:latin typeface="Arial" charset="0"/>
              </a:rPr>
              <a:t>: Eucarióta,multicelular,heterótrofos que ingieren</a:t>
            </a:r>
            <a:endParaRPr lang="es-MX" sz="16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66800" y="838200"/>
            <a:ext cx="7772400" cy="609600"/>
          </a:xfrm>
        </p:spPr>
        <p:txBody>
          <a:bodyPr/>
          <a:lstStyle/>
          <a:p>
            <a:r>
              <a:rPr lang="es-MX" sz="3600" smtClean="0"/>
              <a:t>Como se clasifican los organismos</a:t>
            </a:r>
            <a:endParaRPr lang="es-MX" smtClean="0"/>
          </a:p>
        </p:txBody>
      </p:sp>
      <p:sp>
        <p:nvSpPr>
          <p:cNvPr id="106499" name="Rectangle 3"/>
          <p:cNvSpPr>
            <a:spLocks noGrp="1" noChangeArrowheads="1"/>
          </p:cNvSpPr>
          <p:nvPr>
            <p:ph type="body" idx="1"/>
          </p:nvPr>
        </p:nvSpPr>
        <p:spPr>
          <a:xfrm>
            <a:off x="914400" y="1676400"/>
            <a:ext cx="7772400" cy="3886200"/>
          </a:xfrm>
        </p:spPr>
        <p:txBody>
          <a:bodyPr/>
          <a:lstStyle/>
          <a:p>
            <a:pPr marL="342900" indent="-342900">
              <a:lnSpc>
                <a:spcPct val="90000"/>
              </a:lnSpc>
            </a:pPr>
            <a:r>
              <a:rPr lang="es-MX" sz="1800" b="1" smtClean="0"/>
              <a:t>Sistemas modernos</a:t>
            </a:r>
            <a:r>
              <a:rPr lang="es-MX" sz="2000" b="1" smtClean="0"/>
              <a:t>.</a:t>
            </a:r>
          </a:p>
          <a:p>
            <a:pPr marL="742950" lvl="1" indent="-285750">
              <a:lnSpc>
                <a:spcPct val="90000"/>
              </a:lnSpc>
            </a:pPr>
            <a:r>
              <a:rPr lang="es-MX" sz="1200" smtClean="0"/>
              <a:t> </a:t>
            </a:r>
            <a:r>
              <a:rPr lang="es-MX" sz="1800" b="1" smtClean="0">
                <a:solidFill>
                  <a:schemeClr val="bg2"/>
                </a:solidFill>
              </a:rPr>
              <a:t>Autótrofos</a:t>
            </a:r>
            <a:r>
              <a:rPr lang="es-MX" sz="1800" b="1" smtClean="0"/>
              <a:t>: organismos que elaboran su propio alimento</a:t>
            </a:r>
          </a:p>
          <a:p>
            <a:pPr marL="742950" lvl="1" indent="-285750">
              <a:lnSpc>
                <a:spcPct val="90000"/>
              </a:lnSpc>
            </a:pPr>
            <a:r>
              <a:rPr lang="es-MX" sz="1800" b="1" smtClean="0">
                <a:solidFill>
                  <a:schemeClr val="bg2"/>
                </a:solidFill>
              </a:rPr>
              <a:t>Heterótrofo</a:t>
            </a:r>
            <a:r>
              <a:rPr lang="es-MX" sz="1800" b="1" smtClean="0"/>
              <a:t>: organismos que se alimentan de otros </a:t>
            </a:r>
          </a:p>
          <a:p>
            <a:pPr marL="742950" lvl="1" indent="-285750">
              <a:lnSpc>
                <a:spcPct val="90000"/>
              </a:lnSpc>
            </a:pPr>
            <a:r>
              <a:rPr lang="es-MX" sz="1800" b="1" smtClean="0">
                <a:solidFill>
                  <a:schemeClr val="bg2"/>
                </a:solidFill>
              </a:rPr>
              <a:t>Heterótrofo ingestivo</a:t>
            </a:r>
            <a:r>
              <a:rPr lang="es-MX" sz="1800" b="1" smtClean="0"/>
              <a:t>: Ingiere el alimento y lo digiere ej. animales</a:t>
            </a:r>
          </a:p>
          <a:p>
            <a:pPr marL="742950" lvl="1" indent="-285750">
              <a:lnSpc>
                <a:spcPct val="90000"/>
              </a:lnSpc>
            </a:pPr>
            <a:r>
              <a:rPr lang="es-MX" sz="1800" b="1" smtClean="0">
                <a:solidFill>
                  <a:schemeClr val="bg2"/>
                </a:solidFill>
              </a:rPr>
              <a:t>Heterótrofo absorvente:</a:t>
            </a:r>
            <a:r>
              <a:rPr lang="es-MX" sz="1800" b="1" smtClean="0"/>
              <a:t> digiere el alimento antes de absorverlo desde el ambiente hacia sus células ej. Los hongos</a:t>
            </a:r>
          </a:p>
          <a:p>
            <a:pPr marL="742950" lvl="1" indent="-285750">
              <a:lnSpc>
                <a:spcPct val="90000"/>
              </a:lnSpc>
            </a:pPr>
            <a:endParaRPr lang="es-MX" sz="1800" b="1" smtClean="0"/>
          </a:p>
          <a:p>
            <a:pPr marL="742950" lvl="1" indent="-285750">
              <a:lnSpc>
                <a:spcPct val="90000"/>
              </a:lnSpc>
            </a:pPr>
            <a:r>
              <a:rPr lang="es-MX" sz="1800" smtClean="0">
                <a:solidFill>
                  <a:schemeClr val="bg2"/>
                </a:solidFill>
              </a:rPr>
              <a:t>Problemas?</a:t>
            </a:r>
            <a:endParaRPr lang="es-MX" sz="1600" smtClean="0">
              <a:solidFill>
                <a:schemeClr val="bg2"/>
              </a:solidFill>
            </a:endParaRPr>
          </a:p>
          <a:p>
            <a:pPr marL="742950" lvl="1" indent="-285750">
              <a:lnSpc>
                <a:spcPct val="90000"/>
              </a:lnSpc>
              <a:buFont typeface="Wingdings" pitchFamily="2" charset="2"/>
              <a:buNone/>
            </a:pPr>
            <a:r>
              <a:rPr lang="es-MX" sz="1600" b="1" smtClean="0"/>
              <a:t> </a:t>
            </a:r>
            <a:r>
              <a:rPr lang="es-MX" sz="1800" b="1" smtClean="0"/>
              <a:t>	Hay organismos que no cumplen con las reglas de clasificación de multicelulares, unicelulares autótrofos o heterótrofos es así que se habla de ej. Algas dentro de reino plantae</a:t>
            </a:r>
          </a:p>
          <a:p>
            <a:pPr marL="742950" lvl="1" indent="-285750">
              <a:lnSpc>
                <a:spcPct val="90000"/>
              </a:lnSpc>
              <a:buFont typeface="Wingdings" pitchFamily="2" charset="2"/>
              <a:buNone/>
            </a:pPr>
            <a:r>
              <a:rPr lang="es-MX" sz="1800" b="1" smtClean="0"/>
              <a:t>			    Hongos unicelulares</a:t>
            </a:r>
          </a:p>
          <a:p>
            <a:pPr marL="742950" lvl="1" indent="-285750">
              <a:lnSpc>
                <a:spcPct val="90000"/>
              </a:lnSpc>
              <a:buFont typeface="Wingdings" pitchFamily="2" charset="2"/>
              <a:buNone/>
            </a:pPr>
            <a:endParaRPr lang="es-MX" sz="1800" b="1" smtClean="0"/>
          </a:p>
          <a:p>
            <a:pPr marL="742950" lvl="1" indent="-285750">
              <a:lnSpc>
                <a:spcPct val="90000"/>
              </a:lnSpc>
            </a:pPr>
            <a:r>
              <a:rPr lang="es-MX" sz="1800" b="1" smtClean="0">
                <a:solidFill>
                  <a:schemeClr val="bg2"/>
                </a:solidFill>
              </a:rPr>
              <a:t>Reino Archabacteria: (bacteria Primitiva)</a:t>
            </a:r>
            <a:endParaRPr lang="es-MX" sz="1600" b="1"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66800" y="838200"/>
            <a:ext cx="7772400" cy="609600"/>
          </a:xfrm>
        </p:spPr>
        <p:txBody>
          <a:bodyPr/>
          <a:lstStyle/>
          <a:p>
            <a:r>
              <a:rPr lang="es-MX" sz="3600" smtClean="0"/>
              <a:t>Como se clasifican los organismos</a:t>
            </a:r>
            <a:endParaRPr lang="es-MX" smtClean="0"/>
          </a:p>
        </p:txBody>
      </p:sp>
      <p:sp>
        <p:nvSpPr>
          <p:cNvPr id="107523" name="Rectangle 3"/>
          <p:cNvSpPr>
            <a:spLocks noGrp="1" noChangeArrowheads="1"/>
          </p:cNvSpPr>
          <p:nvPr>
            <p:ph type="body" idx="1"/>
          </p:nvPr>
        </p:nvSpPr>
        <p:spPr>
          <a:xfrm>
            <a:off x="381000" y="1524000"/>
            <a:ext cx="8229600" cy="4267200"/>
          </a:xfrm>
        </p:spPr>
        <p:txBody>
          <a:bodyPr/>
          <a:lstStyle/>
          <a:p>
            <a:pPr marL="342900" indent="-342900">
              <a:lnSpc>
                <a:spcPct val="90000"/>
              </a:lnSpc>
            </a:pPr>
            <a:r>
              <a:rPr lang="es-MX" sz="1600" b="1" smtClean="0">
                <a:solidFill>
                  <a:schemeClr val="bg2"/>
                </a:solidFill>
              </a:rPr>
              <a:t>Ayuda para Identificar los Organismos</a:t>
            </a:r>
            <a:endParaRPr lang="es-MX" sz="1600" b="1" smtClean="0"/>
          </a:p>
          <a:p>
            <a:pPr marL="342900" indent="-342900">
              <a:lnSpc>
                <a:spcPct val="90000"/>
              </a:lnSpc>
              <a:buFont typeface="Wingdings" pitchFamily="2" charset="2"/>
              <a:buNone/>
            </a:pPr>
            <a:endParaRPr lang="es-MX" sz="1600" b="1" smtClean="0"/>
          </a:p>
          <a:p>
            <a:pPr marL="742950" lvl="1" indent="-285750">
              <a:lnSpc>
                <a:spcPct val="90000"/>
              </a:lnSpc>
            </a:pPr>
            <a:r>
              <a:rPr lang="es-MX" sz="1200" b="1" smtClean="0">
                <a:solidFill>
                  <a:srgbClr val="2043CC"/>
                </a:solidFill>
              </a:rPr>
              <a:t> </a:t>
            </a:r>
            <a:r>
              <a:rPr lang="es-MX" sz="1800" b="1" smtClean="0">
                <a:solidFill>
                  <a:srgbClr val="2043CC"/>
                </a:solidFill>
                <a:latin typeface="Arial" charset="0"/>
              </a:rPr>
              <a:t>Guía de Campo</a:t>
            </a:r>
            <a:r>
              <a:rPr lang="es-MX" sz="1800" smtClean="0">
                <a:latin typeface="Arial" charset="0"/>
              </a:rPr>
              <a:t>: </a:t>
            </a:r>
          </a:p>
          <a:p>
            <a:pPr marL="742950" lvl="1" indent="-285750">
              <a:lnSpc>
                <a:spcPct val="90000"/>
              </a:lnSpc>
              <a:buFont typeface="Wingdings" pitchFamily="2" charset="2"/>
              <a:buNone/>
            </a:pPr>
            <a:r>
              <a:rPr lang="es-MX" sz="1800" smtClean="0">
                <a:latin typeface="Arial" charset="0"/>
              </a:rPr>
              <a:t>	</a:t>
            </a:r>
            <a:r>
              <a:rPr lang="es-MX" sz="1800" b="1" smtClean="0">
                <a:latin typeface="Arial" charset="0"/>
              </a:rPr>
              <a:t>Libro que contiene información acerca de un grupo de cosas que se encuentran en la naturaleza.</a:t>
            </a:r>
          </a:p>
          <a:p>
            <a:pPr marL="742950" lvl="1" indent="-285750">
              <a:lnSpc>
                <a:spcPct val="90000"/>
              </a:lnSpc>
              <a:buFont typeface="Wingdings" pitchFamily="2" charset="2"/>
              <a:buNone/>
            </a:pPr>
            <a:r>
              <a:rPr lang="es-MX" sz="1800" b="1" smtClean="0">
                <a:latin typeface="Arial" charset="0"/>
              </a:rPr>
              <a:t>	Ayuda a la clasificación rápida de un org. En su ambiente natural.</a:t>
            </a:r>
          </a:p>
          <a:p>
            <a:pPr marL="742950" lvl="1" indent="-285750">
              <a:lnSpc>
                <a:spcPct val="90000"/>
              </a:lnSpc>
              <a:buFont typeface="Wingdings" pitchFamily="2" charset="2"/>
              <a:buNone/>
            </a:pPr>
            <a:r>
              <a:rPr lang="es-MX" sz="1800" b="1" smtClean="0">
                <a:latin typeface="Arial" charset="0"/>
              </a:rPr>
              <a:t>	Ej. Comparación de pajaros con fotos ilustratívas y características específicas (color,forma,alas,sónidos etc)</a:t>
            </a:r>
          </a:p>
          <a:p>
            <a:pPr marL="742950" lvl="1" indent="-285750">
              <a:lnSpc>
                <a:spcPct val="90000"/>
              </a:lnSpc>
              <a:buFont typeface="Wingdings" pitchFamily="2" charset="2"/>
              <a:buNone/>
            </a:pPr>
            <a:endParaRPr lang="es-MX" sz="1800" b="1" smtClean="0">
              <a:latin typeface="Arial" charset="0"/>
            </a:endParaRPr>
          </a:p>
          <a:p>
            <a:pPr marL="742950" lvl="1" indent="-285750">
              <a:lnSpc>
                <a:spcPct val="90000"/>
              </a:lnSpc>
            </a:pPr>
            <a:r>
              <a:rPr lang="es-MX" sz="1800" b="1" smtClean="0">
                <a:solidFill>
                  <a:srgbClr val="2043CC"/>
                </a:solidFill>
                <a:latin typeface="Arial" charset="0"/>
              </a:rPr>
              <a:t>Clave taxonómica.:</a:t>
            </a:r>
            <a:endParaRPr lang="es-MX" sz="1800" b="1" smtClean="0">
              <a:latin typeface="Arial" charset="0"/>
            </a:endParaRPr>
          </a:p>
          <a:p>
            <a:pPr marL="742950" lvl="1" indent="-285750">
              <a:lnSpc>
                <a:spcPct val="90000"/>
              </a:lnSpc>
              <a:buFont typeface="Wingdings" pitchFamily="2" charset="2"/>
              <a:buNone/>
            </a:pPr>
            <a:r>
              <a:rPr lang="es-MX" sz="1800" smtClean="0">
                <a:latin typeface="Arial" charset="0"/>
              </a:rPr>
              <a:t>	</a:t>
            </a:r>
            <a:r>
              <a:rPr lang="es-MX" sz="1800" b="1" smtClean="0">
                <a:latin typeface="Arial" charset="0"/>
              </a:rPr>
              <a:t>Se usan en la identificación de los organismos, están basadas en las caracteríticas distintivas </a:t>
            </a:r>
          </a:p>
          <a:p>
            <a:pPr marL="742950" lvl="1" indent="-285750">
              <a:lnSpc>
                <a:spcPct val="90000"/>
              </a:lnSpc>
              <a:buFont typeface="Wingdings" pitchFamily="2" charset="2"/>
              <a:buNone/>
            </a:pPr>
            <a:r>
              <a:rPr lang="es-MX" sz="1800" b="1" smtClean="0">
                <a:latin typeface="Arial" charset="0"/>
              </a:rPr>
              <a:t>	se basan en pares de aseveraciones opuestas, una  de cada par puede ser cierta, </a:t>
            </a:r>
          </a:p>
          <a:p>
            <a:pPr marL="742950" lvl="1" indent="-285750">
              <a:lnSpc>
                <a:spcPct val="90000"/>
              </a:lnSpc>
              <a:buFont typeface="Wingdings" pitchFamily="2" charset="2"/>
              <a:buNone/>
            </a:pPr>
            <a:r>
              <a:rPr lang="es-MX" sz="1800" b="1" smtClean="0">
                <a:latin typeface="Arial" charset="0"/>
              </a:rPr>
              <a:t>      Cada par de aseveraciones sucesivas  es más específica en la descripción del organismo, se continua hasta llegar a la identificación del organismo.</a:t>
            </a:r>
          </a:p>
          <a:p>
            <a:pPr marL="742950" lvl="1" indent="-285750">
              <a:lnSpc>
                <a:spcPct val="90000"/>
              </a:lnSpc>
            </a:pPr>
            <a:endParaRPr lang="es-MX" sz="1800" b="1" smtClean="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066800" y="838200"/>
            <a:ext cx="7772400" cy="571500"/>
          </a:xfrm>
          <a:noFill/>
          <a:ln/>
        </p:spPr>
        <p:txBody>
          <a:bodyPr anchor="ctr"/>
          <a:lstStyle/>
          <a:p>
            <a:r>
              <a:rPr lang="es-MX" smtClean="0"/>
              <a:t>Nomenclatura Binomial</a:t>
            </a:r>
          </a:p>
        </p:txBody>
      </p:sp>
      <p:pic>
        <p:nvPicPr>
          <p:cNvPr id="108547" name="Picture 3" descr="C:\Documents and Settings\Jerry\Escritorio\Jerry\Bilogia\Material de clases\Clasificacion.jpg"/>
          <p:cNvPicPr>
            <a:picLocks noChangeAspect="1" noChangeArrowheads="1"/>
          </p:cNvPicPr>
          <p:nvPr/>
        </p:nvPicPr>
        <p:blipFill>
          <a:blip r:embed="rId2"/>
          <a:srcRect l="1111" b="6496"/>
          <a:stretch>
            <a:fillRect/>
          </a:stretch>
        </p:blipFill>
        <p:spPr bwMode="auto">
          <a:xfrm>
            <a:off x="1066800" y="685800"/>
            <a:ext cx="7239000" cy="578008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14375" y="571500"/>
            <a:ext cx="8058150" cy="804863"/>
          </a:xfrm>
        </p:spPr>
        <p:txBody>
          <a:bodyPr/>
          <a:lstStyle/>
          <a:p>
            <a:pPr algn="ctr" eaLnBrk="1" hangingPunct="1"/>
            <a:r>
              <a:rPr lang="en-US" sz="4000" smtClean="0">
                <a:latin typeface="Arial" charset="0"/>
                <a:cs typeface="Arial" charset="0"/>
              </a:rPr>
              <a:t>Conceptos básicos</a:t>
            </a:r>
          </a:p>
        </p:txBody>
      </p:sp>
      <p:sp>
        <p:nvSpPr>
          <p:cNvPr id="12291" name="Content Placeholder 2"/>
          <p:cNvSpPr>
            <a:spLocks noGrp="1"/>
          </p:cNvSpPr>
          <p:nvPr>
            <p:ph idx="1"/>
          </p:nvPr>
        </p:nvSpPr>
        <p:spPr>
          <a:xfrm>
            <a:off x="428625" y="1643063"/>
            <a:ext cx="8572500" cy="4643437"/>
          </a:xfrm>
        </p:spPr>
        <p:txBody>
          <a:bodyPr/>
          <a:lstStyle/>
          <a:p>
            <a:pPr eaLnBrk="1" hangingPunct="1"/>
            <a:r>
              <a:rPr lang="en-US" sz="2000" smtClean="0">
                <a:latin typeface="Arial" charset="0"/>
                <a:cs typeface="Arial" charset="0"/>
              </a:rPr>
              <a:t>La </a:t>
            </a:r>
            <a:r>
              <a:rPr lang="en-US" sz="2000" smtClean="0">
                <a:solidFill>
                  <a:srgbClr val="00B050"/>
                </a:solidFill>
                <a:latin typeface="Arial" charset="0"/>
                <a:cs typeface="Arial" charset="0"/>
              </a:rPr>
              <a:t>generación espontánea</a:t>
            </a:r>
            <a:r>
              <a:rPr lang="en-US" sz="2000" smtClean="0">
                <a:latin typeface="Arial" charset="0"/>
                <a:cs typeface="Arial" charset="0"/>
              </a:rPr>
              <a:t> plantea que los seres vivientes se pueden originar de materia no viviente.</a:t>
            </a:r>
          </a:p>
          <a:p>
            <a:pPr eaLnBrk="1" hangingPunct="1"/>
            <a:endParaRPr lang="en-US" sz="2000" smtClean="0">
              <a:latin typeface="Arial" charset="0"/>
              <a:cs typeface="Arial" charset="0"/>
            </a:endParaRPr>
          </a:p>
          <a:p>
            <a:pPr eaLnBrk="1" hangingPunct="1"/>
            <a:r>
              <a:rPr lang="en-US" sz="2000" smtClean="0">
                <a:latin typeface="Arial" charset="0"/>
                <a:cs typeface="Arial" charset="0"/>
              </a:rPr>
              <a:t>La </a:t>
            </a:r>
            <a:r>
              <a:rPr lang="en-US" sz="2000" smtClean="0">
                <a:solidFill>
                  <a:srgbClr val="00B050"/>
                </a:solidFill>
                <a:latin typeface="Arial" charset="0"/>
                <a:cs typeface="Arial" charset="0"/>
              </a:rPr>
              <a:t>abiogénesis</a:t>
            </a:r>
            <a:r>
              <a:rPr lang="en-US" sz="2000" smtClean="0">
                <a:latin typeface="Arial" charset="0"/>
                <a:cs typeface="Arial" charset="0"/>
              </a:rPr>
              <a:t> es otra manera de llamar a la genereación espontánea.</a:t>
            </a:r>
          </a:p>
          <a:p>
            <a:pPr eaLnBrk="1" hangingPunct="1"/>
            <a:endParaRPr lang="en-US" sz="2000" smtClean="0">
              <a:latin typeface="Arial" charset="0"/>
              <a:cs typeface="Arial" charset="0"/>
            </a:endParaRPr>
          </a:p>
          <a:p>
            <a:pPr eaLnBrk="1" hangingPunct="1"/>
            <a:r>
              <a:rPr lang="en-US" sz="2000" smtClean="0">
                <a:solidFill>
                  <a:srgbClr val="00B050"/>
                </a:solidFill>
                <a:latin typeface="Arial" charset="0"/>
                <a:cs typeface="Arial" charset="0"/>
              </a:rPr>
              <a:t>Aristóteles </a:t>
            </a:r>
            <a:r>
              <a:rPr lang="en-US" sz="2000" smtClean="0">
                <a:latin typeface="Arial" charset="0"/>
                <a:cs typeface="Arial" charset="0"/>
              </a:rPr>
              <a:t>y </a:t>
            </a:r>
            <a:r>
              <a:rPr lang="en-US" sz="2000" smtClean="0">
                <a:solidFill>
                  <a:srgbClr val="00B050"/>
                </a:solidFill>
                <a:latin typeface="Arial" charset="0"/>
                <a:cs typeface="Arial" charset="0"/>
              </a:rPr>
              <a:t>Needham</a:t>
            </a:r>
            <a:r>
              <a:rPr lang="en-US" sz="2000" smtClean="0">
                <a:latin typeface="Arial" charset="0"/>
                <a:cs typeface="Arial" charset="0"/>
              </a:rPr>
              <a:t> apoyan la generación espontánea.</a:t>
            </a:r>
          </a:p>
          <a:p>
            <a:pPr eaLnBrk="1" hangingPunct="1"/>
            <a:endParaRPr lang="en-US" sz="2000" smtClean="0">
              <a:latin typeface="Arial" charset="0"/>
              <a:cs typeface="Arial" charset="0"/>
            </a:endParaRPr>
          </a:p>
          <a:p>
            <a:pPr eaLnBrk="1" hangingPunct="1"/>
            <a:r>
              <a:rPr lang="en-US" sz="2000" smtClean="0">
                <a:latin typeface="Arial" charset="0"/>
                <a:cs typeface="Arial" charset="0"/>
              </a:rPr>
              <a:t>La </a:t>
            </a:r>
            <a:r>
              <a:rPr lang="en-US" sz="2000" smtClean="0">
                <a:solidFill>
                  <a:srgbClr val="00B050"/>
                </a:solidFill>
                <a:latin typeface="Arial" charset="0"/>
                <a:cs typeface="Arial" charset="0"/>
              </a:rPr>
              <a:t>biogénesis</a:t>
            </a:r>
            <a:r>
              <a:rPr lang="en-US" sz="2000" smtClean="0">
                <a:latin typeface="Arial" charset="0"/>
                <a:cs typeface="Arial" charset="0"/>
              </a:rPr>
              <a:t> plantea que los seres vivientes provienen de otros seres vivientes.</a:t>
            </a:r>
          </a:p>
          <a:p>
            <a:pPr eaLnBrk="1" hangingPunct="1"/>
            <a:endParaRPr lang="en-US" sz="2000" smtClean="0">
              <a:latin typeface="Arial" charset="0"/>
              <a:cs typeface="Arial" charset="0"/>
            </a:endParaRPr>
          </a:p>
          <a:p>
            <a:pPr eaLnBrk="1" hangingPunct="1"/>
            <a:r>
              <a:rPr lang="en-US" sz="2000" smtClean="0">
                <a:latin typeface="Arial" charset="0"/>
                <a:cs typeface="Arial" charset="0"/>
              </a:rPr>
              <a:t>Los experimentos de </a:t>
            </a:r>
            <a:r>
              <a:rPr lang="en-US" sz="2000" smtClean="0">
                <a:solidFill>
                  <a:srgbClr val="00B050"/>
                </a:solidFill>
                <a:latin typeface="Arial" charset="0"/>
                <a:cs typeface="Arial" charset="0"/>
              </a:rPr>
              <a:t>Redi</a:t>
            </a:r>
            <a:r>
              <a:rPr lang="en-US" sz="2000" smtClean="0">
                <a:latin typeface="Arial" charset="0"/>
                <a:cs typeface="Arial" charset="0"/>
              </a:rPr>
              <a:t>, </a:t>
            </a:r>
            <a:r>
              <a:rPr lang="en-US" sz="2000" smtClean="0">
                <a:solidFill>
                  <a:srgbClr val="00B050"/>
                </a:solidFill>
                <a:latin typeface="Arial" charset="0"/>
                <a:cs typeface="Arial" charset="0"/>
              </a:rPr>
              <a:t>Spallanzani</a:t>
            </a:r>
            <a:r>
              <a:rPr lang="en-US" sz="2000" smtClean="0">
                <a:latin typeface="Arial" charset="0"/>
                <a:cs typeface="Arial" charset="0"/>
              </a:rPr>
              <a:t> y </a:t>
            </a:r>
            <a:r>
              <a:rPr lang="en-US" sz="2000" smtClean="0">
                <a:solidFill>
                  <a:srgbClr val="00B050"/>
                </a:solidFill>
                <a:latin typeface="Arial" charset="0"/>
                <a:cs typeface="Arial" charset="0"/>
              </a:rPr>
              <a:t>Pasteur</a:t>
            </a:r>
            <a:r>
              <a:rPr lang="en-US" sz="2000" smtClean="0">
                <a:latin typeface="Arial" charset="0"/>
                <a:cs typeface="Arial" charset="0"/>
              </a:rPr>
              <a:t> confirman la biogénesis.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836613"/>
            <a:ext cx="8353425" cy="720725"/>
          </a:xfrm>
        </p:spPr>
        <p:txBody>
          <a:bodyPr/>
          <a:lstStyle/>
          <a:p>
            <a:pPr algn="ctr" eaLnBrk="1" hangingPunct="1"/>
            <a:r>
              <a:rPr lang="es-ES" sz="4000" smtClean="0">
                <a:latin typeface="Arial" charset="0"/>
              </a:rPr>
              <a:t>Aristóteles y Redi</a:t>
            </a:r>
          </a:p>
        </p:txBody>
      </p:sp>
      <p:sp>
        <p:nvSpPr>
          <p:cNvPr id="5123" name="Rectangle 3"/>
          <p:cNvSpPr>
            <a:spLocks noGrp="1" noChangeArrowheads="1"/>
          </p:cNvSpPr>
          <p:nvPr>
            <p:ph type="body" idx="1"/>
          </p:nvPr>
        </p:nvSpPr>
        <p:spPr>
          <a:xfrm>
            <a:off x="684213" y="1916113"/>
            <a:ext cx="8280400" cy="4105275"/>
          </a:xfrm>
        </p:spPr>
        <p:txBody>
          <a:bodyPr/>
          <a:lstStyle/>
          <a:p>
            <a:pPr algn="just" eaLnBrk="1" hangingPunct="1">
              <a:lnSpc>
                <a:spcPct val="90000"/>
              </a:lnSpc>
            </a:pPr>
            <a:r>
              <a:rPr lang="es-ES" sz="2400" smtClean="0">
                <a:latin typeface="Arial" charset="0"/>
              </a:rPr>
              <a:t>En la antigüedad, mucha gente estudiaba la naturaleza. Después de observarla, proponían hipótesis pero muy pocas veces eran sometidas a prueba.</a:t>
            </a:r>
          </a:p>
          <a:p>
            <a:pPr algn="just" eaLnBrk="1" hangingPunct="1">
              <a:lnSpc>
                <a:spcPct val="90000"/>
              </a:lnSpc>
            </a:pPr>
            <a:endParaRPr lang="es-ES" sz="2400" smtClean="0">
              <a:latin typeface="Arial" charset="0"/>
            </a:endParaRPr>
          </a:p>
          <a:p>
            <a:pPr algn="just" eaLnBrk="1" hangingPunct="1">
              <a:lnSpc>
                <a:spcPct val="90000"/>
              </a:lnSpc>
            </a:pPr>
            <a:r>
              <a:rPr lang="es-ES" sz="2400" smtClean="0">
                <a:latin typeface="Arial" charset="0"/>
              </a:rPr>
              <a:t>Sobre el origen de los seres vivos han existido muchas hipótesis, una de ellas es la generación espontánea, propuesta por Aristóteles (384-322 AC), filósofo griego.</a:t>
            </a:r>
          </a:p>
          <a:p>
            <a:pPr algn="just" eaLnBrk="1" hangingPunct="1">
              <a:lnSpc>
                <a:spcPct val="90000"/>
              </a:lnSpc>
            </a:pPr>
            <a:endParaRPr lang="es-ES" sz="2400" smtClean="0">
              <a:latin typeface="Arial" charset="0"/>
            </a:endParaRPr>
          </a:p>
          <a:p>
            <a:pPr algn="just" eaLnBrk="1" hangingPunct="1">
              <a:lnSpc>
                <a:spcPct val="90000"/>
              </a:lnSpc>
            </a:pPr>
            <a:r>
              <a:rPr lang="es-ES" sz="2400" smtClean="0">
                <a:latin typeface="Arial" charset="0"/>
              </a:rPr>
              <a:t>La </a:t>
            </a:r>
            <a:r>
              <a:rPr lang="es-ES" sz="2400" b="1" smtClean="0">
                <a:latin typeface="Arial" charset="0"/>
              </a:rPr>
              <a:t>generación espontánea</a:t>
            </a:r>
            <a:r>
              <a:rPr lang="es-ES" sz="2400" smtClean="0">
                <a:latin typeface="Arial" charset="0"/>
              </a:rPr>
              <a:t> dice que los seres vivientes se pueden originar de materia no viviente.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body" sz="half" idx="1"/>
          </p:nvPr>
        </p:nvSpPr>
        <p:spPr>
          <a:xfrm>
            <a:off x="539750" y="981075"/>
            <a:ext cx="4537075" cy="5545138"/>
          </a:xfrm>
        </p:spPr>
        <p:txBody>
          <a:bodyPr/>
          <a:lstStyle/>
          <a:p>
            <a:pPr algn="just" eaLnBrk="1" hangingPunct="1">
              <a:lnSpc>
                <a:spcPct val="90000"/>
              </a:lnSpc>
            </a:pPr>
            <a:r>
              <a:rPr lang="es-ES" sz="1700" smtClean="0">
                <a:latin typeface="Arial" charset="0"/>
              </a:rPr>
              <a:t>Aristóteles había observado una charca durante un largo período de sequía. Cuando empezaron las lluvias, la charca volvió a llenarse de agua y donde al principio no había vida, después observó peces.  Llegó entonces a la conclusión que los peces no habían salido de otros peces sino del fango.</a:t>
            </a:r>
          </a:p>
          <a:p>
            <a:pPr algn="just" eaLnBrk="1" hangingPunct="1">
              <a:lnSpc>
                <a:spcPct val="90000"/>
              </a:lnSpc>
            </a:pPr>
            <a:endParaRPr lang="es-ES" sz="1700" smtClean="0">
              <a:latin typeface="Arial" charset="0"/>
            </a:endParaRPr>
          </a:p>
          <a:p>
            <a:pPr algn="just" eaLnBrk="1" hangingPunct="1">
              <a:lnSpc>
                <a:spcPct val="90000"/>
              </a:lnSpc>
            </a:pPr>
            <a:r>
              <a:rPr lang="es-ES" sz="1700" smtClean="0">
                <a:latin typeface="Arial" charset="0"/>
              </a:rPr>
              <a:t>También creía que las moscas salían de la carne podrida y que ciertos insectos salían de la madera, de hojas secas y de pelos de caballo</a:t>
            </a:r>
            <a:r>
              <a:rPr lang="es-ES" sz="1800" smtClean="0">
                <a:latin typeface="Arial" charset="0"/>
              </a:rPr>
              <a:t>.</a:t>
            </a:r>
          </a:p>
          <a:p>
            <a:pPr algn="just" eaLnBrk="1" hangingPunct="1">
              <a:lnSpc>
                <a:spcPct val="90000"/>
              </a:lnSpc>
            </a:pPr>
            <a:endParaRPr lang="es-ES" sz="1700" smtClean="0">
              <a:latin typeface="Arial" charset="0"/>
            </a:endParaRPr>
          </a:p>
          <a:p>
            <a:pPr algn="just" eaLnBrk="1" hangingPunct="1">
              <a:lnSpc>
                <a:spcPct val="90000"/>
              </a:lnSpc>
            </a:pPr>
            <a:r>
              <a:rPr lang="es-ES" sz="1700" smtClean="0">
                <a:latin typeface="Arial" charset="0"/>
              </a:rPr>
              <a:t>La </a:t>
            </a:r>
            <a:r>
              <a:rPr lang="es-ES" sz="1700" b="1" smtClean="0">
                <a:latin typeface="Arial" charset="0"/>
              </a:rPr>
              <a:t>abiogénesis</a:t>
            </a:r>
            <a:r>
              <a:rPr lang="es-ES" sz="1700" smtClean="0">
                <a:latin typeface="Arial" charset="0"/>
              </a:rPr>
              <a:t>, es otro nombre para la generación espontánea.</a:t>
            </a:r>
          </a:p>
          <a:p>
            <a:pPr algn="just" eaLnBrk="1" hangingPunct="1">
              <a:lnSpc>
                <a:spcPct val="90000"/>
              </a:lnSpc>
              <a:buFont typeface="Wingdings" pitchFamily="2" charset="2"/>
              <a:buNone/>
            </a:pPr>
            <a:endParaRPr lang="es-ES" sz="1700" b="1" smtClean="0">
              <a:latin typeface="Arial" charset="0"/>
            </a:endParaRPr>
          </a:p>
          <a:p>
            <a:pPr algn="just" eaLnBrk="1" hangingPunct="1">
              <a:lnSpc>
                <a:spcPct val="90000"/>
              </a:lnSpc>
              <a:buFont typeface="Wingdings" pitchFamily="2" charset="2"/>
              <a:buNone/>
            </a:pPr>
            <a:r>
              <a:rPr lang="es-ES" sz="1700" b="1" smtClean="0">
                <a:latin typeface="Arial" charset="0"/>
              </a:rPr>
              <a:t>       a- </a:t>
            </a:r>
            <a:r>
              <a:rPr lang="es-ES" sz="1700" smtClean="0">
                <a:latin typeface="Arial" charset="0"/>
              </a:rPr>
              <a:t>(sin)   </a:t>
            </a:r>
            <a:r>
              <a:rPr lang="es-ES" sz="1700" b="1" i="1" smtClean="0">
                <a:latin typeface="Arial" charset="0"/>
              </a:rPr>
              <a:t>bio-</a:t>
            </a:r>
            <a:r>
              <a:rPr lang="es-ES" sz="1700" smtClean="0">
                <a:latin typeface="Arial" charset="0"/>
              </a:rPr>
              <a:t> (vida)  </a:t>
            </a:r>
            <a:r>
              <a:rPr lang="es-ES" sz="1700" b="1" i="1" smtClean="0">
                <a:latin typeface="Arial" charset="0"/>
              </a:rPr>
              <a:t>-génesis</a:t>
            </a:r>
            <a:r>
              <a:rPr lang="es-ES" sz="1700" smtClean="0">
                <a:latin typeface="Arial" charset="0"/>
              </a:rPr>
              <a:t> (origen)</a:t>
            </a:r>
            <a:endParaRPr lang="es-ES" sz="1700" b="1" smtClean="0">
              <a:latin typeface="Arial" charset="0"/>
            </a:endParaRPr>
          </a:p>
          <a:p>
            <a:pPr eaLnBrk="1" hangingPunct="1">
              <a:lnSpc>
                <a:spcPct val="90000"/>
              </a:lnSpc>
              <a:buFont typeface="Wingdings" pitchFamily="2" charset="2"/>
              <a:buNone/>
            </a:pPr>
            <a:endParaRPr lang="es-ES" sz="1700" b="1" smtClean="0">
              <a:latin typeface="Arial" charset="0"/>
            </a:endParaRPr>
          </a:p>
        </p:txBody>
      </p:sp>
      <p:sp>
        <p:nvSpPr>
          <p:cNvPr id="6147" name="Rectangle 6"/>
          <p:cNvSpPr>
            <a:spLocks noGrp="1" noChangeArrowheads="1"/>
          </p:cNvSpPr>
          <p:nvPr>
            <p:ph type="body" sz="half" idx="2"/>
          </p:nvPr>
        </p:nvSpPr>
        <p:spPr>
          <a:xfrm>
            <a:off x="5076825" y="836613"/>
            <a:ext cx="3851275" cy="5761037"/>
          </a:xfrm>
        </p:spPr>
        <p:txBody>
          <a:bodyPr/>
          <a:lstStyle/>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buFont typeface="Wingdings" pitchFamily="2" charset="2"/>
              <a:buNone/>
            </a:pPr>
            <a:r>
              <a:rPr lang="es-ES" sz="1600" smtClean="0"/>
              <a:t>                          </a:t>
            </a:r>
          </a:p>
          <a:p>
            <a:pPr eaLnBrk="1" hangingPunct="1">
              <a:lnSpc>
                <a:spcPct val="90000"/>
              </a:lnSpc>
              <a:buFont typeface="Wingdings" pitchFamily="2" charset="2"/>
              <a:buNone/>
            </a:pPr>
            <a:r>
              <a:rPr lang="es-ES" sz="1200" smtClean="0">
                <a:latin typeface="Arial" charset="0"/>
              </a:rPr>
              <a:t>                                 </a:t>
            </a:r>
          </a:p>
          <a:p>
            <a:pPr eaLnBrk="1" hangingPunct="1">
              <a:lnSpc>
                <a:spcPct val="90000"/>
              </a:lnSpc>
              <a:buFont typeface="Wingdings" pitchFamily="2" charset="2"/>
              <a:buNone/>
            </a:pPr>
            <a:r>
              <a:rPr lang="es-ES" sz="1200" smtClean="0">
                <a:latin typeface="Arial" charset="0"/>
              </a:rPr>
              <a:t>                                Aristóteles 384-322 AC</a:t>
            </a:r>
            <a:endParaRPr lang="es-ES" sz="1200" smtClean="0"/>
          </a:p>
          <a:p>
            <a:pPr eaLnBrk="1" hangingPunct="1">
              <a:lnSpc>
                <a:spcPct val="90000"/>
              </a:lnSpc>
            </a:pPr>
            <a:endParaRPr lang="es-ES" sz="12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algn="just" eaLnBrk="1" hangingPunct="1">
              <a:lnSpc>
                <a:spcPct val="90000"/>
              </a:lnSpc>
              <a:buClr>
                <a:schemeClr val="bg1"/>
              </a:buClr>
            </a:pPr>
            <a:r>
              <a:rPr lang="es-ES" sz="1400" smtClean="0">
                <a:latin typeface="Arial" charset="0"/>
              </a:rPr>
              <a:t>La teoría se mantuvo durante muchos años. Tan sólo sería refutada por los experimentos de los científicos Spallanzani, Redi y finalmente Pasteur.</a:t>
            </a:r>
          </a:p>
        </p:txBody>
      </p:sp>
      <p:pic>
        <p:nvPicPr>
          <p:cNvPr id="6148" name="Picture 7" descr="aristóteles"/>
          <p:cNvPicPr>
            <a:picLocks noChangeAspect="1" noChangeArrowheads="1"/>
          </p:cNvPicPr>
          <p:nvPr/>
        </p:nvPicPr>
        <p:blipFill>
          <a:blip r:embed="rId3"/>
          <a:srcRect/>
          <a:stretch>
            <a:fillRect/>
          </a:stretch>
        </p:blipFill>
        <p:spPr bwMode="auto">
          <a:xfrm>
            <a:off x="6516688" y="1052513"/>
            <a:ext cx="1509712" cy="1800225"/>
          </a:xfrm>
          <a:prstGeom prst="rect">
            <a:avLst/>
          </a:prstGeom>
          <a:noFill/>
          <a:ln w="9525">
            <a:noFill/>
            <a:miter lim="800000"/>
            <a:headEnd/>
            <a:tailEnd/>
          </a:ln>
        </p:spPr>
      </p:pic>
      <p:pic>
        <p:nvPicPr>
          <p:cNvPr id="6149" name="Picture 8" descr="charca"/>
          <p:cNvPicPr>
            <a:picLocks noChangeAspect="1" noChangeArrowheads="1"/>
          </p:cNvPicPr>
          <p:nvPr/>
        </p:nvPicPr>
        <p:blipFill>
          <a:blip r:embed="rId4"/>
          <a:srcRect/>
          <a:stretch>
            <a:fillRect/>
          </a:stretch>
        </p:blipFill>
        <p:spPr bwMode="auto">
          <a:xfrm>
            <a:off x="5724525" y="3429000"/>
            <a:ext cx="3024188"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 y="838200"/>
            <a:ext cx="3581400" cy="1143000"/>
          </a:xfrm>
        </p:spPr>
        <p:txBody>
          <a:bodyPr/>
          <a:lstStyle/>
          <a:p>
            <a:pPr algn="ctr"/>
            <a:r>
              <a:rPr lang="es-EC" smtClean="0"/>
              <a:t>La generación espontánea</a:t>
            </a:r>
            <a:endParaRPr lang="es-ES" smtClean="0"/>
          </a:p>
        </p:txBody>
      </p:sp>
      <p:sp>
        <p:nvSpPr>
          <p:cNvPr id="39939" name="Rectangle 3"/>
          <p:cNvSpPr>
            <a:spLocks noChangeArrowheads="1"/>
          </p:cNvSpPr>
          <p:nvPr/>
        </p:nvSpPr>
        <p:spPr bwMode="auto">
          <a:xfrm>
            <a:off x="1357313" y="114300"/>
            <a:ext cx="9144000" cy="0"/>
          </a:xfrm>
          <a:prstGeom prst="rect">
            <a:avLst/>
          </a:prstGeom>
          <a:noFill/>
          <a:ln w="9525">
            <a:noFill/>
            <a:miter lim="800000"/>
            <a:headEnd/>
            <a:tailEnd/>
          </a:ln>
          <a:effectLst/>
        </p:spPr>
        <p:txBody>
          <a:bodyPr>
            <a:spAutoFit/>
          </a:bodyPr>
          <a:lstStyle/>
          <a:p>
            <a:endParaRPr lang="es-ES"/>
          </a:p>
        </p:txBody>
      </p:sp>
      <p:pic>
        <p:nvPicPr>
          <p:cNvPr id="39940" name="Picture 4"/>
          <p:cNvPicPr>
            <a:picLocks noChangeAspect="1" noChangeArrowheads="1"/>
          </p:cNvPicPr>
          <p:nvPr/>
        </p:nvPicPr>
        <p:blipFill>
          <a:blip r:embed="rId2"/>
          <a:srcRect l="6250" t="5208" r="6250" b="20833"/>
          <a:stretch>
            <a:fillRect/>
          </a:stretch>
        </p:blipFill>
        <p:spPr bwMode="auto">
          <a:xfrm>
            <a:off x="0" y="4267200"/>
            <a:ext cx="3657600" cy="2319338"/>
          </a:xfrm>
          <a:prstGeom prst="rect">
            <a:avLst/>
          </a:prstGeom>
          <a:noFill/>
          <a:ln w="9525">
            <a:noFill/>
            <a:miter lim="800000"/>
            <a:headEnd/>
            <a:tailEnd/>
          </a:ln>
          <a:effectLst/>
        </p:spPr>
      </p:pic>
      <p:pic>
        <p:nvPicPr>
          <p:cNvPr id="39941" name="Picture 5"/>
          <p:cNvPicPr>
            <a:picLocks noChangeAspect="1" noChangeArrowheads="1"/>
          </p:cNvPicPr>
          <p:nvPr/>
        </p:nvPicPr>
        <p:blipFill>
          <a:blip r:embed="rId3"/>
          <a:srcRect l="37222" t="32384" r="31250" b="16667"/>
          <a:stretch>
            <a:fillRect/>
          </a:stretch>
        </p:blipFill>
        <p:spPr bwMode="auto">
          <a:xfrm>
            <a:off x="3673475" y="0"/>
            <a:ext cx="5470525"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838200"/>
            <a:ext cx="7772400" cy="762000"/>
          </a:xfrm>
        </p:spPr>
        <p:txBody>
          <a:bodyPr/>
          <a:lstStyle/>
          <a:p>
            <a:r>
              <a:rPr lang="es-MX" sz="3600" b="1" smtClean="0"/>
              <a:t>Como se originan los seres vivos</a:t>
            </a:r>
            <a:endParaRPr lang="es-EC" sz="3600" b="1" smtClean="0"/>
          </a:p>
        </p:txBody>
      </p:sp>
      <p:pic>
        <p:nvPicPr>
          <p:cNvPr id="41987" name="Picture 3"/>
          <p:cNvPicPr>
            <a:picLocks noChangeAspect="1" noChangeArrowheads="1"/>
          </p:cNvPicPr>
          <p:nvPr>
            <p:ph idx="1"/>
          </p:nvPr>
        </p:nvPicPr>
        <p:blipFill>
          <a:blip r:embed="rId2"/>
          <a:srcRect/>
          <a:stretch>
            <a:fillRect/>
          </a:stretch>
        </p:blipFill>
        <p:spPr>
          <a:xfrm>
            <a:off x="1676400" y="2590800"/>
            <a:ext cx="5930900" cy="3886200"/>
          </a:xfrm>
          <a:ln/>
        </p:spPr>
      </p:pic>
      <p:sp>
        <p:nvSpPr>
          <p:cNvPr id="41988" name="Rectangle 4"/>
          <p:cNvSpPr>
            <a:spLocks noChangeArrowheads="1"/>
          </p:cNvSpPr>
          <p:nvPr/>
        </p:nvSpPr>
        <p:spPr bwMode="auto">
          <a:xfrm>
            <a:off x="685800" y="1806575"/>
            <a:ext cx="4438650" cy="366713"/>
          </a:xfrm>
          <a:prstGeom prst="rect">
            <a:avLst/>
          </a:prstGeom>
          <a:noFill/>
          <a:ln w="9525">
            <a:noFill/>
            <a:miter lim="800000"/>
            <a:headEnd/>
            <a:tailEnd/>
          </a:ln>
          <a:effectLst/>
        </p:spPr>
        <p:txBody>
          <a:bodyPr>
            <a:spAutoFit/>
          </a:bodyPr>
          <a:lstStyle/>
          <a:p>
            <a:r>
              <a:rPr kumimoji="0" lang="es-MX" sz="1800">
                <a:solidFill>
                  <a:srgbClr val="110F0D"/>
                </a:solidFill>
                <a:latin typeface="Arial" charset="0"/>
              </a:rPr>
              <a:t>Filósofo griego Aristóteles (384-322 A.C.):</a:t>
            </a:r>
            <a:endParaRPr kumimoji="0" lang="es-ES_tradnl" sz="1800">
              <a:solidFill>
                <a:schemeClr val="bg2"/>
              </a:solidFill>
              <a:latin typeface="Arial" charset="0"/>
            </a:endParaRPr>
          </a:p>
        </p:txBody>
      </p:sp>
      <p:sp>
        <p:nvSpPr>
          <p:cNvPr id="41989" name="Rectangle 5"/>
          <p:cNvSpPr>
            <a:spLocks noChangeArrowheads="1"/>
          </p:cNvSpPr>
          <p:nvPr/>
        </p:nvSpPr>
        <p:spPr bwMode="auto">
          <a:xfrm>
            <a:off x="1676400" y="6172200"/>
            <a:ext cx="2825750" cy="366713"/>
          </a:xfrm>
          <a:prstGeom prst="rect">
            <a:avLst/>
          </a:prstGeom>
          <a:noFill/>
          <a:ln w="9525">
            <a:noFill/>
            <a:miter lim="800000"/>
            <a:headEnd/>
            <a:tailEnd/>
          </a:ln>
          <a:effectLst/>
        </p:spPr>
        <p:txBody>
          <a:bodyPr wrap="none">
            <a:spAutoFit/>
          </a:bodyPr>
          <a:lstStyle/>
          <a:p>
            <a:r>
              <a:rPr kumimoji="0" lang="es-ES_tradnl" sz="1800">
                <a:latin typeface="Arial" charset="0"/>
              </a:rPr>
              <a:t>Ciclo de Vida de la mosca</a:t>
            </a:r>
          </a:p>
        </p:txBody>
      </p:sp>
      <p:sp>
        <p:nvSpPr>
          <p:cNvPr id="41990" name="Rectangle 6"/>
          <p:cNvSpPr>
            <a:spLocks noChangeArrowheads="1"/>
          </p:cNvSpPr>
          <p:nvPr/>
        </p:nvSpPr>
        <p:spPr bwMode="auto">
          <a:xfrm>
            <a:off x="685800" y="1828800"/>
            <a:ext cx="3106738" cy="615950"/>
          </a:xfrm>
          <a:prstGeom prst="rect">
            <a:avLst/>
          </a:prstGeom>
          <a:noFill/>
          <a:ln w="9525">
            <a:noFill/>
            <a:miter lim="800000"/>
            <a:headEnd/>
            <a:tailEnd/>
          </a:ln>
          <a:effectLst/>
        </p:spPr>
        <p:txBody>
          <a:bodyPr>
            <a:spAutoFit/>
          </a:bodyPr>
          <a:lstStyle/>
          <a:p>
            <a:pPr>
              <a:lnSpc>
                <a:spcPct val="80000"/>
              </a:lnSpc>
              <a:spcBef>
                <a:spcPct val="20000"/>
              </a:spcBef>
              <a:buClr>
                <a:schemeClr val="bg2"/>
              </a:buClr>
              <a:buSzPct val="75000"/>
              <a:buFont typeface="Wingdings" pitchFamily="2" charset="2"/>
              <a:buNone/>
            </a:pPr>
            <a:endParaRPr kumimoji="0" lang="es-MX" sz="1800">
              <a:solidFill>
                <a:schemeClr val="bg2"/>
              </a:solidFill>
              <a:latin typeface="Arial" charset="0"/>
            </a:endParaRPr>
          </a:p>
          <a:p>
            <a:pPr>
              <a:lnSpc>
                <a:spcPct val="80000"/>
              </a:lnSpc>
              <a:spcBef>
                <a:spcPct val="20000"/>
              </a:spcBef>
              <a:buClr>
                <a:schemeClr val="bg2"/>
              </a:buClr>
              <a:buSzPct val="75000"/>
              <a:buFont typeface="Wingdings" pitchFamily="2" charset="2"/>
              <a:buChar char="n"/>
            </a:pPr>
            <a:r>
              <a:rPr kumimoji="0" lang="es-MX" sz="2000">
                <a:latin typeface="Arial" charset="0"/>
              </a:rPr>
              <a:t> </a:t>
            </a:r>
            <a:r>
              <a:rPr kumimoji="0" lang="es-MX" sz="2000">
                <a:solidFill>
                  <a:srgbClr val="110F0D"/>
                </a:solidFill>
                <a:latin typeface="Arial" charset="0"/>
              </a:rPr>
              <a:t>Generación espontánea</a:t>
            </a:r>
            <a:endParaRPr kumimoji="0" lang="es-ES_tradnl" sz="2000">
              <a:solidFill>
                <a:schemeClr val="bg2"/>
              </a:solidFill>
              <a:latin typeface="Arial" charset="0"/>
            </a:endParaRPr>
          </a:p>
        </p:txBody>
      </p:sp>
      <p:sp>
        <p:nvSpPr>
          <p:cNvPr id="41991" name="Rectangle 7"/>
          <p:cNvSpPr>
            <a:spLocks noChangeArrowheads="1"/>
          </p:cNvSpPr>
          <p:nvPr/>
        </p:nvSpPr>
        <p:spPr bwMode="auto">
          <a:xfrm>
            <a:off x="-1108075" y="-982663"/>
            <a:ext cx="184150" cy="457200"/>
          </a:xfrm>
          <a:prstGeom prst="rect">
            <a:avLst/>
          </a:prstGeom>
          <a:noFill/>
          <a:ln w="9525">
            <a:noFill/>
            <a:miter lim="800000"/>
            <a:headEnd/>
            <a:tailEnd/>
          </a:ln>
          <a:effectLst/>
        </p:spPr>
        <p:txBody>
          <a:bodyPr wrap="none">
            <a:spAutoFit/>
          </a:bodyPr>
          <a:lstStyle/>
          <a:p>
            <a:endParaRPr lang="es-ES_trad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9538" y="1066800"/>
            <a:ext cx="6753225" cy="577850"/>
          </a:xfrm>
        </p:spPr>
        <p:txBody>
          <a:bodyPr/>
          <a:lstStyle/>
          <a:p>
            <a:r>
              <a:rPr lang="es-EC" smtClean="0"/>
              <a:t>La generación espontánea</a:t>
            </a:r>
            <a:endParaRPr lang="es-ES" smtClean="0"/>
          </a:p>
        </p:txBody>
      </p:sp>
      <p:sp>
        <p:nvSpPr>
          <p:cNvPr id="76803" name="Rectangle 3"/>
          <p:cNvSpPr>
            <a:spLocks noChangeArrowheads="1"/>
          </p:cNvSpPr>
          <p:nvPr/>
        </p:nvSpPr>
        <p:spPr bwMode="auto">
          <a:xfrm>
            <a:off x="1357313" y="114300"/>
            <a:ext cx="9144000" cy="0"/>
          </a:xfrm>
          <a:prstGeom prst="rect">
            <a:avLst/>
          </a:prstGeom>
          <a:noFill/>
          <a:ln w="9525">
            <a:noFill/>
            <a:miter lim="800000"/>
            <a:headEnd/>
            <a:tailEnd/>
          </a:ln>
          <a:effectLst/>
        </p:spPr>
        <p:txBody>
          <a:bodyPr>
            <a:spAutoFit/>
          </a:bodyPr>
          <a:lstStyle/>
          <a:p>
            <a:endParaRPr lang="es-ES"/>
          </a:p>
        </p:txBody>
      </p:sp>
      <p:graphicFrame>
        <p:nvGraphicFramePr>
          <p:cNvPr id="76804" name="Object 4"/>
          <p:cNvGraphicFramePr>
            <a:graphicFrameLocks noChangeAspect="1"/>
          </p:cNvGraphicFramePr>
          <p:nvPr/>
        </p:nvGraphicFramePr>
        <p:xfrm>
          <a:off x="2133600" y="1347788"/>
          <a:ext cx="5026025" cy="4976812"/>
        </p:xfrm>
        <a:graphic>
          <a:graphicData uri="http://schemas.openxmlformats.org/presentationml/2006/ole">
            <p:oleObj spid="_x0000_s76804" name="Drawing" r:id="rId3" imgW="1188000" imgH="1220400" progId="FLW3Drawing">
              <p:embed/>
            </p:oleObj>
          </a:graphicData>
        </a:graphic>
      </p:graphicFrame>
    </p:spTree>
  </p:cSld>
  <p:clrMapOvr>
    <a:masterClrMapping/>
  </p:clrMapOvr>
</p:sld>
</file>

<file path=ppt/theme/theme1.xml><?xml version="1.0" encoding="utf-8"?>
<a:theme xmlns:a="http://schemas.openxmlformats.org/drawingml/2006/main" name="Naturaleza">
  <a:themeElements>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l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al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l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l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presentaciones\Naturaleza.pot</Template>
  <TotalTime>987</TotalTime>
  <Words>2530</Words>
  <Application>Microsoft PowerPoint</Application>
  <PresentationFormat>Presentación en pantalla (4:3)</PresentationFormat>
  <Paragraphs>345</Paragraphs>
  <Slides>45</Slides>
  <Notes>10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45</vt:i4>
      </vt:variant>
    </vt:vector>
  </HeadingPairs>
  <TitlesOfParts>
    <vt:vector size="54" baseType="lpstr">
      <vt:lpstr>Times New Roman</vt:lpstr>
      <vt:lpstr>Arial</vt:lpstr>
      <vt:lpstr>Wingdings</vt:lpstr>
      <vt:lpstr>Calibri</vt:lpstr>
      <vt:lpstr>Tahoma</vt:lpstr>
      <vt:lpstr>Times</vt:lpstr>
      <vt:lpstr>Naturaleza</vt:lpstr>
      <vt:lpstr>Lotus Freelance 9 Drawing</vt:lpstr>
      <vt:lpstr>Adobe Photoshop Image</vt:lpstr>
      <vt:lpstr>ORIGEN DE LOS SERES VIVOS</vt:lpstr>
      <vt:lpstr>SUMARIO</vt:lpstr>
      <vt:lpstr>La generación espontánea</vt:lpstr>
      <vt:lpstr>Como se originan los seres vivos</vt:lpstr>
      <vt:lpstr>Aristóteles y Redi</vt:lpstr>
      <vt:lpstr>Diapositiva 6</vt:lpstr>
      <vt:lpstr>La generación espontánea</vt:lpstr>
      <vt:lpstr>Como se originan los seres vivos</vt:lpstr>
      <vt:lpstr>La generación espontánea</vt:lpstr>
      <vt:lpstr>Diapositiva 10</vt:lpstr>
      <vt:lpstr>Diapositiva 11</vt:lpstr>
      <vt:lpstr>Diapositiva 12</vt:lpstr>
      <vt:lpstr>Como se originan los seres vivos</vt:lpstr>
      <vt:lpstr>Como se originan los seres vivos</vt:lpstr>
      <vt:lpstr>Como se originan los seres vivos</vt:lpstr>
      <vt:lpstr>La generación espontánea</vt:lpstr>
      <vt:lpstr>Needham, Spallanzani y Pateur</vt:lpstr>
      <vt:lpstr>Como se originan los seres vivos</vt:lpstr>
      <vt:lpstr>Como se originan los seres vivos</vt:lpstr>
      <vt:lpstr>Diapositiva 20</vt:lpstr>
      <vt:lpstr>La generación espontánea</vt:lpstr>
      <vt:lpstr>Diapositiva 22</vt:lpstr>
      <vt:lpstr>Como se originan los seres vivos</vt:lpstr>
      <vt:lpstr>Como se originan los seres vivos</vt:lpstr>
      <vt:lpstr>Como se originan los seres vivos</vt:lpstr>
      <vt:lpstr>CLASIFICACIÓN DE LOS SERES VIVOS</vt:lpstr>
      <vt:lpstr>LA HISTORIA DE LA CLASIFICACIÓN</vt:lpstr>
      <vt:lpstr>¿Por qué se necesita un sistema de clasificación?</vt:lpstr>
      <vt:lpstr>Taxonomía</vt:lpstr>
      <vt:lpstr>Taxonomía</vt:lpstr>
      <vt:lpstr>Los sistemas de clasificación</vt:lpstr>
      <vt:lpstr>Los sistemas de clasificación</vt:lpstr>
      <vt:lpstr>Los sistemas de clasificación</vt:lpstr>
      <vt:lpstr>Los sistemas de clasificación</vt:lpstr>
      <vt:lpstr>Los sistemas de clasificación</vt:lpstr>
      <vt:lpstr>Sistema de Linneo</vt:lpstr>
      <vt:lpstr>Nomenclatura Binomial</vt:lpstr>
      <vt:lpstr>Nomenclatura Binomial</vt:lpstr>
      <vt:lpstr>Como se clasifican los organismos</vt:lpstr>
      <vt:lpstr>Como se clasifican los organismos</vt:lpstr>
      <vt:lpstr>Como se clasifican los organismos</vt:lpstr>
      <vt:lpstr>Como se clasifican los organismos</vt:lpstr>
      <vt:lpstr>Como se clasifican los organismos</vt:lpstr>
      <vt:lpstr>Nomenclatura Binomial</vt:lpstr>
      <vt:lpstr>Conceptos básicos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Voluntariado</cp:lastModifiedBy>
  <cp:revision>78</cp:revision>
  <dcterms:created xsi:type="dcterms:W3CDTF">2009-04-22T19:24:48Z</dcterms:created>
  <dcterms:modified xsi:type="dcterms:W3CDTF">2009-09-30T15:15:36Z</dcterms:modified>
</cp:coreProperties>
</file>