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sldIdLst>
    <p:sldId id="256" r:id="rId2"/>
    <p:sldId id="285" r:id="rId3"/>
    <p:sldId id="272" r:id="rId4"/>
    <p:sldId id="259" r:id="rId5"/>
    <p:sldId id="262" r:id="rId6"/>
    <p:sldId id="263" r:id="rId7"/>
    <p:sldId id="265" r:id="rId8"/>
    <p:sldId id="266" r:id="rId9"/>
    <p:sldId id="267" r:id="rId10"/>
    <p:sldId id="270" r:id="rId11"/>
    <p:sldId id="271" r:id="rId12"/>
    <p:sldId id="273" r:id="rId13"/>
    <p:sldId id="275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FF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10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1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Freeform 19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20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5BDC699-CE43-445C-91F0-4D1BB574FA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27E50-CCE1-4C95-A84A-C96A1934F84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BC2FF-B241-41C3-B3B2-8A16BB6DCEA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8612D-7BD7-4FF6-9297-30B750169B5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9038E-A99D-40CD-8336-0325D958178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5E7A7-C09A-40FD-A3D0-54DD34EA3BF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10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Chevron 15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6BFA7F9-9A33-4DA8-87AA-B74DCD4EF82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305DC64-0C16-4E2E-B004-494BF14C324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6E8860-DA1B-45B6-A0B0-B36C0E16006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07E303A-4C97-4540-9A66-03882A26E04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2EC95-9EBF-4D07-8F88-518A94A9C91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C3F6339-A707-4A03-84BD-B1EBC8BBD0C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ight Triangle 1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Straight Connector 18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9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Chevron 20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BDBF425-4988-49A9-87FB-CA3395040B9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FE25944-2FC5-4046-B7DA-918F1F610B4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0" r:id="rId2"/>
    <p:sldLayoutId id="2147483805" r:id="rId3"/>
    <p:sldLayoutId id="2147483806" r:id="rId4"/>
    <p:sldLayoutId id="2147483807" r:id="rId5"/>
    <p:sldLayoutId id="2147483808" r:id="rId6"/>
    <p:sldLayoutId id="2147483801" r:id="rId7"/>
    <p:sldLayoutId id="2147483809" r:id="rId8"/>
    <p:sldLayoutId id="2147483810" r:id="rId9"/>
    <p:sldLayoutId id="2147483802" r:id="rId10"/>
    <p:sldLayoutId id="2147483803" r:id="rId11"/>
    <p:sldLayoutId id="2147483811" r:id="rId12"/>
    <p:sldLayoutId id="214748381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hyperlink" Target="http://www.californiabiota.com/cabiota/ulva_lobata.htm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hodarifotoblog.com/index.php?showimage=8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://blog.sekano.org/wp-content/uploads/2006/04/liquen-pozuelo2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google.com.ec/imgres?imgurl=http://measure.igpp.ucla.edu/solar-terrestrial-luminaries/aristoteles.jpg&amp;imgrefurl=http://measure.igpp.ucla.edu/solar-terrestrial-luminaries/timeline.html&amp;h=400&amp;w=347&amp;sz=21&amp;tbnid=qL3JZ2VjCdYJ:&amp;tbnh=120&amp;tbnw=104&amp;hl=es&amp;start=4&amp;prev=/images%3Fq%3DArist%25C3%25B3teles%26hl%3Des%26lr%3D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ucmp.berkeley.edu/history/images/ray.gif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20" y="1714488"/>
            <a:ext cx="8429684" cy="151068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C" sz="4400" b="0" dirty="0"/>
              <a:t>CLASIFICACIÓN DE LOS SERES VIVOS</a:t>
            </a:r>
            <a:endParaRPr lang="es-ES" sz="44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7"/>
          <p:cNvSpPr>
            <a:spLocks noGrp="1"/>
          </p:cNvSpPr>
          <p:nvPr>
            <p:ph type="body" sz="half" idx="1"/>
          </p:nvPr>
        </p:nvSpPr>
        <p:spPr>
          <a:xfrm>
            <a:off x="4572000" y="857250"/>
            <a:ext cx="4000500" cy="5500688"/>
          </a:xfrm>
        </p:spPr>
        <p:txBody>
          <a:bodyPr/>
          <a:lstStyle/>
          <a:p>
            <a:pPr marL="0" indent="0" algn="ctr" eaLnBrk="1" hangingPunct="1">
              <a:buSzTx/>
              <a:buFont typeface="Wingdings" pitchFamily="2" charset="2"/>
              <a:buNone/>
            </a:pPr>
            <a:r>
              <a:rPr lang="es-ES" sz="2000" b="1" smtClean="0"/>
              <a:t>Ventajas</a:t>
            </a:r>
          </a:p>
          <a:p>
            <a:pPr marL="482600" lvl="1" indent="-292100" algn="just" eaLnBrk="1" hangingPunct="1">
              <a:buFont typeface="Wingdings" pitchFamily="2" charset="2"/>
              <a:buChar char="ü"/>
            </a:pPr>
            <a:r>
              <a:rPr lang="es-ES" sz="2000" smtClean="0"/>
              <a:t>Los científicos de todo el mundo aceptan el latín como el lenguaje de la clasificación.</a:t>
            </a:r>
          </a:p>
          <a:p>
            <a:pPr marL="482600" lvl="1" indent="-292100" algn="just" eaLnBrk="1" hangingPunct="1">
              <a:buFont typeface="Wingdings" pitchFamily="2" charset="2"/>
              <a:buChar char="ü"/>
            </a:pPr>
            <a:r>
              <a:rPr lang="es-ES" sz="2000" smtClean="0"/>
              <a:t>El latín es un idioma estable que no está sujeto a cambios (lengua muerta).</a:t>
            </a:r>
          </a:p>
          <a:p>
            <a:pPr marL="482600" lvl="1" indent="-292100" algn="just" eaLnBrk="1" hangingPunct="1">
              <a:buFont typeface="Wingdings" pitchFamily="2" charset="2"/>
              <a:buChar char="ü"/>
            </a:pPr>
            <a:r>
              <a:rPr lang="es-ES" sz="2000" smtClean="0"/>
              <a:t>El sistema muestra las relaciones de especie dentro de un género en particular.</a:t>
            </a:r>
          </a:p>
          <a:p>
            <a:pPr marL="482600" lvl="1" indent="-292100" algn="just" eaLnBrk="1" hangingPunct="1">
              <a:buFont typeface="Wingdings" pitchFamily="2" charset="2"/>
              <a:buChar char="ü"/>
            </a:pPr>
            <a:r>
              <a:rPr lang="es-ES" sz="2000" smtClean="0"/>
              <a:t>La segunda palabra del nombre en latín es un adjetivo. Este término ayuda a describir la especie.</a:t>
            </a:r>
          </a:p>
          <a:p>
            <a:pPr marL="0" indent="0" eaLnBrk="1" hangingPunct="1">
              <a:buFont typeface="Wingdings 3" pitchFamily="18" charset="2"/>
              <a:buNone/>
            </a:pPr>
            <a:endParaRPr lang="en-US" sz="200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14313" y="857250"/>
            <a:ext cx="4181475" cy="5500688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 eaLnBrk="1" fontAlgn="auto" hangingPunct="1">
              <a:lnSpc>
                <a:spcPct val="90000"/>
              </a:lnSpc>
              <a:spcAft>
                <a:spcPts val="0"/>
              </a:spcAft>
              <a:buSzTx/>
              <a:buFont typeface="Wingdings" pitchFamily="2" charset="2"/>
              <a:buNone/>
              <a:defRPr/>
            </a:pPr>
            <a:r>
              <a:rPr lang="es-ES" sz="2000" b="1" dirty="0" smtClean="0"/>
              <a:t>Reglas</a:t>
            </a:r>
          </a:p>
          <a:p>
            <a:pPr marL="482600" lvl="1" indent="-292100" algn="just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ES" sz="2000" dirty="0" smtClean="0"/>
              <a:t>La primera palabra indica el género del organismo. La primera letra va con mayúscula.</a:t>
            </a:r>
          </a:p>
          <a:p>
            <a:pPr marL="482600" lvl="1" indent="-292100" algn="just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ES" sz="2000" dirty="0" smtClean="0"/>
              <a:t>La segunda palabra es una palabra específica y descriptiva que indica la especie en particular.</a:t>
            </a:r>
          </a:p>
          <a:p>
            <a:pPr marL="482600" lvl="1" indent="-292100" algn="just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ES" sz="2000" dirty="0" smtClean="0"/>
              <a:t>Se usa latín como idioma.</a:t>
            </a:r>
          </a:p>
          <a:p>
            <a:pPr marL="482600" lvl="1" indent="-292100" algn="just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ES" sz="2000" dirty="0" smtClean="0"/>
              <a:t>Cuando se escribe a mano o a máquina, se subraya. Cuando se imprime, se escribe en cursiva.</a:t>
            </a:r>
          </a:p>
          <a:p>
            <a:pPr marL="482600" lvl="1" indent="-292100" algn="just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ES" sz="2000" dirty="0" smtClean="0"/>
              <a:t>Se puede abreviar, usando la primera letra del nombre del género y el nombre de la especie.</a:t>
            </a:r>
          </a:p>
          <a:p>
            <a:pPr marL="482600" lvl="1" indent="-292100" algn="just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ES" sz="2000" dirty="0" smtClean="0"/>
              <a:t>Si se identifica una subespecie o una variedad, se le añade una tercera palabra al nombre.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8" descr="C:\Documents and Settings\Jerry\Escritorio\Jerry\Bilogia\Material de clases\Clasificacion.jpg"/>
          <p:cNvPicPr>
            <a:picLocks noChangeAspect="1" noChangeArrowheads="1"/>
          </p:cNvPicPr>
          <p:nvPr/>
        </p:nvPicPr>
        <p:blipFill>
          <a:blip r:embed="rId2"/>
          <a:srcRect l="1111" b="6496"/>
          <a:stretch>
            <a:fillRect/>
          </a:stretch>
        </p:blipFill>
        <p:spPr bwMode="auto">
          <a:xfrm>
            <a:off x="1500188" y="500063"/>
            <a:ext cx="695325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s-ES" sz="4000" smtClean="0">
                <a:effectLst/>
              </a:rPr>
              <a:t>Jerarquía Taxonómica</a:t>
            </a:r>
          </a:p>
        </p:txBody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>
          <a:xfrm>
            <a:off x="3492500" y="1700213"/>
            <a:ext cx="2447925" cy="36036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/>
              <a:t>Reino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Phylum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Clase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Orden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Familia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Genero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Especie</a:t>
            </a:r>
          </a:p>
          <a:p>
            <a:pPr>
              <a:lnSpc>
                <a:spcPct val="80000"/>
              </a:lnSpc>
            </a:pPr>
            <a:endParaRPr lang="es-E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 bwMode="auto">
          <a:xfrm>
            <a:off x="468313" y="333375"/>
            <a:ext cx="8229600" cy="863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s-ES" sz="4000" smtClean="0">
                <a:effectLst/>
              </a:rPr>
              <a:t>Reino</a:t>
            </a:r>
          </a:p>
        </p:txBody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>
          <a:xfrm>
            <a:off x="395288" y="1268413"/>
            <a:ext cx="8229600" cy="5113337"/>
          </a:xfrm>
        </p:spPr>
        <p:txBody>
          <a:bodyPr/>
          <a:lstStyle/>
          <a:p>
            <a:r>
              <a:rPr lang="es-ES" sz="2000" smtClean="0"/>
              <a:t>En biología, reino es cada una de las grandes subdivisiones en que se consideran distribuidos los seres naturales, por razón de sus caracteres comunes.</a:t>
            </a:r>
          </a:p>
          <a:p>
            <a:r>
              <a:rPr lang="es-ES" sz="2000" smtClean="0"/>
              <a:t>La primera organización en reinos se debe a Aristóteles, que diferencia todas las entidades de la naturaleza en los conocidos reinos animal y vegetal.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635375" y="3500438"/>
            <a:ext cx="3024188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600"/>
              <a:t>Reino </a:t>
            </a:r>
            <a:r>
              <a:rPr lang="en-US" sz="1600" b="1"/>
              <a:t>MONERA</a:t>
            </a:r>
          </a:p>
          <a:p>
            <a:r>
              <a:rPr lang="en-US" sz="1600"/>
              <a:t>Procariotas</a:t>
            </a:r>
          </a:p>
          <a:p>
            <a:pPr>
              <a:buFontTx/>
              <a:buChar char="•"/>
            </a:pPr>
            <a:r>
              <a:rPr lang="en-US" sz="1600"/>
              <a:t>Reino </a:t>
            </a:r>
            <a:r>
              <a:rPr lang="en-US" sz="1600" b="1"/>
              <a:t>PROTISTA</a:t>
            </a:r>
          </a:p>
          <a:p>
            <a:r>
              <a:rPr lang="en-US" sz="1600"/>
              <a:t>Eucariotas, Unicelulares</a:t>
            </a:r>
          </a:p>
          <a:p>
            <a:pPr>
              <a:buFontTx/>
              <a:buChar char="•"/>
            </a:pPr>
            <a:r>
              <a:rPr lang="en-US" sz="1600"/>
              <a:t>Reino </a:t>
            </a:r>
            <a:r>
              <a:rPr lang="en-US" sz="1600" b="1"/>
              <a:t>FUNGI</a:t>
            </a:r>
          </a:p>
          <a:p>
            <a:r>
              <a:rPr lang="en-US" sz="1600"/>
              <a:t>Saprófagos</a:t>
            </a:r>
          </a:p>
          <a:p>
            <a:pPr>
              <a:buFontTx/>
              <a:buChar char="•"/>
            </a:pPr>
            <a:r>
              <a:rPr lang="en-US" sz="1600"/>
              <a:t>Reino </a:t>
            </a:r>
            <a:r>
              <a:rPr lang="en-US" sz="1600" b="1"/>
              <a:t>PLANTAE</a:t>
            </a:r>
          </a:p>
          <a:p>
            <a:r>
              <a:rPr lang="en-US" sz="1600"/>
              <a:t>Multicelulares Autótrofos</a:t>
            </a:r>
          </a:p>
          <a:p>
            <a:pPr>
              <a:buFontTx/>
              <a:buChar char="•"/>
            </a:pPr>
            <a:r>
              <a:rPr lang="en-US" sz="1600"/>
              <a:t>Reino </a:t>
            </a:r>
            <a:r>
              <a:rPr lang="en-US" sz="1600" b="1"/>
              <a:t>ANIMALIA</a:t>
            </a:r>
            <a:r>
              <a:rPr lang="en-US" sz="1600"/>
              <a:t>                                      Multicelulares Heterótrofos</a:t>
            </a:r>
            <a:endParaRPr lang="es-E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/>
          </p:nvPr>
        </p:nvSpPr>
        <p:spPr bwMode="auto">
          <a:xfrm>
            <a:off x="468313" y="908050"/>
            <a:ext cx="8229600" cy="86836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s-ES" smtClean="0">
                <a:effectLst/>
              </a:rPr>
              <a:t>Phylum - Filo</a:t>
            </a:r>
          </a:p>
        </p:txBody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>
          <a:xfrm>
            <a:off x="250825" y="1989138"/>
            <a:ext cx="8675688" cy="3100387"/>
          </a:xfrm>
        </p:spPr>
        <p:txBody>
          <a:bodyPr/>
          <a:lstStyle/>
          <a:p>
            <a:pPr>
              <a:lnSpc>
                <a:spcPct val="80000"/>
              </a:lnSpc>
              <a:buFont typeface="Wingdings 3" pitchFamily="18" charset="2"/>
              <a:buNone/>
            </a:pPr>
            <a:endParaRPr lang="es-ES" sz="2300" smtClean="0"/>
          </a:p>
          <a:p>
            <a:pPr>
              <a:lnSpc>
                <a:spcPct val="80000"/>
              </a:lnSpc>
            </a:pPr>
            <a:r>
              <a:rPr lang="es-ES" sz="2300" smtClean="0"/>
              <a:t>En zoología, el Filo es una categoría taxonómica que está entre el Reino y la Clase.  Se utiliza para subdividir el Reino Animal y el Reino Protista.</a:t>
            </a:r>
          </a:p>
          <a:p>
            <a:pPr>
              <a:lnSpc>
                <a:spcPct val="80000"/>
              </a:lnSpc>
            </a:pPr>
            <a:endParaRPr lang="es-ES" sz="2300" smtClean="0"/>
          </a:p>
          <a:p>
            <a:pPr>
              <a:lnSpc>
                <a:spcPct val="80000"/>
              </a:lnSpc>
            </a:pPr>
            <a:endParaRPr lang="es-ES" sz="2300" smtClean="0"/>
          </a:p>
          <a:p>
            <a:pPr>
              <a:lnSpc>
                <a:spcPct val="80000"/>
              </a:lnSpc>
            </a:pPr>
            <a:r>
              <a:rPr lang="es-ES" sz="2300" smtClean="0"/>
              <a:t>En Botánica (Reino Plantae), se suele emplear el término División en lugar de filo, siendo ambos términos equivalentes.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 bwMode="auto">
          <a:xfrm>
            <a:off x="457200" y="188913"/>
            <a:ext cx="8229600" cy="1371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mtClean="0">
                <a:effectLst/>
              </a:rPr>
              <a:t>Reino Monera</a:t>
            </a:r>
            <a:endParaRPr lang="es-ES" smtClean="0">
              <a:effectLst/>
            </a:endParaRPr>
          </a:p>
        </p:txBody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Procariotas</a:t>
            </a:r>
          </a:p>
          <a:p>
            <a:r>
              <a:rPr lang="en-US" smtClean="0"/>
              <a:t>Phylum CYANOPHYTA</a:t>
            </a:r>
          </a:p>
          <a:p>
            <a:pPr lvl="1"/>
            <a:r>
              <a:rPr lang="en-US" smtClean="0"/>
              <a:t>Algas azul verdosas / cianobacterias</a:t>
            </a:r>
          </a:p>
          <a:p>
            <a:pPr lvl="1"/>
            <a:endParaRPr lang="en-US" smtClean="0"/>
          </a:p>
          <a:p>
            <a:r>
              <a:rPr lang="en-US" smtClean="0"/>
              <a:t>Phylum SCHIZOMYCETES</a:t>
            </a:r>
          </a:p>
          <a:p>
            <a:pPr lvl="1"/>
            <a:r>
              <a:rPr lang="en-US" smtClean="0"/>
              <a:t>bacterias</a:t>
            </a:r>
            <a:endParaRPr lang="es-ES" smtClean="0"/>
          </a:p>
        </p:txBody>
      </p:sp>
      <p:pic>
        <p:nvPicPr>
          <p:cNvPr id="24580" name="Picture 7" descr="Bacteria 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4005263"/>
            <a:ext cx="2519362" cy="21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8" descr="Cianobacteria Anabae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1125538"/>
            <a:ext cx="170338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/>
          </p:cNvSpPr>
          <p:nvPr>
            <p:ph type="title"/>
          </p:nvPr>
        </p:nvSpPr>
        <p:spPr bwMode="auto">
          <a:xfrm>
            <a:off x="457200" y="-26988"/>
            <a:ext cx="8229600" cy="1371601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mtClean="0">
                <a:effectLst/>
              </a:rPr>
              <a:t>Reino Protista</a:t>
            </a:r>
            <a:endParaRPr lang="es-ES" smtClean="0">
              <a:effectLst/>
            </a:endParaRPr>
          </a:p>
        </p:txBody>
      </p:sp>
      <p:sp>
        <p:nvSpPr>
          <p:cNvPr id="25603" name="Rectang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Unicelulares</a:t>
            </a:r>
          </a:p>
          <a:p>
            <a:r>
              <a:rPr lang="en-US" smtClean="0"/>
              <a:t>Subreino Protophyta</a:t>
            </a:r>
          </a:p>
          <a:p>
            <a:pPr lvl="1"/>
            <a:r>
              <a:rPr lang="en-US" smtClean="0"/>
              <a:t>Plantas - protistas</a:t>
            </a:r>
          </a:p>
          <a:p>
            <a:r>
              <a:rPr lang="en-US" smtClean="0"/>
              <a:t>Subreino Gymnomycota</a:t>
            </a:r>
          </a:p>
          <a:p>
            <a:pPr lvl="1"/>
            <a:r>
              <a:rPr lang="en-US" smtClean="0"/>
              <a:t>Hongos – protistas</a:t>
            </a:r>
          </a:p>
          <a:p>
            <a:r>
              <a:rPr lang="en-US" smtClean="0"/>
              <a:t>Subreino Protozoa</a:t>
            </a:r>
          </a:p>
          <a:p>
            <a:pPr lvl="1"/>
            <a:r>
              <a:rPr lang="en-US" smtClean="0"/>
              <a:t>Animales - protistas</a:t>
            </a:r>
            <a:endParaRPr lang="es-ES" smtClean="0"/>
          </a:p>
        </p:txBody>
      </p:sp>
      <p:pic>
        <p:nvPicPr>
          <p:cNvPr id="25604" name="Picture 8" descr="euplo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4797425"/>
            <a:ext cx="1943100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0" descr="gymnomico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2852738"/>
            <a:ext cx="2016125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12" descr="euglen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1341438"/>
            <a:ext cx="201612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mtClean="0">
                <a:effectLst/>
              </a:rPr>
              <a:t>Reino FUNGI</a:t>
            </a:r>
            <a:endParaRPr lang="es-ES" smtClean="0">
              <a:effectLst/>
            </a:endParaRPr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Saprófagos. Reproducción por esporas</a:t>
            </a:r>
            <a:endParaRPr lang="es-ES" smtClean="0"/>
          </a:p>
        </p:txBody>
      </p:sp>
      <p:pic>
        <p:nvPicPr>
          <p:cNvPr id="26628" name="Picture 5" descr="Champiñ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2924175"/>
            <a:ext cx="2230438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6" descr="Shelf Fung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2708275"/>
            <a:ext cx="24257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redalga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3213100"/>
            <a:ext cx="2232025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KRDUW0007_algae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1484313"/>
            <a:ext cx="1871662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Rectangle 4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mtClean="0">
                <a:effectLst/>
              </a:rPr>
              <a:t>Reino PLANTAE</a:t>
            </a:r>
            <a:endParaRPr lang="es-ES" smtClean="0">
              <a:effectLst/>
            </a:endParaRPr>
          </a:p>
        </p:txBody>
      </p:sp>
      <p:sp>
        <p:nvSpPr>
          <p:cNvPr id="27653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 smtClean="0"/>
              <a:t>Autótrofos, fotosintéticos.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Phylum CHLOROPHYTA 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Algas verdes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Phylum PHAEOPHYTA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Algas Pardas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Phylum RHODOPHYTA 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Algas Rojas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Phylum BRYOPHITA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Musgos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Phylum TRACHEOPHYTA 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Plantas Vasculares.</a:t>
            </a:r>
            <a:endParaRPr lang="es-ES" sz="1800" smtClean="0"/>
          </a:p>
        </p:txBody>
      </p:sp>
      <p:pic>
        <p:nvPicPr>
          <p:cNvPr id="27654" name="Picture 6" descr="Ulva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363" y="1484313"/>
            <a:ext cx="1471612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8" descr="musgo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9925" y="3284538"/>
            <a:ext cx="172878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10" descr="planta vascula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24525" y="4868863"/>
            <a:ext cx="1800225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mtClean="0">
                <a:effectLst/>
              </a:rPr>
              <a:t>Liquen</a:t>
            </a:r>
            <a:endParaRPr lang="es-ES" smtClean="0">
              <a:effectLst/>
            </a:endParaRP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Asociación de alga y hongo</a:t>
            </a:r>
            <a:endParaRPr lang="es-ES" smtClean="0"/>
          </a:p>
        </p:txBody>
      </p:sp>
      <p:pic>
        <p:nvPicPr>
          <p:cNvPr id="28676" name="Picture 4" descr="Liquen">
            <a:hlinkClick r:id="rId2" tooltip="previous » Eunate II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2492375"/>
            <a:ext cx="220980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Una simbiosis entre un alga y un hongo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35150" y="2636838"/>
            <a:ext cx="2992438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8313" y="188913"/>
            <a:ext cx="8229600" cy="792162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s-ES" smtClean="0">
                <a:effectLst/>
              </a:rPr>
              <a:t>SUMARIO</a:t>
            </a:r>
          </a:p>
        </p:txBody>
      </p:sp>
      <p:sp>
        <p:nvSpPr>
          <p:cNvPr id="45059" name="Rectangle 3"/>
          <p:cNvSpPr>
            <a:spLocks noGrp="1"/>
          </p:cNvSpPr>
          <p:nvPr>
            <p:ph type="body" idx="4294967295"/>
          </p:nvPr>
        </p:nvSpPr>
        <p:spPr>
          <a:xfrm>
            <a:off x="1116013" y="1196975"/>
            <a:ext cx="7058025" cy="3960813"/>
          </a:xfrm>
        </p:spPr>
        <p:txBody>
          <a:bodyPr/>
          <a:lstStyle/>
          <a:p>
            <a:pPr marL="623888" indent="-514350">
              <a:lnSpc>
                <a:spcPct val="90000"/>
              </a:lnSpc>
              <a:buFont typeface="Wingdings" pitchFamily="2" charset="2"/>
              <a:buChar char="Ø"/>
            </a:pPr>
            <a:r>
              <a:rPr lang="es-MX" sz="2400" smtClean="0"/>
              <a:t>El estudio de la vida</a:t>
            </a:r>
          </a:p>
          <a:p>
            <a:pPr marL="623888" indent="-514350">
              <a:lnSpc>
                <a:spcPct val="90000"/>
              </a:lnSpc>
              <a:buFont typeface="Wingdings" pitchFamily="2" charset="2"/>
              <a:buChar char="Ø"/>
            </a:pPr>
            <a:r>
              <a:rPr lang="es-ES" sz="2400" smtClean="0"/>
              <a:t>Origen de los seres vivos</a:t>
            </a:r>
            <a:endParaRPr lang="es-MX" sz="2400" smtClean="0"/>
          </a:p>
          <a:p>
            <a:pPr marL="623888" indent="-514350">
              <a:lnSpc>
                <a:spcPct val="90000"/>
              </a:lnSpc>
              <a:buFont typeface="Wingdings" pitchFamily="2" charset="2"/>
              <a:buChar char="Ø"/>
            </a:pPr>
            <a:r>
              <a:rPr lang="es-ES" sz="2400" smtClean="0"/>
              <a:t>¿Qué es la vida?</a:t>
            </a:r>
          </a:p>
          <a:p>
            <a:pPr marL="623888" indent="-514350">
              <a:lnSpc>
                <a:spcPct val="90000"/>
              </a:lnSpc>
              <a:buFont typeface="Wingdings" pitchFamily="2" charset="2"/>
              <a:buChar char="Ø"/>
            </a:pPr>
            <a:r>
              <a:rPr lang="es-ES" sz="2400" smtClean="0"/>
              <a:t>Evolución</a:t>
            </a:r>
            <a:endParaRPr lang="es-ES" sz="24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23888" indent="-514350">
              <a:lnSpc>
                <a:spcPct val="90000"/>
              </a:lnSpc>
              <a:buClr>
                <a:srgbClr val="FE3934"/>
              </a:buClr>
              <a:buFont typeface="Wingdings" pitchFamily="2" charset="2"/>
              <a:buChar char="Ø"/>
            </a:pPr>
            <a:r>
              <a:rPr lang="es-ES" sz="2400" smtClean="0"/>
              <a:t>Clasificación de los seres vivos</a:t>
            </a:r>
          </a:p>
          <a:p>
            <a:pPr marL="623888" indent="-514350">
              <a:lnSpc>
                <a:spcPct val="90000"/>
              </a:lnSpc>
              <a:buClr>
                <a:srgbClr val="FE3934"/>
              </a:buClr>
              <a:buFont typeface="Wingdings" pitchFamily="2" charset="2"/>
              <a:buAutoNum type="arabicPeriod"/>
            </a:pPr>
            <a:r>
              <a:rPr lang="es-ES" sz="2400" smtClean="0"/>
              <a:t>Historia de la clasificación</a:t>
            </a:r>
          </a:p>
          <a:p>
            <a:pPr marL="623888" indent="-514350">
              <a:lnSpc>
                <a:spcPct val="90000"/>
              </a:lnSpc>
              <a:buClr>
                <a:srgbClr val="FE3934"/>
              </a:buClr>
              <a:buFont typeface="Wingdings" pitchFamily="2" charset="2"/>
              <a:buAutoNum type="arabicPeriod"/>
            </a:pPr>
            <a:r>
              <a:rPr lang="es-ES" sz="2400" smtClean="0"/>
              <a:t>Taxonomía</a:t>
            </a:r>
          </a:p>
          <a:p>
            <a:pPr marL="623888" indent="-514350">
              <a:lnSpc>
                <a:spcPct val="90000"/>
              </a:lnSpc>
              <a:buClr>
                <a:srgbClr val="FE3934"/>
              </a:buClr>
              <a:buFont typeface="Wingdings" pitchFamily="2" charset="2"/>
              <a:buAutoNum type="arabicPeriod"/>
            </a:pPr>
            <a:r>
              <a:rPr lang="es-ES" sz="2400" smtClean="0"/>
              <a:t>Los sistemas de clasificación</a:t>
            </a:r>
          </a:p>
          <a:p>
            <a:pPr marL="623888" indent="-514350">
              <a:lnSpc>
                <a:spcPct val="90000"/>
              </a:lnSpc>
              <a:buClr>
                <a:srgbClr val="FE3934"/>
              </a:buClr>
              <a:buFont typeface="Wingdings" pitchFamily="2" charset="2"/>
              <a:buAutoNum type="arabicPeriod"/>
            </a:pPr>
            <a:r>
              <a:rPr lang="es-ES" sz="2400" smtClean="0"/>
              <a:t>Sistema de Linneo</a:t>
            </a:r>
          </a:p>
          <a:p>
            <a:pPr marL="623888" indent="-514350">
              <a:lnSpc>
                <a:spcPct val="90000"/>
              </a:lnSpc>
              <a:buClr>
                <a:srgbClr val="FE3934"/>
              </a:buClr>
              <a:buFont typeface="Wingdings" pitchFamily="2" charset="2"/>
              <a:buAutoNum type="arabicPeriod"/>
            </a:pPr>
            <a:r>
              <a:rPr lang="es-ES" sz="2400" smtClean="0"/>
              <a:t>Nomenclatura binomial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/>
          </p:cNvSpPr>
          <p:nvPr>
            <p:ph type="title"/>
          </p:nvPr>
        </p:nvSpPr>
        <p:spPr bwMode="auto">
          <a:xfrm>
            <a:off x="457200" y="44450"/>
            <a:ext cx="8229600" cy="1371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mtClean="0">
                <a:effectLst/>
              </a:rPr>
              <a:t>Reino Animalia</a:t>
            </a:r>
            <a:endParaRPr lang="es-ES" smtClean="0">
              <a:effectLst/>
            </a:endParaRPr>
          </a:p>
        </p:txBody>
      </p:sp>
      <p:sp>
        <p:nvSpPr>
          <p:cNvPr id="29699" name="Rectangle 4"/>
          <p:cNvSpPr>
            <a:spLocks noGrp="1"/>
          </p:cNvSpPr>
          <p:nvPr>
            <p:ph type="body" idx="1"/>
          </p:nvPr>
        </p:nvSpPr>
        <p:spPr>
          <a:xfrm>
            <a:off x="457200" y="1341438"/>
            <a:ext cx="8229600" cy="3886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300" smtClean="0"/>
              <a:t>Multicelulares Heterótrofos</a:t>
            </a:r>
          </a:p>
          <a:p>
            <a:pPr>
              <a:lnSpc>
                <a:spcPct val="80000"/>
              </a:lnSpc>
            </a:pPr>
            <a:r>
              <a:rPr lang="en-US" sz="2300" smtClean="0"/>
              <a:t>Phylum PORIFERA</a:t>
            </a:r>
          </a:p>
          <a:p>
            <a:pPr>
              <a:lnSpc>
                <a:spcPct val="80000"/>
              </a:lnSpc>
            </a:pPr>
            <a:r>
              <a:rPr lang="en-US" sz="2300" smtClean="0"/>
              <a:t>Phylum COELENTERATA</a:t>
            </a:r>
          </a:p>
          <a:p>
            <a:pPr>
              <a:lnSpc>
                <a:spcPct val="80000"/>
              </a:lnSpc>
            </a:pPr>
            <a:r>
              <a:rPr lang="en-US" sz="2300" smtClean="0"/>
              <a:t>Phylum PLATYHELMINTES</a:t>
            </a:r>
          </a:p>
          <a:p>
            <a:pPr>
              <a:lnSpc>
                <a:spcPct val="80000"/>
              </a:lnSpc>
            </a:pPr>
            <a:r>
              <a:rPr lang="en-US" sz="2300" smtClean="0"/>
              <a:t>Phylum NEMATODA</a:t>
            </a:r>
          </a:p>
          <a:p>
            <a:pPr>
              <a:lnSpc>
                <a:spcPct val="80000"/>
              </a:lnSpc>
            </a:pPr>
            <a:r>
              <a:rPr lang="en-US" sz="2300" smtClean="0"/>
              <a:t>Phylum ROTIFERA</a:t>
            </a:r>
          </a:p>
          <a:p>
            <a:pPr>
              <a:lnSpc>
                <a:spcPct val="80000"/>
              </a:lnSpc>
            </a:pPr>
            <a:r>
              <a:rPr lang="en-US" sz="2300" smtClean="0"/>
              <a:t>Phylum ANNELIDAE</a:t>
            </a:r>
          </a:p>
          <a:p>
            <a:pPr>
              <a:lnSpc>
                <a:spcPct val="80000"/>
              </a:lnSpc>
            </a:pPr>
            <a:r>
              <a:rPr lang="en-US" sz="2300" smtClean="0"/>
              <a:t>Phylum MOLLUSCA</a:t>
            </a:r>
          </a:p>
          <a:p>
            <a:pPr>
              <a:lnSpc>
                <a:spcPct val="80000"/>
              </a:lnSpc>
            </a:pPr>
            <a:r>
              <a:rPr lang="en-US" sz="2300" smtClean="0"/>
              <a:t>Phylum ECHINODERMATA</a:t>
            </a:r>
            <a:endParaRPr lang="es-ES" sz="2300" smtClean="0"/>
          </a:p>
        </p:txBody>
      </p:sp>
      <p:pic>
        <p:nvPicPr>
          <p:cNvPr id="29700" name="Picture 6" descr="medu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908050"/>
            <a:ext cx="15843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7" descr="CIENCIA_gusano_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0" y="2636838"/>
            <a:ext cx="1312863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11" descr="She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4581525"/>
            <a:ext cx="1727200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12" descr="phylum porifer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9700" y="1268413"/>
            <a:ext cx="1728788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13" descr="phylum plathytelminte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9700" y="2852738"/>
            <a:ext cx="1773238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14" descr="phylum rotifer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80063" y="4365625"/>
            <a:ext cx="1531937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15" descr="phylum annelid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80288" y="4508500"/>
            <a:ext cx="1579562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16" descr="estrella_de_ma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87450" y="4581525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/>
          </p:nvPr>
        </p:nvSpPr>
        <p:spPr bwMode="auto">
          <a:xfrm>
            <a:off x="457200" y="-26988"/>
            <a:ext cx="8229600" cy="1371601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mtClean="0">
                <a:effectLst/>
              </a:rPr>
              <a:t>Reino Animalia</a:t>
            </a:r>
            <a:endParaRPr lang="es-ES" smtClean="0">
              <a:effectLst/>
            </a:endParaRPr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>
          <a:xfrm>
            <a:off x="457200" y="1052513"/>
            <a:ext cx="8229600" cy="3886200"/>
          </a:xfrm>
        </p:spPr>
        <p:txBody>
          <a:bodyPr/>
          <a:lstStyle/>
          <a:p>
            <a:endParaRPr lang="en-US" smtClean="0"/>
          </a:p>
          <a:p>
            <a:r>
              <a:rPr lang="en-US" smtClean="0"/>
              <a:t>Phylum ARTHROPODA</a:t>
            </a:r>
          </a:p>
          <a:p>
            <a:r>
              <a:rPr lang="en-US" smtClean="0"/>
              <a:t>Phylum HEMICHORDATA</a:t>
            </a:r>
          </a:p>
          <a:p>
            <a:r>
              <a:rPr lang="en-US" smtClean="0"/>
              <a:t>Phylum CHORDATA</a:t>
            </a:r>
          </a:p>
          <a:p>
            <a:pPr lvl="1"/>
            <a:r>
              <a:rPr lang="en-US" smtClean="0"/>
              <a:t>Suphylum Urocordata</a:t>
            </a:r>
          </a:p>
          <a:p>
            <a:pPr lvl="1"/>
            <a:r>
              <a:rPr lang="en-US" smtClean="0"/>
              <a:t>Suphylum Cephalocordata</a:t>
            </a:r>
          </a:p>
          <a:p>
            <a:pPr lvl="1"/>
            <a:r>
              <a:rPr lang="en-US" smtClean="0"/>
              <a:t>Suphylum Vertebrata</a:t>
            </a:r>
            <a:endParaRPr lang="es-ES" smtClean="0"/>
          </a:p>
        </p:txBody>
      </p:sp>
      <p:pic>
        <p:nvPicPr>
          <p:cNvPr id="30724" name="Picture 7" descr="Hoover_spiny_lobster_4x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1125538"/>
            <a:ext cx="1582738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9" descr="phylum epychorda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1125538"/>
            <a:ext cx="2160588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10" descr="YellowTunica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2781300"/>
            <a:ext cx="172720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12" descr="vertebrat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363" y="4508500"/>
            <a:ext cx="3889375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13" descr="cephalocordat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48488" y="2852738"/>
            <a:ext cx="19050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15370" cy="82869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C" sz="4000" dirty="0" smtClean="0">
                <a:effectLst/>
              </a:rPr>
              <a:t>Historia de la clasificación</a:t>
            </a:r>
            <a:endParaRPr lang="en-US" sz="4000" dirty="0">
              <a:effectLst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sz="half" idx="1"/>
          </p:nvPr>
        </p:nvSpPr>
        <p:spPr>
          <a:xfrm>
            <a:off x="285750" y="1571625"/>
            <a:ext cx="4329113" cy="44291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C" sz="2400" smtClean="0"/>
              <a:t>Se han descubierto más de un millón de especies de animales y más de 325.000 especies de plantas.</a:t>
            </a:r>
          </a:p>
          <a:p>
            <a:pPr eaLnBrk="1" hangingPunct="1">
              <a:lnSpc>
                <a:spcPct val="80000"/>
              </a:lnSpc>
            </a:pPr>
            <a:endParaRPr lang="es-EC" sz="2400" smtClean="0"/>
          </a:p>
          <a:p>
            <a:pPr eaLnBrk="1" hangingPunct="1">
              <a:lnSpc>
                <a:spcPct val="80000"/>
              </a:lnSpc>
            </a:pPr>
            <a:r>
              <a:rPr lang="es-EC" sz="2400" smtClean="0"/>
              <a:t>La lista aumenta cada año. </a:t>
            </a:r>
          </a:p>
          <a:p>
            <a:pPr eaLnBrk="1" hangingPunct="1">
              <a:lnSpc>
                <a:spcPct val="80000"/>
              </a:lnSpc>
            </a:pPr>
            <a:endParaRPr lang="es-EC" sz="2400" smtClean="0"/>
          </a:p>
          <a:p>
            <a:pPr eaLnBrk="1" hangingPunct="1">
              <a:lnSpc>
                <a:spcPct val="80000"/>
              </a:lnSpc>
            </a:pPr>
            <a:r>
              <a:rPr lang="es-EC" sz="2400" smtClean="0"/>
              <a:t>Una de las tareas de un científico es organizar las especies y para esto se han desarrollado a través del tiempo sistemas para agrupar o clasificar los organismos.</a:t>
            </a:r>
          </a:p>
        </p:txBody>
      </p:sp>
      <p:sp>
        <p:nvSpPr>
          <p:cNvPr id="12292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571625"/>
            <a:ext cx="4038600" cy="4786313"/>
          </a:xfrm>
        </p:spPr>
        <p:txBody>
          <a:bodyPr/>
          <a:lstStyle/>
          <a:p>
            <a:pPr eaLnBrk="1" hangingPunct="1"/>
            <a:r>
              <a:rPr lang="es-EC" sz="2000" smtClean="0"/>
              <a:t>Los organismos se clasifican para proporcionar una base precisa y nombrarlos igual en todo el mundo; ya que, los nombres comunes pueden inducir a equivocaciones, por ejemplo:</a:t>
            </a:r>
          </a:p>
          <a:p>
            <a:pPr eaLnBrk="1" hangingPunct="1"/>
            <a:endParaRPr lang="es-EC" sz="2000" smtClean="0"/>
          </a:p>
          <a:p>
            <a:pPr lvl="1" eaLnBrk="1" hangingPunct="1">
              <a:lnSpc>
                <a:spcPct val="90000"/>
              </a:lnSpc>
            </a:pPr>
            <a:r>
              <a:rPr lang="es-EC" sz="1800" smtClean="0"/>
              <a:t>caballo de mar--------pez</a:t>
            </a:r>
          </a:p>
          <a:p>
            <a:pPr lvl="1" eaLnBrk="1" hangingPunct="1">
              <a:lnSpc>
                <a:spcPct val="90000"/>
              </a:lnSpc>
            </a:pPr>
            <a:endParaRPr lang="es-EC" sz="1800" smtClean="0"/>
          </a:p>
          <a:p>
            <a:pPr lvl="1" eaLnBrk="1" hangingPunct="1">
              <a:lnSpc>
                <a:spcPct val="90000"/>
              </a:lnSpc>
            </a:pPr>
            <a:r>
              <a:rPr lang="es-EC" sz="1800" smtClean="0"/>
              <a:t>pepino de mar--------animal</a:t>
            </a:r>
          </a:p>
          <a:p>
            <a:pPr lvl="1" eaLnBrk="1" hangingPunct="1">
              <a:lnSpc>
                <a:spcPct val="90000"/>
              </a:lnSpc>
            </a:pPr>
            <a:endParaRPr lang="es-EC" sz="1800" smtClean="0"/>
          </a:p>
          <a:p>
            <a:pPr lvl="1" eaLnBrk="1" hangingPunct="1">
              <a:lnSpc>
                <a:spcPct val="90000"/>
              </a:lnSpc>
            </a:pPr>
            <a:r>
              <a:rPr lang="es-EC" sz="1800" smtClean="0"/>
              <a:t>gusano de aro--------hongo</a:t>
            </a:r>
          </a:p>
          <a:p>
            <a:pPr eaLnBrk="1" hangingPunct="1"/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85728"/>
            <a:ext cx="8229600" cy="85725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C" sz="4000" dirty="0">
                <a:effectLst/>
              </a:rPr>
              <a:t>Taxonomía</a:t>
            </a:r>
            <a:endParaRPr lang="es-ES" sz="4000" dirty="0">
              <a:effectLst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313" y="1285875"/>
            <a:ext cx="4324350" cy="45005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es-EC" sz="2000" smtClean="0"/>
          </a:p>
          <a:p>
            <a:pPr eaLnBrk="1" hangingPunct="1">
              <a:lnSpc>
                <a:spcPct val="80000"/>
              </a:lnSpc>
            </a:pPr>
            <a:r>
              <a:rPr lang="es-EC" sz="2000" smtClean="0"/>
              <a:t>Es la ciencia de la clasificación que comprende identificar y dar nombre a los organismos, así como buscar orden en la diversidad.</a:t>
            </a:r>
          </a:p>
          <a:p>
            <a:pPr eaLnBrk="1" hangingPunct="1">
              <a:lnSpc>
                <a:spcPct val="80000"/>
              </a:lnSpc>
            </a:pPr>
            <a:endParaRPr lang="es-EC" sz="2000" smtClean="0"/>
          </a:p>
          <a:p>
            <a:pPr eaLnBrk="1" hangingPunct="1">
              <a:lnSpc>
                <a:spcPct val="80000"/>
              </a:lnSpc>
            </a:pPr>
            <a:r>
              <a:rPr lang="es-EC" sz="2000" smtClean="0"/>
              <a:t>Un taxónomo trata de entender las relaciones entre los organismos, identificarlos y darles nombres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es-EC" sz="2000" smtClean="0"/>
          </a:p>
          <a:p>
            <a:pPr eaLnBrk="1" hangingPunct="1">
              <a:lnSpc>
                <a:spcPct val="80000"/>
              </a:lnSpc>
            </a:pPr>
            <a:r>
              <a:rPr lang="es-EC" sz="2000" smtClean="0"/>
              <a:t>Un sistema de clasificación provee una forma conveniente de no perder de vista a todas las formas de vida conocidas.</a:t>
            </a:r>
            <a:endParaRPr lang="es-ES" sz="2000" smtClean="0"/>
          </a:p>
        </p:txBody>
      </p:sp>
      <p:pic>
        <p:nvPicPr>
          <p:cNvPr id="13316" name="Picture 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1857375"/>
            <a:ext cx="4029075" cy="36195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8229600" cy="762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dirty="0">
                <a:effectLst/>
              </a:rPr>
              <a:t>Los </a:t>
            </a:r>
            <a:r>
              <a:rPr lang="es-MX" sz="4000" dirty="0">
                <a:effectLst/>
              </a:rPr>
              <a:t>sistemas</a:t>
            </a:r>
            <a:r>
              <a:rPr lang="es-MX" dirty="0">
                <a:effectLst/>
              </a:rPr>
              <a:t> de clasificación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2263" y="1285875"/>
            <a:ext cx="4681537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MX" sz="2000" smtClean="0"/>
              <a:t>El filósofo griego Aristóteles (350 A.C.) hizo la separación entre reino vegetal y reino animal. Introdujo el término </a:t>
            </a:r>
            <a:r>
              <a:rPr lang="es-MX" sz="2000" b="1" i="1" smtClean="0"/>
              <a:t>especie, </a:t>
            </a:r>
            <a:r>
              <a:rPr lang="es-MX" sz="2000" smtClean="0"/>
              <a:t>“formas similares de vida”.</a:t>
            </a:r>
          </a:p>
          <a:p>
            <a:pPr eaLnBrk="1" hangingPunct="1">
              <a:lnSpc>
                <a:spcPct val="80000"/>
              </a:lnSpc>
            </a:pPr>
            <a:endParaRPr lang="es-MX" sz="2000" smtClean="0"/>
          </a:p>
          <a:p>
            <a:pPr eaLnBrk="1" hangingPunct="1">
              <a:lnSpc>
                <a:spcPct val="80000"/>
              </a:lnSpc>
            </a:pPr>
            <a:r>
              <a:rPr lang="es-MX" sz="2000" smtClean="0"/>
              <a:t>En la actualidad, el término especie se refiere a un grupo de organismos de una clase en particular, estrechamente relacionados, que pueden entrecruzarse y producir crías fértiles.</a:t>
            </a:r>
          </a:p>
          <a:p>
            <a:pPr eaLnBrk="1" hangingPunct="1">
              <a:lnSpc>
                <a:spcPct val="80000"/>
              </a:lnSpc>
            </a:pPr>
            <a:endParaRPr lang="es-MX" sz="2000" smtClean="0"/>
          </a:p>
          <a:p>
            <a:pPr eaLnBrk="1" hangingPunct="1">
              <a:lnSpc>
                <a:spcPct val="80000"/>
              </a:lnSpc>
            </a:pPr>
            <a:r>
              <a:rPr lang="es-MX" sz="2000" smtClean="0"/>
              <a:t>Aristóteles dividió a los animales según su hábitat en: terrestres, marinos y aéreos. 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MX" sz="2000" smtClean="0">
                <a:solidFill>
                  <a:srgbClr val="FF3300"/>
                </a:solidFill>
              </a:rPr>
              <a:t>	</a:t>
            </a:r>
          </a:p>
        </p:txBody>
      </p:sp>
      <p:sp>
        <p:nvSpPr>
          <p:cNvPr id="14340" name="AutoShape 8" descr="aristoteles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076700" y="2857500"/>
            <a:ext cx="99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14341" name="Picture 9" descr="aristotel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1500188"/>
            <a:ext cx="3560762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2916238" y="260350"/>
            <a:ext cx="5908675" cy="62642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MX" sz="2000" smtClean="0"/>
              <a:t>Teofrasto, botánico griego (discípulo de Aristóteles), desarrolló un sistema para clasificar las plantas según sus hábitos de crecimiento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q"/>
            </a:pPr>
            <a:r>
              <a:rPr lang="es-MX" sz="2000" smtClean="0"/>
              <a:t> hierbas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q"/>
            </a:pPr>
            <a:r>
              <a:rPr lang="es-MX" sz="2000" smtClean="0"/>
              <a:t>arbustos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q"/>
            </a:pPr>
            <a:r>
              <a:rPr lang="es-MX" sz="2000" smtClean="0"/>
              <a:t>árboles</a:t>
            </a:r>
          </a:p>
          <a:p>
            <a:pPr eaLnBrk="1" hangingPunct="1">
              <a:lnSpc>
                <a:spcPct val="90000"/>
              </a:lnSpc>
            </a:pPr>
            <a:r>
              <a:rPr lang="es-MX" sz="2000" smtClean="0"/>
              <a:t>Introdujo la idea de la clasificación basada en similitud de estructuras</a:t>
            </a:r>
            <a:r>
              <a:rPr lang="es-MX" sz="240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es-MX" sz="2000" smtClean="0"/>
          </a:p>
          <a:p>
            <a:pPr eaLnBrk="1" hangingPunct="1">
              <a:lnSpc>
                <a:spcPct val="90000"/>
              </a:lnSpc>
            </a:pPr>
            <a:r>
              <a:rPr lang="es-MX" sz="2000" smtClean="0"/>
              <a:t>Los sistemas de Aristóteles y Teofrasto se mantuvieron casi 2000 años.</a:t>
            </a:r>
          </a:p>
          <a:p>
            <a:pPr eaLnBrk="1" hangingPunct="1">
              <a:lnSpc>
                <a:spcPct val="90000"/>
              </a:lnSpc>
            </a:pPr>
            <a:endParaRPr lang="es-MX" sz="2000" smtClean="0"/>
          </a:p>
          <a:p>
            <a:pPr eaLnBrk="1" hangingPunct="1">
              <a:lnSpc>
                <a:spcPct val="90000"/>
              </a:lnSpc>
            </a:pPr>
            <a:r>
              <a:rPr lang="es-MX" sz="2000" smtClean="0"/>
              <a:t>Fue hasta los siglos XVI y XVII, que los exploradores llevaron a Europa plantas y animales sin identificar de otras tierras, cuando se empezó a necesitar otro sistema de clasificación y se hicieron listas organizadas de acuerdo con las características estructurales y el valor medicinal. </a:t>
            </a:r>
            <a:endParaRPr lang="es-MX" sz="2400" smtClean="0"/>
          </a:p>
        </p:txBody>
      </p:sp>
      <p:pic>
        <p:nvPicPr>
          <p:cNvPr id="15363" name="Picture 12" descr="as-teofrast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04813"/>
            <a:ext cx="2168525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143375" y="1214438"/>
            <a:ext cx="4679950" cy="46434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MX" sz="2000" smtClean="0"/>
              <a:t>John Ray, botánico inglés (1628-1705), inventó un método para clasificar las plantas de acuerdo con la estructura de la semilla.</a:t>
            </a:r>
          </a:p>
          <a:p>
            <a:pPr eaLnBrk="1" hangingPunct="1">
              <a:lnSpc>
                <a:spcPct val="80000"/>
              </a:lnSpc>
            </a:pPr>
            <a:endParaRPr lang="es-MX" sz="2000" smtClean="0"/>
          </a:p>
          <a:p>
            <a:pPr eaLnBrk="1" hangingPunct="1">
              <a:lnSpc>
                <a:spcPct val="80000"/>
              </a:lnSpc>
            </a:pPr>
            <a:r>
              <a:rPr lang="es-MX" sz="2000" smtClean="0"/>
              <a:t>Vivió 200 años antes que Darwin y Mendel, fue el primero en observar que la especie es un grupo de organismos capaces de entrecruzarse y que las variaciones en una especie son el resultado natural del entrecruzamiento.</a:t>
            </a:r>
          </a:p>
          <a:p>
            <a:pPr eaLnBrk="1" hangingPunct="1">
              <a:lnSpc>
                <a:spcPct val="80000"/>
              </a:lnSpc>
            </a:pPr>
            <a:endParaRPr lang="es-MX" sz="2000" smtClean="0"/>
          </a:p>
          <a:p>
            <a:pPr eaLnBrk="1" hangingPunct="1">
              <a:lnSpc>
                <a:spcPct val="80000"/>
              </a:lnSpc>
            </a:pPr>
            <a:r>
              <a:rPr lang="es-MX" sz="2000" smtClean="0"/>
              <a:t>Entendió la necesidad de dar nombres científicos, y dió a cada organismo un nombre en latín. </a:t>
            </a:r>
            <a:endParaRPr lang="es-MX" sz="1600" smtClean="0"/>
          </a:p>
        </p:txBody>
      </p:sp>
      <p:pic>
        <p:nvPicPr>
          <p:cNvPr id="16387" name="Picture 9" descr="raysmall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1341438"/>
            <a:ext cx="2816225" cy="375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dirty="0">
                <a:effectLst/>
              </a:rPr>
              <a:t>Sistema de </a:t>
            </a:r>
            <a:r>
              <a:rPr lang="es-MX" dirty="0" err="1">
                <a:effectLst/>
              </a:rPr>
              <a:t>Linneo</a:t>
            </a:r>
            <a:endParaRPr lang="es-MX" dirty="0">
              <a:effectLst/>
            </a:endParaRPr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484313"/>
            <a:ext cx="4752975" cy="44291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MX" sz="2000" smtClean="0"/>
              <a:t>Carlos Linneo (1707-1778)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s-MX" sz="2000" smtClean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s-MX" sz="1800" smtClean="0"/>
              <a:t>Asignó cada organismo al reino animal o al reino vegetal.</a:t>
            </a:r>
          </a:p>
          <a:p>
            <a:pPr lvl="1" eaLnBrk="1" hangingPunct="1">
              <a:lnSpc>
                <a:spcPct val="80000"/>
              </a:lnSpc>
            </a:pPr>
            <a:r>
              <a:rPr lang="es-MX" sz="1800" smtClean="0"/>
              <a:t>Subdividió cada categoría en categorías más pequeñas.</a:t>
            </a:r>
          </a:p>
          <a:p>
            <a:pPr lvl="1" eaLnBrk="1" hangingPunct="1">
              <a:lnSpc>
                <a:spcPct val="80000"/>
              </a:lnSpc>
            </a:pPr>
            <a:r>
              <a:rPr lang="es-MX" sz="1800" smtClean="0"/>
              <a:t>En ese tiempo se reconocieron reino, género y especie.</a:t>
            </a:r>
          </a:p>
          <a:p>
            <a:pPr lvl="1" eaLnBrk="1" hangingPunct="1">
              <a:lnSpc>
                <a:spcPct val="80000"/>
              </a:lnSpc>
            </a:pPr>
            <a:r>
              <a:rPr lang="es-MX" sz="1800" smtClean="0"/>
              <a:t>En 1753 publicó su sistema de clasificación para plantas y en 1758 para animales.</a:t>
            </a:r>
          </a:p>
          <a:p>
            <a:pPr lvl="1" eaLnBrk="1" hangingPunct="1">
              <a:lnSpc>
                <a:spcPct val="80000"/>
              </a:lnSpc>
            </a:pPr>
            <a:r>
              <a:rPr lang="es-MX" sz="1800" smtClean="0"/>
              <a:t>La especie era (y es) la unidad básica del sistema de clasificación.</a:t>
            </a:r>
          </a:p>
          <a:p>
            <a:pPr lvl="1" eaLnBrk="1" hangingPunct="1">
              <a:lnSpc>
                <a:spcPct val="80000"/>
              </a:lnSpc>
            </a:pPr>
            <a:r>
              <a:rPr lang="es-MX" sz="1800" smtClean="0"/>
              <a:t>Se basaba en las similitudes de la estructura del cuerpo.</a:t>
            </a:r>
          </a:p>
          <a:p>
            <a:pPr lvl="1" eaLnBrk="1" hangingPunct="1">
              <a:lnSpc>
                <a:spcPct val="80000"/>
              </a:lnSpc>
            </a:pPr>
            <a:r>
              <a:rPr lang="es-MX" sz="1800" smtClean="0"/>
              <a:t>Es considerado el fundador de la taxonomía moderna.</a:t>
            </a:r>
            <a:br>
              <a:rPr lang="es-MX" sz="1800" smtClean="0"/>
            </a:br>
            <a:endParaRPr lang="es-MX" sz="1800" smtClean="0"/>
          </a:p>
        </p:txBody>
      </p:sp>
      <p:pic>
        <p:nvPicPr>
          <p:cNvPr id="17412" name="Picture 12" descr="linne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1628775"/>
            <a:ext cx="3687762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idx="1"/>
          </p:nvPr>
        </p:nvSpPr>
        <p:spPr>
          <a:xfrm>
            <a:off x="468313" y="1268413"/>
            <a:ext cx="8351837" cy="53752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MX" sz="1800" smtClean="0"/>
              <a:t>Llamada también nomenclatura binaria o Sistema de Clasificación Binomial.</a:t>
            </a:r>
          </a:p>
          <a:p>
            <a:pPr eaLnBrk="1" hangingPunct="1">
              <a:lnSpc>
                <a:spcPct val="90000"/>
              </a:lnSpc>
            </a:pPr>
            <a:endParaRPr lang="es-MX" sz="1800" smtClean="0"/>
          </a:p>
          <a:p>
            <a:pPr eaLnBrk="1" hangingPunct="1">
              <a:lnSpc>
                <a:spcPct val="90000"/>
              </a:lnSpc>
            </a:pPr>
            <a:r>
              <a:rPr lang="es-MX" sz="1800" smtClean="0"/>
              <a:t>Sistema para dar nombre a todos los organismos (Linneo).</a:t>
            </a:r>
          </a:p>
          <a:p>
            <a:pPr eaLnBrk="1" hangingPunct="1">
              <a:lnSpc>
                <a:spcPct val="90000"/>
              </a:lnSpc>
            </a:pPr>
            <a:endParaRPr lang="es-MX" sz="1800" smtClean="0"/>
          </a:p>
          <a:p>
            <a:pPr eaLnBrk="1" hangingPunct="1">
              <a:lnSpc>
                <a:spcPct val="90000"/>
              </a:lnSpc>
            </a:pPr>
            <a:r>
              <a:rPr lang="es-MX" sz="1800" smtClean="0"/>
              <a:t>A cada especie se le da un nombre de dos palabras en latín, por ejemplo:</a:t>
            </a:r>
          </a:p>
          <a:p>
            <a:pPr eaLnBrk="1" hangingPunct="1">
              <a:lnSpc>
                <a:spcPct val="90000"/>
              </a:lnSpc>
            </a:pPr>
            <a:endParaRPr lang="es-MX" sz="18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MX" sz="1800" smtClean="0"/>
              <a:t>   </a:t>
            </a:r>
            <a:r>
              <a:rPr lang="es-MX" sz="1800" b="1" smtClean="0"/>
              <a:t>Nombre común	Nombre científico	Significado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s-MX" sz="1800" smtClean="0"/>
              <a:t>hombre 		</a:t>
            </a:r>
            <a:r>
              <a:rPr lang="es-MX" sz="1800" i="1" smtClean="0"/>
              <a:t>Homo erectus</a:t>
            </a:r>
            <a:r>
              <a:rPr lang="es-MX" sz="1800" smtClean="0"/>
              <a:t> 		Hombre recto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s-MX" sz="1800" smtClean="0"/>
              <a:t>polilla                        	</a:t>
            </a:r>
            <a:r>
              <a:rPr lang="es-MX" sz="1800" i="1" smtClean="0"/>
              <a:t>Microchilo murilloi</a:t>
            </a:r>
            <a:r>
              <a:rPr lang="es-MX" sz="1800" smtClean="0"/>
              <a:t>		En honor al pintor 						mejicano Gerardo 						Murillo</a:t>
            </a:r>
          </a:p>
          <a:p>
            <a:pPr eaLnBrk="1" hangingPunct="1">
              <a:lnSpc>
                <a:spcPct val="90000"/>
              </a:lnSpc>
            </a:pPr>
            <a:r>
              <a:rPr lang="es-ES" sz="1800" smtClean="0"/>
              <a:t>Cuando se usan nombres vulgares y científicos, generalmente estos últimos entre paréntesis acompañan a los vulgares. Por ejemplo: el gato (</a:t>
            </a:r>
            <a:r>
              <a:rPr lang="es-ES" sz="1800" i="1" smtClean="0"/>
              <a:t>Felis catus</a:t>
            </a:r>
            <a:r>
              <a:rPr lang="es-ES" sz="1800" smtClean="0"/>
              <a:t>)… </a:t>
            </a:r>
            <a:endParaRPr lang="es-MX" sz="1800" smtClean="0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74663" y="357187"/>
            <a:ext cx="8229600" cy="762001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4000" dirty="0">
                <a:effectLst/>
              </a:rPr>
              <a:t>Nomenclatura </a:t>
            </a:r>
            <a:r>
              <a:rPr lang="es-MX" sz="4000" dirty="0" err="1">
                <a:effectLst/>
              </a:rPr>
              <a:t>Binomial</a:t>
            </a:r>
            <a:endParaRPr lang="es-MX" sz="40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669</TotalTime>
  <Words>1001</Words>
  <Application>Microsoft PowerPoint</Application>
  <PresentationFormat>Presentación en pantalla (4:3)</PresentationFormat>
  <Paragraphs>161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8" baseType="lpstr">
      <vt:lpstr>Arial</vt:lpstr>
      <vt:lpstr>Wingdings 3</vt:lpstr>
      <vt:lpstr>Verdana</vt:lpstr>
      <vt:lpstr>Wingdings 2</vt:lpstr>
      <vt:lpstr>Calibri</vt:lpstr>
      <vt:lpstr>Wingdings</vt:lpstr>
      <vt:lpstr>Concourse</vt:lpstr>
      <vt:lpstr>CLASIFICACIÓN DE LOS SERES VIVOS</vt:lpstr>
      <vt:lpstr>SUMARIO</vt:lpstr>
      <vt:lpstr>Historia de la clasificación</vt:lpstr>
      <vt:lpstr>Taxonomía</vt:lpstr>
      <vt:lpstr>Los sistemas de clasificación</vt:lpstr>
      <vt:lpstr>Diapositiva 6</vt:lpstr>
      <vt:lpstr>Diapositiva 7</vt:lpstr>
      <vt:lpstr>Sistema de Linneo</vt:lpstr>
      <vt:lpstr>Nomenclatura Binomial</vt:lpstr>
      <vt:lpstr>Diapositiva 10</vt:lpstr>
      <vt:lpstr>Diapositiva 11</vt:lpstr>
      <vt:lpstr>Jerarquía Taxonómica</vt:lpstr>
      <vt:lpstr>Reino</vt:lpstr>
      <vt:lpstr>Phylum - Filo</vt:lpstr>
      <vt:lpstr>Reino Monera</vt:lpstr>
      <vt:lpstr>Reino Protista</vt:lpstr>
      <vt:lpstr>Reino FUNGI</vt:lpstr>
      <vt:lpstr>Reino PLANTAE</vt:lpstr>
      <vt:lpstr>Liquen</vt:lpstr>
      <vt:lpstr>Reino Animalia</vt:lpstr>
      <vt:lpstr>Reino Animalia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Voluntariado</cp:lastModifiedBy>
  <cp:revision>79</cp:revision>
  <dcterms:created xsi:type="dcterms:W3CDTF">1601-01-01T00:00:00Z</dcterms:created>
  <dcterms:modified xsi:type="dcterms:W3CDTF">2009-09-30T15:21:49Z</dcterms:modified>
</cp:coreProperties>
</file>