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1" r:id="rId2"/>
    <p:sldId id="300" r:id="rId3"/>
    <p:sldId id="301" r:id="rId4"/>
    <p:sldId id="302" r:id="rId5"/>
    <p:sldId id="262" r:id="rId6"/>
    <p:sldId id="295" r:id="rId7"/>
    <p:sldId id="296" r:id="rId8"/>
    <p:sldId id="286" r:id="rId9"/>
    <p:sldId id="272" r:id="rId10"/>
    <p:sldId id="291" r:id="rId11"/>
    <p:sldId id="293" r:id="rId12"/>
    <p:sldId id="297" r:id="rId13"/>
    <p:sldId id="273" r:id="rId14"/>
    <p:sldId id="289" r:id="rId15"/>
    <p:sldId id="298" r:id="rId16"/>
    <p:sldId id="284" r:id="rId17"/>
    <p:sldId id="290" r:id="rId18"/>
    <p:sldId id="287" r:id="rId19"/>
    <p:sldId id="299" r:id="rId20"/>
    <p:sldId id="256" r:id="rId21"/>
    <p:sldId id="257" r:id="rId22"/>
    <p:sldId id="258" r:id="rId23"/>
    <p:sldId id="259" r:id="rId24"/>
    <p:sldId id="260" r:id="rId25"/>
    <p:sldId id="274" r:id="rId26"/>
    <p:sldId id="275" r:id="rId27"/>
    <p:sldId id="263" r:id="rId28"/>
    <p:sldId id="264" r:id="rId29"/>
    <p:sldId id="270" r:id="rId30"/>
    <p:sldId id="266" r:id="rId31"/>
    <p:sldId id="267" r:id="rId32"/>
    <p:sldId id="268" r:id="rId33"/>
    <p:sldId id="277" r:id="rId34"/>
    <p:sldId id="278" r:id="rId35"/>
    <p:sldId id="279" r:id="rId36"/>
    <p:sldId id="280" r:id="rId37"/>
    <p:sldId id="281" r:id="rId38"/>
    <p:sldId id="30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2.xml"/><Relationship Id="rId1" Type="http://schemas.openxmlformats.org/officeDocument/2006/relationships/slide" Target="slides/slide7.xml"/><Relationship Id="rId4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2400">
                <a:latin typeface="Times New Roman" pitchFamily="18" charset="0"/>
              </a:endParaRPr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1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159397-2B15-4864-A59B-1EB8DF4987F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/>
              <a:t>Click to edit Master title style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A5248-7B10-42C8-A829-73D4BF1DB72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0011FF-282B-41A9-975B-D06084D42D4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52815B-C6F5-4C21-B7BE-63C92566078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131EB8-C0CD-4DC6-83D7-31A1E91C095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0C7F52-15E2-4D4E-866B-9D34ECA7F33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39C75D-E8BC-4745-A400-2AA0D3D235F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AAD66C-C84B-4C27-8C01-A707685A111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A1D7A1-BD75-46ED-B9C9-BBA24B37CF5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803BAB-8BD7-430E-8486-157AB152306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6E2479-5AC3-4064-936C-95D55FEB9EF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32178-3236-4491-84CC-D357467C308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65C970-B8AA-4C51-AF94-60826979C3F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741942-820B-4D66-9E6C-7D6241E4433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FFAF34-5C2B-4BDE-982B-1474319DFB6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A19E2076-4560-4463-8DFC-018F77E9DAE5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accent2"/>
                </a:solidFill>
              </a:endParaRPr>
            </a:p>
          </p:txBody>
        </p:sp>
      </p:grpSp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p.berkeley.edu/history/images/ray.gif" TargetMode="External"/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aliban.mpiz-koeln.mpg.de/~stueber/thome/band1/tafel_088_smal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oogle.com.ec/imgres?imgurl=http://measure.igpp.ucla.edu/solar-terrestrial-luminaries/aristoteles.jpg&amp;imgrefurl=http://measure.igpp.ucla.edu/solar-terrestrial-luminaries/timeline.html&amp;h=400&amp;w=347&amp;sz=21&amp;tbnid=qL3JZ2VjCdYJ:&amp;tbnh=120&amp;tbnw=104&amp;hl=es&amp;start=4&amp;prev=/images%3Fq%3DArist%C3%B3teles%26hl%3Des%26lr%3D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19400" y="2438400"/>
            <a:ext cx="6019800" cy="2209800"/>
          </a:xfrm>
        </p:spPr>
        <p:txBody>
          <a:bodyPr/>
          <a:lstStyle/>
          <a:p>
            <a:r>
              <a:rPr lang="es-MX"/>
              <a:t>Como se originan los seres vivo</a:t>
            </a:r>
            <a:br>
              <a:rPr lang="es-MX"/>
            </a:br>
            <a:r>
              <a:rPr lang="es-MX"/>
              <a:t/>
            </a:r>
            <a:br>
              <a:rPr lang="es-MX"/>
            </a:br>
            <a:r>
              <a:rPr lang="es-MX"/>
              <a:t>j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MX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04800" y="1295400"/>
            <a:ext cx="9448800" cy="2057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s-MX" sz="1800">
                <a:solidFill>
                  <a:srgbClr val="FF3300"/>
                </a:solidFill>
              </a:rPr>
              <a:t>Fransisco Redi (1626- 1697)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/>
              <a:t>	Bioensayo: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/>
              <a:t>     </a:t>
            </a:r>
            <a:r>
              <a:rPr lang="es-MX" sz="1800"/>
              <a:t>8 Frascos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/>
              <a:t>     Frascos (A): 4 abiertos con aire 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/>
              <a:t>     Frascos (B): 4 con tapa para evitar el ingreso de moscas al contacto con la carne.</a:t>
            </a:r>
            <a:endParaRPr lang="es-MX" sz="18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18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/>
              <a:t>	</a:t>
            </a:r>
            <a:endParaRPr lang="es-MX" sz="1800">
              <a:solidFill>
                <a:srgbClr val="FF3300"/>
              </a:solidFill>
            </a:endParaRPr>
          </a:p>
        </p:txBody>
      </p:sp>
      <p:sp>
        <p:nvSpPr>
          <p:cNvPr id="78852" name="AutoShape 4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78853" name="AutoShape 5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29000" y="25146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338" y="2743200"/>
            <a:ext cx="56816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7848600" y="2895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Frascos A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505200" y="61722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Frascos B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152400" y="3581400"/>
            <a:ext cx="335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Conclusión:</a:t>
            </a:r>
          </a:p>
          <a:p>
            <a:r>
              <a:rPr lang="es-ES_tradnl"/>
              <a:t>Los gusanos aparecían en la carne solo si las moscas habían puesto sus huevos antes</a:t>
            </a:r>
          </a:p>
          <a:p>
            <a:endParaRPr lang="es-ES_tradnl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5867400" y="28194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2"/>
                </a:solidFill>
              </a:rPr>
              <a:t>Biogenésis</a:t>
            </a:r>
            <a:endParaRPr lang="es-ES_tradnl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747838" y="35067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_tradnl"/>
          </a:p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MX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7678738" cy="454342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s-MX" sz="2000" b="1">
                <a:solidFill>
                  <a:schemeClr val="bg2"/>
                </a:solidFill>
              </a:rPr>
              <a:t>Fransisco Redi (1626- 1697)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200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/>
              <a:t>	</a:t>
            </a:r>
            <a:endParaRPr lang="es-MX" sz="20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	La teória de Redi confirmó la TEORIA de que LOS SERES VIVIENTES provienen de otros seres vivientes.BIOGENESIS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  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    Los que apoyaban la GENERACION ESPONTANEA decían que el no ingreso de aire no ayudó.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  </a:t>
            </a:r>
          </a:p>
          <a:p>
            <a:pPr lvl="1">
              <a:lnSpc>
                <a:spcPct val="80000"/>
              </a:lnSpc>
            </a:pPr>
            <a:endParaRPr lang="es-MX" sz="2000" b="1"/>
          </a:p>
          <a:p>
            <a:pPr lvl="1">
              <a:lnSpc>
                <a:spcPct val="80000"/>
              </a:lnSpc>
            </a:pPr>
            <a:endParaRPr lang="es-MX" sz="2000">
              <a:solidFill>
                <a:srgbClr val="FF3300"/>
              </a:solidFill>
            </a:endParaRPr>
          </a:p>
        </p:txBody>
      </p:sp>
      <p:sp>
        <p:nvSpPr>
          <p:cNvPr id="80900" name="AutoShape 4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80901" name="AutoShape 5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731838"/>
            <a:ext cx="7150100" cy="693737"/>
          </a:xfrm>
        </p:spPr>
        <p:txBody>
          <a:bodyPr/>
          <a:lstStyle/>
          <a:p>
            <a:r>
              <a:rPr lang="es-EC"/>
              <a:t>La generación espontánea</a:t>
            </a:r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357313" y="11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2133600" y="1347788"/>
          <a:ext cx="5026025" cy="4976812"/>
        </p:xfrm>
        <a:graphic>
          <a:graphicData uri="http://schemas.openxmlformats.org/presentationml/2006/ole">
            <p:oleObj spid="_x0000_s84996" name="Drawing" r:id="rId3" imgW="1188000" imgH="1220400" progId="FLW3Drawing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MX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7678738" cy="454342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s-MX" sz="1800" b="1">
                <a:solidFill>
                  <a:srgbClr val="FF3300"/>
                </a:solidFill>
              </a:rPr>
              <a:t>NEEDHAM,SPALLANZANI Y PASTEUR</a:t>
            </a:r>
            <a:endParaRPr lang="es-MX" sz="180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/>
              <a:t>	</a:t>
            </a:r>
            <a:r>
              <a:rPr lang="es-MX" sz="1800" b="1"/>
              <a:t>NEEDHAM ( 1713-1781) apoyaba </a:t>
            </a:r>
            <a:r>
              <a:rPr lang="es-MX" sz="1800" b="1" u="sng"/>
              <a:t>Generación espontánea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/>
              <a:t>   -  Caldos de carne y vegetales en envases de tapones hervidos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/>
              <a:t>      para eliminar microorganismos: HUBO CRECIMIENTO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/>
              <a:t>    Genero la Hipotésis: microorganismos tenían que haberse desarrollado de los caldos. (tapones no funcionan)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18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1800" b="1"/>
          </a:p>
          <a:p>
            <a:pPr lvl="1">
              <a:lnSpc>
                <a:spcPct val="80000"/>
              </a:lnSpc>
            </a:pPr>
            <a:r>
              <a:rPr lang="es-MX" sz="1800" b="1">
                <a:solidFill>
                  <a:schemeClr val="bg2"/>
                </a:solidFill>
              </a:rPr>
              <a:t>LAZZAROS PALLANZANI (1729-1799)</a:t>
            </a:r>
            <a:endParaRPr lang="es-MX" sz="18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/>
              <a:t>	repitió los experimentos de NEEDHAM , trabajó con corchos y cierre hermético en los frascos(aire esencial para generación espontánea)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/>
              <a:t>     BIOGENESISTAS (aire fuente de contaminación)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18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1800" b="1"/>
          </a:p>
          <a:p>
            <a:pPr lvl="1">
              <a:lnSpc>
                <a:spcPct val="80000"/>
              </a:lnSpc>
            </a:pPr>
            <a:endParaRPr lang="es-MX" sz="18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 b="1">
                <a:solidFill>
                  <a:schemeClr val="bg2"/>
                </a:solidFill>
              </a:rPr>
              <a:t>   </a:t>
            </a:r>
          </a:p>
          <a:p>
            <a:pPr lvl="1">
              <a:lnSpc>
                <a:spcPct val="80000"/>
              </a:lnSpc>
            </a:pPr>
            <a:endParaRPr lang="es-MX" sz="18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</a:pPr>
            <a:endParaRPr lang="es-MX" sz="1800">
              <a:solidFill>
                <a:srgbClr val="FF3300"/>
              </a:solidFill>
            </a:endParaRPr>
          </a:p>
        </p:txBody>
      </p:sp>
      <p:sp>
        <p:nvSpPr>
          <p:cNvPr id="53252" name="AutoShape 4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53253" name="AutoShape 5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EC" b="1"/>
          </a:p>
        </p:txBody>
      </p:sp>
      <p:graphicFrame>
        <p:nvGraphicFramePr>
          <p:cNvPr id="74760" name="Object 1032"/>
          <p:cNvGraphicFramePr>
            <a:graphicFrameLocks noChangeAspect="1"/>
          </p:cNvGraphicFramePr>
          <p:nvPr>
            <p:ph idx="1"/>
          </p:nvPr>
        </p:nvGraphicFramePr>
        <p:xfrm>
          <a:off x="685800" y="1828800"/>
          <a:ext cx="7772400" cy="4114800"/>
        </p:xfrm>
        <a:graphic>
          <a:graphicData uri="http://schemas.openxmlformats.org/presentationml/2006/ole">
            <p:oleObj spid="_x0000_s74760" name="Image" r:id="rId3" imgW="7259736" imgH="5473756" progId="Photoshop.Image.8">
              <p:embed/>
            </p:oleObj>
          </a:graphicData>
        </a:graphic>
      </p:graphicFrame>
      <p:sp>
        <p:nvSpPr>
          <p:cNvPr id="74761" name="Rectangle 1033"/>
          <p:cNvSpPr>
            <a:spLocks noChangeArrowheads="1"/>
          </p:cNvSpPr>
          <p:nvPr/>
        </p:nvSpPr>
        <p:spPr bwMode="auto">
          <a:xfrm>
            <a:off x="609600" y="1447800"/>
            <a:ext cx="299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000" b="1">
                <a:solidFill>
                  <a:schemeClr val="bg2"/>
                </a:solidFill>
              </a:rPr>
              <a:t>NEEDHAM ( 1713-1781)</a:t>
            </a:r>
            <a:endParaRPr lang="es-ES_tradnl" sz="2000" b="1"/>
          </a:p>
        </p:txBody>
      </p:sp>
      <p:sp>
        <p:nvSpPr>
          <p:cNvPr id="74762" name="Rectangle 1034"/>
          <p:cNvSpPr>
            <a:spLocks noChangeArrowheads="1"/>
          </p:cNvSpPr>
          <p:nvPr/>
        </p:nvSpPr>
        <p:spPr bwMode="auto">
          <a:xfrm>
            <a:off x="0" y="5943600"/>
            <a:ext cx="5480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b="1">
                <a:solidFill>
                  <a:schemeClr val="bg2"/>
                </a:solidFill>
              </a:rPr>
              <a:t>  LAZZAROS PALLANZANI (1729-1799)</a:t>
            </a:r>
            <a:endParaRPr lang="es-ES_tradnl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731838"/>
            <a:ext cx="7150100" cy="693737"/>
          </a:xfrm>
        </p:spPr>
        <p:txBody>
          <a:bodyPr/>
          <a:lstStyle/>
          <a:p>
            <a:r>
              <a:rPr lang="es-EC"/>
              <a:t>La generación espontánea</a:t>
            </a:r>
            <a:endParaRPr lang="es-E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357313" y="11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92160" name="Object 0"/>
          <p:cNvGraphicFramePr>
            <a:graphicFrameLocks noChangeAspect="1"/>
          </p:cNvGraphicFramePr>
          <p:nvPr/>
        </p:nvGraphicFramePr>
        <p:xfrm>
          <a:off x="2133600" y="1347788"/>
          <a:ext cx="5026025" cy="4976812"/>
        </p:xfrm>
        <a:graphic>
          <a:graphicData uri="http://schemas.openxmlformats.org/presentationml/2006/ole">
            <p:oleObj spid="_x0000_s92160" name="Drawing" r:id="rId3" imgW="1188000" imgH="1220400" progId="FLW3Drawing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MX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7678738" cy="4543425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2"/>
                </a:solidFill>
              </a:rPr>
              <a:t>  LOUIS PASTEUR (1822-1895)</a:t>
            </a:r>
          </a:p>
          <a:p>
            <a:pPr lvl="1">
              <a:lnSpc>
                <a:spcPct val="80000"/>
              </a:lnSpc>
            </a:pPr>
            <a:r>
              <a:rPr lang="es-MX" sz="2000" b="1"/>
              <a:t>Confirmó la hipótesis de la BIOGENESIS.Decidió probar la hipótesis de la generación espontánea.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2000" b="1"/>
          </a:p>
          <a:p>
            <a:pPr lvl="1">
              <a:lnSpc>
                <a:spcPct val="80000"/>
              </a:lnSpc>
            </a:pPr>
            <a:r>
              <a:rPr lang="es-MX" sz="2000" b="1"/>
              <a:t>Caldos de carnes y vegetales en botellas de cuello recto(crecimiento de microorganismos) y forma de cisne no crecieron.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20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     </a:t>
            </a:r>
            <a:r>
              <a:rPr lang="es-MX" sz="2000" b="1">
                <a:solidFill>
                  <a:schemeClr val="bg2"/>
                </a:solidFill>
              </a:rPr>
              <a:t>Hipótesis:</a:t>
            </a:r>
            <a:r>
              <a:rPr lang="es-MX" sz="2000" b="1"/>
              <a:t> </a:t>
            </a:r>
          </a:p>
          <a:p>
            <a:pPr lvl="1">
              <a:lnSpc>
                <a:spcPct val="80000"/>
              </a:lnSpc>
            </a:pPr>
            <a:r>
              <a:rPr lang="es-MX" sz="2000" b="1"/>
              <a:t>los microorganismos crecian de las partículas de polvo que hay en el aire.</a:t>
            </a:r>
          </a:p>
          <a:p>
            <a:pPr lvl="1">
              <a:lnSpc>
                <a:spcPct val="80000"/>
              </a:lnSpc>
            </a:pPr>
            <a:endParaRPr lang="es-MX" sz="20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>
                <a:solidFill>
                  <a:schemeClr val="bg2"/>
                </a:solidFill>
              </a:rPr>
              <a:t>   </a:t>
            </a:r>
          </a:p>
          <a:p>
            <a:pPr lvl="1">
              <a:lnSpc>
                <a:spcPct val="80000"/>
              </a:lnSpc>
            </a:pPr>
            <a:endParaRPr lang="es-MX" sz="2000" b="1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</a:pPr>
            <a:endParaRPr lang="es-MX" sz="2000">
              <a:solidFill>
                <a:srgbClr val="FF3300"/>
              </a:solidFill>
            </a:endParaRPr>
          </a:p>
        </p:txBody>
      </p:sp>
      <p:sp>
        <p:nvSpPr>
          <p:cNvPr id="65540" name="AutoShape 4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65541" name="AutoShape 5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EC" sz="3200" b="1"/>
          </a:p>
        </p:txBody>
      </p:sp>
      <p:graphicFrame>
        <p:nvGraphicFramePr>
          <p:cNvPr id="76804" name="Object 1028"/>
          <p:cNvGraphicFramePr>
            <a:graphicFrameLocks noChangeAspect="1"/>
          </p:cNvGraphicFramePr>
          <p:nvPr>
            <p:ph idx="1"/>
          </p:nvPr>
        </p:nvGraphicFramePr>
        <p:xfrm>
          <a:off x="1712913" y="1981200"/>
          <a:ext cx="5716587" cy="3886200"/>
        </p:xfrm>
        <a:graphic>
          <a:graphicData uri="http://schemas.openxmlformats.org/presentationml/2006/ole">
            <p:oleObj spid="_x0000_s76804" name="Image" r:id="rId3" imgW="7369455" imgH="5010498" progId="Photoshop.Image.8">
              <p:embed/>
            </p:oleObj>
          </a:graphicData>
        </a:graphic>
      </p:graphicFrame>
      <p:sp>
        <p:nvSpPr>
          <p:cNvPr id="76807" name="Rectangle 1031"/>
          <p:cNvSpPr>
            <a:spLocks noChangeArrowheads="1"/>
          </p:cNvSpPr>
          <p:nvPr/>
        </p:nvSpPr>
        <p:spPr bwMode="auto">
          <a:xfrm>
            <a:off x="533400" y="1520825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chemeClr val="bg2"/>
                </a:solidFill>
              </a:rPr>
              <a:t> LOUIS PASTEUR (1822-1895)</a:t>
            </a:r>
            <a:endParaRPr lang="es-ES_tradnl" sz="2400" b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EC" sz="3200" b="1"/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981200"/>
            <a:ext cx="6400800" cy="3886200"/>
          </a:xfrm>
          <a:noFill/>
          <a:ln/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09600" y="144780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chemeClr val="bg2"/>
                </a:solidFill>
              </a:rPr>
              <a:t> LOUIS PASTEUR (1822-1895)</a:t>
            </a:r>
            <a:endParaRPr lang="es-ES_tradnl" b="1">
              <a:solidFill>
                <a:schemeClr val="bg2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7315200" y="26670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Cuello largo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743200" y="20574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Cuello cisne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5181600" y="27432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bg2"/>
                </a:solidFill>
              </a:rPr>
              <a:t>Biogénesis</a:t>
            </a:r>
            <a:endParaRPr lang="es-ES_tradnl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2082800"/>
            <a:ext cx="29257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Conclusiones:</a:t>
            </a:r>
          </a:p>
          <a:p>
            <a:endParaRPr lang="es-ES_tradnl"/>
          </a:p>
          <a:p>
            <a:pPr>
              <a:buFontTx/>
              <a:buChar char="•"/>
            </a:pPr>
            <a:r>
              <a:rPr lang="es-ES_tradnl"/>
              <a:t>Cuello de cisne dejaba</a:t>
            </a:r>
          </a:p>
          <a:p>
            <a:r>
              <a:rPr lang="es-ES_tradnl"/>
              <a:t>Ingresar el aire, polvo en la parte inferior del cuello</a:t>
            </a:r>
          </a:p>
          <a:p>
            <a:endParaRPr lang="es-ES_tradnl"/>
          </a:p>
          <a:p>
            <a:pPr>
              <a:buFontTx/>
              <a:buChar char="•"/>
            </a:pPr>
            <a:r>
              <a:rPr lang="es-ES_tradnl"/>
              <a:t>Generación microorganis.</a:t>
            </a:r>
          </a:p>
          <a:p>
            <a:r>
              <a:rPr lang="es-ES_tradnl"/>
              <a:t> dependía del otros microorganism. del polvo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731838"/>
            <a:ext cx="7150100" cy="693737"/>
          </a:xfrm>
        </p:spPr>
        <p:txBody>
          <a:bodyPr/>
          <a:lstStyle/>
          <a:p>
            <a:r>
              <a:rPr lang="es-EC"/>
              <a:t>La generación espontánea</a:t>
            </a:r>
            <a:endParaRPr lang="es-E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357313" y="11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2133600" y="1347788"/>
          <a:ext cx="5026025" cy="4976812"/>
        </p:xfrm>
        <a:graphic>
          <a:graphicData uri="http://schemas.openxmlformats.org/presentationml/2006/ole">
            <p:oleObj spid="_x0000_s87044" name="Drawing" r:id="rId3" imgW="1188000" imgH="1220400" progId="FLW3Drawing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s-ES" b="1"/>
              <a:t>La ciencia y el vocabulario científico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97063"/>
            <a:ext cx="4038600" cy="44116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MX" sz="2400"/>
              <a:t>La palabra </a:t>
            </a:r>
            <a:r>
              <a:rPr lang="es-MX" sz="2400">
                <a:solidFill>
                  <a:schemeClr val="accent2"/>
                </a:solidFill>
              </a:rPr>
              <a:t>tecnología</a:t>
            </a:r>
            <a:r>
              <a:rPr lang="es-MX" sz="2400"/>
              <a:t> aparece frecuentemente en las noticias y se define como “el uso del conocimiento científico para mejorar la calidad de la vida humana”.</a:t>
            </a:r>
          </a:p>
          <a:p>
            <a:pPr algn="just">
              <a:lnSpc>
                <a:spcPct val="80000"/>
              </a:lnSpc>
            </a:pPr>
            <a:r>
              <a:rPr lang="es-MX" sz="2400"/>
              <a:t>La tecnología es la “ciencia aplicada”.</a:t>
            </a:r>
          </a:p>
          <a:p>
            <a:pPr algn="just">
              <a:lnSpc>
                <a:spcPct val="80000"/>
              </a:lnSpc>
            </a:pPr>
            <a:r>
              <a:rPr lang="es-MX" sz="2400"/>
              <a:t>Un </a:t>
            </a:r>
            <a:r>
              <a:rPr lang="es-MX" sz="2400">
                <a:solidFill>
                  <a:schemeClr val="accent2"/>
                </a:solidFill>
              </a:rPr>
              <a:t>bioingeniero</a:t>
            </a:r>
            <a:r>
              <a:rPr lang="es-MX" sz="2400"/>
              <a:t> es un tecnólogo que aplica el conocimiento científico de ingeniería para resolver problemas biológicos.</a:t>
            </a:r>
          </a:p>
        </p:txBody>
      </p:sp>
      <p:pic>
        <p:nvPicPr>
          <p:cNvPr id="88068" name="Picture 4" descr="la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3995737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4600"/>
              <a:t>CLASIFICACIÓN DE LOS SERES VIVOS</a:t>
            </a:r>
            <a:endParaRPr lang="es-ES" sz="4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600"/>
              <a:t>LA HISTORIA DE LA CLASIFICACIÓN</a:t>
            </a:r>
            <a:endParaRPr lang="es-ES" sz="3600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C" sz="2400" b="1"/>
              <a:t>¿Por qué se necesita un sistema de clasificación?</a:t>
            </a:r>
          </a:p>
          <a:p>
            <a:pPr lvl="1"/>
            <a:r>
              <a:rPr lang="es-EC" sz="2000" b="1"/>
              <a:t>Imaginar una biblioteca con libros iguales, sin catálogos y con un bibliotecario que habla otro idioma.</a:t>
            </a:r>
          </a:p>
          <a:p>
            <a:pPr lvl="1"/>
            <a:r>
              <a:rPr lang="es-EC" sz="2000" b="1"/>
              <a:t>Esta situación es similar a la que enfrentaron los primeros biólogos.</a:t>
            </a:r>
            <a:endParaRPr lang="es-ES" sz="2000" b="1"/>
          </a:p>
        </p:txBody>
      </p:sp>
      <p:pic>
        <p:nvPicPr>
          <p:cNvPr id="8208" name="Picture 16" descr="bi_bibliote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763" y="1736725"/>
            <a:ext cx="3375025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¿Por qué se necesita un sistema de clasificación?</a:t>
            </a:r>
            <a:endParaRPr lang="es-ES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z="2400"/>
              <a:t>Se han descubierto más de un millón de especies de animales y más de 325.000 especies de plantas.</a:t>
            </a:r>
          </a:p>
          <a:p>
            <a:pPr lvl="1">
              <a:lnSpc>
                <a:spcPct val="80000"/>
              </a:lnSpc>
            </a:pPr>
            <a:r>
              <a:rPr lang="es-EC" sz="2000"/>
              <a:t>La lista aumenta cada año. </a:t>
            </a:r>
          </a:p>
          <a:p>
            <a:pPr>
              <a:lnSpc>
                <a:spcPct val="80000"/>
              </a:lnSpc>
            </a:pPr>
            <a:r>
              <a:rPr lang="es-EC" sz="2400"/>
              <a:t>Una de las tareas de un científico es buscar orden donde parece haber desorden.</a:t>
            </a:r>
          </a:p>
          <a:p>
            <a:pPr lvl="1">
              <a:lnSpc>
                <a:spcPct val="80000"/>
              </a:lnSpc>
            </a:pPr>
            <a:r>
              <a:rPr lang="es-EC" sz="2000"/>
              <a:t>Para ello, se han desarrollado sistemas para agrupar o clasificar los organismos.</a:t>
            </a:r>
          </a:p>
        </p:txBody>
      </p:sp>
      <p:pic>
        <p:nvPicPr>
          <p:cNvPr id="14343" name="Picture 7" descr="biodiversida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33600"/>
            <a:ext cx="4357688" cy="3740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Taxonomía</a:t>
            </a:r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327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z="2000"/>
              <a:t>Es la ciencia de la clasificación que comprende identificar y dar nombre a los organismos, así como, buscar orden en la diversidad.</a:t>
            </a:r>
          </a:p>
          <a:p>
            <a:pPr lvl="1">
              <a:lnSpc>
                <a:spcPct val="80000"/>
              </a:lnSpc>
            </a:pPr>
            <a:r>
              <a:rPr lang="es-EC" sz="1800"/>
              <a:t>Un taxónomo trata de entender las relaciones entre los organismos y de identificar y dar nombre a los organismos </a:t>
            </a:r>
            <a:r>
              <a:rPr lang="es-EC" sz="1800">
                <a:solidFill>
                  <a:srgbClr val="FF3300"/>
                </a:solidFill>
              </a:rPr>
              <a:t>(características del grupo = características del individuo)</a:t>
            </a:r>
            <a:r>
              <a:rPr lang="es-EC" sz="1800"/>
              <a:t>.</a:t>
            </a:r>
          </a:p>
          <a:p>
            <a:pPr>
              <a:lnSpc>
                <a:spcPct val="80000"/>
              </a:lnSpc>
            </a:pPr>
            <a:r>
              <a:rPr lang="es-EC" sz="2000"/>
              <a:t>Un sistema de clasificación provee una forma conveniente de no perder de vista a todas las formas de vida conocidas.</a:t>
            </a:r>
            <a:endParaRPr lang="es-ES" sz="2000"/>
          </a:p>
        </p:txBody>
      </p:sp>
      <p:pic>
        <p:nvPicPr>
          <p:cNvPr id="16395" name="Picture 1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2963" y="2114550"/>
            <a:ext cx="4029075" cy="361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C"/>
              <a:t>Taxonomía</a:t>
            </a: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C" sz="2000"/>
              <a:t>Los organismos se clasifican para proveer una base precisa para nombrarlos igual en todo el mundo; ya que, los nombres comunes pueden inducir a equivocaciones. Ej.:</a:t>
            </a:r>
          </a:p>
          <a:p>
            <a:pPr lvl="1">
              <a:lnSpc>
                <a:spcPct val="90000"/>
              </a:lnSpc>
            </a:pPr>
            <a:r>
              <a:rPr lang="es-EC" sz="1800"/>
              <a:t>caballo de mar		pez</a:t>
            </a:r>
          </a:p>
          <a:p>
            <a:pPr lvl="1">
              <a:lnSpc>
                <a:spcPct val="90000"/>
              </a:lnSpc>
            </a:pPr>
            <a:r>
              <a:rPr lang="es-EC" sz="1800"/>
              <a:t>pepino de mar		animal</a:t>
            </a:r>
          </a:p>
          <a:p>
            <a:pPr lvl="1">
              <a:lnSpc>
                <a:spcPct val="90000"/>
              </a:lnSpc>
            </a:pPr>
            <a:r>
              <a:rPr lang="es-EC" sz="1800"/>
              <a:t>gusano de aro		hongo</a:t>
            </a:r>
          </a:p>
          <a:p>
            <a:pPr lvl="1">
              <a:lnSpc>
                <a:spcPct val="90000"/>
              </a:lnSpc>
            </a:pPr>
            <a:endParaRPr lang="es-EC" sz="1800"/>
          </a:p>
          <a:p>
            <a:pPr>
              <a:lnSpc>
                <a:spcPct val="90000"/>
              </a:lnSpc>
            </a:pPr>
            <a:endParaRPr lang="es-EC" sz="2000"/>
          </a:p>
          <a:p>
            <a:pPr>
              <a:lnSpc>
                <a:spcPct val="90000"/>
              </a:lnSpc>
            </a:pPr>
            <a:endParaRPr lang="es-ES" sz="2000"/>
          </a:p>
        </p:txBody>
      </p:sp>
      <p:pic>
        <p:nvPicPr>
          <p:cNvPr id="20496" name="Picture 16" descr="jellyfish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4195763"/>
            <a:ext cx="2520950" cy="2041525"/>
          </a:xfrm>
          <a:noFill/>
          <a:ln/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916238" y="30686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914650" y="33575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916238" y="36449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0494" name="Picture 14" descr="silv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33825"/>
            <a:ext cx="2879725" cy="2703513"/>
          </a:xfrm>
          <a:prstGeom prst="rect">
            <a:avLst/>
          </a:prstGeom>
          <a:noFill/>
        </p:spPr>
      </p:pic>
      <p:pic>
        <p:nvPicPr>
          <p:cNvPr id="20502" name="Picture 22" descr="sepi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443663" y="4151313"/>
            <a:ext cx="2303462" cy="2085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MX"/>
              <a:t>Los sistemas de clasificación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Los sistemas de clasificación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844675"/>
            <a:ext cx="4681537" cy="4543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2000"/>
              <a:t>Filósofo griego Aristóteles (350 A.C.): dividió en reino vegetal y animal. Introdujo el término </a:t>
            </a:r>
            <a:r>
              <a:rPr lang="es-MX" sz="2000" i="1"/>
              <a:t>especie</a:t>
            </a:r>
            <a:r>
              <a:rPr lang="es-MX" sz="2000"/>
              <a:t> (“formas similares de vida”).</a:t>
            </a:r>
          </a:p>
          <a:p>
            <a:pPr lvl="1">
              <a:lnSpc>
                <a:spcPct val="80000"/>
              </a:lnSpc>
            </a:pPr>
            <a:r>
              <a:rPr lang="es-MX" sz="1800"/>
              <a:t>Actualmente especie: “un grupo de organismos de una clase en particular, estrechamente relacionados, que pueden entrecruzarse y producir crías fértiles”.</a:t>
            </a:r>
          </a:p>
          <a:p>
            <a:pPr lvl="1">
              <a:lnSpc>
                <a:spcPct val="80000"/>
              </a:lnSpc>
            </a:pPr>
            <a:r>
              <a:rPr lang="es-MX" sz="1800"/>
              <a:t>Dividió a los animales según su hábitat en: terrestres, marinos y aéreos. </a:t>
            </a:r>
            <a:endParaRPr lang="es-MX" sz="180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>
                <a:solidFill>
                  <a:srgbClr val="FF3300"/>
                </a:solidFill>
              </a:rPr>
              <a:t>	¿Problemas?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/>
              <a:t>	agrupaba animales estructuralmente diferentes y separaba a muchos que eran similares.</a:t>
            </a:r>
          </a:p>
        </p:txBody>
      </p:sp>
      <p:sp>
        <p:nvSpPr>
          <p:cNvPr id="55300" name="AutoShape 1028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55301" name="AutoShape 1029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55302" name="Picture 1030" descr="aristote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0" y="1989138"/>
            <a:ext cx="3560763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/>
              <a:t>Los sistemas de clasificación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981200"/>
            <a:ext cx="4752975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400"/>
              <a:t>Botánico griego Teofrasto (discípulo de Aristóteles).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Desarrolló un sistema para clasificar las plantas según sus hábitos de crecimiento:</a:t>
            </a:r>
          </a:p>
          <a:p>
            <a:pPr lvl="2">
              <a:lnSpc>
                <a:spcPct val="90000"/>
              </a:lnSpc>
            </a:pPr>
            <a:r>
              <a:rPr lang="es-MX" sz="1800"/>
              <a:t>Hierbas (sin tallo leñosos)</a:t>
            </a:r>
          </a:p>
          <a:p>
            <a:pPr lvl="2">
              <a:lnSpc>
                <a:spcPct val="90000"/>
              </a:lnSpc>
            </a:pPr>
            <a:r>
              <a:rPr lang="es-MX" sz="1800"/>
              <a:t>Arbustos (con tallos)</a:t>
            </a:r>
          </a:p>
          <a:p>
            <a:pPr lvl="2">
              <a:lnSpc>
                <a:spcPct val="90000"/>
              </a:lnSpc>
            </a:pPr>
            <a:r>
              <a:rPr lang="es-MX" sz="1800"/>
              <a:t>Árboles (tallo leñoso principal)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Introdujo la idea de la clasificación basada en similitud de estructuras.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Ambas teórias se mantuvieron en uso durante 2000 años.</a:t>
            </a:r>
          </a:p>
        </p:txBody>
      </p:sp>
      <p:pic>
        <p:nvPicPr>
          <p:cNvPr id="31756" name="Picture 12" descr="as-teofras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16113"/>
            <a:ext cx="272256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/>
              <a:t>Los sistemas de clasificación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sz="2000"/>
              <a:t>Los sistemas de Aristóteles y Teofrasto se mantuvieron casi 2000 años.</a:t>
            </a:r>
          </a:p>
          <a:p>
            <a:pPr>
              <a:lnSpc>
                <a:spcPct val="90000"/>
              </a:lnSpc>
            </a:pPr>
            <a:r>
              <a:rPr lang="es-MX" sz="2000"/>
              <a:t>Hasta los siglos XVI y XVII, cuando los exploradores llevaron a Europa plantas y animales sin identificar de otras tierras.</a:t>
            </a:r>
          </a:p>
          <a:p>
            <a:pPr>
              <a:lnSpc>
                <a:spcPct val="90000"/>
              </a:lnSpc>
            </a:pPr>
            <a:r>
              <a:rPr lang="es-MX" sz="2000"/>
              <a:t>Se necesitaba otro sistema e hicieron listas organizadas de acuerdo con las características estructurales y el valor medicinal. </a:t>
            </a:r>
          </a:p>
        </p:txBody>
      </p:sp>
      <p:pic>
        <p:nvPicPr>
          <p:cNvPr id="34827" name="Picture 11" descr="sab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3" y="3644900"/>
            <a:ext cx="2273300" cy="3065463"/>
          </a:xfrm>
          <a:prstGeom prst="rect">
            <a:avLst/>
          </a:prstGeom>
          <a:noFill/>
        </p:spPr>
      </p:pic>
      <p:pic>
        <p:nvPicPr>
          <p:cNvPr id="34829" name="Picture 13" descr="Cinchona Officina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088" y="1711325"/>
            <a:ext cx="209550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Los sistemas de clasificación</a:t>
            </a:r>
          </a:p>
        </p:txBody>
      </p:sp>
      <p:sp>
        <p:nvSpPr>
          <p:cNvPr id="50180" name="AutoShape 1028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50181" name="AutoShape 1029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50183" name="Picture 1031" descr="raysmall">
            <a:hlinkClick r:id="rId3"/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58850" y="1844675"/>
            <a:ext cx="3408363" cy="4543425"/>
          </a:xfrm>
        </p:spPr>
      </p:pic>
      <p:sp>
        <p:nvSpPr>
          <p:cNvPr id="50184" name="Rectangle 1032"/>
          <p:cNvSpPr>
            <a:spLocks noChangeArrowheads="1"/>
          </p:cNvSpPr>
          <p:nvPr/>
        </p:nvSpPr>
        <p:spPr bwMode="auto">
          <a:xfrm>
            <a:off x="4464050" y="1447800"/>
            <a:ext cx="467995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MX" sz="2200"/>
              <a:t>Botánico ingl Los sistemas de clasificación és John Ray (1628-1705): inventó un método para clasificar las plantas de acuerdo con la estructura de la semilla</a:t>
            </a:r>
            <a:r>
              <a:rPr lang="es-MX" sz="2400"/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s-MX"/>
              <a:t>Vivió 200 años antes que Darwin y Mendel, fue el primero en observar que la especie es un grupo de organismos capaces de entrecruzarse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s-MX"/>
              <a:t>que las variaciones en una especie son el resultado natural del entrecruzamiento.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s-MX"/>
              <a:t>Entendió la necesidad de dar nombres científicos, y dio a cada organismo un nombre en latín. Ej.: el clavel era </a:t>
            </a:r>
            <a:r>
              <a:rPr lang="es-MX" i="1">
                <a:solidFill>
                  <a:schemeClr val="folHlink"/>
                </a:solidFill>
              </a:rPr>
              <a:t>dianthus</a:t>
            </a:r>
            <a:r>
              <a:rPr lang="es-MX" sz="1900" i="1">
                <a:solidFill>
                  <a:schemeClr val="folHlink"/>
                </a:solidFill>
              </a:rPr>
              <a:t> floribus solitariis, squamis calycinis subovatis brevissimis, carollis crenatis.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/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/>
              <a:t>	</a:t>
            </a:r>
            <a:endParaRPr lang="es-MX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1938"/>
            <a:ext cx="7543800" cy="1295400"/>
          </a:xfrm>
          <a:noFill/>
          <a:ln/>
        </p:spPr>
        <p:txBody>
          <a:bodyPr anchor="b"/>
          <a:lstStyle/>
          <a:p>
            <a:r>
              <a:rPr lang="es-ES" b="1"/>
              <a:t>La ciencia y el vocabulario científico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41525"/>
            <a:ext cx="4038600" cy="44116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MX" sz="2200"/>
              <a:t>Todas las ramas de la ciencia estudian la naturaleza y lo hacen de la misma manera.</a:t>
            </a:r>
          </a:p>
          <a:p>
            <a:pPr algn="just">
              <a:lnSpc>
                <a:spcPct val="90000"/>
              </a:lnSpc>
            </a:pPr>
            <a:r>
              <a:rPr lang="es-MX" sz="2200"/>
              <a:t>Los científicos usan el método científico al intentar explicar la naturaleza.</a:t>
            </a:r>
          </a:p>
          <a:p>
            <a:pPr algn="just">
              <a:lnSpc>
                <a:spcPct val="90000"/>
              </a:lnSpc>
            </a:pPr>
            <a:r>
              <a:rPr lang="es-MX" sz="2200"/>
              <a:t>El método científico es una manera de recopilar información y comprobar ideas. Consta de:</a:t>
            </a:r>
          </a:p>
          <a:p>
            <a:pPr marL="692150" lvl="1" indent="-347663" algn="just">
              <a:lnSpc>
                <a:spcPct val="90000"/>
              </a:lnSpc>
            </a:pPr>
            <a:r>
              <a:rPr lang="es-MX" sz="1800"/>
              <a:t>Hacer observaciones</a:t>
            </a:r>
          </a:p>
          <a:p>
            <a:pPr marL="692150" lvl="1" indent="-347663" algn="just">
              <a:lnSpc>
                <a:spcPct val="90000"/>
              </a:lnSpc>
            </a:pPr>
            <a:r>
              <a:rPr lang="es-MX" sz="1800"/>
              <a:t>Formular hipótesis</a:t>
            </a:r>
          </a:p>
          <a:p>
            <a:pPr marL="692150" lvl="1" indent="-347663" algn="just">
              <a:lnSpc>
                <a:spcPct val="90000"/>
              </a:lnSpc>
            </a:pPr>
            <a:r>
              <a:rPr lang="es-MX" sz="1800"/>
              <a:t>Someter a prueba las hipótesis</a:t>
            </a:r>
          </a:p>
          <a:p>
            <a:pPr marL="692150" lvl="1" indent="-347663" algn="just">
              <a:lnSpc>
                <a:spcPct val="90000"/>
              </a:lnSpc>
            </a:pPr>
            <a:r>
              <a:rPr lang="es-MX" sz="1800"/>
              <a:t>Llegar a conclusiones</a:t>
            </a:r>
          </a:p>
        </p:txBody>
      </p:sp>
      <p:pic>
        <p:nvPicPr>
          <p:cNvPr id="89092" name="Picture 4" descr="metodo_cien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671638"/>
            <a:ext cx="4506912" cy="507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Sistema de Linneo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752975" cy="467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1800"/>
              <a:t>Carlos Linneo (Carl von Linné 1707-1778): 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Asignó cada organismo al reino animal o al reino vegetal.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Subdividió cada categoría en categorías más pequeñas.mientras más peq. el grupo más similares eran sus miembros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En ese tiempo se reconocieron especie, género (grupo de especies similares) y reino.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En 1753 publicó su sistema de clasificación para plantas y en 1758 para animales.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La especie era (y es) la unidad básica del sistema de clasificación de Linneo.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Los miembros de ciertas especies procrean con miembros de la misma sp.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Se basaba en las similaridades de la estructura del cuerpo.</a:t>
            </a:r>
          </a:p>
          <a:p>
            <a:pPr lvl="1">
              <a:lnSpc>
                <a:spcPct val="80000"/>
              </a:lnSpc>
            </a:pPr>
            <a:r>
              <a:rPr lang="es-MX" sz="1600"/>
              <a:t>Es considerado el fundador de la taxonomía moderna.</a:t>
            </a:r>
            <a:br>
              <a:rPr lang="es-MX" sz="1600"/>
            </a:br>
            <a:endParaRPr lang="es-MX" sz="1600"/>
          </a:p>
        </p:txBody>
      </p:sp>
      <p:pic>
        <p:nvPicPr>
          <p:cNvPr id="39948" name="Picture 12" descr="linn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989138"/>
            <a:ext cx="3687762" cy="417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Nomenclatura Binomial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800"/>
              <a:t>Sistema para dar nombre a todos los organismos (Linneo).</a:t>
            </a:r>
          </a:p>
          <a:p>
            <a:pPr lvl="1">
              <a:lnSpc>
                <a:spcPct val="90000"/>
              </a:lnSpc>
            </a:pPr>
            <a:r>
              <a:rPr lang="es-MX" sz="2400"/>
              <a:t>A cada especie se le da un nombre de dos palabras en latín. Ej.:</a:t>
            </a:r>
          </a:p>
          <a:p>
            <a:pPr lvl="2">
              <a:lnSpc>
                <a:spcPct val="90000"/>
              </a:lnSpc>
            </a:pPr>
            <a:r>
              <a:rPr lang="es-MX" sz="2000" i="1"/>
              <a:t>Homo sapiens</a:t>
            </a:r>
            <a:r>
              <a:rPr lang="es-MX" sz="2000"/>
              <a:t> (ser humano).</a:t>
            </a:r>
          </a:p>
          <a:p>
            <a:pPr lvl="2">
              <a:lnSpc>
                <a:spcPct val="90000"/>
              </a:lnSpc>
            </a:pPr>
            <a:r>
              <a:rPr lang="es-MX" sz="2000" i="1"/>
              <a:t>Zea mays</a:t>
            </a:r>
            <a:r>
              <a:rPr lang="es-MX" sz="2000"/>
              <a:t> (maíz).</a:t>
            </a:r>
          </a:p>
          <a:p>
            <a:pPr lvl="2">
              <a:lnSpc>
                <a:spcPct val="90000"/>
              </a:lnSpc>
            </a:pPr>
            <a:r>
              <a:rPr lang="es-MX" sz="2000" i="1"/>
              <a:t>Oryza sativa</a:t>
            </a:r>
            <a:r>
              <a:rPr lang="es-MX" sz="2000"/>
              <a:t> (arroz)</a:t>
            </a:r>
          </a:p>
        </p:txBody>
      </p:sp>
      <p:pic>
        <p:nvPicPr>
          <p:cNvPr id="43019" name="Picture 11" descr="tafel_088_ic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213100"/>
            <a:ext cx="2125663" cy="3573463"/>
          </a:xfrm>
          <a:prstGeom prst="rect">
            <a:avLst/>
          </a:prstGeom>
          <a:noFill/>
        </p:spPr>
      </p:pic>
      <p:pic>
        <p:nvPicPr>
          <p:cNvPr id="43021" name="Picture 13" descr="QK99A1K6318831914B3_05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2288" y="3789363"/>
            <a:ext cx="2355850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MX"/>
              <a:t>Nomenclatura Binomial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000">
                <a:solidFill>
                  <a:schemeClr val="bg2"/>
                </a:solidFill>
              </a:rPr>
              <a:t>Reglas:</a:t>
            </a:r>
          </a:p>
          <a:p>
            <a:pPr lvl="1">
              <a:lnSpc>
                <a:spcPct val="90000"/>
              </a:lnSpc>
            </a:pPr>
            <a:r>
              <a:rPr lang="es-ES" sz="1600"/>
              <a:t>La primera palabra indica el género del organismo. La primera letra va con mayúscula.</a:t>
            </a:r>
          </a:p>
          <a:p>
            <a:pPr lvl="1">
              <a:lnSpc>
                <a:spcPct val="90000"/>
              </a:lnSpc>
            </a:pPr>
            <a:r>
              <a:rPr lang="es-ES" sz="1600"/>
              <a:t>La segunda palabra es una palabra específica y descriptiva que indica la especie en particular.</a:t>
            </a:r>
          </a:p>
          <a:p>
            <a:pPr lvl="1">
              <a:lnSpc>
                <a:spcPct val="90000"/>
              </a:lnSpc>
            </a:pPr>
            <a:r>
              <a:rPr lang="es-ES" sz="1600"/>
              <a:t>Se usa latín como idioma.</a:t>
            </a:r>
          </a:p>
          <a:p>
            <a:pPr lvl="1">
              <a:lnSpc>
                <a:spcPct val="90000"/>
              </a:lnSpc>
            </a:pPr>
            <a:r>
              <a:rPr lang="es-ES" sz="1600"/>
              <a:t>Cuando se escribe a mano o a máquina, se subraya. Cuando se imprime, se escribe en bastardillas (cursiva).</a:t>
            </a:r>
          </a:p>
          <a:p>
            <a:pPr lvl="1">
              <a:lnSpc>
                <a:spcPct val="90000"/>
              </a:lnSpc>
            </a:pPr>
            <a:r>
              <a:rPr lang="es-ES" sz="1600"/>
              <a:t>Se puede abreviar, usando la primera letra del nombre del género y el nombre de la especie.</a:t>
            </a:r>
          </a:p>
          <a:p>
            <a:pPr lvl="1">
              <a:lnSpc>
                <a:spcPct val="90000"/>
              </a:lnSpc>
            </a:pPr>
            <a:r>
              <a:rPr lang="es-ES" sz="1600"/>
              <a:t>Si se identifica una subespecie o una variedad, se le añade una tercera palabra al nombre.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>
                <a:solidFill>
                  <a:schemeClr val="bg2"/>
                </a:solidFill>
              </a:rPr>
              <a:t>Ventajas</a:t>
            </a:r>
          </a:p>
          <a:p>
            <a:pPr lvl="1">
              <a:lnSpc>
                <a:spcPct val="90000"/>
              </a:lnSpc>
            </a:pPr>
            <a:r>
              <a:rPr lang="es-ES" sz="2000"/>
              <a:t>Los científicos de todo el mundo aceptan el latín como el lenguaje de la clasificación.</a:t>
            </a:r>
          </a:p>
          <a:p>
            <a:pPr lvl="1">
              <a:lnSpc>
                <a:spcPct val="90000"/>
              </a:lnSpc>
            </a:pPr>
            <a:r>
              <a:rPr lang="es-ES" sz="2000"/>
              <a:t>El latín es un idioma estable que no está sujeto a cambios (lengua muerta).</a:t>
            </a:r>
          </a:p>
          <a:p>
            <a:pPr lvl="1">
              <a:lnSpc>
                <a:spcPct val="90000"/>
              </a:lnSpc>
            </a:pPr>
            <a:r>
              <a:rPr lang="es-ES" sz="2000"/>
              <a:t>El sistema muestra las relaciones de especie dentro de un género en particular.</a:t>
            </a:r>
          </a:p>
          <a:p>
            <a:pPr lvl="1">
              <a:lnSpc>
                <a:spcPct val="90000"/>
              </a:lnSpc>
            </a:pPr>
            <a:r>
              <a:rPr lang="es-ES" sz="2000"/>
              <a:t>La segunda palabra del nombre en latín es un adjetivo. Este término ayuda a describir la especie.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Como se clasifican los organismos</a:t>
            </a:r>
            <a:endParaRPr lang="es-MX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400" b="1">
                <a:solidFill>
                  <a:schemeClr val="bg2"/>
                </a:solidFill>
              </a:rPr>
              <a:t>Clasificación moderna</a:t>
            </a:r>
            <a:r>
              <a:rPr lang="es-MX" sz="2800" b="1"/>
              <a:t>.</a:t>
            </a:r>
            <a:endParaRPr lang="es-MX" sz="2800"/>
          </a:p>
          <a:p>
            <a:pPr lvl="1">
              <a:lnSpc>
                <a:spcPct val="90000"/>
              </a:lnSpc>
            </a:pPr>
            <a:r>
              <a:rPr lang="es-MX" sz="2400"/>
              <a:t>Linneo,Caract, de la estructura del cuerpo</a:t>
            </a:r>
          </a:p>
          <a:p>
            <a:pPr lvl="1">
              <a:lnSpc>
                <a:spcPct val="90000"/>
              </a:lnSpc>
            </a:pPr>
            <a:r>
              <a:rPr lang="es-MX" sz="2400"/>
              <a:t>Ej. </a:t>
            </a:r>
            <a:r>
              <a:rPr lang="es-MX" sz="2000"/>
              <a:t>Murcielago mamífero estructura similares (alas, no pajaro)</a:t>
            </a:r>
          </a:p>
          <a:p>
            <a:pPr lvl="2">
              <a:lnSpc>
                <a:spcPct val="90000"/>
              </a:lnSpc>
            </a:pPr>
            <a:r>
              <a:rPr lang="es-MX" sz="2000" i="1"/>
              <a:t>Hoy se hace enfácis en la teoría evolútiva de las especies</a:t>
            </a:r>
            <a:r>
              <a:rPr lang="es-MX" sz="2000"/>
              <a:t>)</a:t>
            </a:r>
          </a:p>
          <a:p>
            <a:pPr lvl="2">
              <a:lnSpc>
                <a:spcPct val="90000"/>
              </a:lnSpc>
            </a:pPr>
            <a:r>
              <a:rPr lang="es-MX" sz="2000"/>
              <a:t>Fóciles de ardillas y conejos los separan como grupos de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s-MX" sz="2000"/>
              <a:t>    roedores por que evolucionaron de antecesores diferentes.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09600" y="4084638"/>
            <a:ext cx="81343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MX" sz="2400" b="1">
                <a:solidFill>
                  <a:schemeClr val="bg2"/>
                </a:solidFill>
              </a:rPr>
              <a:t>Clasificación Taxonómica</a:t>
            </a:r>
            <a:endParaRPr lang="es-MX" sz="2400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" charset="0"/>
              <a:buAutoNum type="arabicPeriod"/>
            </a:pPr>
            <a:r>
              <a:rPr lang="es-MX"/>
              <a:t>Estudia extructuras homólogas (alas y patas de tortugas) Ancestro común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" charset="0"/>
              <a:buAutoNum type="arabicPeriod"/>
            </a:pPr>
            <a:r>
              <a:rPr lang="es-MX" sz="2000"/>
              <a:t>Estudia ciclo de vida parecido embriológico con otros grupos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" charset="0"/>
              <a:buAutoNum type="arabicPeriod"/>
            </a:pPr>
            <a:r>
              <a:rPr lang="es-MX" sz="2000"/>
              <a:t>Estudia los fóciles (relaciones con otros org. A través de Tiempo)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" charset="0"/>
              <a:buAutoNum type="arabicPeriod"/>
            </a:pPr>
            <a:r>
              <a:rPr lang="es-MX" sz="2000"/>
              <a:t>Parecido Bioquímico.similitud a.a de ciertas proteínas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Times" charset="0"/>
              <a:buAutoNum type="arabicPeriod"/>
            </a:pPr>
            <a:r>
              <a:rPr lang="es-MX" sz="2000"/>
              <a:t>Parecido genético.comparación de segmentos de ADN con otros</a:t>
            </a:r>
            <a:endParaRPr lang="es-MX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Como se clasifican los organismos</a:t>
            </a:r>
            <a:endParaRPr lang="es-MX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bg2"/>
                </a:solidFill>
              </a:rPr>
              <a:t>Grupos de clasificación</a:t>
            </a:r>
            <a:r>
              <a:rPr lang="es-MX" sz="2400" b="1">
                <a:solidFill>
                  <a:schemeClr val="bg2"/>
                </a:solidFill>
              </a:rPr>
              <a:t>.</a:t>
            </a:r>
            <a:endParaRPr lang="es-MX" sz="2400"/>
          </a:p>
          <a:p>
            <a:pPr lvl="1">
              <a:lnSpc>
                <a:spcPct val="90000"/>
              </a:lnSpc>
            </a:pPr>
            <a:r>
              <a:rPr lang="es-MX" sz="2000"/>
              <a:t>Sístema jerárquico:</a:t>
            </a:r>
            <a:r>
              <a:rPr lang="es-MX" sz="1800"/>
              <a:t>organizar a la gente de un país: estado/condado/ciudad/calle/edif/apartm.</a:t>
            </a:r>
          </a:p>
          <a:p>
            <a:pPr lvl="1">
              <a:lnSpc>
                <a:spcPct val="90000"/>
              </a:lnSpc>
            </a:pPr>
            <a:r>
              <a:rPr lang="es-MX" sz="1800"/>
              <a:t>Incluye 7 categorías y varias subcategorías</a:t>
            </a:r>
          </a:p>
          <a:p>
            <a:pPr lvl="1">
              <a:lnSpc>
                <a:spcPct val="90000"/>
              </a:lnSpc>
            </a:pPr>
            <a:r>
              <a:rPr lang="es-MX" sz="1800"/>
              <a:t>Reino:grupo de filumes estrechamente relacionados</a:t>
            </a:r>
          </a:p>
          <a:p>
            <a:pPr lvl="1">
              <a:lnSpc>
                <a:spcPct val="90000"/>
              </a:lnSpc>
            </a:pPr>
            <a:r>
              <a:rPr lang="es-MX" sz="1800"/>
              <a:t>Filum: (división) grupo de clases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Clase: un grupo de ordenes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Orden: Un grupo de familias 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Familia:un grupo de géneros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Género:un grupo de especies relacionadas</a:t>
            </a:r>
          </a:p>
          <a:p>
            <a:pPr lvl="1">
              <a:lnSpc>
                <a:spcPct val="90000"/>
              </a:lnSpc>
            </a:pPr>
            <a:r>
              <a:rPr lang="es-MX" sz="2000"/>
              <a:t>Especie: grupo de org. De un tipo particular que pueden producir crias.</a:t>
            </a:r>
          </a:p>
          <a:p>
            <a:pPr lvl="1">
              <a:lnSpc>
                <a:spcPct val="90000"/>
              </a:lnSpc>
            </a:pPr>
            <a:endParaRPr lang="es-MX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Como se clasifican los organismos</a:t>
            </a:r>
            <a:endParaRPr lang="es-MX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r>
              <a:rPr lang="es-MX" sz="2000" b="1">
                <a:solidFill>
                  <a:schemeClr val="bg2"/>
                </a:solidFill>
              </a:rPr>
              <a:t>Sistemas modernos</a:t>
            </a:r>
            <a:r>
              <a:rPr lang="es-MX" sz="2400" b="1">
                <a:solidFill>
                  <a:schemeClr val="bg2"/>
                </a:solidFill>
              </a:rPr>
              <a:t>.</a:t>
            </a:r>
            <a:endParaRPr lang="es-MX" sz="2400" b="1"/>
          </a:p>
          <a:p>
            <a:pPr lvl="1"/>
            <a:r>
              <a:rPr lang="es-MX" sz="1400"/>
              <a:t> </a:t>
            </a:r>
            <a:r>
              <a:rPr lang="es-MX" sz="1800"/>
              <a:t>Fueron creados debido a que microorganismos que no encahan ni como plantas ni como animales, necesitaban una nueva clasificación.</a:t>
            </a:r>
          </a:p>
          <a:p>
            <a:pPr lvl="1"/>
            <a:r>
              <a:rPr lang="es-MX" sz="1800" b="1"/>
              <a:t>Euglena.</a:t>
            </a:r>
            <a:r>
              <a:rPr lang="es-MX" sz="1800"/>
              <a:t> Org unicelular,cloroplastos y fotosíntesis(plantas)mueve,no pared celular y camabia de forma (animal)</a:t>
            </a:r>
          </a:p>
          <a:p>
            <a:pPr lvl="1"/>
            <a:r>
              <a:rPr lang="es-MX" sz="1800" b="1"/>
              <a:t>Reino Protista</a:t>
            </a:r>
            <a:r>
              <a:rPr lang="es-MX" sz="1800"/>
              <a:t>: org. No definidos como plantae o animalae,unicelular,autotrófos o heterótrofos</a:t>
            </a:r>
          </a:p>
          <a:p>
            <a:pPr lvl="1"/>
            <a:r>
              <a:rPr lang="es-MX" sz="1800" b="1"/>
              <a:t>Reino Monera</a:t>
            </a:r>
            <a:r>
              <a:rPr lang="es-MX" sz="1800"/>
              <a:t>: contiene solo org. Con cel. Procarióticas (no núcleo), unicelulares algunos autótrofos o heterótrofos</a:t>
            </a:r>
          </a:p>
          <a:p>
            <a:pPr lvl="1"/>
            <a:r>
              <a:rPr lang="es-MX" sz="1800"/>
              <a:t>Los mohos y las setas son </a:t>
            </a:r>
            <a:r>
              <a:rPr lang="es-MX" sz="1800" b="1"/>
              <a:t>hongos</a:t>
            </a:r>
            <a:r>
              <a:rPr lang="es-MX" sz="1800"/>
              <a:t>: Dependen de otros organismos para alimentarse, esporas, eucarióticas, multicelulares,heterótrofos</a:t>
            </a:r>
          </a:p>
          <a:p>
            <a:pPr lvl="1"/>
            <a:r>
              <a:rPr lang="es-MX" sz="1800" b="1"/>
              <a:t>Reino plantae:</a:t>
            </a:r>
            <a:r>
              <a:rPr lang="es-MX" sz="1800"/>
              <a:t> Eucarióta,multicelular,autotrófa</a:t>
            </a:r>
          </a:p>
          <a:p>
            <a:pPr lvl="1"/>
            <a:r>
              <a:rPr lang="es-MX" sz="1800" b="1"/>
              <a:t>Reino animalae</a:t>
            </a:r>
            <a:r>
              <a:rPr lang="es-MX" sz="1800"/>
              <a:t>: Eucarióta,multicelular,heterótrofos que ingieren</a:t>
            </a:r>
            <a:endParaRPr lang="es-MX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Como se clasifican los organismos</a:t>
            </a:r>
            <a:endParaRPr lang="es-MX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1800" b="1"/>
              <a:t>Sistemas modernos</a:t>
            </a:r>
            <a:r>
              <a:rPr lang="es-MX" sz="2000" b="1"/>
              <a:t>.</a:t>
            </a:r>
          </a:p>
          <a:p>
            <a:pPr lvl="1">
              <a:lnSpc>
                <a:spcPct val="90000"/>
              </a:lnSpc>
            </a:pPr>
            <a:r>
              <a:rPr lang="es-MX" sz="1200"/>
              <a:t> </a:t>
            </a:r>
            <a:r>
              <a:rPr lang="es-MX" sz="1800" b="1">
                <a:solidFill>
                  <a:schemeClr val="bg2"/>
                </a:solidFill>
              </a:rPr>
              <a:t>Autótrofos</a:t>
            </a:r>
            <a:r>
              <a:rPr lang="es-MX" sz="1800" b="1"/>
              <a:t>: organismos que elaboran su propio alimento</a:t>
            </a:r>
          </a:p>
          <a:p>
            <a:pPr lvl="1">
              <a:lnSpc>
                <a:spcPct val="90000"/>
              </a:lnSpc>
            </a:pPr>
            <a:r>
              <a:rPr lang="es-MX" sz="1800" b="1">
                <a:solidFill>
                  <a:schemeClr val="bg2"/>
                </a:solidFill>
              </a:rPr>
              <a:t>Heterótrofo</a:t>
            </a:r>
            <a:r>
              <a:rPr lang="es-MX" sz="1800" b="1"/>
              <a:t>: organismos que se alimentan de otros </a:t>
            </a:r>
          </a:p>
          <a:p>
            <a:pPr lvl="1">
              <a:lnSpc>
                <a:spcPct val="90000"/>
              </a:lnSpc>
            </a:pPr>
            <a:r>
              <a:rPr lang="es-MX" sz="1800" b="1">
                <a:solidFill>
                  <a:schemeClr val="bg2"/>
                </a:solidFill>
              </a:rPr>
              <a:t>Heterótrofo ingestivo</a:t>
            </a:r>
            <a:r>
              <a:rPr lang="es-MX" sz="1800" b="1"/>
              <a:t>: Ingiere el alimento y lo digiere ej. animales</a:t>
            </a:r>
          </a:p>
          <a:p>
            <a:pPr lvl="1">
              <a:lnSpc>
                <a:spcPct val="90000"/>
              </a:lnSpc>
            </a:pPr>
            <a:r>
              <a:rPr lang="es-MX" sz="1800" b="1">
                <a:solidFill>
                  <a:schemeClr val="bg2"/>
                </a:solidFill>
              </a:rPr>
              <a:t>Heterótrofo absorvente:</a:t>
            </a:r>
            <a:r>
              <a:rPr lang="es-MX" sz="1800" b="1"/>
              <a:t> digiere el alimento antes de absorverlo desde el ambiente hacia sus células ej. Los hongos</a:t>
            </a:r>
          </a:p>
          <a:p>
            <a:pPr lvl="1">
              <a:lnSpc>
                <a:spcPct val="90000"/>
              </a:lnSpc>
            </a:pPr>
            <a:endParaRPr lang="es-MX" sz="1800" b="1"/>
          </a:p>
          <a:p>
            <a:pPr lvl="1">
              <a:lnSpc>
                <a:spcPct val="90000"/>
              </a:lnSpc>
            </a:pPr>
            <a:r>
              <a:rPr lang="es-MX" sz="1800">
                <a:solidFill>
                  <a:schemeClr val="bg2"/>
                </a:solidFill>
              </a:rPr>
              <a:t>Problemas?</a:t>
            </a:r>
            <a:endParaRPr lang="es-MX" sz="160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600" b="1"/>
              <a:t> </a:t>
            </a:r>
            <a:r>
              <a:rPr lang="es-MX" sz="1800" b="1"/>
              <a:t>	Hay organismos que no cumplen con las reglas de clasificación de multicelulares, unicelulares autótrofos o heterótrofos es así que se habla de ej. Algas dentro de reino plantae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800" b="1"/>
              <a:t>			    Hongos unicelulares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MX" sz="1800" b="1"/>
          </a:p>
          <a:p>
            <a:pPr lvl="1">
              <a:lnSpc>
                <a:spcPct val="90000"/>
              </a:lnSpc>
            </a:pPr>
            <a:r>
              <a:rPr lang="es-MX" sz="1800" b="1">
                <a:solidFill>
                  <a:schemeClr val="bg2"/>
                </a:solidFill>
              </a:rPr>
              <a:t>Reino Archabacteria: (bacteria Primitiva)</a:t>
            </a:r>
            <a:endParaRPr lang="es-MX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Como se clasifican los organismos</a:t>
            </a:r>
            <a:endParaRPr lang="es-MX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000" b="1">
                <a:solidFill>
                  <a:schemeClr val="bg2"/>
                </a:solidFill>
              </a:rPr>
              <a:t>Ayuda para Identificar los Organismos</a:t>
            </a:r>
            <a:endParaRPr lang="es-MX" sz="2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2000" b="1"/>
          </a:p>
          <a:p>
            <a:pPr lvl="1">
              <a:lnSpc>
                <a:spcPct val="90000"/>
              </a:lnSpc>
            </a:pPr>
            <a:r>
              <a:rPr lang="es-MX" sz="1600" b="1">
                <a:solidFill>
                  <a:schemeClr val="bg2"/>
                </a:solidFill>
              </a:rPr>
              <a:t> </a:t>
            </a:r>
            <a:r>
              <a:rPr lang="es-MX" sz="1800" b="1">
                <a:solidFill>
                  <a:schemeClr val="bg2"/>
                </a:solidFill>
              </a:rPr>
              <a:t>Guía de Campo</a:t>
            </a:r>
            <a:r>
              <a:rPr lang="es-MX" sz="1400"/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400"/>
              <a:t>	</a:t>
            </a:r>
            <a:r>
              <a:rPr lang="es-MX" sz="1600" b="1"/>
              <a:t>Libro que contiene información acerca de un grupo de cosas que se encuentran en la naturaleza.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600" b="1"/>
              <a:t>	Ayuda a la clasificación rápida de un org. En su ambiente natural.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600" b="1"/>
              <a:t>	Ej. Comparación de pajaros con fotos ilustratívas y características específicas (color,forma,alas,sónidos etc)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MX" sz="1600" b="1"/>
          </a:p>
          <a:p>
            <a:pPr lvl="1">
              <a:lnSpc>
                <a:spcPct val="90000"/>
              </a:lnSpc>
            </a:pPr>
            <a:r>
              <a:rPr lang="es-MX" sz="1800" b="1">
                <a:solidFill>
                  <a:schemeClr val="bg2"/>
                </a:solidFill>
              </a:rPr>
              <a:t>Clave taxonómica.:</a:t>
            </a:r>
            <a:endParaRPr lang="es-MX" sz="1800" b="1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400"/>
              <a:t>	</a:t>
            </a:r>
            <a:r>
              <a:rPr lang="es-MX" sz="1600" b="1"/>
              <a:t>Se usan en la identificación de los organismos, están basadas en las caracteríticas distintivas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600" b="1"/>
              <a:t>	se basan en pares de aseveraciones opuestas, una  de cada par puede ser cierta,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s-MX" sz="1600" b="1"/>
              <a:t>      Cada par de aseveraciones sucesivas  es más específica en la descripción del organismo, se continua hasta llegar a la identificación del organismo.</a:t>
            </a:r>
          </a:p>
          <a:p>
            <a:pPr lvl="1">
              <a:lnSpc>
                <a:spcPct val="90000"/>
              </a:lnSpc>
            </a:pPr>
            <a:endParaRPr lang="es-MX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noFill/>
          <a:ln/>
        </p:spPr>
        <p:txBody>
          <a:bodyPr/>
          <a:lstStyle/>
          <a:p>
            <a:r>
              <a:rPr lang="es-MX"/>
              <a:t>Nomenclatura Binomial</a:t>
            </a:r>
          </a:p>
        </p:txBody>
      </p:sp>
      <p:pic>
        <p:nvPicPr>
          <p:cNvPr id="91139" name="Picture 3" descr="C:\Documents and Settings\Jerry\Escritorio\Jerry\Bilogia\Material de clases\Clasificacion.jpg"/>
          <p:cNvPicPr>
            <a:picLocks noChangeAspect="1" noChangeArrowheads="1"/>
          </p:cNvPicPr>
          <p:nvPr/>
        </p:nvPicPr>
        <p:blipFill>
          <a:blip r:embed="rId2"/>
          <a:srcRect l="1111" b="6496"/>
          <a:stretch>
            <a:fillRect/>
          </a:stretch>
        </p:blipFill>
        <p:spPr bwMode="auto">
          <a:xfrm>
            <a:off x="990600" y="1062038"/>
            <a:ext cx="7239000" cy="5780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12963"/>
            <a:ext cx="4038600" cy="3908425"/>
          </a:xfrm>
        </p:spPr>
        <p:txBody>
          <a:bodyPr/>
          <a:lstStyle/>
          <a:p>
            <a:pPr algn="just"/>
            <a:r>
              <a:rPr lang="es-MX" sz="2800"/>
              <a:t>Un científico debe cuidarse de que sus opiniones y sus emociones no influyan en lo que observa (idea viciada, parcial o prejuiciada).</a:t>
            </a:r>
          </a:p>
          <a:p>
            <a:pPr lvl="1" algn="just"/>
            <a:r>
              <a:rPr lang="es-MX" sz="2400"/>
              <a:t>Ej: miedo a las serpientes.</a:t>
            </a:r>
          </a:p>
          <a:p>
            <a:pPr algn="just"/>
            <a:endParaRPr lang="es-MX" sz="28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s-MX"/>
              <a:t>Las observaciones científicas</a:t>
            </a:r>
          </a:p>
        </p:txBody>
      </p:sp>
      <p:pic>
        <p:nvPicPr>
          <p:cNvPr id="90116" name="Picture 4" descr="cascab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0" y="2492375"/>
            <a:ext cx="46863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86800" cy="1371600"/>
          </a:xfrm>
        </p:spPr>
        <p:txBody>
          <a:bodyPr/>
          <a:lstStyle/>
          <a:p>
            <a:r>
              <a:rPr lang="es-MX" sz="3600" b="1"/>
              <a:t>Como se originan los seres vivos</a:t>
            </a:r>
            <a:endParaRPr lang="es-MX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5486400" cy="4543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1800">
                <a:solidFill>
                  <a:schemeClr val="bg2"/>
                </a:solidFill>
              </a:rPr>
              <a:t>Filósofo griego Aristóteles (384-322 A.C.):</a:t>
            </a:r>
          </a:p>
          <a:p>
            <a:pPr>
              <a:lnSpc>
                <a:spcPct val="80000"/>
              </a:lnSpc>
            </a:pPr>
            <a:r>
              <a:rPr lang="es-MX" sz="2000"/>
              <a:t> </a:t>
            </a:r>
            <a:r>
              <a:rPr lang="es-MX" sz="2000">
                <a:solidFill>
                  <a:schemeClr val="bg2"/>
                </a:solidFill>
              </a:rPr>
              <a:t>Generación espontánea</a:t>
            </a:r>
            <a:endParaRPr lang="es-MX" sz="2000"/>
          </a:p>
          <a:p>
            <a:pPr lvl="1">
              <a:lnSpc>
                <a:spcPct val="80000"/>
              </a:lnSpc>
            </a:pPr>
            <a:endParaRPr lang="es-MX" sz="1800"/>
          </a:p>
          <a:p>
            <a:pPr lvl="1">
              <a:lnSpc>
                <a:spcPct val="80000"/>
              </a:lnSpc>
            </a:pPr>
            <a:r>
              <a:rPr lang="es-MX" sz="1800"/>
              <a:t>Los seres vivientes se pueden originar de materia no viviente.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1800"/>
          </a:p>
          <a:p>
            <a:pPr lvl="1">
              <a:lnSpc>
                <a:spcPct val="80000"/>
              </a:lnSpc>
            </a:pPr>
            <a:r>
              <a:rPr lang="es-MX" sz="1800"/>
              <a:t>Suelo un estanque durante sequía  hecho fango originó peces de la nada después de mortalidad total de los mismos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1800"/>
          </a:p>
          <a:p>
            <a:pPr lvl="1">
              <a:lnSpc>
                <a:spcPct val="80000"/>
              </a:lnSpc>
            </a:pPr>
            <a:r>
              <a:rPr lang="es-MX" sz="1800"/>
              <a:t>Las moscas salen de la carne podrida, de hojas secas, de la cola del caballo, otros insectos de la madera,</a:t>
            </a:r>
          </a:p>
          <a:p>
            <a:pPr lvl="1">
              <a:lnSpc>
                <a:spcPct val="80000"/>
              </a:lnSpc>
            </a:pPr>
            <a:r>
              <a:rPr lang="es-MX" sz="1800"/>
              <a:t> esto fue aceptado hasta mitad siglo 17.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>
                <a:solidFill>
                  <a:srgbClr val="FF3300"/>
                </a:solidFill>
              </a:rPr>
              <a:t>	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1800">
                <a:solidFill>
                  <a:srgbClr val="FF3300"/>
                </a:solidFill>
              </a:rPr>
              <a:t>	</a:t>
            </a:r>
          </a:p>
        </p:txBody>
      </p:sp>
      <p:sp>
        <p:nvSpPr>
          <p:cNvPr id="29702" name="AutoShape 6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29704" name="AutoShape 8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29706" name="Picture 10" descr="aristote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057400"/>
            <a:ext cx="3560763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838200"/>
            <a:ext cx="3581400" cy="1143000"/>
          </a:xfrm>
        </p:spPr>
        <p:txBody>
          <a:bodyPr/>
          <a:lstStyle/>
          <a:p>
            <a:pPr algn="ctr"/>
            <a:r>
              <a:rPr lang="es-EC"/>
              <a:t>La generación espontánea</a:t>
            </a:r>
            <a:endParaRPr lang="es-E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357313" y="11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 l="6250" t="5208" r="6250" b="20833"/>
          <a:stretch>
            <a:fillRect/>
          </a:stretch>
        </p:blipFill>
        <p:spPr bwMode="auto">
          <a:xfrm>
            <a:off x="0" y="4267200"/>
            <a:ext cx="36576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/>
          <a:srcRect l="37222" t="32384" r="31250" b="16667"/>
          <a:stretch>
            <a:fillRect/>
          </a:stretch>
        </p:blipFill>
        <p:spPr bwMode="auto">
          <a:xfrm>
            <a:off x="3673475" y="0"/>
            <a:ext cx="547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731838"/>
            <a:ext cx="7150100" cy="693737"/>
          </a:xfrm>
        </p:spPr>
        <p:txBody>
          <a:bodyPr/>
          <a:lstStyle/>
          <a:p>
            <a:r>
              <a:rPr lang="es-EC"/>
              <a:t>La generación espontánea</a:t>
            </a:r>
            <a:endParaRPr lang="es-E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357313" y="11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2133600" y="1347788"/>
          <a:ext cx="5026025" cy="4976812"/>
        </p:xfrm>
        <a:graphic>
          <a:graphicData uri="http://schemas.openxmlformats.org/presentationml/2006/ole">
            <p:oleObj spid="_x0000_s83975" name="Drawing" r:id="rId3" imgW="1188000" imgH="1220400" progId="FLW3Drawing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/>
              <a:t>Como se originan los seres vivos</a:t>
            </a:r>
            <a:endParaRPr lang="es-EC" sz="3600" b="1"/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209800"/>
            <a:ext cx="5930900" cy="3886200"/>
          </a:xfrm>
          <a:noFill/>
          <a:ln/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685800" y="1524000"/>
            <a:ext cx="443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>
                <a:solidFill>
                  <a:schemeClr val="bg2"/>
                </a:solidFill>
              </a:rPr>
              <a:t>Filósofo griego Aristóteles (384-322 A.C.):</a:t>
            </a:r>
            <a:endParaRPr lang="es-ES_tradnl">
              <a:solidFill>
                <a:schemeClr val="bg2"/>
              </a:solidFill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676400" y="617220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Ciclo de Vida de la mosca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685800" y="1600200"/>
            <a:ext cx="31067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s-MX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MX" sz="2000"/>
              <a:t> </a:t>
            </a:r>
            <a:r>
              <a:rPr lang="es-MX" sz="2000">
                <a:solidFill>
                  <a:schemeClr val="bg2"/>
                </a:solidFill>
              </a:rPr>
              <a:t>Generación espontánea</a:t>
            </a:r>
            <a:endParaRPr lang="es-ES_tradnl" sz="20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/>
              <a:t>Como se originan los seres vivos</a:t>
            </a:r>
            <a:endParaRPr lang="es-MX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7678738" cy="454342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s-MX" sz="2000" b="1">
                <a:solidFill>
                  <a:schemeClr val="bg2"/>
                </a:solidFill>
              </a:rPr>
              <a:t>Fransisco Redi (1626- 1697)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200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/>
              <a:t>	</a:t>
            </a:r>
            <a:r>
              <a:rPr lang="es-MX" sz="2000" b="1"/>
              <a:t>No estaba a favor de que las moscas salian de la carne sino de pequeños microorganismos ovalados  depositados en la carne.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2000" b="1"/>
          </a:p>
          <a:p>
            <a:pPr lvl="1">
              <a:lnSpc>
                <a:spcPct val="80000"/>
              </a:lnSpc>
            </a:pPr>
            <a:r>
              <a:rPr lang="es-MX" sz="2000" b="1"/>
              <a:t>Observó pequeños organismos blancos parecidos a gusanos que se comían la carne.aisló estos gusanos en frascos y observó las moscas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MX" sz="2000" b="1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	Genéro la Hipotésis: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	De que las moscas que se habían desarrollado de los gusanos eran la progenie de la mosca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s-MX" sz="2000" b="1"/>
              <a:t>	</a:t>
            </a:r>
          </a:p>
          <a:p>
            <a:pPr lvl="1">
              <a:lnSpc>
                <a:spcPct val="80000"/>
              </a:lnSpc>
            </a:pPr>
            <a:endParaRPr lang="es-MX" sz="2000">
              <a:solidFill>
                <a:srgbClr val="FF3300"/>
              </a:solidFill>
            </a:endParaRPr>
          </a:p>
        </p:txBody>
      </p:sp>
      <p:sp>
        <p:nvSpPr>
          <p:cNvPr id="52228" name="AutoShape 4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46038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52229" name="AutoShape 5" descr="aristotel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76700" y="2857500"/>
            <a:ext cx="990600" cy="11430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íxel">
  <a:themeElements>
    <a:clrScheme name="Píxel 7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663300"/>
      </a:hlink>
      <a:folHlink>
        <a:srgbClr val="CC9900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530</TotalTime>
  <Words>1705</Words>
  <Application>Microsoft PowerPoint</Application>
  <PresentationFormat>Presentación en pantalla (4:3)</PresentationFormat>
  <Paragraphs>244</Paragraphs>
  <Slides>38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Times New Roman</vt:lpstr>
      <vt:lpstr>Arial</vt:lpstr>
      <vt:lpstr>Wingdings</vt:lpstr>
      <vt:lpstr>Arial Black</vt:lpstr>
      <vt:lpstr>Times</vt:lpstr>
      <vt:lpstr>Píxel</vt:lpstr>
      <vt:lpstr>Adobe Photoshop Image</vt:lpstr>
      <vt:lpstr>Lotus Freelance 9 Drawing</vt:lpstr>
      <vt:lpstr>Como se originan los seres vivo  j</vt:lpstr>
      <vt:lpstr>La ciencia y el vocabulario científico</vt:lpstr>
      <vt:lpstr>La ciencia y el vocabulario científico</vt:lpstr>
      <vt:lpstr>Las observaciones científicas</vt:lpstr>
      <vt:lpstr>Como se originan los seres vivos</vt:lpstr>
      <vt:lpstr>La generación espontánea</vt:lpstr>
      <vt:lpstr>La generación espontánea</vt:lpstr>
      <vt:lpstr>Como se originan los seres vivos</vt:lpstr>
      <vt:lpstr>Como se originan los seres vivos</vt:lpstr>
      <vt:lpstr>Como se originan los seres vivos</vt:lpstr>
      <vt:lpstr>Como se originan los seres vivos</vt:lpstr>
      <vt:lpstr>La generación espontánea</vt:lpstr>
      <vt:lpstr>Como se originan los seres vivos</vt:lpstr>
      <vt:lpstr>Como se originan los seres vivos</vt:lpstr>
      <vt:lpstr>La generación espontánea</vt:lpstr>
      <vt:lpstr>Como se originan los seres vivos</vt:lpstr>
      <vt:lpstr>Como se originan los seres vivos</vt:lpstr>
      <vt:lpstr>Como se originan los seres vivos</vt:lpstr>
      <vt:lpstr>La generación espontánea</vt:lpstr>
      <vt:lpstr>CLASIFICACIÓN DE LOS SERES VIVOS</vt:lpstr>
      <vt:lpstr>LA HISTORIA DE LA CLASIFICACIÓN</vt:lpstr>
      <vt:lpstr>¿Por qué se necesita un sistema de clasificación?</vt:lpstr>
      <vt:lpstr>Taxonomía</vt:lpstr>
      <vt:lpstr>Taxonomía</vt:lpstr>
      <vt:lpstr>Los sistemas de clasificación</vt:lpstr>
      <vt:lpstr>Los sistemas de clasificación</vt:lpstr>
      <vt:lpstr>Los sistemas de clasificación</vt:lpstr>
      <vt:lpstr>Los sistemas de clasificación</vt:lpstr>
      <vt:lpstr>Los sistemas de clasificación</vt:lpstr>
      <vt:lpstr>Sistema de Linneo</vt:lpstr>
      <vt:lpstr>Nomenclatura Binomial</vt:lpstr>
      <vt:lpstr>Nomenclatura Binomial</vt:lpstr>
      <vt:lpstr>Como se clasifican los organismos</vt:lpstr>
      <vt:lpstr>Como se clasifican los organismos</vt:lpstr>
      <vt:lpstr>Como se clasifican los organismos</vt:lpstr>
      <vt:lpstr>Como se clasifican los organismos</vt:lpstr>
      <vt:lpstr>Como se clasifican los organismos</vt:lpstr>
      <vt:lpstr>Nomenclatura Binomial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Voluntariado</cp:lastModifiedBy>
  <cp:revision>76</cp:revision>
  <dcterms:created xsi:type="dcterms:W3CDTF">2009-04-22T19:24:48Z</dcterms:created>
  <dcterms:modified xsi:type="dcterms:W3CDTF">2009-09-30T15:35:39Z</dcterms:modified>
</cp:coreProperties>
</file>