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5"/>
  </p:notesMasterIdLst>
  <p:handoutMasterIdLst>
    <p:handoutMasterId r:id="rId26"/>
  </p:handoutMasterIdLst>
  <p:sldIdLst>
    <p:sldId id="256" r:id="rId2"/>
    <p:sldId id="257" r:id="rId3"/>
    <p:sldId id="279" r:id="rId4"/>
    <p:sldId id="281" r:id="rId5"/>
    <p:sldId id="262" r:id="rId6"/>
    <p:sldId id="261" r:id="rId7"/>
    <p:sldId id="278" r:id="rId8"/>
    <p:sldId id="282" r:id="rId9"/>
    <p:sldId id="280" r:id="rId10"/>
    <p:sldId id="260" r:id="rId11"/>
    <p:sldId id="285" r:id="rId12"/>
    <p:sldId id="283" r:id="rId13"/>
    <p:sldId id="284" r:id="rId14"/>
    <p:sldId id="286" r:id="rId15"/>
    <p:sldId id="287" r:id="rId16"/>
    <p:sldId id="288" r:id="rId17"/>
    <p:sldId id="289" r:id="rId18"/>
    <p:sldId id="291" r:id="rId19"/>
    <p:sldId id="292" r:id="rId20"/>
    <p:sldId id="290" r:id="rId21"/>
    <p:sldId id="293" r:id="rId22"/>
    <p:sldId id="295" r:id="rId23"/>
    <p:sldId id="294" r:id="rId24"/>
  </p:sldIdLst>
  <p:sldSz cx="9144000" cy="6858000" type="screen4x3"/>
  <p:notesSz cx="6918325" cy="10048875"/>
  <p:defaultTextStyle>
    <a:defPPr>
      <a:defRPr lang="es-E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66CCFF"/>
    <a:srgbClr val="CCECFF"/>
    <a:srgbClr val="003366"/>
    <a:srgbClr val="0419E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08" autoAdjust="0"/>
    <p:restoredTop sz="94660"/>
  </p:normalViewPr>
  <p:slideViewPr>
    <p:cSldViewPr>
      <p:cViewPr varScale="1">
        <p:scale>
          <a:sx n="65" d="100"/>
          <a:sy n="65" d="100"/>
        </p:scale>
        <p:origin x="-121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Victor\Documents\ESTADOS_FINANCIEROS_PENSIONADO_SIN_UTILIDDAE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Victor\Documents\ESTADOS_FINANCIEROS_PENSIONADO_SIN_UTILIDDAE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C"/>
  <c:chart>
    <c:title>
      <c:tx>
        <c:rich>
          <a:bodyPr/>
          <a:lstStyle/>
          <a:p>
            <a:pPr>
              <a:defRPr/>
            </a:pPr>
            <a:r>
              <a:rPr lang="es-EC"/>
              <a:t>Rentabilidad sobre</a:t>
            </a:r>
            <a:r>
              <a:rPr lang="es-EC" baseline="0"/>
              <a:t> el capital invertido</a:t>
            </a:r>
            <a:endParaRPr lang="es-EC"/>
          </a:p>
        </c:rich>
      </c:tx>
      <c:layout/>
    </c:title>
    <c:plotArea>
      <c:layout/>
      <c:lineChart>
        <c:grouping val="standard"/>
        <c:ser>
          <c:idx val="1"/>
          <c:order val="0"/>
          <c:dLbls>
            <c:showVal val="1"/>
          </c:dLbls>
          <c:val>
            <c:numRef>
              <c:f>RATIOS!$C$2:$G$2</c:f>
              <c:numCache>
                <c:formatCode>0.00</c:formatCode>
                <c:ptCount val="5"/>
                <c:pt idx="0">
                  <c:v>0.15986537823618568</c:v>
                </c:pt>
                <c:pt idx="1">
                  <c:v>0.19101252883984335</c:v>
                </c:pt>
                <c:pt idx="2">
                  <c:v>0.22993077899640593</c:v>
                </c:pt>
                <c:pt idx="3">
                  <c:v>0.27928072513259372</c:v>
                </c:pt>
                <c:pt idx="4">
                  <c:v>0.33943631260149032</c:v>
                </c:pt>
              </c:numCache>
            </c:numRef>
          </c:val>
        </c:ser>
        <c:marker val="1"/>
        <c:axId val="106809984"/>
        <c:axId val="106819968"/>
      </c:lineChart>
      <c:catAx>
        <c:axId val="106809984"/>
        <c:scaling>
          <c:orientation val="minMax"/>
        </c:scaling>
        <c:axPos val="b"/>
        <c:majorTickMark val="none"/>
        <c:tickLblPos val="nextTo"/>
        <c:crossAx val="106819968"/>
        <c:crosses val="autoZero"/>
        <c:auto val="1"/>
        <c:lblAlgn val="ctr"/>
        <c:lblOffset val="100"/>
      </c:catAx>
      <c:valAx>
        <c:axId val="106819968"/>
        <c:scaling>
          <c:orientation val="minMax"/>
        </c:scaling>
        <c:axPos val="l"/>
        <c:majorGridlines/>
        <c:numFmt formatCode="0.00" sourceLinked="1"/>
        <c:majorTickMark val="none"/>
        <c:tickLblPos val="nextTo"/>
        <c:spPr>
          <a:ln w="9525">
            <a:noFill/>
          </a:ln>
        </c:spPr>
        <c:crossAx val="106809984"/>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C"/>
  <c:chart>
    <c:title>
      <c:tx>
        <c:rich>
          <a:bodyPr/>
          <a:lstStyle/>
          <a:p>
            <a:pPr>
              <a:defRPr/>
            </a:pPr>
            <a:r>
              <a:rPr lang="es-EC"/>
              <a:t>Margen de utilidad sobre ventas</a:t>
            </a:r>
          </a:p>
        </c:rich>
      </c:tx>
      <c:layout>
        <c:manualLayout>
          <c:xMode val="edge"/>
          <c:yMode val="edge"/>
          <c:x val="0.22865266841644788"/>
          <c:y val="8.9536792090712122E-2"/>
        </c:manualLayout>
      </c:layout>
    </c:title>
    <c:plotArea>
      <c:layout>
        <c:manualLayout>
          <c:layoutTarget val="inner"/>
          <c:xMode val="edge"/>
          <c:yMode val="edge"/>
          <c:x val="0.12586351706036739"/>
          <c:y val="0.29202573636628776"/>
          <c:w val="0.84358092738407742"/>
          <c:h val="0.55759988334791477"/>
        </c:manualLayout>
      </c:layout>
      <c:lineChart>
        <c:grouping val="standard"/>
        <c:ser>
          <c:idx val="0"/>
          <c:order val="0"/>
          <c:tx>
            <c:v>Años</c:v>
          </c:tx>
          <c:dLbls>
            <c:showVal val="1"/>
          </c:dLbls>
          <c:val>
            <c:numRef>
              <c:f>RATIOS!$C$3:$G$3</c:f>
              <c:numCache>
                <c:formatCode>"$"\ #,##0.00;[Red]"$"\ \-#,##0.00</c:formatCode>
                <c:ptCount val="5"/>
                <c:pt idx="0">
                  <c:v>0.30346287200298555</c:v>
                </c:pt>
                <c:pt idx="1">
                  <c:v>0.36258764236402685</c:v>
                </c:pt>
                <c:pt idx="2">
                  <c:v>0.40334888230159072</c:v>
                </c:pt>
                <c:pt idx="3">
                  <c:v>0.4474967873778441</c:v>
                </c:pt>
                <c:pt idx="4">
                  <c:v>0.49007498899432378</c:v>
                </c:pt>
              </c:numCache>
            </c:numRef>
          </c:val>
        </c:ser>
        <c:marker val="1"/>
        <c:axId val="106840064"/>
        <c:axId val="106841600"/>
      </c:lineChart>
      <c:catAx>
        <c:axId val="106840064"/>
        <c:scaling>
          <c:orientation val="minMax"/>
        </c:scaling>
        <c:axPos val="b"/>
        <c:majorTickMark val="none"/>
        <c:tickLblPos val="nextTo"/>
        <c:crossAx val="106841600"/>
        <c:crosses val="autoZero"/>
        <c:auto val="1"/>
        <c:lblAlgn val="ctr"/>
        <c:lblOffset val="100"/>
      </c:catAx>
      <c:valAx>
        <c:axId val="106841600"/>
        <c:scaling>
          <c:orientation val="minMax"/>
        </c:scaling>
        <c:axPos val="l"/>
        <c:majorGridlines/>
        <c:numFmt formatCode="&quot;$&quot;\ #,##0.00;[Red]&quot;$&quot;\ \-#,##0.00" sourceLinked="1"/>
        <c:majorTickMark val="none"/>
        <c:tickLblPos val="nextTo"/>
        <c:spPr>
          <a:ln w="9525">
            <a:noFill/>
          </a:ln>
        </c:spPr>
        <c:crossAx val="106840064"/>
        <c:crosses val="autoZero"/>
        <c:crossBetween val="between"/>
      </c:valAx>
    </c:plotArea>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97200" cy="503238"/>
          </a:xfrm>
          <a:prstGeom prst="rect">
            <a:avLst/>
          </a:prstGeom>
          <a:noFill/>
          <a:ln w="9525">
            <a:noFill/>
            <a:miter lim="800000"/>
            <a:headEnd/>
            <a:tailEnd/>
          </a:ln>
        </p:spPr>
        <p:txBody>
          <a:bodyPr vert="horz" wrap="square" lIns="96954" tIns="48477" rIns="96954" bIns="48477" numCol="1" anchor="t" anchorCtr="0" compatLnSpc="1">
            <a:prstTxWarp prst="textNoShape">
              <a:avLst/>
            </a:prstTxWarp>
          </a:bodyPr>
          <a:lstStyle>
            <a:lvl1pPr defTabSz="969963">
              <a:defRPr sz="1300" smtClean="0">
                <a:latin typeface="Arial" charset="0"/>
              </a:defRPr>
            </a:lvl1pPr>
          </a:lstStyle>
          <a:p>
            <a:pPr>
              <a:defRPr/>
            </a:pPr>
            <a:endParaRPr lang="es-EC"/>
          </a:p>
        </p:txBody>
      </p:sp>
      <p:sp>
        <p:nvSpPr>
          <p:cNvPr id="12291" name="Rectangle 3"/>
          <p:cNvSpPr>
            <a:spLocks noGrp="1" noChangeArrowheads="1"/>
          </p:cNvSpPr>
          <p:nvPr>
            <p:ph type="dt" sz="quarter" idx="1"/>
          </p:nvPr>
        </p:nvSpPr>
        <p:spPr bwMode="auto">
          <a:xfrm>
            <a:off x="3919538" y="0"/>
            <a:ext cx="2997200" cy="503238"/>
          </a:xfrm>
          <a:prstGeom prst="rect">
            <a:avLst/>
          </a:prstGeom>
          <a:noFill/>
          <a:ln w="9525">
            <a:noFill/>
            <a:miter lim="800000"/>
            <a:headEnd/>
            <a:tailEnd/>
          </a:ln>
        </p:spPr>
        <p:txBody>
          <a:bodyPr vert="horz" wrap="square" lIns="96954" tIns="48477" rIns="96954" bIns="48477" numCol="1" anchor="t" anchorCtr="0" compatLnSpc="1">
            <a:prstTxWarp prst="textNoShape">
              <a:avLst/>
            </a:prstTxWarp>
          </a:bodyPr>
          <a:lstStyle>
            <a:lvl1pPr algn="r" defTabSz="969963">
              <a:defRPr sz="1300" smtClean="0">
                <a:latin typeface="Arial" charset="0"/>
              </a:defRPr>
            </a:lvl1pPr>
          </a:lstStyle>
          <a:p>
            <a:pPr>
              <a:defRPr/>
            </a:pPr>
            <a:endParaRPr lang="es-EC"/>
          </a:p>
        </p:txBody>
      </p:sp>
      <p:sp>
        <p:nvSpPr>
          <p:cNvPr id="12292" name="Rectangle 4"/>
          <p:cNvSpPr>
            <a:spLocks noGrp="1" noChangeArrowheads="1"/>
          </p:cNvSpPr>
          <p:nvPr>
            <p:ph type="ftr" sz="quarter" idx="2"/>
          </p:nvPr>
        </p:nvSpPr>
        <p:spPr bwMode="auto">
          <a:xfrm>
            <a:off x="0" y="9544050"/>
            <a:ext cx="2997200" cy="503238"/>
          </a:xfrm>
          <a:prstGeom prst="rect">
            <a:avLst/>
          </a:prstGeom>
          <a:noFill/>
          <a:ln w="9525">
            <a:noFill/>
            <a:miter lim="800000"/>
            <a:headEnd/>
            <a:tailEnd/>
          </a:ln>
        </p:spPr>
        <p:txBody>
          <a:bodyPr vert="horz" wrap="square" lIns="96954" tIns="48477" rIns="96954" bIns="48477" numCol="1" anchor="b" anchorCtr="0" compatLnSpc="1">
            <a:prstTxWarp prst="textNoShape">
              <a:avLst/>
            </a:prstTxWarp>
          </a:bodyPr>
          <a:lstStyle>
            <a:lvl1pPr defTabSz="969963">
              <a:defRPr sz="1300" smtClean="0">
                <a:latin typeface="Arial" charset="0"/>
              </a:defRPr>
            </a:lvl1pPr>
          </a:lstStyle>
          <a:p>
            <a:pPr>
              <a:defRPr/>
            </a:pPr>
            <a:endParaRPr lang="es-EC"/>
          </a:p>
        </p:txBody>
      </p:sp>
      <p:sp>
        <p:nvSpPr>
          <p:cNvPr id="12293" name="Rectangle 5"/>
          <p:cNvSpPr>
            <a:spLocks noGrp="1" noChangeArrowheads="1"/>
          </p:cNvSpPr>
          <p:nvPr>
            <p:ph type="sldNum" sz="quarter" idx="3"/>
          </p:nvPr>
        </p:nvSpPr>
        <p:spPr bwMode="auto">
          <a:xfrm>
            <a:off x="3919538" y="9544050"/>
            <a:ext cx="2997200" cy="503238"/>
          </a:xfrm>
          <a:prstGeom prst="rect">
            <a:avLst/>
          </a:prstGeom>
          <a:noFill/>
          <a:ln w="9525">
            <a:noFill/>
            <a:miter lim="800000"/>
            <a:headEnd/>
            <a:tailEnd/>
          </a:ln>
        </p:spPr>
        <p:txBody>
          <a:bodyPr vert="horz" wrap="square" lIns="96954" tIns="48477" rIns="96954" bIns="48477" numCol="1" anchor="b" anchorCtr="0" compatLnSpc="1">
            <a:prstTxWarp prst="textNoShape">
              <a:avLst/>
            </a:prstTxWarp>
          </a:bodyPr>
          <a:lstStyle>
            <a:lvl1pPr algn="r" defTabSz="969963">
              <a:defRPr sz="1300" smtClean="0">
                <a:latin typeface="Arial" charset="0"/>
              </a:defRPr>
            </a:lvl1pPr>
          </a:lstStyle>
          <a:p>
            <a:pPr>
              <a:defRPr/>
            </a:pPr>
            <a:fld id="{B896B6EB-E70F-4188-8468-63D275E68873}"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97200" cy="503238"/>
          </a:xfrm>
          <a:prstGeom prst="rect">
            <a:avLst/>
          </a:prstGeom>
          <a:noFill/>
          <a:ln w="9525">
            <a:noFill/>
            <a:miter lim="800000"/>
            <a:headEnd/>
            <a:tailEnd/>
          </a:ln>
        </p:spPr>
        <p:txBody>
          <a:bodyPr vert="horz" wrap="square" lIns="96954" tIns="48477" rIns="96954" bIns="48477" numCol="1" anchor="t" anchorCtr="0" compatLnSpc="1">
            <a:prstTxWarp prst="textNoShape">
              <a:avLst/>
            </a:prstTxWarp>
          </a:bodyPr>
          <a:lstStyle>
            <a:lvl1pPr defTabSz="969963">
              <a:defRPr sz="1300" smtClean="0">
                <a:latin typeface="Arial" charset="0"/>
              </a:defRPr>
            </a:lvl1pPr>
          </a:lstStyle>
          <a:p>
            <a:pPr>
              <a:defRPr/>
            </a:pPr>
            <a:endParaRPr lang="es-EC"/>
          </a:p>
        </p:txBody>
      </p:sp>
      <p:sp>
        <p:nvSpPr>
          <p:cNvPr id="10243" name="Rectangle 3"/>
          <p:cNvSpPr>
            <a:spLocks noGrp="1" noChangeArrowheads="1"/>
          </p:cNvSpPr>
          <p:nvPr>
            <p:ph type="dt" idx="1"/>
          </p:nvPr>
        </p:nvSpPr>
        <p:spPr bwMode="auto">
          <a:xfrm>
            <a:off x="3919538" y="0"/>
            <a:ext cx="2997200" cy="503238"/>
          </a:xfrm>
          <a:prstGeom prst="rect">
            <a:avLst/>
          </a:prstGeom>
          <a:noFill/>
          <a:ln w="9525">
            <a:noFill/>
            <a:miter lim="800000"/>
            <a:headEnd/>
            <a:tailEnd/>
          </a:ln>
        </p:spPr>
        <p:txBody>
          <a:bodyPr vert="horz" wrap="square" lIns="96954" tIns="48477" rIns="96954" bIns="48477" numCol="1" anchor="t" anchorCtr="0" compatLnSpc="1">
            <a:prstTxWarp prst="textNoShape">
              <a:avLst/>
            </a:prstTxWarp>
          </a:bodyPr>
          <a:lstStyle>
            <a:lvl1pPr algn="r" defTabSz="969963">
              <a:defRPr sz="1300" smtClean="0">
                <a:latin typeface="Arial" charset="0"/>
              </a:defRPr>
            </a:lvl1pPr>
          </a:lstStyle>
          <a:p>
            <a:pPr>
              <a:defRPr/>
            </a:pPr>
            <a:endParaRPr lang="es-EC"/>
          </a:p>
        </p:txBody>
      </p:sp>
      <p:sp>
        <p:nvSpPr>
          <p:cNvPr id="26628" name="Rectangle 4"/>
          <p:cNvSpPr>
            <a:spLocks noRot="1" noChangeArrowheads="1" noTextEdit="1"/>
          </p:cNvSpPr>
          <p:nvPr>
            <p:ph type="sldImg" idx="2"/>
          </p:nvPr>
        </p:nvSpPr>
        <p:spPr bwMode="auto">
          <a:xfrm>
            <a:off x="946150" y="754063"/>
            <a:ext cx="5026025" cy="3768725"/>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92150" y="4773613"/>
            <a:ext cx="5534025" cy="4521200"/>
          </a:xfrm>
          <a:prstGeom prst="rect">
            <a:avLst/>
          </a:prstGeom>
          <a:noFill/>
          <a:ln w="9525">
            <a:noFill/>
            <a:miter lim="800000"/>
            <a:headEnd/>
            <a:tailEnd/>
          </a:ln>
        </p:spPr>
        <p:txBody>
          <a:bodyPr vert="horz" wrap="square" lIns="96954" tIns="48477" rIns="96954" bIns="48477"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10246" name="Rectangle 6"/>
          <p:cNvSpPr>
            <a:spLocks noGrp="1" noChangeArrowheads="1"/>
          </p:cNvSpPr>
          <p:nvPr>
            <p:ph type="ftr" sz="quarter" idx="4"/>
          </p:nvPr>
        </p:nvSpPr>
        <p:spPr bwMode="auto">
          <a:xfrm>
            <a:off x="0" y="9544050"/>
            <a:ext cx="2997200" cy="503238"/>
          </a:xfrm>
          <a:prstGeom prst="rect">
            <a:avLst/>
          </a:prstGeom>
          <a:noFill/>
          <a:ln w="9525">
            <a:noFill/>
            <a:miter lim="800000"/>
            <a:headEnd/>
            <a:tailEnd/>
          </a:ln>
        </p:spPr>
        <p:txBody>
          <a:bodyPr vert="horz" wrap="square" lIns="96954" tIns="48477" rIns="96954" bIns="48477" numCol="1" anchor="b" anchorCtr="0" compatLnSpc="1">
            <a:prstTxWarp prst="textNoShape">
              <a:avLst/>
            </a:prstTxWarp>
          </a:bodyPr>
          <a:lstStyle>
            <a:lvl1pPr defTabSz="969963">
              <a:defRPr sz="1300" smtClean="0">
                <a:latin typeface="Arial" charset="0"/>
              </a:defRPr>
            </a:lvl1pPr>
          </a:lstStyle>
          <a:p>
            <a:pPr>
              <a:defRPr/>
            </a:pPr>
            <a:endParaRPr lang="es-EC"/>
          </a:p>
        </p:txBody>
      </p:sp>
      <p:sp>
        <p:nvSpPr>
          <p:cNvPr id="10247" name="Rectangle 7"/>
          <p:cNvSpPr>
            <a:spLocks noGrp="1" noChangeArrowheads="1"/>
          </p:cNvSpPr>
          <p:nvPr>
            <p:ph type="sldNum" sz="quarter" idx="5"/>
          </p:nvPr>
        </p:nvSpPr>
        <p:spPr bwMode="auto">
          <a:xfrm>
            <a:off x="3919538" y="9544050"/>
            <a:ext cx="2997200" cy="503238"/>
          </a:xfrm>
          <a:prstGeom prst="rect">
            <a:avLst/>
          </a:prstGeom>
          <a:noFill/>
          <a:ln w="9525">
            <a:noFill/>
            <a:miter lim="800000"/>
            <a:headEnd/>
            <a:tailEnd/>
          </a:ln>
        </p:spPr>
        <p:txBody>
          <a:bodyPr vert="horz" wrap="square" lIns="96954" tIns="48477" rIns="96954" bIns="48477" numCol="1" anchor="b" anchorCtr="0" compatLnSpc="1">
            <a:prstTxWarp prst="textNoShape">
              <a:avLst/>
            </a:prstTxWarp>
          </a:bodyPr>
          <a:lstStyle>
            <a:lvl1pPr algn="r" defTabSz="969963">
              <a:defRPr sz="1300" smtClean="0">
                <a:latin typeface="Arial" charset="0"/>
              </a:defRPr>
            </a:lvl1pPr>
          </a:lstStyle>
          <a:p>
            <a:pPr>
              <a:defRPr/>
            </a:pPr>
            <a:fld id="{D322993A-2CAF-4B57-B65C-B611B131C611}"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Marcador de imagen de diapositiva"/>
          <p:cNvSpPr>
            <a:spLocks noGrp="1" noRot="1" noChangeAspect="1" noTextEdit="1"/>
          </p:cNvSpPr>
          <p:nvPr>
            <p:ph type="sldImg"/>
          </p:nvPr>
        </p:nvSpPr>
        <p:spPr>
          <a:ln/>
        </p:spPr>
      </p:sp>
      <p:sp>
        <p:nvSpPr>
          <p:cNvPr id="27651" name="2 Marcador de notas"/>
          <p:cNvSpPr>
            <a:spLocks noGrp="1"/>
          </p:cNvSpPr>
          <p:nvPr>
            <p:ph type="body" idx="1"/>
          </p:nvPr>
        </p:nvSpPr>
        <p:spPr>
          <a:noFill/>
          <a:ln/>
        </p:spPr>
        <p:txBody>
          <a:bodyPr/>
          <a:lstStyle/>
          <a:p>
            <a:endParaRPr lang="es-EC" smtClean="0"/>
          </a:p>
        </p:txBody>
      </p:sp>
      <p:sp>
        <p:nvSpPr>
          <p:cNvPr id="27652" name="3 Marcador de número de diapositiva"/>
          <p:cNvSpPr>
            <a:spLocks noGrp="1"/>
          </p:cNvSpPr>
          <p:nvPr>
            <p:ph type="sldNum" sz="quarter" idx="5"/>
          </p:nvPr>
        </p:nvSpPr>
        <p:spPr>
          <a:noFill/>
        </p:spPr>
        <p:txBody>
          <a:bodyPr/>
          <a:lstStyle/>
          <a:p>
            <a:fld id="{35ADD958-6355-4AC5-9BBF-7B17AC492CB9}" type="slidenum">
              <a:rPr lang="es-ES"/>
              <a:pPr/>
              <a:t>2</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imagen de diapositiva"/>
          <p:cNvSpPr>
            <a:spLocks noGrp="1" noRot="1" noChangeAspect="1" noTextEdit="1"/>
          </p:cNvSpPr>
          <p:nvPr>
            <p:ph type="sldImg"/>
          </p:nvPr>
        </p:nvSpPr>
        <p:spPr>
          <a:ln/>
        </p:spPr>
      </p:sp>
      <p:sp>
        <p:nvSpPr>
          <p:cNvPr id="28675" name="2 Marcador de notas"/>
          <p:cNvSpPr>
            <a:spLocks noGrp="1"/>
          </p:cNvSpPr>
          <p:nvPr>
            <p:ph type="body" idx="1"/>
          </p:nvPr>
        </p:nvSpPr>
        <p:spPr>
          <a:noFill/>
          <a:ln/>
        </p:spPr>
        <p:txBody>
          <a:bodyPr/>
          <a:lstStyle/>
          <a:p>
            <a:endParaRPr lang="es-EC" smtClean="0"/>
          </a:p>
        </p:txBody>
      </p:sp>
      <p:sp>
        <p:nvSpPr>
          <p:cNvPr id="28676" name="3 Marcador de número de diapositiva"/>
          <p:cNvSpPr txBox="1">
            <a:spLocks noGrp="1"/>
          </p:cNvSpPr>
          <p:nvPr/>
        </p:nvSpPr>
        <p:spPr bwMode="auto">
          <a:xfrm>
            <a:off x="3919538" y="9544050"/>
            <a:ext cx="2997200" cy="503238"/>
          </a:xfrm>
          <a:prstGeom prst="rect">
            <a:avLst/>
          </a:prstGeom>
          <a:noFill/>
          <a:ln w="9525">
            <a:noFill/>
            <a:miter lim="800000"/>
            <a:headEnd/>
            <a:tailEnd/>
          </a:ln>
        </p:spPr>
        <p:txBody>
          <a:bodyPr lIns="96954" tIns="48477" rIns="96954" bIns="48477" anchor="b"/>
          <a:lstStyle/>
          <a:p>
            <a:pPr algn="r" defTabSz="969963"/>
            <a:fld id="{742A495A-0825-48AF-8E1D-2D4A69A9034F}" type="slidenum">
              <a:rPr lang="es-ES" sz="1300">
                <a:latin typeface="Arial" charset="0"/>
              </a:rPr>
              <a:pPr algn="r" defTabSz="969963"/>
              <a:t>3</a:t>
            </a:fld>
            <a:endParaRPr lang="es-ES" sz="13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s-E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s-E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s-E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s-E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s-E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s-E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r>
              <a:rPr lang="es-ES"/>
              <a:t>Haga clic para cambiar el estilo de título	</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fld id="{12C0556A-42E1-4B11-94B3-8CCDEB7CEEA5}" type="datetime1">
              <a:rPr lang="es-ES"/>
              <a:pPr>
                <a:defRPr/>
              </a:pPr>
              <a:t>22/09/2009</a:t>
            </a:fld>
            <a:endParaRPr lang="es-E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s-E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66ECF63-2ED6-41B4-B38F-DAA0A8B16C1B}"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1"/>
          <p:cNvSpPr>
            <a:spLocks noGrp="1" noChangeArrowheads="1"/>
          </p:cNvSpPr>
          <p:nvPr>
            <p:ph type="dt" sz="half" idx="10"/>
          </p:nvPr>
        </p:nvSpPr>
        <p:spPr>
          <a:ln/>
        </p:spPr>
        <p:txBody>
          <a:bodyPr/>
          <a:lstStyle>
            <a:lvl1pPr>
              <a:defRPr/>
            </a:lvl1pPr>
          </a:lstStyle>
          <a:p>
            <a:pPr>
              <a:defRPr/>
            </a:pPr>
            <a:fld id="{21E68C8F-C941-4056-A6B9-04A175F9CAF8}" type="datetime1">
              <a:rPr lang="es-ES"/>
              <a:pPr>
                <a:defRPr/>
              </a:pPr>
              <a:t>22/09/2009</a:t>
            </a:fld>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66AB6FB5-BF71-4CA0-A6AC-EE09C1181E9B}"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4050" y="214313"/>
            <a:ext cx="1951038" cy="59182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150938" y="214313"/>
            <a:ext cx="5700712" cy="5918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1"/>
          <p:cNvSpPr>
            <a:spLocks noGrp="1" noChangeArrowheads="1"/>
          </p:cNvSpPr>
          <p:nvPr>
            <p:ph type="dt" sz="half" idx="10"/>
          </p:nvPr>
        </p:nvSpPr>
        <p:spPr>
          <a:ln/>
        </p:spPr>
        <p:txBody>
          <a:bodyPr/>
          <a:lstStyle>
            <a:lvl1pPr>
              <a:defRPr/>
            </a:lvl1pPr>
          </a:lstStyle>
          <a:p>
            <a:pPr>
              <a:defRPr/>
            </a:pPr>
            <a:fld id="{B99E17C1-BF96-453C-AE5C-1F89E1E8657D}" type="datetime1">
              <a:rPr lang="es-ES"/>
              <a:pPr>
                <a:defRPr/>
              </a:pPr>
              <a:t>22/09/2009</a:t>
            </a:fld>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ED1AC86C-7EF9-4C7B-BF71-9E0B5F4A577E}" type="slidenum">
              <a:rPr lang="es-ES"/>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1150938" y="214313"/>
            <a:ext cx="7793037" cy="1462087"/>
          </a:xfrm>
        </p:spPr>
        <p:txBody>
          <a:bodyPr/>
          <a:lstStyle/>
          <a:p>
            <a:r>
              <a:rPr lang="es-ES" smtClean="0"/>
              <a:t>Haga clic para modificar el estilo de título del patrón</a:t>
            </a:r>
            <a:endParaRPr lang="es-EC"/>
          </a:p>
        </p:txBody>
      </p:sp>
      <p:sp>
        <p:nvSpPr>
          <p:cNvPr id="3" name="2 Marcador de tabla"/>
          <p:cNvSpPr>
            <a:spLocks noGrp="1"/>
          </p:cNvSpPr>
          <p:nvPr>
            <p:ph type="tbl" idx="1"/>
          </p:nvPr>
        </p:nvSpPr>
        <p:spPr>
          <a:xfrm>
            <a:off x="1182688" y="2017713"/>
            <a:ext cx="7772400" cy="4114800"/>
          </a:xfrm>
        </p:spPr>
        <p:txBody>
          <a:bodyPr/>
          <a:lstStyle/>
          <a:p>
            <a:pPr lvl="0"/>
            <a:endParaRPr lang="es-EC" noProof="0"/>
          </a:p>
        </p:txBody>
      </p:sp>
      <p:sp>
        <p:nvSpPr>
          <p:cNvPr id="4" name="Rectangle 11"/>
          <p:cNvSpPr>
            <a:spLocks noGrp="1" noChangeArrowheads="1"/>
          </p:cNvSpPr>
          <p:nvPr>
            <p:ph type="dt" sz="half" idx="10"/>
          </p:nvPr>
        </p:nvSpPr>
        <p:spPr>
          <a:ln/>
        </p:spPr>
        <p:txBody>
          <a:bodyPr/>
          <a:lstStyle>
            <a:lvl1pPr>
              <a:defRPr/>
            </a:lvl1pPr>
          </a:lstStyle>
          <a:p>
            <a:pPr>
              <a:defRPr/>
            </a:pPr>
            <a:fld id="{28C716C7-AFFA-41F9-A329-34327FE5C2D2}" type="datetime1">
              <a:rPr lang="es-ES"/>
              <a:pPr>
                <a:defRPr/>
              </a:pPr>
              <a:t>22/09/2009</a:t>
            </a:fld>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04F197A9-8571-4974-9AF8-0DBA20C2F9EE}" type="slidenum">
              <a:rPr lang="es-ES"/>
              <a:pPr>
                <a:defRPr/>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150938" y="214313"/>
            <a:ext cx="7804150" cy="591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C"/>
          </a:p>
        </p:txBody>
      </p:sp>
      <p:sp>
        <p:nvSpPr>
          <p:cNvPr id="3" name="Rectangle 11"/>
          <p:cNvSpPr>
            <a:spLocks noGrp="1" noChangeArrowheads="1"/>
          </p:cNvSpPr>
          <p:nvPr>
            <p:ph type="dt" sz="half" idx="10"/>
          </p:nvPr>
        </p:nvSpPr>
        <p:spPr>
          <a:ln/>
        </p:spPr>
        <p:txBody>
          <a:bodyPr/>
          <a:lstStyle>
            <a:lvl1pPr>
              <a:defRPr/>
            </a:lvl1pPr>
          </a:lstStyle>
          <a:p>
            <a:pPr>
              <a:defRPr/>
            </a:pPr>
            <a:fld id="{4E675A35-2032-4E0D-AE42-3D013E98068F}" type="datetime1">
              <a:rPr lang="es-ES"/>
              <a:pPr>
                <a:defRPr/>
              </a:pPr>
              <a:t>22/09/2009</a:t>
            </a:fld>
            <a:endParaRPr lang="es-ES"/>
          </a:p>
        </p:txBody>
      </p:sp>
      <p:sp>
        <p:nvSpPr>
          <p:cNvPr id="4" name="Rectangle 12"/>
          <p:cNvSpPr>
            <a:spLocks noGrp="1" noChangeArrowheads="1"/>
          </p:cNvSpPr>
          <p:nvPr>
            <p:ph type="ftr" sz="quarter" idx="11"/>
          </p:nvPr>
        </p:nvSpPr>
        <p:spPr>
          <a:ln/>
        </p:spPr>
        <p:txBody>
          <a:bodyPr/>
          <a:lstStyle>
            <a:lvl1pPr>
              <a:defRPr/>
            </a:lvl1pPr>
          </a:lstStyle>
          <a:p>
            <a:pPr>
              <a:defRPr/>
            </a:pPr>
            <a:endParaRPr lang="es-ES"/>
          </a:p>
        </p:txBody>
      </p:sp>
      <p:sp>
        <p:nvSpPr>
          <p:cNvPr id="5" name="Rectangle 13"/>
          <p:cNvSpPr>
            <a:spLocks noGrp="1" noChangeArrowheads="1"/>
          </p:cNvSpPr>
          <p:nvPr>
            <p:ph type="sldNum" sz="quarter" idx="12"/>
          </p:nvPr>
        </p:nvSpPr>
        <p:spPr>
          <a:ln/>
        </p:spPr>
        <p:txBody>
          <a:bodyPr/>
          <a:lstStyle>
            <a:lvl1pPr>
              <a:defRPr/>
            </a:lvl1pPr>
          </a:lstStyle>
          <a:p>
            <a:pPr>
              <a:defRPr/>
            </a:pPr>
            <a:fld id="{E4E40551-A873-4A85-BD60-42DB576FE002}"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1"/>
          <p:cNvSpPr>
            <a:spLocks noGrp="1" noChangeArrowheads="1"/>
          </p:cNvSpPr>
          <p:nvPr>
            <p:ph type="dt" sz="half" idx="10"/>
          </p:nvPr>
        </p:nvSpPr>
        <p:spPr>
          <a:ln/>
        </p:spPr>
        <p:txBody>
          <a:bodyPr/>
          <a:lstStyle>
            <a:lvl1pPr>
              <a:defRPr/>
            </a:lvl1pPr>
          </a:lstStyle>
          <a:p>
            <a:pPr>
              <a:defRPr/>
            </a:pPr>
            <a:fld id="{E02C4F6C-90D0-4B20-9DD9-5DEC5BD6A189}" type="datetime1">
              <a:rPr lang="es-ES"/>
              <a:pPr>
                <a:defRPr/>
              </a:pPr>
              <a:t>22/09/2009</a:t>
            </a:fld>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85085B2D-C78A-4D22-B41B-B8405311127B}"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11"/>
          <p:cNvSpPr>
            <a:spLocks noGrp="1" noChangeArrowheads="1"/>
          </p:cNvSpPr>
          <p:nvPr>
            <p:ph type="dt" sz="half" idx="10"/>
          </p:nvPr>
        </p:nvSpPr>
        <p:spPr>
          <a:ln/>
        </p:spPr>
        <p:txBody>
          <a:bodyPr/>
          <a:lstStyle>
            <a:lvl1pPr>
              <a:defRPr/>
            </a:lvl1pPr>
          </a:lstStyle>
          <a:p>
            <a:pPr>
              <a:defRPr/>
            </a:pPr>
            <a:fld id="{EA3CC5B0-ED36-4D48-94B4-063B063ADD20}" type="datetime1">
              <a:rPr lang="es-ES"/>
              <a:pPr>
                <a:defRPr/>
              </a:pPr>
              <a:t>22/09/2009</a:t>
            </a:fld>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0CDDAA5A-4081-4E18-8797-7C5AF4D04C90}"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11"/>
          <p:cNvSpPr>
            <a:spLocks noGrp="1" noChangeArrowheads="1"/>
          </p:cNvSpPr>
          <p:nvPr>
            <p:ph type="dt" sz="half" idx="10"/>
          </p:nvPr>
        </p:nvSpPr>
        <p:spPr>
          <a:ln/>
        </p:spPr>
        <p:txBody>
          <a:bodyPr/>
          <a:lstStyle>
            <a:lvl1pPr>
              <a:defRPr/>
            </a:lvl1pPr>
          </a:lstStyle>
          <a:p>
            <a:pPr>
              <a:defRPr/>
            </a:pPr>
            <a:fld id="{7841BD9D-1039-47ED-8E70-E94BCC3CDFC0}" type="datetime1">
              <a:rPr lang="es-ES"/>
              <a:pPr>
                <a:defRPr/>
              </a:pPr>
              <a:t>22/09/2009</a:t>
            </a:fld>
            <a:endParaRPr lang="es-ES"/>
          </a:p>
        </p:txBody>
      </p:sp>
      <p:sp>
        <p:nvSpPr>
          <p:cNvPr id="6" name="Rectangle 12"/>
          <p:cNvSpPr>
            <a:spLocks noGrp="1" noChangeArrowheads="1"/>
          </p:cNvSpPr>
          <p:nvPr>
            <p:ph type="ftr" sz="quarter" idx="11"/>
          </p:nvPr>
        </p:nvSpPr>
        <p:spPr>
          <a:ln/>
        </p:spPr>
        <p:txBody>
          <a:bodyPr/>
          <a:lstStyle>
            <a:lvl1pPr>
              <a:defRPr/>
            </a:lvl1pPr>
          </a:lstStyle>
          <a:p>
            <a:pPr>
              <a:defRPr/>
            </a:pPr>
            <a:endParaRPr lang="es-ES"/>
          </a:p>
        </p:txBody>
      </p:sp>
      <p:sp>
        <p:nvSpPr>
          <p:cNvPr id="7" name="Rectangle 13"/>
          <p:cNvSpPr>
            <a:spLocks noGrp="1" noChangeArrowheads="1"/>
          </p:cNvSpPr>
          <p:nvPr>
            <p:ph type="sldNum" sz="quarter" idx="12"/>
          </p:nvPr>
        </p:nvSpPr>
        <p:spPr>
          <a:ln/>
        </p:spPr>
        <p:txBody>
          <a:bodyPr/>
          <a:lstStyle>
            <a:lvl1pPr>
              <a:defRPr/>
            </a:lvl1pPr>
          </a:lstStyle>
          <a:p>
            <a:pPr>
              <a:defRPr/>
            </a:pPr>
            <a:fld id="{7333173A-37C0-4673-869A-D5B9305E4026}"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11"/>
          <p:cNvSpPr>
            <a:spLocks noGrp="1" noChangeArrowheads="1"/>
          </p:cNvSpPr>
          <p:nvPr>
            <p:ph type="dt" sz="half" idx="10"/>
          </p:nvPr>
        </p:nvSpPr>
        <p:spPr>
          <a:ln/>
        </p:spPr>
        <p:txBody>
          <a:bodyPr/>
          <a:lstStyle>
            <a:lvl1pPr>
              <a:defRPr/>
            </a:lvl1pPr>
          </a:lstStyle>
          <a:p>
            <a:pPr>
              <a:defRPr/>
            </a:pPr>
            <a:fld id="{C847DA94-0451-4B79-A1DA-2AE3A84FB5DB}" type="datetime1">
              <a:rPr lang="es-ES"/>
              <a:pPr>
                <a:defRPr/>
              </a:pPr>
              <a:t>22/09/2009</a:t>
            </a:fld>
            <a:endParaRPr lang="es-ES"/>
          </a:p>
        </p:txBody>
      </p:sp>
      <p:sp>
        <p:nvSpPr>
          <p:cNvPr id="8" name="Rectangle 12"/>
          <p:cNvSpPr>
            <a:spLocks noGrp="1" noChangeArrowheads="1"/>
          </p:cNvSpPr>
          <p:nvPr>
            <p:ph type="ftr" sz="quarter" idx="11"/>
          </p:nvPr>
        </p:nvSpPr>
        <p:spPr>
          <a:ln/>
        </p:spPr>
        <p:txBody>
          <a:bodyPr/>
          <a:lstStyle>
            <a:lvl1pPr>
              <a:defRPr/>
            </a:lvl1pPr>
          </a:lstStyle>
          <a:p>
            <a:pPr>
              <a:defRPr/>
            </a:pPr>
            <a:endParaRPr lang="es-ES"/>
          </a:p>
        </p:txBody>
      </p:sp>
      <p:sp>
        <p:nvSpPr>
          <p:cNvPr id="9" name="Rectangle 13"/>
          <p:cNvSpPr>
            <a:spLocks noGrp="1" noChangeArrowheads="1"/>
          </p:cNvSpPr>
          <p:nvPr>
            <p:ph type="sldNum" sz="quarter" idx="12"/>
          </p:nvPr>
        </p:nvSpPr>
        <p:spPr>
          <a:ln/>
        </p:spPr>
        <p:txBody>
          <a:bodyPr/>
          <a:lstStyle>
            <a:lvl1pPr>
              <a:defRPr/>
            </a:lvl1pPr>
          </a:lstStyle>
          <a:p>
            <a:pPr>
              <a:defRPr/>
            </a:pPr>
            <a:fld id="{F48CBACB-89B3-4D5A-924B-BE7B9C449211}"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11"/>
          <p:cNvSpPr>
            <a:spLocks noGrp="1" noChangeArrowheads="1"/>
          </p:cNvSpPr>
          <p:nvPr>
            <p:ph type="dt" sz="half" idx="10"/>
          </p:nvPr>
        </p:nvSpPr>
        <p:spPr>
          <a:ln/>
        </p:spPr>
        <p:txBody>
          <a:bodyPr/>
          <a:lstStyle>
            <a:lvl1pPr>
              <a:defRPr/>
            </a:lvl1pPr>
          </a:lstStyle>
          <a:p>
            <a:pPr>
              <a:defRPr/>
            </a:pPr>
            <a:fld id="{6F0895F9-02EA-47AA-988F-DA900194BFC8}" type="datetime1">
              <a:rPr lang="es-ES"/>
              <a:pPr>
                <a:defRPr/>
              </a:pPr>
              <a:t>22/09/2009</a:t>
            </a:fld>
            <a:endParaRPr lang="es-ES"/>
          </a:p>
        </p:txBody>
      </p:sp>
      <p:sp>
        <p:nvSpPr>
          <p:cNvPr id="4" name="Rectangle 12"/>
          <p:cNvSpPr>
            <a:spLocks noGrp="1" noChangeArrowheads="1"/>
          </p:cNvSpPr>
          <p:nvPr>
            <p:ph type="ftr" sz="quarter" idx="11"/>
          </p:nvPr>
        </p:nvSpPr>
        <p:spPr>
          <a:ln/>
        </p:spPr>
        <p:txBody>
          <a:bodyPr/>
          <a:lstStyle>
            <a:lvl1pPr>
              <a:defRPr/>
            </a:lvl1pPr>
          </a:lstStyle>
          <a:p>
            <a:pPr>
              <a:defRPr/>
            </a:pPr>
            <a:endParaRPr lang="es-ES"/>
          </a:p>
        </p:txBody>
      </p:sp>
      <p:sp>
        <p:nvSpPr>
          <p:cNvPr id="5" name="Rectangle 13"/>
          <p:cNvSpPr>
            <a:spLocks noGrp="1" noChangeArrowheads="1"/>
          </p:cNvSpPr>
          <p:nvPr>
            <p:ph type="sldNum" sz="quarter" idx="12"/>
          </p:nvPr>
        </p:nvSpPr>
        <p:spPr>
          <a:ln/>
        </p:spPr>
        <p:txBody>
          <a:bodyPr/>
          <a:lstStyle>
            <a:lvl1pPr>
              <a:defRPr/>
            </a:lvl1pPr>
          </a:lstStyle>
          <a:p>
            <a:pPr>
              <a:defRPr/>
            </a:pPr>
            <a:fld id="{0BDABD55-587F-452E-8335-61335826214D}"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34E62750-D482-411E-A8B4-A3DE3CE541A3}" type="datetime1">
              <a:rPr lang="es-ES"/>
              <a:pPr>
                <a:defRPr/>
              </a:pPr>
              <a:t>22/09/2009</a:t>
            </a:fld>
            <a:endParaRPr lang="es-ES"/>
          </a:p>
        </p:txBody>
      </p:sp>
      <p:sp>
        <p:nvSpPr>
          <p:cNvPr id="3" name="Rectangle 12"/>
          <p:cNvSpPr>
            <a:spLocks noGrp="1" noChangeArrowheads="1"/>
          </p:cNvSpPr>
          <p:nvPr>
            <p:ph type="ftr" sz="quarter" idx="11"/>
          </p:nvPr>
        </p:nvSpPr>
        <p:spPr>
          <a:ln/>
        </p:spPr>
        <p:txBody>
          <a:bodyPr/>
          <a:lstStyle>
            <a:lvl1pPr>
              <a:defRPr/>
            </a:lvl1pPr>
          </a:lstStyle>
          <a:p>
            <a:pPr>
              <a:defRPr/>
            </a:pPr>
            <a:endParaRPr lang="es-ES"/>
          </a:p>
        </p:txBody>
      </p:sp>
      <p:sp>
        <p:nvSpPr>
          <p:cNvPr id="4" name="Rectangle 13"/>
          <p:cNvSpPr>
            <a:spLocks noGrp="1" noChangeArrowheads="1"/>
          </p:cNvSpPr>
          <p:nvPr>
            <p:ph type="sldNum" sz="quarter" idx="12"/>
          </p:nvPr>
        </p:nvSpPr>
        <p:spPr>
          <a:ln/>
        </p:spPr>
        <p:txBody>
          <a:bodyPr/>
          <a:lstStyle>
            <a:lvl1pPr>
              <a:defRPr/>
            </a:lvl1pPr>
          </a:lstStyle>
          <a:p>
            <a:pPr>
              <a:defRPr/>
            </a:pPr>
            <a:fld id="{885E16B4-30D0-478E-98C6-45532AC5C74B}"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1"/>
          <p:cNvSpPr>
            <a:spLocks noGrp="1" noChangeArrowheads="1"/>
          </p:cNvSpPr>
          <p:nvPr>
            <p:ph type="dt" sz="half" idx="10"/>
          </p:nvPr>
        </p:nvSpPr>
        <p:spPr>
          <a:ln/>
        </p:spPr>
        <p:txBody>
          <a:bodyPr/>
          <a:lstStyle>
            <a:lvl1pPr>
              <a:defRPr/>
            </a:lvl1pPr>
          </a:lstStyle>
          <a:p>
            <a:pPr>
              <a:defRPr/>
            </a:pPr>
            <a:fld id="{0C69CB01-1B96-4846-8399-FD4EA8960B4A}" type="datetime1">
              <a:rPr lang="es-ES"/>
              <a:pPr>
                <a:defRPr/>
              </a:pPr>
              <a:t>22/09/2009</a:t>
            </a:fld>
            <a:endParaRPr lang="es-ES"/>
          </a:p>
        </p:txBody>
      </p:sp>
      <p:sp>
        <p:nvSpPr>
          <p:cNvPr id="6" name="Rectangle 12"/>
          <p:cNvSpPr>
            <a:spLocks noGrp="1" noChangeArrowheads="1"/>
          </p:cNvSpPr>
          <p:nvPr>
            <p:ph type="ftr" sz="quarter" idx="11"/>
          </p:nvPr>
        </p:nvSpPr>
        <p:spPr>
          <a:ln/>
        </p:spPr>
        <p:txBody>
          <a:bodyPr/>
          <a:lstStyle>
            <a:lvl1pPr>
              <a:defRPr/>
            </a:lvl1pPr>
          </a:lstStyle>
          <a:p>
            <a:pPr>
              <a:defRPr/>
            </a:pPr>
            <a:endParaRPr lang="es-ES"/>
          </a:p>
        </p:txBody>
      </p:sp>
      <p:sp>
        <p:nvSpPr>
          <p:cNvPr id="7" name="Rectangle 13"/>
          <p:cNvSpPr>
            <a:spLocks noGrp="1" noChangeArrowheads="1"/>
          </p:cNvSpPr>
          <p:nvPr>
            <p:ph type="sldNum" sz="quarter" idx="12"/>
          </p:nvPr>
        </p:nvSpPr>
        <p:spPr>
          <a:ln/>
        </p:spPr>
        <p:txBody>
          <a:bodyPr/>
          <a:lstStyle>
            <a:lvl1pPr>
              <a:defRPr/>
            </a:lvl1pPr>
          </a:lstStyle>
          <a:p>
            <a:pPr>
              <a:defRPr/>
            </a:pPr>
            <a:fld id="{262D324C-D316-4D30-A7F7-EB009265E67B}"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1"/>
          <p:cNvSpPr>
            <a:spLocks noGrp="1" noChangeArrowheads="1"/>
          </p:cNvSpPr>
          <p:nvPr>
            <p:ph type="dt" sz="half" idx="10"/>
          </p:nvPr>
        </p:nvSpPr>
        <p:spPr>
          <a:ln/>
        </p:spPr>
        <p:txBody>
          <a:bodyPr/>
          <a:lstStyle>
            <a:lvl1pPr>
              <a:defRPr/>
            </a:lvl1pPr>
          </a:lstStyle>
          <a:p>
            <a:pPr>
              <a:defRPr/>
            </a:pPr>
            <a:fld id="{1681BBCE-D970-417E-82C4-FFE0D1CF0CD1}" type="datetime1">
              <a:rPr lang="es-ES"/>
              <a:pPr>
                <a:defRPr/>
              </a:pPr>
              <a:t>22/09/2009</a:t>
            </a:fld>
            <a:endParaRPr lang="es-ES"/>
          </a:p>
        </p:txBody>
      </p:sp>
      <p:sp>
        <p:nvSpPr>
          <p:cNvPr id="6" name="Rectangle 12"/>
          <p:cNvSpPr>
            <a:spLocks noGrp="1" noChangeArrowheads="1"/>
          </p:cNvSpPr>
          <p:nvPr>
            <p:ph type="ftr" sz="quarter" idx="11"/>
          </p:nvPr>
        </p:nvSpPr>
        <p:spPr>
          <a:ln/>
        </p:spPr>
        <p:txBody>
          <a:bodyPr/>
          <a:lstStyle>
            <a:lvl1pPr>
              <a:defRPr/>
            </a:lvl1pPr>
          </a:lstStyle>
          <a:p>
            <a:pPr>
              <a:defRPr/>
            </a:pPr>
            <a:endParaRPr lang="es-ES"/>
          </a:p>
        </p:txBody>
      </p:sp>
      <p:sp>
        <p:nvSpPr>
          <p:cNvPr id="7" name="Rectangle 13"/>
          <p:cNvSpPr>
            <a:spLocks noGrp="1" noChangeArrowheads="1"/>
          </p:cNvSpPr>
          <p:nvPr>
            <p:ph type="sldNum" sz="quarter" idx="12"/>
          </p:nvPr>
        </p:nvSpPr>
        <p:spPr>
          <a:ln/>
        </p:spPr>
        <p:txBody>
          <a:bodyPr/>
          <a:lstStyle>
            <a:lvl1pPr>
              <a:defRPr/>
            </a:lvl1pPr>
          </a:lstStyle>
          <a:p>
            <a:pPr>
              <a:defRPr/>
            </a:pPr>
            <a:fld id="{EECD10CA-8205-4A61-A097-4C2D790BD380}"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s-ES" sz="2400"/>
          </a:p>
        </p:txBody>
      </p:sp>
      <p:sp>
        <p:nvSpPr>
          <p:cNvPr id="40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s-ES" sz="2400"/>
          </a:p>
        </p:txBody>
      </p:sp>
      <p:sp>
        <p:nvSpPr>
          <p:cNvPr id="410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s-ES" sz="2400"/>
          </a:p>
        </p:txBody>
      </p:sp>
      <p:sp>
        <p:nvSpPr>
          <p:cNvPr id="41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s-ES" sz="2400"/>
          </a:p>
        </p:txBody>
      </p:sp>
      <p:sp>
        <p:nvSpPr>
          <p:cNvPr id="41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s-ES" sz="2400"/>
          </a:p>
        </p:txBody>
      </p:sp>
      <p:sp>
        <p:nvSpPr>
          <p:cNvPr id="410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s-ES" sz="2400"/>
          </a:p>
        </p:txBody>
      </p:sp>
      <p:sp>
        <p:nvSpPr>
          <p:cNvPr id="41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s-ES" sz="2400"/>
          </a:p>
        </p:txBody>
      </p:sp>
      <p:sp>
        <p:nvSpPr>
          <p:cNvPr id="5129"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ES" smtClean="0"/>
              <a:t>Haga clic para cambiar el estilo de título	</a:t>
            </a:r>
          </a:p>
        </p:txBody>
      </p:sp>
      <p:sp>
        <p:nvSpPr>
          <p:cNvPr id="5130"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fld id="{91229019-AFA9-44C9-952F-C81F49AB894F}" type="datetime1">
              <a:rPr lang="es-ES"/>
              <a:pPr>
                <a:defRPr/>
              </a:pPr>
              <a:t>22/09/2009</a:t>
            </a:fld>
            <a:endParaRPr lang="es-E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vl1pPr>
          </a:lstStyle>
          <a:p>
            <a:pPr>
              <a:defRPr/>
            </a:pPr>
            <a:endParaRPr lang="es-E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91E9B089-C350-4F98-921A-A106E351BBDA}" type="slidenum">
              <a:rPr lang="es-ES"/>
              <a:pPr>
                <a:defRPr/>
              </a:pPr>
              <a:t>‹Nº›</a:t>
            </a:fld>
            <a:endParaRPr lang="es-ES"/>
          </a:p>
        </p:txBody>
      </p:sp>
      <p:pic>
        <p:nvPicPr>
          <p:cNvPr id="5134" name="Picture 14"/>
          <p:cNvPicPr>
            <a:picLocks noChangeAspect="1" noChangeArrowheads="1"/>
          </p:cNvPicPr>
          <p:nvPr userDrawn="1"/>
        </p:nvPicPr>
        <p:blipFill>
          <a:blip r:embed="rId15"/>
          <a:srcRect/>
          <a:stretch>
            <a:fillRect/>
          </a:stretch>
        </p:blipFill>
        <p:spPr bwMode="auto">
          <a:xfrm>
            <a:off x="8277225" y="33338"/>
            <a:ext cx="828675" cy="838200"/>
          </a:xfrm>
          <a:prstGeom prst="rect">
            <a:avLst/>
          </a:prstGeom>
          <a:noFill/>
          <a:ln w="9525">
            <a:noFill/>
            <a:miter lim="800000"/>
            <a:headEnd/>
            <a:tailEnd/>
          </a:ln>
        </p:spPr>
      </p:pic>
      <p:sp>
        <p:nvSpPr>
          <p:cNvPr id="1040" name="Line 16"/>
          <p:cNvSpPr>
            <a:spLocks noChangeShapeType="1"/>
          </p:cNvSpPr>
          <p:nvPr userDrawn="1"/>
        </p:nvSpPr>
        <p:spPr bwMode="auto">
          <a:xfrm>
            <a:off x="611188" y="6165850"/>
            <a:ext cx="8353425" cy="0"/>
          </a:xfrm>
          <a:prstGeom prst="line">
            <a:avLst/>
          </a:prstGeom>
          <a:noFill/>
          <a:ln w="28575">
            <a:solidFill>
              <a:schemeClr val="tx2"/>
            </a:solidFill>
            <a:round/>
            <a:headEnd/>
            <a:tailEnd/>
          </a:ln>
          <a:effectLst/>
        </p:spPr>
        <p:txBody>
          <a:bodyPr/>
          <a:lstStyle/>
          <a:p>
            <a:pPr>
              <a:defRPr/>
            </a:pPr>
            <a:endParaRPr lang="es-EC"/>
          </a:p>
        </p:txBody>
      </p:sp>
    </p:spTree>
  </p:cSld>
  <p:clrMap bg1="lt1" tx1="dk1" bg2="lt2" tx2="dk2" accent1="accent1" accent2="accent2" accent3="accent3" accent4="accent4" accent5="accent5" accent6="accent6" hlink="hlink" folHlink="folHlink"/>
  <p:sldLayoutIdLst>
    <p:sldLayoutId id="2147483855"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 id="2147483854" r:id="rId13"/>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Gr_fico_de_Microsoft_Office_Excel1.xls"/><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oleObject" Target="../embeddings/Gr_fico_de_Microsoft_Office_Excel2.xls"/></Relationships>
</file>

<file path=ppt/slides/_rels/slide16.xml.rels><?xml version="1.0" encoding="UTF-8" standalone="yes"?>
<Relationships xmlns="http://schemas.openxmlformats.org/package/2006/relationships"><Relationship Id="rId3" Type="http://schemas.openxmlformats.org/officeDocument/2006/relationships/oleObject" Target="../embeddings/Gr_fico_de_Microsoft_Office_Excel3.xls"/><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oleObject" Target="../embeddings/Gr_fico_de_Microsoft_Office_Excel4.xls"/></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a:spLocks noGrp="1" noChangeArrowheads="1"/>
          </p:cNvSpPr>
          <p:nvPr>
            <p:ph type="sldNum" sz="quarter" idx="12"/>
          </p:nvPr>
        </p:nvSpPr>
        <p:spPr>
          <a:noFill/>
        </p:spPr>
        <p:txBody>
          <a:bodyPr/>
          <a:lstStyle/>
          <a:p>
            <a:fld id="{2B0B6E1D-B635-45ED-92C2-8C7CDA741625}" type="slidenum">
              <a:rPr lang="es-ES" smtClean="0"/>
              <a:pPr/>
              <a:t>1</a:t>
            </a:fld>
            <a:endParaRPr lang="es-ES" smtClean="0"/>
          </a:p>
        </p:txBody>
      </p:sp>
      <p:sp>
        <p:nvSpPr>
          <p:cNvPr id="7171" name="Rectangle 4"/>
          <p:cNvSpPr>
            <a:spLocks noGrp="1" noChangeArrowheads="1"/>
          </p:cNvSpPr>
          <p:nvPr>
            <p:ph type="title"/>
          </p:nvPr>
        </p:nvSpPr>
        <p:spPr>
          <a:xfrm>
            <a:off x="1116013" y="404813"/>
            <a:ext cx="7215187" cy="2714625"/>
          </a:xfrm>
        </p:spPr>
        <p:txBody>
          <a:bodyPr/>
          <a:lstStyle/>
          <a:p>
            <a:pPr algn="ctr" eaLnBrk="1" hangingPunct="1"/>
            <a:r>
              <a:rPr lang="es-EC" sz="2800" b="1" smtClean="0">
                <a:latin typeface="Arial" charset="0"/>
              </a:rPr>
              <a:t/>
            </a:r>
            <a:br>
              <a:rPr lang="es-EC" sz="2800" b="1" smtClean="0">
                <a:latin typeface="Arial" charset="0"/>
              </a:rPr>
            </a:br>
            <a:r>
              <a:rPr lang="es-EC" sz="2800" b="1" smtClean="0">
                <a:latin typeface="Arial" charset="0"/>
              </a:rPr>
              <a:t>“</a:t>
            </a:r>
            <a:r>
              <a:rPr lang="es-ES" sz="3000" b="1" smtClean="0">
                <a:latin typeface="Arial" charset="0"/>
              </a:rPr>
              <a:t>Creación de una Residencia Universitaria para los estudiantes de la ESPOL”</a:t>
            </a:r>
            <a:r>
              <a:rPr lang="es-ES" sz="3000" smtClean="0">
                <a:latin typeface="Arial" charset="0"/>
              </a:rPr>
              <a:t> </a:t>
            </a:r>
            <a:r>
              <a:rPr lang="es-EC" sz="3000" b="1" smtClean="0">
                <a:latin typeface="Arial" charset="0"/>
              </a:rPr>
              <a:t/>
            </a:r>
            <a:br>
              <a:rPr lang="es-EC" sz="3000" b="1" smtClean="0">
                <a:latin typeface="Arial" charset="0"/>
              </a:rPr>
            </a:br>
            <a:r>
              <a:rPr lang="es-EC" sz="2800" b="1" smtClean="0">
                <a:latin typeface="Arial" charset="0"/>
              </a:rPr>
              <a:t/>
            </a:r>
            <a:br>
              <a:rPr lang="es-EC" sz="2800" b="1" smtClean="0">
                <a:latin typeface="Arial" charset="0"/>
              </a:rPr>
            </a:br>
            <a:endParaRPr lang="es-ES" sz="2800" b="1" smtClean="0">
              <a:latin typeface="Arial" charset="0"/>
            </a:endParaRPr>
          </a:p>
        </p:txBody>
      </p:sp>
      <p:pic>
        <p:nvPicPr>
          <p:cNvPr id="7172" name="Picture 6"/>
          <p:cNvPicPr>
            <a:picLocks noChangeAspect="1" noChangeArrowheads="1"/>
          </p:cNvPicPr>
          <p:nvPr/>
        </p:nvPicPr>
        <p:blipFill>
          <a:blip r:embed="rId2"/>
          <a:srcRect/>
          <a:stretch>
            <a:fillRect/>
          </a:stretch>
        </p:blipFill>
        <p:spPr bwMode="auto">
          <a:xfrm>
            <a:off x="2051050" y="2852738"/>
            <a:ext cx="4968875" cy="2376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3"/>
          <p:cNvSpPr>
            <a:spLocks noGrp="1" noChangeArrowheads="1"/>
          </p:cNvSpPr>
          <p:nvPr>
            <p:ph type="sldNum" sz="quarter" idx="12"/>
          </p:nvPr>
        </p:nvSpPr>
        <p:spPr>
          <a:noFill/>
        </p:spPr>
        <p:txBody>
          <a:bodyPr/>
          <a:lstStyle/>
          <a:p>
            <a:fld id="{16DDF4A4-F1AF-4B3B-8A86-8AFF10458DBE}" type="slidenum">
              <a:rPr lang="es-ES" smtClean="0"/>
              <a:pPr/>
              <a:t>10</a:t>
            </a:fld>
            <a:endParaRPr lang="es-ES" smtClean="0"/>
          </a:p>
        </p:txBody>
      </p:sp>
      <p:sp>
        <p:nvSpPr>
          <p:cNvPr id="14339" name="1 Título"/>
          <p:cNvSpPr>
            <a:spLocks noGrp="1"/>
          </p:cNvSpPr>
          <p:nvPr>
            <p:ph type="title"/>
          </p:nvPr>
        </p:nvSpPr>
        <p:spPr>
          <a:xfrm>
            <a:off x="-1044575" y="630238"/>
            <a:ext cx="8229600" cy="1143000"/>
          </a:xfrm>
        </p:spPr>
        <p:txBody>
          <a:bodyPr/>
          <a:lstStyle/>
          <a:p>
            <a:pPr algn="ctr"/>
            <a:r>
              <a:rPr lang="es-ES" sz="3000" smtClean="0">
                <a:solidFill>
                  <a:schemeClr val="hlink"/>
                </a:solidFill>
                <a:latin typeface="Arial" charset="0"/>
              </a:rPr>
              <a:t>Plan de Marketing</a:t>
            </a:r>
          </a:p>
        </p:txBody>
      </p:sp>
      <p:graphicFrame>
        <p:nvGraphicFramePr>
          <p:cNvPr id="8243" name="Group 51"/>
          <p:cNvGraphicFramePr>
            <a:graphicFrameLocks noGrp="1"/>
          </p:cNvGraphicFramePr>
          <p:nvPr/>
        </p:nvGraphicFramePr>
        <p:xfrm>
          <a:off x="1187450" y="2574925"/>
          <a:ext cx="7056438" cy="2719388"/>
        </p:xfrm>
        <a:graphic>
          <a:graphicData uri="http://schemas.openxmlformats.org/drawingml/2006/table">
            <a:tbl>
              <a:tblPr/>
              <a:tblGrid>
                <a:gridCol w="3249613"/>
                <a:gridCol w="3806825"/>
              </a:tblGrid>
              <a:tr h="4445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ea typeface="Times New Roman" pitchFamily="18" charset="0"/>
                          <a:cs typeface="Arial" charset="0"/>
                        </a:rPr>
                        <a:t>Producto</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99CC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ea typeface="Times New Roman" pitchFamily="18" charset="0"/>
                          <a:cs typeface="Arial" charset="0"/>
                        </a:rPr>
                        <a:t>Precio</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6270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ea typeface="Times New Roman" pitchFamily="18" charset="0"/>
                          <a:cs typeface="Arial" charset="0"/>
                        </a:rPr>
                        <a:t>Instalaciones modernas, seguridad, confort</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ea typeface="Times New Roman" pitchFamily="18" charset="0"/>
                          <a:cs typeface="Arial" charset="0"/>
                        </a:rPr>
                        <a:t>Acorde al promedio del mercado y sus expectativas</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ea typeface="Times New Roman" pitchFamily="18" charset="0"/>
                          <a:cs typeface="Arial" charset="0"/>
                        </a:rPr>
                        <a:t>Plaza</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ea typeface="Times New Roman" pitchFamily="18" charset="0"/>
                          <a:cs typeface="Arial" charset="0"/>
                        </a:rPr>
                        <a:t>Promoci</a:t>
                      </a:r>
                      <a:r>
                        <a:rPr kumimoji="0" lang="es-ES" sz="1800" b="1" i="0" u="none" strike="noStrike" cap="none" normalizeH="0" baseline="0" smtClean="0">
                          <a:ln>
                            <a:noFill/>
                          </a:ln>
                          <a:solidFill>
                            <a:srgbClr val="000000"/>
                          </a:solidFill>
                          <a:effectLst/>
                          <a:latin typeface="Tahoma"/>
                          <a:ea typeface="Times New Roman" pitchFamily="18" charset="0"/>
                          <a:cs typeface="Arial" charset="0"/>
                        </a:rPr>
                        <a:t>ó</a:t>
                      </a:r>
                      <a:r>
                        <a:rPr kumimoji="0" lang="es-ES" sz="1800" b="1" i="0" u="none" strike="noStrike" cap="none" normalizeH="0" baseline="0" smtClean="0">
                          <a:ln>
                            <a:noFill/>
                          </a:ln>
                          <a:solidFill>
                            <a:srgbClr val="000000"/>
                          </a:solidFill>
                          <a:effectLst/>
                          <a:latin typeface="Arial" charset="0"/>
                          <a:ea typeface="Times New Roman" pitchFamily="18" charset="0"/>
                          <a:cs typeface="Arial" charset="0"/>
                        </a:rPr>
                        <a:t>n</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99CCFF"/>
                    </a:solidFill>
                  </a:tcPr>
                </a:tc>
              </a:tr>
              <a:tr h="9921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ea typeface="Times New Roman" pitchFamily="18" charset="0"/>
                          <a:cs typeface="Arial" charset="0"/>
                        </a:rPr>
                        <a:t>Estar</a:t>
                      </a:r>
                      <a:r>
                        <a:rPr kumimoji="0" lang="es-ES" sz="1800" b="0" i="0" u="none" strike="noStrike" cap="none" normalizeH="0" baseline="0" smtClean="0">
                          <a:ln>
                            <a:noFill/>
                          </a:ln>
                          <a:solidFill>
                            <a:srgbClr val="000000"/>
                          </a:solidFill>
                          <a:effectLst/>
                          <a:latin typeface="Tahoma"/>
                          <a:ea typeface="Times New Roman" pitchFamily="18" charset="0"/>
                          <a:cs typeface="Arial" charset="0"/>
                        </a:rPr>
                        <a:t>á</a:t>
                      </a:r>
                      <a:r>
                        <a:rPr kumimoji="0" lang="es-ES" sz="1800" b="0" i="0" u="none" strike="noStrike" cap="none" normalizeH="0" baseline="0" smtClean="0">
                          <a:ln>
                            <a:noFill/>
                          </a:ln>
                          <a:solidFill>
                            <a:srgbClr val="000000"/>
                          </a:solidFill>
                          <a:effectLst/>
                          <a:latin typeface="Arial" charset="0"/>
                          <a:ea typeface="Times New Roman" pitchFamily="18" charset="0"/>
                          <a:cs typeface="Arial" charset="0"/>
                        </a:rPr>
                        <a:t> ubicado en el Campus Gustavo Galindo Velasco </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ea typeface="Times New Roman" pitchFamily="18" charset="0"/>
                          <a:cs typeface="Arial" charset="0"/>
                        </a:rPr>
                        <a:t>Presentaci</a:t>
                      </a:r>
                      <a:r>
                        <a:rPr kumimoji="0" lang="es-ES" sz="1800" b="0" i="0" u="none" strike="noStrike" cap="none" normalizeH="0" baseline="0" smtClean="0">
                          <a:ln>
                            <a:noFill/>
                          </a:ln>
                          <a:solidFill>
                            <a:srgbClr val="000000"/>
                          </a:solidFill>
                          <a:effectLst/>
                          <a:latin typeface="Tahoma"/>
                          <a:ea typeface="Times New Roman" pitchFamily="18" charset="0"/>
                          <a:cs typeface="Arial" charset="0"/>
                        </a:rPr>
                        <a:t>ó</a:t>
                      </a:r>
                      <a:r>
                        <a:rPr kumimoji="0" lang="es-ES" sz="1800" b="0" i="0" u="none" strike="noStrike" cap="none" normalizeH="0" baseline="0" smtClean="0">
                          <a:ln>
                            <a:noFill/>
                          </a:ln>
                          <a:solidFill>
                            <a:srgbClr val="000000"/>
                          </a:solidFill>
                          <a:effectLst/>
                          <a:latin typeface="Arial" charset="0"/>
                          <a:ea typeface="Times New Roman" pitchFamily="18" charset="0"/>
                          <a:cs typeface="Arial" charset="0"/>
                        </a:rPr>
                        <a:t>n de los beneficios del servicio a los estudiantes y padre de familia a trav</a:t>
                      </a:r>
                      <a:r>
                        <a:rPr kumimoji="0" lang="es-ES" sz="1800" b="0" i="0" u="none" strike="noStrike" cap="none" normalizeH="0" baseline="0" smtClean="0">
                          <a:ln>
                            <a:noFill/>
                          </a:ln>
                          <a:solidFill>
                            <a:srgbClr val="000000"/>
                          </a:solidFill>
                          <a:effectLst/>
                          <a:latin typeface="Tahoma"/>
                          <a:ea typeface="Times New Roman" pitchFamily="18" charset="0"/>
                          <a:cs typeface="Arial" charset="0"/>
                        </a:rPr>
                        <a:t>é</a:t>
                      </a:r>
                      <a:r>
                        <a:rPr kumimoji="0" lang="es-ES" sz="1800" b="0" i="0" u="none" strike="noStrike" cap="none" normalizeH="0" baseline="0" smtClean="0">
                          <a:ln>
                            <a:noFill/>
                          </a:ln>
                          <a:solidFill>
                            <a:srgbClr val="000000"/>
                          </a:solidFill>
                          <a:effectLst/>
                          <a:latin typeface="Arial" charset="0"/>
                          <a:ea typeface="Times New Roman" pitchFamily="18" charset="0"/>
                          <a:cs typeface="Arial" charset="0"/>
                        </a:rPr>
                        <a:t>s de medios publicitarios </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3"/>
          <p:cNvSpPr>
            <a:spLocks noGrp="1" noChangeArrowheads="1"/>
          </p:cNvSpPr>
          <p:nvPr>
            <p:ph type="sldNum" sz="quarter" idx="12"/>
          </p:nvPr>
        </p:nvSpPr>
        <p:spPr>
          <a:noFill/>
        </p:spPr>
        <p:txBody>
          <a:bodyPr/>
          <a:lstStyle/>
          <a:p>
            <a:fld id="{5F97DC9A-48C8-4FBB-A600-B819ADB41C9C}" type="slidenum">
              <a:rPr lang="es-ES" smtClean="0"/>
              <a:pPr/>
              <a:t>11</a:t>
            </a:fld>
            <a:endParaRPr lang="es-ES" smtClean="0"/>
          </a:p>
        </p:txBody>
      </p:sp>
      <p:sp>
        <p:nvSpPr>
          <p:cNvPr id="15363" name="AutoShape 15"/>
          <p:cNvSpPr>
            <a:spLocks noChangeArrowheads="1"/>
          </p:cNvSpPr>
          <p:nvPr/>
        </p:nvSpPr>
        <p:spPr bwMode="auto">
          <a:xfrm>
            <a:off x="1331913" y="2133600"/>
            <a:ext cx="5976937" cy="3743325"/>
          </a:xfrm>
          <a:prstGeom prst="roundRect">
            <a:avLst>
              <a:gd name="adj" fmla="val 16667"/>
            </a:avLst>
          </a:prstGeom>
          <a:solidFill>
            <a:srgbClr val="CCFFFF"/>
          </a:solidFill>
          <a:ln w="9525">
            <a:solidFill>
              <a:schemeClr val="tx1"/>
            </a:solidFill>
            <a:round/>
            <a:headEnd/>
            <a:tailEnd/>
          </a:ln>
        </p:spPr>
        <p:txBody>
          <a:bodyPr wrap="none" anchor="ctr"/>
          <a:lstStyle/>
          <a:p>
            <a:endParaRPr lang="es-EC"/>
          </a:p>
        </p:txBody>
      </p:sp>
      <p:sp>
        <p:nvSpPr>
          <p:cNvPr id="15364" name="Rectangle 2"/>
          <p:cNvSpPr>
            <a:spLocks noGrp="1" noChangeArrowheads="1"/>
          </p:cNvSpPr>
          <p:nvPr>
            <p:ph type="title"/>
          </p:nvPr>
        </p:nvSpPr>
        <p:spPr>
          <a:xfrm>
            <a:off x="1458913" y="214313"/>
            <a:ext cx="7793037" cy="1462087"/>
          </a:xfrm>
        </p:spPr>
        <p:txBody>
          <a:bodyPr/>
          <a:lstStyle/>
          <a:p>
            <a:r>
              <a:rPr lang="es-ES" sz="3000" smtClean="0">
                <a:solidFill>
                  <a:schemeClr val="hlink"/>
                </a:solidFill>
                <a:latin typeface="Arial" charset="0"/>
              </a:rPr>
              <a:t>Localización del Proyecto</a:t>
            </a:r>
          </a:p>
        </p:txBody>
      </p:sp>
      <p:sp>
        <p:nvSpPr>
          <p:cNvPr id="15365" name="Rectangle 4"/>
          <p:cNvSpPr>
            <a:spLocks noChangeArrowheads="1"/>
          </p:cNvSpPr>
          <p:nvPr/>
        </p:nvSpPr>
        <p:spPr bwMode="auto">
          <a:xfrm>
            <a:off x="2703513" y="2990850"/>
            <a:ext cx="2901950" cy="366713"/>
          </a:xfrm>
          <a:prstGeom prst="rect">
            <a:avLst/>
          </a:prstGeom>
          <a:noFill/>
          <a:ln w="9525">
            <a:noFill/>
            <a:miter lim="800000"/>
            <a:headEnd/>
            <a:tailEnd/>
          </a:ln>
        </p:spPr>
        <p:txBody>
          <a:bodyPr wrap="none" anchor="ctr">
            <a:spAutoFit/>
          </a:bodyPr>
          <a:lstStyle/>
          <a:p>
            <a:pPr eaLnBrk="0" hangingPunct="0"/>
            <a:r>
              <a:rPr lang="es-ES">
                <a:solidFill>
                  <a:schemeClr val="tx2"/>
                </a:solidFill>
                <a:latin typeface="Arial" charset="0"/>
              </a:rPr>
              <a:t>Amplio espacio de terreno </a:t>
            </a:r>
          </a:p>
        </p:txBody>
      </p:sp>
      <p:sp>
        <p:nvSpPr>
          <p:cNvPr id="15366" name="Rectangle 5"/>
          <p:cNvSpPr>
            <a:spLocks noChangeArrowheads="1"/>
          </p:cNvSpPr>
          <p:nvPr/>
        </p:nvSpPr>
        <p:spPr bwMode="auto">
          <a:xfrm>
            <a:off x="2703513" y="3494088"/>
            <a:ext cx="2901950" cy="366712"/>
          </a:xfrm>
          <a:prstGeom prst="rect">
            <a:avLst/>
          </a:prstGeom>
          <a:noFill/>
          <a:ln w="9525">
            <a:noFill/>
            <a:miter lim="800000"/>
            <a:headEnd/>
            <a:tailEnd/>
          </a:ln>
        </p:spPr>
        <p:txBody>
          <a:bodyPr wrap="none" anchor="ctr">
            <a:spAutoFit/>
          </a:bodyPr>
          <a:lstStyle/>
          <a:p>
            <a:pPr eaLnBrk="0" hangingPunct="0"/>
            <a:r>
              <a:rPr lang="es-ES">
                <a:solidFill>
                  <a:schemeClr val="tx2"/>
                </a:solidFill>
                <a:latin typeface="Arial" charset="0"/>
              </a:rPr>
              <a:t>Cercanía a las Facultades </a:t>
            </a:r>
          </a:p>
        </p:txBody>
      </p:sp>
      <p:sp>
        <p:nvSpPr>
          <p:cNvPr id="15367" name="Rectangle 6"/>
          <p:cNvSpPr>
            <a:spLocks noChangeArrowheads="1"/>
          </p:cNvSpPr>
          <p:nvPr/>
        </p:nvSpPr>
        <p:spPr bwMode="auto">
          <a:xfrm>
            <a:off x="2703513" y="3998913"/>
            <a:ext cx="2508250" cy="366712"/>
          </a:xfrm>
          <a:prstGeom prst="rect">
            <a:avLst/>
          </a:prstGeom>
          <a:noFill/>
          <a:ln w="9525">
            <a:noFill/>
            <a:miter lim="800000"/>
            <a:headEnd/>
            <a:tailEnd/>
          </a:ln>
        </p:spPr>
        <p:txBody>
          <a:bodyPr wrap="none" anchor="ctr">
            <a:spAutoFit/>
          </a:bodyPr>
          <a:lstStyle/>
          <a:p>
            <a:pPr eaLnBrk="0" hangingPunct="0"/>
            <a:r>
              <a:rPr lang="es-ES">
                <a:solidFill>
                  <a:schemeClr val="tx2"/>
                </a:solidFill>
                <a:latin typeface="Arial" charset="0"/>
              </a:rPr>
              <a:t>Seguridad y Vigilancia </a:t>
            </a:r>
          </a:p>
        </p:txBody>
      </p:sp>
      <p:sp>
        <p:nvSpPr>
          <p:cNvPr id="15368" name="Rectangle 7"/>
          <p:cNvSpPr>
            <a:spLocks noChangeArrowheads="1"/>
          </p:cNvSpPr>
          <p:nvPr/>
        </p:nvSpPr>
        <p:spPr bwMode="auto">
          <a:xfrm>
            <a:off x="2703513" y="4430713"/>
            <a:ext cx="2546350" cy="366712"/>
          </a:xfrm>
          <a:prstGeom prst="rect">
            <a:avLst/>
          </a:prstGeom>
          <a:noFill/>
          <a:ln w="9525">
            <a:noFill/>
            <a:miter lim="800000"/>
            <a:headEnd/>
            <a:tailEnd/>
          </a:ln>
        </p:spPr>
        <p:txBody>
          <a:bodyPr wrap="none" anchor="ctr">
            <a:spAutoFit/>
          </a:bodyPr>
          <a:lstStyle/>
          <a:p>
            <a:pPr eaLnBrk="0" hangingPunct="0"/>
            <a:r>
              <a:rPr lang="es-ES">
                <a:solidFill>
                  <a:schemeClr val="tx2"/>
                </a:solidFill>
                <a:latin typeface="Arial" charset="0"/>
              </a:rPr>
              <a:t>Servicio de Transporte </a:t>
            </a:r>
          </a:p>
        </p:txBody>
      </p:sp>
      <p:sp>
        <p:nvSpPr>
          <p:cNvPr id="15369" name="Rectangle 8"/>
          <p:cNvSpPr>
            <a:spLocks noChangeArrowheads="1"/>
          </p:cNvSpPr>
          <p:nvPr/>
        </p:nvSpPr>
        <p:spPr bwMode="auto">
          <a:xfrm>
            <a:off x="2703513" y="4862513"/>
            <a:ext cx="2000250" cy="366712"/>
          </a:xfrm>
          <a:prstGeom prst="rect">
            <a:avLst/>
          </a:prstGeom>
          <a:noFill/>
          <a:ln w="9525">
            <a:noFill/>
            <a:miter lim="800000"/>
            <a:headEnd/>
            <a:tailEnd/>
          </a:ln>
        </p:spPr>
        <p:txBody>
          <a:bodyPr wrap="none" anchor="ctr">
            <a:spAutoFit/>
          </a:bodyPr>
          <a:lstStyle/>
          <a:p>
            <a:pPr eaLnBrk="0" hangingPunct="0"/>
            <a:r>
              <a:rPr lang="es-ES">
                <a:solidFill>
                  <a:schemeClr val="tx2"/>
                </a:solidFill>
                <a:latin typeface="Arial" charset="0"/>
              </a:rPr>
              <a:t>Áreas Deportivas </a:t>
            </a:r>
          </a:p>
        </p:txBody>
      </p:sp>
      <p:sp>
        <p:nvSpPr>
          <p:cNvPr id="15370" name="Rectangle 9"/>
          <p:cNvSpPr>
            <a:spLocks noChangeArrowheads="1"/>
          </p:cNvSpPr>
          <p:nvPr/>
        </p:nvSpPr>
        <p:spPr bwMode="auto">
          <a:xfrm>
            <a:off x="2703513" y="5367338"/>
            <a:ext cx="2432050" cy="366712"/>
          </a:xfrm>
          <a:prstGeom prst="rect">
            <a:avLst/>
          </a:prstGeom>
          <a:noFill/>
          <a:ln w="9525">
            <a:noFill/>
            <a:miter lim="800000"/>
            <a:headEnd/>
            <a:tailEnd/>
          </a:ln>
        </p:spPr>
        <p:txBody>
          <a:bodyPr wrap="none" anchor="ctr">
            <a:spAutoFit/>
          </a:bodyPr>
          <a:lstStyle/>
          <a:p>
            <a:pPr eaLnBrk="0" hangingPunct="0"/>
            <a:r>
              <a:rPr lang="es-ES">
                <a:solidFill>
                  <a:schemeClr val="tx2"/>
                </a:solidFill>
                <a:latin typeface="Arial" charset="0"/>
              </a:rPr>
              <a:t>Ubicación estratégica </a:t>
            </a:r>
          </a:p>
        </p:txBody>
      </p:sp>
      <p:sp>
        <p:nvSpPr>
          <p:cNvPr id="15371" name="Rectangle 10"/>
          <p:cNvSpPr>
            <a:spLocks noChangeArrowheads="1"/>
          </p:cNvSpPr>
          <p:nvPr/>
        </p:nvSpPr>
        <p:spPr bwMode="auto">
          <a:xfrm>
            <a:off x="2268538" y="2343150"/>
            <a:ext cx="3740150" cy="366713"/>
          </a:xfrm>
          <a:prstGeom prst="rect">
            <a:avLst/>
          </a:prstGeom>
          <a:noFill/>
          <a:ln w="9525">
            <a:noFill/>
            <a:miter lim="800000"/>
            <a:headEnd/>
            <a:tailEnd/>
          </a:ln>
        </p:spPr>
        <p:txBody>
          <a:bodyPr wrap="none" anchor="ctr">
            <a:spAutoFit/>
          </a:bodyPr>
          <a:lstStyle/>
          <a:p>
            <a:pPr eaLnBrk="0" hangingPunct="0"/>
            <a:r>
              <a:rPr lang="es-ES">
                <a:solidFill>
                  <a:schemeClr val="tx2"/>
                </a:solidFill>
                <a:latin typeface="Arial" charset="0"/>
              </a:rPr>
              <a:t>Campus Gustavo Galindo Velasco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3"/>
          <p:cNvSpPr>
            <a:spLocks noGrp="1" noChangeArrowheads="1"/>
          </p:cNvSpPr>
          <p:nvPr>
            <p:ph type="sldNum" sz="quarter" idx="12"/>
          </p:nvPr>
        </p:nvSpPr>
        <p:spPr>
          <a:noFill/>
        </p:spPr>
        <p:txBody>
          <a:bodyPr/>
          <a:lstStyle/>
          <a:p>
            <a:fld id="{09C61B01-65F3-4CFD-A1DE-0CCEB1606054}" type="slidenum">
              <a:rPr lang="es-ES" smtClean="0"/>
              <a:pPr/>
              <a:t>12</a:t>
            </a:fld>
            <a:endParaRPr lang="es-ES" smtClean="0"/>
          </a:p>
        </p:txBody>
      </p:sp>
      <p:sp>
        <p:nvSpPr>
          <p:cNvPr id="16387" name="1 Título"/>
          <p:cNvSpPr>
            <a:spLocks/>
          </p:cNvSpPr>
          <p:nvPr/>
        </p:nvSpPr>
        <p:spPr bwMode="auto">
          <a:xfrm>
            <a:off x="-561975" y="630238"/>
            <a:ext cx="8229600" cy="1143000"/>
          </a:xfrm>
          <a:prstGeom prst="rect">
            <a:avLst/>
          </a:prstGeom>
          <a:noFill/>
          <a:ln w="9525">
            <a:noFill/>
            <a:miter lim="800000"/>
            <a:headEnd/>
            <a:tailEnd/>
          </a:ln>
        </p:spPr>
        <p:txBody>
          <a:bodyPr anchor="b"/>
          <a:lstStyle/>
          <a:p>
            <a:pPr algn="ctr" eaLnBrk="0" hangingPunct="0"/>
            <a:r>
              <a:rPr lang="es-ES" sz="3000">
                <a:solidFill>
                  <a:schemeClr val="hlink"/>
                </a:solidFill>
                <a:latin typeface="Arial" charset="0"/>
              </a:rPr>
              <a:t>Estructura Organizacional</a:t>
            </a:r>
          </a:p>
        </p:txBody>
      </p:sp>
      <p:pic>
        <p:nvPicPr>
          <p:cNvPr id="16388" name="Picture 5"/>
          <p:cNvPicPr>
            <a:picLocks noChangeAspect="1" noChangeArrowheads="1"/>
          </p:cNvPicPr>
          <p:nvPr/>
        </p:nvPicPr>
        <p:blipFill>
          <a:blip r:embed="rId2"/>
          <a:srcRect/>
          <a:stretch>
            <a:fillRect/>
          </a:stretch>
        </p:blipFill>
        <p:spPr bwMode="auto">
          <a:xfrm>
            <a:off x="1042988" y="2097088"/>
            <a:ext cx="6456362" cy="3241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2"/>
          </p:nvPr>
        </p:nvSpPr>
        <p:spPr>
          <a:noFill/>
        </p:spPr>
        <p:txBody>
          <a:bodyPr/>
          <a:lstStyle/>
          <a:p>
            <a:fld id="{FC74D431-C441-4CDD-9A51-4504D587A0EB}" type="slidenum">
              <a:rPr lang="es-ES" smtClean="0"/>
              <a:pPr/>
              <a:t>13</a:t>
            </a:fld>
            <a:endParaRPr lang="es-ES" smtClean="0"/>
          </a:p>
        </p:txBody>
      </p:sp>
      <p:graphicFrame>
        <p:nvGraphicFramePr>
          <p:cNvPr id="48207" name="Group 79"/>
          <p:cNvGraphicFramePr>
            <a:graphicFrameLocks noGrp="1"/>
          </p:cNvGraphicFramePr>
          <p:nvPr>
            <p:ph/>
          </p:nvPr>
        </p:nvGraphicFramePr>
        <p:xfrm>
          <a:off x="1870075" y="2205038"/>
          <a:ext cx="5149850" cy="3135314"/>
        </p:xfrm>
        <a:graphic>
          <a:graphicData uri="http://schemas.openxmlformats.org/drawingml/2006/table">
            <a:tbl>
              <a:tblPr/>
              <a:tblGrid>
                <a:gridCol w="2987675"/>
                <a:gridCol w="2162175"/>
              </a:tblGrid>
              <a:tr h="40957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Equipos de Oficina</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$ 1,018.85</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798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Equipos de Computaci</a:t>
                      </a:r>
                      <a:r>
                        <a:rPr kumimoji="0" lang="es-ES" sz="1200" b="0" i="0" u="none" strike="noStrike" cap="none" normalizeH="0" baseline="0" smtClean="0">
                          <a:ln>
                            <a:noFill/>
                          </a:ln>
                          <a:solidFill>
                            <a:srgbClr val="000000"/>
                          </a:solidFill>
                          <a:effectLst/>
                          <a:latin typeface="Tahoma"/>
                          <a:ea typeface="Times New Roman" pitchFamily="18" charset="0"/>
                          <a:cs typeface="Arial" charset="0"/>
                        </a:rPr>
                        <a:t>ó</a:t>
                      </a: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n</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$ 6,020.14</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26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Equipo de Telecomunicaciones</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$ 171.00</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798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Otros Activos Fijos (*)</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$ 30,324.88</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957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Gastos de constituci</a:t>
                      </a:r>
                      <a:r>
                        <a:rPr kumimoji="0" lang="es-ES" sz="1200" b="0" i="0" u="none" strike="noStrike" cap="none" normalizeH="0" baseline="0" smtClean="0">
                          <a:ln>
                            <a:noFill/>
                          </a:ln>
                          <a:solidFill>
                            <a:srgbClr val="000000"/>
                          </a:solidFill>
                          <a:effectLst/>
                          <a:latin typeface="Tahoma"/>
                          <a:ea typeface="Times New Roman" pitchFamily="18" charset="0"/>
                          <a:cs typeface="Arial" charset="0"/>
                        </a:rPr>
                        <a:t>ó</a:t>
                      </a: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n (implementaci</a:t>
                      </a:r>
                      <a:r>
                        <a:rPr kumimoji="0" lang="es-ES" sz="1200" b="0" i="0" u="none" strike="noStrike" cap="none" normalizeH="0" baseline="0" smtClean="0">
                          <a:ln>
                            <a:noFill/>
                          </a:ln>
                          <a:solidFill>
                            <a:srgbClr val="000000"/>
                          </a:solidFill>
                          <a:effectLst/>
                          <a:latin typeface="Tahoma"/>
                          <a:ea typeface="Times New Roman" pitchFamily="18" charset="0"/>
                          <a:cs typeface="Arial" charset="0"/>
                        </a:rPr>
                        <a:t>ó</a:t>
                      </a: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n)</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$ 229,784.00</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798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Capital de Trabajo</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Arial" charset="0"/>
                          <a:ea typeface="Times New Roman" pitchFamily="18" charset="0"/>
                          <a:cs typeface="Arial" charset="0"/>
                        </a:rPr>
                        <a:t>$ 3,977.61</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957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ea typeface="Times New Roman" pitchFamily="18" charset="0"/>
                          <a:cs typeface="Arial" charset="0"/>
                        </a:rPr>
                        <a:t>Total</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ea typeface="Times New Roman" pitchFamily="18" charset="0"/>
                          <a:cs typeface="Arial" charset="0"/>
                        </a:rPr>
                        <a:t>$ 271,296.48</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bl>
          </a:graphicData>
        </a:graphic>
      </p:graphicFrame>
      <p:sp>
        <p:nvSpPr>
          <p:cNvPr id="17437" name="Rectangle 81"/>
          <p:cNvSpPr>
            <a:spLocks noChangeArrowheads="1"/>
          </p:cNvSpPr>
          <p:nvPr/>
        </p:nvSpPr>
        <p:spPr bwMode="auto">
          <a:xfrm>
            <a:off x="1458913" y="214313"/>
            <a:ext cx="7793037" cy="1462087"/>
          </a:xfrm>
          <a:prstGeom prst="rect">
            <a:avLst/>
          </a:prstGeom>
          <a:noFill/>
          <a:ln w="9525">
            <a:noFill/>
            <a:miter lim="800000"/>
            <a:headEnd/>
            <a:tailEnd/>
          </a:ln>
        </p:spPr>
        <p:txBody>
          <a:bodyPr anchor="b"/>
          <a:lstStyle/>
          <a:p>
            <a:pPr eaLnBrk="0" hangingPunct="0"/>
            <a:r>
              <a:rPr lang="es-ES" sz="3000">
                <a:solidFill>
                  <a:schemeClr val="hlink"/>
                </a:solidFill>
                <a:latin typeface="Arial" charset="0"/>
              </a:rPr>
              <a:t>Inversión Inicial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2"/>
          </p:nvPr>
        </p:nvSpPr>
        <p:spPr>
          <a:noFill/>
        </p:spPr>
        <p:txBody>
          <a:bodyPr/>
          <a:lstStyle/>
          <a:p>
            <a:fld id="{3F842DAA-1453-4DF6-ABDF-0F844475FDF9}" type="slidenum">
              <a:rPr lang="es-ES" smtClean="0"/>
              <a:pPr/>
              <a:t>14</a:t>
            </a:fld>
            <a:endParaRPr lang="es-ES" smtClean="0"/>
          </a:p>
        </p:txBody>
      </p:sp>
      <p:graphicFrame>
        <p:nvGraphicFramePr>
          <p:cNvPr id="52921" name="Group 697"/>
          <p:cNvGraphicFramePr>
            <a:graphicFrameLocks noGrp="1"/>
          </p:cNvGraphicFramePr>
          <p:nvPr>
            <p:ph/>
          </p:nvPr>
        </p:nvGraphicFramePr>
        <p:xfrm>
          <a:off x="1116013" y="765175"/>
          <a:ext cx="7804150" cy="6004560"/>
        </p:xfrm>
        <a:graphic>
          <a:graphicData uri="http://schemas.openxmlformats.org/drawingml/2006/table">
            <a:tbl>
              <a:tblPr/>
              <a:tblGrid>
                <a:gridCol w="1706562"/>
                <a:gridCol w="992188"/>
                <a:gridCol w="1027112"/>
                <a:gridCol w="1027113"/>
                <a:gridCol w="1027112"/>
                <a:gridCol w="996950"/>
                <a:gridCol w="1027113"/>
              </a:tblGrid>
              <a:tr h="18097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Times New Roman" pitchFamily="18" charset="0"/>
                          <a:cs typeface="Times New Roman" pitchFamily="18" charset="0"/>
                        </a:rPr>
                        <a:t>A</a:t>
                      </a:r>
                      <a:r>
                        <a:rPr kumimoji="0" lang="es-ES" sz="1200" b="1" i="0" u="none" strike="noStrike" cap="none" normalizeH="0" baseline="0" dirty="0" smtClean="0">
                          <a:ln>
                            <a:noFill/>
                          </a:ln>
                          <a:solidFill>
                            <a:srgbClr val="000000"/>
                          </a:solidFill>
                          <a:effectLst/>
                          <a:latin typeface="Tahoma"/>
                          <a:cs typeface="Times New Roman" pitchFamily="18" charset="0"/>
                        </a:rPr>
                        <a:t>Ñ</a:t>
                      </a:r>
                      <a:r>
                        <a:rPr kumimoji="0" lang="es-ES" sz="1200" b="1" i="0" u="none" strike="noStrike" cap="none" normalizeH="0" baseline="0" dirty="0" smtClean="0">
                          <a:ln>
                            <a:noFill/>
                          </a:ln>
                          <a:solidFill>
                            <a:srgbClr val="000000"/>
                          </a:solidFill>
                          <a:effectLst/>
                          <a:latin typeface="Times New Roman" pitchFamily="18" charset="0"/>
                          <a:cs typeface="Times New Roman" pitchFamily="18" charset="0"/>
                        </a:rPr>
                        <a:t>O</a:t>
                      </a:r>
                      <a:endParaRPr kumimoji="0" lang="es-ES" sz="1800" b="0" i="0" u="none" strike="noStrike" cap="none" normalizeH="0" baseline="0" dirty="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Times New Roman" pitchFamily="18" charset="0"/>
                          <a:cs typeface="Times New Roman" pitchFamily="18" charset="0"/>
                        </a:rPr>
                        <a:t>0</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Times New Roman" pitchFamily="18" charset="0"/>
                          <a:cs typeface="Times New Roman" pitchFamily="18" charset="0"/>
                        </a:rPr>
                        <a:t>1</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Times New Roman" pitchFamily="18" charset="0"/>
                          <a:cs typeface="Times New Roman" pitchFamily="18" charset="0"/>
                        </a:rPr>
                        <a:t>2</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Times New Roman" pitchFamily="18" charset="0"/>
                          <a:cs typeface="Times New Roman" pitchFamily="18" charset="0"/>
                        </a:rPr>
                        <a:t>3</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Times New Roman" pitchFamily="18" charset="0"/>
                          <a:cs typeface="Times New Roman" pitchFamily="18" charset="0"/>
                        </a:rPr>
                        <a:t>4</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Times New Roman" pitchFamily="18" charset="0"/>
                          <a:cs typeface="Times New Roman" pitchFamily="18" charset="0"/>
                        </a:rPr>
                        <a:t>5</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1619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Times New Roman" pitchFamily="18" charset="0"/>
                          <a:cs typeface="Times New Roman" pitchFamily="18" charset="0"/>
                        </a:rPr>
                        <a:t>Ingresos</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00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Ventas</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$ 90,000.00</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$ 97,389.00</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$ 106,621.48</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$ 118,328.52</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$ 132,598.93</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00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Otros Ingresos</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$ 52,920.00</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$ 57,264.73</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$ 62,693.43</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$ 69,577.17</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$ 77,968.17</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00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Times New Roman" pitchFamily="18" charset="0"/>
                          <a:cs typeface="Times New Roman" pitchFamily="18" charset="0"/>
                        </a:rPr>
                        <a:t>Total Ventas</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$ 142,920.00</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$ 154,653.73</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$ 169,314.91</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$ 187,905.68</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$ 210,567.11</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19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Times New Roman" pitchFamily="18" charset="0"/>
                          <a:cs typeface="Times New Roman" pitchFamily="18" charset="0"/>
                        </a:rPr>
                        <a:t>Gastos</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00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Gastos de Administraci</a:t>
                      </a:r>
                      <a:r>
                        <a:rPr kumimoji="0" lang="es-ES" sz="1000" b="0" i="0" u="none" strike="noStrike" cap="none" normalizeH="0" baseline="0" smtClean="0">
                          <a:ln>
                            <a:noFill/>
                          </a:ln>
                          <a:solidFill>
                            <a:srgbClr val="000000"/>
                          </a:solidFill>
                          <a:effectLst/>
                          <a:latin typeface="Tahoma"/>
                          <a:cs typeface="Times New Roman" pitchFamily="18" charset="0"/>
                        </a:rPr>
                        <a:t>ó</a:t>
                      </a: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n</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$ 47,940.00</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$ 51,186.33</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$ 55,242.53</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$ 60,385.76</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$ 66,655.16</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Gastos De Publicidad</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$ 454.20</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$ 491.49</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$ 538.08</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$ 597.16</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$ 669.18</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19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Depreciaci</a:t>
                      </a:r>
                      <a:r>
                        <a:rPr kumimoji="0" lang="es-ES" sz="1000" b="0" i="0" u="none" strike="noStrike" cap="none" normalizeH="0" baseline="0" smtClean="0">
                          <a:ln>
                            <a:noFill/>
                          </a:ln>
                          <a:solidFill>
                            <a:srgbClr val="000000"/>
                          </a:solidFill>
                          <a:effectLst/>
                          <a:latin typeface="Tahoma"/>
                          <a:cs typeface="Times New Roman" pitchFamily="18" charset="0"/>
                        </a:rPr>
                        <a:t>ó</a:t>
                      </a: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n</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$ 5,198.09</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$ 5,198.09</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$ 5,198.09</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$ 5,198.09</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$ 5,198.09</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00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Amortizaci</a:t>
                      </a:r>
                      <a:r>
                        <a:rPr kumimoji="0" lang="es-ES" sz="1000" b="0" i="0" u="none" strike="noStrike" cap="none" normalizeH="0" baseline="0" smtClean="0">
                          <a:ln>
                            <a:noFill/>
                          </a:ln>
                          <a:solidFill>
                            <a:srgbClr val="000000"/>
                          </a:solidFill>
                          <a:effectLst/>
                          <a:latin typeface="Tahoma"/>
                          <a:cs typeface="Times New Roman" pitchFamily="18" charset="0"/>
                        </a:rPr>
                        <a:t>ó</a:t>
                      </a: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n</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$ 45,956.80</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$ 45,956.80</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$ 45,956.80</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$ 45,956.80</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$ 45,956.80</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00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Times New Roman" pitchFamily="18" charset="0"/>
                          <a:cs typeface="Times New Roman" pitchFamily="18" charset="0"/>
                        </a:rPr>
                        <a:t>Total Gastos</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$ 99,549.09</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$ 102,832.71</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$ 106,935.50</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$ 112,137.81</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$ 118,479.23</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00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Times New Roman" pitchFamily="18" charset="0"/>
                          <a:cs typeface="Times New Roman" pitchFamily="18" charset="0"/>
                        </a:rPr>
                        <a:t>Utilidad Neta</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$ 43,370.91</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$ 51,821.03</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$ 62,379.41</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$ 75,767.88</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$ 92,087.88</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19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Depreciaci</a:t>
                      </a:r>
                      <a:r>
                        <a:rPr kumimoji="0" lang="es-ES" sz="1000" b="0" i="0" u="none" strike="noStrike" cap="none" normalizeH="0" baseline="0" smtClean="0">
                          <a:ln>
                            <a:noFill/>
                          </a:ln>
                          <a:solidFill>
                            <a:srgbClr val="000000"/>
                          </a:solidFill>
                          <a:effectLst/>
                          <a:latin typeface="Tahoma"/>
                          <a:cs typeface="Times New Roman" pitchFamily="18" charset="0"/>
                        </a:rPr>
                        <a:t>ó</a:t>
                      </a: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n</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$ 5,198.09</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$ 5,198.09</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$ 5,198.09</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$ 5,198.09</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$ 5,198.09</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00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Amortizaci</a:t>
                      </a:r>
                      <a:r>
                        <a:rPr kumimoji="0" lang="es-ES" sz="1000" b="0" i="0" u="none" strike="noStrike" cap="none" normalizeH="0" baseline="0" smtClean="0">
                          <a:ln>
                            <a:noFill/>
                          </a:ln>
                          <a:solidFill>
                            <a:srgbClr val="000000"/>
                          </a:solidFill>
                          <a:effectLst/>
                          <a:latin typeface="Tahoma"/>
                          <a:cs typeface="Times New Roman" pitchFamily="18" charset="0"/>
                        </a:rPr>
                        <a:t>ó</a:t>
                      </a: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n</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$ 45,956.80</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$ 45,956.80</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$ 45,956.80</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$ 45,956.80</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$ 45,956.80</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Capital de Trabajo</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-3,977.61</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-4,247.49</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$ 8,225.10</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Inversi</a:t>
                      </a:r>
                      <a:r>
                        <a:rPr kumimoji="0" lang="es-ES" sz="1000" b="0" i="0" u="none" strike="noStrike" cap="none" normalizeH="0" baseline="0" smtClean="0">
                          <a:ln>
                            <a:noFill/>
                          </a:ln>
                          <a:solidFill>
                            <a:srgbClr val="000000"/>
                          </a:solidFill>
                          <a:effectLst/>
                          <a:latin typeface="Tahoma"/>
                          <a:cs typeface="Times New Roman" pitchFamily="18" charset="0"/>
                        </a:rPr>
                        <a:t>ó</a:t>
                      </a: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n en Equipos</a:t>
                      </a:r>
                      <a:br>
                        <a:rPr kumimoji="0" lang="es-ES" sz="1000" b="0" i="0" u="none" strike="noStrike" cap="none" normalizeH="0" baseline="0" smtClean="0">
                          <a:ln>
                            <a:noFill/>
                          </a:ln>
                          <a:solidFill>
                            <a:srgbClr val="000000"/>
                          </a:solidFill>
                          <a:effectLst/>
                          <a:latin typeface="Times New Roman" pitchFamily="18" charset="0"/>
                          <a:cs typeface="Times New Roman" pitchFamily="18" charset="0"/>
                        </a:rPr>
                      </a:b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 de Computaci</a:t>
                      </a:r>
                      <a:r>
                        <a:rPr kumimoji="0" lang="es-ES" sz="1000" b="0" i="0" u="none" strike="noStrike" cap="none" normalizeH="0" baseline="0" smtClean="0">
                          <a:ln>
                            <a:noFill/>
                          </a:ln>
                          <a:solidFill>
                            <a:srgbClr val="000000"/>
                          </a:solidFill>
                          <a:effectLst/>
                          <a:latin typeface="Tahoma"/>
                          <a:cs typeface="Times New Roman" pitchFamily="18" charset="0"/>
                        </a:rPr>
                        <a:t>ó</a:t>
                      </a: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n</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-6,870.77</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00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Inversi</a:t>
                      </a:r>
                      <a:r>
                        <a:rPr kumimoji="0" lang="es-ES" sz="1000" b="0" i="0" u="none" strike="noStrike" cap="none" normalizeH="0" baseline="0" smtClean="0">
                          <a:ln>
                            <a:noFill/>
                          </a:ln>
                          <a:solidFill>
                            <a:srgbClr val="000000"/>
                          </a:solidFill>
                          <a:effectLst/>
                          <a:latin typeface="Tahoma"/>
                          <a:cs typeface="Times New Roman" pitchFamily="18" charset="0"/>
                        </a:rPr>
                        <a:t>ó</a:t>
                      </a: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n Inicial</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-267,318.87</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00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Valor de Empresa 5 a</a:t>
                      </a:r>
                      <a:r>
                        <a:rPr kumimoji="0" lang="es-ES" sz="1000" b="0" i="0" u="none" strike="noStrike" cap="none" normalizeH="0" baseline="0" smtClean="0">
                          <a:ln>
                            <a:noFill/>
                          </a:ln>
                          <a:solidFill>
                            <a:srgbClr val="000000"/>
                          </a:solidFill>
                          <a:effectLst/>
                          <a:latin typeface="Tahoma"/>
                          <a:cs typeface="Times New Roman" pitchFamily="18" charset="0"/>
                        </a:rPr>
                        <a:t>ñ</a:t>
                      </a: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os</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90,278.31</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102,975.91</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113,534.30</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120,051.99</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151,467.86</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Valor de Salvamento</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Times New Roman" pitchFamily="18" charset="0"/>
                          <a:cs typeface="Times New Roman" pitchFamily="18" charset="0"/>
                        </a:rPr>
                        <a:t>461,520.66</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193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Times New Roman" pitchFamily="18" charset="0"/>
                          <a:cs typeface="Times New Roman" pitchFamily="18" charset="0"/>
                        </a:rPr>
                        <a:t>Flujo Neto </a:t>
                      </a:r>
                      <a:br>
                        <a:rPr kumimoji="0" lang="es-ES" sz="1000" b="1" i="0" u="none" strike="noStrike" cap="none" normalizeH="0" baseline="0" smtClean="0">
                          <a:ln>
                            <a:noFill/>
                          </a:ln>
                          <a:solidFill>
                            <a:srgbClr val="000000"/>
                          </a:solidFill>
                          <a:effectLst/>
                          <a:latin typeface="Times New Roman" pitchFamily="18" charset="0"/>
                          <a:cs typeface="Times New Roman" pitchFamily="18" charset="0"/>
                        </a:rPr>
                      </a:br>
                      <a:r>
                        <a:rPr kumimoji="0" lang="es-ES" sz="1000" b="1" i="0" u="none" strike="noStrike" cap="none" normalizeH="0" baseline="0" smtClean="0">
                          <a:ln>
                            <a:noFill/>
                          </a:ln>
                          <a:solidFill>
                            <a:srgbClr val="000000"/>
                          </a:solidFill>
                          <a:effectLst/>
                          <a:latin typeface="Times New Roman" pitchFamily="18" charset="0"/>
                          <a:cs typeface="Times New Roman" pitchFamily="18" charset="0"/>
                        </a:rPr>
                        <a:t>de Efectivo</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Times New Roman" pitchFamily="18" charset="0"/>
                          <a:cs typeface="Times New Roman" pitchFamily="18" charset="0"/>
                        </a:rPr>
                        <a:t>-271,296.48</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Times New Roman" pitchFamily="18" charset="0"/>
                          <a:cs typeface="Times New Roman" pitchFamily="18" charset="0"/>
                        </a:rPr>
                        <a:t>90,278.31</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Times New Roman" pitchFamily="18" charset="0"/>
                          <a:cs typeface="Times New Roman" pitchFamily="18" charset="0"/>
                        </a:rPr>
                        <a:t>102,975.91</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Times New Roman" pitchFamily="18" charset="0"/>
                          <a:cs typeface="Times New Roman" pitchFamily="18" charset="0"/>
                        </a:rPr>
                        <a:t>113,534.30</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Times New Roman" pitchFamily="18" charset="0"/>
                          <a:cs typeface="Times New Roman" pitchFamily="18" charset="0"/>
                        </a:rPr>
                        <a:t>120,051.99</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Times New Roman" pitchFamily="18" charset="0"/>
                          <a:cs typeface="Times New Roman" pitchFamily="18" charset="0"/>
                        </a:rPr>
                        <a:t>612,988.52</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Times New Roman" pitchFamily="18" charset="0"/>
                          <a:cs typeface="Times New Roman" pitchFamily="18" charset="0"/>
                        </a:rPr>
                        <a:t>tasa descuento</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Times New Roman" pitchFamily="18" charset="0"/>
                          <a:cs typeface="Times New Roman" pitchFamily="18" charset="0"/>
                        </a:rPr>
                        <a:t>32.82%</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95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Times New Roman" pitchFamily="18" charset="0"/>
                          <a:cs typeface="Times New Roman" pitchFamily="18" charset="0"/>
                        </a:rPr>
                        <a:t>VAN</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000" b="1" i="0" u="none" strike="noStrike" cap="none" normalizeH="0" baseline="0" smtClean="0">
                          <a:ln>
                            <a:noFill/>
                          </a:ln>
                          <a:solidFill>
                            <a:srgbClr val="000000"/>
                          </a:solidFill>
                          <a:effectLst/>
                          <a:latin typeface="Times New Roman" pitchFamily="18" charset="0"/>
                          <a:cs typeface="Times New Roman" pitchFamily="18" charset="0"/>
                        </a:rPr>
                        <a:t>$ 90,381.45</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Tahoma"/>
                          <a:cs typeface="Times New Roman" pitchFamily="18" charset="0"/>
                        </a:rPr>
                        <a:t> </a:t>
                      </a:r>
                      <a:endParaRPr kumimoji="0" lang="es-ES" sz="1800" b="0" i="0" u="none" strike="noStrike" cap="none" normalizeH="0" baseline="0" dirty="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Tahoma"/>
                          <a:cs typeface="Times New Roman" pitchFamily="18" charset="0"/>
                        </a:rPr>
                        <a:t> </a:t>
                      </a:r>
                      <a:endParaRPr kumimoji="0" lang="es-ES" sz="1800" b="0" i="0" u="none" strike="noStrike" cap="none" normalizeH="0" baseline="0" dirty="0" smtClean="0">
                        <a:ln>
                          <a:noFill/>
                        </a:ln>
                        <a:solidFill>
                          <a:schemeClr val="tx1"/>
                        </a:solidFill>
                        <a:effectLst/>
                        <a:latin typeface="Tahoma" pitchFamily="34"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r>
            </a:tbl>
          </a:graphicData>
        </a:graphic>
      </p:graphicFrame>
      <p:sp>
        <p:nvSpPr>
          <p:cNvPr id="18645" name="Rectangle 698"/>
          <p:cNvSpPr>
            <a:spLocks noChangeArrowheads="1"/>
          </p:cNvSpPr>
          <p:nvPr/>
        </p:nvSpPr>
        <p:spPr bwMode="auto">
          <a:xfrm>
            <a:off x="1331913" y="-819150"/>
            <a:ext cx="7793037" cy="1462088"/>
          </a:xfrm>
          <a:prstGeom prst="rect">
            <a:avLst/>
          </a:prstGeom>
          <a:noFill/>
          <a:ln w="9525">
            <a:noFill/>
            <a:miter lim="800000"/>
            <a:headEnd/>
            <a:tailEnd/>
          </a:ln>
        </p:spPr>
        <p:txBody>
          <a:bodyPr anchor="b"/>
          <a:lstStyle/>
          <a:p>
            <a:pPr eaLnBrk="0" hangingPunct="0"/>
            <a:r>
              <a:rPr lang="es-ES" sz="3000">
                <a:solidFill>
                  <a:schemeClr val="hlink"/>
                </a:solidFill>
                <a:latin typeface="Arial" charset="0"/>
              </a:rPr>
              <a:t>Flujo de Caja Proyectado</a:t>
            </a:r>
          </a:p>
        </p:txBody>
      </p:sp>
      <p:sp>
        <p:nvSpPr>
          <p:cNvPr id="18646" name="TextBox 214"/>
          <p:cNvSpPr txBox="1">
            <a:spLocks noChangeArrowheads="1"/>
          </p:cNvSpPr>
          <p:nvPr/>
        </p:nvSpPr>
        <p:spPr bwMode="auto">
          <a:xfrm>
            <a:off x="4000500" y="6516688"/>
            <a:ext cx="1714500" cy="523875"/>
          </a:xfrm>
          <a:prstGeom prst="rect">
            <a:avLst/>
          </a:prstGeom>
          <a:noFill/>
          <a:ln w="9525">
            <a:noFill/>
            <a:miter lim="800000"/>
            <a:headEnd/>
            <a:tailEnd/>
          </a:ln>
        </p:spPr>
        <p:txBody>
          <a:bodyPr>
            <a:spAutoFit/>
          </a:bodyPr>
          <a:lstStyle/>
          <a:p>
            <a:r>
              <a:rPr lang="es-EC" sz="1400"/>
              <a:t>TIR: 45%</a:t>
            </a:r>
          </a:p>
          <a:p>
            <a:endParaRPr lang="es-EC" sz="1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3"/>
          <p:cNvSpPr>
            <a:spLocks noGrp="1" noChangeArrowheads="1"/>
          </p:cNvSpPr>
          <p:nvPr>
            <p:ph type="sldNum" sz="quarter" idx="12"/>
          </p:nvPr>
        </p:nvSpPr>
        <p:spPr>
          <a:noFill/>
        </p:spPr>
        <p:txBody>
          <a:bodyPr/>
          <a:lstStyle/>
          <a:p>
            <a:fld id="{10853641-570B-4E51-AE94-0D4741E33533}" type="slidenum">
              <a:rPr lang="es-ES" smtClean="0"/>
              <a:pPr/>
              <a:t>15</a:t>
            </a:fld>
            <a:endParaRPr lang="es-ES" smtClean="0"/>
          </a:p>
        </p:txBody>
      </p:sp>
      <p:sp>
        <p:nvSpPr>
          <p:cNvPr id="3077" name="Rectangle 11"/>
          <p:cNvSpPr>
            <a:spLocks noGrp="1" noChangeArrowheads="1"/>
          </p:cNvSpPr>
          <p:nvPr>
            <p:ph type="title"/>
          </p:nvPr>
        </p:nvSpPr>
        <p:spPr/>
        <p:txBody>
          <a:bodyPr/>
          <a:lstStyle/>
          <a:p>
            <a:r>
              <a:rPr lang="es-ES" sz="3000" smtClean="0">
                <a:solidFill>
                  <a:schemeClr val="hlink"/>
                </a:solidFill>
                <a:latin typeface="Arial" charset="0"/>
              </a:rPr>
              <a:t>Costos Variables</a:t>
            </a:r>
          </a:p>
        </p:txBody>
      </p:sp>
      <p:graphicFrame>
        <p:nvGraphicFramePr>
          <p:cNvPr id="3074" name="Object 8"/>
          <p:cNvGraphicFramePr>
            <a:graphicFrameLocks noChangeAspect="1"/>
          </p:cNvGraphicFramePr>
          <p:nvPr>
            <p:ph sz="half" idx="1"/>
          </p:nvPr>
        </p:nvGraphicFramePr>
        <p:xfrm>
          <a:off x="685800" y="2420938"/>
          <a:ext cx="3957638" cy="2927350"/>
        </p:xfrm>
        <a:graphic>
          <a:graphicData uri="http://schemas.openxmlformats.org/presentationml/2006/ole">
            <p:oleObj spid="_x0000_s3074" name="Gráfico" r:id="rId3" imgW="4619549" imgH="2619451" progId="Excel.Chart.8">
              <p:embed/>
            </p:oleObj>
          </a:graphicData>
        </a:graphic>
      </p:graphicFrame>
      <p:graphicFrame>
        <p:nvGraphicFramePr>
          <p:cNvPr id="3075" name="Object 10"/>
          <p:cNvGraphicFramePr>
            <a:graphicFrameLocks noChangeAspect="1"/>
          </p:cNvGraphicFramePr>
          <p:nvPr>
            <p:ph sz="half" idx="2"/>
          </p:nvPr>
        </p:nvGraphicFramePr>
        <p:xfrm>
          <a:off x="4862513" y="2492375"/>
          <a:ext cx="4102100" cy="2855913"/>
        </p:xfrm>
        <a:graphic>
          <a:graphicData uri="http://schemas.openxmlformats.org/presentationml/2006/ole">
            <p:oleObj spid="_x0000_s3075" name="Gráfico" r:id="rId4" imgW="4619549" imgH="2619451" progId="Excel.Chart.8">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3"/>
          <p:cNvSpPr>
            <a:spLocks noGrp="1" noChangeArrowheads="1"/>
          </p:cNvSpPr>
          <p:nvPr>
            <p:ph type="sldNum" sz="quarter" idx="12"/>
          </p:nvPr>
        </p:nvSpPr>
        <p:spPr>
          <a:noFill/>
        </p:spPr>
        <p:txBody>
          <a:bodyPr/>
          <a:lstStyle/>
          <a:p>
            <a:fld id="{0D3E34B2-E31A-470F-BD0A-A2B5BF618197}" type="slidenum">
              <a:rPr lang="es-ES" smtClean="0"/>
              <a:pPr/>
              <a:t>16</a:t>
            </a:fld>
            <a:endParaRPr lang="es-ES" smtClean="0"/>
          </a:p>
        </p:txBody>
      </p:sp>
      <p:sp>
        <p:nvSpPr>
          <p:cNvPr id="4101" name="Rectangle 8"/>
          <p:cNvSpPr>
            <a:spLocks noGrp="1" noChangeArrowheads="1"/>
          </p:cNvSpPr>
          <p:nvPr>
            <p:ph type="title"/>
          </p:nvPr>
        </p:nvSpPr>
        <p:spPr/>
        <p:txBody>
          <a:bodyPr/>
          <a:lstStyle/>
          <a:p>
            <a:r>
              <a:rPr lang="es-ES" sz="3000" smtClean="0">
                <a:solidFill>
                  <a:schemeClr val="hlink"/>
                </a:solidFill>
                <a:latin typeface="Arial" charset="0"/>
              </a:rPr>
              <a:t>Costos Fijos</a:t>
            </a:r>
          </a:p>
        </p:txBody>
      </p:sp>
      <p:graphicFrame>
        <p:nvGraphicFramePr>
          <p:cNvPr id="4098" name="Object 4"/>
          <p:cNvGraphicFramePr>
            <a:graphicFrameLocks noChangeAspect="1"/>
          </p:cNvGraphicFramePr>
          <p:nvPr>
            <p:ph sz="half" idx="1"/>
          </p:nvPr>
        </p:nvGraphicFramePr>
        <p:xfrm>
          <a:off x="395288" y="2349500"/>
          <a:ext cx="4248150" cy="2879725"/>
        </p:xfrm>
        <a:graphic>
          <a:graphicData uri="http://schemas.openxmlformats.org/presentationml/2006/ole">
            <p:oleObj spid="_x0000_s4098" name="Gráfico" r:id="rId3" imgW="4619549" imgH="2619451" progId="Excel.Chart.8">
              <p:embed/>
            </p:oleObj>
          </a:graphicData>
        </a:graphic>
      </p:graphicFrame>
      <p:graphicFrame>
        <p:nvGraphicFramePr>
          <p:cNvPr id="4099" name="Object 11"/>
          <p:cNvGraphicFramePr>
            <a:graphicFrameLocks noChangeAspect="1"/>
          </p:cNvGraphicFramePr>
          <p:nvPr>
            <p:ph sz="half" idx="2"/>
          </p:nvPr>
        </p:nvGraphicFramePr>
        <p:xfrm>
          <a:off x="4643438" y="2349500"/>
          <a:ext cx="4249737" cy="2879725"/>
        </p:xfrm>
        <a:graphic>
          <a:graphicData uri="http://schemas.openxmlformats.org/presentationml/2006/ole">
            <p:oleObj spid="_x0000_s4099" name="Gráfico" r:id="rId4" imgW="4619549" imgH="2619451" progId="Excel.Chart.8">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2"/>
          </p:nvPr>
        </p:nvSpPr>
        <p:spPr>
          <a:noFill/>
        </p:spPr>
        <p:txBody>
          <a:bodyPr/>
          <a:lstStyle/>
          <a:p>
            <a:fld id="{74F4C9D5-3C3B-4D31-AEA0-D0B1DFA7688F}" type="slidenum">
              <a:rPr lang="es-ES" smtClean="0"/>
              <a:pPr/>
              <a:t>17</a:t>
            </a:fld>
            <a:endParaRPr lang="es-ES" smtClean="0"/>
          </a:p>
        </p:txBody>
      </p:sp>
      <p:sp>
        <p:nvSpPr>
          <p:cNvPr id="19459" name="Rectangle 208"/>
          <p:cNvSpPr>
            <a:spLocks noChangeArrowheads="1"/>
          </p:cNvSpPr>
          <p:nvPr/>
        </p:nvSpPr>
        <p:spPr bwMode="auto">
          <a:xfrm>
            <a:off x="1150938" y="214313"/>
            <a:ext cx="7793037" cy="1462087"/>
          </a:xfrm>
          <a:prstGeom prst="rect">
            <a:avLst/>
          </a:prstGeom>
          <a:noFill/>
          <a:ln w="9525">
            <a:noFill/>
            <a:miter lim="800000"/>
            <a:headEnd/>
            <a:tailEnd/>
          </a:ln>
        </p:spPr>
        <p:txBody>
          <a:bodyPr anchor="b"/>
          <a:lstStyle/>
          <a:p>
            <a:pPr eaLnBrk="0" hangingPunct="0"/>
            <a:r>
              <a:rPr lang="es-ES" sz="3000">
                <a:solidFill>
                  <a:schemeClr val="hlink"/>
                </a:solidFill>
                <a:latin typeface="Arial" charset="0"/>
              </a:rPr>
              <a:t>Punto de Equilibrio ($)</a:t>
            </a:r>
          </a:p>
        </p:txBody>
      </p:sp>
      <p:graphicFrame>
        <p:nvGraphicFramePr>
          <p:cNvPr id="61954" name="Group 514"/>
          <p:cNvGraphicFramePr>
            <a:graphicFrameLocks noGrp="1"/>
          </p:cNvGraphicFramePr>
          <p:nvPr>
            <p:ph/>
          </p:nvPr>
        </p:nvGraphicFramePr>
        <p:xfrm>
          <a:off x="871538" y="2262188"/>
          <a:ext cx="7804150" cy="3413760"/>
        </p:xfrm>
        <a:graphic>
          <a:graphicData uri="http://schemas.openxmlformats.org/drawingml/2006/table">
            <a:tbl>
              <a:tblPr/>
              <a:tblGrid>
                <a:gridCol w="2159000"/>
                <a:gridCol w="1128712"/>
                <a:gridCol w="1128713"/>
                <a:gridCol w="1128712"/>
                <a:gridCol w="1130300"/>
                <a:gridCol w="1128713"/>
              </a:tblGrid>
              <a:tr h="27146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rgbClr val="000000"/>
                          </a:solidFill>
                          <a:effectLst/>
                          <a:latin typeface="Times New Roman" pitchFamily="18" charset="0"/>
                          <a:cs typeface="Times New Roman" pitchFamily="18" charset="0"/>
                        </a:rPr>
                        <a:t>A</a:t>
                      </a:r>
                      <a:r>
                        <a:rPr kumimoji="0" lang="es-ES" sz="1400" b="1" i="0" u="none" strike="noStrike" cap="none" normalizeH="0" baseline="0" dirty="0" smtClean="0">
                          <a:ln>
                            <a:noFill/>
                          </a:ln>
                          <a:solidFill>
                            <a:srgbClr val="000000"/>
                          </a:solidFill>
                          <a:effectLst/>
                          <a:latin typeface="Tahoma"/>
                          <a:cs typeface="Times New Roman" pitchFamily="18" charset="0"/>
                        </a:rPr>
                        <a:t>ñ</a:t>
                      </a:r>
                      <a:r>
                        <a:rPr kumimoji="0" lang="es-ES" sz="1400" b="1" i="0" u="none" strike="noStrike" cap="none" normalizeH="0" baseline="0" dirty="0" smtClean="0">
                          <a:ln>
                            <a:noFill/>
                          </a:ln>
                          <a:solidFill>
                            <a:srgbClr val="000000"/>
                          </a:solidFill>
                          <a:effectLst/>
                          <a:latin typeface="Times New Roman" pitchFamily="18" charset="0"/>
                          <a:cs typeface="Times New Roman" pitchFamily="18" charset="0"/>
                        </a:rPr>
                        <a:t>o</a:t>
                      </a:r>
                      <a:endParaRPr kumimoji="0" lang="es-ES" sz="1400" b="0" i="0" u="none" strike="noStrike" cap="none" normalizeH="0" baseline="0" dirty="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imes New Roman" pitchFamily="18" charset="0"/>
                          <a:cs typeface="Times New Roman" pitchFamily="18" charset="0"/>
                        </a:rPr>
                        <a:t>1</a:t>
                      </a:r>
                      <a:endParaRPr kumimoji="0" lang="es-ES" sz="14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imes New Roman" pitchFamily="18" charset="0"/>
                          <a:cs typeface="Times New Roman" pitchFamily="18" charset="0"/>
                        </a:rPr>
                        <a:t>2</a:t>
                      </a:r>
                      <a:endParaRPr kumimoji="0" lang="es-ES" sz="14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imes New Roman" pitchFamily="18" charset="0"/>
                          <a:cs typeface="Times New Roman" pitchFamily="18" charset="0"/>
                        </a:rPr>
                        <a:t>3</a:t>
                      </a:r>
                      <a:endParaRPr kumimoji="0" lang="es-ES" sz="14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imes New Roman" pitchFamily="18" charset="0"/>
                          <a:cs typeface="Times New Roman" pitchFamily="18" charset="0"/>
                        </a:rPr>
                        <a:t>4</a:t>
                      </a:r>
                      <a:endParaRPr kumimoji="0" lang="es-ES" sz="14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imes New Roman" pitchFamily="18" charset="0"/>
                          <a:cs typeface="Times New Roman" pitchFamily="18" charset="0"/>
                        </a:rPr>
                        <a:t>5</a:t>
                      </a:r>
                      <a:endParaRPr kumimoji="0" lang="es-ES" sz="14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r>
              <a:tr h="42862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Ingresos Totales</a:t>
                      </a:r>
                      <a:endParaRPr kumimoji="0" lang="es-ES" sz="14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         142,920.00   </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         154,653.73   </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         169,314.91   </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         187,905.68   </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         210,567.11   </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862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rgbClr val="000000"/>
                          </a:solidFill>
                          <a:effectLst/>
                          <a:latin typeface="Calibri" pitchFamily="34" charset="0"/>
                        </a:rPr>
                        <a:t>Costos Variables Totales</a:t>
                      </a:r>
                      <a:endParaRPr kumimoji="0" lang="es-ES" sz="1400" b="0" i="0" u="none" strike="noStrike" cap="none" normalizeH="0" baseline="0" dirty="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             2,854.20   </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             3,088.53   </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             3,381.32   </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             3,752.59   </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             4,205.15   </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862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Contribuci</a:t>
                      </a:r>
                      <a:r>
                        <a:rPr kumimoji="0" lang="es-ES" sz="1400" b="0" i="0" u="none" strike="noStrike" cap="none" normalizeH="0" baseline="0" smtClean="0">
                          <a:ln>
                            <a:noFill/>
                          </a:ln>
                          <a:solidFill>
                            <a:srgbClr val="000000"/>
                          </a:solidFill>
                          <a:effectLst/>
                          <a:latin typeface="Tahoma"/>
                        </a:rPr>
                        <a:t>ó</a:t>
                      </a:r>
                      <a:r>
                        <a:rPr kumimoji="0" lang="es-ES" sz="1400" b="0" i="0" u="none" strike="noStrike" cap="none" normalizeH="0" baseline="0" smtClean="0">
                          <a:ln>
                            <a:noFill/>
                          </a:ln>
                          <a:solidFill>
                            <a:srgbClr val="000000"/>
                          </a:solidFill>
                          <a:effectLst/>
                          <a:latin typeface="Calibri" pitchFamily="34" charset="0"/>
                        </a:rPr>
                        <a:t>n Marginal Total</a:t>
                      </a:r>
                      <a:endParaRPr kumimoji="0" lang="es-ES" sz="14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         140,065.80   </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         151,565.20   </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         165,933.58   </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         184,153.09   </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         206,361.95   </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9763">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Promedio ponderado de porcentaje de contribuci</a:t>
                      </a:r>
                      <a:r>
                        <a:rPr kumimoji="0" lang="es-ES" sz="1400" b="0" i="0" u="none" strike="noStrike" cap="none" normalizeH="0" baseline="0" smtClean="0">
                          <a:ln>
                            <a:noFill/>
                          </a:ln>
                          <a:solidFill>
                            <a:srgbClr val="000000"/>
                          </a:solidFill>
                          <a:effectLst/>
                          <a:latin typeface="Tahoma"/>
                        </a:rPr>
                        <a:t>ó</a:t>
                      </a:r>
                      <a:r>
                        <a:rPr kumimoji="0" lang="es-ES" sz="1400" b="0" i="0" u="none" strike="noStrike" cap="none" normalizeH="0" baseline="0" smtClean="0">
                          <a:ln>
                            <a:noFill/>
                          </a:ln>
                          <a:solidFill>
                            <a:srgbClr val="000000"/>
                          </a:solidFill>
                          <a:effectLst/>
                          <a:latin typeface="Calibri" pitchFamily="34" charset="0"/>
                        </a:rPr>
                        <a:t>n Marginal</a:t>
                      </a:r>
                      <a:endParaRPr kumimoji="0" lang="es-ES" sz="14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98.00%</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98.00%</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98.00%</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98.00%</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98.00%</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862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Costos Fijos</a:t>
                      </a:r>
                      <a:endParaRPr kumimoji="0" lang="es-ES" sz="14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           37,140.00   </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           40,189.29   </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           43,999.29   </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           48,830.33   </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Calibri" pitchFamily="34" charset="0"/>
                        </a:rPr>
                        <a:t>           54,719.19   </a:t>
                      </a:r>
                      <a:endParaRPr kumimoji="0" lang="es-ES" sz="1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62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imes New Roman" pitchFamily="18" charset="0"/>
                          <a:cs typeface="Times New Roman" pitchFamily="18" charset="0"/>
                        </a:rPr>
                        <a:t>Pto Equilibrio $$</a:t>
                      </a:r>
                      <a:endParaRPr kumimoji="0" lang="es-ES" sz="14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Calibri" pitchFamily="34" charset="0"/>
                        </a:rPr>
                        <a:t>$ 37,896.82</a:t>
                      </a:r>
                      <a:endParaRPr kumimoji="0" lang="es-ES" sz="14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Calibri" pitchFamily="34" charset="0"/>
                        </a:rPr>
                        <a:t>$ 41,008.25</a:t>
                      </a:r>
                      <a:endParaRPr kumimoji="0" lang="es-ES" sz="14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Calibri" pitchFamily="34" charset="0"/>
                        </a:rPr>
                        <a:t>$ 44,895.89</a:t>
                      </a:r>
                      <a:endParaRPr kumimoji="0" lang="es-ES" sz="14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Calibri" pitchFamily="34" charset="0"/>
                        </a:rPr>
                        <a:t>$ 49,825.37</a:t>
                      </a:r>
                      <a:endParaRPr kumimoji="0" lang="es-ES" sz="14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Calibri" pitchFamily="34" charset="0"/>
                        </a:rPr>
                        <a:t>$ 55,834.24</a:t>
                      </a:r>
                      <a:endParaRPr kumimoji="0" lang="es-ES" sz="14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2"/>
          </p:nvPr>
        </p:nvSpPr>
        <p:spPr>
          <a:noFill/>
        </p:spPr>
        <p:txBody>
          <a:bodyPr/>
          <a:lstStyle/>
          <a:p>
            <a:fld id="{B86FFE95-6B85-450E-ABE0-3DA86D9BFF55}" type="slidenum">
              <a:rPr lang="es-ES" smtClean="0"/>
              <a:pPr/>
              <a:t>18</a:t>
            </a:fld>
            <a:endParaRPr lang="es-ES" smtClean="0"/>
          </a:p>
        </p:txBody>
      </p:sp>
      <p:graphicFrame>
        <p:nvGraphicFramePr>
          <p:cNvPr id="66635" name="Group 75"/>
          <p:cNvGraphicFramePr>
            <a:graphicFrameLocks noGrp="1"/>
          </p:cNvGraphicFramePr>
          <p:nvPr>
            <p:ph/>
          </p:nvPr>
        </p:nvGraphicFramePr>
        <p:xfrm>
          <a:off x="900113" y="2060575"/>
          <a:ext cx="7804150" cy="1097280"/>
        </p:xfrm>
        <a:graphic>
          <a:graphicData uri="http://schemas.openxmlformats.org/drawingml/2006/table">
            <a:tbl>
              <a:tblPr/>
              <a:tblGrid>
                <a:gridCol w="2914650"/>
                <a:gridCol w="1717675"/>
                <a:gridCol w="1589087"/>
                <a:gridCol w="1582738"/>
              </a:tblGrid>
              <a:tr h="207963">
                <a:tc gridSpan="4">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Calibri" pitchFamily="34" charset="0"/>
                          <a:cs typeface="Times New Roman" pitchFamily="18" charset="0"/>
                        </a:rPr>
                        <a:t>Variaci</a:t>
                      </a:r>
                      <a:r>
                        <a:rPr kumimoji="0" lang="es-ES" sz="1200" b="1" i="0" u="none" strike="noStrike" cap="none" normalizeH="0" baseline="0" smtClean="0">
                          <a:ln>
                            <a:noFill/>
                          </a:ln>
                          <a:solidFill>
                            <a:srgbClr val="000000"/>
                          </a:solidFill>
                          <a:effectLst/>
                          <a:latin typeface="Tahoma"/>
                          <a:cs typeface="Times New Roman" pitchFamily="18" charset="0"/>
                        </a:rPr>
                        <a:t>ó</a:t>
                      </a:r>
                      <a:r>
                        <a:rPr kumimoji="0" lang="es-ES" sz="1200" b="1" i="0" u="none" strike="noStrike" cap="none" normalizeH="0" baseline="0" smtClean="0">
                          <a:ln>
                            <a:noFill/>
                          </a:ln>
                          <a:solidFill>
                            <a:srgbClr val="000000"/>
                          </a:solidFill>
                          <a:effectLst/>
                          <a:latin typeface="Calibri" pitchFamily="34" charset="0"/>
                          <a:cs typeface="Times New Roman" pitchFamily="18" charset="0"/>
                        </a:rPr>
                        <a:t>n en Ventas vs. VAN</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hMerge="1">
                  <a:txBody>
                    <a:bodyPr/>
                    <a:lstStyle/>
                    <a:p>
                      <a:endParaRPr lang="es-EC"/>
                    </a:p>
                  </a:txBody>
                  <a:tcPr/>
                </a:tc>
                <a:tc hMerge="1">
                  <a:txBody>
                    <a:bodyPr/>
                    <a:lstStyle/>
                    <a:p>
                      <a:endParaRPr lang="es-EC"/>
                    </a:p>
                  </a:txBody>
                  <a:tcPr/>
                </a:tc>
                <a:tc hMerge="1">
                  <a:txBody>
                    <a:bodyPr/>
                    <a:lstStyle/>
                    <a:p>
                      <a:endParaRPr lang="es-EC"/>
                    </a:p>
                  </a:txBody>
                  <a:tcPr/>
                </a:tc>
              </a:tr>
              <a:tr h="2301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Calibri" pitchFamily="34" charset="0"/>
                          <a:cs typeface="Times New Roman" pitchFamily="18" charset="0"/>
                        </a:rPr>
                        <a:t> PESIMISTA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Calibri" pitchFamily="34" charset="0"/>
                          <a:cs typeface="Times New Roman" pitchFamily="18" charset="0"/>
                        </a:rPr>
                        <a:t>NORMAL</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Calibri" pitchFamily="34" charset="0"/>
                          <a:cs typeface="Times New Roman" pitchFamily="18" charset="0"/>
                        </a:rPr>
                        <a:t> OPTIMISTA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685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Arial" charset="0"/>
                          <a:ea typeface="Times New Roman" pitchFamily="18" charset="0"/>
                          <a:cs typeface="Arial" charset="0"/>
                        </a:rPr>
                        <a:t>Total de Ventas</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Arial" charset="0"/>
                          <a:ea typeface="Times New Roman" pitchFamily="18" charset="0"/>
                          <a:cs typeface="Arial" charset="0"/>
                        </a:rPr>
                        <a:t>$95,280.00</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Arial" charset="0"/>
                          <a:ea typeface="Times New Roman" pitchFamily="18" charset="0"/>
                          <a:cs typeface="Arial" charset="0"/>
                        </a:rPr>
                        <a:t>$ 142,920.00</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Arial" charset="0"/>
                          <a:ea typeface="Times New Roman" pitchFamily="18" charset="0"/>
                          <a:cs typeface="Arial" charset="0"/>
                        </a:rPr>
                        <a:t>$190,560</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685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Arial" charset="0"/>
                          <a:ea typeface="Times New Roman" pitchFamily="18" charset="0"/>
                          <a:cs typeface="Arial" charset="0"/>
                        </a:rPr>
                        <a:t>VAN</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Arial" charset="0"/>
                          <a:ea typeface="Times New Roman" pitchFamily="18" charset="0"/>
                          <a:cs typeface="Arial" charset="0"/>
                        </a:rPr>
                        <a:t>$-90,090.48</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$ 90,381.45</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Arial" charset="0"/>
                          <a:ea typeface="Times New Roman" pitchFamily="18" charset="0"/>
                          <a:cs typeface="Arial" charset="0"/>
                        </a:rPr>
                        <a:t>$ 268,395.26</a:t>
                      </a:r>
                      <a:endParaRPr kumimoji="0" lang="es-E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507" name="Rectangle 76"/>
          <p:cNvSpPr>
            <a:spLocks noChangeArrowheads="1"/>
          </p:cNvSpPr>
          <p:nvPr/>
        </p:nvSpPr>
        <p:spPr bwMode="auto">
          <a:xfrm>
            <a:off x="1150938" y="214313"/>
            <a:ext cx="7793037" cy="1462087"/>
          </a:xfrm>
          <a:prstGeom prst="rect">
            <a:avLst/>
          </a:prstGeom>
          <a:noFill/>
          <a:ln w="9525">
            <a:noFill/>
            <a:miter lim="800000"/>
            <a:headEnd/>
            <a:tailEnd/>
          </a:ln>
        </p:spPr>
        <p:txBody>
          <a:bodyPr anchor="b"/>
          <a:lstStyle/>
          <a:p>
            <a:pPr eaLnBrk="0" hangingPunct="0"/>
            <a:r>
              <a:rPr lang="es-ES" sz="3000">
                <a:solidFill>
                  <a:schemeClr val="hlink"/>
                </a:solidFill>
                <a:latin typeface="Arial" charset="0"/>
              </a:rPr>
              <a:t>Análisis de Sensibilidad</a:t>
            </a:r>
          </a:p>
        </p:txBody>
      </p:sp>
      <p:pic>
        <p:nvPicPr>
          <p:cNvPr id="20508" name="Picture 77"/>
          <p:cNvPicPr>
            <a:picLocks noChangeAspect="1" noChangeArrowheads="1"/>
          </p:cNvPicPr>
          <p:nvPr/>
        </p:nvPicPr>
        <p:blipFill>
          <a:blip r:embed="rId2"/>
          <a:srcRect/>
          <a:stretch>
            <a:fillRect/>
          </a:stretch>
        </p:blipFill>
        <p:spPr bwMode="auto">
          <a:xfrm>
            <a:off x="2339975" y="3284538"/>
            <a:ext cx="4267200" cy="2847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2"/>
          </p:nvPr>
        </p:nvSpPr>
        <p:spPr>
          <a:noFill/>
        </p:spPr>
        <p:txBody>
          <a:bodyPr/>
          <a:lstStyle/>
          <a:p>
            <a:fld id="{0B367D1B-4BE6-455A-8285-2C278AA3D12D}" type="slidenum">
              <a:rPr lang="es-ES" smtClean="0"/>
              <a:pPr/>
              <a:t>19</a:t>
            </a:fld>
            <a:endParaRPr lang="es-ES" smtClean="0"/>
          </a:p>
        </p:txBody>
      </p:sp>
      <p:graphicFrame>
        <p:nvGraphicFramePr>
          <p:cNvPr id="68684" name="Group 76"/>
          <p:cNvGraphicFramePr>
            <a:graphicFrameLocks noGrp="1"/>
          </p:cNvGraphicFramePr>
          <p:nvPr>
            <p:ph/>
          </p:nvPr>
        </p:nvGraphicFramePr>
        <p:xfrm>
          <a:off x="1042988" y="1916113"/>
          <a:ext cx="7804150" cy="1160463"/>
        </p:xfrm>
        <a:graphic>
          <a:graphicData uri="http://schemas.openxmlformats.org/drawingml/2006/table">
            <a:tbl>
              <a:tblPr/>
              <a:tblGrid>
                <a:gridCol w="2295525"/>
                <a:gridCol w="1673225"/>
                <a:gridCol w="1876425"/>
                <a:gridCol w="1958975"/>
              </a:tblGrid>
              <a:tr h="288925">
                <a:tc gridSpan="4">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Calibri" pitchFamily="34" charset="0"/>
                          <a:cs typeface="Times New Roman" pitchFamily="18" charset="0"/>
                        </a:rPr>
                        <a:t>Variaci</a:t>
                      </a:r>
                      <a:r>
                        <a:rPr kumimoji="0" lang="es-ES" sz="1200" b="1" i="0" u="none" strike="noStrike" cap="none" normalizeH="0" baseline="0" smtClean="0">
                          <a:ln>
                            <a:noFill/>
                          </a:ln>
                          <a:solidFill>
                            <a:srgbClr val="000000"/>
                          </a:solidFill>
                          <a:effectLst/>
                          <a:latin typeface="Tahoma"/>
                          <a:cs typeface="Times New Roman" pitchFamily="18" charset="0"/>
                        </a:rPr>
                        <a:t>ó</a:t>
                      </a:r>
                      <a:r>
                        <a:rPr kumimoji="0" lang="es-ES" sz="1200" b="1" i="0" u="none" strike="noStrike" cap="none" normalizeH="0" baseline="0" smtClean="0">
                          <a:ln>
                            <a:noFill/>
                          </a:ln>
                          <a:solidFill>
                            <a:srgbClr val="000000"/>
                          </a:solidFill>
                          <a:effectLst/>
                          <a:latin typeface="Calibri" pitchFamily="34" charset="0"/>
                          <a:cs typeface="Times New Roman" pitchFamily="18" charset="0"/>
                        </a:rPr>
                        <a:t>n en Tasa Vs. VAN</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hMerge="1">
                  <a:txBody>
                    <a:bodyPr/>
                    <a:lstStyle/>
                    <a:p>
                      <a:endParaRPr lang="es-EC"/>
                    </a:p>
                  </a:txBody>
                  <a:tcPr/>
                </a:tc>
                <a:tc hMerge="1">
                  <a:txBody>
                    <a:bodyPr/>
                    <a:lstStyle/>
                    <a:p>
                      <a:endParaRPr lang="es-EC"/>
                    </a:p>
                  </a:txBody>
                  <a:tcPr/>
                </a:tc>
                <a:tc hMerge="1">
                  <a:txBody>
                    <a:bodyPr/>
                    <a:lstStyle/>
                    <a:p>
                      <a:endParaRPr lang="es-EC"/>
                    </a:p>
                  </a:txBody>
                  <a:tcPr/>
                </a:tc>
              </a:tr>
              <a:tr h="2159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Tahoma"/>
                          <a:cs typeface="Times New Roman" pitchFamily="18" charset="0"/>
                        </a:rPr>
                        <a:t>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Calibri" pitchFamily="34" charset="0"/>
                          <a:cs typeface="Times New Roman" pitchFamily="18" charset="0"/>
                        </a:rPr>
                        <a:t> PESIMISTA </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Calibri" pitchFamily="34" charset="0"/>
                          <a:cs typeface="Times New Roman" pitchFamily="18" charset="0"/>
                        </a:rPr>
                        <a:t>NORMAL</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Calibri" pitchFamily="34" charset="0"/>
                          <a:cs typeface="Times New Roman" pitchFamily="18" charset="0"/>
                        </a:rPr>
                        <a:t>OPTIMISTA</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Calibri" pitchFamily="34" charset="0"/>
                          <a:cs typeface="Times New Roman" pitchFamily="18" charset="0"/>
                        </a:rPr>
                        <a:t>Tasa de descuento</a:t>
                      </a:r>
                      <a:endParaRPr kumimoji="0" lang="es-ES" sz="1800" b="0" i="0" u="none" strike="noStrike" cap="none" normalizeH="0" baseline="0" smtClean="0">
                        <a:ln>
                          <a:noFill/>
                        </a:ln>
                        <a:solidFill>
                          <a:schemeClr val="tx1"/>
                        </a:solidFill>
                        <a:effectLst/>
                        <a:latin typeface="Tahom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Arial" charset="0"/>
                          <a:ea typeface="Times New Roman" pitchFamily="18" charset="0"/>
                          <a:cs typeface="Arial" charset="0"/>
                        </a:rPr>
                        <a:t>60%</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Arial" charset="0"/>
                          <a:ea typeface="Times New Roman" pitchFamily="18" charset="0"/>
                          <a:cs typeface="Arial" charset="0"/>
                        </a:rPr>
                        <a:t>32,82%</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Arial" charset="0"/>
                          <a:ea typeface="Times New Roman" pitchFamily="18" charset="0"/>
                          <a:cs typeface="Arial" charset="0"/>
                        </a:rPr>
                        <a:t>7,82%</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47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Calibri" pitchFamily="34" charset="0"/>
                          <a:cs typeface="Times New Roman" pitchFamily="18" charset="0"/>
                        </a:rPr>
                        <a:t>VAN</a:t>
                      </a:r>
                      <a:endParaRPr kumimoji="0" lang="es-ES" sz="18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-90,090.48</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90,381.45</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rgbClr val="000000"/>
                          </a:solidFill>
                          <a:effectLst/>
                          <a:latin typeface="Arial" charset="0"/>
                          <a:ea typeface="Times New Roman" pitchFamily="18" charset="0"/>
                          <a:cs typeface="Arial" charset="0"/>
                        </a:rPr>
                        <a:t>1,513,657.99</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21531" name="Picture 77"/>
          <p:cNvPicPr>
            <a:picLocks noChangeAspect="1" noChangeArrowheads="1"/>
          </p:cNvPicPr>
          <p:nvPr/>
        </p:nvPicPr>
        <p:blipFill>
          <a:blip r:embed="rId2"/>
          <a:srcRect/>
          <a:stretch>
            <a:fillRect/>
          </a:stretch>
        </p:blipFill>
        <p:spPr bwMode="auto">
          <a:xfrm>
            <a:off x="2339975" y="3141663"/>
            <a:ext cx="4676775" cy="3009900"/>
          </a:xfrm>
          <a:prstGeom prst="rect">
            <a:avLst/>
          </a:prstGeom>
          <a:noFill/>
          <a:ln w="9525">
            <a:noFill/>
            <a:miter lim="800000"/>
            <a:headEnd/>
            <a:tailEnd/>
          </a:ln>
        </p:spPr>
      </p:pic>
      <p:sp>
        <p:nvSpPr>
          <p:cNvPr id="21532" name="Rectangle 78"/>
          <p:cNvSpPr>
            <a:spLocks noChangeArrowheads="1"/>
          </p:cNvSpPr>
          <p:nvPr/>
        </p:nvSpPr>
        <p:spPr bwMode="auto">
          <a:xfrm>
            <a:off x="1243013" y="214313"/>
            <a:ext cx="7793037" cy="1462087"/>
          </a:xfrm>
          <a:prstGeom prst="rect">
            <a:avLst/>
          </a:prstGeom>
          <a:noFill/>
          <a:ln w="9525">
            <a:noFill/>
            <a:miter lim="800000"/>
            <a:headEnd/>
            <a:tailEnd/>
          </a:ln>
        </p:spPr>
        <p:txBody>
          <a:bodyPr anchor="b"/>
          <a:lstStyle/>
          <a:p>
            <a:pPr eaLnBrk="0" hangingPunct="0"/>
            <a:r>
              <a:rPr lang="es-ES" sz="3000">
                <a:solidFill>
                  <a:schemeClr val="hlink"/>
                </a:solidFill>
                <a:latin typeface="Arial" charset="0"/>
              </a:rPr>
              <a:t>Análisis de Sensibilidad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3"/>
          <p:cNvSpPr>
            <a:spLocks noGrp="1" noChangeArrowheads="1"/>
          </p:cNvSpPr>
          <p:nvPr>
            <p:ph type="sldNum" sz="quarter" idx="12"/>
          </p:nvPr>
        </p:nvSpPr>
        <p:spPr>
          <a:noFill/>
        </p:spPr>
        <p:txBody>
          <a:bodyPr/>
          <a:lstStyle/>
          <a:p>
            <a:fld id="{A8F520C2-DB18-4558-8F4F-1054E436342D}" type="slidenum">
              <a:rPr lang="es-ES" smtClean="0"/>
              <a:pPr/>
              <a:t>2</a:t>
            </a:fld>
            <a:endParaRPr lang="es-ES" smtClean="0"/>
          </a:p>
        </p:txBody>
      </p:sp>
      <p:sp>
        <p:nvSpPr>
          <p:cNvPr id="1028" name="Rectangle 2"/>
          <p:cNvSpPr>
            <a:spLocks noGrp="1" noChangeArrowheads="1"/>
          </p:cNvSpPr>
          <p:nvPr>
            <p:ph type="title"/>
          </p:nvPr>
        </p:nvSpPr>
        <p:spPr>
          <a:xfrm>
            <a:off x="1042988" y="3470275"/>
            <a:ext cx="3384550" cy="5143500"/>
          </a:xfrm>
        </p:spPr>
        <p:txBody>
          <a:bodyPr/>
          <a:lstStyle/>
          <a:p>
            <a:pPr eaLnBrk="1" hangingPunct="1">
              <a:buFont typeface="Wingdings" pitchFamily="2" charset="2"/>
              <a:buNone/>
            </a:pPr>
            <a:r>
              <a:rPr lang="es-ES" sz="1800" smtClean="0">
                <a:latin typeface="Arial" charset="0"/>
              </a:rPr>
              <a:t/>
            </a:r>
            <a:br>
              <a:rPr lang="es-ES" sz="1800" smtClean="0">
                <a:latin typeface="Arial" charset="0"/>
              </a:rPr>
            </a:br>
            <a:r>
              <a:rPr lang="es-ES" sz="1800" smtClean="0">
                <a:latin typeface="Arial" charset="0"/>
              </a:rPr>
              <a:t/>
            </a:r>
            <a:br>
              <a:rPr lang="es-ES" sz="1800" smtClean="0">
                <a:latin typeface="Arial" charset="0"/>
              </a:rPr>
            </a:br>
            <a:r>
              <a:rPr lang="es-ES" sz="1800" smtClean="0">
                <a:latin typeface="Arial" charset="0"/>
              </a:rPr>
              <a:t/>
            </a:r>
            <a:br>
              <a:rPr lang="es-ES" sz="1800" smtClean="0">
                <a:latin typeface="Arial" charset="0"/>
              </a:rPr>
            </a:br>
            <a:r>
              <a:rPr lang="es-ES" sz="1800" smtClean="0">
                <a:latin typeface="Arial" charset="0"/>
              </a:rPr>
              <a:t/>
            </a:r>
            <a:br>
              <a:rPr lang="es-ES" sz="1800" smtClean="0">
                <a:latin typeface="Arial" charset="0"/>
              </a:rPr>
            </a:br>
            <a:r>
              <a:rPr lang="es-ES" sz="1800" smtClean="0">
                <a:latin typeface="Arial" charset="0"/>
              </a:rPr>
              <a:t/>
            </a:r>
            <a:br>
              <a:rPr lang="es-ES" sz="1800" smtClean="0">
                <a:latin typeface="Arial" charset="0"/>
              </a:rPr>
            </a:br>
            <a:r>
              <a:rPr lang="es-ES" sz="1800" smtClean="0">
                <a:latin typeface="Arial" charset="0"/>
              </a:rPr>
              <a:t/>
            </a:r>
            <a:br>
              <a:rPr lang="es-ES" sz="1800" smtClean="0">
                <a:latin typeface="Arial" charset="0"/>
              </a:rPr>
            </a:br>
            <a:r>
              <a:rPr lang="es-ES" sz="1800" smtClean="0">
                <a:latin typeface="Arial" charset="0"/>
              </a:rPr>
              <a:t/>
            </a:r>
            <a:br>
              <a:rPr lang="es-ES" sz="1800" smtClean="0">
                <a:latin typeface="Arial" charset="0"/>
              </a:rPr>
            </a:br>
            <a:r>
              <a:rPr lang="es-ES" sz="1800" smtClean="0">
                <a:latin typeface="Arial" charset="0"/>
              </a:rPr>
              <a:t>-Ingreso de un gran número de estudiantes de provincia</a:t>
            </a:r>
            <a:r>
              <a:rPr lang="es-ES" sz="1800" smtClean="0"/>
              <a:t> </a:t>
            </a:r>
            <a:r>
              <a:rPr lang="es-EC" sz="1800" smtClean="0">
                <a:latin typeface="Arial" charset="0"/>
              </a:rPr>
              <a:t/>
            </a:r>
            <a:br>
              <a:rPr lang="es-EC" sz="1800" smtClean="0">
                <a:latin typeface="Arial" charset="0"/>
              </a:rPr>
            </a:br>
            <a:r>
              <a:rPr lang="es-ES" sz="1800" smtClean="0">
                <a:latin typeface="Arial" charset="0"/>
              </a:rPr>
              <a:t> </a:t>
            </a:r>
            <a:br>
              <a:rPr lang="es-ES" sz="1800" smtClean="0">
                <a:latin typeface="Arial" charset="0"/>
              </a:rPr>
            </a:br>
            <a:r>
              <a:rPr lang="es-ES" sz="1800" smtClean="0">
                <a:latin typeface="Arial" charset="0"/>
              </a:rPr>
              <a:t>  -Oferta de una alternativa segura, con todas las comodidades y un ambiente agradable.</a:t>
            </a:r>
            <a:br>
              <a:rPr lang="es-ES" sz="1800" smtClean="0">
                <a:latin typeface="Arial" charset="0"/>
              </a:rPr>
            </a:br>
            <a:r>
              <a:rPr lang="es-ES" sz="1800" smtClean="0">
                <a:latin typeface="Arial" charset="0"/>
              </a:rPr>
              <a:t/>
            </a:r>
            <a:br>
              <a:rPr lang="es-ES" sz="1800" smtClean="0">
                <a:latin typeface="Arial" charset="0"/>
              </a:rPr>
            </a:br>
            <a:r>
              <a:rPr lang="es-ES" sz="1800" smtClean="0">
                <a:latin typeface="Arial" charset="0"/>
              </a:rPr>
              <a:t>- Escasa oferta de alternativas de hospedaje </a:t>
            </a:r>
            <a:r>
              <a:rPr lang="es-EC" sz="1800" smtClean="0">
                <a:latin typeface="Arial" charset="0"/>
              </a:rPr>
              <a:t/>
            </a:r>
            <a:br>
              <a:rPr lang="es-EC" sz="1800" smtClean="0">
                <a:latin typeface="Arial" charset="0"/>
              </a:rPr>
            </a:br>
            <a:r>
              <a:rPr lang="es-EC" sz="1800" smtClean="0">
                <a:latin typeface="Arial" charset="0"/>
              </a:rPr>
              <a:t/>
            </a:r>
            <a:br>
              <a:rPr lang="es-EC" sz="1800" smtClean="0">
                <a:latin typeface="Arial" charset="0"/>
              </a:rPr>
            </a:br>
            <a:r>
              <a:rPr lang="es-EC" sz="1800" smtClean="0">
                <a:latin typeface="Arial" charset="0"/>
              </a:rPr>
              <a:t>-</a:t>
            </a:r>
            <a:r>
              <a:rPr lang="es-ES" sz="1800" smtClean="0">
                <a:latin typeface="Arial" charset="0"/>
              </a:rPr>
              <a:t>Escasa explotación  y desarrolló del mercado por el sector privado</a:t>
            </a:r>
            <a:br>
              <a:rPr lang="es-ES" sz="1800" smtClean="0">
                <a:latin typeface="Arial" charset="0"/>
              </a:rPr>
            </a:br>
            <a:r>
              <a:rPr lang="es-ES" sz="1800" smtClean="0">
                <a:latin typeface="Arial" charset="0"/>
              </a:rPr>
              <a:t/>
            </a:r>
            <a:br>
              <a:rPr lang="es-ES" sz="1800" smtClean="0">
                <a:latin typeface="Arial" charset="0"/>
              </a:rPr>
            </a:br>
            <a:r>
              <a:rPr lang="es-EC" sz="1800" smtClean="0">
                <a:latin typeface="Arial" charset="0"/>
              </a:rPr>
              <a:t/>
            </a:r>
            <a:br>
              <a:rPr lang="es-EC" sz="1800" smtClean="0">
                <a:latin typeface="Arial" charset="0"/>
              </a:rPr>
            </a:br>
            <a:r>
              <a:rPr lang="es-EC" sz="1800" smtClean="0">
                <a:latin typeface="Arial" charset="0"/>
              </a:rPr>
              <a:t>-  </a:t>
            </a:r>
            <a:r>
              <a:rPr lang="es-ES" sz="1800" smtClean="0">
                <a:latin typeface="Arial" charset="0"/>
              </a:rPr>
              <a:t>- </a:t>
            </a:r>
            <a:r>
              <a:rPr lang="es-EC" sz="1800" smtClean="0">
                <a:latin typeface="Arial" charset="0"/>
              </a:rPr>
              <a:t/>
            </a:r>
            <a:br>
              <a:rPr lang="es-EC" sz="1800" smtClean="0">
                <a:latin typeface="Arial" charset="0"/>
              </a:rPr>
            </a:br>
            <a:r>
              <a:rPr lang="es-EC" sz="1800" smtClean="0">
                <a:latin typeface="Arial" charset="0"/>
              </a:rPr>
              <a:t/>
            </a:r>
            <a:br>
              <a:rPr lang="es-EC" sz="1800" smtClean="0">
                <a:latin typeface="Arial" charset="0"/>
              </a:rPr>
            </a:br>
            <a:r>
              <a:rPr lang="es-EC" sz="1800" smtClean="0">
                <a:latin typeface="Arial" charset="0"/>
              </a:rPr>
              <a:t/>
            </a:r>
            <a:br>
              <a:rPr lang="es-EC" sz="1800" smtClean="0">
                <a:latin typeface="Arial" charset="0"/>
              </a:rPr>
            </a:br>
            <a:r>
              <a:rPr lang="es-EC" sz="1800" b="1" smtClean="0">
                <a:latin typeface="Arial" charset="0"/>
              </a:rPr>
              <a:t/>
            </a:r>
            <a:br>
              <a:rPr lang="es-EC" sz="1800" b="1" smtClean="0">
                <a:latin typeface="Arial" charset="0"/>
              </a:rPr>
            </a:br>
            <a:r>
              <a:rPr lang="es-EC" sz="1800" b="1" smtClean="0">
                <a:latin typeface="Arial" charset="0"/>
              </a:rPr>
              <a:t/>
            </a:r>
            <a:br>
              <a:rPr lang="es-EC" sz="1800" b="1" smtClean="0">
                <a:latin typeface="Arial" charset="0"/>
              </a:rPr>
            </a:br>
            <a:r>
              <a:rPr lang="es-EC" sz="1800" b="1" smtClean="0">
                <a:latin typeface="Arial" charset="0"/>
              </a:rPr>
              <a:t/>
            </a:r>
            <a:br>
              <a:rPr lang="es-EC" sz="1800" b="1" smtClean="0">
                <a:latin typeface="Arial" charset="0"/>
              </a:rPr>
            </a:br>
            <a:r>
              <a:rPr lang="es-EC" sz="1800" b="1" smtClean="0">
                <a:latin typeface="Arial" charset="0"/>
              </a:rPr>
              <a:t/>
            </a:r>
            <a:br>
              <a:rPr lang="es-EC" sz="1800" b="1" smtClean="0">
                <a:latin typeface="Arial" charset="0"/>
              </a:rPr>
            </a:br>
            <a:endParaRPr lang="es-ES" sz="1800" b="1" smtClean="0">
              <a:latin typeface="Arial" charset="0"/>
            </a:endParaRPr>
          </a:p>
        </p:txBody>
      </p:sp>
      <p:sp>
        <p:nvSpPr>
          <p:cNvPr id="1029" name="Rectangle 3"/>
          <p:cNvSpPr>
            <a:spLocks noChangeArrowheads="1"/>
          </p:cNvSpPr>
          <p:nvPr/>
        </p:nvSpPr>
        <p:spPr bwMode="auto">
          <a:xfrm>
            <a:off x="-3492500" y="798513"/>
            <a:ext cx="10264775" cy="974725"/>
          </a:xfrm>
          <a:prstGeom prst="rect">
            <a:avLst/>
          </a:prstGeom>
          <a:noFill/>
          <a:ln w="9525">
            <a:noFill/>
            <a:miter lim="800000"/>
            <a:headEnd/>
            <a:tailEnd/>
          </a:ln>
        </p:spPr>
        <p:txBody>
          <a:bodyPr anchor="b"/>
          <a:lstStyle/>
          <a:p>
            <a:pPr algn="ctr"/>
            <a:r>
              <a:rPr lang="es-EC" sz="3000">
                <a:solidFill>
                  <a:schemeClr val="tx2"/>
                </a:solidFill>
                <a:latin typeface="Arial" charset="0"/>
              </a:rPr>
              <a:t>		</a:t>
            </a:r>
            <a:r>
              <a:rPr lang="es-EC" sz="3000">
                <a:solidFill>
                  <a:schemeClr val="hlink"/>
                </a:solidFill>
                <a:latin typeface="Arial" charset="0"/>
              </a:rPr>
              <a:t>Justificación</a:t>
            </a:r>
            <a:endParaRPr lang="es-ES" sz="3000">
              <a:solidFill>
                <a:schemeClr val="hlink"/>
              </a:solidFill>
              <a:latin typeface="Arial" charset="0"/>
            </a:endParaRPr>
          </a:p>
        </p:txBody>
      </p:sp>
      <p:sp>
        <p:nvSpPr>
          <p:cNvPr id="1030" name="Rectangle 8"/>
          <p:cNvSpPr>
            <a:spLocks noChangeArrowheads="1"/>
          </p:cNvSpPr>
          <p:nvPr/>
        </p:nvSpPr>
        <p:spPr bwMode="auto">
          <a:xfrm>
            <a:off x="0" y="1747838"/>
            <a:ext cx="9144000" cy="0"/>
          </a:xfrm>
          <a:prstGeom prst="rect">
            <a:avLst/>
          </a:prstGeom>
          <a:noFill/>
          <a:ln w="9525">
            <a:noFill/>
            <a:miter lim="800000"/>
            <a:headEnd/>
            <a:tailEnd/>
          </a:ln>
        </p:spPr>
        <p:txBody>
          <a:bodyPr wrap="none" anchor="ctr">
            <a:spAutoFit/>
          </a:bodyPr>
          <a:lstStyle/>
          <a:p>
            <a:endParaRPr lang="es-EC"/>
          </a:p>
        </p:txBody>
      </p:sp>
      <p:sp>
        <p:nvSpPr>
          <p:cNvPr id="1031" name="Rectangle 10"/>
          <p:cNvSpPr>
            <a:spLocks noChangeArrowheads="1"/>
          </p:cNvSpPr>
          <p:nvPr/>
        </p:nvSpPr>
        <p:spPr bwMode="auto">
          <a:xfrm>
            <a:off x="0" y="2133600"/>
            <a:ext cx="9144000" cy="0"/>
          </a:xfrm>
          <a:prstGeom prst="rect">
            <a:avLst/>
          </a:prstGeom>
          <a:noFill/>
          <a:ln w="9525">
            <a:noFill/>
            <a:miter lim="800000"/>
            <a:headEnd/>
            <a:tailEnd/>
          </a:ln>
        </p:spPr>
        <p:txBody>
          <a:bodyPr wrap="none" anchor="ctr">
            <a:spAutoFit/>
          </a:bodyPr>
          <a:lstStyle/>
          <a:p>
            <a:endParaRPr lang="es-EC"/>
          </a:p>
        </p:txBody>
      </p:sp>
      <p:sp>
        <p:nvSpPr>
          <p:cNvPr id="1032" name="Rectangle 12"/>
          <p:cNvSpPr>
            <a:spLocks noChangeArrowheads="1"/>
          </p:cNvSpPr>
          <p:nvPr/>
        </p:nvSpPr>
        <p:spPr bwMode="auto">
          <a:xfrm>
            <a:off x="0" y="2328863"/>
            <a:ext cx="9144000" cy="0"/>
          </a:xfrm>
          <a:prstGeom prst="rect">
            <a:avLst/>
          </a:prstGeom>
          <a:noFill/>
          <a:ln w="9525">
            <a:noFill/>
            <a:miter lim="800000"/>
            <a:headEnd/>
            <a:tailEnd/>
          </a:ln>
        </p:spPr>
        <p:txBody>
          <a:bodyPr wrap="none" anchor="ctr">
            <a:spAutoFit/>
          </a:bodyPr>
          <a:lstStyle/>
          <a:p>
            <a:endParaRPr lang="es-EC"/>
          </a:p>
        </p:txBody>
      </p:sp>
      <p:graphicFrame>
        <p:nvGraphicFramePr>
          <p:cNvPr id="1026" name="Object 11"/>
          <p:cNvGraphicFramePr>
            <a:graphicFrameLocks noChangeAspect="1"/>
          </p:cNvGraphicFramePr>
          <p:nvPr/>
        </p:nvGraphicFramePr>
        <p:xfrm>
          <a:off x="4427538" y="2205038"/>
          <a:ext cx="3529012" cy="3386137"/>
        </p:xfrm>
        <a:graphic>
          <a:graphicData uri="http://schemas.openxmlformats.org/presentationml/2006/ole">
            <p:oleObj spid="_x0000_s1026" name="Imagen de mapa de bits" r:id="rId4" imgW="4180952" imgH="4076190" progId="Paint.Picture">
              <p:embed/>
            </p:oleObj>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3"/>
          <p:cNvSpPr>
            <a:spLocks noGrp="1" noChangeArrowheads="1"/>
          </p:cNvSpPr>
          <p:nvPr>
            <p:ph type="sldNum" sz="quarter" idx="12"/>
          </p:nvPr>
        </p:nvSpPr>
        <p:spPr>
          <a:noFill/>
        </p:spPr>
        <p:txBody>
          <a:bodyPr/>
          <a:lstStyle/>
          <a:p>
            <a:fld id="{1AEE1879-1006-4E71-A852-BEBEB0336F40}" type="slidenum">
              <a:rPr lang="es-ES" smtClean="0"/>
              <a:pPr/>
              <a:t>20</a:t>
            </a:fld>
            <a:endParaRPr lang="es-ES" smtClean="0"/>
          </a:p>
        </p:txBody>
      </p:sp>
      <p:sp>
        <p:nvSpPr>
          <p:cNvPr id="22531" name="Rectangle 7"/>
          <p:cNvSpPr>
            <a:spLocks noGrp="1" noChangeArrowheads="1"/>
          </p:cNvSpPr>
          <p:nvPr>
            <p:ph type="title"/>
          </p:nvPr>
        </p:nvSpPr>
        <p:spPr/>
        <p:txBody>
          <a:bodyPr/>
          <a:lstStyle/>
          <a:p>
            <a:r>
              <a:rPr lang="es-ES" sz="3000" smtClean="0">
                <a:solidFill>
                  <a:schemeClr val="hlink"/>
                </a:solidFill>
                <a:latin typeface="Arial" charset="0"/>
              </a:rPr>
              <a:t>Razones Financieras</a:t>
            </a:r>
          </a:p>
        </p:txBody>
      </p:sp>
      <p:graphicFrame>
        <p:nvGraphicFramePr>
          <p:cNvPr id="8" name="Content Placeholder 7"/>
          <p:cNvGraphicFramePr>
            <a:graphicFrameLocks noGrp="1"/>
          </p:cNvGraphicFramePr>
          <p:nvPr>
            <p:ph sz="half" idx="1"/>
          </p:nvPr>
        </p:nvGraphicFramePr>
        <p:xfrm>
          <a:off x="785786" y="2428868"/>
          <a:ext cx="3810000" cy="306070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p:cNvGraphicFramePr>
            <a:graphicFrameLocks noGrp="1"/>
          </p:cNvGraphicFramePr>
          <p:nvPr>
            <p:ph sz="half" idx="2"/>
          </p:nvPr>
        </p:nvGraphicFramePr>
        <p:xfrm>
          <a:off x="4857752" y="2143116"/>
          <a:ext cx="3810000" cy="34290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3"/>
          <p:cNvSpPr>
            <a:spLocks noGrp="1" noChangeArrowheads="1"/>
          </p:cNvSpPr>
          <p:nvPr>
            <p:ph type="sldNum" sz="quarter" idx="12"/>
          </p:nvPr>
        </p:nvSpPr>
        <p:spPr>
          <a:noFill/>
        </p:spPr>
        <p:txBody>
          <a:bodyPr/>
          <a:lstStyle/>
          <a:p>
            <a:fld id="{5F2289F3-71F7-4341-9A81-189F45FD1B7D}" type="slidenum">
              <a:rPr lang="es-ES" smtClean="0"/>
              <a:pPr/>
              <a:t>21</a:t>
            </a:fld>
            <a:endParaRPr lang="es-ES" smtClean="0"/>
          </a:p>
        </p:txBody>
      </p:sp>
      <p:sp>
        <p:nvSpPr>
          <p:cNvPr id="23555" name="Rectangle 4"/>
          <p:cNvSpPr>
            <a:spLocks noGrp="1" noChangeArrowheads="1"/>
          </p:cNvSpPr>
          <p:nvPr>
            <p:ph type="title"/>
          </p:nvPr>
        </p:nvSpPr>
        <p:spPr>
          <a:xfrm>
            <a:off x="1316038" y="238125"/>
            <a:ext cx="7793037" cy="1462088"/>
          </a:xfrm>
          <a:noFill/>
        </p:spPr>
        <p:txBody>
          <a:bodyPr/>
          <a:lstStyle/>
          <a:p>
            <a:r>
              <a:rPr lang="es-ES" sz="3000" smtClean="0">
                <a:solidFill>
                  <a:schemeClr val="hlink"/>
                </a:solidFill>
                <a:latin typeface="Arial" charset="0"/>
              </a:rPr>
              <a:t>Conclusiones</a:t>
            </a:r>
          </a:p>
        </p:txBody>
      </p:sp>
      <p:sp>
        <p:nvSpPr>
          <p:cNvPr id="23556" name="Rectangle 5"/>
          <p:cNvSpPr>
            <a:spLocks noChangeArrowheads="1"/>
          </p:cNvSpPr>
          <p:nvPr/>
        </p:nvSpPr>
        <p:spPr bwMode="auto">
          <a:xfrm>
            <a:off x="827088" y="1782763"/>
            <a:ext cx="7561262" cy="2289175"/>
          </a:xfrm>
          <a:prstGeom prst="rect">
            <a:avLst/>
          </a:prstGeom>
          <a:noFill/>
          <a:ln w="9525">
            <a:noFill/>
            <a:miter lim="800000"/>
            <a:headEnd/>
            <a:tailEnd/>
          </a:ln>
        </p:spPr>
        <p:txBody>
          <a:bodyPr anchor="ctr">
            <a:spAutoFit/>
          </a:bodyPr>
          <a:lstStyle/>
          <a:p>
            <a:pPr algn="just" eaLnBrk="0" hangingPunct="0">
              <a:buFontTx/>
              <a:buChar char="•"/>
            </a:pPr>
            <a:r>
              <a:rPr lang="es-ES">
                <a:solidFill>
                  <a:schemeClr val="tx2"/>
                </a:solidFill>
                <a:latin typeface="Arial" charset="0"/>
              </a:rPr>
              <a:t>La ejecución del proyecto responde a una necesidad de los estudiantes de provincia, se considera los aspectos relevantes que toman en cuenta los estudiantes al momento de escoger un hospedaje adecuado para su comodidad y confort que logre llenar sus expectativas. Entre los servicios más relevantes para los estudiantes, el servicio de lavandería tiene una proporción del 12%, Servicio de alimentación con el 11%, baños dentro de las habitaciones con el 12%, e Internet inalámbrico con un 12%.</a:t>
            </a:r>
          </a:p>
        </p:txBody>
      </p:sp>
      <p:sp>
        <p:nvSpPr>
          <p:cNvPr id="23557" name="Rectangle 6"/>
          <p:cNvSpPr>
            <a:spLocks noChangeArrowheads="1"/>
          </p:cNvSpPr>
          <p:nvPr/>
        </p:nvSpPr>
        <p:spPr bwMode="auto">
          <a:xfrm>
            <a:off x="755650" y="4262438"/>
            <a:ext cx="7632700" cy="1190625"/>
          </a:xfrm>
          <a:prstGeom prst="rect">
            <a:avLst/>
          </a:prstGeom>
          <a:noFill/>
          <a:ln w="9525">
            <a:noFill/>
            <a:miter lim="800000"/>
            <a:headEnd/>
            <a:tailEnd/>
          </a:ln>
        </p:spPr>
        <p:txBody>
          <a:bodyPr anchor="ctr">
            <a:spAutoFit/>
          </a:bodyPr>
          <a:lstStyle/>
          <a:p>
            <a:pPr algn="just" eaLnBrk="0" hangingPunct="0">
              <a:buFontTx/>
              <a:buChar char="•"/>
            </a:pPr>
            <a:r>
              <a:rPr lang="es-ES">
                <a:solidFill>
                  <a:schemeClr val="tx2"/>
                </a:solidFill>
                <a:latin typeface="Arial" charset="0"/>
              </a:rPr>
              <a:t> Mediante el estudio de mercado que se realizó a los 240 estudiantes de otras provincias se profundizó en los análisis convenientes a fin de determinar y cuantificar la demanda total para el proyecto. Se puede observar que el 92% presenta una respuesta afirmativa a este proyecto.</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3"/>
          <p:cNvSpPr>
            <a:spLocks noGrp="1" noChangeArrowheads="1"/>
          </p:cNvSpPr>
          <p:nvPr>
            <p:ph type="sldNum" sz="quarter" idx="12"/>
          </p:nvPr>
        </p:nvSpPr>
        <p:spPr>
          <a:noFill/>
        </p:spPr>
        <p:txBody>
          <a:bodyPr/>
          <a:lstStyle/>
          <a:p>
            <a:fld id="{B2BCBC0A-A9B9-431C-9240-AC1322F7660C}" type="slidenum">
              <a:rPr lang="es-ES" smtClean="0"/>
              <a:pPr/>
              <a:t>22</a:t>
            </a:fld>
            <a:endParaRPr lang="es-ES" smtClean="0"/>
          </a:p>
        </p:txBody>
      </p:sp>
      <p:sp>
        <p:nvSpPr>
          <p:cNvPr id="24579" name="Rectangle 4"/>
          <p:cNvSpPr>
            <a:spLocks noChangeArrowheads="1"/>
          </p:cNvSpPr>
          <p:nvPr/>
        </p:nvSpPr>
        <p:spPr bwMode="auto">
          <a:xfrm>
            <a:off x="827088" y="2382838"/>
            <a:ext cx="7702550" cy="1190625"/>
          </a:xfrm>
          <a:prstGeom prst="rect">
            <a:avLst/>
          </a:prstGeom>
          <a:noFill/>
          <a:ln w="9525">
            <a:noFill/>
            <a:miter lim="800000"/>
            <a:headEnd/>
            <a:tailEnd/>
          </a:ln>
        </p:spPr>
        <p:txBody>
          <a:bodyPr anchor="ctr">
            <a:spAutoFit/>
          </a:bodyPr>
          <a:lstStyle/>
          <a:p>
            <a:pPr algn="just" eaLnBrk="0" hangingPunct="0">
              <a:buFontTx/>
              <a:buChar char="•"/>
            </a:pPr>
            <a:r>
              <a:rPr lang="es-ES">
                <a:solidFill>
                  <a:schemeClr val="tx2"/>
                </a:solidFill>
                <a:latin typeface="Arial" charset="0"/>
              </a:rPr>
              <a:t> El proyecto es factible y sostenible financieramente, dado los resultados del análisis del  VAN: $90,381.45, que permitieron establecer que la residencia genere rentabilidades superiores a las exigidas por los inversionistas para proyectos similares.</a:t>
            </a:r>
          </a:p>
        </p:txBody>
      </p:sp>
      <p:sp>
        <p:nvSpPr>
          <p:cNvPr id="24580" name="Rectangle 5"/>
          <p:cNvSpPr>
            <a:spLocks noChangeArrowheads="1"/>
          </p:cNvSpPr>
          <p:nvPr/>
        </p:nvSpPr>
        <p:spPr bwMode="auto">
          <a:xfrm>
            <a:off x="827088" y="3862388"/>
            <a:ext cx="7632700" cy="2014537"/>
          </a:xfrm>
          <a:prstGeom prst="rect">
            <a:avLst/>
          </a:prstGeom>
          <a:noFill/>
          <a:ln w="9525">
            <a:noFill/>
            <a:miter lim="800000"/>
            <a:headEnd/>
            <a:tailEnd/>
          </a:ln>
        </p:spPr>
        <p:txBody>
          <a:bodyPr anchor="ctr">
            <a:spAutoFit/>
          </a:bodyPr>
          <a:lstStyle/>
          <a:p>
            <a:pPr algn="just" eaLnBrk="0" hangingPunct="0">
              <a:buFontTx/>
              <a:buChar char="•"/>
            </a:pPr>
            <a:r>
              <a:rPr lang="es-ES">
                <a:solidFill>
                  <a:schemeClr val="tx2"/>
                </a:solidFill>
                <a:latin typeface="Arial" charset="0"/>
              </a:rPr>
              <a:t> Con respecto a la capacidad de pago para el alquiler de las habitaciones se puede concluir que los precios que se han estimado cobrar, van acorde con los resultados obtenidos en las encuestas y éstos a su vez satisfacen los requerimientos económicos para la ejecución del proyecto. En el 75% de los hogares de los estudiantes el nivel de ingresos es mayor a $600.00, lo cual es un buen indicador del poder adquisitivo para acceder al servicio que se pretende ofrecer. </a:t>
            </a:r>
          </a:p>
        </p:txBody>
      </p:sp>
      <p:sp>
        <p:nvSpPr>
          <p:cNvPr id="24581" name="Rectangle 6"/>
          <p:cNvSpPr>
            <a:spLocks noGrp="1" noChangeArrowheads="1"/>
          </p:cNvSpPr>
          <p:nvPr>
            <p:ph type="title"/>
          </p:nvPr>
        </p:nvSpPr>
        <p:spPr>
          <a:xfrm>
            <a:off x="1316038" y="238125"/>
            <a:ext cx="7793037" cy="1462088"/>
          </a:xfrm>
          <a:noFill/>
        </p:spPr>
        <p:txBody>
          <a:bodyPr/>
          <a:lstStyle/>
          <a:p>
            <a:r>
              <a:rPr lang="es-ES" sz="3000" smtClean="0">
                <a:solidFill>
                  <a:schemeClr val="hlink"/>
                </a:solidFill>
                <a:latin typeface="Arial" charset="0"/>
              </a:rPr>
              <a:t>Conclusiones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3"/>
          <p:cNvSpPr>
            <a:spLocks noGrp="1" noChangeArrowheads="1"/>
          </p:cNvSpPr>
          <p:nvPr>
            <p:ph type="sldNum" sz="quarter" idx="12"/>
          </p:nvPr>
        </p:nvSpPr>
        <p:spPr>
          <a:noFill/>
        </p:spPr>
        <p:txBody>
          <a:bodyPr/>
          <a:lstStyle/>
          <a:p>
            <a:fld id="{EC100A6E-5CCE-4762-BDB9-22DE8C2BD703}" type="slidenum">
              <a:rPr lang="es-ES" smtClean="0"/>
              <a:pPr/>
              <a:t>23</a:t>
            </a:fld>
            <a:endParaRPr lang="es-ES" smtClean="0"/>
          </a:p>
        </p:txBody>
      </p:sp>
      <p:sp>
        <p:nvSpPr>
          <p:cNvPr id="25603" name="Rectangle 4"/>
          <p:cNvSpPr>
            <a:spLocks noGrp="1" noChangeArrowheads="1"/>
          </p:cNvSpPr>
          <p:nvPr>
            <p:ph type="title"/>
          </p:nvPr>
        </p:nvSpPr>
        <p:spPr>
          <a:xfrm>
            <a:off x="1316038" y="238125"/>
            <a:ext cx="7793037" cy="1462088"/>
          </a:xfrm>
          <a:noFill/>
        </p:spPr>
        <p:txBody>
          <a:bodyPr/>
          <a:lstStyle/>
          <a:p>
            <a:r>
              <a:rPr lang="es-ES" sz="3000" smtClean="0">
                <a:solidFill>
                  <a:schemeClr val="hlink"/>
                </a:solidFill>
                <a:latin typeface="Arial" charset="0"/>
              </a:rPr>
              <a:t>Recomendaciones</a:t>
            </a:r>
          </a:p>
        </p:txBody>
      </p:sp>
      <p:sp>
        <p:nvSpPr>
          <p:cNvPr id="25604" name="Rectangle 5"/>
          <p:cNvSpPr>
            <a:spLocks noChangeArrowheads="1"/>
          </p:cNvSpPr>
          <p:nvPr/>
        </p:nvSpPr>
        <p:spPr bwMode="auto">
          <a:xfrm>
            <a:off x="1116013" y="2060575"/>
            <a:ext cx="7056437" cy="1465263"/>
          </a:xfrm>
          <a:prstGeom prst="rect">
            <a:avLst/>
          </a:prstGeom>
          <a:noFill/>
          <a:ln w="9525">
            <a:noFill/>
            <a:miter lim="800000"/>
            <a:headEnd/>
            <a:tailEnd/>
          </a:ln>
        </p:spPr>
        <p:txBody>
          <a:bodyPr anchor="ctr">
            <a:spAutoFit/>
          </a:bodyPr>
          <a:lstStyle/>
          <a:p>
            <a:pPr algn="just" eaLnBrk="0" hangingPunct="0">
              <a:buFont typeface="Symbol" pitchFamily="18" charset="2"/>
              <a:buChar char=""/>
            </a:pPr>
            <a:r>
              <a:rPr lang="es-ES">
                <a:solidFill>
                  <a:schemeClr val="tx2"/>
                </a:solidFill>
                <a:latin typeface="Arial" charset="0"/>
              </a:rPr>
              <a:t>De acuerdo a los resultados positivos que se obtuvieron mediante el análisis financiero se recomienda llevar a cabo la implementación de este proyecto de construcción porque satisface no solo la rentabilidad esperada por los inversionistas sino también las necesidades de los estudiantes.</a:t>
            </a:r>
          </a:p>
        </p:txBody>
      </p:sp>
      <p:sp>
        <p:nvSpPr>
          <p:cNvPr id="25605" name="Rectangle 6"/>
          <p:cNvSpPr>
            <a:spLocks noChangeArrowheads="1"/>
          </p:cNvSpPr>
          <p:nvPr/>
        </p:nvSpPr>
        <p:spPr bwMode="auto">
          <a:xfrm>
            <a:off x="1114425" y="3644900"/>
            <a:ext cx="7129463" cy="915988"/>
          </a:xfrm>
          <a:prstGeom prst="rect">
            <a:avLst/>
          </a:prstGeom>
          <a:noFill/>
          <a:ln w="9525">
            <a:noFill/>
            <a:miter lim="800000"/>
            <a:headEnd/>
            <a:tailEnd/>
          </a:ln>
        </p:spPr>
        <p:txBody>
          <a:bodyPr anchor="ctr">
            <a:spAutoFit/>
          </a:bodyPr>
          <a:lstStyle/>
          <a:p>
            <a:pPr algn="just" eaLnBrk="0" hangingPunct="0">
              <a:buFont typeface="Symbol" pitchFamily="18" charset="2"/>
              <a:buChar char=""/>
            </a:pPr>
            <a:r>
              <a:rPr lang="es-ES">
                <a:solidFill>
                  <a:schemeClr val="tx2"/>
                </a:solidFill>
                <a:latin typeface="Arial" charset="0"/>
              </a:rPr>
              <a:t>Es importante dar a conocer y promocionar los servicios que brinda la residencia mediante campaña publicitaria con el objetivo de posicionarse en el mercado.</a:t>
            </a:r>
          </a:p>
        </p:txBody>
      </p:sp>
      <p:sp>
        <p:nvSpPr>
          <p:cNvPr id="25606" name="Rectangle 7"/>
          <p:cNvSpPr>
            <a:spLocks noChangeArrowheads="1"/>
          </p:cNvSpPr>
          <p:nvPr/>
        </p:nvSpPr>
        <p:spPr bwMode="auto">
          <a:xfrm>
            <a:off x="1116013" y="4652963"/>
            <a:ext cx="7129462" cy="1465262"/>
          </a:xfrm>
          <a:prstGeom prst="rect">
            <a:avLst/>
          </a:prstGeom>
          <a:noFill/>
          <a:ln w="9525">
            <a:noFill/>
            <a:miter lim="800000"/>
            <a:headEnd/>
            <a:tailEnd/>
          </a:ln>
        </p:spPr>
        <p:txBody>
          <a:bodyPr anchor="ctr">
            <a:spAutoFit/>
          </a:bodyPr>
          <a:lstStyle/>
          <a:p>
            <a:pPr algn="just" eaLnBrk="0" hangingPunct="0">
              <a:buFont typeface="Symbol" pitchFamily="18" charset="2"/>
              <a:buChar char=""/>
            </a:pPr>
            <a:r>
              <a:rPr lang="es-ES">
                <a:solidFill>
                  <a:schemeClr val="tx2"/>
                </a:solidFill>
                <a:latin typeface="Arial" charset="0"/>
              </a:rPr>
              <a:t>Establecer una buena estrategia comunicacional a los estudiantes desde que se inscriben.</a:t>
            </a:r>
          </a:p>
          <a:p>
            <a:pPr algn="just" eaLnBrk="0" hangingPunct="0">
              <a:buFont typeface="Symbol" pitchFamily="18" charset="2"/>
              <a:buChar char=""/>
            </a:pPr>
            <a:endParaRPr lang="es-ES">
              <a:solidFill>
                <a:schemeClr val="tx2"/>
              </a:solidFill>
              <a:latin typeface="Arial" charset="0"/>
            </a:endParaRPr>
          </a:p>
          <a:p>
            <a:pPr algn="just" eaLnBrk="0" hangingPunct="0">
              <a:buFont typeface="Symbol" pitchFamily="18" charset="2"/>
              <a:buChar char=""/>
            </a:pPr>
            <a:r>
              <a:rPr lang="es-ES">
                <a:solidFill>
                  <a:schemeClr val="tx2"/>
                </a:solidFill>
                <a:latin typeface="Arial" charset="0"/>
              </a:rPr>
              <a:t>Monitorear el servicio mediante encuestas, sondeos de opinión para pulsar la calidad del servicio.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13"/>
          <p:cNvSpPr>
            <a:spLocks noGrp="1" noChangeArrowheads="1"/>
          </p:cNvSpPr>
          <p:nvPr>
            <p:ph type="sldNum" sz="quarter" idx="12"/>
          </p:nvPr>
        </p:nvSpPr>
        <p:spPr>
          <a:noFill/>
        </p:spPr>
        <p:txBody>
          <a:bodyPr/>
          <a:lstStyle/>
          <a:p>
            <a:fld id="{2A624626-7060-41C6-92AF-D2A3534AABCA}" type="slidenum">
              <a:rPr lang="es-ES" smtClean="0"/>
              <a:pPr/>
              <a:t>3</a:t>
            </a:fld>
            <a:endParaRPr lang="es-ES" smtClean="0"/>
          </a:p>
        </p:txBody>
      </p:sp>
      <p:sp>
        <p:nvSpPr>
          <p:cNvPr id="2053" name="Rectangle 3"/>
          <p:cNvSpPr>
            <a:spLocks noChangeArrowheads="1"/>
          </p:cNvSpPr>
          <p:nvPr/>
        </p:nvSpPr>
        <p:spPr bwMode="auto">
          <a:xfrm>
            <a:off x="-3636963" y="725488"/>
            <a:ext cx="10264776" cy="974725"/>
          </a:xfrm>
          <a:prstGeom prst="rect">
            <a:avLst/>
          </a:prstGeom>
          <a:noFill/>
          <a:ln w="9525">
            <a:noFill/>
            <a:miter lim="800000"/>
            <a:headEnd/>
            <a:tailEnd/>
          </a:ln>
        </p:spPr>
        <p:txBody>
          <a:bodyPr anchor="b"/>
          <a:lstStyle/>
          <a:p>
            <a:pPr algn="ctr"/>
            <a:r>
              <a:rPr lang="es-EC" sz="3000">
                <a:solidFill>
                  <a:schemeClr val="tx2"/>
                </a:solidFill>
                <a:latin typeface="Arial" charset="0"/>
              </a:rPr>
              <a:t>		</a:t>
            </a:r>
            <a:r>
              <a:rPr lang="es-EC" sz="3000">
                <a:solidFill>
                  <a:schemeClr val="hlink"/>
                </a:solidFill>
                <a:latin typeface="Arial" charset="0"/>
              </a:rPr>
              <a:t>Justificación</a:t>
            </a:r>
            <a:endParaRPr lang="es-ES" sz="3000">
              <a:solidFill>
                <a:schemeClr val="hlink"/>
              </a:solidFill>
              <a:latin typeface="Arial" charset="0"/>
            </a:endParaRPr>
          </a:p>
        </p:txBody>
      </p:sp>
      <p:sp>
        <p:nvSpPr>
          <p:cNvPr id="2054" name="Rectangle 4"/>
          <p:cNvSpPr>
            <a:spLocks noChangeArrowheads="1"/>
          </p:cNvSpPr>
          <p:nvPr/>
        </p:nvSpPr>
        <p:spPr bwMode="auto">
          <a:xfrm>
            <a:off x="0" y="1747838"/>
            <a:ext cx="9144000" cy="0"/>
          </a:xfrm>
          <a:prstGeom prst="rect">
            <a:avLst/>
          </a:prstGeom>
          <a:noFill/>
          <a:ln w="9525">
            <a:noFill/>
            <a:miter lim="800000"/>
            <a:headEnd/>
            <a:tailEnd/>
          </a:ln>
        </p:spPr>
        <p:txBody>
          <a:bodyPr wrap="none" anchor="ctr">
            <a:spAutoFit/>
          </a:bodyPr>
          <a:lstStyle/>
          <a:p>
            <a:endParaRPr lang="es-EC"/>
          </a:p>
        </p:txBody>
      </p:sp>
      <p:graphicFrame>
        <p:nvGraphicFramePr>
          <p:cNvPr id="2050" name="Object 5"/>
          <p:cNvGraphicFramePr>
            <a:graphicFrameLocks noChangeAspect="1"/>
          </p:cNvGraphicFramePr>
          <p:nvPr/>
        </p:nvGraphicFramePr>
        <p:xfrm>
          <a:off x="4068763" y="1916113"/>
          <a:ext cx="2232025" cy="4032250"/>
        </p:xfrm>
        <a:graphic>
          <a:graphicData uri="http://schemas.openxmlformats.org/presentationml/2006/ole">
            <p:oleObj spid="_x0000_s2050" name="Imagen de mapa de bits" r:id="rId4" imgW="1991003" imgH="3123810" progId="Paint.Picture">
              <p:embed/>
            </p:oleObj>
          </a:graphicData>
        </a:graphic>
      </p:graphicFrame>
      <p:sp>
        <p:nvSpPr>
          <p:cNvPr id="2055" name="Rectangle 6"/>
          <p:cNvSpPr>
            <a:spLocks noChangeArrowheads="1"/>
          </p:cNvSpPr>
          <p:nvPr/>
        </p:nvSpPr>
        <p:spPr bwMode="auto">
          <a:xfrm>
            <a:off x="0" y="2133600"/>
            <a:ext cx="9144000" cy="0"/>
          </a:xfrm>
          <a:prstGeom prst="rect">
            <a:avLst/>
          </a:prstGeom>
          <a:noFill/>
          <a:ln w="9525">
            <a:noFill/>
            <a:miter lim="800000"/>
            <a:headEnd/>
            <a:tailEnd/>
          </a:ln>
        </p:spPr>
        <p:txBody>
          <a:bodyPr wrap="none" anchor="ctr">
            <a:spAutoFit/>
          </a:bodyPr>
          <a:lstStyle/>
          <a:p>
            <a:endParaRPr lang="es-EC"/>
          </a:p>
        </p:txBody>
      </p:sp>
      <p:graphicFrame>
        <p:nvGraphicFramePr>
          <p:cNvPr id="2051" name="Object 7"/>
          <p:cNvGraphicFramePr>
            <a:graphicFrameLocks noChangeAspect="1"/>
          </p:cNvGraphicFramePr>
          <p:nvPr/>
        </p:nvGraphicFramePr>
        <p:xfrm>
          <a:off x="6300788" y="2347913"/>
          <a:ext cx="2619375" cy="3097212"/>
        </p:xfrm>
        <a:graphic>
          <a:graphicData uri="http://schemas.openxmlformats.org/presentationml/2006/ole">
            <p:oleObj spid="_x0000_s2051" name="Imagen de mapa de bits" r:id="rId5" imgW="3123810" imgH="2591162" progId="Paint.Picture">
              <p:embed/>
            </p:oleObj>
          </a:graphicData>
        </a:graphic>
      </p:graphicFrame>
      <p:sp>
        <p:nvSpPr>
          <p:cNvPr id="2056" name="Rectangle 8"/>
          <p:cNvSpPr>
            <a:spLocks noChangeArrowheads="1"/>
          </p:cNvSpPr>
          <p:nvPr/>
        </p:nvSpPr>
        <p:spPr bwMode="auto">
          <a:xfrm>
            <a:off x="684213" y="3033713"/>
            <a:ext cx="3130550" cy="2014537"/>
          </a:xfrm>
          <a:prstGeom prst="rect">
            <a:avLst/>
          </a:prstGeom>
          <a:noFill/>
          <a:ln w="9525">
            <a:noFill/>
            <a:miter lim="800000"/>
            <a:headEnd/>
            <a:tailEnd/>
          </a:ln>
        </p:spPr>
        <p:txBody>
          <a:bodyPr anchor="ctr">
            <a:spAutoFit/>
          </a:bodyPr>
          <a:lstStyle/>
          <a:p>
            <a:pPr algn="just" eaLnBrk="0" hangingPunct="0"/>
            <a:r>
              <a:rPr lang="es-ES">
                <a:solidFill>
                  <a:schemeClr val="tx2"/>
                </a:solidFill>
                <a:latin typeface="Arial" charset="0"/>
              </a:rPr>
              <a:t>Según el informe de estadísticas de ingreso del Vicerrectorado General, son 638 estudiantes que vienen de otras provincias, especialmente de Santa Elena, El Oro y Los Ríos.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3"/>
          <p:cNvSpPr>
            <a:spLocks noGrp="1" noChangeArrowheads="1"/>
          </p:cNvSpPr>
          <p:nvPr>
            <p:ph type="sldNum" sz="quarter" idx="12"/>
          </p:nvPr>
        </p:nvSpPr>
        <p:spPr>
          <a:noFill/>
        </p:spPr>
        <p:txBody>
          <a:bodyPr/>
          <a:lstStyle/>
          <a:p>
            <a:fld id="{DBBA125A-DE2F-4BD0-9689-82AC9BD59FC6}" type="slidenum">
              <a:rPr lang="es-ES" smtClean="0"/>
              <a:pPr/>
              <a:t>4</a:t>
            </a:fld>
            <a:endParaRPr lang="es-ES" smtClean="0"/>
          </a:p>
        </p:txBody>
      </p:sp>
      <p:sp>
        <p:nvSpPr>
          <p:cNvPr id="8195" name="AutoShape 6"/>
          <p:cNvSpPr>
            <a:spLocks noChangeArrowheads="1"/>
          </p:cNvSpPr>
          <p:nvPr/>
        </p:nvSpPr>
        <p:spPr bwMode="auto">
          <a:xfrm>
            <a:off x="1187450" y="2565400"/>
            <a:ext cx="6840538" cy="2735263"/>
          </a:xfrm>
          <a:prstGeom prst="roundRect">
            <a:avLst>
              <a:gd name="adj" fmla="val 16667"/>
            </a:avLst>
          </a:prstGeom>
          <a:solidFill>
            <a:srgbClr val="CCFFFF"/>
          </a:solidFill>
          <a:ln w="9525">
            <a:solidFill>
              <a:schemeClr val="tx1"/>
            </a:solidFill>
            <a:round/>
            <a:headEnd/>
            <a:tailEnd/>
          </a:ln>
        </p:spPr>
        <p:txBody>
          <a:bodyPr wrap="none" anchor="ctr"/>
          <a:lstStyle/>
          <a:p>
            <a:endParaRPr lang="es-EC"/>
          </a:p>
        </p:txBody>
      </p:sp>
      <p:sp>
        <p:nvSpPr>
          <p:cNvPr id="8196" name="Rectangle 3"/>
          <p:cNvSpPr>
            <a:spLocks noChangeArrowheads="1"/>
          </p:cNvSpPr>
          <p:nvPr/>
        </p:nvSpPr>
        <p:spPr bwMode="auto">
          <a:xfrm>
            <a:off x="-2236788" y="798513"/>
            <a:ext cx="10264776" cy="974725"/>
          </a:xfrm>
          <a:prstGeom prst="rect">
            <a:avLst/>
          </a:prstGeom>
          <a:noFill/>
          <a:ln w="9525">
            <a:noFill/>
            <a:miter lim="800000"/>
            <a:headEnd/>
            <a:tailEnd/>
          </a:ln>
        </p:spPr>
        <p:txBody>
          <a:bodyPr anchor="b"/>
          <a:lstStyle/>
          <a:p>
            <a:pPr algn="ctr"/>
            <a:r>
              <a:rPr lang="es-EC" sz="3000">
                <a:solidFill>
                  <a:schemeClr val="hlink"/>
                </a:solidFill>
                <a:latin typeface="Arial" charset="0"/>
              </a:rPr>
              <a:t>		Alcance de la Investigación</a:t>
            </a:r>
            <a:endParaRPr lang="es-ES" sz="3000">
              <a:solidFill>
                <a:schemeClr val="hlink"/>
              </a:solidFill>
              <a:latin typeface="Arial" charset="0"/>
            </a:endParaRPr>
          </a:p>
        </p:txBody>
      </p:sp>
      <p:sp>
        <p:nvSpPr>
          <p:cNvPr id="8197" name="Rectangle 5"/>
          <p:cNvSpPr>
            <a:spLocks noChangeArrowheads="1"/>
          </p:cNvSpPr>
          <p:nvPr/>
        </p:nvSpPr>
        <p:spPr bwMode="auto">
          <a:xfrm>
            <a:off x="1620838" y="2795588"/>
            <a:ext cx="5903912" cy="2289175"/>
          </a:xfrm>
          <a:prstGeom prst="rect">
            <a:avLst/>
          </a:prstGeom>
          <a:noFill/>
          <a:ln w="9525">
            <a:noFill/>
            <a:miter lim="800000"/>
            <a:headEnd/>
            <a:tailEnd/>
          </a:ln>
        </p:spPr>
        <p:txBody>
          <a:bodyPr anchor="ctr">
            <a:spAutoFit/>
          </a:bodyPr>
          <a:lstStyle/>
          <a:p>
            <a:pPr algn="just" eaLnBrk="0" hangingPunct="0"/>
            <a:r>
              <a:rPr lang="es-ES">
                <a:solidFill>
                  <a:schemeClr val="tx2"/>
                </a:solidFill>
                <a:latin typeface="Arial" charset="0"/>
              </a:rPr>
              <a:t>La investigación abarcará básicamente el análisis de los factores económicos-sociales de los estudiantes de otras ciudades del Ecuador que se encuentren estudiando en la ESPOL así como la situación económica de sus padres, así como también un estudio en el que podamos realizar un análisis económico-financiero y de nuestros competidores, en este mercado.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3"/>
          <p:cNvSpPr>
            <a:spLocks noGrp="1" noChangeArrowheads="1"/>
          </p:cNvSpPr>
          <p:nvPr>
            <p:ph type="sldNum" sz="quarter" idx="12"/>
          </p:nvPr>
        </p:nvSpPr>
        <p:spPr>
          <a:noFill/>
        </p:spPr>
        <p:txBody>
          <a:bodyPr/>
          <a:lstStyle/>
          <a:p>
            <a:fld id="{44C61E76-5479-4F68-8780-1C1FB615813B}" type="slidenum">
              <a:rPr lang="es-ES" smtClean="0"/>
              <a:pPr/>
              <a:t>5</a:t>
            </a:fld>
            <a:endParaRPr lang="es-ES" smtClean="0"/>
          </a:p>
        </p:txBody>
      </p:sp>
      <p:sp>
        <p:nvSpPr>
          <p:cNvPr id="9219" name="AutoShape 7"/>
          <p:cNvSpPr>
            <a:spLocks noChangeArrowheads="1"/>
          </p:cNvSpPr>
          <p:nvPr/>
        </p:nvSpPr>
        <p:spPr bwMode="auto">
          <a:xfrm>
            <a:off x="827088" y="2133600"/>
            <a:ext cx="7993062" cy="3743325"/>
          </a:xfrm>
          <a:prstGeom prst="roundRect">
            <a:avLst>
              <a:gd name="adj" fmla="val 16667"/>
            </a:avLst>
          </a:prstGeom>
          <a:solidFill>
            <a:srgbClr val="CCFFFF"/>
          </a:solidFill>
          <a:ln w="9525">
            <a:solidFill>
              <a:schemeClr val="tx1"/>
            </a:solidFill>
            <a:round/>
            <a:headEnd/>
            <a:tailEnd/>
          </a:ln>
        </p:spPr>
        <p:txBody>
          <a:bodyPr wrap="none" anchor="ctr"/>
          <a:lstStyle/>
          <a:p>
            <a:endParaRPr lang="es-EC"/>
          </a:p>
        </p:txBody>
      </p:sp>
      <p:sp>
        <p:nvSpPr>
          <p:cNvPr id="9220" name="Rectangle 2"/>
          <p:cNvSpPr>
            <a:spLocks noGrp="1" noChangeArrowheads="1"/>
          </p:cNvSpPr>
          <p:nvPr>
            <p:ph type="title"/>
          </p:nvPr>
        </p:nvSpPr>
        <p:spPr>
          <a:xfrm>
            <a:off x="-396875" y="311150"/>
            <a:ext cx="7793038" cy="1462088"/>
          </a:xfrm>
        </p:spPr>
        <p:txBody>
          <a:bodyPr/>
          <a:lstStyle/>
          <a:p>
            <a:r>
              <a:rPr lang="es-MX" sz="3000" smtClean="0">
                <a:latin typeface="Arial" charset="0"/>
              </a:rPr>
              <a:t> 		</a:t>
            </a:r>
            <a:r>
              <a:rPr lang="es-MX" sz="3000" smtClean="0">
                <a:solidFill>
                  <a:schemeClr val="hlink"/>
                </a:solidFill>
                <a:latin typeface="Arial" charset="0"/>
              </a:rPr>
              <a:t>Servicio</a:t>
            </a:r>
            <a:endParaRPr lang="es-ES" sz="3000" smtClean="0">
              <a:solidFill>
                <a:schemeClr val="hlink"/>
              </a:solidFill>
              <a:latin typeface="Arial" charset="0"/>
            </a:endParaRPr>
          </a:p>
        </p:txBody>
      </p:sp>
      <p:sp>
        <p:nvSpPr>
          <p:cNvPr id="9221" name="Rectangle 6"/>
          <p:cNvSpPr>
            <a:spLocks noChangeArrowheads="1"/>
          </p:cNvSpPr>
          <p:nvPr/>
        </p:nvSpPr>
        <p:spPr bwMode="auto">
          <a:xfrm>
            <a:off x="1128713" y="2540000"/>
            <a:ext cx="7743825" cy="2838450"/>
          </a:xfrm>
          <a:prstGeom prst="rect">
            <a:avLst/>
          </a:prstGeom>
          <a:noFill/>
          <a:ln w="9525">
            <a:noFill/>
            <a:miter lim="800000"/>
            <a:headEnd/>
            <a:tailEnd/>
          </a:ln>
        </p:spPr>
        <p:txBody>
          <a:bodyPr wrap="none" anchor="ctr">
            <a:spAutoFit/>
          </a:bodyPr>
          <a:lstStyle/>
          <a:p>
            <a:pPr>
              <a:buFontTx/>
              <a:buChar char="•"/>
              <a:tabLst>
                <a:tab pos="457200" algn="l"/>
              </a:tabLst>
            </a:pPr>
            <a:r>
              <a:rPr lang="es-ES">
                <a:solidFill>
                  <a:schemeClr val="tx2"/>
                </a:solidFill>
                <a:latin typeface="Arial" charset="0"/>
              </a:rPr>
              <a:t>Amplias Instalaciones modernas</a:t>
            </a:r>
          </a:p>
          <a:p>
            <a:pPr>
              <a:buFontTx/>
              <a:buChar char="•"/>
              <a:tabLst>
                <a:tab pos="457200" algn="l"/>
              </a:tabLst>
            </a:pPr>
            <a:r>
              <a:rPr lang="es-ES">
                <a:solidFill>
                  <a:schemeClr val="tx2"/>
                </a:solidFill>
                <a:latin typeface="Arial" charset="0"/>
              </a:rPr>
              <a:t>Sistema central de Aire</a:t>
            </a:r>
          </a:p>
          <a:p>
            <a:pPr>
              <a:buFontTx/>
              <a:buChar char="•"/>
              <a:tabLst>
                <a:tab pos="457200" algn="l"/>
              </a:tabLst>
            </a:pPr>
            <a:r>
              <a:rPr lang="es-ES">
                <a:solidFill>
                  <a:schemeClr val="tx2"/>
                </a:solidFill>
                <a:latin typeface="Arial" charset="0"/>
              </a:rPr>
              <a:t>Comedor (alimentación saludable)</a:t>
            </a:r>
          </a:p>
          <a:p>
            <a:pPr>
              <a:buFontTx/>
              <a:buChar char="•"/>
              <a:tabLst>
                <a:tab pos="457200" algn="l"/>
              </a:tabLst>
            </a:pPr>
            <a:r>
              <a:rPr lang="es-ES">
                <a:solidFill>
                  <a:schemeClr val="tx2"/>
                </a:solidFill>
                <a:latin typeface="Arial" charset="0"/>
              </a:rPr>
              <a:t>Lavandería</a:t>
            </a:r>
          </a:p>
          <a:p>
            <a:pPr>
              <a:buFontTx/>
              <a:buChar char="•"/>
              <a:tabLst>
                <a:tab pos="457200" algn="l"/>
              </a:tabLst>
            </a:pPr>
            <a:r>
              <a:rPr lang="es-ES">
                <a:solidFill>
                  <a:schemeClr val="tx2"/>
                </a:solidFill>
                <a:latin typeface="Arial" charset="0"/>
              </a:rPr>
              <a:t>Internet </a:t>
            </a:r>
          </a:p>
          <a:p>
            <a:pPr>
              <a:buFontTx/>
              <a:buChar char="•"/>
              <a:tabLst>
                <a:tab pos="457200" algn="l"/>
              </a:tabLst>
            </a:pPr>
            <a:r>
              <a:rPr lang="es-ES">
                <a:solidFill>
                  <a:schemeClr val="tx2"/>
                </a:solidFill>
                <a:latin typeface="Arial" charset="0"/>
              </a:rPr>
              <a:t>Parqueo</a:t>
            </a:r>
          </a:p>
          <a:p>
            <a:pPr>
              <a:buFontTx/>
              <a:buChar char="•"/>
              <a:tabLst>
                <a:tab pos="457200" algn="l"/>
              </a:tabLst>
            </a:pPr>
            <a:r>
              <a:rPr lang="es-ES">
                <a:solidFill>
                  <a:schemeClr val="tx2"/>
                </a:solidFill>
                <a:latin typeface="Arial" charset="0"/>
              </a:rPr>
              <a:t>Servicio de mantenimiento a la habitación</a:t>
            </a:r>
          </a:p>
          <a:p>
            <a:pPr>
              <a:buFontTx/>
              <a:buChar char="•"/>
              <a:tabLst>
                <a:tab pos="457200" algn="l"/>
              </a:tabLst>
            </a:pPr>
            <a:r>
              <a:rPr lang="es-ES">
                <a:solidFill>
                  <a:schemeClr val="tx2"/>
                </a:solidFill>
                <a:latin typeface="Arial" charset="0"/>
              </a:rPr>
              <a:t>TV cable (opcional)</a:t>
            </a:r>
          </a:p>
          <a:p>
            <a:pPr>
              <a:buFontTx/>
              <a:buChar char="•"/>
              <a:tabLst>
                <a:tab pos="457200" algn="l"/>
              </a:tabLst>
            </a:pPr>
            <a:r>
              <a:rPr lang="es-ES">
                <a:solidFill>
                  <a:schemeClr val="tx2"/>
                </a:solidFill>
                <a:latin typeface="Arial" charset="0"/>
              </a:rPr>
              <a:t>Servicio de Guardianía</a:t>
            </a:r>
          </a:p>
          <a:p>
            <a:pPr>
              <a:buFontTx/>
              <a:buChar char="•"/>
              <a:tabLst>
                <a:tab pos="457200" algn="l"/>
              </a:tabLst>
            </a:pPr>
            <a:r>
              <a:rPr lang="es-ES">
                <a:solidFill>
                  <a:schemeClr val="tx2"/>
                </a:solidFill>
                <a:latin typeface="Arial" charset="0"/>
              </a:rPr>
              <a:t>Además, se organizarán diferentes actividades culturales de integración.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3"/>
          <p:cNvSpPr>
            <a:spLocks noGrp="1" noChangeArrowheads="1"/>
          </p:cNvSpPr>
          <p:nvPr>
            <p:ph type="sldNum" sz="quarter" idx="12"/>
          </p:nvPr>
        </p:nvSpPr>
        <p:spPr>
          <a:noFill/>
        </p:spPr>
        <p:txBody>
          <a:bodyPr/>
          <a:lstStyle/>
          <a:p>
            <a:fld id="{4815F2A8-27AA-4A62-B32A-86DE31AF1233}" type="slidenum">
              <a:rPr lang="es-ES" smtClean="0"/>
              <a:pPr/>
              <a:t>6</a:t>
            </a:fld>
            <a:endParaRPr lang="es-ES" smtClean="0"/>
          </a:p>
        </p:txBody>
      </p:sp>
      <p:sp>
        <p:nvSpPr>
          <p:cNvPr id="10243" name="1 Título"/>
          <p:cNvSpPr>
            <a:spLocks noGrp="1"/>
          </p:cNvSpPr>
          <p:nvPr>
            <p:ph type="title"/>
          </p:nvPr>
        </p:nvSpPr>
        <p:spPr>
          <a:xfrm>
            <a:off x="-252413" y="630238"/>
            <a:ext cx="8229601" cy="1143000"/>
          </a:xfrm>
        </p:spPr>
        <p:txBody>
          <a:bodyPr/>
          <a:lstStyle/>
          <a:p>
            <a:r>
              <a:rPr lang="es-EC" sz="3000" smtClean="0">
                <a:latin typeface="Arial" charset="0"/>
              </a:rPr>
              <a:t>		</a:t>
            </a:r>
            <a:r>
              <a:rPr lang="es-EC" sz="3000" smtClean="0">
                <a:solidFill>
                  <a:schemeClr val="hlink"/>
                </a:solidFill>
                <a:latin typeface="Arial" charset="0"/>
              </a:rPr>
              <a:t>Matriz FODA</a:t>
            </a:r>
          </a:p>
        </p:txBody>
      </p:sp>
      <p:graphicFrame>
        <p:nvGraphicFramePr>
          <p:cNvPr id="6244" name="Group 100"/>
          <p:cNvGraphicFramePr>
            <a:graphicFrameLocks noGrp="1"/>
          </p:cNvGraphicFramePr>
          <p:nvPr/>
        </p:nvGraphicFramePr>
        <p:xfrm>
          <a:off x="1258888" y="2266950"/>
          <a:ext cx="6913562" cy="3192780"/>
        </p:xfrm>
        <a:graphic>
          <a:graphicData uri="http://schemas.openxmlformats.org/drawingml/2006/table">
            <a:tbl>
              <a:tblPr/>
              <a:tblGrid>
                <a:gridCol w="3352800"/>
                <a:gridCol w="3560762"/>
              </a:tblGrid>
              <a:tr h="3619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Times New Roman" pitchFamily="18" charset="0"/>
                        </a:rPr>
                        <a:t>Factores Internos</a:t>
                      </a:r>
                      <a:endParaRPr kumimoji="0" lang="es-E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Times New Roman" pitchFamily="18" charset="0"/>
                        </a:rPr>
                        <a:t>Factores Externas</a:t>
                      </a:r>
                      <a:endParaRPr kumimoji="0" lang="es-E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3603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cs typeface="Times New Roman" pitchFamily="18" charset="0"/>
                        </a:rPr>
                        <a:t>Fortalezas - F</a:t>
                      </a:r>
                      <a:endParaRPr kumimoji="0" lang="es-E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99CC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cs typeface="Times New Roman" pitchFamily="18" charset="0"/>
                        </a:rPr>
                        <a:t>Oportunidades - O</a:t>
                      </a:r>
                      <a:endParaRPr kumimoji="0" lang="es-E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99CCFF"/>
                    </a:solidFill>
                  </a:tcPr>
                </a:tc>
              </a:tr>
              <a:tr h="3397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cs typeface="Times New Roman" pitchFamily="18" charset="0"/>
                        </a:rPr>
                        <a:t>- Innovación</a:t>
                      </a:r>
                      <a:endParaRPr kumimoji="0" lang="es-E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cs typeface="Times New Roman" pitchFamily="18" charset="0"/>
                        </a:rPr>
                        <a:t>- Mercado no explotado</a:t>
                      </a:r>
                      <a:endParaRPr kumimoji="0" lang="es-E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397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cs typeface="Times New Roman" pitchFamily="18" charset="0"/>
                        </a:rPr>
                        <a:t>- Socios Estratégicos</a:t>
                      </a:r>
                      <a:endParaRPr kumimoji="0" lang="es-E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cs typeface="Times New Roman" pitchFamily="18" charset="0"/>
                        </a:rPr>
                        <a:t> </a:t>
                      </a:r>
                      <a:endParaRPr kumimoji="0" lang="es-E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3619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cs typeface="Times New Roman" pitchFamily="18" charset="0"/>
                        </a:rPr>
                        <a:t>Debilidades - D</a:t>
                      </a:r>
                      <a:endParaRPr kumimoji="0" lang="es-E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99CC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cs typeface="Times New Roman" pitchFamily="18" charset="0"/>
                        </a:rPr>
                        <a:t>Amenazas - A</a:t>
                      </a:r>
                      <a:endParaRPr kumimoji="0" lang="es-E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338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cs typeface="Times New Roman" pitchFamily="18" charset="0"/>
                        </a:rPr>
                        <a:t>- Ser una empresa nueva</a:t>
                      </a:r>
                      <a:endParaRPr kumimoji="0" lang="es-E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cs typeface="Times New Roman" pitchFamily="18" charset="0"/>
                        </a:rPr>
                        <a:t>- Otras Residencias Universitarias</a:t>
                      </a:r>
                      <a:endParaRPr kumimoji="0" lang="es-E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239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cs typeface="Times New Roman" pitchFamily="18" charset="0"/>
                        </a:rPr>
                        <a:t>- Fuentes de Financiamiento</a:t>
                      </a:r>
                      <a:endParaRPr kumimoji="0" lang="es-E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r>
                        <a:rPr kumimoji="0" lang="es-ES" sz="1800" b="0" i="0" u="none" strike="noStrike" cap="none" normalizeH="0" baseline="0" smtClean="0">
                          <a:ln>
                            <a:noFill/>
                          </a:ln>
                          <a:solidFill>
                            <a:schemeClr val="tx1"/>
                          </a:solidFill>
                          <a:effectLst/>
                          <a:latin typeface="Arial" charset="0"/>
                        </a:rPr>
                        <a:t>-Legislación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3"/>
          <p:cNvSpPr>
            <a:spLocks noGrp="1" noChangeArrowheads="1"/>
          </p:cNvSpPr>
          <p:nvPr>
            <p:ph type="sldNum" sz="quarter" idx="12"/>
          </p:nvPr>
        </p:nvSpPr>
        <p:spPr>
          <a:noFill/>
        </p:spPr>
        <p:txBody>
          <a:bodyPr/>
          <a:lstStyle/>
          <a:p>
            <a:fld id="{0EE3369E-C6D4-4D6B-902F-4B8F7CF0627E}" type="slidenum">
              <a:rPr lang="es-ES" smtClean="0"/>
              <a:pPr/>
              <a:t>7</a:t>
            </a:fld>
            <a:endParaRPr lang="es-ES" smtClean="0"/>
          </a:p>
        </p:txBody>
      </p:sp>
      <p:sp>
        <p:nvSpPr>
          <p:cNvPr id="11267" name="Rectangle 2"/>
          <p:cNvSpPr>
            <a:spLocks noGrp="1" noChangeArrowheads="1"/>
          </p:cNvSpPr>
          <p:nvPr>
            <p:ph type="title"/>
          </p:nvPr>
        </p:nvSpPr>
        <p:spPr>
          <a:xfrm>
            <a:off x="1458913" y="311150"/>
            <a:ext cx="7793037" cy="1462088"/>
          </a:xfrm>
        </p:spPr>
        <p:txBody>
          <a:bodyPr/>
          <a:lstStyle/>
          <a:p>
            <a:r>
              <a:rPr lang="es-ES" sz="3000" smtClean="0">
                <a:solidFill>
                  <a:schemeClr val="hlink"/>
                </a:solidFill>
                <a:latin typeface="Arial" charset="0"/>
              </a:rPr>
              <a:t>Muestra</a:t>
            </a:r>
          </a:p>
        </p:txBody>
      </p:sp>
      <p:graphicFrame>
        <p:nvGraphicFramePr>
          <p:cNvPr id="38044" name="Group 156"/>
          <p:cNvGraphicFramePr>
            <a:graphicFrameLocks noGrp="1"/>
          </p:cNvGraphicFramePr>
          <p:nvPr>
            <p:ph sz="half" idx="1"/>
          </p:nvPr>
        </p:nvGraphicFramePr>
        <p:xfrm>
          <a:off x="611188" y="3409950"/>
          <a:ext cx="3810000" cy="2042160"/>
        </p:xfrm>
        <a:graphic>
          <a:graphicData uri="http://schemas.openxmlformats.org/drawingml/2006/table">
            <a:tbl>
              <a:tblPr/>
              <a:tblGrid>
                <a:gridCol w="244475"/>
                <a:gridCol w="3565525"/>
              </a:tblGrid>
              <a:tr h="2587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2"/>
                          </a:solidFill>
                          <a:effectLst/>
                          <a:latin typeface="Calibri" pitchFamily="34" charset="0"/>
                          <a:cs typeface="Times New Roman" pitchFamily="18" charset="0"/>
                        </a:rPr>
                        <a:t>n</a:t>
                      </a:r>
                      <a:endParaRPr kumimoji="0" lang="es-ES" sz="1200" b="0" i="0" u="none" strike="noStrike" cap="none" normalizeH="0" baseline="0" smtClean="0">
                        <a:ln>
                          <a:noFill/>
                        </a:ln>
                        <a:solidFill>
                          <a:schemeClr val="tx2"/>
                        </a:solidFill>
                        <a:effectLst/>
                        <a:latin typeface="Tahoma" pitchFamily="34" charset="0"/>
                      </a:endParaRPr>
                    </a:p>
                  </a:txBody>
                  <a:tcPr anchor="b" horzOverflow="overflow">
                    <a:lnL w="12700" cap="flat" cmpd="sng" algn="ctr">
                      <a:solidFill>
                        <a:srgbClr val="DAEEF3"/>
                      </a:solidFill>
                      <a:prstDash val="solid"/>
                      <a:round/>
                      <a:headEnd type="none" w="med" len="med"/>
                      <a:tailEnd type="none" w="med" len="med"/>
                    </a:lnL>
                    <a:lnR w="12700" cap="flat" cmpd="sng" algn="ctr">
                      <a:solidFill>
                        <a:srgbClr val="DAEEF3"/>
                      </a:solidFill>
                      <a:prstDash val="solid"/>
                      <a:round/>
                      <a:headEnd type="none" w="med" len="med"/>
                      <a:tailEnd type="none" w="med" len="med"/>
                    </a:lnR>
                    <a:lnT w="12700" cap="flat" cmpd="sng" algn="ctr">
                      <a:solidFill>
                        <a:srgbClr val="DAEEF3"/>
                      </a:solidFill>
                      <a:prstDash val="solid"/>
                      <a:round/>
                      <a:headEnd type="none" w="med" len="med"/>
                      <a:tailEnd type="none" w="med" len="med"/>
                    </a:lnT>
                    <a:lnB w="12700" cap="flat" cmpd="sng" algn="ctr">
                      <a:solidFill>
                        <a:srgbClr val="DAEEF3"/>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2"/>
                          </a:solidFill>
                          <a:effectLst/>
                          <a:latin typeface="Calibri" pitchFamily="34" charset="0"/>
                          <a:cs typeface="Times New Roman" pitchFamily="18" charset="0"/>
                        </a:rPr>
                        <a:t>Tama</a:t>
                      </a:r>
                      <a:r>
                        <a:rPr kumimoji="0" lang="es-ES" sz="1200" b="0" i="0" u="none" strike="noStrike" cap="none" normalizeH="0" baseline="0" smtClean="0">
                          <a:ln>
                            <a:noFill/>
                          </a:ln>
                          <a:solidFill>
                            <a:schemeClr val="tx2"/>
                          </a:solidFill>
                          <a:effectLst/>
                          <a:latin typeface="Tahoma"/>
                          <a:cs typeface="Times New Roman" pitchFamily="18" charset="0"/>
                        </a:rPr>
                        <a:t>ñ</a:t>
                      </a:r>
                      <a:r>
                        <a:rPr kumimoji="0" lang="es-ES" sz="1200" b="0" i="0" u="none" strike="noStrike" cap="none" normalizeH="0" baseline="0" smtClean="0">
                          <a:ln>
                            <a:noFill/>
                          </a:ln>
                          <a:solidFill>
                            <a:schemeClr val="tx2"/>
                          </a:solidFill>
                          <a:effectLst/>
                          <a:latin typeface="Calibri" pitchFamily="34" charset="0"/>
                          <a:cs typeface="Times New Roman" pitchFamily="18" charset="0"/>
                        </a:rPr>
                        <a:t>o de la muestra</a:t>
                      </a:r>
                      <a:endParaRPr kumimoji="0" lang="es-ES" sz="1200" b="0" i="0" u="none" strike="noStrike" cap="none" normalizeH="0" baseline="0" smtClean="0">
                        <a:ln>
                          <a:noFill/>
                        </a:ln>
                        <a:solidFill>
                          <a:schemeClr val="tx2"/>
                        </a:solidFill>
                        <a:effectLst/>
                        <a:latin typeface="Tahoma" pitchFamily="34" charset="0"/>
                      </a:endParaRPr>
                    </a:p>
                  </a:txBody>
                  <a:tcPr anchor="b" horzOverflow="overflow">
                    <a:lnL w="12700" cap="flat" cmpd="sng" algn="ctr">
                      <a:solidFill>
                        <a:srgbClr val="DAEEF3"/>
                      </a:solidFill>
                      <a:prstDash val="solid"/>
                      <a:round/>
                      <a:headEnd type="none" w="med" len="med"/>
                      <a:tailEnd type="none" w="med" len="med"/>
                    </a:lnL>
                    <a:lnR w="12700" cap="flat" cmpd="sng" algn="ctr">
                      <a:solidFill>
                        <a:srgbClr val="DAEEF3"/>
                      </a:solidFill>
                      <a:prstDash val="solid"/>
                      <a:round/>
                      <a:headEnd type="none" w="med" len="med"/>
                      <a:tailEnd type="none" w="med" len="med"/>
                    </a:lnR>
                    <a:lnT w="12700" cap="flat" cmpd="sng" algn="ctr">
                      <a:solidFill>
                        <a:srgbClr val="DAEEF3"/>
                      </a:solidFill>
                      <a:prstDash val="solid"/>
                      <a:round/>
                      <a:headEnd type="none" w="med" len="med"/>
                      <a:tailEnd type="none" w="med" len="med"/>
                    </a:lnT>
                    <a:lnB w="12700" cap="flat" cmpd="sng" algn="ctr">
                      <a:solidFill>
                        <a:srgbClr val="DAEEF3"/>
                      </a:solidFill>
                      <a:prstDash val="solid"/>
                      <a:round/>
                      <a:headEnd type="none" w="med" len="med"/>
                      <a:tailEnd type="none" w="med" len="med"/>
                    </a:lnB>
                    <a:lnTlToBr>
                      <a:noFill/>
                    </a:lnTlToBr>
                    <a:lnBlToTr>
                      <a:noFill/>
                    </a:lnBlToTr>
                    <a:noFill/>
                  </a:tcPr>
                </a:tc>
              </a:tr>
              <a:tr h="2016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2"/>
                          </a:solidFill>
                          <a:effectLst/>
                          <a:latin typeface="Calibri" pitchFamily="34" charset="0"/>
                          <a:cs typeface="Times New Roman" pitchFamily="18" charset="0"/>
                        </a:rPr>
                        <a:t>N</a:t>
                      </a:r>
                      <a:endParaRPr kumimoji="0" lang="es-ES" sz="1200" b="0" i="0" u="none" strike="noStrike" cap="none" normalizeH="0" baseline="0" smtClean="0">
                        <a:ln>
                          <a:noFill/>
                        </a:ln>
                        <a:solidFill>
                          <a:schemeClr val="tx2"/>
                        </a:solidFill>
                        <a:effectLst/>
                        <a:latin typeface="Tahoma" pitchFamily="34" charset="0"/>
                      </a:endParaRPr>
                    </a:p>
                  </a:txBody>
                  <a:tcPr anchor="b" horzOverflow="overflow">
                    <a:lnL w="12700" cap="flat" cmpd="sng" algn="ctr">
                      <a:solidFill>
                        <a:srgbClr val="DAEEF3"/>
                      </a:solidFill>
                      <a:prstDash val="solid"/>
                      <a:round/>
                      <a:headEnd type="none" w="med" len="med"/>
                      <a:tailEnd type="none" w="med" len="med"/>
                    </a:lnL>
                    <a:lnR w="12700" cap="flat" cmpd="sng" algn="ctr">
                      <a:solidFill>
                        <a:srgbClr val="DAEEF3"/>
                      </a:solidFill>
                      <a:prstDash val="solid"/>
                      <a:round/>
                      <a:headEnd type="none" w="med" len="med"/>
                      <a:tailEnd type="none" w="med" len="med"/>
                    </a:lnR>
                    <a:lnT w="12700" cap="flat" cmpd="sng" algn="ctr">
                      <a:solidFill>
                        <a:srgbClr val="DAEEF3"/>
                      </a:solidFill>
                      <a:prstDash val="solid"/>
                      <a:round/>
                      <a:headEnd type="none" w="med" len="med"/>
                      <a:tailEnd type="none" w="med" len="med"/>
                    </a:lnT>
                    <a:lnB w="12700" cap="flat" cmpd="sng" algn="ctr">
                      <a:solidFill>
                        <a:srgbClr val="DAEEF3"/>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2"/>
                          </a:solidFill>
                          <a:effectLst/>
                          <a:latin typeface="Calibri" pitchFamily="34" charset="0"/>
                          <a:cs typeface="Times New Roman" pitchFamily="18" charset="0"/>
                        </a:rPr>
                        <a:t>Tama</a:t>
                      </a:r>
                      <a:r>
                        <a:rPr kumimoji="0" lang="es-ES" sz="1200" b="0" i="0" u="none" strike="noStrike" cap="none" normalizeH="0" baseline="0" smtClean="0">
                          <a:ln>
                            <a:noFill/>
                          </a:ln>
                          <a:solidFill>
                            <a:schemeClr val="tx2"/>
                          </a:solidFill>
                          <a:effectLst/>
                          <a:latin typeface="Tahoma"/>
                          <a:cs typeface="Times New Roman" pitchFamily="18" charset="0"/>
                        </a:rPr>
                        <a:t>ñ</a:t>
                      </a:r>
                      <a:r>
                        <a:rPr kumimoji="0" lang="es-ES" sz="1200" b="0" i="0" u="none" strike="noStrike" cap="none" normalizeH="0" baseline="0" smtClean="0">
                          <a:ln>
                            <a:noFill/>
                          </a:ln>
                          <a:solidFill>
                            <a:schemeClr val="tx2"/>
                          </a:solidFill>
                          <a:effectLst/>
                          <a:latin typeface="Calibri" pitchFamily="34" charset="0"/>
                          <a:cs typeface="Times New Roman" pitchFamily="18" charset="0"/>
                        </a:rPr>
                        <a:t>o de la poblaci</a:t>
                      </a:r>
                      <a:r>
                        <a:rPr kumimoji="0" lang="es-ES" sz="1200" b="0" i="0" u="none" strike="noStrike" cap="none" normalizeH="0" baseline="0" smtClean="0">
                          <a:ln>
                            <a:noFill/>
                          </a:ln>
                          <a:solidFill>
                            <a:schemeClr val="tx2"/>
                          </a:solidFill>
                          <a:effectLst/>
                          <a:latin typeface="Tahoma"/>
                          <a:cs typeface="Times New Roman" pitchFamily="18" charset="0"/>
                        </a:rPr>
                        <a:t>ó</a:t>
                      </a:r>
                      <a:r>
                        <a:rPr kumimoji="0" lang="es-ES" sz="1200" b="0" i="0" u="none" strike="noStrike" cap="none" normalizeH="0" baseline="0" smtClean="0">
                          <a:ln>
                            <a:noFill/>
                          </a:ln>
                          <a:solidFill>
                            <a:schemeClr val="tx2"/>
                          </a:solidFill>
                          <a:effectLst/>
                          <a:latin typeface="Calibri" pitchFamily="34" charset="0"/>
                          <a:cs typeface="Times New Roman" pitchFamily="18" charset="0"/>
                        </a:rPr>
                        <a:t>n</a:t>
                      </a:r>
                      <a:endParaRPr kumimoji="0" lang="es-ES" sz="1200" b="0" i="0" u="none" strike="noStrike" cap="none" normalizeH="0" baseline="0" smtClean="0">
                        <a:ln>
                          <a:noFill/>
                        </a:ln>
                        <a:solidFill>
                          <a:schemeClr val="tx2"/>
                        </a:solidFill>
                        <a:effectLst/>
                        <a:latin typeface="Tahoma" pitchFamily="34" charset="0"/>
                      </a:endParaRPr>
                    </a:p>
                  </a:txBody>
                  <a:tcPr anchor="b" horzOverflow="overflow">
                    <a:lnL w="12700" cap="flat" cmpd="sng" algn="ctr">
                      <a:solidFill>
                        <a:srgbClr val="DAEEF3"/>
                      </a:solidFill>
                      <a:prstDash val="solid"/>
                      <a:round/>
                      <a:headEnd type="none" w="med" len="med"/>
                      <a:tailEnd type="none" w="med" len="med"/>
                    </a:lnL>
                    <a:lnR w="12700" cap="flat" cmpd="sng" algn="ctr">
                      <a:solidFill>
                        <a:srgbClr val="DAEEF3"/>
                      </a:solidFill>
                      <a:prstDash val="solid"/>
                      <a:round/>
                      <a:headEnd type="none" w="med" len="med"/>
                      <a:tailEnd type="none" w="med" len="med"/>
                    </a:lnR>
                    <a:lnT w="12700" cap="flat" cmpd="sng" algn="ctr">
                      <a:solidFill>
                        <a:srgbClr val="DAEEF3"/>
                      </a:solidFill>
                      <a:prstDash val="solid"/>
                      <a:round/>
                      <a:headEnd type="none" w="med" len="med"/>
                      <a:tailEnd type="none" w="med" len="med"/>
                    </a:lnT>
                    <a:lnB w="12700" cap="flat" cmpd="sng" algn="ctr">
                      <a:solidFill>
                        <a:srgbClr val="DAEEF3"/>
                      </a:solidFill>
                      <a:prstDash val="solid"/>
                      <a:round/>
                      <a:headEnd type="none" w="med" len="med"/>
                      <a:tailEnd type="none" w="med" len="med"/>
                    </a:lnB>
                    <a:lnTlToBr>
                      <a:noFill/>
                    </a:lnTlToBr>
                    <a:lnBlToTr>
                      <a:noFill/>
                    </a:lnBlToTr>
                    <a:noFill/>
                  </a:tcPr>
                </a:tc>
              </a:tr>
              <a:tr h="2381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2"/>
                          </a:solidFill>
                          <a:effectLst/>
                          <a:latin typeface="Calibri" pitchFamily="34" charset="0"/>
                          <a:cs typeface="Times New Roman" pitchFamily="18" charset="0"/>
                        </a:rPr>
                        <a:t>p</a:t>
                      </a:r>
                      <a:endParaRPr kumimoji="0" lang="es-ES" sz="1200" b="0" i="0" u="none" strike="noStrike" cap="none" normalizeH="0" baseline="0" smtClean="0">
                        <a:ln>
                          <a:noFill/>
                        </a:ln>
                        <a:solidFill>
                          <a:schemeClr val="tx2"/>
                        </a:solidFill>
                        <a:effectLst/>
                        <a:latin typeface="Tahoma" pitchFamily="34" charset="0"/>
                      </a:endParaRPr>
                    </a:p>
                  </a:txBody>
                  <a:tcPr anchor="b" horzOverflow="overflow">
                    <a:lnL w="12700" cap="flat" cmpd="sng" algn="ctr">
                      <a:solidFill>
                        <a:srgbClr val="DAEEF3"/>
                      </a:solidFill>
                      <a:prstDash val="solid"/>
                      <a:round/>
                      <a:headEnd type="none" w="med" len="med"/>
                      <a:tailEnd type="none" w="med" len="med"/>
                    </a:lnL>
                    <a:lnR w="12700" cap="flat" cmpd="sng" algn="ctr">
                      <a:solidFill>
                        <a:srgbClr val="DAEEF3"/>
                      </a:solidFill>
                      <a:prstDash val="solid"/>
                      <a:round/>
                      <a:headEnd type="none" w="med" len="med"/>
                      <a:tailEnd type="none" w="med" len="med"/>
                    </a:lnR>
                    <a:lnT w="12700" cap="flat" cmpd="sng" algn="ctr">
                      <a:solidFill>
                        <a:srgbClr val="DAEEF3"/>
                      </a:solidFill>
                      <a:prstDash val="solid"/>
                      <a:round/>
                      <a:headEnd type="none" w="med" len="med"/>
                      <a:tailEnd type="none" w="med" len="med"/>
                    </a:lnT>
                    <a:lnB w="12700" cap="flat" cmpd="sng" algn="ctr">
                      <a:solidFill>
                        <a:srgbClr val="DAEEF3"/>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2"/>
                          </a:solidFill>
                          <a:effectLst/>
                          <a:latin typeface="Calibri" pitchFamily="34" charset="0"/>
                          <a:cs typeface="Times New Roman" pitchFamily="18" charset="0"/>
                        </a:rPr>
                        <a:t>Proporci</a:t>
                      </a:r>
                      <a:r>
                        <a:rPr kumimoji="0" lang="es-ES" sz="1200" b="0" i="0" u="none" strike="noStrike" cap="none" normalizeH="0" baseline="0" smtClean="0">
                          <a:ln>
                            <a:noFill/>
                          </a:ln>
                          <a:solidFill>
                            <a:schemeClr val="tx2"/>
                          </a:solidFill>
                          <a:effectLst/>
                          <a:latin typeface="Tahoma"/>
                          <a:cs typeface="Times New Roman" pitchFamily="18" charset="0"/>
                        </a:rPr>
                        <a:t>ó</a:t>
                      </a:r>
                      <a:r>
                        <a:rPr kumimoji="0" lang="es-ES" sz="1200" b="0" i="0" u="none" strike="noStrike" cap="none" normalizeH="0" baseline="0" smtClean="0">
                          <a:ln>
                            <a:noFill/>
                          </a:ln>
                          <a:solidFill>
                            <a:schemeClr val="tx2"/>
                          </a:solidFill>
                          <a:effectLst/>
                          <a:latin typeface="Calibri" pitchFamily="34" charset="0"/>
                          <a:cs typeface="Times New Roman" pitchFamily="18" charset="0"/>
                        </a:rPr>
                        <a:t>n estimada de </a:t>
                      </a:r>
                      <a:r>
                        <a:rPr kumimoji="0" lang="es-ES" sz="1200" b="0" i="0" u="none" strike="noStrike" cap="none" normalizeH="0" baseline="0" smtClean="0">
                          <a:ln>
                            <a:noFill/>
                          </a:ln>
                          <a:solidFill>
                            <a:schemeClr val="tx2"/>
                          </a:solidFill>
                          <a:effectLst/>
                          <a:latin typeface="Tahoma"/>
                          <a:cs typeface="Times New Roman" pitchFamily="18" charset="0"/>
                        </a:rPr>
                        <a:t>é</a:t>
                      </a:r>
                      <a:r>
                        <a:rPr kumimoji="0" lang="es-ES" sz="1200" b="0" i="0" u="none" strike="noStrike" cap="none" normalizeH="0" baseline="0" smtClean="0">
                          <a:ln>
                            <a:noFill/>
                          </a:ln>
                          <a:solidFill>
                            <a:schemeClr val="tx2"/>
                          </a:solidFill>
                          <a:effectLst/>
                          <a:latin typeface="Calibri" pitchFamily="34" charset="0"/>
                          <a:cs typeface="Times New Roman" pitchFamily="18" charset="0"/>
                        </a:rPr>
                        <a:t>xitos</a:t>
                      </a:r>
                      <a:endParaRPr kumimoji="0" lang="es-ES" sz="1200" b="0" i="0" u="none" strike="noStrike" cap="none" normalizeH="0" baseline="0" smtClean="0">
                        <a:ln>
                          <a:noFill/>
                        </a:ln>
                        <a:solidFill>
                          <a:schemeClr val="tx2"/>
                        </a:solidFill>
                        <a:effectLst/>
                        <a:latin typeface="Tahoma" pitchFamily="34" charset="0"/>
                      </a:endParaRPr>
                    </a:p>
                  </a:txBody>
                  <a:tcPr anchor="b" horzOverflow="overflow">
                    <a:lnL w="12700" cap="flat" cmpd="sng" algn="ctr">
                      <a:solidFill>
                        <a:srgbClr val="DAEEF3"/>
                      </a:solidFill>
                      <a:prstDash val="solid"/>
                      <a:round/>
                      <a:headEnd type="none" w="med" len="med"/>
                      <a:tailEnd type="none" w="med" len="med"/>
                    </a:lnL>
                    <a:lnR w="12700" cap="flat" cmpd="sng" algn="ctr">
                      <a:solidFill>
                        <a:srgbClr val="DAEEF3"/>
                      </a:solidFill>
                      <a:prstDash val="solid"/>
                      <a:round/>
                      <a:headEnd type="none" w="med" len="med"/>
                      <a:tailEnd type="none" w="med" len="med"/>
                    </a:lnR>
                    <a:lnT w="12700" cap="flat" cmpd="sng" algn="ctr">
                      <a:solidFill>
                        <a:srgbClr val="DAEEF3"/>
                      </a:solidFill>
                      <a:prstDash val="solid"/>
                      <a:round/>
                      <a:headEnd type="none" w="med" len="med"/>
                      <a:tailEnd type="none" w="med" len="med"/>
                    </a:lnT>
                    <a:lnB w="12700" cap="flat" cmpd="sng" algn="ctr">
                      <a:solidFill>
                        <a:srgbClr val="DAEEF3"/>
                      </a:solidFill>
                      <a:prstDash val="solid"/>
                      <a:round/>
                      <a:headEnd type="none" w="med" len="med"/>
                      <a:tailEnd type="none" w="med" len="med"/>
                    </a:lnB>
                    <a:lnTlToBr>
                      <a:noFill/>
                    </a:lnTlToBr>
                    <a:lnBlToTr>
                      <a:noFill/>
                    </a:lnBlToTr>
                    <a:noFill/>
                  </a:tcPr>
                </a:tc>
              </a:tr>
              <a:tr h="30480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2"/>
                          </a:solidFill>
                          <a:effectLst/>
                          <a:latin typeface="Calibri" pitchFamily="34" charset="0"/>
                          <a:cs typeface="Times New Roman" pitchFamily="18" charset="0"/>
                        </a:rPr>
                        <a:t>q</a:t>
                      </a:r>
                      <a:endParaRPr kumimoji="0" lang="es-ES" sz="1200" b="0" i="0" u="none" strike="noStrike" cap="none" normalizeH="0" baseline="0" smtClean="0">
                        <a:ln>
                          <a:noFill/>
                        </a:ln>
                        <a:solidFill>
                          <a:schemeClr val="tx2"/>
                        </a:solidFill>
                        <a:effectLst/>
                        <a:latin typeface="Tahoma" pitchFamily="34" charset="0"/>
                      </a:endParaRPr>
                    </a:p>
                  </a:txBody>
                  <a:tcPr anchor="b" horzOverflow="overflow">
                    <a:lnL w="12700" cap="flat" cmpd="sng" algn="ctr">
                      <a:solidFill>
                        <a:srgbClr val="DAEEF3"/>
                      </a:solidFill>
                      <a:prstDash val="solid"/>
                      <a:round/>
                      <a:headEnd type="none" w="med" len="med"/>
                      <a:tailEnd type="none" w="med" len="med"/>
                    </a:lnL>
                    <a:lnR w="12700" cap="flat" cmpd="sng" algn="ctr">
                      <a:solidFill>
                        <a:srgbClr val="DAEEF3"/>
                      </a:solidFill>
                      <a:prstDash val="solid"/>
                      <a:round/>
                      <a:headEnd type="none" w="med" len="med"/>
                      <a:tailEnd type="none" w="med" len="med"/>
                    </a:lnR>
                    <a:lnT w="12700" cap="flat" cmpd="sng" algn="ctr">
                      <a:solidFill>
                        <a:srgbClr val="DAEEF3"/>
                      </a:solidFill>
                      <a:prstDash val="solid"/>
                      <a:round/>
                      <a:headEnd type="none" w="med" len="med"/>
                      <a:tailEnd type="none" w="med" len="med"/>
                    </a:lnT>
                    <a:lnB w="12700" cap="flat" cmpd="sng" algn="ctr">
                      <a:solidFill>
                        <a:srgbClr val="DAEEF3"/>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2"/>
                          </a:solidFill>
                          <a:effectLst/>
                          <a:latin typeface="Calibri" pitchFamily="34" charset="0"/>
                          <a:cs typeface="Times New Roman" pitchFamily="18" charset="0"/>
                        </a:rPr>
                        <a:t>o (1-p) Proporci</a:t>
                      </a:r>
                      <a:r>
                        <a:rPr kumimoji="0" lang="es-ES" sz="1200" b="0" i="0" u="none" strike="noStrike" cap="none" normalizeH="0" baseline="0" smtClean="0">
                          <a:ln>
                            <a:noFill/>
                          </a:ln>
                          <a:solidFill>
                            <a:schemeClr val="tx2"/>
                          </a:solidFill>
                          <a:effectLst/>
                          <a:latin typeface="Tahoma"/>
                          <a:cs typeface="Times New Roman" pitchFamily="18" charset="0"/>
                        </a:rPr>
                        <a:t>ó</a:t>
                      </a:r>
                      <a:r>
                        <a:rPr kumimoji="0" lang="es-ES" sz="1200" b="0" i="0" u="none" strike="noStrike" cap="none" normalizeH="0" baseline="0" smtClean="0">
                          <a:ln>
                            <a:noFill/>
                          </a:ln>
                          <a:solidFill>
                            <a:schemeClr val="tx2"/>
                          </a:solidFill>
                          <a:effectLst/>
                          <a:latin typeface="Calibri" pitchFamily="34" charset="0"/>
                          <a:cs typeface="Times New Roman" pitchFamily="18" charset="0"/>
                        </a:rPr>
                        <a:t>n estimada de Fracasos</a:t>
                      </a:r>
                      <a:endParaRPr kumimoji="0" lang="es-ES" sz="1200" b="0" i="0" u="none" strike="noStrike" cap="none" normalizeH="0" baseline="0" smtClean="0">
                        <a:ln>
                          <a:noFill/>
                        </a:ln>
                        <a:solidFill>
                          <a:schemeClr val="tx2"/>
                        </a:solidFill>
                        <a:effectLst/>
                        <a:latin typeface="Tahoma" pitchFamily="34" charset="0"/>
                      </a:endParaRPr>
                    </a:p>
                  </a:txBody>
                  <a:tcPr anchor="b" horzOverflow="overflow">
                    <a:lnL w="12700" cap="flat" cmpd="sng" algn="ctr">
                      <a:solidFill>
                        <a:srgbClr val="DAEEF3"/>
                      </a:solidFill>
                      <a:prstDash val="solid"/>
                      <a:round/>
                      <a:headEnd type="none" w="med" len="med"/>
                      <a:tailEnd type="none" w="med" len="med"/>
                    </a:lnL>
                    <a:lnR w="12700" cap="flat" cmpd="sng" algn="ctr">
                      <a:solidFill>
                        <a:srgbClr val="DAEEF3"/>
                      </a:solidFill>
                      <a:prstDash val="solid"/>
                      <a:round/>
                      <a:headEnd type="none" w="med" len="med"/>
                      <a:tailEnd type="none" w="med" len="med"/>
                    </a:lnR>
                    <a:lnT w="12700" cap="flat" cmpd="sng" algn="ctr">
                      <a:solidFill>
                        <a:srgbClr val="DAEEF3"/>
                      </a:solidFill>
                      <a:prstDash val="solid"/>
                      <a:round/>
                      <a:headEnd type="none" w="med" len="med"/>
                      <a:tailEnd type="none" w="med" len="med"/>
                    </a:lnT>
                    <a:lnB w="12700" cap="flat" cmpd="sng" algn="ctr">
                      <a:solidFill>
                        <a:srgbClr val="DAEEF3"/>
                      </a:solidFill>
                      <a:prstDash val="solid"/>
                      <a:round/>
                      <a:headEnd type="none" w="med" len="med"/>
                      <a:tailEnd type="none" w="med" len="med"/>
                    </a:lnB>
                    <a:lnTlToBr>
                      <a:noFill/>
                    </a:lnTlToBr>
                    <a:lnBlToTr>
                      <a:noFill/>
                    </a:lnBlToTr>
                    <a:noFill/>
                  </a:tcPr>
                </a:tc>
              </a:tr>
              <a:tr h="35877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2"/>
                          </a:solidFill>
                          <a:effectLst/>
                          <a:latin typeface="Calibri" pitchFamily="34" charset="0"/>
                          <a:cs typeface="Times New Roman" pitchFamily="18" charset="0"/>
                        </a:rPr>
                        <a:t>e^2</a:t>
                      </a:r>
                      <a:endParaRPr kumimoji="0" lang="es-ES" sz="1200" b="0" i="0" u="none" strike="noStrike" cap="none" normalizeH="0" baseline="0" smtClean="0">
                        <a:ln>
                          <a:noFill/>
                        </a:ln>
                        <a:solidFill>
                          <a:schemeClr val="tx2"/>
                        </a:solidFill>
                        <a:effectLst/>
                        <a:latin typeface="Tahoma" pitchFamily="34" charset="0"/>
                      </a:endParaRPr>
                    </a:p>
                  </a:txBody>
                  <a:tcPr anchor="b" horzOverflow="overflow">
                    <a:lnL w="12700" cap="flat" cmpd="sng" algn="ctr">
                      <a:solidFill>
                        <a:srgbClr val="DAEEF3"/>
                      </a:solidFill>
                      <a:prstDash val="solid"/>
                      <a:round/>
                      <a:headEnd type="none" w="med" len="med"/>
                      <a:tailEnd type="none" w="med" len="med"/>
                    </a:lnL>
                    <a:lnR w="12700" cap="flat" cmpd="sng" algn="ctr">
                      <a:solidFill>
                        <a:srgbClr val="DAEEF3"/>
                      </a:solidFill>
                      <a:prstDash val="solid"/>
                      <a:round/>
                      <a:headEnd type="none" w="med" len="med"/>
                      <a:tailEnd type="none" w="med" len="med"/>
                    </a:lnR>
                    <a:lnT w="12700" cap="flat" cmpd="sng" algn="ctr">
                      <a:solidFill>
                        <a:srgbClr val="DAEEF3"/>
                      </a:solidFill>
                      <a:prstDash val="solid"/>
                      <a:round/>
                      <a:headEnd type="none" w="med" len="med"/>
                      <a:tailEnd type="none" w="med" len="med"/>
                    </a:lnT>
                    <a:lnB w="12700" cap="flat" cmpd="sng" algn="ctr">
                      <a:solidFill>
                        <a:srgbClr val="DAEEF3"/>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2"/>
                          </a:solidFill>
                          <a:effectLst/>
                          <a:latin typeface="Calibri" pitchFamily="34" charset="0"/>
                          <a:cs typeface="Times New Roman" pitchFamily="18" charset="0"/>
                        </a:rPr>
                        <a:t>Cuadrado de aceptabilidad m</a:t>
                      </a:r>
                      <a:r>
                        <a:rPr kumimoji="0" lang="es-ES" sz="1200" b="0" i="0" u="none" strike="noStrike" cap="none" normalizeH="0" baseline="0" smtClean="0">
                          <a:ln>
                            <a:noFill/>
                          </a:ln>
                          <a:solidFill>
                            <a:schemeClr val="tx2"/>
                          </a:solidFill>
                          <a:effectLst/>
                          <a:latin typeface="Tahoma"/>
                          <a:cs typeface="Times New Roman" pitchFamily="18" charset="0"/>
                        </a:rPr>
                        <a:t>á</a:t>
                      </a:r>
                      <a:r>
                        <a:rPr kumimoji="0" lang="es-ES" sz="1200" b="0" i="0" u="none" strike="noStrike" cap="none" normalizeH="0" baseline="0" smtClean="0">
                          <a:ln>
                            <a:noFill/>
                          </a:ln>
                          <a:solidFill>
                            <a:schemeClr val="tx2"/>
                          </a:solidFill>
                          <a:effectLst/>
                          <a:latin typeface="Calibri" pitchFamily="34" charset="0"/>
                          <a:cs typeface="Times New Roman" pitchFamily="18" charset="0"/>
                        </a:rPr>
                        <a:t>xima error entre </a:t>
                      </a:r>
                      <a:endParaRPr kumimoji="0" lang="es-ES" sz="1200" b="0" i="0" u="none" strike="noStrike" cap="none" normalizeH="0" baseline="0" smtClean="0">
                        <a:ln>
                          <a:noFill/>
                        </a:ln>
                        <a:solidFill>
                          <a:schemeClr val="tx2"/>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2"/>
                          </a:solidFill>
                          <a:effectLst/>
                          <a:latin typeface="Calibri" pitchFamily="34" charset="0"/>
                          <a:cs typeface="Times New Roman" pitchFamily="18" charset="0"/>
                        </a:rPr>
                        <a:t>la proporci</a:t>
                      </a:r>
                      <a:r>
                        <a:rPr kumimoji="0" lang="es-ES" sz="1200" b="0" i="0" u="none" strike="noStrike" cap="none" normalizeH="0" baseline="0" smtClean="0">
                          <a:ln>
                            <a:noFill/>
                          </a:ln>
                          <a:solidFill>
                            <a:schemeClr val="tx2"/>
                          </a:solidFill>
                          <a:effectLst/>
                          <a:latin typeface="Tahoma"/>
                          <a:cs typeface="Times New Roman" pitchFamily="18" charset="0"/>
                        </a:rPr>
                        <a:t>ó</a:t>
                      </a:r>
                      <a:r>
                        <a:rPr kumimoji="0" lang="es-ES" sz="1200" b="0" i="0" u="none" strike="noStrike" cap="none" normalizeH="0" baseline="0" smtClean="0">
                          <a:ln>
                            <a:noFill/>
                          </a:ln>
                          <a:solidFill>
                            <a:schemeClr val="tx2"/>
                          </a:solidFill>
                          <a:effectLst/>
                          <a:latin typeface="Calibri" pitchFamily="34" charset="0"/>
                          <a:cs typeface="Times New Roman" pitchFamily="18" charset="0"/>
                        </a:rPr>
                        <a:t>n real y la proporci</a:t>
                      </a:r>
                      <a:r>
                        <a:rPr kumimoji="0" lang="es-ES" sz="1200" b="0" i="0" u="none" strike="noStrike" cap="none" normalizeH="0" baseline="0" smtClean="0">
                          <a:ln>
                            <a:noFill/>
                          </a:ln>
                          <a:solidFill>
                            <a:schemeClr val="tx2"/>
                          </a:solidFill>
                          <a:effectLst/>
                          <a:latin typeface="Tahoma"/>
                          <a:cs typeface="Times New Roman" pitchFamily="18" charset="0"/>
                        </a:rPr>
                        <a:t>ó</a:t>
                      </a:r>
                      <a:r>
                        <a:rPr kumimoji="0" lang="es-ES" sz="1200" b="0" i="0" u="none" strike="noStrike" cap="none" normalizeH="0" baseline="0" smtClean="0">
                          <a:ln>
                            <a:noFill/>
                          </a:ln>
                          <a:solidFill>
                            <a:schemeClr val="tx2"/>
                          </a:solidFill>
                          <a:effectLst/>
                          <a:latin typeface="Calibri" pitchFamily="34" charset="0"/>
                          <a:cs typeface="Times New Roman" pitchFamily="18" charset="0"/>
                        </a:rPr>
                        <a:t>n de la muestra </a:t>
                      </a:r>
                      <a:endParaRPr kumimoji="0" lang="es-ES" sz="1200" b="0" i="0" u="none" strike="noStrike" cap="none" normalizeH="0" baseline="0" smtClean="0">
                        <a:ln>
                          <a:noFill/>
                        </a:ln>
                        <a:solidFill>
                          <a:schemeClr val="tx2"/>
                        </a:solidFill>
                        <a:effectLst/>
                        <a:latin typeface="Tahoma" pitchFamily="34" charset="0"/>
                      </a:endParaRPr>
                    </a:p>
                  </a:txBody>
                  <a:tcPr anchor="b" horzOverflow="overflow">
                    <a:lnL w="12700" cap="flat" cmpd="sng" algn="ctr">
                      <a:solidFill>
                        <a:srgbClr val="DAEEF3"/>
                      </a:solidFill>
                      <a:prstDash val="solid"/>
                      <a:round/>
                      <a:headEnd type="none" w="med" len="med"/>
                      <a:tailEnd type="none" w="med" len="med"/>
                    </a:lnL>
                    <a:lnR w="12700" cap="flat" cmpd="sng" algn="ctr">
                      <a:solidFill>
                        <a:srgbClr val="DAEEF3"/>
                      </a:solidFill>
                      <a:prstDash val="solid"/>
                      <a:round/>
                      <a:headEnd type="none" w="med" len="med"/>
                      <a:tailEnd type="none" w="med" len="med"/>
                    </a:lnR>
                    <a:lnT w="12700" cap="flat" cmpd="sng" algn="ctr">
                      <a:solidFill>
                        <a:srgbClr val="DAEEF3"/>
                      </a:solidFill>
                      <a:prstDash val="solid"/>
                      <a:round/>
                      <a:headEnd type="none" w="med" len="med"/>
                      <a:tailEnd type="none" w="med" len="med"/>
                    </a:lnT>
                    <a:lnB w="12700" cap="flat" cmpd="sng" algn="ctr">
                      <a:solidFill>
                        <a:srgbClr val="DAEEF3"/>
                      </a:solidFill>
                      <a:prstDash val="solid"/>
                      <a:round/>
                      <a:headEnd type="none" w="med" len="med"/>
                      <a:tailEnd type="none" w="med" len="med"/>
                    </a:lnB>
                    <a:lnTlToBr>
                      <a:noFill/>
                    </a:lnTlToBr>
                    <a:lnBlToTr>
                      <a:noFill/>
                    </a:lnBlToTr>
                    <a:noFill/>
                  </a:tcPr>
                </a:tc>
              </a:tr>
              <a:tr h="2254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2"/>
                          </a:solidFill>
                          <a:effectLst/>
                          <a:latin typeface="Calibri" pitchFamily="34" charset="0"/>
                          <a:cs typeface="Times New Roman" pitchFamily="18" charset="0"/>
                        </a:rPr>
                        <a:t>z</a:t>
                      </a:r>
                      <a:endParaRPr kumimoji="0" lang="es-ES" sz="1200" b="0" i="0" u="none" strike="noStrike" cap="none" normalizeH="0" baseline="0" smtClean="0">
                        <a:ln>
                          <a:noFill/>
                        </a:ln>
                        <a:solidFill>
                          <a:schemeClr val="tx2"/>
                        </a:solidFill>
                        <a:effectLst/>
                        <a:latin typeface="Tahoma" pitchFamily="34" charset="0"/>
                      </a:endParaRPr>
                    </a:p>
                  </a:txBody>
                  <a:tcPr anchor="b" horzOverflow="overflow">
                    <a:lnL w="12700" cap="flat" cmpd="sng" algn="ctr">
                      <a:solidFill>
                        <a:srgbClr val="DAEEF3"/>
                      </a:solidFill>
                      <a:prstDash val="solid"/>
                      <a:round/>
                      <a:headEnd type="none" w="med" len="med"/>
                      <a:tailEnd type="none" w="med" len="med"/>
                    </a:lnL>
                    <a:lnR w="12700" cap="flat" cmpd="sng" algn="ctr">
                      <a:solidFill>
                        <a:srgbClr val="DAEEF3"/>
                      </a:solidFill>
                      <a:prstDash val="solid"/>
                      <a:round/>
                      <a:headEnd type="none" w="med" len="med"/>
                      <a:tailEnd type="none" w="med" len="med"/>
                    </a:lnR>
                    <a:lnT w="12700" cap="flat" cmpd="sng" algn="ctr">
                      <a:solidFill>
                        <a:srgbClr val="DAEEF3"/>
                      </a:solidFill>
                      <a:prstDash val="solid"/>
                      <a:round/>
                      <a:headEnd type="none" w="med" len="med"/>
                      <a:tailEnd type="none" w="med" len="med"/>
                    </a:lnT>
                    <a:lnB w="12700" cap="flat" cmpd="sng" algn="ctr">
                      <a:solidFill>
                        <a:srgbClr val="DAEEF3"/>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chemeClr val="tx2"/>
                          </a:solidFill>
                          <a:effectLst/>
                          <a:latin typeface="Calibri" pitchFamily="34" charset="0"/>
                          <a:cs typeface="Times New Roman" pitchFamily="18" charset="0"/>
                        </a:rPr>
                        <a:t>Nivel de confianza 95%</a:t>
                      </a:r>
                      <a:endParaRPr kumimoji="0" lang="es-ES" sz="1200" b="0" i="0" u="none" strike="noStrike" cap="none" normalizeH="0" baseline="0" smtClean="0">
                        <a:ln>
                          <a:noFill/>
                        </a:ln>
                        <a:solidFill>
                          <a:schemeClr val="tx2"/>
                        </a:solidFill>
                        <a:effectLst/>
                        <a:latin typeface="Tahoma" pitchFamily="34" charset="0"/>
                      </a:endParaRPr>
                    </a:p>
                  </a:txBody>
                  <a:tcPr anchor="b" horzOverflow="overflow">
                    <a:lnL w="12700" cap="flat" cmpd="sng" algn="ctr">
                      <a:solidFill>
                        <a:srgbClr val="DAEEF3"/>
                      </a:solidFill>
                      <a:prstDash val="solid"/>
                      <a:round/>
                      <a:headEnd type="none" w="med" len="med"/>
                      <a:tailEnd type="none" w="med" len="med"/>
                    </a:lnL>
                    <a:lnR w="12700" cap="flat" cmpd="sng" algn="ctr">
                      <a:solidFill>
                        <a:srgbClr val="DAEEF3"/>
                      </a:solidFill>
                      <a:prstDash val="solid"/>
                      <a:round/>
                      <a:headEnd type="none" w="med" len="med"/>
                      <a:tailEnd type="none" w="med" len="med"/>
                    </a:lnR>
                    <a:lnT w="12700" cap="flat" cmpd="sng" algn="ctr">
                      <a:solidFill>
                        <a:srgbClr val="DAEEF3"/>
                      </a:solidFill>
                      <a:prstDash val="solid"/>
                      <a:round/>
                      <a:headEnd type="none" w="med" len="med"/>
                      <a:tailEnd type="none" w="med" len="med"/>
                    </a:lnT>
                    <a:lnB w="12700" cap="flat" cmpd="sng" algn="ctr">
                      <a:solidFill>
                        <a:srgbClr val="DAEEF3"/>
                      </a:solidFill>
                      <a:prstDash val="solid"/>
                      <a:round/>
                      <a:headEnd type="none" w="med" len="med"/>
                      <a:tailEnd type="none" w="med" len="med"/>
                    </a:lnB>
                    <a:lnTlToBr>
                      <a:noFill/>
                    </a:lnTlToBr>
                    <a:lnBlToTr>
                      <a:noFill/>
                    </a:lnBlToTr>
                    <a:noFill/>
                  </a:tcPr>
                </a:tc>
              </a:tr>
            </a:tbl>
          </a:graphicData>
        </a:graphic>
      </p:graphicFrame>
      <p:pic>
        <p:nvPicPr>
          <p:cNvPr id="11291" name="Picture 4"/>
          <p:cNvPicPr>
            <a:picLocks noChangeAspect="1" noChangeArrowheads="1"/>
          </p:cNvPicPr>
          <p:nvPr/>
        </p:nvPicPr>
        <p:blipFill>
          <a:blip r:embed="rId2"/>
          <a:srcRect/>
          <a:stretch>
            <a:fillRect/>
          </a:stretch>
        </p:blipFill>
        <p:spPr bwMode="auto">
          <a:xfrm>
            <a:off x="5691188" y="1916113"/>
            <a:ext cx="1905000" cy="762000"/>
          </a:xfrm>
          <a:prstGeom prst="rect">
            <a:avLst/>
          </a:prstGeom>
          <a:noFill/>
          <a:ln w="9525">
            <a:noFill/>
            <a:miter lim="800000"/>
            <a:headEnd/>
            <a:tailEnd/>
          </a:ln>
        </p:spPr>
      </p:pic>
      <p:sp>
        <p:nvSpPr>
          <p:cNvPr id="11292" name="Rectangle 157"/>
          <p:cNvSpPr>
            <a:spLocks noChangeArrowheads="1"/>
          </p:cNvSpPr>
          <p:nvPr/>
        </p:nvSpPr>
        <p:spPr bwMode="auto">
          <a:xfrm>
            <a:off x="1187450" y="2060575"/>
            <a:ext cx="3816350" cy="1371600"/>
          </a:xfrm>
          <a:prstGeom prst="rect">
            <a:avLst/>
          </a:prstGeom>
          <a:noFill/>
          <a:ln w="9525">
            <a:noFill/>
            <a:miter lim="800000"/>
            <a:headEnd/>
            <a:tailEnd/>
          </a:ln>
        </p:spPr>
        <p:txBody>
          <a:bodyPr anchor="ctr">
            <a:spAutoFit/>
          </a:bodyPr>
          <a:lstStyle/>
          <a:p>
            <a:pPr algn="just" eaLnBrk="0" hangingPunct="0">
              <a:tabLst>
                <a:tab pos="450850" algn="l"/>
              </a:tabLst>
            </a:pPr>
            <a:r>
              <a:rPr lang="es-ES" sz="1200">
                <a:solidFill>
                  <a:schemeClr val="tx2"/>
                </a:solidFill>
                <a:latin typeface="Arial" charset="0"/>
                <a:ea typeface="Times New Roman" pitchFamily="18" charset="0"/>
                <a:cs typeface="Arial" charset="0"/>
              </a:rPr>
              <a:t>F</a:t>
            </a:r>
            <a:r>
              <a:rPr lang="es-ES" sz="1200">
                <a:solidFill>
                  <a:schemeClr val="tx2"/>
                </a:solidFill>
                <a:ea typeface="Times New Roman" pitchFamily="18" charset="0"/>
                <a:cs typeface="Arial" charset="0"/>
              </a:rPr>
              <a:t>ó</a:t>
            </a:r>
            <a:r>
              <a:rPr lang="es-ES" sz="1200">
                <a:solidFill>
                  <a:schemeClr val="tx2"/>
                </a:solidFill>
                <a:latin typeface="Arial" charset="0"/>
                <a:ea typeface="Times New Roman" pitchFamily="18" charset="0"/>
                <a:cs typeface="Arial" charset="0"/>
              </a:rPr>
              <a:t>rmula de poblaci</a:t>
            </a:r>
            <a:r>
              <a:rPr lang="es-ES" sz="1200">
                <a:solidFill>
                  <a:schemeClr val="tx2"/>
                </a:solidFill>
                <a:ea typeface="Times New Roman" pitchFamily="18" charset="0"/>
                <a:cs typeface="Arial" charset="0"/>
              </a:rPr>
              <a:t>ó</a:t>
            </a:r>
            <a:r>
              <a:rPr lang="es-ES" sz="1200">
                <a:solidFill>
                  <a:schemeClr val="tx2"/>
                </a:solidFill>
                <a:latin typeface="Arial" charset="0"/>
                <a:ea typeface="Times New Roman" pitchFamily="18" charset="0"/>
                <a:cs typeface="Arial" charset="0"/>
              </a:rPr>
              <a:t>n finita indicada que considera una distribuci</a:t>
            </a:r>
            <a:r>
              <a:rPr lang="es-ES" sz="1200">
                <a:solidFill>
                  <a:schemeClr val="tx2"/>
                </a:solidFill>
                <a:ea typeface="Times New Roman" pitchFamily="18" charset="0"/>
                <a:cs typeface="Arial" charset="0"/>
              </a:rPr>
              <a:t>ó</a:t>
            </a:r>
            <a:r>
              <a:rPr lang="es-ES" sz="1200">
                <a:solidFill>
                  <a:schemeClr val="tx2"/>
                </a:solidFill>
                <a:latin typeface="Arial" charset="0"/>
                <a:ea typeface="Times New Roman" pitchFamily="18" charset="0"/>
                <a:cs typeface="Arial" charset="0"/>
              </a:rPr>
              <a:t>n normal con un nivel de confianza de 95% para obtener una muestra a partir de la poblaci</a:t>
            </a:r>
            <a:r>
              <a:rPr lang="es-ES" sz="1200">
                <a:solidFill>
                  <a:schemeClr val="tx2"/>
                </a:solidFill>
                <a:ea typeface="Times New Roman" pitchFamily="18" charset="0"/>
                <a:cs typeface="Arial" charset="0"/>
              </a:rPr>
              <a:t>ó</a:t>
            </a:r>
            <a:r>
              <a:rPr lang="es-ES" sz="1200">
                <a:solidFill>
                  <a:schemeClr val="tx2"/>
                </a:solidFill>
                <a:latin typeface="Arial" charset="0"/>
                <a:ea typeface="Times New Roman" pitchFamily="18" charset="0"/>
                <a:cs typeface="Arial" charset="0"/>
              </a:rPr>
              <a:t>n.</a:t>
            </a:r>
            <a:endParaRPr lang="es-ES" sz="1100">
              <a:solidFill>
                <a:schemeClr val="tx2"/>
              </a:solidFill>
              <a:ea typeface="Times New Roman" pitchFamily="18" charset="0"/>
              <a:cs typeface="Arial" charset="0"/>
            </a:endParaRPr>
          </a:p>
          <a:p>
            <a:pPr algn="just" eaLnBrk="0" hangingPunct="0">
              <a:tabLst>
                <a:tab pos="450850" algn="l"/>
              </a:tabLst>
            </a:pPr>
            <a:r>
              <a:rPr lang="es-ES">
                <a:solidFill>
                  <a:schemeClr val="tx2"/>
                </a:solidFill>
                <a:ea typeface="Times New Roman" pitchFamily="18" charset="0"/>
                <a:cs typeface="Arial" charset="0"/>
              </a:rPr>
              <a:t/>
            </a:r>
            <a:br>
              <a:rPr lang="es-ES">
                <a:solidFill>
                  <a:schemeClr val="tx2"/>
                </a:solidFill>
                <a:ea typeface="Times New Roman" pitchFamily="18" charset="0"/>
                <a:cs typeface="Arial" charset="0"/>
              </a:rPr>
            </a:br>
            <a:endParaRPr lang="es-ES">
              <a:solidFill>
                <a:schemeClr val="tx2"/>
              </a:solidFill>
              <a:ea typeface="Times New Roman" pitchFamily="18" charset="0"/>
              <a:cs typeface="Arial" charset="0"/>
            </a:endParaRPr>
          </a:p>
        </p:txBody>
      </p:sp>
      <p:sp>
        <p:nvSpPr>
          <p:cNvPr id="11293" name="Rectangle 159"/>
          <p:cNvSpPr>
            <a:spLocks noChangeArrowheads="1"/>
          </p:cNvSpPr>
          <p:nvPr/>
        </p:nvSpPr>
        <p:spPr bwMode="auto">
          <a:xfrm>
            <a:off x="611188" y="6381750"/>
            <a:ext cx="2957512" cy="260350"/>
          </a:xfrm>
          <a:prstGeom prst="rect">
            <a:avLst/>
          </a:prstGeom>
          <a:noFill/>
          <a:ln w="9525">
            <a:noFill/>
            <a:miter lim="800000"/>
            <a:headEnd/>
            <a:tailEnd/>
          </a:ln>
        </p:spPr>
        <p:txBody>
          <a:bodyPr wrap="none" anchor="ctr">
            <a:spAutoFit/>
          </a:bodyPr>
          <a:lstStyle/>
          <a:p>
            <a:pPr eaLnBrk="0" hangingPunct="0"/>
            <a:r>
              <a:rPr lang="es-ES" sz="1000" baseline="30000">
                <a:cs typeface="Times New Roman" pitchFamily="18" charset="0"/>
                <a:hlinkClick r:id="" action="ppaction://noaction"/>
              </a:rPr>
              <a:t>[1]</a:t>
            </a:r>
            <a:r>
              <a:rPr lang="es-ES" sz="1000">
                <a:cs typeface="Times New Roman" pitchFamily="18" charset="0"/>
              </a:rPr>
              <a:t> </a:t>
            </a:r>
            <a:r>
              <a:rPr lang="es-ES" sz="1100">
                <a:cs typeface="Times New Roman" pitchFamily="18" charset="0"/>
              </a:rPr>
              <a:t>Libro Investigación de Mercados, KOTLER.</a:t>
            </a:r>
            <a:endParaRPr lang="es-ES"/>
          </a:p>
        </p:txBody>
      </p:sp>
      <p:sp>
        <p:nvSpPr>
          <p:cNvPr id="11294" name="Rectangle 160"/>
          <p:cNvSpPr>
            <a:spLocks noChangeArrowheads="1"/>
          </p:cNvSpPr>
          <p:nvPr/>
        </p:nvSpPr>
        <p:spPr bwMode="auto">
          <a:xfrm>
            <a:off x="4503738" y="4983163"/>
            <a:ext cx="4532312" cy="822325"/>
          </a:xfrm>
          <a:prstGeom prst="rect">
            <a:avLst/>
          </a:prstGeom>
          <a:noFill/>
          <a:ln w="9525">
            <a:noFill/>
            <a:miter lim="800000"/>
            <a:headEnd/>
            <a:tailEnd/>
          </a:ln>
        </p:spPr>
        <p:txBody>
          <a:bodyPr anchor="ctr">
            <a:spAutoFit/>
          </a:bodyPr>
          <a:lstStyle/>
          <a:p>
            <a:pPr algn="just" eaLnBrk="0" hangingPunct="0">
              <a:tabLst>
                <a:tab pos="450850" algn="l"/>
              </a:tabLst>
            </a:pPr>
            <a:r>
              <a:rPr lang="es-ES" sz="1200">
                <a:solidFill>
                  <a:schemeClr val="tx2"/>
                </a:solidFill>
                <a:latin typeface="Arial" charset="0"/>
              </a:rPr>
              <a:t>El tipo de muestreo que se va a realizar es un muestreo aleatorio simple estratificado proporcionalmente, es decir que el número de cada estrato es proporcional al número que se encuentra en la población.</a:t>
            </a:r>
          </a:p>
        </p:txBody>
      </p:sp>
      <p:pic>
        <p:nvPicPr>
          <p:cNvPr id="11295" name="Picture 165"/>
          <p:cNvPicPr>
            <a:picLocks noChangeAspect="1" noChangeArrowheads="1"/>
          </p:cNvPicPr>
          <p:nvPr/>
        </p:nvPicPr>
        <p:blipFill>
          <a:blip r:embed="rId3"/>
          <a:srcRect/>
          <a:stretch>
            <a:fillRect/>
          </a:stretch>
        </p:blipFill>
        <p:spPr bwMode="auto">
          <a:xfrm>
            <a:off x="5003800" y="2809875"/>
            <a:ext cx="2371725" cy="1914525"/>
          </a:xfrm>
          <a:prstGeom prst="rect">
            <a:avLst/>
          </a:prstGeom>
          <a:noFill/>
          <a:ln w="9525">
            <a:noFill/>
            <a:miter lim="800000"/>
            <a:headEnd/>
            <a:tailEnd/>
          </a:ln>
        </p:spPr>
      </p:pic>
      <p:pic>
        <p:nvPicPr>
          <p:cNvPr id="11296" name="Picture 166"/>
          <p:cNvPicPr>
            <a:picLocks noChangeAspect="1" noChangeArrowheads="1"/>
          </p:cNvPicPr>
          <p:nvPr/>
        </p:nvPicPr>
        <p:blipFill>
          <a:blip r:embed="rId4"/>
          <a:srcRect/>
          <a:stretch>
            <a:fillRect/>
          </a:stretch>
        </p:blipFill>
        <p:spPr bwMode="auto">
          <a:xfrm>
            <a:off x="7700963" y="3668713"/>
            <a:ext cx="831850" cy="4810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3"/>
          <p:cNvSpPr>
            <a:spLocks noGrp="1" noChangeArrowheads="1"/>
          </p:cNvSpPr>
          <p:nvPr>
            <p:ph type="sldNum" sz="quarter" idx="12"/>
          </p:nvPr>
        </p:nvSpPr>
        <p:spPr>
          <a:noFill/>
        </p:spPr>
        <p:txBody>
          <a:bodyPr/>
          <a:lstStyle/>
          <a:p>
            <a:fld id="{A740C708-8A52-43DC-BAA7-3D17EBDDA4CF}" type="slidenum">
              <a:rPr lang="es-ES" smtClean="0"/>
              <a:pPr/>
              <a:t>8</a:t>
            </a:fld>
            <a:endParaRPr lang="es-ES" smtClean="0"/>
          </a:p>
        </p:txBody>
      </p:sp>
      <p:sp>
        <p:nvSpPr>
          <p:cNvPr id="12291" name="Rectangle 2"/>
          <p:cNvSpPr>
            <a:spLocks noGrp="1" noChangeArrowheads="1"/>
          </p:cNvSpPr>
          <p:nvPr>
            <p:ph type="title"/>
          </p:nvPr>
        </p:nvSpPr>
        <p:spPr/>
        <p:txBody>
          <a:bodyPr/>
          <a:lstStyle/>
          <a:p>
            <a:r>
              <a:rPr lang="es-ES" sz="3000" smtClean="0">
                <a:solidFill>
                  <a:schemeClr val="hlink"/>
                </a:solidFill>
                <a:latin typeface="Arial" charset="0"/>
              </a:rPr>
              <a:t>Resultados Obtenidos</a:t>
            </a:r>
          </a:p>
        </p:txBody>
      </p:sp>
      <p:pic>
        <p:nvPicPr>
          <p:cNvPr id="12292" name="Picture 4"/>
          <p:cNvPicPr>
            <a:picLocks noChangeAspect="1" noChangeArrowheads="1"/>
          </p:cNvPicPr>
          <p:nvPr/>
        </p:nvPicPr>
        <p:blipFill>
          <a:blip r:embed="rId2"/>
          <a:srcRect/>
          <a:stretch>
            <a:fillRect/>
          </a:stretch>
        </p:blipFill>
        <p:spPr bwMode="auto">
          <a:xfrm>
            <a:off x="1187450" y="2319338"/>
            <a:ext cx="5040313" cy="3197225"/>
          </a:xfrm>
          <a:prstGeom prst="rect">
            <a:avLst/>
          </a:prstGeom>
          <a:noFill/>
          <a:ln w="9525">
            <a:noFill/>
            <a:miter lim="800000"/>
            <a:headEnd/>
            <a:tailEnd/>
          </a:ln>
        </p:spPr>
      </p:pic>
      <p:sp>
        <p:nvSpPr>
          <p:cNvPr id="12293" name="Rectangle 5"/>
          <p:cNvSpPr>
            <a:spLocks noChangeArrowheads="1"/>
          </p:cNvSpPr>
          <p:nvPr/>
        </p:nvSpPr>
        <p:spPr bwMode="auto">
          <a:xfrm>
            <a:off x="1908175" y="742950"/>
            <a:ext cx="7793038" cy="1462088"/>
          </a:xfrm>
          <a:prstGeom prst="rect">
            <a:avLst/>
          </a:prstGeom>
          <a:noFill/>
          <a:ln w="9525">
            <a:noFill/>
            <a:miter lim="800000"/>
            <a:headEnd/>
            <a:tailEnd/>
          </a:ln>
        </p:spPr>
        <p:txBody>
          <a:bodyPr anchor="b"/>
          <a:lstStyle/>
          <a:p>
            <a:pPr eaLnBrk="0" hangingPunct="0"/>
            <a:r>
              <a:rPr lang="es-ES" sz="1200" b="1">
                <a:solidFill>
                  <a:schemeClr val="tx2"/>
                </a:solidFill>
              </a:rPr>
              <a:t>Estudiantes que contratarían el servicio</a:t>
            </a:r>
          </a:p>
        </p:txBody>
      </p:sp>
      <p:graphicFrame>
        <p:nvGraphicFramePr>
          <p:cNvPr id="45136" name="Group 80"/>
          <p:cNvGraphicFramePr>
            <a:graphicFrameLocks noGrp="1"/>
          </p:cNvGraphicFramePr>
          <p:nvPr>
            <p:ph idx="1"/>
          </p:nvPr>
        </p:nvGraphicFramePr>
        <p:xfrm>
          <a:off x="5435600" y="5013325"/>
          <a:ext cx="3313113" cy="1036320"/>
        </p:xfrm>
        <a:graphic>
          <a:graphicData uri="http://schemas.openxmlformats.org/drawingml/2006/table">
            <a:tbl>
              <a:tblPr/>
              <a:tblGrid>
                <a:gridCol w="827088"/>
                <a:gridCol w="554037"/>
                <a:gridCol w="493713"/>
                <a:gridCol w="1438275"/>
              </a:tblGrid>
              <a:tr h="215900">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60000"/>
                        <a:buFont typeface="Wingdings" pitchFamily="2" charset="2"/>
                        <a:buNone/>
                        <a:tabLst/>
                      </a:pPr>
                      <a:endParaRPr kumimoji="0" lang="es-EC" sz="2800" b="0" i="0" u="none" strike="noStrike" cap="none" normalizeH="0" baseline="0" smtClean="0">
                        <a:ln>
                          <a:noFill/>
                        </a:ln>
                        <a:solidFill>
                          <a:schemeClr val="tx1"/>
                        </a:solidFill>
                        <a:effectLst/>
                        <a:latin typeface="Tahoma" pitchFamily="34" charset="0"/>
                      </a:endParaRPr>
                    </a:p>
                  </a:txBody>
                  <a:tcPr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100" b="1" i="0" u="none" strike="noStrike" cap="none" normalizeH="0" baseline="0" smtClean="0">
                          <a:ln>
                            <a:noFill/>
                          </a:ln>
                          <a:solidFill>
                            <a:schemeClr val="tx1"/>
                          </a:solidFill>
                          <a:effectLst/>
                          <a:latin typeface="Arial" charset="0"/>
                          <a:ea typeface="Times New Roman" pitchFamily="18" charset="0"/>
                          <a:cs typeface="Arial" charset="0"/>
                        </a:rPr>
                        <a:t>Si</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100" b="1" i="0" u="none" strike="noStrike" cap="none" normalizeH="0" baseline="0" smtClean="0">
                          <a:ln>
                            <a:noFill/>
                          </a:ln>
                          <a:solidFill>
                            <a:schemeClr val="tx1"/>
                          </a:solidFill>
                          <a:effectLst/>
                          <a:latin typeface="Arial" charset="0"/>
                          <a:ea typeface="Times New Roman" pitchFamily="18" charset="0"/>
                          <a:cs typeface="Arial" charset="0"/>
                        </a:rPr>
                        <a:t>No</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100" b="1" i="0" u="none" strike="noStrike" cap="none" normalizeH="0" baseline="0" smtClean="0">
                          <a:ln>
                            <a:noFill/>
                          </a:ln>
                          <a:solidFill>
                            <a:schemeClr val="tx1"/>
                          </a:solidFill>
                          <a:effectLst/>
                          <a:latin typeface="Arial" charset="0"/>
                          <a:ea typeface="Times New Roman" pitchFamily="18" charset="0"/>
                          <a:cs typeface="Arial" charset="0"/>
                        </a:rPr>
                        <a:t>No respondieron</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1254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Mujeres</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92</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1</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827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Hombres</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131</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8</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smtClean="0">
                          <a:ln>
                            <a:noFill/>
                          </a:ln>
                          <a:solidFill>
                            <a:schemeClr val="tx1"/>
                          </a:solidFill>
                          <a:effectLst/>
                          <a:latin typeface="Arial" charset="0"/>
                          <a:ea typeface="Times New Roman" pitchFamily="18" charset="0"/>
                          <a:cs typeface="Arial" charset="0"/>
                        </a:rPr>
                        <a:t>5</a:t>
                      </a:r>
                      <a:endParaRPr kumimoji="0" lang="es-ES" sz="1800" b="0" i="0" u="none" strike="noStrike" cap="none" normalizeH="0" baseline="0" smtClean="0">
                        <a:ln>
                          <a:noFill/>
                        </a:ln>
                        <a:solidFill>
                          <a:schemeClr val="tx1"/>
                        </a:solidFill>
                        <a:effectLst/>
                        <a:latin typeface="Tahoma" pitchFamily="34"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3"/>
          <p:cNvSpPr>
            <a:spLocks noGrp="1" noChangeArrowheads="1"/>
          </p:cNvSpPr>
          <p:nvPr>
            <p:ph type="sldNum" sz="quarter" idx="12"/>
          </p:nvPr>
        </p:nvSpPr>
        <p:spPr>
          <a:noFill/>
        </p:spPr>
        <p:txBody>
          <a:bodyPr/>
          <a:lstStyle/>
          <a:p>
            <a:fld id="{49140101-8EAD-49D1-B916-7264A9F82D5B}" type="slidenum">
              <a:rPr lang="es-ES" smtClean="0"/>
              <a:pPr/>
              <a:t>9</a:t>
            </a:fld>
            <a:endParaRPr lang="es-ES" smtClean="0"/>
          </a:p>
        </p:txBody>
      </p:sp>
      <p:grpSp>
        <p:nvGrpSpPr>
          <p:cNvPr id="13315" name="Group 4"/>
          <p:cNvGrpSpPr>
            <a:grpSpLocks noChangeAspect="1"/>
          </p:cNvGrpSpPr>
          <p:nvPr/>
        </p:nvGrpSpPr>
        <p:grpSpPr bwMode="auto">
          <a:xfrm>
            <a:off x="1763713" y="2017713"/>
            <a:ext cx="5400675" cy="4003675"/>
            <a:chOff x="1984" y="5379"/>
            <a:chExt cx="7576" cy="4516"/>
          </a:xfrm>
        </p:grpSpPr>
        <p:sp>
          <p:nvSpPr>
            <p:cNvPr id="13317" name="AutoShape 5"/>
            <p:cNvSpPr>
              <a:spLocks noChangeAspect="1" noChangeArrowheads="1"/>
            </p:cNvSpPr>
            <p:nvPr/>
          </p:nvSpPr>
          <p:spPr bwMode="auto">
            <a:xfrm>
              <a:off x="1984" y="5379"/>
              <a:ext cx="7576" cy="4516"/>
            </a:xfrm>
            <a:prstGeom prst="rect">
              <a:avLst/>
            </a:prstGeom>
            <a:noFill/>
            <a:ln w="9525">
              <a:solidFill>
                <a:srgbClr val="C0C0C0"/>
              </a:solidFill>
              <a:miter lim="800000"/>
              <a:headEnd/>
              <a:tailEnd/>
            </a:ln>
          </p:spPr>
          <p:txBody>
            <a:bodyPr/>
            <a:lstStyle/>
            <a:p>
              <a:endParaRPr lang="es-EC"/>
            </a:p>
          </p:txBody>
        </p:sp>
        <p:sp>
          <p:nvSpPr>
            <p:cNvPr id="13318" name="AutoShape 6"/>
            <p:cNvSpPr>
              <a:spLocks noChangeArrowheads="1"/>
            </p:cNvSpPr>
            <p:nvPr/>
          </p:nvSpPr>
          <p:spPr bwMode="auto">
            <a:xfrm>
              <a:off x="7752" y="7007"/>
              <a:ext cx="1800" cy="1260"/>
            </a:xfrm>
            <a:prstGeom prst="roundRect">
              <a:avLst>
                <a:gd name="adj" fmla="val 16667"/>
              </a:avLst>
            </a:prstGeom>
            <a:noFill/>
            <a:ln w="9525" algn="ctr">
              <a:solidFill>
                <a:srgbClr val="666699"/>
              </a:solidFill>
              <a:round/>
              <a:headEnd/>
              <a:tailEnd/>
            </a:ln>
          </p:spPr>
          <p:txBody>
            <a:bodyPr/>
            <a:lstStyle/>
            <a:p>
              <a:pPr algn="ctr"/>
              <a:r>
                <a:rPr lang="es-MX" sz="1200" b="1">
                  <a:latin typeface="Times New Roman" pitchFamily="18" charset="0"/>
                </a:rPr>
                <a:t>Clientes</a:t>
              </a:r>
            </a:p>
            <a:p>
              <a:pPr algn="ctr"/>
              <a:r>
                <a:rPr lang="es-MX" sz="1200">
                  <a:latin typeface="Times New Roman" pitchFamily="18" charset="0"/>
                </a:rPr>
                <a:t>Estudiantes de Provincia</a:t>
              </a:r>
              <a:endParaRPr lang="es-ES"/>
            </a:p>
          </p:txBody>
        </p:sp>
        <p:sp>
          <p:nvSpPr>
            <p:cNvPr id="13319" name="AutoShape 7"/>
            <p:cNvSpPr>
              <a:spLocks noChangeArrowheads="1"/>
            </p:cNvSpPr>
            <p:nvPr/>
          </p:nvSpPr>
          <p:spPr bwMode="auto">
            <a:xfrm>
              <a:off x="1992" y="7547"/>
              <a:ext cx="1801" cy="530"/>
            </a:xfrm>
            <a:prstGeom prst="roundRect">
              <a:avLst>
                <a:gd name="adj" fmla="val 16667"/>
              </a:avLst>
            </a:prstGeom>
            <a:noFill/>
            <a:ln w="9525" algn="ctr">
              <a:solidFill>
                <a:srgbClr val="666699"/>
              </a:solidFill>
              <a:round/>
              <a:headEnd/>
              <a:tailEnd/>
            </a:ln>
          </p:spPr>
          <p:txBody>
            <a:bodyPr/>
            <a:lstStyle/>
            <a:p>
              <a:pPr algn="ctr"/>
              <a:r>
                <a:rPr lang="es-MX" sz="1200" b="1">
                  <a:latin typeface="Times New Roman" pitchFamily="18" charset="0"/>
                </a:rPr>
                <a:t>Proveedores</a:t>
              </a:r>
              <a:endParaRPr lang="es-ES"/>
            </a:p>
          </p:txBody>
        </p:sp>
        <p:sp>
          <p:nvSpPr>
            <p:cNvPr id="13320" name="AutoShape 8"/>
            <p:cNvSpPr>
              <a:spLocks noChangeArrowheads="1"/>
            </p:cNvSpPr>
            <p:nvPr/>
          </p:nvSpPr>
          <p:spPr bwMode="auto">
            <a:xfrm>
              <a:off x="4753" y="7007"/>
              <a:ext cx="1921" cy="1440"/>
            </a:xfrm>
            <a:prstGeom prst="roundRect">
              <a:avLst>
                <a:gd name="adj" fmla="val 16667"/>
              </a:avLst>
            </a:prstGeom>
            <a:noFill/>
            <a:ln w="9525" algn="ctr">
              <a:solidFill>
                <a:srgbClr val="666699"/>
              </a:solidFill>
              <a:round/>
              <a:headEnd/>
              <a:tailEnd/>
            </a:ln>
          </p:spPr>
          <p:txBody>
            <a:bodyPr/>
            <a:lstStyle/>
            <a:p>
              <a:pPr algn="ctr"/>
              <a:r>
                <a:rPr lang="es-MX" sz="1200" b="1">
                  <a:latin typeface="Times New Roman" pitchFamily="18" charset="0"/>
                </a:rPr>
                <a:t>Competencial Actual</a:t>
              </a:r>
            </a:p>
            <a:p>
              <a:pPr algn="ctr"/>
              <a:r>
                <a:rPr lang="es-MX" sz="1200">
                  <a:latin typeface="Times New Roman" pitchFamily="18" charset="0"/>
                </a:rPr>
                <a:t>Residencias Universitarias establecidas</a:t>
              </a:r>
            </a:p>
            <a:p>
              <a:endParaRPr lang="es-ES"/>
            </a:p>
          </p:txBody>
        </p:sp>
        <p:sp>
          <p:nvSpPr>
            <p:cNvPr id="13321" name="AutoShape 9"/>
            <p:cNvSpPr>
              <a:spLocks noChangeArrowheads="1"/>
            </p:cNvSpPr>
            <p:nvPr/>
          </p:nvSpPr>
          <p:spPr bwMode="auto">
            <a:xfrm>
              <a:off x="4392" y="5387"/>
              <a:ext cx="2401" cy="1080"/>
            </a:xfrm>
            <a:prstGeom prst="roundRect">
              <a:avLst>
                <a:gd name="adj" fmla="val 16667"/>
              </a:avLst>
            </a:prstGeom>
            <a:noFill/>
            <a:ln w="9525" algn="ctr">
              <a:solidFill>
                <a:srgbClr val="666699"/>
              </a:solidFill>
              <a:round/>
              <a:headEnd/>
              <a:tailEnd/>
            </a:ln>
          </p:spPr>
          <p:txBody>
            <a:bodyPr/>
            <a:lstStyle/>
            <a:p>
              <a:pPr algn="ctr"/>
              <a:r>
                <a:rPr lang="es-MX" sz="1200" b="1">
                  <a:latin typeface="Times New Roman" pitchFamily="18" charset="0"/>
                </a:rPr>
                <a:t>Potenciales</a:t>
              </a:r>
            </a:p>
            <a:p>
              <a:pPr algn="ctr"/>
              <a:r>
                <a:rPr lang="es-MX" sz="1200">
                  <a:latin typeface="Times New Roman" pitchFamily="18" charset="0"/>
                </a:rPr>
                <a:t>Nuevas Residencias </a:t>
              </a:r>
              <a:endParaRPr lang="es-ES"/>
            </a:p>
          </p:txBody>
        </p:sp>
        <p:sp>
          <p:nvSpPr>
            <p:cNvPr id="13322" name="AutoShape 10"/>
            <p:cNvSpPr>
              <a:spLocks noChangeArrowheads="1"/>
            </p:cNvSpPr>
            <p:nvPr/>
          </p:nvSpPr>
          <p:spPr bwMode="auto">
            <a:xfrm>
              <a:off x="4632" y="8987"/>
              <a:ext cx="2400" cy="900"/>
            </a:xfrm>
            <a:prstGeom prst="roundRect">
              <a:avLst>
                <a:gd name="adj" fmla="val 16667"/>
              </a:avLst>
            </a:prstGeom>
            <a:noFill/>
            <a:ln w="9525" algn="ctr">
              <a:solidFill>
                <a:srgbClr val="666699"/>
              </a:solidFill>
              <a:round/>
              <a:headEnd/>
              <a:tailEnd/>
            </a:ln>
          </p:spPr>
          <p:txBody>
            <a:bodyPr/>
            <a:lstStyle/>
            <a:p>
              <a:pPr algn="ctr"/>
              <a:r>
                <a:rPr lang="es-MX" sz="1200" b="1">
                  <a:latin typeface="Times New Roman" pitchFamily="18" charset="0"/>
                </a:rPr>
                <a:t>Sustitutos</a:t>
              </a:r>
            </a:p>
            <a:p>
              <a:pPr algn="ctr"/>
              <a:r>
                <a:rPr lang="es-MX" sz="1200">
                  <a:latin typeface="Times New Roman" pitchFamily="18" charset="0"/>
                </a:rPr>
                <a:t>Otras Residencias</a:t>
              </a:r>
            </a:p>
            <a:p>
              <a:endParaRPr lang="es-ES" sz="1200">
                <a:latin typeface="Times New Roman" pitchFamily="18" charset="0"/>
              </a:endParaRPr>
            </a:p>
            <a:p>
              <a:endParaRPr lang="es-ES"/>
            </a:p>
          </p:txBody>
        </p:sp>
        <p:sp>
          <p:nvSpPr>
            <p:cNvPr id="13323" name="AutoShape 11"/>
            <p:cNvSpPr>
              <a:spLocks noChangeArrowheads="1"/>
            </p:cNvSpPr>
            <p:nvPr/>
          </p:nvSpPr>
          <p:spPr bwMode="auto">
            <a:xfrm>
              <a:off x="3960" y="7547"/>
              <a:ext cx="670" cy="360"/>
            </a:xfrm>
            <a:custGeom>
              <a:avLst/>
              <a:gdLst>
                <a:gd name="T0" fmla="*/ 502 w 21600"/>
                <a:gd name="T1" fmla="*/ 0 h 21600"/>
                <a:gd name="T2" fmla="*/ 0 w 21600"/>
                <a:gd name="T3" fmla="*/ 180 h 21600"/>
                <a:gd name="T4" fmla="*/ 502 w 21600"/>
                <a:gd name="T5" fmla="*/ 360 h 21600"/>
                <a:gd name="T6" fmla="*/ 670 w 21600"/>
                <a:gd name="T7" fmla="*/ 180 h 21600"/>
                <a:gd name="T8" fmla="*/ 17694720 60000 65536"/>
                <a:gd name="T9" fmla="*/ 11796480 60000 65536"/>
                <a:gd name="T10" fmla="*/ 5898240 60000 65536"/>
                <a:gd name="T11" fmla="*/ 0 60000 65536"/>
                <a:gd name="T12" fmla="*/ 3385 w 21600"/>
                <a:gd name="T13" fmla="*/ 5400 h 21600"/>
                <a:gd name="T14" fmla="*/ 18892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lgn="ctr">
              <a:solidFill>
                <a:srgbClr val="666699"/>
              </a:solidFill>
              <a:miter lim="800000"/>
              <a:headEnd/>
              <a:tailEnd/>
            </a:ln>
          </p:spPr>
          <p:txBody>
            <a:bodyPr/>
            <a:lstStyle/>
            <a:p>
              <a:endParaRPr lang="es-EC"/>
            </a:p>
          </p:txBody>
        </p:sp>
        <p:sp>
          <p:nvSpPr>
            <p:cNvPr id="13324" name="AutoShape 12"/>
            <p:cNvSpPr>
              <a:spLocks noChangeArrowheads="1"/>
            </p:cNvSpPr>
            <p:nvPr/>
          </p:nvSpPr>
          <p:spPr bwMode="auto">
            <a:xfrm rot="10800000">
              <a:off x="6913" y="7547"/>
              <a:ext cx="647" cy="360"/>
            </a:xfrm>
            <a:custGeom>
              <a:avLst/>
              <a:gdLst>
                <a:gd name="T0" fmla="*/ 485 w 21600"/>
                <a:gd name="T1" fmla="*/ 0 h 21600"/>
                <a:gd name="T2" fmla="*/ 0 w 21600"/>
                <a:gd name="T3" fmla="*/ 180 h 21600"/>
                <a:gd name="T4" fmla="*/ 485 w 21600"/>
                <a:gd name="T5" fmla="*/ 360 h 21600"/>
                <a:gd name="T6" fmla="*/ 647 w 21600"/>
                <a:gd name="T7" fmla="*/ 180 h 21600"/>
                <a:gd name="T8" fmla="*/ 17694720 60000 65536"/>
                <a:gd name="T9" fmla="*/ 11796480 60000 65536"/>
                <a:gd name="T10" fmla="*/ 5898240 60000 65536"/>
                <a:gd name="T11" fmla="*/ 0 60000 65536"/>
                <a:gd name="T12" fmla="*/ 3372 w 21600"/>
                <a:gd name="T13" fmla="*/ 5400 h 21600"/>
                <a:gd name="T14" fmla="*/ 18896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lgn="ctr">
              <a:solidFill>
                <a:srgbClr val="666699"/>
              </a:solidFill>
              <a:miter lim="800000"/>
              <a:headEnd/>
              <a:tailEnd/>
            </a:ln>
          </p:spPr>
          <p:txBody>
            <a:bodyPr/>
            <a:lstStyle/>
            <a:p>
              <a:endParaRPr lang="es-EC"/>
            </a:p>
          </p:txBody>
        </p:sp>
        <p:sp>
          <p:nvSpPr>
            <p:cNvPr id="13325" name="AutoShape 13"/>
            <p:cNvSpPr>
              <a:spLocks noChangeArrowheads="1"/>
            </p:cNvSpPr>
            <p:nvPr/>
          </p:nvSpPr>
          <p:spPr bwMode="auto">
            <a:xfrm rot="5400000">
              <a:off x="5413" y="6406"/>
              <a:ext cx="360" cy="481"/>
            </a:xfrm>
            <a:custGeom>
              <a:avLst/>
              <a:gdLst>
                <a:gd name="T0" fmla="*/ 270 w 21600"/>
                <a:gd name="T1" fmla="*/ 0 h 21600"/>
                <a:gd name="T2" fmla="*/ 0 w 21600"/>
                <a:gd name="T3" fmla="*/ 241 h 21600"/>
                <a:gd name="T4" fmla="*/ 270 w 21600"/>
                <a:gd name="T5" fmla="*/ 481 h 21600"/>
                <a:gd name="T6" fmla="*/ 360 w 21600"/>
                <a:gd name="T7" fmla="*/ 241 h 21600"/>
                <a:gd name="T8" fmla="*/ 17694720 60000 65536"/>
                <a:gd name="T9" fmla="*/ 11796480 60000 65536"/>
                <a:gd name="T10" fmla="*/ 5898240 60000 65536"/>
                <a:gd name="T11" fmla="*/ 0 60000 65536"/>
                <a:gd name="T12" fmla="*/ 3360 w 21600"/>
                <a:gd name="T13" fmla="*/ 5389 h 21600"/>
                <a:gd name="T14" fmla="*/ 18900 w 21600"/>
                <a:gd name="T15" fmla="*/ 16211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lgn="ctr">
              <a:solidFill>
                <a:srgbClr val="666699"/>
              </a:solidFill>
              <a:miter lim="800000"/>
              <a:headEnd/>
              <a:tailEnd/>
            </a:ln>
          </p:spPr>
          <p:txBody>
            <a:bodyPr/>
            <a:lstStyle/>
            <a:p>
              <a:endParaRPr lang="es-EC"/>
            </a:p>
          </p:txBody>
        </p:sp>
        <p:sp>
          <p:nvSpPr>
            <p:cNvPr id="13326" name="AutoShape 14"/>
            <p:cNvSpPr>
              <a:spLocks noChangeArrowheads="1"/>
            </p:cNvSpPr>
            <p:nvPr/>
          </p:nvSpPr>
          <p:spPr bwMode="auto">
            <a:xfrm rot="-5584028">
              <a:off x="5658" y="8564"/>
              <a:ext cx="359" cy="483"/>
            </a:xfrm>
            <a:custGeom>
              <a:avLst/>
              <a:gdLst>
                <a:gd name="T0" fmla="*/ 269 w 21600"/>
                <a:gd name="T1" fmla="*/ 0 h 21600"/>
                <a:gd name="T2" fmla="*/ 0 w 21600"/>
                <a:gd name="T3" fmla="*/ 242 h 21600"/>
                <a:gd name="T4" fmla="*/ 269 w 21600"/>
                <a:gd name="T5" fmla="*/ 483 h 21600"/>
                <a:gd name="T6" fmla="*/ 359 w 21600"/>
                <a:gd name="T7" fmla="*/ 242 h 21600"/>
                <a:gd name="T8" fmla="*/ 17694720 60000 65536"/>
                <a:gd name="T9" fmla="*/ 11796480 60000 65536"/>
                <a:gd name="T10" fmla="*/ 5898240 60000 65536"/>
                <a:gd name="T11" fmla="*/ 0 60000 65536"/>
                <a:gd name="T12" fmla="*/ 3369 w 21600"/>
                <a:gd name="T13" fmla="*/ 5411 h 21600"/>
                <a:gd name="T14" fmla="*/ 18892 w 21600"/>
                <a:gd name="T15" fmla="*/ 16189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lgn="ctr">
              <a:solidFill>
                <a:srgbClr val="666699"/>
              </a:solidFill>
              <a:miter lim="800000"/>
              <a:headEnd/>
              <a:tailEnd/>
            </a:ln>
          </p:spPr>
          <p:txBody>
            <a:bodyPr/>
            <a:lstStyle/>
            <a:p>
              <a:endParaRPr lang="es-EC"/>
            </a:p>
          </p:txBody>
        </p:sp>
      </p:grpSp>
      <p:sp>
        <p:nvSpPr>
          <p:cNvPr id="13316" name="1 Título"/>
          <p:cNvSpPr>
            <a:spLocks/>
          </p:cNvSpPr>
          <p:nvPr/>
        </p:nvSpPr>
        <p:spPr bwMode="auto">
          <a:xfrm>
            <a:off x="-468313" y="630238"/>
            <a:ext cx="8229601" cy="1143000"/>
          </a:xfrm>
          <a:prstGeom prst="rect">
            <a:avLst/>
          </a:prstGeom>
          <a:noFill/>
          <a:ln w="9525">
            <a:noFill/>
            <a:miter lim="800000"/>
            <a:headEnd/>
            <a:tailEnd/>
          </a:ln>
        </p:spPr>
        <p:txBody>
          <a:bodyPr anchor="b"/>
          <a:lstStyle/>
          <a:p>
            <a:pPr eaLnBrk="0" hangingPunct="0"/>
            <a:r>
              <a:rPr lang="es-EC" sz="3000">
                <a:solidFill>
                  <a:schemeClr val="hlink"/>
                </a:solidFill>
                <a:latin typeface="Arial" charset="0"/>
              </a:rPr>
              <a:t>		Fuerzas de Porter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ezclas">
  <a:themeElements>
    <a:clrScheme name="Mezcla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1079</TotalTime>
  <Words>1183</Words>
  <Application>Microsoft Office PowerPoint</Application>
  <PresentationFormat>Presentación en pantalla (4:3)</PresentationFormat>
  <Paragraphs>383</Paragraphs>
  <Slides>23</Slides>
  <Notes>2</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2</vt:i4>
      </vt:variant>
      <vt:variant>
        <vt:lpstr>Títulos de diapositiva</vt:lpstr>
      </vt:variant>
      <vt:variant>
        <vt:i4>23</vt:i4>
      </vt:variant>
    </vt:vector>
  </HeadingPairs>
  <TitlesOfParts>
    <vt:vector size="32" baseType="lpstr">
      <vt:lpstr>Tahoma</vt:lpstr>
      <vt:lpstr>Arial</vt:lpstr>
      <vt:lpstr>Wingdings</vt:lpstr>
      <vt:lpstr>Times New Roman</vt:lpstr>
      <vt:lpstr>Calibri</vt:lpstr>
      <vt:lpstr>Symbol</vt:lpstr>
      <vt:lpstr>Mezclas</vt:lpstr>
      <vt:lpstr>Imagen de mapa de bits</vt:lpstr>
      <vt:lpstr>Gráfico de Microsoft Office Excel</vt:lpstr>
      <vt:lpstr> “Creación de una Residencia Universitaria para los estudiantes de la ESPOL”   </vt:lpstr>
      <vt:lpstr>       -Ingreso de un gran número de estudiantes de provincia      -Oferta de una alternativa segura, con todas las comodidades y un ambiente agradable.  - Escasa oferta de alternativas de hospedaje   -Escasa explotación  y desarrolló del mercado por el sector privado   -  -        </vt:lpstr>
      <vt:lpstr>Diapositiva 3</vt:lpstr>
      <vt:lpstr>Diapositiva 4</vt:lpstr>
      <vt:lpstr>   Servicio</vt:lpstr>
      <vt:lpstr>  Matriz FODA</vt:lpstr>
      <vt:lpstr>Muestra</vt:lpstr>
      <vt:lpstr>Resultados Obtenidos</vt:lpstr>
      <vt:lpstr>Diapositiva 9</vt:lpstr>
      <vt:lpstr>Plan de Marketing</vt:lpstr>
      <vt:lpstr>Localización del Proyecto</vt:lpstr>
      <vt:lpstr>Diapositiva 12</vt:lpstr>
      <vt:lpstr>Diapositiva 13</vt:lpstr>
      <vt:lpstr>Diapositiva 14</vt:lpstr>
      <vt:lpstr>Costos Variables</vt:lpstr>
      <vt:lpstr>Costos Fijos</vt:lpstr>
      <vt:lpstr>Diapositiva 17</vt:lpstr>
      <vt:lpstr>Diapositiva 18</vt:lpstr>
      <vt:lpstr>Diapositiva 19</vt:lpstr>
      <vt:lpstr>Razones Financieras</vt:lpstr>
      <vt:lpstr>Conclusiones</vt:lpstr>
      <vt:lpstr>Conclusiones</vt:lpstr>
      <vt:lpstr>Recomendaciones</vt:lpstr>
    </vt:vector>
  </TitlesOfParts>
  <Company>IWS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emzambrano</dc:creator>
  <cp:lastModifiedBy>Fabricio</cp:lastModifiedBy>
  <cp:revision>98</cp:revision>
  <dcterms:created xsi:type="dcterms:W3CDTF">2008-12-10T15:41:23Z</dcterms:created>
  <dcterms:modified xsi:type="dcterms:W3CDTF">2009-09-23T04:44:47Z</dcterms:modified>
</cp:coreProperties>
</file>